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1"/>
  </p:notesMasterIdLst>
  <p:sldIdLst>
    <p:sldId id="359" r:id="rId3"/>
    <p:sldId id="397" r:id="rId4"/>
    <p:sldId id="398" r:id="rId5"/>
    <p:sldId id="399" r:id="rId6"/>
    <p:sldId id="403" r:id="rId7"/>
    <p:sldId id="402" r:id="rId8"/>
    <p:sldId id="401" r:id="rId9"/>
    <p:sldId id="404" r:id="rId10"/>
    <p:sldId id="405" r:id="rId11"/>
    <p:sldId id="406" r:id="rId12"/>
    <p:sldId id="407" r:id="rId13"/>
    <p:sldId id="408" r:id="rId14"/>
    <p:sldId id="409" r:id="rId15"/>
    <p:sldId id="410" r:id="rId16"/>
    <p:sldId id="411" r:id="rId17"/>
    <p:sldId id="412" r:id="rId18"/>
    <p:sldId id="413" r:id="rId19"/>
    <p:sldId id="414" r:id="rId20"/>
  </p:sldIdLst>
  <p:sldSz cx="9144000" cy="6858000" type="screen4x3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53786"/>
    <a:srgbClr val="618D8C"/>
    <a:srgbClr val="D6B4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86"/>
    <p:restoredTop sz="50000" autoAdjust="0"/>
  </p:normalViewPr>
  <p:slideViewPr>
    <p:cSldViewPr>
      <p:cViewPr varScale="1">
        <p:scale>
          <a:sx n="80" d="100"/>
          <a:sy n="80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50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DD420-2814-4EED-8ECF-B8A2FE5E6243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985C0-D902-4998-A748-7215B890F1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08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42975" y="746125"/>
            <a:ext cx="497205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985C0-D902-4998-A748-7215B890F12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37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E34D-4F46-4760-9A0D-A0D4E38FEF26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EA35-A6F8-41F6-B33B-C635D2CC68A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5952" b="25000"/>
          <a:stretch>
            <a:fillRect/>
          </a:stretch>
        </p:blipFill>
        <p:spPr>
          <a:xfrm>
            <a:off x="8077201" y="163202"/>
            <a:ext cx="946082" cy="522598"/>
          </a:xfrm>
          <a:prstGeom prst="rect">
            <a:avLst/>
          </a:prstGeom>
        </p:spPr>
      </p:pic>
      <p:pic>
        <p:nvPicPr>
          <p:cNvPr id="12" name="Picture 2" descr="C:\Users\D E L L\Desktop\Untitled-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3819527"/>
            <a:ext cx="9172576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95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E34D-4F46-4760-9A0D-A0D4E38FEF26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EA35-A6F8-41F6-B33B-C635D2CC6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4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E34D-4F46-4760-9A0D-A0D4E38FEF26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EA35-A6F8-41F6-B33B-C635D2CC6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82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041" y="359400"/>
            <a:ext cx="7728222" cy="424472"/>
          </a:xfrm>
        </p:spPr>
        <p:txBody>
          <a:bodyPr>
            <a:noAutofit/>
          </a:bodyPr>
          <a:lstStyle>
            <a:lvl1pPr algn="l">
              <a:defRPr sz="2900" i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26" name="Round Same Side Corner Rectangle 25"/>
          <p:cNvSpPr/>
          <p:nvPr userDrawn="1"/>
        </p:nvSpPr>
        <p:spPr bwMode="auto">
          <a:xfrm rot="16200000">
            <a:off x="-38102" y="337617"/>
            <a:ext cx="783641" cy="435344"/>
          </a:xfrm>
          <a:prstGeom prst="round2SameRect">
            <a:avLst>
              <a:gd name="adj1" fmla="val 36510"/>
              <a:gd name="adj2" fmla="val 0"/>
            </a:avLst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txBody>
          <a:bodyPr vert="vert" lIns="0" tIns="0" rIns="0" bIns="0" anchor="ctr"/>
          <a:lstStyle/>
          <a:p>
            <a:pPr algn="ctr" defTabSz="801470">
              <a:defRPr/>
            </a:pPr>
            <a:endParaRPr lang="id-ID" sz="3900" b="1" dirty="0">
              <a:solidFill>
                <a:prstClr val="white"/>
              </a:solidFill>
              <a:cs typeface="Calibri" pitchFamily="34" charset="0"/>
            </a:endParaRP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3"/>
          </p:nvPr>
        </p:nvSpPr>
        <p:spPr>
          <a:xfrm>
            <a:off x="136045" y="163470"/>
            <a:ext cx="435344" cy="783641"/>
          </a:xfrm>
        </p:spPr>
        <p:txBody>
          <a:bodyPr lIns="0" tIns="0" rIns="0" bIns="0" anchor="ctr">
            <a:noAutofit/>
          </a:bodyPr>
          <a:lstStyle>
            <a:lvl1pPr algn="ctr">
              <a:buNone/>
              <a:defRPr sz="33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id-ID" dirty="0"/>
              <a:t>C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768" y="6596786"/>
            <a:ext cx="9142233" cy="26121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74423" tIns="37212" rIns="74423" bIns="37212" anchor="ctr"/>
          <a:lstStyle/>
          <a:p>
            <a:pPr defTabSz="744230">
              <a:defRPr/>
            </a:pPr>
            <a:r>
              <a:rPr lang="en-US" sz="1500" b="1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PT. SPM</a:t>
            </a:r>
            <a:endParaRPr lang="id-ID" sz="15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680" y="6596786"/>
            <a:ext cx="2133320" cy="261214"/>
          </a:xfrm>
        </p:spPr>
        <p:txBody>
          <a:bodyPr/>
          <a:lstStyle>
            <a:lvl1pPr>
              <a:defRPr sz="1100" b="1">
                <a:solidFill>
                  <a:srgbClr val="FFFF66"/>
                </a:solidFill>
              </a:defRPr>
            </a:lvl1pPr>
          </a:lstStyle>
          <a:p>
            <a:fld id="{FD7CD62F-B5C7-4905-B3DD-F27CC740BFB7}" type="slidenum">
              <a:rPr lang="id-ID" smtClean="0"/>
              <a:pPr/>
              <a:t>‹#›</a:t>
            </a:fld>
            <a:endParaRPr lang="id-ID" dirty="0"/>
          </a:p>
        </p:txBody>
      </p:sp>
      <p:sp>
        <p:nvSpPr>
          <p:cNvPr id="17" name="Chevron 16"/>
          <p:cNvSpPr/>
          <p:nvPr userDrawn="1"/>
        </p:nvSpPr>
        <p:spPr>
          <a:xfrm>
            <a:off x="843971" y="6596786"/>
            <a:ext cx="190463" cy="26121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423" tIns="37212" rIns="74423" bIns="37212" rtlCol="0" anchor="ctr"/>
          <a:lstStyle/>
          <a:p>
            <a:pPr algn="ctr"/>
            <a:endParaRPr lang="id-ID" sz="1800">
              <a:solidFill>
                <a:prstClr val="black"/>
              </a:solidFill>
            </a:endParaRPr>
          </a:p>
        </p:txBody>
      </p:sp>
      <p:sp>
        <p:nvSpPr>
          <p:cNvPr id="18" name="Chevron 17"/>
          <p:cNvSpPr/>
          <p:nvPr userDrawn="1"/>
        </p:nvSpPr>
        <p:spPr>
          <a:xfrm>
            <a:off x="1116092" y="6596786"/>
            <a:ext cx="190463" cy="26121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423" tIns="37212" rIns="74423" bIns="37212" rtlCol="0" anchor="ctr"/>
          <a:lstStyle/>
          <a:p>
            <a:pPr algn="ctr"/>
            <a:endParaRPr lang="id-ID" sz="1800">
              <a:solidFill>
                <a:prstClr val="black"/>
              </a:solidFill>
            </a:endParaRPr>
          </a:p>
        </p:txBody>
      </p:sp>
      <p:sp>
        <p:nvSpPr>
          <p:cNvPr id="20" name="Chevron 19"/>
          <p:cNvSpPr/>
          <p:nvPr userDrawn="1"/>
        </p:nvSpPr>
        <p:spPr>
          <a:xfrm>
            <a:off x="1388212" y="6596786"/>
            <a:ext cx="190463" cy="26121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423" tIns="37212" rIns="74423" bIns="37212" rtlCol="0" anchor="ctr"/>
          <a:lstStyle/>
          <a:p>
            <a:pPr algn="ctr"/>
            <a:endParaRPr lang="id-ID" sz="1800">
              <a:solidFill>
                <a:prstClr val="black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046" y="83615"/>
            <a:ext cx="1052389" cy="53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75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041" y="359400"/>
            <a:ext cx="7728222" cy="424472"/>
          </a:xfrm>
        </p:spPr>
        <p:txBody>
          <a:bodyPr>
            <a:noAutofit/>
          </a:bodyPr>
          <a:lstStyle>
            <a:lvl1pPr algn="l">
              <a:defRPr sz="2900" i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26" name="Round Same Side Corner Rectangle 25"/>
          <p:cNvSpPr/>
          <p:nvPr userDrawn="1"/>
        </p:nvSpPr>
        <p:spPr bwMode="auto">
          <a:xfrm rot="16200000">
            <a:off x="-38102" y="337617"/>
            <a:ext cx="783641" cy="435344"/>
          </a:xfrm>
          <a:prstGeom prst="round2SameRect">
            <a:avLst>
              <a:gd name="adj1" fmla="val 36510"/>
              <a:gd name="adj2" fmla="val 0"/>
            </a:avLst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txBody>
          <a:bodyPr vert="vert" lIns="0" tIns="0" rIns="0" bIns="0" anchor="ctr"/>
          <a:lstStyle/>
          <a:p>
            <a:pPr algn="ctr" defTabSz="801470">
              <a:defRPr/>
            </a:pPr>
            <a:endParaRPr lang="id-ID" sz="3900" b="1" dirty="0">
              <a:solidFill>
                <a:prstClr val="white"/>
              </a:solidFill>
              <a:cs typeface="Calibri" pitchFamily="34" charset="0"/>
            </a:endParaRP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3"/>
          </p:nvPr>
        </p:nvSpPr>
        <p:spPr>
          <a:xfrm>
            <a:off x="136045" y="163470"/>
            <a:ext cx="435344" cy="783641"/>
          </a:xfrm>
        </p:spPr>
        <p:txBody>
          <a:bodyPr lIns="0" tIns="0" rIns="0" bIns="0" anchor="ctr">
            <a:noAutofit/>
          </a:bodyPr>
          <a:lstStyle>
            <a:lvl1pPr algn="ctr">
              <a:buNone/>
              <a:defRPr sz="33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id-ID" dirty="0"/>
              <a:t>C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768" y="6596786"/>
            <a:ext cx="9142233" cy="26121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74423" tIns="37212" rIns="74423" bIns="37212" anchor="ctr"/>
          <a:lstStyle/>
          <a:p>
            <a:pPr defTabSz="744230">
              <a:defRPr/>
            </a:pPr>
            <a:r>
              <a:rPr lang="en-US" sz="1500" b="1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PT. SPM</a:t>
            </a:r>
            <a:endParaRPr lang="id-ID" sz="15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680" y="6596786"/>
            <a:ext cx="2133320" cy="261214"/>
          </a:xfrm>
        </p:spPr>
        <p:txBody>
          <a:bodyPr/>
          <a:lstStyle>
            <a:lvl1pPr>
              <a:defRPr sz="1100" b="1">
                <a:solidFill>
                  <a:srgbClr val="FFFF66"/>
                </a:solidFill>
              </a:defRPr>
            </a:lvl1pPr>
          </a:lstStyle>
          <a:p>
            <a:fld id="{FD7CD62F-B5C7-4905-B3DD-F27CC740BFB7}" type="slidenum">
              <a:rPr lang="id-ID" smtClean="0"/>
              <a:pPr/>
              <a:t>‹#›</a:t>
            </a:fld>
            <a:endParaRPr lang="id-ID" dirty="0"/>
          </a:p>
        </p:txBody>
      </p:sp>
      <p:sp>
        <p:nvSpPr>
          <p:cNvPr id="17" name="Chevron 16"/>
          <p:cNvSpPr/>
          <p:nvPr userDrawn="1"/>
        </p:nvSpPr>
        <p:spPr>
          <a:xfrm>
            <a:off x="843971" y="6596786"/>
            <a:ext cx="190463" cy="26121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423" tIns="37212" rIns="74423" bIns="37212" rtlCol="0" anchor="ctr"/>
          <a:lstStyle/>
          <a:p>
            <a:pPr algn="ctr"/>
            <a:endParaRPr lang="id-ID" sz="1800">
              <a:solidFill>
                <a:prstClr val="black"/>
              </a:solidFill>
            </a:endParaRPr>
          </a:p>
        </p:txBody>
      </p:sp>
      <p:sp>
        <p:nvSpPr>
          <p:cNvPr id="18" name="Chevron 17"/>
          <p:cNvSpPr/>
          <p:nvPr userDrawn="1"/>
        </p:nvSpPr>
        <p:spPr>
          <a:xfrm>
            <a:off x="1116092" y="6596786"/>
            <a:ext cx="190463" cy="26121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423" tIns="37212" rIns="74423" bIns="37212" rtlCol="0" anchor="ctr"/>
          <a:lstStyle/>
          <a:p>
            <a:pPr algn="ctr"/>
            <a:endParaRPr lang="id-ID" sz="1800">
              <a:solidFill>
                <a:prstClr val="black"/>
              </a:solidFill>
            </a:endParaRPr>
          </a:p>
        </p:txBody>
      </p:sp>
      <p:sp>
        <p:nvSpPr>
          <p:cNvPr id="20" name="Chevron 19"/>
          <p:cNvSpPr/>
          <p:nvPr userDrawn="1"/>
        </p:nvSpPr>
        <p:spPr>
          <a:xfrm>
            <a:off x="1388212" y="6596786"/>
            <a:ext cx="190463" cy="26121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423" tIns="37212" rIns="74423" bIns="37212" rtlCol="0" anchor="ctr"/>
          <a:lstStyle/>
          <a:p>
            <a:pPr algn="ctr"/>
            <a:endParaRPr lang="id-ID" sz="1800">
              <a:solidFill>
                <a:prstClr val="black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046" y="83615"/>
            <a:ext cx="1052389" cy="53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75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9144000" cy="68579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195913" y="59321"/>
            <a:ext cx="937708" cy="6195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82499" y="5754003"/>
            <a:ext cx="1671428" cy="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86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EC3B-8B47-4895-8A0E-0D0697E2D9B9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30EC-1498-49ED-AAF6-402268DB96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90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EC3B-8B47-4895-8A0E-0D0697E2D9B9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30EC-1498-49ED-AAF6-402268DB96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86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EC3B-8B47-4895-8A0E-0D0697E2D9B9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30EC-1498-49ED-AAF6-402268DB96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223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EC3B-8B47-4895-8A0E-0D0697E2D9B9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30EC-1498-49ED-AAF6-402268DB96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772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EC3B-8B47-4895-8A0E-0D0697E2D9B9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30EC-1498-49ED-AAF6-402268DB96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84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1" y="919162"/>
            <a:ext cx="6019800" cy="411162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641" y="1416050"/>
            <a:ext cx="8366159" cy="498475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E34D-4F46-4760-9A0D-A0D4E38FEF26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EA35-A6F8-41F6-B33B-C635D2CC68A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5952" b="25000"/>
          <a:stretch>
            <a:fillRect/>
          </a:stretch>
        </p:blipFill>
        <p:spPr>
          <a:xfrm>
            <a:off x="8077201" y="163202"/>
            <a:ext cx="946082" cy="522598"/>
          </a:xfrm>
          <a:prstGeom prst="rect">
            <a:avLst/>
          </a:prstGeom>
        </p:spPr>
      </p:pic>
      <p:pic>
        <p:nvPicPr>
          <p:cNvPr id="13" name="Picture 2" descr="C:\Users\D E L L\Desktop\Untitled-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3819527"/>
            <a:ext cx="9172576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4046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EC3B-8B47-4895-8A0E-0D0697E2D9B9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30EC-1498-49ED-AAF6-402268DB96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300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EC3B-8B47-4895-8A0E-0D0697E2D9B9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30EC-1498-49ED-AAF6-402268DB96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874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EC3B-8B47-4895-8A0E-0D0697E2D9B9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30EC-1498-49ED-AAF6-402268DB96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317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EC3B-8B47-4895-8A0E-0D0697E2D9B9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30EC-1498-49ED-AAF6-402268DB96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953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EC3B-8B47-4895-8A0E-0D0697E2D9B9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30EC-1498-49ED-AAF6-402268DB96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515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EC3B-8B47-4895-8A0E-0D0697E2D9B9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30EC-1498-49ED-AAF6-402268DB96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1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E34D-4F46-4760-9A0D-A0D4E38FEF26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EA35-A6F8-41F6-B33B-C635D2CC68A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5952" b="25000"/>
          <a:stretch>
            <a:fillRect/>
          </a:stretch>
        </p:blipFill>
        <p:spPr>
          <a:xfrm>
            <a:off x="8077201" y="163202"/>
            <a:ext cx="946082" cy="52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7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E34D-4F46-4760-9A0D-A0D4E38FEF26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EA35-A6F8-41F6-B33B-C635D2CC6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4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E34D-4F46-4760-9A0D-A0D4E38FEF26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EA35-A6F8-41F6-B33B-C635D2CC6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97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E34D-4F46-4760-9A0D-A0D4E38FEF26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EA35-A6F8-41F6-B33B-C635D2CC6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E34D-4F46-4760-9A0D-A0D4E38FEF26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EA35-A6F8-41F6-B33B-C635D2CC6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11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953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2"/>
            <a:ext cx="5111750" cy="5211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057402"/>
            <a:ext cx="3008313" cy="4068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E34D-4F46-4760-9A0D-A0D4E38FEF26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EA35-A6F8-41F6-B33B-C635D2CC6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6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90601"/>
            <a:ext cx="5486400" cy="3736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E34D-4F46-4760-9A0D-A0D4E38FEF26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EA35-A6F8-41F6-B33B-C635D2CC6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03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0" y="6283326"/>
            <a:ext cx="9144000" cy="6096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45827"/>
            <a:ext cx="8229600" cy="5718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2"/>
            <a:ext cx="8229600" cy="444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AE34D-4F46-4760-9A0D-A0D4E38FEF26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4EA35-A6F8-41F6-B33B-C635D2CC68A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D:\JOB FILE ROLAN\2. D (DO)\logo anak perusahaan dan YPT, YSPT\Untitled-1.jpg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6"/>
            <a:ext cx="9144000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5952" b="25000"/>
          <a:stretch>
            <a:fillRect/>
          </a:stretch>
        </p:blipFill>
        <p:spPr>
          <a:xfrm>
            <a:off x="8077201" y="163202"/>
            <a:ext cx="946082" cy="522598"/>
          </a:xfrm>
          <a:prstGeom prst="rect">
            <a:avLst/>
          </a:prstGeom>
        </p:spPr>
      </p:pic>
      <p:pic>
        <p:nvPicPr>
          <p:cNvPr id="10" name="Picture 2" descr="C:\Users\Diana CUPs\Pictures\logo tel-u.jpg"/>
          <p:cNvPicPr>
            <a:picLocks noChangeAspect="1" noChangeArrowheads="1"/>
          </p:cNvPicPr>
          <p:nvPr userDrawn="1"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457200" y="152400"/>
            <a:ext cx="1600200" cy="5619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836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3" r:id="rId12"/>
    <p:sldLayoutId id="2147483674" r:id="rId13"/>
    <p:sldLayoutId id="2147483675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8EC3B-8B47-4895-8A0E-0D0697E2D9B9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230EC-1498-49ED-AAF6-402268DB96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5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0" y="4800600"/>
            <a:ext cx="91440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>
                <a:latin typeface="Cambria" charset="0"/>
                <a:ea typeface="Cambria" charset="0"/>
                <a:cs typeface="Cambria" charset="0"/>
              </a:rPr>
              <a:t>MANAJEMEN PERANGKAT I/0</a:t>
            </a:r>
            <a:endParaRPr lang="en-US" sz="2000" b="1" dirty="0" smtClean="0">
              <a:latin typeface="Cambria" charset="0"/>
              <a:ea typeface="Cambria" charset="0"/>
              <a:cs typeface="Cambria" charset="0"/>
            </a:endParaRPr>
          </a:p>
          <a:p>
            <a:pPr algn="ctr"/>
            <a:endParaRPr lang="en-US" sz="2000" b="1" dirty="0" smtClean="0">
              <a:latin typeface="Cambria" charset="0"/>
              <a:ea typeface="Cambria" charset="0"/>
              <a:cs typeface="Cambria" charset="0"/>
            </a:endParaRPr>
          </a:p>
          <a:p>
            <a:pPr algn="ctr"/>
            <a:r>
              <a:rPr lang="id-ID" sz="2000" b="1" dirty="0" smtClean="0">
                <a:latin typeface="Cambria" charset="0"/>
                <a:ea typeface="Cambria" charset="0"/>
                <a:cs typeface="Cambria" charset="0"/>
              </a:rPr>
              <a:t>Hariandi Maulid</a:t>
            </a:r>
            <a:r>
              <a:rPr lang="en-US" sz="2000" b="1" dirty="0" smtClean="0">
                <a:latin typeface="Cambria" charset="0"/>
                <a:ea typeface="Cambria" charset="0"/>
                <a:cs typeface="Cambria" charset="0"/>
              </a:rPr>
              <a:t> </a:t>
            </a:r>
          </a:p>
          <a:p>
            <a:pPr algn="ctr"/>
            <a:endParaRPr lang="en-US" sz="1000" b="1" dirty="0">
              <a:latin typeface="Cambria" charset="0"/>
              <a:ea typeface="Cambria" charset="0"/>
              <a:cs typeface="Cambria" charset="0"/>
            </a:endParaRPr>
          </a:p>
          <a:p>
            <a:pPr algn="ctr"/>
            <a:r>
              <a:rPr lang="en-US" b="1" dirty="0" smtClean="0">
                <a:latin typeface="Cambria" charset="0"/>
                <a:ea typeface="Cambria" charset="0"/>
                <a:cs typeface="Cambria" charset="0"/>
              </a:rPr>
              <a:t>Telkom University </a:t>
            </a:r>
          </a:p>
          <a:p>
            <a:pPr algn="ctr"/>
            <a:r>
              <a:rPr lang="en-US" b="1" dirty="0" smtClean="0">
                <a:latin typeface="Cambria" charset="0"/>
                <a:ea typeface="Cambria" charset="0"/>
                <a:cs typeface="Cambria" charset="0"/>
              </a:rPr>
              <a:t>2017</a:t>
            </a:r>
            <a:endParaRPr lang="id-ID" b="1" dirty="0"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73"/>
          <a:stretch>
            <a:fillRect/>
          </a:stretch>
        </p:blipFill>
        <p:spPr>
          <a:xfrm>
            <a:off x="0" y="1371600"/>
            <a:ext cx="9144000" cy="304800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4547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685800"/>
            <a:ext cx="6819899" cy="496888"/>
          </a:xfrm>
        </p:spPr>
        <p:txBody>
          <a:bodyPr/>
          <a:lstStyle/>
          <a:p>
            <a:r>
              <a:rPr lang="id-ID" dirty="0"/>
              <a:t>Evolusi Fungsi Perangkat Input/Output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Prosesor mengendalikan perangkat </a:t>
            </a:r>
            <a:r>
              <a:rPr lang="id-ID" dirty="0"/>
              <a:t>Input/Output </a:t>
            </a:r>
            <a:r>
              <a:rPr lang="id-ID" dirty="0" smtClean="0"/>
              <a:t>secara Langsung</a:t>
            </a:r>
          </a:p>
          <a:p>
            <a:r>
              <a:rPr lang="id-ID" dirty="0"/>
              <a:t>Perangkat </a:t>
            </a:r>
            <a:r>
              <a:rPr lang="id-ID" dirty="0" smtClean="0"/>
              <a:t>dilengkapi pengendali </a:t>
            </a:r>
            <a:r>
              <a:rPr lang="id-ID" dirty="0"/>
              <a:t>Input/Output (I/O Controller</a:t>
            </a:r>
            <a:r>
              <a:rPr lang="id-ID" dirty="0" smtClean="0"/>
              <a:t>)</a:t>
            </a:r>
          </a:p>
          <a:p>
            <a:r>
              <a:rPr lang="id-ID" dirty="0" smtClean="0"/>
              <a:t>Perangkat dilengkapi fasilitas interupsi</a:t>
            </a:r>
          </a:p>
          <a:p>
            <a:r>
              <a:rPr lang="id-ID" dirty="0" smtClean="0"/>
              <a:t>I/O mengendalikan memori secara langsung lewat DMA</a:t>
            </a:r>
          </a:p>
          <a:p>
            <a:r>
              <a:rPr lang="id-ID" dirty="0" smtClean="0"/>
              <a:t>I/O controller menjadi prosesor terpisah</a:t>
            </a:r>
          </a:p>
          <a:p>
            <a:r>
              <a:rPr lang="id-ID" dirty="0" smtClean="0"/>
              <a:t>I/O controller mempunyai memori lokal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3795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0" y="762000"/>
            <a:ext cx="7696199" cy="501650"/>
          </a:xfrm>
        </p:spPr>
        <p:txBody>
          <a:bodyPr/>
          <a:lstStyle/>
          <a:p>
            <a:r>
              <a:rPr lang="id-ID" dirty="0" smtClean="0"/>
              <a:t>Prinsip </a:t>
            </a:r>
            <a:r>
              <a:rPr lang="id-ID" dirty="0"/>
              <a:t>Manajemen Perangkat Input/Output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Terdapatdua sasaran perancangan manajemen I/O</a:t>
            </a:r>
          </a:p>
          <a:p>
            <a:pPr lvl="1"/>
            <a:r>
              <a:rPr lang="id-ID" dirty="0" smtClean="0"/>
              <a:t>Efisiensi</a:t>
            </a:r>
          </a:p>
          <a:p>
            <a:pPr marL="457200" lvl="1" indent="0">
              <a:buNone/>
            </a:pPr>
            <a:r>
              <a:rPr lang="id-ID" dirty="0"/>
              <a:t>Efisiensi merupakan aspek penting karena operasi Input/Output sering merupakan operasi yang menimbulkan </a:t>
            </a:r>
            <a:r>
              <a:rPr lang="id-ID" i="1" dirty="0"/>
              <a:t>bottleeneck</a:t>
            </a:r>
            <a:endParaRPr lang="id-ID" dirty="0" smtClean="0"/>
          </a:p>
          <a:p>
            <a:pPr lvl="1"/>
            <a:r>
              <a:rPr lang="id-ID" dirty="0" smtClean="0"/>
              <a:t>Generalitas</a:t>
            </a:r>
          </a:p>
          <a:p>
            <a:pPr marL="457200" lvl="1" indent="0">
              <a:buNone/>
            </a:pPr>
            <a:r>
              <a:rPr lang="id-ID" dirty="0"/>
              <a:t>Manajemen perangkat Input/Output menangani perangkat secara seragam baik dari cara proses memandang maupun cara sistem operasi mengelola perangkat dan operasi Input/Output. Generalitas disebut juga </a:t>
            </a:r>
            <a:r>
              <a:rPr lang="id-ID" i="1" dirty="0"/>
              <a:t>device-independence</a:t>
            </a:r>
            <a:endParaRPr lang="en-US" i="1" dirty="0"/>
          </a:p>
          <a:p>
            <a:pPr marL="457200" lvl="1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3200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685800"/>
            <a:ext cx="6667499" cy="496888"/>
          </a:xfrm>
        </p:spPr>
        <p:txBody>
          <a:bodyPr/>
          <a:lstStyle/>
          <a:p>
            <a:r>
              <a:rPr lang="id-ID" dirty="0" smtClean="0"/>
              <a:t>Permasalahan pada Manajemen I/O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Penamaan yang seragam (Uniform naming)</a:t>
            </a:r>
          </a:p>
          <a:p>
            <a:r>
              <a:rPr lang="id-ID" dirty="0"/>
              <a:t>Penanganan Kesalahan (</a:t>
            </a:r>
            <a:r>
              <a:rPr lang="id-ID" i="1" dirty="0"/>
              <a:t>Error Handling</a:t>
            </a:r>
            <a:r>
              <a:rPr lang="id-ID" dirty="0"/>
              <a:t>)</a:t>
            </a:r>
            <a:endParaRPr lang="en-US" dirty="0"/>
          </a:p>
          <a:p>
            <a:r>
              <a:rPr lang="id-ID" dirty="0"/>
              <a:t>Transfer Sinkron vs </a:t>
            </a:r>
            <a:r>
              <a:rPr lang="id-ID" dirty="0" smtClean="0"/>
              <a:t>Asinkron</a:t>
            </a:r>
            <a:endParaRPr lang="en-US" dirty="0"/>
          </a:p>
          <a:p>
            <a:r>
              <a:rPr lang="id-ID" dirty="0"/>
              <a:t>Sharable vs Dedicated</a:t>
            </a:r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0609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Hirarki Manajemen I/O</a:t>
            </a:r>
            <a:endParaRPr lang="id-ID"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533400" y="1676400"/>
            <a:ext cx="5257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id-ID" sz="1600" dirty="0"/>
              <a:t>Interrupt Handler</a:t>
            </a:r>
            <a:endParaRPr lang="en-US" sz="1600" dirty="0"/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838200" y="1981200"/>
            <a:ext cx="5638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d-ID" sz="1600" dirty="0"/>
              <a:t>Device driver di-bloked saat perintah Input/Output diberikan dan menunggu interupsi. Ketika interupsi terjadi </a:t>
            </a:r>
            <a:endParaRPr lang="en-US" sz="1600" dirty="0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457200" y="2559050"/>
            <a:ext cx="6400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 startAt="2"/>
            </a:pPr>
            <a:r>
              <a:rPr lang="id-ID" sz="1600"/>
              <a:t>Device Driver</a:t>
            </a:r>
            <a:endParaRPr lang="en-US" sz="1600"/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838200" y="2832100"/>
            <a:ext cx="74676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d-ID" sz="1600"/>
              <a:t>Device driver bertugas menerima permintaan abstrak perangkat lunak device-independent diatasnya dan melakukan layanan sesuai perminyaan. Mekanisme kerja device driver :</a:t>
            </a:r>
            <a:endParaRPr lang="en-US" sz="1600"/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838200" y="3657600"/>
            <a:ext cx="739140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ü"/>
            </a:pPr>
            <a:r>
              <a:rPr lang="id-ID" sz="1600"/>
              <a:t>Menterjemahkan perintah abstrak menjadi perintah konkret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id-ID" sz="1600"/>
              <a:t>Begitu telah dapat ditentukan perintah yang harus diberikan ke pengandali, device driver mulai menulis ke register-register pengendali perangkat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id-ID" sz="1600"/>
              <a:t>Setelah operasi selesai dilakukan perangkat, device driver memerikse satatus kesalahan yang terjadi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id-ID" sz="1600"/>
              <a:t>Jika berjalan baik, device driver melewatkan data ke perangkat lunak device-independent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id-ID" sz="1600"/>
              <a:t>Device driver melaporkan status operasinya ke panggilan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20564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Hirarki Manajemen </a:t>
            </a:r>
            <a:r>
              <a:rPr lang="id-ID" dirty="0" smtClean="0"/>
              <a:t>I/O - 2</a:t>
            </a:r>
            <a:endParaRPr lang="id-ID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533400" y="1524000"/>
            <a:ext cx="7543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 startAt="3"/>
            </a:pPr>
            <a:r>
              <a:rPr lang="id-ID" sz="1600" dirty="0"/>
              <a:t>Perangkat Lunak Device-Independent</a:t>
            </a:r>
            <a:endParaRPr lang="en-US" sz="1600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990600" y="1905000"/>
            <a:ext cx="76962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d-ID" sz="1600"/>
              <a:t>Fungsi utama perangkat lunak lapisan ini adalah membentuk fungsi-fungsi Input/</a:t>
            </a:r>
            <a:r>
              <a:rPr lang="en-US" sz="1600"/>
              <a:t> </a:t>
            </a:r>
            <a:r>
              <a:rPr lang="id-ID" sz="1600"/>
              <a:t>Output yang berlaku untuk semua perangkat dan memberi antarmuka seragam ke perangkat lunak tingkat pemakai.</a:t>
            </a:r>
            <a:endParaRPr lang="en-US" sz="1600"/>
          </a:p>
          <a:p>
            <a:pPr eaLnBrk="1" hangingPunct="1"/>
            <a:endParaRPr lang="id-ID" sz="1600"/>
          </a:p>
          <a:p>
            <a:pPr eaLnBrk="1" hangingPunct="1"/>
            <a:r>
              <a:rPr lang="id-ID" sz="1600"/>
              <a:t>Fungsi-fungsi yang biasa dilakukan antara lain :</a:t>
            </a:r>
            <a:endParaRPr lang="en-US" sz="1600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066800" y="3276600"/>
            <a:ext cx="685800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ü"/>
            </a:pPr>
            <a:r>
              <a:rPr lang="id-ID" sz="1600"/>
              <a:t>Interface seragam untuk seluruh device driver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id-ID" sz="1600"/>
              <a:t>Penanaman perangkat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id-ID" sz="1600"/>
              <a:t>Proteksi perangkat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id-ID" sz="1600"/>
              <a:t>Memberi ukuran blok perangkat agar brsifat device-independent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id-ID" sz="1600"/>
              <a:t>Melakukan buffering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id-ID" sz="1600"/>
              <a:t>Alokasi penyimpanan pada block-devices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id-ID" sz="1600"/>
              <a:t>Alokasi dan pelepasan dedicated-devices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id-ID" sz="1600"/>
              <a:t>Pelaporan kesalahan</a:t>
            </a:r>
            <a:endParaRPr lang="en-US" sz="1600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81000" y="5438775"/>
            <a:ext cx="784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 startAt="4"/>
            </a:pPr>
            <a:r>
              <a:rPr lang="id-ID" sz="1600" dirty="0"/>
              <a:t>Perangkat Lunak Level Pemakai</a:t>
            </a:r>
            <a:endParaRPr lang="en-US" sz="1600" dirty="0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762000" y="5819775"/>
            <a:ext cx="8305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d-ID" sz="1600"/>
              <a:t>System calls Input/Output umumnya dibuat sebagai prosedur-prosedur pustaka. Kumpulan prosedur pustaka Input/Output merupakan bagian sistem Input/Output.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55589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I/O Buffering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Buffering adalah melembutkan lonjakan-lonjakan kebutuhan pengaksesan Input/Output. Buffering meningkatkan efisiensi sistem operasi dan kinerja proses.</a:t>
            </a:r>
          </a:p>
          <a:p>
            <a:r>
              <a:rPr lang="id-ID" dirty="0"/>
              <a:t>Terdapat beragam cara buffering, antara lain :</a:t>
            </a:r>
            <a:endParaRPr lang="en-US" dirty="0"/>
          </a:p>
          <a:p>
            <a:pPr lvl="1"/>
            <a:r>
              <a:rPr lang="id-ID" dirty="0" smtClean="0"/>
              <a:t>Single Buffering</a:t>
            </a:r>
          </a:p>
          <a:p>
            <a:pPr lvl="1"/>
            <a:r>
              <a:rPr lang="id-ID" dirty="0" smtClean="0"/>
              <a:t>Double Buffering</a:t>
            </a:r>
          </a:p>
          <a:p>
            <a:pPr lvl="1"/>
            <a:r>
              <a:rPr lang="id-ID" dirty="0" smtClean="0"/>
              <a:t>Circular Buffering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5919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Single Buffering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Ketika proses memberi perintah untuk perangkat Input/Output, sistem operasi menyediakan buffer memori utama sistem untuk </a:t>
            </a:r>
            <a:r>
              <a:rPr lang="id-ID" dirty="0" smtClean="0"/>
              <a:t>operasi</a:t>
            </a:r>
          </a:p>
          <a:p>
            <a:r>
              <a:rPr lang="id-ID" dirty="0" smtClean="0"/>
              <a:t>Keunggulan:</a:t>
            </a:r>
          </a:p>
          <a:p>
            <a:pPr lvl="1"/>
            <a:r>
              <a:rPr lang="id-ID" dirty="0"/>
              <a:t>Dapat meningkatkan kecepatan dibanding tanpa buffering</a:t>
            </a:r>
          </a:p>
          <a:p>
            <a:pPr lvl="1"/>
            <a:r>
              <a:rPr lang="id-ID" dirty="0"/>
              <a:t>Dapat memproses blok data sementara blok berikut sedang dibaca</a:t>
            </a:r>
          </a:p>
          <a:p>
            <a:pPr lvl="1"/>
            <a:r>
              <a:rPr lang="id-ID" dirty="0"/>
              <a:t>Sistem operasi dapat men-swap keluar proses karena operasi masukkan berada di memori sistem bukan memori proses </a:t>
            </a:r>
            <a:r>
              <a:rPr lang="id-ID" dirty="0" smtClean="0"/>
              <a:t>pemakai</a:t>
            </a:r>
            <a:r>
              <a:rPr lang="id-ID" dirty="0"/>
              <a:t>.</a:t>
            </a:r>
            <a:endParaRPr lang="en-US" dirty="0"/>
          </a:p>
          <a:p>
            <a:pPr lvl="1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3607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762000"/>
            <a:ext cx="6019800" cy="411162"/>
          </a:xfrm>
        </p:spPr>
        <p:txBody>
          <a:bodyPr/>
          <a:lstStyle/>
          <a:p>
            <a:r>
              <a:rPr lang="id-ID" dirty="0" smtClean="0"/>
              <a:t>Double Buffering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Proses dapat transfer ke /dari satu buffer sementara sistem operasi mengosongkan (atau mengisi) buffer lain. Teknik ini disebut double buffering atau buffer </a:t>
            </a:r>
            <a:r>
              <a:rPr lang="id-ID" dirty="0" smtClean="0"/>
              <a:t>swapping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0346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0"/>
            <a:ext cx="6019800" cy="411162"/>
          </a:xfrm>
        </p:spPr>
        <p:txBody>
          <a:bodyPr/>
          <a:lstStyle/>
          <a:p>
            <a:r>
              <a:rPr lang="id-ID" dirty="0"/>
              <a:t>Circular Buffering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Ketika </a:t>
            </a:r>
            <a:r>
              <a:rPr lang="id-ID" dirty="0"/>
              <a:t>lebih dari dua buffer yang digunakan, kumpulan buffer itu sendiri diacu sebagai circular buffer. Tiap buffer individu adalah satu unit di circular buffer</a:t>
            </a:r>
          </a:p>
        </p:txBody>
      </p:sp>
    </p:spTree>
    <p:extLst>
      <p:ext uri="{BB962C8B-B14F-4D97-AF65-F5344CB8AC3E}">
        <p14:creationId xmlns:p14="http://schemas.microsoft.com/office/powerpoint/2010/main" val="91652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0" y="685800"/>
            <a:ext cx="5943600" cy="411162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id-ID" sz="3600" dirty="0" smtClean="0"/>
              <a:t>Manajemen Perangkat I/O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Manajemen perangkat Input/Output mempunyai beragam fungsi, </a:t>
            </a:r>
            <a:r>
              <a:rPr lang="id-ID" dirty="0" smtClean="0"/>
              <a:t>diantaranya </a:t>
            </a:r>
            <a:r>
              <a:rPr lang="id-ID" dirty="0"/>
              <a:t>:</a:t>
            </a:r>
            <a:endParaRPr lang="en-US" dirty="0"/>
          </a:p>
          <a:p>
            <a:endParaRPr lang="id-ID" dirty="0"/>
          </a:p>
          <a:p>
            <a:pPr>
              <a:buFontTx/>
              <a:buAutoNum type="arabicPeriod"/>
            </a:pPr>
            <a:r>
              <a:rPr lang="id-ID" dirty="0"/>
              <a:t>Mengirim perintah ke perangkat Input/Output agar menyediakan layanan</a:t>
            </a:r>
          </a:p>
          <a:p>
            <a:pPr>
              <a:buFontTx/>
              <a:buAutoNum type="arabicPeriod"/>
            </a:pPr>
            <a:r>
              <a:rPr lang="id-ID" dirty="0"/>
              <a:t>Menangani interupsi perangkat Input/Output</a:t>
            </a:r>
          </a:p>
          <a:p>
            <a:pPr>
              <a:buFontTx/>
              <a:buAutoNum type="arabicPeriod"/>
            </a:pPr>
            <a:r>
              <a:rPr lang="id-ID" dirty="0"/>
              <a:t>Menangani kesalahan pada perangkat Input/Output</a:t>
            </a:r>
          </a:p>
          <a:p>
            <a:pPr>
              <a:buFontTx/>
              <a:buAutoNum type="arabicPeriod"/>
            </a:pPr>
            <a:r>
              <a:rPr lang="id-ID" dirty="0"/>
              <a:t>Menyediakan </a:t>
            </a:r>
            <a:r>
              <a:rPr lang="id-ID" i="1" dirty="0"/>
              <a:t>interface</a:t>
            </a:r>
            <a:r>
              <a:rPr lang="id-ID" dirty="0"/>
              <a:t> ke pemakai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6705600" cy="762000"/>
          </a:xfrm>
        </p:spPr>
        <p:txBody>
          <a:bodyPr/>
          <a:lstStyle/>
          <a:p>
            <a:r>
              <a:rPr lang="id-ID" dirty="0"/>
              <a:t>Klasifikasi Perangkat </a:t>
            </a:r>
            <a:r>
              <a:rPr lang="id-ID" dirty="0" smtClean="0"/>
              <a:t>I/O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Perangkat I/O </a:t>
            </a:r>
            <a:r>
              <a:rPr lang="id-ID" dirty="0"/>
              <a:t>merupakan komponen yang paling banyak jenisnya dan dapat dikelompokkan dengan beragam kriteria, antara </a:t>
            </a:r>
            <a:r>
              <a:rPr lang="id-ID" dirty="0" smtClean="0"/>
              <a:t>lain:</a:t>
            </a:r>
            <a:endParaRPr lang="id-ID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609600" y="2855329"/>
            <a:ext cx="7239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buFontTx/>
              <a:buAutoNum type="arabicPeriod"/>
            </a:pPr>
            <a:r>
              <a:rPr lang="id-ID" sz="1600" dirty="0"/>
              <a:t>Berdasarkan aliran sifat datanya </a:t>
            </a:r>
            <a:endParaRPr lang="en-US" sz="1600" dirty="0"/>
          </a:p>
          <a:p>
            <a:pPr lvl="1" eaLnBrk="1" hangingPunct="1">
              <a:buFontTx/>
              <a:buAutoNum type="arabicPeriod"/>
            </a:pPr>
            <a:r>
              <a:rPr lang="id-ID" sz="1600" dirty="0"/>
              <a:t>Berdasarkan sasaran komunikasi</a:t>
            </a:r>
            <a:endParaRPr lang="en-US" sz="1600" dirty="0"/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609600" y="3657600"/>
            <a:ext cx="7391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id-ID" dirty="0"/>
              <a:t>Perangkat  Input/Output Berdasarkan Sifat Aliran Data</a:t>
            </a:r>
            <a:endParaRPr lang="en-US" dirty="0"/>
          </a:p>
          <a:p>
            <a:pPr eaLnBrk="1" hangingPunct="1"/>
            <a:r>
              <a:rPr lang="en-US" dirty="0"/>
              <a:t>   </a:t>
            </a:r>
            <a:r>
              <a:rPr lang="id-ID" sz="1600" dirty="0"/>
              <a:t>Dapat dibagi menjadi 2, yaitu :</a:t>
            </a:r>
            <a:endParaRPr lang="en-US" sz="1600" dirty="0"/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762000" y="4419600"/>
            <a:ext cx="7239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buFontTx/>
              <a:buAutoNum type="alphaLcPeriod"/>
            </a:pPr>
            <a:r>
              <a:rPr lang="id-ID"/>
              <a:t>Perangkat berorientasi blok</a:t>
            </a:r>
            <a:endParaRPr lang="en-US"/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990600" y="5074901"/>
            <a:ext cx="419100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d-ID" sz="1600" dirty="0"/>
              <a:t>Perangkat ini menyimpan informasi dan menukarnya (menerima/mengirim) informasi sebagai blok-blok berukuran tetap. Contoh perangkat berorientasi blok, antara lain :</a:t>
            </a:r>
            <a:endParaRPr lang="en-US" sz="1600" dirty="0"/>
          </a:p>
          <a:p>
            <a:pPr eaLnBrk="1" hangingPunct="1"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5703870" y="4936332"/>
            <a:ext cx="3070259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eaLnBrk="1" hangingPunct="1">
              <a:buFontTx/>
              <a:buAutoNum type="arabicPeriod"/>
            </a:pPr>
            <a:r>
              <a:rPr lang="id-ID" sz="1600" i="1" dirty="0"/>
              <a:t>Disk</a:t>
            </a:r>
          </a:p>
          <a:p>
            <a:pPr lvl="2" eaLnBrk="1" hangingPunct="1">
              <a:buFontTx/>
              <a:buAutoNum type="arabicPeriod"/>
            </a:pPr>
            <a:r>
              <a:rPr lang="id-ID" sz="1600" i="1" dirty="0"/>
              <a:t>Tape</a:t>
            </a:r>
          </a:p>
          <a:p>
            <a:pPr lvl="2" eaLnBrk="1" hangingPunct="1">
              <a:buFontTx/>
              <a:buAutoNum type="arabicPeriod"/>
            </a:pPr>
            <a:r>
              <a:rPr lang="id-ID" sz="1600" i="1" dirty="0"/>
              <a:t>CD ROM</a:t>
            </a:r>
          </a:p>
          <a:p>
            <a:pPr lvl="2" eaLnBrk="1" hangingPunct="1">
              <a:buFontTx/>
              <a:buAutoNum type="arabicPeriod"/>
            </a:pPr>
            <a:r>
              <a:rPr lang="id-ID" sz="1600" i="1" dirty="0"/>
              <a:t>Optical disk</a:t>
            </a:r>
          </a:p>
          <a:p>
            <a:pPr lvl="2" eaLnBrk="1" hangingPunct="1">
              <a:buFontTx/>
              <a:buAutoNum type="arabicPeriod"/>
            </a:pPr>
            <a:r>
              <a:rPr lang="id-ID" sz="1600" i="1" dirty="0"/>
              <a:t>Dan sebagainya</a:t>
            </a:r>
            <a:endParaRPr lang="en-US" sz="1600" i="1" dirty="0"/>
          </a:p>
        </p:txBody>
      </p:sp>
      <p:sp>
        <p:nvSpPr>
          <p:cNvPr id="11" name="AutoShape 18"/>
          <p:cNvSpPr>
            <a:spLocks noChangeArrowheads="1"/>
          </p:cNvSpPr>
          <p:nvPr/>
        </p:nvSpPr>
        <p:spPr bwMode="auto">
          <a:xfrm>
            <a:off x="5356259" y="5288757"/>
            <a:ext cx="990600" cy="609600"/>
          </a:xfrm>
          <a:prstGeom prst="rightArrow">
            <a:avLst>
              <a:gd name="adj1" fmla="val 50000"/>
              <a:gd name="adj2" fmla="val 406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33400"/>
            <a:ext cx="6019800" cy="411162"/>
          </a:xfrm>
        </p:spPr>
        <p:txBody>
          <a:bodyPr/>
          <a:lstStyle/>
          <a:p>
            <a:r>
              <a:rPr lang="id-ID" dirty="0"/>
              <a:t>Klasifikasi Perangkat </a:t>
            </a:r>
            <a:r>
              <a:rPr lang="id-ID" dirty="0" smtClean="0"/>
              <a:t>I/O - 2</a:t>
            </a:r>
            <a:endParaRPr lang="en-US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84672" y="1447800"/>
            <a:ext cx="792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buFontTx/>
              <a:buAutoNum type="alphaLcPeriod" startAt="2"/>
            </a:pPr>
            <a:r>
              <a:rPr lang="id-ID" dirty="0"/>
              <a:t>Perangkat berorientasi aliran karakter</a:t>
            </a:r>
            <a:endParaRPr lang="en-US" dirty="0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13272" y="1828800"/>
            <a:ext cx="7315200" cy="94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d-ID" sz="1600" dirty="0"/>
              <a:t>Perangkat ini adalah perangkat yang menghantarkan atau menerima aliran karakter tanpa perduli membentuk suatu blok. antara lain :</a:t>
            </a:r>
            <a:endParaRPr lang="en-US" sz="1600" dirty="0"/>
          </a:p>
          <a:p>
            <a:pPr eaLnBrk="1" hangingPunct="1"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13272" y="2438400"/>
            <a:ext cx="815340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eaLnBrk="1" hangingPunct="1">
              <a:buFontTx/>
              <a:buAutoNum type="arabicPeriod"/>
            </a:pPr>
            <a:r>
              <a:rPr lang="id-ID" sz="1600" i="1" dirty="0"/>
              <a:t>Terminal </a:t>
            </a:r>
          </a:p>
          <a:p>
            <a:pPr lvl="2" eaLnBrk="1" hangingPunct="1">
              <a:buFontTx/>
              <a:buAutoNum type="arabicPeriod"/>
            </a:pPr>
            <a:r>
              <a:rPr lang="id-ID" sz="1600" i="1" dirty="0"/>
              <a:t>Line printer</a:t>
            </a:r>
          </a:p>
          <a:p>
            <a:pPr lvl="2" eaLnBrk="1" hangingPunct="1">
              <a:buFontTx/>
              <a:buAutoNum type="arabicPeriod"/>
            </a:pPr>
            <a:r>
              <a:rPr lang="id-ID" sz="1600" i="1" dirty="0"/>
              <a:t>Pita kertas</a:t>
            </a:r>
          </a:p>
          <a:p>
            <a:pPr lvl="2" eaLnBrk="1" hangingPunct="1">
              <a:buFontTx/>
              <a:buAutoNum type="arabicPeriod"/>
            </a:pPr>
            <a:r>
              <a:rPr lang="id-ID" sz="1600" i="1" dirty="0"/>
              <a:t>Kartu-kartu berlobang</a:t>
            </a:r>
          </a:p>
          <a:p>
            <a:pPr lvl="2" eaLnBrk="1" hangingPunct="1">
              <a:buFontTx/>
              <a:buAutoNum type="arabicPeriod"/>
            </a:pPr>
            <a:r>
              <a:rPr lang="id-ID" sz="1600" i="1" dirty="0"/>
              <a:t>Interface jaringan</a:t>
            </a:r>
          </a:p>
          <a:p>
            <a:pPr lvl="2" eaLnBrk="1" hangingPunct="1">
              <a:buFontTx/>
              <a:buAutoNum type="arabicPeriod"/>
            </a:pPr>
            <a:r>
              <a:rPr lang="id-ID" sz="1600" i="1" dirty="0"/>
              <a:t>Mouse</a:t>
            </a:r>
          </a:p>
          <a:p>
            <a:pPr lvl="2" eaLnBrk="1" hangingPunct="1">
              <a:buFontTx/>
              <a:buAutoNum type="arabicPeriod"/>
            </a:pPr>
            <a:r>
              <a:rPr lang="id-ID" sz="1600" i="1" dirty="0"/>
              <a:t>Perangkat-perangkat lain yang tidak seperti disk dapat dipandang sebagai perangkat </a:t>
            </a:r>
            <a:endParaRPr lang="en-US" sz="1600" i="1" dirty="0"/>
          </a:p>
          <a:p>
            <a:pPr lvl="2" eaLnBrk="1" hangingPunct="1"/>
            <a:r>
              <a:rPr lang="en-US" sz="1600" i="1" dirty="0"/>
              <a:t>   </a:t>
            </a:r>
            <a:r>
              <a:rPr lang="id-ID" sz="1600" i="1" dirty="0"/>
              <a:t>karakter</a:t>
            </a:r>
            <a:endParaRPr lang="en-US" sz="1600" dirty="0"/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03208" y="4729162"/>
            <a:ext cx="754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d-ID" dirty="0"/>
              <a:t>Beberapa perangkat tidak termasuk kedua kategori, misalnya :</a:t>
            </a:r>
            <a:endParaRPr lang="id-ID" i="1" dirty="0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03208" y="5186362"/>
            <a:ext cx="67056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id-ID" sz="1600" i="1"/>
              <a:t>Clock</a:t>
            </a:r>
          </a:p>
          <a:p>
            <a:pPr eaLnBrk="1" hangingPunct="1">
              <a:buFontTx/>
              <a:buAutoNum type="arabicPeriod"/>
            </a:pPr>
            <a:r>
              <a:rPr lang="id-ID" sz="1600" i="1"/>
              <a:t>Memory mapped screen</a:t>
            </a:r>
          </a:p>
          <a:p>
            <a:pPr eaLnBrk="1" hangingPunct="1">
              <a:buFontTx/>
              <a:buAutoNum type="arabicPeriod"/>
            </a:pPr>
            <a:r>
              <a:rPr lang="id-ID" sz="1600" i="1"/>
              <a:t>Sensor-sensor</a:t>
            </a:r>
          </a:p>
          <a:p>
            <a:pPr eaLnBrk="1" hangingPunct="1">
              <a:buFontTx/>
              <a:buAutoNum type="arabicPeriod"/>
            </a:pPr>
            <a:r>
              <a:rPr lang="id-ID" sz="1600" i="1"/>
              <a:t>Dan sebagainya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Klasifikasi Perangkat I/O - </a:t>
            </a:r>
            <a:r>
              <a:rPr lang="id-ID" dirty="0" smtClean="0"/>
              <a:t>3</a:t>
            </a:r>
            <a:endParaRPr lang="id-ID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457200" y="1600200"/>
            <a:ext cx="830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eriod" startAt="2"/>
            </a:pPr>
            <a:r>
              <a:rPr lang="id-ID" dirty="0"/>
              <a:t>Perangkat Input/Output Berdasarkan Sasaran Komunikasi</a:t>
            </a:r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838200" y="1905000"/>
            <a:ext cx="78486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d-ID"/>
              <a:t>Dapat dibagi menjadi 3 bagian, antara lain :</a:t>
            </a:r>
            <a:endParaRPr lang="en-US"/>
          </a:p>
          <a:p>
            <a:pPr eaLnBrk="1" hangingPunct="1"/>
            <a:endParaRPr lang="en-US"/>
          </a:p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838200" y="2286000"/>
            <a:ext cx="7848600" cy="3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buFontTx/>
              <a:buAutoNum type="alphaLcPeriod"/>
            </a:pPr>
            <a:r>
              <a:rPr lang="id-ID" sz="1600"/>
              <a:t>Perangkat yang terbaca oleh manusia.</a:t>
            </a:r>
            <a:endParaRPr lang="en-US" sz="1600"/>
          </a:p>
          <a:p>
            <a:pPr eaLnBrk="1" hangingPunct="1"/>
            <a:r>
              <a:rPr lang="en-US" sz="1600"/>
              <a:t>   </a:t>
            </a:r>
            <a:r>
              <a:rPr lang="id-ID" sz="1600"/>
              <a:t>Perangkat yang cocok untuk komunikasi dengan manusia</a:t>
            </a:r>
          </a:p>
          <a:p>
            <a:pPr eaLnBrk="1" hangingPunct="1"/>
            <a:r>
              <a:rPr lang="en-US" sz="1600"/>
              <a:t>   </a:t>
            </a:r>
            <a:r>
              <a:rPr lang="id-ID" sz="1600"/>
              <a:t>Contoh : VDT (</a:t>
            </a:r>
            <a:r>
              <a:rPr lang="id-ID" sz="1600" i="1"/>
              <a:t>Video Displayy Terminal</a:t>
            </a:r>
            <a:r>
              <a:rPr lang="id-ID" sz="1600"/>
              <a:t>) terdiri dari monitor, keyboard,dan mungkin </a:t>
            </a:r>
            <a:endParaRPr lang="en-US" sz="1600"/>
          </a:p>
          <a:p>
            <a:pPr eaLnBrk="1" hangingPunct="1"/>
            <a:r>
              <a:rPr lang="en-US" sz="1600"/>
              <a:t>   </a:t>
            </a:r>
            <a:r>
              <a:rPr lang="id-ID" sz="1600"/>
              <a:t>ditambah mouse.</a:t>
            </a:r>
            <a:endParaRPr lang="en-US" sz="1600"/>
          </a:p>
          <a:p>
            <a:pPr eaLnBrk="1" hangingPunct="1"/>
            <a:endParaRPr lang="en-US" sz="1600"/>
          </a:p>
          <a:p>
            <a:pPr lvl="1" eaLnBrk="1" hangingPunct="1">
              <a:buFontTx/>
              <a:buAutoNum type="alphaLcPeriod" startAt="2"/>
            </a:pPr>
            <a:r>
              <a:rPr lang="id-ID" sz="1600"/>
              <a:t>Perangkat yang terbaca oleh mesin</a:t>
            </a:r>
            <a:endParaRPr lang="en-US" sz="1600"/>
          </a:p>
          <a:p>
            <a:pPr eaLnBrk="1" hangingPunct="1"/>
            <a:r>
              <a:rPr lang="en-US" sz="1600"/>
              <a:t>   </a:t>
            </a:r>
            <a:r>
              <a:rPr lang="id-ID" sz="1600"/>
              <a:t>Perangkat yang cocok untuk komunikasi dengan perangkat elektronik.</a:t>
            </a:r>
          </a:p>
          <a:p>
            <a:pPr eaLnBrk="1" hangingPunct="1"/>
            <a:r>
              <a:rPr lang="en-US" sz="1600"/>
              <a:t>   </a:t>
            </a:r>
            <a:r>
              <a:rPr lang="id-ID" sz="1600"/>
              <a:t>Contoh : Disk, tape, sensor, controller,dan aktuator.</a:t>
            </a:r>
            <a:endParaRPr lang="en-US" sz="1600"/>
          </a:p>
          <a:p>
            <a:pPr eaLnBrk="1" hangingPunct="1"/>
            <a:endParaRPr lang="en-US" sz="1600"/>
          </a:p>
          <a:p>
            <a:pPr lvl="1" eaLnBrk="1" hangingPunct="1">
              <a:buFontTx/>
              <a:buAutoNum type="alphaLcPeriod" startAt="3"/>
            </a:pPr>
            <a:r>
              <a:rPr lang="id-ID" sz="1600"/>
              <a:t>Untuk komunikasi</a:t>
            </a:r>
            <a:endParaRPr lang="en-US" sz="1600"/>
          </a:p>
          <a:p>
            <a:pPr eaLnBrk="1" hangingPunct="1"/>
            <a:r>
              <a:rPr lang="en-US" sz="1600"/>
              <a:t>   </a:t>
            </a:r>
            <a:r>
              <a:rPr lang="id-ID" sz="1600"/>
              <a:t>Perangkat yang cocok untuk komunikasi dengan perangkat jarak jauh.</a:t>
            </a:r>
          </a:p>
          <a:p>
            <a:pPr eaLnBrk="1" hangingPunct="1"/>
            <a:r>
              <a:rPr lang="en-US" sz="1600"/>
              <a:t>   </a:t>
            </a:r>
            <a:r>
              <a:rPr lang="id-ID" sz="1600"/>
              <a:t>Contoh : modem.</a:t>
            </a:r>
          </a:p>
          <a:p>
            <a:pPr eaLnBrk="1" hangingPunct="1">
              <a:spcBef>
                <a:spcPct val="50000"/>
              </a:spcBef>
              <a:buFontTx/>
              <a:buAutoNum type="alphaLcPeriod"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83504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Perbedaan antar Kelas Perangkat</a:t>
            </a:r>
            <a:br>
              <a:rPr lang="id-ID" dirty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Perbedaan pokok anatara lain:</a:t>
            </a:r>
          </a:p>
          <a:p>
            <a:pPr lvl="1"/>
            <a:r>
              <a:rPr lang="id-ID" dirty="0" smtClean="0"/>
              <a:t>Data rate</a:t>
            </a:r>
          </a:p>
          <a:p>
            <a:pPr lvl="1"/>
            <a:r>
              <a:rPr lang="id-ID" dirty="0" smtClean="0"/>
              <a:t>Aplikasi</a:t>
            </a:r>
          </a:p>
          <a:p>
            <a:pPr lvl="1"/>
            <a:r>
              <a:rPr lang="id-ID" dirty="0" smtClean="0"/>
              <a:t>Kompleksitas pengendalian</a:t>
            </a:r>
          </a:p>
          <a:p>
            <a:pPr lvl="1"/>
            <a:r>
              <a:rPr lang="id-ID" dirty="0" smtClean="0"/>
              <a:t>Unit yang ditransfer</a:t>
            </a:r>
          </a:p>
          <a:p>
            <a:pPr lvl="1"/>
            <a:r>
              <a:rPr lang="id-ID" dirty="0" smtClean="0"/>
              <a:t>Representasi data</a:t>
            </a:r>
          </a:p>
          <a:p>
            <a:pPr lvl="1"/>
            <a:r>
              <a:rPr lang="id-ID" dirty="0" smtClean="0"/>
              <a:t>Kondisi-kondisi kesalahan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6460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6629400" cy="533400"/>
          </a:xfrm>
        </p:spPr>
        <p:txBody>
          <a:bodyPr/>
          <a:lstStyle/>
          <a:p>
            <a:r>
              <a:rPr lang="id-ID" dirty="0" smtClean="0"/>
              <a:t>Teknik Pemrograman Perangkat I/O</a:t>
            </a:r>
            <a:endParaRPr lang="en-US" dirty="0"/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381000" y="1295400"/>
            <a:ext cx="830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id-ID" dirty="0"/>
              <a:t>Input/Output Terprogram</a:t>
            </a:r>
            <a:r>
              <a:rPr lang="en-US" dirty="0"/>
              <a:t> 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762000" y="1752600"/>
            <a:ext cx="80010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d-ID" sz="1600" dirty="0"/>
              <a:t>Ketika perangkat Input/Output menangani permintaan, perangkat men-</a:t>
            </a:r>
            <a:r>
              <a:rPr lang="id-ID" sz="1600" i="1" dirty="0"/>
              <a:t>set</a:t>
            </a:r>
            <a:r>
              <a:rPr lang="id-ID" sz="1600" dirty="0"/>
              <a:t> </a:t>
            </a:r>
            <a:r>
              <a:rPr lang="id-ID" sz="1600" i="1" dirty="0"/>
              <a:t>bit </a:t>
            </a:r>
            <a:r>
              <a:rPr lang="id-ID" sz="1600" dirty="0"/>
              <a:t>status di </a:t>
            </a:r>
            <a:endParaRPr lang="en-US" sz="1600" dirty="0"/>
          </a:p>
          <a:p>
            <a:pPr eaLnBrk="1" hangingPunct="1"/>
            <a:r>
              <a:rPr lang="id-ID" sz="1600" dirty="0"/>
              <a:t>register status perangkat. </a:t>
            </a:r>
            <a:endParaRPr lang="en-US" sz="1600" dirty="0"/>
          </a:p>
          <a:p>
            <a:pPr eaLnBrk="1" hangingPunct="1">
              <a:buFontTx/>
              <a:buAutoNum type="arabicPeriod"/>
            </a:pPr>
            <a:r>
              <a:rPr lang="id-ID" sz="1600" dirty="0" smtClean="0"/>
              <a:t>Pemroses</a:t>
            </a:r>
            <a:r>
              <a:rPr lang="id-ID" sz="1600" dirty="0" smtClean="0"/>
              <a:t> </a:t>
            </a:r>
            <a:r>
              <a:rPr lang="id-ID" sz="1600" dirty="0"/>
              <a:t>harus selalu memeriksa register status perangkat secara periodik </a:t>
            </a:r>
            <a:endParaRPr lang="en-US" sz="1600" dirty="0"/>
          </a:p>
          <a:p>
            <a:pPr eaLnBrk="1" hangingPunct="1">
              <a:buFontTx/>
              <a:buAutoNum type="arabicPeriod"/>
            </a:pPr>
            <a:r>
              <a:rPr lang="id-ID" sz="1600" dirty="0"/>
              <a:t>melakukan tindakan berdasarkan status yang dibaca.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81000" y="2984500"/>
            <a:ext cx="8458200" cy="132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d-ID" dirty="0"/>
              <a:t>Perangkat lunak penendali perangkat (</a:t>
            </a:r>
            <a:r>
              <a:rPr lang="id-ID" i="1" dirty="0"/>
              <a:t>driver</a:t>
            </a:r>
            <a:r>
              <a:rPr lang="id-ID" dirty="0"/>
              <a:t>) di pemroses harus mentransfer data dari/ke pengendali. Driver harus berisi kumpulan instruksi di tiga kategori, yaitu :</a:t>
            </a: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57200" y="4051300"/>
            <a:ext cx="883920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buFontTx/>
              <a:buAutoNum type="arabicPeriod"/>
            </a:pPr>
            <a:r>
              <a:rPr lang="id-ID" sz="1600"/>
              <a:t>Pengendalian </a:t>
            </a:r>
            <a:r>
              <a:rPr lang="en-US" sz="1600"/>
              <a:t>: </a:t>
            </a:r>
            <a:r>
              <a:rPr lang="id-ID" sz="1600"/>
              <a:t>Intruksi-intruksi untuk mengendalikan operasi perangkat keras.</a:t>
            </a:r>
          </a:p>
          <a:p>
            <a:pPr lvl="1" eaLnBrk="1" hangingPunct="1">
              <a:buFontTx/>
              <a:buAutoNum type="arabicPeriod"/>
            </a:pPr>
            <a:r>
              <a:rPr lang="id-ID" sz="1600"/>
              <a:t>Pengujian</a:t>
            </a:r>
            <a:r>
              <a:rPr lang="en-US" sz="1600"/>
              <a:t> :</a:t>
            </a:r>
            <a:r>
              <a:rPr lang="id-ID" sz="1600"/>
              <a:t>Intruksi-intruksi untuk memeriksa status perangkat keras.</a:t>
            </a:r>
          </a:p>
          <a:p>
            <a:pPr lvl="1" eaLnBrk="1" hangingPunct="1">
              <a:buFontTx/>
              <a:buAutoNum type="arabicPeriod"/>
            </a:pPr>
            <a:r>
              <a:rPr lang="id-ID" sz="1600"/>
              <a:t>Pembacaan/Penulisan</a:t>
            </a:r>
            <a:r>
              <a:rPr lang="en-US" sz="1600"/>
              <a:t> :</a:t>
            </a:r>
            <a:r>
              <a:rPr lang="id-ID" sz="1600"/>
              <a:t>Intruksi-intruksi untuk membaca/menulis dari atau ke perangkat keras.</a:t>
            </a:r>
            <a:endParaRPr lang="en-US" sz="1600"/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endParaRPr lang="en-US" sz="1600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57200" y="5499100"/>
            <a:ext cx="84582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d-ID" sz="1600"/>
              <a:t>Cara ini sangat tidak efisien karana banyak pemborosan waktu pemroses untuk menunggui kejadian perangkat  keras dan/atau menunggui selesainya operasi yang dilakukan perangkat Input/Output.</a:t>
            </a:r>
            <a:endParaRPr lang="en-US" sz="1600"/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457200" y="5181600"/>
            <a:ext cx="365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d-ID" dirty="0"/>
              <a:t>Kelemahan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685800"/>
            <a:ext cx="6667499" cy="496888"/>
          </a:xfrm>
        </p:spPr>
        <p:txBody>
          <a:bodyPr/>
          <a:lstStyle/>
          <a:p>
            <a:r>
              <a:rPr lang="id-ID" dirty="0" smtClean="0"/>
              <a:t>Teknik Pemrograman </a:t>
            </a:r>
            <a:r>
              <a:rPr lang="id-ID" dirty="0"/>
              <a:t>Perangkat </a:t>
            </a:r>
            <a:r>
              <a:rPr lang="id-ID" dirty="0" smtClean="0"/>
              <a:t>I/O-2</a:t>
            </a:r>
            <a:endParaRPr lang="id-ID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81000" y="1676400"/>
            <a:ext cx="84582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AutoNum type="arabicPeriod" startAt="2"/>
            </a:pPr>
            <a:r>
              <a:rPr lang="id-ID" dirty="0"/>
              <a:t>Input/Output Dituntun Interupsi</a:t>
            </a: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609600" y="2667000"/>
            <a:ext cx="8153400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lphaLcPeriod"/>
            </a:pPr>
            <a:r>
              <a:rPr lang="id-ID" sz="1600"/>
              <a:t>Pemroses memberikan interuksi ke perangkat Input/Output kemudian melanjutkan melakukan kerja berguna yang lain.</a:t>
            </a:r>
            <a:endParaRPr lang="en-US" sz="1600"/>
          </a:p>
          <a:p>
            <a:pPr eaLnBrk="1" hangingPunct="1">
              <a:spcBef>
                <a:spcPct val="50000"/>
              </a:spcBef>
              <a:buFontTx/>
              <a:buAutoNum type="alphaLcPeriod"/>
            </a:pPr>
            <a:r>
              <a:rPr lang="id-ID" sz="1600"/>
              <a:t>Perangkat masukan/keluaran akan mengintrupsi meminta layanan saat perangkat telah siap bertukaran data dengan pemroses.</a:t>
            </a:r>
            <a:endParaRPr lang="en-US" sz="1600"/>
          </a:p>
          <a:p>
            <a:pPr eaLnBrk="1" hangingPunct="1">
              <a:spcBef>
                <a:spcPct val="50000"/>
              </a:spcBef>
              <a:buFontTx/>
              <a:buAutoNum type="alphaLcPeriod"/>
            </a:pPr>
            <a:r>
              <a:rPr lang="id-ID" sz="1600"/>
              <a:t>Saat menerima interupsi perangkat keras (yang memberitahukan bahwa perangkat melakukan transfer), pemroses segera mengeksekusi transfer data</a:t>
            </a:r>
            <a:endParaRPr lang="en-US" sz="1600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609600" y="4572000"/>
            <a:ext cx="518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d-ID"/>
              <a:t>Keunggulan </a:t>
            </a:r>
            <a:endParaRPr lang="en-US"/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685800" y="5105400"/>
            <a:ext cx="82296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d-ID" sz="1600"/>
              <a:t>Pemroses tidak disibukkan menunggui dan menjaga perangkat Input/Output untuk memeriksa status perangkat. Kinerjanya lebih baik dibanding dengan teknik Input/Output terprogram.</a:t>
            </a:r>
            <a:r>
              <a:rPr lang="en-US" sz="1600"/>
              <a:t> 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85800" y="2057400"/>
            <a:ext cx="7924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d-ID" sz="1600" dirty="0"/>
              <a:t>Teknik Input/Output dituntun interupsi mempunyai mekanisme kerja perangkat masukan/keluaran sebagai berikut :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61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76400" y="685800"/>
            <a:ext cx="6667499" cy="4968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dirty="0" smtClean="0"/>
              <a:t>Teknik Pemrograman Perangkat I/O-3</a:t>
            </a:r>
            <a:endParaRPr lang="id-ID" dirty="0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28600" y="1524000"/>
            <a:ext cx="76962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AutoNum type="arabicPeriod" startAt="3"/>
            </a:pPr>
            <a:r>
              <a:rPr lang="id-ID" dirty="0"/>
              <a:t>DMA (</a:t>
            </a:r>
            <a:r>
              <a:rPr lang="id-ID" i="1" dirty="0"/>
              <a:t>Direct Memory Access</a:t>
            </a:r>
            <a:r>
              <a:rPr lang="id-ID" dirty="0"/>
              <a:t>)</a:t>
            </a: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09600" y="1981200"/>
            <a:ext cx="82296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d-ID" sz="1600" b="1" i="1" dirty="0"/>
              <a:t>DMA berfungsi membebaskan pemroses menunggui transfer data yang dilakukan perangkat Input/Output</a:t>
            </a:r>
            <a:r>
              <a:rPr lang="id-ID" sz="1600" dirty="0"/>
              <a:t>. Saat pemroses ingin membaca atau menulis data, pemroses memerintahkan DMA Controller dengan mengirim informasi berikut :</a:t>
            </a:r>
            <a:endParaRPr lang="en-US" sz="1600" dirty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-76200" y="2819400"/>
            <a:ext cx="80010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eaLnBrk="1" hangingPunct="1">
              <a:buFontTx/>
              <a:buAutoNum type="alphaLcPeriod"/>
            </a:pPr>
            <a:r>
              <a:rPr lang="id-ID" sz="1600" dirty="0"/>
              <a:t>Perintah penulisan/pembacaan</a:t>
            </a:r>
          </a:p>
          <a:p>
            <a:pPr lvl="2" eaLnBrk="1" hangingPunct="1">
              <a:buFontTx/>
              <a:buAutoNum type="alphaLcPeriod"/>
            </a:pPr>
            <a:r>
              <a:rPr lang="id-ID" sz="1600" dirty="0"/>
              <a:t>Alamat perangkat Input/Output</a:t>
            </a:r>
          </a:p>
          <a:p>
            <a:pPr lvl="2" eaLnBrk="1" hangingPunct="1">
              <a:buFontTx/>
              <a:buAutoNum type="alphaLcPeriod"/>
            </a:pPr>
            <a:r>
              <a:rPr lang="id-ID" sz="1600" dirty="0"/>
              <a:t>Awal lokasi memori yang ditulis/dibaca</a:t>
            </a:r>
          </a:p>
          <a:p>
            <a:pPr lvl="2" eaLnBrk="1" hangingPunct="1">
              <a:buFontTx/>
              <a:buAutoNum type="alphaLcPeriod"/>
            </a:pPr>
            <a:r>
              <a:rPr lang="id-ID" sz="1600" dirty="0"/>
              <a:t>Jumlah </a:t>
            </a:r>
            <a:r>
              <a:rPr lang="id-ID" sz="1600" i="1" dirty="0"/>
              <a:t>word(byte)</a:t>
            </a:r>
            <a:r>
              <a:rPr lang="id-ID" sz="1600" dirty="0"/>
              <a:t> yang ditulis/dibaca </a:t>
            </a:r>
            <a:endParaRPr lang="en-US" sz="1600" dirty="0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029200" y="3733800"/>
            <a:ext cx="304800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d-ID" sz="1600"/>
              <a:t>Pemroses hanya dilibatkan pada awal dan akhir transfer data.</a:t>
            </a:r>
            <a:endParaRPr lang="en-US" sz="1600"/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81000" y="4191000"/>
            <a:ext cx="1371600" cy="132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d-ID" sz="1600" dirty="0"/>
              <a:t>pengiriman informasi–informasi ke DMA controller</a:t>
            </a:r>
            <a:endParaRPr lang="en-US" sz="1600" dirty="0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2514600" y="4648200"/>
            <a:ext cx="2286000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d-ID" sz="1600"/>
              <a:t>pemroses dapat melanjutkan kerja lain</a:t>
            </a:r>
            <a:endParaRPr lang="en-US" sz="1600"/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2514600" y="5334000"/>
            <a:ext cx="1981200" cy="132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d-ID" sz="1600"/>
              <a:t>Pemroses mendelegasikan operasi Input/Output ke DMA</a:t>
            </a:r>
            <a:endParaRPr lang="en-US" sz="1600"/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5029200" y="4648200"/>
            <a:ext cx="3048000" cy="2016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id-ID" sz="1400"/>
              <a:t>DMA mentrasfer seluruh dta yang diminta ke/dari memori secara langsung tanpa melewati pemroses. Ketika transfer data selesai,</a:t>
            </a:r>
            <a:endParaRPr lang="en-US" sz="1400"/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id-ID" sz="1400"/>
              <a:t>DMA mengirim sinyal interupsi ke pemroses. </a:t>
            </a:r>
            <a:endParaRPr lang="en-US" sz="1400"/>
          </a:p>
          <a:p>
            <a:pPr eaLnBrk="1" hangingPunct="1">
              <a:spcBef>
                <a:spcPct val="50000"/>
              </a:spcBef>
            </a:pPr>
            <a:endParaRPr lang="en-US" sz="1400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1752600" y="5029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1905000" y="5867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 flipV="1">
            <a:off x="1905000" y="5029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4495800" y="594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>
            <a:off x="1752600" y="44196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" name="TextBox 17"/>
          <p:cNvSpPr txBox="1"/>
          <p:nvPr/>
        </p:nvSpPr>
        <p:spPr>
          <a:xfrm>
            <a:off x="5257800" y="2756198"/>
            <a:ext cx="33255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Keunggulan:</a:t>
            </a:r>
          </a:p>
          <a:p>
            <a:pPr marL="342900" indent="-342900">
              <a:buAutoNum type="arabicPeriod"/>
            </a:pPr>
            <a:r>
              <a:rPr lang="id-ID" dirty="0" smtClean="0"/>
              <a:t>Penghematan waktu prosesor</a:t>
            </a:r>
          </a:p>
          <a:p>
            <a:pPr marL="342900" indent="-342900">
              <a:buAutoNum type="arabicPeriod"/>
            </a:pPr>
            <a:r>
              <a:rPr lang="id-ID" dirty="0" smtClean="0"/>
              <a:t>Peningkatankinerja I/O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172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54957</TotalTime>
  <Words>1070</Words>
  <Application>Microsoft Office PowerPoint</Application>
  <PresentationFormat>On-screen Show (4:3)</PresentationFormat>
  <Paragraphs>161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</vt:lpstr>
      <vt:lpstr>Wingdings</vt:lpstr>
      <vt:lpstr>Office Theme</vt:lpstr>
      <vt:lpstr>Custom Design</vt:lpstr>
      <vt:lpstr>PowerPoint Presentation</vt:lpstr>
      <vt:lpstr>Manajemen Perangkat I/O</vt:lpstr>
      <vt:lpstr>Klasifikasi Perangkat I/O </vt:lpstr>
      <vt:lpstr>Klasifikasi Perangkat I/O - 2</vt:lpstr>
      <vt:lpstr>Klasifikasi Perangkat I/O - 3</vt:lpstr>
      <vt:lpstr>Perbedaan antar Kelas Perangkat </vt:lpstr>
      <vt:lpstr>Teknik Pemrograman Perangkat I/O</vt:lpstr>
      <vt:lpstr>Teknik Pemrograman Perangkat I/O-2</vt:lpstr>
      <vt:lpstr>PowerPoint Presentation</vt:lpstr>
      <vt:lpstr>Evolusi Fungsi Perangkat Input/Output</vt:lpstr>
      <vt:lpstr>Prinsip Manajemen Perangkat Input/Output</vt:lpstr>
      <vt:lpstr>Permasalahan pada Manajemen I/O</vt:lpstr>
      <vt:lpstr>Hirarki Manajemen I/O</vt:lpstr>
      <vt:lpstr>Hirarki Manajemen I/O - 2</vt:lpstr>
      <vt:lpstr>I/O Buffering</vt:lpstr>
      <vt:lpstr>Single Buffering</vt:lpstr>
      <vt:lpstr>Double Buffering</vt:lpstr>
      <vt:lpstr>Circular Buffering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Fatih</cp:lastModifiedBy>
  <cp:revision>1787</cp:revision>
  <cp:lastPrinted>2017-01-09T01:01:42Z</cp:lastPrinted>
  <dcterms:created xsi:type="dcterms:W3CDTF">2015-04-20T08:07:45Z</dcterms:created>
  <dcterms:modified xsi:type="dcterms:W3CDTF">2017-03-14T02:28:27Z</dcterms:modified>
</cp:coreProperties>
</file>