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359" r:id="rId3"/>
    <p:sldId id="416" r:id="rId4"/>
    <p:sldId id="417" r:id="rId5"/>
    <p:sldId id="418" r:id="rId6"/>
    <p:sldId id="419" r:id="rId7"/>
    <p:sldId id="439" r:id="rId8"/>
    <p:sldId id="420" r:id="rId9"/>
    <p:sldId id="421" r:id="rId10"/>
    <p:sldId id="422" r:id="rId11"/>
    <p:sldId id="423" r:id="rId12"/>
    <p:sldId id="424" r:id="rId13"/>
    <p:sldId id="425" r:id="rId14"/>
    <p:sldId id="427" r:id="rId15"/>
    <p:sldId id="428" r:id="rId16"/>
    <p:sldId id="429" r:id="rId17"/>
    <p:sldId id="430" r:id="rId18"/>
    <p:sldId id="431" r:id="rId19"/>
    <p:sldId id="432" r:id="rId20"/>
    <p:sldId id="433" r:id="rId21"/>
    <p:sldId id="435" r:id="rId22"/>
    <p:sldId id="436" r:id="rId23"/>
    <p:sldId id="437" r:id="rId24"/>
    <p:sldId id="438" r:id="rId25"/>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53786"/>
    <a:srgbClr val="618D8C"/>
    <a:srgbClr val="D6B4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6"/>
    <p:restoredTop sz="50000" autoAdjust="0"/>
  </p:normalViewPr>
  <p:slideViewPr>
    <p:cSldViewPr>
      <p:cViewPr varScale="1">
        <p:scale>
          <a:sx n="80" d="100"/>
          <a:sy n="80" d="100"/>
        </p:scale>
        <p:origin x="216" y="36"/>
      </p:cViewPr>
      <p:guideLst>
        <p:guide orient="horz" pos="2160"/>
        <p:guide pos="2880"/>
      </p:guideLst>
    </p:cSldViewPr>
  </p:slideViewPr>
  <p:notesTextViewPr>
    <p:cViewPr>
      <p:scale>
        <a:sx n="1" d="1"/>
        <a:sy n="1" d="1"/>
      </p:scale>
      <p:origin x="0" y="0"/>
    </p:cViewPr>
  </p:notesTextViewPr>
  <p:sorterViewPr>
    <p:cViewPr>
      <p:scale>
        <a:sx n="118" d="100"/>
        <a:sy n="118" d="100"/>
      </p:scale>
      <p:origin x="0" y="5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582DD420-2814-4EED-8ECF-B8A2FE5E6243}" type="datetimeFigureOut">
              <a:rPr lang="en-US" smtClean="0"/>
              <a:pPr/>
              <a:t>3/20/2017</a:t>
            </a:fld>
            <a:endParaRPr lang="en-US"/>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2BF985C0-D902-4998-A748-7215B890F12D}" type="slidenum">
              <a:rPr lang="en-US" smtClean="0"/>
              <a:pPr/>
              <a:t>‹#›</a:t>
            </a:fld>
            <a:endParaRPr lang="en-US"/>
          </a:p>
        </p:txBody>
      </p:sp>
    </p:spTree>
    <p:extLst>
      <p:ext uri="{BB962C8B-B14F-4D97-AF65-F5344CB8AC3E}">
        <p14:creationId xmlns:p14="http://schemas.microsoft.com/office/powerpoint/2010/main" val="229390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2975" y="746125"/>
            <a:ext cx="4972050" cy="3729038"/>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BF985C0-D902-4998-A748-7215B890F12D}" type="slidenum">
              <a:rPr lang="en-US" smtClean="0"/>
              <a:pPr/>
              <a:t>1</a:t>
            </a:fld>
            <a:endParaRPr lang="en-US"/>
          </a:p>
        </p:txBody>
      </p:sp>
    </p:spTree>
    <p:extLst>
      <p:ext uri="{BB962C8B-B14F-4D97-AF65-F5344CB8AC3E}">
        <p14:creationId xmlns:p14="http://schemas.microsoft.com/office/powerpoint/2010/main" val="1643737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8AE34D-4F46-4760-9A0D-A0D4E38FEF26}"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4EA35-A6F8-41F6-B33B-C635D2CC68AC}"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l="6250" t="5952" b="25000"/>
          <a:stretch>
            <a:fillRect/>
          </a:stretch>
        </p:blipFill>
        <p:spPr>
          <a:xfrm>
            <a:off x="8077201" y="163202"/>
            <a:ext cx="946082" cy="522598"/>
          </a:xfrm>
          <a:prstGeom prst="rect">
            <a:avLst/>
          </a:prstGeom>
        </p:spPr>
      </p:pic>
      <p:pic>
        <p:nvPicPr>
          <p:cNvPr id="12" name="Picture 2" descr="C:\Users\D E L L\Desktop\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288" y="3819527"/>
            <a:ext cx="9172576"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5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AE34D-4F46-4760-9A0D-A0D4E38FEF26}"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13530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AE34D-4F46-4760-9A0D-A0D4E38FEF26}"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2464682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9041" y="359400"/>
            <a:ext cx="7728222" cy="424472"/>
          </a:xfrm>
        </p:spPr>
        <p:txBody>
          <a:bodyPr>
            <a:noAutofit/>
          </a:bodyPr>
          <a:lstStyle>
            <a:lvl1pPr algn="l">
              <a:defRPr sz="2900" i="1">
                <a:solidFill>
                  <a:srgbClr val="C00000"/>
                </a:solidFill>
              </a:defRPr>
            </a:lvl1pPr>
          </a:lstStyle>
          <a:p>
            <a:r>
              <a:rPr lang="en-US" dirty="0"/>
              <a:t>Click to edit Master title style</a:t>
            </a:r>
            <a:endParaRPr lang="id-ID" dirty="0"/>
          </a:p>
        </p:txBody>
      </p:sp>
      <p:sp>
        <p:nvSpPr>
          <p:cNvPr id="26" name="Round Same Side Corner Rectangle 25"/>
          <p:cNvSpPr/>
          <p:nvPr userDrawn="1"/>
        </p:nvSpPr>
        <p:spPr bwMode="auto">
          <a:xfrm rot="16200000">
            <a:off x="-38102" y="337617"/>
            <a:ext cx="783641" cy="435344"/>
          </a:xfrm>
          <a:prstGeom prst="round2SameRect">
            <a:avLst>
              <a:gd name="adj1" fmla="val 36510"/>
              <a:gd name="adj2" fmla="val 0"/>
            </a:avLst>
          </a:prstGeom>
          <a:solidFill>
            <a:srgbClr val="C00000"/>
          </a:solidFill>
          <a:ln w="9525" cap="flat" cmpd="sng" algn="ctr">
            <a:noFill/>
            <a:prstDash val="solid"/>
            <a:round/>
            <a:headEnd type="none" w="med" len="med"/>
            <a:tailEnd type="none" w="med" len="med"/>
          </a:ln>
          <a:effectLst>
            <a:outerShdw blurRad="177800" dist="38100" dir="2700000" algn="tl" rotWithShape="0">
              <a:prstClr val="black">
                <a:alpha val="40000"/>
              </a:prstClr>
            </a:outerShdw>
          </a:effectLst>
        </p:spPr>
        <p:txBody>
          <a:bodyPr vert="vert" lIns="0" tIns="0" rIns="0" bIns="0" anchor="ctr"/>
          <a:lstStyle/>
          <a:p>
            <a:pPr algn="ctr" defTabSz="801470">
              <a:defRPr/>
            </a:pPr>
            <a:endParaRPr lang="id-ID" sz="3900" b="1" dirty="0">
              <a:solidFill>
                <a:prstClr val="white"/>
              </a:solidFill>
              <a:cs typeface="Calibri" pitchFamily="34" charset="0"/>
            </a:endParaRPr>
          </a:p>
        </p:txBody>
      </p:sp>
      <p:sp>
        <p:nvSpPr>
          <p:cNvPr id="28" name="Text Placeholder 27"/>
          <p:cNvSpPr>
            <a:spLocks noGrp="1"/>
          </p:cNvSpPr>
          <p:nvPr>
            <p:ph type="body" sz="quarter" idx="13"/>
          </p:nvPr>
        </p:nvSpPr>
        <p:spPr>
          <a:xfrm>
            <a:off x="136045" y="163470"/>
            <a:ext cx="435344" cy="783641"/>
          </a:xfrm>
        </p:spPr>
        <p:txBody>
          <a:bodyPr lIns="0" tIns="0" rIns="0" bIns="0" anchor="ctr">
            <a:noAutofit/>
          </a:bodyPr>
          <a:lstStyle>
            <a:lvl1pPr algn="ctr">
              <a:buNone/>
              <a:defRPr sz="3300" b="0" cap="none" spc="0">
                <a:ln w="18415" cmpd="sng">
                  <a:solidFill>
                    <a:srgbClr val="FFFFFF"/>
                  </a:solidFill>
                  <a:prstDash val="solid"/>
                </a:ln>
                <a:solidFill>
                  <a:srgbClr val="FFFFFF"/>
                </a:solidFill>
                <a:effectLst/>
              </a:defRPr>
            </a:lvl1pPr>
            <a:lvl2pPr>
              <a:buNone/>
              <a:defRPr/>
            </a:lvl2pPr>
            <a:lvl3pPr>
              <a:buNone/>
              <a:defRPr/>
            </a:lvl3pPr>
            <a:lvl4pPr>
              <a:buNone/>
              <a:defRPr/>
            </a:lvl4pPr>
            <a:lvl5pPr>
              <a:buNone/>
              <a:defRPr/>
            </a:lvl5pPr>
          </a:lstStyle>
          <a:p>
            <a:pPr lvl="0"/>
            <a:r>
              <a:rPr lang="id-ID" dirty="0"/>
              <a:t>C</a:t>
            </a:r>
          </a:p>
        </p:txBody>
      </p:sp>
      <p:sp>
        <p:nvSpPr>
          <p:cNvPr id="12" name="Rectangle 11"/>
          <p:cNvSpPr/>
          <p:nvPr userDrawn="1"/>
        </p:nvSpPr>
        <p:spPr>
          <a:xfrm>
            <a:off x="1768" y="6596786"/>
            <a:ext cx="9142233" cy="261214"/>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74423" tIns="37212" rIns="74423" bIns="37212" anchor="ctr"/>
          <a:lstStyle/>
          <a:p>
            <a:pPr defTabSz="744230">
              <a:defRPr/>
            </a:pPr>
            <a:r>
              <a:rPr lang="en-US" sz="1500" b="1" kern="0" dirty="0">
                <a:solidFill>
                  <a:sysClr val="window" lastClr="FFFFFF"/>
                </a:solidFill>
                <a:effectLst>
                  <a:outerShdw blurRad="38100" dist="38100" dir="2700000" algn="tl">
                    <a:srgbClr val="000000">
                      <a:alpha val="43137"/>
                    </a:srgbClr>
                  </a:outerShdw>
                </a:effectLst>
              </a:rPr>
              <a:t>PT. SPM</a:t>
            </a:r>
            <a:endParaRPr lang="id-ID" sz="1500" b="1" kern="0" dirty="0">
              <a:solidFill>
                <a:sysClr val="window" lastClr="FFFFFF"/>
              </a:solidFill>
              <a:effectLst>
                <a:outerShdw blurRad="38100" dist="38100" dir="2700000" algn="tl">
                  <a:srgbClr val="000000">
                    <a:alpha val="43137"/>
                  </a:srgbClr>
                </a:outerShdw>
              </a:effectLst>
            </a:endParaRPr>
          </a:p>
        </p:txBody>
      </p:sp>
      <p:sp>
        <p:nvSpPr>
          <p:cNvPr id="16" name="Slide Number Placeholder 4"/>
          <p:cNvSpPr>
            <a:spLocks noGrp="1"/>
          </p:cNvSpPr>
          <p:nvPr>
            <p:ph type="sldNum" sz="quarter" idx="12"/>
          </p:nvPr>
        </p:nvSpPr>
        <p:spPr>
          <a:xfrm>
            <a:off x="7010680" y="6596786"/>
            <a:ext cx="2133320" cy="261214"/>
          </a:xfrm>
        </p:spPr>
        <p:txBody>
          <a:bodyPr/>
          <a:lstStyle>
            <a:lvl1pPr>
              <a:defRPr sz="1100" b="1">
                <a:solidFill>
                  <a:srgbClr val="FFFF66"/>
                </a:solidFill>
              </a:defRPr>
            </a:lvl1pPr>
          </a:lstStyle>
          <a:p>
            <a:fld id="{FD7CD62F-B5C7-4905-B3DD-F27CC740BFB7}" type="slidenum">
              <a:rPr lang="id-ID" smtClean="0"/>
              <a:pPr/>
              <a:t>‹#›</a:t>
            </a:fld>
            <a:endParaRPr lang="id-ID" dirty="0"/>
          </a:p>
        </p:txBody>
      </p:sp>
      <p:sp>
        <p:nvSpPr>
          <p:cNvPr id="17" name="Chevron 16"/>
          <p:cNvSpPr/>
          <p:nvPr userDrawn="1"/>
        </p:nvSpPr>
        <p:spPr>
          <a:xfrm>
            <a:off x="843971" y="6596786"/>
            <a:ext cx="190463" cy="26121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id-ID" sz="1800">
              <a:solidFill>
                <a:prstClr val="black"/>
              </a:solidFill>
            </a:endParaRPr>
          </a:p>
        </p:txBody>
      </p:sp>
      <p:sp>
        <p:nvSpPr>
          <p:cNvPr id="18" name="Chevron 17"/>
          <p:cNvSpPr/>
          <p:nvPr userDrawn="1"/>
        </p:nvSpPr>
        <p:spPr>
          <a:xfrm>
            <a:off x="1116092" y="6596786"/>
            <a:ext cx="190463" cy="26121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id-ID" sz="1800">
              <a:solidFill>
                <a:prstClr val="black"/>
              </a:solidFill>
            </a:endParaRPr>
          </a:p>
        </p:txBody>
      </p:sp>
      <p:sp>
        <p:nvSpPr>
          <p:cNvPr id="20" name="Chevron 19"/>
          <p:cNvSpPr/>
          <p:nvPr userDrawn="1"/>
        </p:nvSpPr>
        <p:spPr>
          <a:xfrm>
            <a:off x="1388212" y="6596786"/>
            <a:ext cx="190463" cy="26121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id-ID" sz="1800">
              <a:solidFill>
                <a:prstClr val="black"/>
              </a:solidFill>
            </a:endParaRPr>
          </a:p>
        </p:txBody>
      </p:sp>
      <p:pic>
        <p:nvPicPr>
          <p:cNvPr id="22" name="Picture 2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01046" y="83615"/>
            <a:ext cx="1052389" cy="537028"/>
          </a:xfrm>
          <a:prstGeom prst="rect">
            <a:avLst/>
          </a:prstGeom>
        </p:spPr>
      </p:pic>
    </p:spTree>
    <p:extLst>
      <p:ext uri="{BB962C8B-B14F-4D97-AF65-F5344CB8AC3E}">
        <p14:creationId xmlns:p14="http://schemas.microsoft.com/office/powerpoint/2010/main" val="294077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9041" y="359400"/>
            <a:ext cx="7728222" cy="424472"/>
          </a:xfrm>
        </p:spPr>
        <p:txBody>
          <a:bodyPr>
            <a:noAutofit/>
          </a:bodyPr>
          <a:lstStyle>
            <a:lvl1pPr algn="l">
              <a:defRPr sz="2900" i="1">
                <a:solidFill>
                  <a:srgbClr val="C00000"/>
                </a:solidFill>
              </a:defRPr>
            </a:lvl1pPr>
          </a:lstStyle>
          <a:p>
            <a:r>
              <a:rPr lang="en-US" dirty="0"/>
              <a:t>Click to edit Master title style</a:t>
            </a:r>
            <a:endParaRPr lang="id-ID" dirty="0"/>
          </a:p>
        </p:txBody>
      </p:sp>
      <p:sp>
        <p:nvSpPr>
          <p:cNvPr id="26" name="Round Same Side Corner Rectangle 25"/>
          <p:cNvSpPr/>
          <p:nvPr userDrawn="1"/>
        </p:nvSpPr>
        <p:spPr bwMode="auto">
          <a:xfrm rot="16200000">
            <a:off x="-38102" y="337617"/>
            <a:ext cx="783641" cy="435344"/>
          </a:xfrm>
          <a:prstGeom prst="round2SameRect">
            <a:avLst>
              <a:gd name="adj1" fmla="val 36510"/>
              <a:gd name="adj2" fmla="val 0"/>
            </a:avLst>
          </a:prstGeom>
          <a:solidFill>
            <a:srgbClr val="C00000"/>
          </a:solidFill>
          <a:ln w="9525" cap="flat" cmpd="sng" algn="ctr">
            <a:noFill/>
            <a:prstDash val="solid"/>
            <a:round/>
            <a:headEnd type="none" w="med" len="med"/>
            <a:tailEnd type="none" w="med" len="med"/>
          </a:ln>
          <a:effectLst>
            <a:outerShdw blurRad="177800" dist="38100" dir="2700000" algn="tl" rotWithShape="0">
              <a:prstClr val="black">
                <a:alpha val="40000"/>
              </a:prstClr>
            </a:outerShdw>
          </a:effectLst>
        </p:spPr>
        <p:txBody>
          <a:bodyPr vert="vert" lIns="0" tIns="0" rIns="0" bIns="0" anchor="ctr"/>
          <a:lstStyle/>
          <a:p>
            <a:pPr algn="ctr" defTabSz="801470">
              <a:defRPr/>
            </a:pPr>
            <a:endParaRPr lang="id-ID" sz="3900" b="1" dirty="0">
              <a:solidFill>
                <a:prstClr val="white"/>
              </a:solidFill>
              <a:cs typeface="Calibri" pitchFamily="34" charset="0"/>
            </a:endParaRPr>
          </a:p>
        </p:txBody>
      </p:sp>
      <p:sp>
        <p:nvSpPr>
          <p:cNvPr id="28" name="Text Placeholder 27"/>
          <p:cNvSpPr>
            <a:spLocks noGrp="1"/>
          </p:cNvSpPr>
          <p:nvPr>
            <p:ph type="body" sz="quarter" idx="13"/>
          </p:nvPr>
        </p:nvSpPr>
        <p:spPr>
          <a:xfrm>
            <a:off x="136045" y="163470"/>
            <a:ext cx="435344" cy="783641"/>
          </a:xfrm>
        </p:spPr>
        <p:txBody>
          <a:bodyPr lIns="0" tIns="0" rIns="0" bIns="0" anchor="ctr">
            <a:noAutofit/>
          </a:bodyPr>
          <a:lstStyle>
            <a:lvl1pPr algn="ctr">
              <a:buNone/>
              <a:defRPr sz="3300" b="0" cap="none" spc="0">
                <a:ln w="18415" cmpd="sng">
                  <a:solidFill>
                    <a:srgbClr val="FFFFFF"/>
                  </a:solidFill>
                  <a:prstDash val="solid"/>
                </a:ln>
                <a:solidFill>
                  <a:srgbClr val="FFFFFF"/>
                </a:solidFill>
                <a:effectLst/>
              </a:defRPr>
            </a:lvl1pPr>
            <a:lvl2pPr>
              <a:buNone/>
              <a:defRPr/>
            </a:lvl2pPr>
            <a:lvl3pPr>
              <a:buNone/>
              <a:defRPr/>
            </a:lvl3pPr>
            <a:lvl4pPr>
              <a:buNone/>
              <a:defRPr/>
            </a:lvl4pPr>
            <a:lvl5pPr>
              <a:buNone/>
              <a:defRPr/>
            </a:lvl5pPr>
          </a:lstStyle>
          <a:p>
            <a:pPr lvl="0"/>
            <a:r>
              <a:rPr lang="id-ID" dirty="0"/>
              <a:t>C</a:t>
            </a:r>
          </a:p>
        </p:txBody>
      </p:sp>
      <p:sp>
        <p:nvSpPr>
          <p:cNvPr id="12" name="Rectangle 11"/>
          <p:cNvSpPr/>
          <p:nvPr userDrawn="1"/>
        </p:nvSpPr>
        <p:spPr>
          <a:xfrm>
            <a:off x="1768" y="6596786"/>
            <a:ext cx="9142233" cy="261214"/>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lIns="74423" tIns="37212" rIns="74423" bIns="37212" anchor="ctr"/>
          <a:lstStyle/>
          <a:p>
            <a:pPr defTabSz="744230">
              <a:defRPr/>
            </a:pPr>
            <a:r>
              <a:rPr lang="en-US" sz="1500" b="1" kern="0" dirty="0">
                <a:solidFill>
                  <a:sysClr val="window" lastClr="FFFFFF"/>
                </a:solidFill>
                <a:effectLst>
                  <a:outerShdw blurRad="38100" dist="38100" dir="2700000" algn="tl">
                    <a:srgbClr val="000000">
                      <a:alpha val="43137"/>
                    </a:srgbClr>
                  </a:outerShdw>
                </a:effectLst>
              </a:rPr>
              <a:t>PT. SPM</a:t>
            </a:r>
            <a:endParaRPr lang="id-ID" sz="1500" b="1" kern="0" dirty="0">
              <a:solidFill>
                <a:sysClr val="window" lastClr="FFFFFF"/>
              </a:solidFill>
              <a:effectLst>
                <a:outerShdw blurRad="38100" dist="38100" dir="2700000" algn="tl">
                  <a:srgbClr val="000000">
                    <a:alpha val="43137"/>
                  </a:srgbClr>
                </a:outerShdw>
              </a:effectLst>
            </a:endParaRPr>
          </a:p>
        </p:txBody>
      </p:sp>
      <p:sp>
        <p:nvSpPr>
          <p:cNvPr id="16" name="Slide Number Placeholder 4"/>
          <p:cNvSpPr>
            <a:spLocks noGrp="1"/>
          </p:cNvSpPr>
          <p:nvPr>
            <p:ph type="sldNum" sz="quarter" idx="12"/>
          </p:nvPr>
        </p:nvSpPr>
        <p:spPr>
          <a:xfrm>
            <a:off x="7010680" y="6596786"/>
            <a:ext cx="2133320" cy="261214"/>
          </a:xfrm>
        </p:spPr>
        <p:txBody>
          <a:bodyPr/>
          <a:lstStyle>
            <a:lvl1pPr>
              <a:defRPr sz="1100" b="1">
                <a:solidFill>
                  <a:srgbClr val="FFFF66"/>
                </a:solidFill>
              </a:defRPr>
            </a:lvl1pPr>
          </a:lstStyle>
          <a:p>
            <a:fld id="{FD7CD62F-B5C7-4905-B3DD-F27CC740BFB7}" type="slidenum">
              <a:rPr lang="id-ID" smtClean="0"/>
              <a:pPr/>
              <a:t>‹#›</a:t>
            </a:fld>
            <a:endParaRPr lang="id-ID" dirty="0"/>
          </a:p>
        </p:txBody>
      </p:sp>
      <p:sp>
        <p:nvSpPr>
          <p:cNvPr id="17" name="Chevron 16"/>
          <p:cNvSpPr/>
          <p:nvPr userDrawn="1"/>
        </p:nvSpPr>
        <p:spPr>
          <a:xfrm>
            <a:off x="843971" y="6596786"/>
            <a:ext cx="190463" cy="26121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id-ID" sz="1800">
              <a:solidFill>
                <a:prstClr val="black"/>
              </a:solidFill>
            </a:endParaRPr>
          </a:p>
        </p:txBody>
      </p:sp>
      <p:sp>
        <p:nvSpPr>
          <p:cNvPr id="18" name="Chevron 17"/>
          <p:cNvSpPr/>
          <p:nvPr userDrawn="1"/>
        </p:nvSpPr>
        <p:spPr>
          <a:xfrm>
            <a:off x="1116092" y="6596786"/>
            <a:ext cx="190463" cy="26121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id-ID" sz="1800">
              <a:solidFill>
                <a:prstClr val="black"/>
              </a:solidFill>
            </a:endParaRPr>
          </a:p>
        </p:txBody>
      </p:sp>
      <p:sp>
        <p:nvSpPr>
          <p:cNvPr id="20" name="Chevron 19"/>
          <p:cNvSpPr/>
          <p:nvPr userDrawn="1"/>
        </p:nvSpPr>
        <p:spPr>
          <a:xfrm>
            <a:off x="1388212" y="6596786"/>
            <a:ext cx="190463" cy="26121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id-ID" sz="1800">
              <a:solidFill>
                <a:prstClr val="black"/>
              </a:solidFill>
            </a:endParaRPr>
          </a:p>
        </p:txBody>
      </p:sp>
      <p:pic>
        <p:nvPicPr>
          <p:cNvPr id="22" name="Picture 2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01046" y="83615"/>
            <a:ext cx="1052389" cy="537028"/>
          </a:xfrm>
          <a:prstGeom prst="rect">
            <a:avLst/>
          </a:prstGeom>
        </p:spPr>
      </p:pic>
    </p:spTree>
    <p:extLst>
      <p:ext uri="{BB962C8B-B14F-4D97-AF65-F5344CB8AC3E}">
        <p14:creationId xmlns:p14="http://schemas.microsoft.com/office/powerpoint/2010/main" val="2940775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stretch>
            <a:fillRect/>
          </a:stretch>
        </p:blipFill>
        <p:spPr>
          <a:xfrm>
            <a:off x="0" y="3"/>
            <a:ext cx="9144000" cy="6857999"/>
          </a:xfrm>
          <a:prstGeom prst="rect">
            <a:avLst/>
          </a:prstGeom>
        </p:spPr>
      </p:pic>
      <p:pic>
        <p:nvPicPr>
          <p:cNvPr id="7" name="Picture 6"/>
          <p:cNvPicPr>
            <a:picLocks noChangeAspect="1"/>
          </p:cNvPicPr>
          <p:nvPr userDrawn="1"/>
        </p:nvPicPr>
        <p:blipFill>
          <a:blip r:embed="rId3" cstate="print"/>
          <a:stretch>
            <a:fillRect/>
          </a:stretch>
        </p:blipFill>
        <p:spPr>
          <a:xfrm>
            <a:off x="8195913" y="59321"/>
            <a:ext cx="937708" cy="619557"/>
          </a:xfrm>
          <a:prstGeom prst="rect">
            <a:avLst/>
          </a:prstGeom>
        </p:spPr>
      </p:pic>
      <p:pic>
        <p:nvPicPr>
          <p:cNvPr id="12" name="Picture 11"/>
          <p:cNvPicPr>
            <a:picLocks noChangeAspect="1"/>
          </p:cNvPicPr>
          <p:nvPr userDrawn="1"/>
        </p:nvPicPr>
        <p:blipFill>
          <a:blip r:embed="rId4" cstate="print"/>
          <a:stretch>
            <a:fillRect/>
          </a:stretch>
        </p:blipFill>
        <p:spPr>
          <a:xfrm>
            <a:off x="282499" y="5754003"/>
            <a:ext cx="1671428" cy="638095"/>
          </a:xfrm>
          <a:prstGeom prst="rect">
            <a:avLst/>
          </a:prstGeom>
        </p:spPr>
      </p:pic>
    </p:spTree>
    <p:extLst>
      <p:ext uri="{BB962C8B-B14F-4D97-AF65-F5344CB8AC3E}">
        <p14:creationId xmlns:p14="http://schemas.microsoft.com/office/powerpoint/2010/main" val="2171886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48EC3B-8B47-4895-8A0E-0D0697E2D9B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1868290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8EC3B-8B47-4895-8A0E-0D0697E2D9B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4222086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8EC3B-8B47-4895-8A0E-0D0697E2D9B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1070422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48EC3B-8B47-4895-8A0E-0D0697E2D9B9}"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3673377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48EC3B-8B47-4895-8A0E-0D0697E2D9B9}" type="datetimeFigureOut">
              <a:rPr lang="en-US" smtClean="0"/>
              <a:pPr/>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261388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14501" y="919162"/>
            <a:ext cx="6019800" cy="411162"/>
          </a:xfrm>
        </p:spPr>
        <p:txBody>
          <a:bodyPr/>
          <a:lstStyle>
            <a:lvl1pPr>
              <a:defRPr/>
            </a:lvl1pPr>
          </a:lstStyle>
          <a:p>
            <a:endParaRPr lang="en-US" dirty="0"/>
          </a:p>
        </p:txBody>
      </p:sp>
      <p:sp>
        <p:nvSpPr>
          <p:cNvPr id="3" name="Content Placeholder 2"/>
          <p:cNvSpPr>
            <a:spLocks noGrp="1"/>
          </p:cNvSpPr>
          <p:nvPr>
            <p:ph idx="1"/>
          </p:nvPr>
        </p:nvSpPr>
        <p:spPr>
          <a:xfrm>
            <a:off x="320641" y="1416050"/>
            <a:ext cx="8366159" cy="49847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8AE34D-4F46-4760-9A0D-A0D4E38FEF26}"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4EA35-A6F8-41F6-B33B-C635D2CC68AC}"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rcRect l="6250" t="5952" b="25000"/>
          <a:stretch>
            <a:fillRect/>
          </a:stretch>
        </p:blipFill>
        <p:spPr>
          <a:xfrm>
            <a:off x="8077201" y="163202"/>
            <a:ext cx="946082" cy="522598"/>
          </a:xfrm>
          <a:prstGeom prst="rect">
            <a:avLst/>
          </a:prstGeom>
        </p:spPr>
      </p:pic>
      <p:pic>
        <p:nvPicPr>
          <p:cNvPr id="13" name="Picture 2" descr="C:\Users\D E L L\Desktop\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288" y="3819527"/>
            <a:ext cx="9172576"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40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48EC3B-8B47-4895-8A0E-0D0697E2D9B9}" type="datetimeFigureOut">
              <a:rPr lang="en-US" smtClean="0"/>
              <a:pPr/>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824430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8EC3B-8B47-4895-8A0E-0D0697E2D9B9}" type="datetimeFigureOut">
              <a:rPr lang="en-US" smtClean="0"/>
              <a:pPr/>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1343287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8EC3B-8B47-4895-8A0E-0D0697E2D9B9}"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2358831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8EC3B-8B47-4895-8A0E-0D0697E2D9B9}"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4265395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8EC3B-8B47-4895-8A0E-0D0697E2D9B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1962251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8EC3B-8B47-4895-8A0E-0D0697E2D9B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230EC-1498-49ED-AAF6-402268DB963A}" type="slidenum">
              <a:rPr lang="en-US" smtClean="0"/>
              <a:pPr/>
              <a:t>‹#›</a:t>
            </a:fld>
            <a:endParaRPr lang="en-US"/>
          </a:p>
        </p:txBody>
      </p:sp>
    </p:spTree>
    <p:extLst>
      <p:ext uri="{BB962C8B-B14F-4D97-AF65-F5344CB8AC3E}">
        <p14:creationId xmlns:p14="http://schemas.microsoft.com/office/powerpoint/2010/main" val="417371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AE34D-4F46-4760-9A0D-A0D4E38FEF26}"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4EA35-A6F8-41F6-B33B-C635D2CC68AC}"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rcRect l="6250" t="5952" b="25000"/>
          <a:stretch>
            <a:fillRect/>
          </a:stretch>
        </p:blipFill>
        <p:spPr>
          <a:xfrm>
            <a:off x="8077201" y="163202"/>
            <a:ext cx="946082" cy="522598"/>
          </a:xfrm>
          <a:prstGeom prst="rect">
            <a:avLst/>
          </a:prstGeom>
        </p:spPr>
      </p:pic>
    </p:spTree>
    <p:extLst>
      <p:ext uri="{BB962C8B-B14F-4D97-AF65-F5344CB8AC3E}">
        <p14:creationId xmlns:p14="http://schemas.microsoft.com/office/powerpoint/2010/main" val="284867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8AE34D-4F46-4760-9A0D-A0D4E38FEF26}"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64804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8AE34D-4F46-4760-9A0D-A0D4E38FEF26}" type="datetimeFigureOut">
              <a:rPr lang="en-US" smtClean="0"/>
              <a:pPr/>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50489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8AE34D-4F46-4760-9A0D-A0D4E38FEF26}" type="datetimeFigureOut">
              <a:rPr lang="en-US" smtClean="0"/>
              <a:pPr/>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8719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AE34D-4F46-4760-9A0D-A0D4E38FEF26}" type="datetimeFigureOut">
              <a:rPr lang="en-US" smtClean="0"/>
              <a:pPr/>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161121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953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14402"/>
            <a:ext cx="5111750"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057402"/>
            <a:ext cx="3008313" cy="4068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8AE34D-4F46-4760-9A0D-A0D4E38FEF26}"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258646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90601"/>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8AE34D-4F46-4760-9A0D-A0D4E38FEF26}"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4EA35-A6F8-41F6-B33B-C635D2CC68AC}" type="slidenum">
              <a:rPr lang="en-US" smtClean="0"/>
              <a:pPr/>
              <a:t>‹#›</a:t>
            </a:fld>
            <a:endParaRPr lang="en-US"/>
          </a:p>
        </p:txBody>
      </p:sp>
    </p:spTree>
    <p:extLst>
      <p:ext uri="{BB962C8B-B14F-4D97-AF65-F5344CB8AC3E}">
        <p14:creationId xmlns:p14="http://schemas.microsoft.com/office/powerpoint/2010/main" val="58630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0" y="6283326"/>
            <a:ext cx="9144000" cy="609600"/>
          </a:xfrm>
          <a:prstGeom prst="rect">
            <a:avLst/>
          </a:prstGeom>
        </p:spPr>
      </p:pic>
      <p:sp>
        <p:nvSpPr>
          <p:cNvPr id="2" name="Title Placeholder 1"/>
          <p:cNvSpPr>
            <a:spLocks noGrp="1"/>
          </p:cNvSpPr>
          <p:nvPr>
            <p:ph type="title"/>
          </p:nvPr>
        </p:nvSpPr>
        <p:spPr>
          <a:xfrm>
            <a:off x="457200" y="845827"/>
            <a:ext cx="8229600" cy="57181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76402"/>
            <a:ext cx="8229600" cy="4449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AE34D-4F46-4760-9A0D-A0D4E38FEF26}" type="datetimeFigureOut">
              <a:rPr lang="en-US" smtClean="0"/>
              <a:pPr/>
              <a:t>3/20/2017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4EA35-A6F8-41F6-B33B-C635D2CC68AC}" type="slidenum">
              <a:rPr lang="en-US" smtClean="0"/>
              <a:pPr/>
              <a:t>‹#›</a:t>
            </a:fld>
            <a:endParaRPr lang="en-US"/>
          </a:p>
        </p:txBody>
      </p:sp>
      <p:pic>
        <p:nvPicPr>
          <p:cNvPr id="7" name="Picture 2" descr="D:\JOB FILE ROLAN\2. D (DO)\logo anak perusahaan dan YPT, YSPT\Untitled-1.jp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0" y="1626"/>
            <a:ext cx="9144000" cy="682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18" cstate="print">
            <a:extLst>
              <a:ext uri="{28A0092B-C50C-407E-A947-70E740481C1C}">
                <a14:useLocalDpi xmlns:a14="http://schemas.microsoft.com/office/drawing/2010/main" val="0"/>
              </a:ext>
            </a:extLst>
          </a:blip>
          <a:srcRect l="6250" t="5952" b="25000"/>
          <a:stretch>
            <a:fillRect/>
          </a:stretch>
        </p:blipFill>
        <p:spPr>
          <a:xfrm>
            <a:off x="8077201" y="163202"/>
            <a:ext cx="946082" cy="522598"/>
          </a:xfrm>
          <a:prstGeom prst="rect">
            <a:avLst/>
          </a:prstGeom>
        </p:spPr>
      </p:pic>
      <p:pic>
        <p:nvPicPr>
          <p:cNvPr id="10" name="Picture 2" descr="C:\Users\Diana CUPs\Pictures\logo tel-u.jpg"/>
          <p:cNvPicPr>
            <a:picLocks noChangeAspect="1" noChangeArrowheads="1"/>
          </p:cNvPicPr>
          <p:nvPr userDrawn="1"/>
        </p:nvPicPr>
        <p:blipFill>
          <a:blip r:embed="rId19" cstate="print"/>
          <a:srcRect/>
          <a:stretch>
            <a:fillRect/>
          </a:stretch>
        </p:blipFill>
        <p:spPr bwMode="auto">
          <a:xfrm>
            <a:off x="457200" y="152400"/>
            <a:ext cx="1600200" cy="561975"/>
          </a:xfrm>
          <a:prstGeom prst="rect">
            <a:avLst/>
          </a:prstGeom>
          <a:noFill/>
        </p:spPr>
      </p:pic>
    </p:spTree>
    <p:extLst>
      <p:ext uri="{BB962C8B-B14F-4D97-AF65-F5344CB8AC3E}">
        <p14:creationId xmlns:p14="http://schemas.microsoft.com/office/powerpoint/2010/main" val="163836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Lst>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8EC3B-8B47-4895-8A0E-0D0697E2D9B9}" type="datetimeFigureOut">
              <a:rPr lang="en-US" smtClean="0"/>
              <a:pPr/>
              <a:t>3/20/2017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230EC-1498-49ED-AAF6-402268DB963A}" type="slidenum">
              <a:rPr lang="en-US" smtClean="0"/>
              <a:pPr/>
              <a:t>‹#›</a:t>
            </a:fld>
            <a:endParaRPr lang="en-US"/>
          </a:p>
        </p:txBody>
      </p:sp>
    </p:spTree>
    <p:extLst>
      <p:ext uri="{BB962C8B-B14F-4D97-AF65-F5344CB8AC3E}">
        <p14:creationId xmlns:p14="http://schemas.microsoft.com/office/powerpoint/2010/main" val="37733578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0" y="4800600"/>
            <a:ext cx="9144000" cy="1723549"/>
          </a:xfrm>
          <a:prstGeom prst="rect">
            <a:avLst/>
          </a:prstGeom>
          <a:noFill/>
        </p:spPr>
        <p:txBody>
          <a:bodyPr wrap="square" rtlCol="0">
            <a:spAutoFit/>
          </a:bodyPr>
          <a:lstStyle/>
          <a:p>
            <a:pPr algn="ctr"/>
            <a:r>
              <a:rPr lang="id-ID" sz="2000" b="1" dirty="0" smtClean="0">
                <a:latin typeface="Cambria" charset="0"/>
                <a:ea typeface="Cambria" charset="0"/>
                <a:cs typeface="Cambria" charset="0"/>
              </a:rPr>
              <a:t>MANAJEMEN </a:t>
            </a:r>
            <a:r>
              <a:rPr lang="id-ID" sz="2000" b="1" dirty="0" smtClean="0">
                <a:latin typeface="Cambria" charset="0"/>
                <a:ea typeface="Cambria" charset="0"/>
                <a:cs typeface="Cambria" charset="0"/>
              </a:rPr>
              <a:t>MEMORI</a:t>
            </a:r>
            <a:endParaRPr lang="en-US" sz="2000" b="1" dirty="0" smtClean="0">
              <a:latin typeface="Cambria" charset="0"/>
              <a:ea typeface="Cambria" charset="0"/>
              <a:cs typeface="Cambria" charset="0"/>
            </a:endParaRPr>
          </a:p>
          <a:p>
            <a:pPr algn="ctr"/>
            <a:endParaRPr lang="en-US" sz="2000" b="1" dirty="0" smtClean="0">
              <a:latin typeface="Cambria" charset="0"/>
              <a:ea typeface="Cambria" charset="0"/>
              <a:cs typeface="Cambria" charset="0"/>
            </a:endParaRPr>
          </a:p>
          <a:p>
            <a:pPr algn="ctr"/>
            <a:r>
              <a:rPr lang="id-ID" sz="2000" b="1" dirty="0" smtClean="0">
                <a:latin typeface="Cambria" charset="0"/>
                <a:ea typeface="Cambria" charset="0"/>
                <a:cs typeface="Cambria" charset="0"/>
              </a:rPr>
              <a:t>Hariandi Maulid</a:t>
            </a:r>
            <a:r>
              <a:rPr lang="en-US" sz="2000" b="1" dirty="0" smtClean="0">
                <a:latin typeface="Cambria" charset="0"/>
                <a:ea typeface="Cambria" charset="0"/>
                <a:cs typeface="Cambria" charset="0"/>
              </a:rPr>
              <a:t> </a:t>
            </a:r>
          </a:p>
          <a:p>
            <a:pPr algn="ctr"/>
            <a:endParaRPr lang="en-US" sz="1000" b="1" dirty="0">
              <a:latin typeface="Cambria" charset="0"/>
              <a:ea typeface="Cambria" charset="0"/>
              <a:cs typeface="Cambria" charset="0"/>
            </a:endParaRPr>
          </a:p>
          <a:p>
            <a:pPr algn="ctr"/>
            <a:r>
              <a:rPr lang="en-US" b="1" dirty="0" smtClean="0">
                <a:latin typeface="Cambria" charset="0"/>
                <a:ea typeface="Cambria" charset="0"/>
                <a:cs typeface="Cambria" charset="0"/>
              </a:rPr>
              <a:t>Telkom University </a:t>
            </a:r>
          </a:p>
          <a:p>
            <a:pPr algn="ctr"/>
            <a:r>
              <a:rPr lang="en-US" b="1" dirty="0" smtClean="0">
                <a:latin typeface="Cambria" charset="0"/>
                <a:ea typeface="Cambria" charset="0"/>
                <a:cs typeface="Cambria" charset="0"/>
              </a:rPr>
              <a:t>2017</a:t>
            </a:r>
            <a:endParaRPr lang="id-ID" b="1" dirty="0">
              <a:latin typeface="Cambria" charset="0"/>
              <a:ea typeface="Cambria" charset="0"/>
              <a:cs typeface="Cambria"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t="27273"/>
          <a:stretch>
            <a:fillRect/>
          </a:stretch>
        </p:blipFill>
        <p:spPr>
          <a:xfrm>
            <a:off x="0" y="1371600"/>
            <a:ext cx="9144000" cy="3048000"/>
          </a:xfrm>
          <a:prstGeom prst="rect">
            <a:avLst/>
          </a:prstGeom>
          <a:ln>
            <a:noFill/>
          </a:ln>
          <a:effectLst/>
        </p:spPr>
      </p:pic>
    </p:spTree>
    <p:extLst>
      <p:ext uri="{BB962C8B-B14F-4D97-AF65-F5344CB8AC3E}">
        <p14:creationId xmlns:p14="http://schemas.microsoft.com/office/powerpoint/2010/main" val="2745474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4582" name="Text Box 6"/>
          <p:cNvSpPr txBox="1">
            <a:spLocks noChangeArrowheads="1"/>
          </p:cNvSpPr>
          <p:nvPr/>
        </p:nvSpPr>
        <p:spPr bwMode="auto">
          <a:xfrm>
            <a:off x="1752600" y="532410"/>
            <a:ext cx="601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Tanpa</a:t>
            </a:r>
            <a:r>
              <a:rPr lang="en-US" sz="2400" b="1" dirty="0"/>
              <a:t> </a:t>
            </a:r>
            <a:r>
              <a:rPr lang="en-US" sz="2400" b="1" dirty="0" smtClean="0"/>
              <a:t>Swapping</a:t>
            </a:r>
            <a:r>
              <a:rPr lang="id-ID" sz="2400" b="1" dirty="0" smtClean="0"/>
              <a:t> --Monoprogramming</a:t>
            </a:r>
            <a:endParaRPr lang="en-US" sz="2400" b="1" dirty="0"/>
          </a:p>
        </p:txBody>
      </p:sp>
      <p:sp>
        <p:nvSpPr>
          <p:cNvPr id="24583" name="Text Box 7"/>
          <p:cNvSpPr txBox="1">
            <a:spLocks noChangeArrowheads="1"/>
          </p:cNvSpPr>
          <p:nvPr/>
        </p:nvSpPr>
        <p:spPr bwMode="auto">
          <a:xfrm>
            <a:off x="152400" y="1524000"/>
            <a:ext cx="8763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dirty="0"/>
              <a:t>Karena </a:t>
            </a:r>
            <a:r>
              <a:rPr lang="sv-SE" sz="1600" dirty="0" smtClean="0"/>
              <a:t>hanya terdapat satu proses dan menguasai suatu </a:t>
            </a:r>
            <a:r>
              <a:rPr lang="sv-SE" sz="1600" dirty="0"/>
              <a:t>sistem maka alokasi memori dilakukan secara berurutan.</a:t>
            </a:r>
          </a:p>
          <a:p>
            <a:r>
              <a:rPr lang="sv-SE" sz="1600" dirty="0"/>
              <a:t>Teknik ini digunakan sampai sekitar 1960, ditinggalkan bahkan untuk komputer pribadi karena tiap proses harus berisi device driver perangkat I/O yang digunakan.</a:t>
            </a:r>
            <a:endParaRPr lang="en-US" sz="1600" dirty="0"/>
          </a:p>
        </p:txBody>
      </p:sp>
      <p:sp>
        <p:nvSpPr>
          <p:cNvPr id="24584" name="Text Box 8"/>
          <p:cNvSpPr txBox="1">
            <a:spLocks noChangeArrowheads="1"/>
          </p:cNvSpPr>
          <p:nvPr/>
        </p:nvSpPr>
        <p:spPr bwMode="auto">
          <a:xfrm>
            <a:off x="381000" y="2743200"/>
            <a:ext cx="708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Char char="ü"/>
            </a:pPr>
            <a:r>
              <a:rPr lang="en-US" b="1"/>
              <a:t>Cara-cara Organisasi Memori satu proses tunggal</a:t>
            </a:r>
          </a:p>
        </p:txBody>
      </p:sp>
      <p:pic>
        <p:nvPicPr>
          <p:cNvPr id="2458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3505200" cy="3238500"/>
          </a:xfrm>
          <a:prstGeom prst="rect">
            <a:avLst/>
          </a:prstGeom>
          <a:noFill/>
          <a:extLst>
            <a:ext uri="{909E8E84-426E-40DD-AFC4-6F175D3DCCD1}">
              <a14:hiddenFill xmlns:a14="http://schemas.microsoft.com/office/drawing/2010/main">
                <a:solidFill>
                  <a:srgbClr val="FFFFFF"/>
                </a:solidFill>
              </a14:hiddenFill>
            </a:ext>
          </a:extLst>
        </p:spPr>
      </p:pic>
      <p:sp>
        <p:nvSpPr>
          <p:cNvPr id="24587" name="Text Box 11"/>
          <p:cNvSpPr txBox="1">
            <a:spLocks noChangeArrowheads="1"/>
          </p:cNvSpPr>
          <p:nvPr/>
        </p:nvSpPr>
        <p:spPr bwMode="auto">
          <a:xfrm>
            <a:off x="4191000" y="3200400"/>
            <a:ext cx="4724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sv-SE" sz="1600" dirty="0"/>
              <a:t>Menunjukkan seluruh kebutuhan (sistem operasi,device driver dan proses pemakai) di Ram. Sistem operasi dan program pemakai di RAM yang sama. Device driver dapat ditempatkan di sitem operasi atau setiap proses pemakai, bergantung perancang sistem operasi</a:t>
            </a:r>
            <a:r>
              <a:rPr lang="sv-SE" sz="1600" dirty="0" smtClean="0"/>
              <a:t>.</a:t>
            </a:r>
            <a:endParaRPr lang="id-ID" sz="1600" dirty="0" smtClean="0"/>
          </a:p>
          <a:p>
            <a:pPr>
              <a:buFontTx/>
              <a:buAutoNum type="arabicPeriod"/>
            </a:pPr>
            <a:endParaRPr lang="sv-SE" sz="1600" dirty="0"/>
          </a:p>
          <a:p>
            <a:pPr>
              <a:buFontTx/>
              <a:buAutoNum type="arabicPeriod"/>
            </a:pPr>
            <a:r>
              <a:rPr lang="sv-SE" sz="1600" dirty="0"/>
              <a:t>Menunjukkan sistem operasi ditempatkan di ROM, sedang program pemakai di RAM</a:t>
            </a:r>
            <a:r>
              <a:rPr lang="sv-SE" sz="1600" dirty="0" smtClean="0"/>
              <a:t>.</a:t>
            </a:r>
            <a:endParaRPr lang="id-ID" sz="1600" dirty="0" smtClean="0"/>
          </a:p>
          <a:p>
            <a:pPr>
              <a:buFontTx/>
              <a:buAutoNum type="arabicPeriod"/>
            </a:pPr>
            <a:endParaRPr lang="sv-SE" sz="1600" dirty="0"/>
          </a:p>
          <a:p>
            <a:pPr>
              <a:buFontTx/>
              <a:buAutoNum type="arabicPeriod"/>
            </a:pPr>
            <a:r>
              <a:rPr lang="sv-SE" sz="1600" dirty="0"/>
              <a:t>Menunjukkan device driver di ROM. </a:t>
            </a:r>
            <a:endParaRPr lang="en-US" sz="1600" dirty="0"/>
          </a:p>
        </p:txBody>
      </p:sp>
    </p:spTree>
    <p:extLst>
      <p:ext uri="{BB962C8B-B14F-4D97-AF65-F5344CB8AC3E}">
        <p14:creationId xmlns:p14="http://schemas.microsoft.com/office/powerpoint/2010/main" val="1025090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5607" name="Text Box 7"/>
          <p:cNvSpPr txBox="1">
            <a:spLocks noChangeArrowheads="1"/>
          </p:cNvSpPr>
          <p:nvPr/>
        </p:nvSpPr>
        <p:spPr bwMode="auto">
          <a:xfrm>
            <a:off x="381000" y="1600200"/>
            <a:ext cx="777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Char char="ü"/>
            </a:pPr>
            <a:r>
              <a:rPr lang="sv-SE" b="1"/>
              <a:t>Embedded System</a:t>
            </a:r>
            <a:endParaRPr lang="en-US" b="1"/>
          </a:p>
        </p:txBody>
      </p:sp>
      <p:sp>
        <p:nvSpPr>
          <p:cNvPr id="25608" name="Text Box 8"/>
          <p:cNvSpPr txBox="1">
            <a:spLocks noChangeArrowheads="1"/>
          </p:cNvSpPr>
          <p:nvPr/>
        </p:nvSpPr>
        <p:spPr bwMode="auto">
          <a:xfrm>
            <a:off x="762000" y="2057400"/>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id-ID"/>
          </a:p>
        </p:txBody>
      </p:sp>
      <p:sp>
        <p:nvSpPr>
          <p:cNvPr id="25609" name="Text Box 9"/>
          <p:cNvSpPr txBox="1">
            <a:spLocks noChangeArrowheads="1"/>
          </p:cNvSpPr>
          <p:nvPr/>
        </p:nvSpPr>
        <p:spPr bwMode="auto">
          <a:xfrm>
            <a:off x="685800" y="2057400"/>
            <a:ext cx="77724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dirty="0"/>
              <a:t>Tehnik mono programming masih dipakai untuk sistem kecil yaitu sitem tempelan (embedded-system) yang menempel atau di sistem lain. Sistem-sistem tempelan menggunakan mikroprosessor kecil (seperti Intel 8051,dan sebagainya )</a:t>
            </a:r>
          </a:p>
          <a:p>
            <a:endParaRPr lang="sv-SE" sz="1600" dirty="0"/>
          </a:p>
          <a:p>
            <a:r>
              <a:rPr lang="sv-SE" sz="1600" dirty="0"/>
              <a:t>Sistem ini biasanya untuk mengendalikan satu alat sehingga menjadi inteljen(intelegent-devices) dalam menyediakan satu fungsi spesifik. Karena hanya satu fungsi spesifik, dapat diprogramkan di microprocessor dengan memori kecil (1-64 Kb).</a:t>
            </a:r>
          </a:p>
          <a:p>
            <a:endParaRPr lang="sv-SE" sz="1600" dirty="0"/>
          </a:p>
          <a:p>
            <a:r>
              <a:rPr lang="sv-SE" sz="1600" dirty="0"/>
              <a:t>Sistem tempelan telah banyak digunakan, misalnya sistem tempelan di mobil antara lain untuk:</a:t>
            </a:r>
            <a:endParaRPr lang="en-US" sz="1600" dirty="0"/>
          </a:p>
        </p:txBody>
      </p:sp>
      <p:sp>
        <p:nvSpPr>
          <p:cNvPr id="25610" name="Text Box 10"/>
          <p:cNvSpPr txBox="1">
            <a:spLocks noChangeArrowheads="1"/>
          </p:cNvSpPr>
          <p:nvPr/>
        </p:nvSpPr>
        <p:spPr bwMode="auto">
          <a:xfrm>
            <a:off x="685800" y="4613275"/>
            <a:ext cx="40386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dirty="0" err="1"/>
              <a:t>Pengendalian</a:t>
            </a:r>
            <a:r>
              <a:rPr lang="en-US" sz="1600" dirty="0"/>
              <a:t> </a:t>
            </a:r>
            <a:r>
              <a:rPr lang="en-US" sz="1600" dirty="0" err="1"/>
              <a:t>pengapian</a:t>
            </a:r>
            <a:r>
              <a:rPr lang="en-US" sz="1600" dirty="0"/>
              <a:t>.</a:t>
            </a:r>
          </a:p>
          <a:p>
            <a:pPr>
              <a:buFontTx/>
              <a:buAutoNum type="arabicPeriod"/>
            </a:pPr>
            <a:r>
              <a:rPr lang="en-US" sz="1600" dirty="0" err="1"/>
              <a:t>Pengendalian</a:t>
            </a:r>
            <a:r>
              <a:rPr lang="en-US" sz="1600" dirty="0"/>
              <a:t> </a:t>
            </a:r>
            <a:r>
              <a:rPr lang="en-US" sz="1600" dirty="0" err="1"/>
              <a:t>pengeluaran</a:t>
            </a:r>
            <a:r>
              <a:rPr lang="en-US" sz="1600" dirty="0"/>
              <a:t> </a:t>
            </a:r>
            <a:r>
              <a:rPr lang="en-US" sz="1600" dirty="0" err="1"/>
              <a:t>bahan</a:t>
            </a:r>
            <a:r>
              <a:rPr lang="en-US" sz="1600" dirty="0"/>
              <a:t> </a:t>
            </a:r>
            <a:r>
              <a:rPr lang="en-US" sz="1600" dirty="0" err="1"/>
              <a:t>bakar</a:t>
            </a:r>
            <a:r>
              <a:rPr lang="en-US" sz="1600" dirty="0"/>
              <a:t>.</a:t>
            </a:r>
          </a:p>
          <a:p>
            <a:pPr>
              <a:buFontTx/>
              <a:buAutoNum type="arabicPeriod"/>
            </a:pPr>
            <a:r>
              <a:rPr lang="en-US" sz="1600" dirty="0" err="1"/>
              <a:t>Pengendalian</a:t>
            </a:r>
            <a:r>
              <a:rPr lang="en-US" sz="1600" dirty="0"/>
              <a:t> </a:t>
            </a:r>
            <a:r>
              <a:rPr lang="en-US" sz="1600" dirty="0" err="1"/>
              <a:t>pengeraman</a:t>
            </a:r>
            <a:r>
              <a:rPr lang="en-US" sz="1600" dirty="0"/>
              <a:t>.</a:t>
            </a:r>
          </a:p>
          <a:p>
            <a:pPr>
              <a:buFontTx/>
              <a:buAutoNum type="arabicPeriod"/>
            </a:pPr>
            <a:r>
              <a:rPr lang="en-US" sz="1600" dirty="0" err="1"/>
              <a:t>Pengendalian</a:t>
            </a:r>
            <a:r>
              <a:rPr lang="en-US" sz="1600" dirty="0"/>
              <a:t> </a:t>
            </a:r>
            <a:r>
              <a:rPr lang="en-US" sz="1600" dirty="0" err="1"/>
              <a:t>suspensi</a:t>
            </a:r>
            <a:r>
              <a:rPr lang="en-US" sz="1600" dirty="0"/>
              <a:t>.</a:t>
            </a:r>
          </a:p>
          <a:p>
            <a:pPr>
              <a:buFontTx/>
              <a:buAutoNum type="arabicPeriod"/>
            </a:pPr>
            <a:r>
              <a:rPr lang="en-US" sz="1600" dirty="0" err="1"/>
              <a:t>Pengendalian</a:t>
            </a:r>
            <a:r>
              <a:rPr lang="en-US" sz="1600" dirty="0"/>
              <a:t> </a:t>
            </a:r>
            <a:r>
              <a:rPr lang="en-US" sz="1600" dirty="0" err="1"/>
              <a:t>pengemudi</a:t>
            </a:r>
            <a:r>
              <a:rPr lang="en-US" sz="1600" dirty="0"/>
              <a:t>.</a:t>
            </a:r>
          </a:p>
          <a:p>
            <a:pPr>
              <a:buFontTx/>
              <a:buAutoNum type="arabicPeriod"/>
            </a:pPr>
            <a:r>
              <a:rPr lang="en-US" sz="1600" dirty="0"/>
              <a:t>Dan </a:t>
            </a:r>
            <a:r>
              <a:rPr lang="en-US" sz="1600" dirty="0" err="1"/>
              <a:t>sebagainya</a:t>
            </a:r>
            <a:r>
              <a:rPr lang="en-US" sz="1600" dirty="0"/>
              <a:t>.</a:t>
            </a:r>
          </a:p>
        </p:txBody>
      </p:sp>
      <p:sp>
        <p:nvSpPr>
          <p:cNvPr id="25611" name="Text Box 11"/>
          <p:cNvSpPr txBox="1">
            <a:spLocks noChangeArrowheads="1"/>
          </p:cNvSpPr>
          <p:nvPr/>
        </p:nvSpPr>
        <p:spPr bwMode="auto">
          <a:xfrm>
            <a:off x="4876800" y="5029200"/>
            <a:ext cx="3962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1600" dirty="0"/>
              <a:t>Pada mobil mewah modern terdapat lebih dari 50 mikropropesor, masing - masing mikropropesor mengendalikan satu fungsi spesifik </a:t>
            </a:r>
            <a:endParaRPr lang="en-US" sz="1600" dirty="0"/>
          </a:p>
        </p:txBody>
      </p:sp>
      <p:sp>
        <p:nvSpPr>
          <p:cNvPr id="25612" name="AutoShape 12"/>
          <p:cNvSpPr>
            <a:spLocks/>
          </p:cNvSpPr>
          <p:nvPr/>
        </p:nvSpPr>
        <p:spPr bwMode="auto">
          <a:xfrm>
            <a:off x="4648200" y="5105400"/>
            <a:ext cx="152400" cy="1295400"/>
          </a:xfrm>
          <a:prstGeom prst="rightBrace">
            <a:avLst>
              <a:gd name="adj1" fmla="val 7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3" name="Text Box 6"/>
          <p:cNvSpPr txBox="1">
            <a:spLocks noChangeArrowheads="1"/>
          </p:cNvSpPr>
          <p:nvPr/>
        </p:nvSpPr>
        <p:spPr bwMode="auto">
          <a:xfrm>
            <a:off x="1752600" y="532410"/>
            <a:ext cx="601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Tanpa</a:t>
            </a:r>
            <a:r>
              <a:rPr lang="en-US" sz="2400" b="1" dirty="0"/>
              <a:t> </a:t>
            </a:r>
            <a:r>
              <a:rPr lang="en-US" sz="2400" b="1" dirty="0" smtClean="0"/>
              <a:t>Swapping</a:t>
            </a:r>
            <a:r>
              <a:rPr lang="id-ID" sz="2400" b="1" dirty="0" smtClean="0"/>
              <a:t> –Monoprogramming-2</a:t>
            </a:r>
            <a:endParaRPr lang="en-US" sz="2400" b="1" dirty="0"/>
          </a:p>
        </p:txBody>
      </p:sp>
    </p:spTree>
    <p:extLst>
      <p:ext uri="{BB962C8B-B14F-4D97-AF65-F5344CB8AC3E}">
        <p14:creationId xmlns:p14="http://schemas.microsoft.com/office/powerpoint/2010/main" val="1921212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6631" name="Text Box 7"/>
          <p:cNvSpPr txBox="1">
            <a:spLocks noChangeArrowheads="1"/>
          </p:cNvSpPr>
          <p:nvPr/>
        </p:nvSpPr>
        <p:spPr bwMode="auto">
          <a:xfrm>
            <a:off x="457200" y="1676400"/>
            <a:ext cx="815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Char char="ü"/>
            </a:pPr>
            <a:r>
              <a:rPr lang="sv-SE" b="1"/>
              <a:t>Proteksi pada mono programing sederhana</a:t>
            </a:r>
            <a:r>
              <a:rPr lang="sv-SE"/>
              <a:t> </a:t>
            </a:r>
            <a:endParaRPr lang="en-US"/>
          </a:p>
        </p:txBody>
      </p:sp>
      <p:sp>
        <p:nvSpPr>
          <p:cNvPr id="26632" name="Text Box 8"/>
          <p:cNvSpPr txBox="1">
            <a:spLocks noChangeArrowheads="1"/>
          </p:cNvSpPr>
          <p:nvPr/>
        </p:nvSpPr>
        <p:spPr bwMode="auto">
          <a:xfrm>
            <a:off x="914400" y="2209800"/>
            <a:ext cx="7772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dirty="0"/>
              <a:t>Pada mono programming , pemakai mempunyai kendali penuh terhadap seluruh memori utama . </a:t>
            </a:r>
          </a:p>
          <a:p>
            <a:r>
              <a:rPr lang="sv-SE" sz="1600" dirty="0"/>
              <a:t>Memori dibagi menjadi tiga bagian , yaitu :</a:t>
            </a:r>
            <a:endParaRPr lang="en-US" sz="1600" dirty="0"/>
          </a:p>
        </p:txBody>
      </p:sp>
      <p:sp>
        <p:nvSpPr>
          <p:cNvPr id="26633" name="Text Box 9"/>
          <p:cNvSpPr txBox="1">
            <a:spLocks noChangeArrowheads="1"/>
          </p:cNvSpPr>
          <p:nvPr/>
        </p:nvSpPr>
        <p:spPr bwMode="auto">
          <a:xfrm>
            <a:off x="990600" y="3124200"/>
            <a:ext cx="464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id-ID"/>
          </a:p>
        </p:txBody>
      </p:sp>
      <p:sp>
        <p:nvSpPr>
          <p:cNvPr id="26634" name="Text Box 10"/>
          <p:cNvSpPr txBox="1">
            <a:spLocks noChangeArrowheads="1"/>
          </p:cNvSpPr>
          <p:nvPr/>
        </p:nvSpPr>
        <p:spPr bwMode="auto">
          <a:xfrm>
            <a:off x="914400" y="3124200"/>
            <a:ext cx="7543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sv-SE" sz="1600"/>
              <a:t>bagian yang berisi rutin - rutin sistem operasi .</a:t>
            </a:r>
            <a:endParaRPr lang="en-US" sz="1600"/>
          </a:p>
          <a:p>
            <a:pPr>
              <a:buFontTx/>
              <a:buAutoNum type="arabicPeriod"/>
            </a:pPr>
            <a:r>
              <a:rPr lang="en-US" sz="1600"/>
              <a:t>bagian yang berisi program pemakai .</a:t>
            </a:r>
          </a:p>
          <a:p>
            <a:pPr>
              <a:buFontTx/>
              <a:buAutoNum type="arabicPeriod"/>
            </a:pPr>
            <a:r>
              <a:rPr lang="en-US" sz="1600"/>
              <a:t>bagian yang tidak digunakan . </a:t>
            </a:r>
          </a:p>
        </p:txBody>
      </p:sp>
      <p:sp>
        <p:nvSpPr>
          <p:cNvPr id="26635" name="Text Box 11"/>
          <p:cNvSpPr txBox="1">
            <a:spLocks noChangeArrowheads="1"/>
          </p:cNvSpPr>
          <p:nvPr/>
        </p:nvSpPr>
        <p:spPr bwMode="auto">
          <a:xfrm>
            <a:off x="533400" y="4419600"/>
            <a:ext cx="83058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sv-SE" sz="1600"/>
              <a:t>masalah proteksi di monoprograming adalah </a:t>
            </a:r>
          </a:p>
          <a:p>
            <a:pPr>
              <a:buFontTx/>
              <a:buAutoNum type="arabicPeriod"/>
            </a:pPr>
            <a:r>
              <a:rPr lang="sv-SE" sz="1600"/>
              <a:t>cara memproteksi rutin sistem operasi dari penghacuran program pemakai. </a:t>
            </a:r>
          </a:p>
          <a:p>
            <a:pPr>
              <a:buFontTx/>
              <a:buAutoNum type="arabicPeriod"/>
            </a:pPr>
            <a:r>
              <a:rPr lang="sv-SE" sz="1600"/>
              <a:t>Program pemakai dapat tersesat sehingga memanipulasi atau menempati ruang memori rutin sistem operasi. </a:t>
            </a:r>
          </a:p>
          <a:p>
            <a:pPr>
              <a:buFontTx/>
              <a:buAutoNum type="arabicPeriod"/>
            </a:pPr>
            <a:r>
              <a:rPr lang="sv-SE" sz="1600"/>
              <a:t>Aktivitas program memakai ini dapat merusak sistem operasi.</a:t>
            </a:r>
          </a:p>
          <a:p>
            <a:endParaRPr lang="sv-SE" sz="1600"/>
          </a:p>
        </p:txBody>
      </p:sp>
      <p:sp>
        <p:nvSpPr>
          <p:cNvPr id="12" name="Text Box 6"/>
          <p:cNvSpPr txBox="1">
            <a:spLocks noChangeArrowheads="1"/>
          </p:cNvSpPr>
          <p:nvPr/>
        </p:nvSpPr>
        <p:spPr bwMode="auto">
          <a:xfrm>
            <a:off x="1676400" y="576510"/>
            <a:ext cx="601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Tanpa</a:t>
            </a:r>
            <a:r>
              <a:rPr lang="en-US" sz="2400" b="1" dirty="0"/>
              <a:t> </a:t>
            </a:r>
            <a:r>
              <a:rPr lang="en-US" sz="2400" b="1" dirty="0" smtClean="0"/>
              <a:t>Swapping</a:t>
            </a:r>
            <a:r>
              <a:rPr lang="id-ID" sz="2400" b="1" dirty="0" smtClean="0"/>
              <a:t> –Monoprogramming--3</a:t>
            </a:r>
            <a:endParaRPr lang="en-US" sz="2400" b="1" dirty="0"/>
          </a:p>
        </p:txBody>
      </p:sp>
    </p:spTree>
    <p:extLst>
      <p:ext uri="{BB962C8B-B14F-4D97-AF65-F5344CB8AC3E}">
        <p14:creationId xmlns:p14="http://schemas.microsoft.com/office/powerpoint/2010/main" val="3094318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8680" name="Text Box 8"/>
          <p:cNvSpPr txBox="1">
            <a:spLocks noChangeArrowheads="1"/>
          </p:cNvSpPr>
          <p:nvPr/>
        </p:nvSpPr>
        <p:spPr bwMode="auto">
          <a:xfrm>
            <a:off x="304800" y="1905000"/>
            <a:ext cx="800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Terdapat beberapa alasan kenapa multiprogramming digunakan, yaitu :</a:t>
            </a:r>
          </a:p>
        </p:txBody>
      </p:sp>
      <p:sp>
        <p:nvSpPr>
          <p:cNvPr id="28681" name="Text Box 9"/>
          <p:cNvSpPr txBox="1">
            <a:spLocks noChangeArrowheads="1"/>
          </p:cNvSpPr>
          <p:nvPr/>
        </p:nvSpPr>
        <p:spPr bwMode="auto">
          <a:xfrm>
            <a:off x="457200" y="2438400"/>
            <a:ext cx="7848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sz="1600" i="1"/>
              <a:t>Mempermudah Pemrogram </a:t>
            </a:r>
          </a:p>
          <a:p>
            <a:r>
              <a:rPr lang="en-US" sz="1600"/>
              <a:t>	Pemrogram dapat memecah program menjadi dua proses atau lebih.</a:t>
            </a:r>
          </a:p>
          <a:p>
            <a:endParaRPr lang="sv-SE" sz="1600" i="1"/>
          </a:p>
          <a:p>
            <a:pPr>
              <a:buFontTx/>
              <a:buChar char="•"/>
            </a:pPr>
            <a:r>
              <a:rPr lang="sv-SE" sz="1600" i="1"/>
              <a:t>Agar dapat memberi layanan Interaktif ke Beberapa Orang secara simultan</a:t>
            </a:r>
            <a:endParaRPr lang="sv-SE" sz="1600"/>
          </a:p>
          <a:p>
            <a:r>
              <a:rPr lang="sv-SE" sz="1600"/>
              <a:t>	Untuk itu diperlukan kemampuan lebih dari satu proses di memori agar memperoleh kinerja yang baik.</a:t>
            </a:r>
          </a:p>
          <a:p>
            <a:endParaRPr lang="en-US" sz="1600" i="1"/>
          </a:p>
          <a:p>
            <a:pPr>
              <a:buFontTx/>
              <a:buChar char="•"/>
            </a:pPr>
            <a:r>
              <a:rPr lang="en-US" sz="1600" i="1"/>
              <a:t>Efisiensi Penggunaan Sumber Daya </a:t>
            </a:r>
          </a:p>
          <a:p>
            <a:r>
              <a:rPr lang="sv-SE" sz="1600"/>
              <a:t>	Bila pada multiprogramming maka proses tersebut di-blocked (hanya DMA yang bekerja) dan proses lain mendapat jatah waktu pemroses, maka DMA dapat meningkatkan efisiensi sistem.</a:t>
            </a:r>
            <a:endParaRPr lang="en-US" sz="1600"/>
          </a:p>
        </p:txBody>
      </p:sp>
      <p:sp>
        <p:nvSpPr>
          <p:cNvPr id="28682" name="Text Box 10"/>
          <p:cNvSpPr txBox="1">
            <a:spLocks noChangeArrowheads="1"/>
          </p:cNvSpPr>
          <p:nvPr/>
        </p:nvSpPr>
        <p:spPr bwMode="auto">
          <a:xfrm>
            <a:off x="381000" y="5410200"/>
            <a:ext cx="830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1600"/>
              <a:t>Multiprogramming dapat dilakukan dengan pemartisian statis, yaitu memori dibagi menjadi sejumlah partisi tetap. </a:t>
            </a:r>
            <a:r>
              <a:rPr lang="en-US" sz="1600"/>
              <a:t>Pada partisi-partisi tersebut proses-proses ditempatkan.</a:t>
            </a:r>
          </a:p>
        </p:txBody>
      </p:sp>
      <p:sp>
        <p:nvSpPr>
          <p:cNvPr id="11" name="Text Box 6"/>
          <p:cNvSpPr txBox="1">
            <a:spLocks noChangeArrowheads="1"/>
          </p:cNvSpPr>
          <p:nvPr/>
        </p:nvSpPr>
        <p:spPr bwMode="auto">
          <a:xfrm>
            <a:off x="1676400" y="576510"/>
            <a:ext cx="601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Tanpa</a:t>
            </a:r>
            <a:r>
              <a:rPr lang="en-US" sz="2400" b="1" dirty="0"/>
              <a:t> </a:t>
            </a:r>
            <a:r>
              <a:rPr lang="en-US" sz="2400" b="1" dirty="0" smtClean="0"/>
              <a:t>Swapping</a:t>
            </a:r>
            <a:r>
              <a:rPr lang="id-ID" sz="2400" b="1" dirty="0" smtClean="0"/>
              <a:t> –Multiprogramming dengan pemartisian statis</a:t>
            </a:r>
            <a:endParaRPr lang="en-US" sz="2400" b="1" dirty="0"/>
          </a:p>
        </p:txBody>
      </p:sp>
    </p:spTree>
    <p:extLst>
      <p:ext uri="{BB962C8B-B14F-4D97-AF65-F5344CB8AC3E}">
        <p14:creationId xmlns:p14="http://schemas.microsoft.com/office/powerpoint/2010/main" val="1013493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9704" name="Text Box 8"/>
          <p:cNvSpPr txBox="1">
            <a:spLocks noChangeArrowheads="1"/>
          </p:cNvSpPr>
          <p:nvPr/>
        </p:nvSpPr>
        <p:spPr bwMode="auto">
          <a:xfrm>
            <a:off x="304800" y="16002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Pemartisian statis berdasarkan ukuran partisi-partisinya terbagi dua yaitu:</a:t>
            </a:r>
          </a:p>
        </p:txBody>
      </p:sp>
      <p:sp>
        <p:nvSpPr>
          <p:cNvPr id="29705" name="Text Box 9"/>
          <p:cNvSpPr txBox="1">
            <a:spLocks noChangeArrowheads="1"/>
          </p:cNvSpPr>
          <p:nvPr/>
        </p:nvSpPr>
        <p:spPr bwMode="auto">
          <a:xfrm>
            <a:off x="381000" y="2133600"/>
            <a:ext cx="83058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sv-SE" sz="1600"/>
              <a:t>Pemartisian menjadi partisi-partisi berukuran sama, yaitu ukuran semua partisi memori adalah sama.</a:t>
            </a:r>
          </a:p>
          <a:p>
            <a:pPr>
              <a:spcBef>
                <a:spcPct val="50000"/>
              </a:spcBef>
              <a:buFontTx/>
              <a:buAutoNum type="arabicPeriod"/>
            </a:pPr>
            <a:r>
              <a:rPr lang="sv-SE" sz="1600"/>
              <a:t>Pemartisian menjadi partisi-partisi berukuran berbeda, yaitu ukuran semua partisi memori adalah berbeda.</a:t>
            </a:r>
            <a:endParaRPr lang="en-US" sz="1600"/>
          </a:p>
        </p:txBody>
      </p:sp>
      <p:sp>
        <p:nvSpPr>
          <p:cNvPr id="9" name="Text Box 6"/>
          <p:cNvSpPr txBox="1">
            <a:spLocks noChangeArrowheads="1"/>
          </p:cNvSpPr>
          <p:nvPr/>
        </p:nvSpPr>
        <p:spPr bwMode="auto">
          <a:xfrm>
            <a:off x="1676400" y="576510"/>
            <a:ext cx="601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id-ID" sz="2400" b="1" dirty="0" smtClean="0"/>
              <a:t>Multiprogramming dengan pemartisian statis</a:t>
            </a:r>
            <a:endParaRPr lang="en-US" sz="2400" b="1" dirty="0"/>
          </a:p>
        </p:txBody>
      </p:sp>
    </p:spTree>
    <p:extLst>
      <p:ext uri="{BB962C8B-B14F-4D97-AF65-F5344CB8AC3E}">
        <p14:creationId xmlns:p14="http://schemas.microsoft.com/office/powerpoint/2010/main" val="1306855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0" y="76200"/>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Tahoma" panose="020B0604030504040204" pitchFamily="34" charset="0"/>
              </a:rPr>
              <a:t>Modul  Ke 8</a:t>
            </a:r>
          </a:p>
        </p:txBody>
      </p:sp>
      <p:sp>
        <p:nvSpPr>
          <p:cNvPr id="30724"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0727" name="Text Box 7"/>
          <p:cNvSpPr txBox="1">
            <a:spLocks noChangeArrowheads="1"/>
          </p:cNvSpPr>
          <p:nvPr/>
        </p:nvSpPr>
        <p:spPr bwMode="auto">
          <a:xfrm>
            <a:off x="762000" y="2438400"/>
            <a:ext cx="82296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dirty="0"/>
              <a:t>Beberapa proses yang ukurannya kurang atau sama dengan ukuran partisi dimasukan ke sembarang partisi yang tersedia </a:t>
            </a:r>
            <a:endParaRPr lang="en-US" sz="1600" dirty="0"/>
          </a:p>
          <a:p>
            <a:endParaRPr lang="en-US" sz="1600" dirty="0"/>
          </a:p>
          <a:p>
            <a:r>
              <a:rPr lang="en-US" sz="1600" dirty="0" err="1"/>
              <a:t>Kelemahan</a:t>
            </a:r>
            <a:endParaRPr lang="en-US" sz="1600" dirty="0"/>
          </a:p>
        </p:txBody>
      </p:sp>
      <p:sp>
        <p:nvSpPr>
          <p:cNvPr id="30729" name="Text Box 9"/>
          <p:cNvSpPr txBox="1">
            <a:spLocks noChangeArrowheads="1"/>
          </p:cNvSpPr>
          <p:nvPr/>
        </p:nvSpPr>
        <p:spPr bwMode="auto">
          <a:xfrm>
            <a:off x="838200" y="3657600"/>
            <a:ext cx="79248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sv-SE" sz="1600"/>
              <a:t>Bila program ukurannya lebih besar dibading partisi yang tersedia maka tidak dapat dimuatkan , tidak dapat dijalankan. Pemrogram harus mempersiapkan </a:t>
            </a:r>
            <a:r>
              <a:rPr lang="sv-SE" sz="1600" i="1"/>
              <a:t>overlay</a:t>
            </a:r>
            <a:r>
              <a:rPr lang="sv-SE" sz="1600"/>
              <a:t> sehingga hanya bagian program yang benar-benar dieksekusi yang dimasukan ke memori utama dan saling bergantian. </a:t>
            </a:r>
            <a:r>
              <a:rPr lang="en-US" sz="1600"/>
              <a:t>Untuk overlay diperlukan sistem operasi yang mendukung </a:t>
            </a:r>
            <a:r>
              <a:rPr lang="en-US" sz="1600" i="1"/>
              <a:t>swapping.</a:t>
            </a:r>
            <a:endParaRPr lang="en-US" sz="1600"/>
          </a:p>
          <a:p>
            <a:pPr>
              <a:buFontTx/>
              <a:buAutoNum type="arabicPeriod"/>
            </a:pPr>
            <a:r>
              <a:rPr lang="en-US" sz="1600"/>
              <a:t>Untuk program yang sangat kecil dibanding ukuran partisi yang ditetapkan, maka banyak ruang yang dipakai yang diboroskan, disebut fragmentasi internal.</a:t>
            </a:r>
          </a:p>
          <a:p>
            <a:pPr>
              <a:spcBef>
                <a:spcPct val="50000"/>
              </a:spcBef>
              <a:buFontTx/>
              <a:buAutoNum type="arabicPeriod"/>
            </a:pPr>
            <a:endParaRPr lang="en-US" sz="1600"/>
          </a:p>
        </p:txBody>
      </p:sp>
      <p:sp>
        <p:nvSpPr>
          <p:cNvPr id="30730" name="Text Box 10"/>
          <p:cNvSpPr txBox="1">
            <a:spLocks noChangeArrowheads="1"/>
          </p:cNvSpPr>
          <p:nvPr/>
        </p:nvSpPr>
        <p:spPr bwMode="auto">
          <a:xfrm>
            <a:off x="533400" y="5638800"/>
            <a:ext cx="838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1600" b="1" i="1"/>
              <a:t>Kelemahan dapat dikurangi dengan partisi-partisi tetap berukuran berbeda.</a:t>
            </a:r>
            <a:endParaRPr lang="en-US" sz="1600" b="1" i="1"/>
          </a:p>
        </p:txBody>
      </p:sp>
      <p:sp>
        <p:nvSpPr>
          <p:cNvPr id="2" name="TextBox 1"/>
          <p:cNvSpPr txBox="1"/>
          <p:nvPr/>
        </p:nvSpPr>
        <p:spPr>
          <a:xfrm>
            <a:off x="512618" y="1686480"/>
            <a:ext cx="6726382" cy="707886"/>
          </a:xfrm>
          <a:prstGeom prst="rect">
            <a:avLst/>
          </a:prstGeom>
          <a:noFill/>
        </p:spPr>
        <p:txBody>
          <a:bodyPr wrap="square" rtlCol="0">
            <a:spAutoFit/>
          </a:bodyPr>
          <a:lstStyle/>
          <a:p>
            <a:pPr marL="342900" indent="-342900">
              <a:buAutoNum type="arabicPeriod"/>
            </a:pPr>
            <a:r>
              <a:rPr lang="id-ID" sz="2000" dirty="0" smtClean="0"/>
              <a:t>Pemartisian menjadi partisi-partisi berukurans ama, </a:t>
            </a:r>
          </a:p>
          <a:p>
            <a:r>
              <a:rPr lang="id-ID" sz="2000" dirty="0"/>
              <a:t> </a:t>
            </a:r>
            <a:r>
              <a:rPr lang="id-ID" sz="2000" dirty="0" smtClean="0"/>
              <a:t>      yaitu ukuran semua partisi memori adalah sama</a:t>
            </a:r>
            <a:endParaRPr lang="id-ID" sz="2000" dirty="0"/>
          </a:p>
        </p:txBody>
      </p:sp>
      <p:sp>
        <p:nvSpPr>
          <p:cNvPr id="11" name="Text Box 6"/>
          <p:cNvSpPr txBox="1">
            <a:spLocks noChangeArrowheads="1"/>
          </p:cNvSpPr>
          <p:nvPr/>
        </p:nvSpPr>
        <p:spPr bwMode="auto">
          <a:xfrm>
            <a:off x="1676400" y="576510"/>
            <a:ext cx="601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id-ID" sz="2400" b="1" dirty="0" smtClean="0"/>
              <a:t>Multiprogramming dengan pemartisian statis</a:t>
            </a:r>
            <a:endParaRPr lang="en-US" sz="2400" b="1" dirty="0"/>
          </a:p>
        </p:txBody>
      </p:sp>
    </p:spTree>
    <p:extLst>
      <p:ext uri="{BB962C8B-B14F-4D97-AF65-F5344CB8AC3E}">
        <p14:creationId xmlns:p14="http://schemas.microsoft.com/office/powerpoint/2010/main" val="3982578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400"/>
            <a:ext cx="2409825" cy="32289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7200" y="1676400"/>
            <a:ext cx="6726382" cy="707886"/>
          </a:xfrm>
          <a:prstGeom prst="rect">
            <a:avLst/>
          </a:prstGeom>
          <a:noFill/>
        </p:spPr>
        <p:txBody>
          <a:bodyPr wrap="square" rtlCol="0">
            <a:spAutoFit/>
          </a:bodyPr>
          <a:lstStyle/>
          <a:p>
            <a:r>
              <a:rPr lang="id-ID" sz="2000" dirty="0" smtClean="0"/>
              <a:t>2. Pemartisian menjadi partisi-partisi berukuran berbeda, </a:t>
            </a:r>
          </a:p>
          <a:p>
            <a:r>
              <a:rPr lang="id-ID" sz="2000" dirty="0"/>
              <a:t> </a:t>
            </a:r>
            <a:r>
              <a:rPr lang="id-ID" sz="2000" dirty="0" smtClean="0"/>
              <a:t>   yaitu ukuran semua partisi memori adalah berbeda</a:t>
            </a:r>
            <a:endParaRPr lang="id-ID" sz="2000" dirty="0"/>
          </a:p>
        </p:txBody>
      </p:sp>
      <p:sp>
        <p:nvSpPr>
          <p:cNvPr id="9" name="Text Box 6"/>
          <p:cNvSpPr txBox="1">
            <a:spLocks noChangeArrowheads="1"/>
          </p:cNvSpPr>
          <p:nvPr/>
        </p:nvSpPr>
        <p:spPr bwMode="auto">
          <a:xfrm>
            <a:off x="1676400" y="576510"/>
            <a:ext cx="601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id-ID" sz="2400" b="1" dirty="0" smtClean="0"/>
              <a:t>Multiprogramming dengan pemartisian statis</a:t>
            </a:r>
            <a:endParaRPr lang="en-US" sz="2400" b="1" dirty="0"/>
          </a:p>
        </p:txBody>
      </p:sp>
    </p:spTree>
    <p:extLst>
      <p:ext uri="{BB962C8B-B14F-4D97-AF65-F5344CB8AC3E}">
        <p14:creationId xmlns:p14="http://schemas.microsoft.com/office/powerpoint/2010/main" val="3055469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2774" name="Text Box 6"/>
          <p:cNvSpPr txBox="1">
            <a:spLocks noChangeArrowheads="1"/>
          </p:cNvSpPr>
          <p:nvPr/>
        </p:nvSpPr>
        <p:spPr bwMode="auto">
          <a:xfrm>
            <a:off x="2133600" y="533400"/>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err="1"/>
              <a:t>Startegi</a:t>
            </a:r>
            <a:r>
              <a:rPr lang="en-US" sz="2400" b="1" dirty="0"/>
              <a:t> </a:t>
            </a:r>
            <a:r>
              <a:rPr lang="en-US" sz="2400" b="1" dirty="0" err="1"/>
              <a:t>Penempatan</a:t>
            </a:r>
            <a:r>
              <a:rPr lang="en-US" sz="2400" b="1" dirty="0"/>
              <a:t> Program </a:t>
            </a:r>
            <a:r>
              <a:rPr lang="en-US" sz="2400" b="1" dirty="0" err="1"/>
              <a:t>ke</a:t>
            </a:r>
            <a:r>
              <a:rPr lang="en-US" sz="2400" b="1" dirty="0"/>
              <a:t> </a:t>
            </a:r>
            <a:r>
              <a:rPr lang="en-US" sz="2400" b="1" dirty="0" err="1"/>
              <a:t>Partisi</a:t>
            </a:r>
            <a:endParaRPr lang="en-US" sz="2400" b="1" dirty="0"/>
          </a:p>
        </p:txBody>
      </p:sp>
      <p:sp>
        <p:nvSpPr>
          <p:cNvPr id="32776" name="Text Box 8"/>
          <p:cNvSpPr txBox="1">
            <a:spLocks noChangeArrowheads="1"/>
          </p:cNvSpPr>
          <p:nvPr/>
        </p:nvSpPr>
        <p:spPr bwMode="auto">
          <a:xfrm>
            <a:off x="533400" y="1905000"/>
            <a:ext cx="76200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Char char="•"/>
            </a:pPr>
            <a:r>
              <a:rPr lang="sv-SE"/>
              <a:t>Strategi Penempatan pada Pemartisian Menjadi Partisi-partisi Berukuran Sama</a:t>
            </a:r>
          </a:p>
          <a:p>
            <a:pPr>
              <a:spcBef>
                <a:spcPct val="50000"/>
              </a:spcBef>
            </a:pPr>
            <a:r>
              <a:rPr lang="sv-SE"/>
              <a:t>	Penempatan proses ke memori dilakukan secara mudah karena dapat di pilih sembarang partisi yang kosong</a:t>
            </a:r>
            <a:r>
              <a:rPr lang="en-US"/>
              <a:t> </a:t>
            </a:r>
          </a:p>
        </p:txBody>
      </p:sp>
      <p:sp>
        <p:nvSpPr>
          <p:cNvPr id="32777" name="Text Box 9"/>
          <p:cNvSpPr txBox="1">
            <a:spLocks noChangeArrowheads="1"/>
          </p:cNvSpPr>
          <p:nvPr/>
        </p:nvSpPr>
        <p:spPr bwMode="auto">
          <a:xfrm>
            <a:off x="533400" y="3357771"/>
            <a:ext cx="769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Char char="•"/>
            </a:pPr>
            <a:r>
              <a:rPr lang="sv-SE" dirty="0"/>
              <a:t>Strategi Penempatan pada Pemartisian Menjadi Partisi-partisi Berukuran berbeda</a:t>
            </a:r>
            <a:endParaRPr lang="en-US" dirty="0"/>
          </a:p>
        </p:txBody>
      </p:sp>
      <p:sp>
        <p:nvSpPr>
          <p:cNvPr id="32778" name="Text Box 10"/>
          <p:cNvSpPr txBox="1">
            <a:spLocks noChangeArrowheads="1"/>
          </p:cNvSpPr>
          <p:nvPr/>
        </p:nvSpPr>
        <p:spPr bwMode="auto">
          <a:xfrm>
            <a:off x="838200" y="3967371"/>
            <a:ext cx="723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Terdapat 2 strategi yaitu :</a:t>
            </a:r>
          </a:p>
        </p:txBody>
      </p:sp>
      <p:sp>
        <p:nvSpPr>
          <p:cNvPr id="32779" name="Text Box 11"/>
          <p:cNvSpPr txBox="1">
            <a:spLocks noChangeArrowheads="1"/>
          </p:cNvSpPr>
          <p:nvPr/>
        </p:nvSpPr>
        <p:spPr bwMode="auto">
          <a:xfrm>
            <a:off x="838200" y="4348371"/>
            <a:ext cx="70104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spcBef>
                <a:spcPct val="50000"/>
              </a:spcBef>
              <a:buFontTx/>
              <a:buAutoNum type="arabicPeriod"/>
            </a:pPr>
            <a:r>
              <a:rPr lang="en-US" dirty="0" err="1"/>
              <a:t>Satu</a:t>
            </a:r>
            <a:r>
              <a:rPr lang="en-US" dirty="0"/>
              <a:t> </a:t>
            </a:r>
            <a:r>
              <a:rPr lang="en-US" dirty="0" err="1"/>
              <a:t>antrian</a:t>
            </a:r>
            <a:r>
              <a:rPr lang="en-US" dirty="0"/>
              <a:t> </a:t>
            </a:r>
            <a:r>
              <a:rPr lang="en-US" dirty="0" err="1"/>
              <a:t>untuk</a:t>
            </a:r>
            <a:r>
              <a:rPr lang="en-US" dirty="0"/>
              <a:t> </a:t>
            </a:r>
            <a:r>
              <a:rPr lang="en-US" dirty="0" err="1"/>
              <a:t>tiap</a:t>
            </a:r>
            <a:r>
              <a:rPr lang="en-US" dirty="0"/>
              <a:t> </a:t>
            </a:r>
            <a:r>
              <a:rPr lang="en-US" dirty="0" err="1"/>
              <a:t>partisi</a:t>
            </a:r>
            <a:r>
              <a:rPr lang="en-US" dirty="0"/>
              <a:t> ( </a:t>
            </a:r>
            <a:r>
              <a:rPr lang="en-US" dirty="0" err="1"/>
              <a:t>banyak</a:t>
            </a:r>
            <a:r>
              <a:rPr lang="en-US" dirty="0"/>
              <a:t> </a:t>
            </a:r>
            <a:r>
              <a:rPr lang="en-US" dirty="0" err="1"/>
              <a:t>antrian</a:t>
            </a:r>
            <a:r>
              <a:rPr lang="en-US" dirty="0"/>
              <a:t> </a:t>
            </a:r>
            <a:r>
              <a:rPr lang="en-US" dirty="0" err="1"/>
              <a:t>untuk</a:t>
            </a:r>
            <a:r>
              <a:rPr lang="en-US" dirty="0"/>
              <a:t> </a:t>
            </a:r>
            <a:r>
              <a:rPr lang="en-US" dirty="0" err="1"/>
              <a:t>seluruh</a:t>
            </a:r>
            <a:r>
              <a:rPr lang="en-US" dirty="0"/>
              <a:t> </a:t>
            </a:r>
            <a:r>
              <a:rPr lang="en-US" dirty="0" err="1"/>
              <a:t>partisi</a:t>
            </a:r>
            <a:r>
              <a:rPr lang="en-US" dirty="0" smtClean="0"/>
              <a:t>)</a:t>
            </a:r>
            <a:endParaRPr lang="id-ID" dirty="0" smtClean="0"/>
          </a:p>
          <a:p>
            <a:pPr>
              <a:spcBef>
                <a:spcPct val="50000"/>
              </a:spcBef>
            </a:pPr>
            <a:r>
              <a:rPr lang="id-ID" dirty="0" smtClean="0"/>
              <a:t>2.  Satu antrian untuk seluruh partisi</a:t>
            </a:r>
            <a:endParaRPr lang="en-US" dirty="0"/>
          </a:p>
        </p:txBody>
      </p:sp>
    </p:spTree>
    <p:extLst>
      <p:ext uri="{BB962C8B-B14F-4D97-AF65-F5344CB8AC3E}">
        <p14:creationId xmlns:p14="http://schemas.microsoft.com/office/powerpoint/2010/main" val="973191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4822" name="Text Box 6"/>
          <p:cNvSpPr txBox="1">
            <a:spLocks noChangeArrowheads="1"/>
          </p:cNvSpPr>
          <p:nvPr/>
        </p:nvSpPr>
        <p:spPr bwMode="auto">
          <a:xfrm>
            <a:off x="2362200" y="533400"/>
            <a:ext cx="525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id-ID" sz="2400" b="1" dirty="0" smtClean="0"/>
              <a:t>Satu antrian untuk tiap partisi</a:t>
            </a:r>
            <a:endParaRPr lang="en-US" sz="2400" b="1" dirty="0"/>
          </a:p>
        </p:txBody>
      </p:sp>
      <p:pic>
        <p:nvPicPr>
          <p:cNvPr id="348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33775"/>
            <a:ext cx="4210050" cy="3095625"/>
          </a:xfrm>
          <a:prstGeom prst="rect">
            <a:avLst/>
          </a:prstGeom>
          <a:noFill/>
          <a:extLst>
            <a:ext uri="{909E8E84-426E-40DD-AFC4-6F175D3DCCD1}">
              <a14:hiddenFill xmlns:a14="http://schemas.microsoft.com/office/drawing/2010/main">
                <a:solidFill>
                  <a:srgbClr val="FFFFFF"/>
                </a:solidFill>
              </a14:hiddenFill>
            </a:ext>
          </a:extLst>
        </p:spPr>
      </p:pic>
      <p:sp>
        <p:nvSpPr>
          <p:cNvPr id="34824" name="Text Box 8"/>
          <p:cNvSpPr txBox="1">
            <a:spLocks noChangeArrowheads="1"/>
          </p:cNvSpPr>
          <p:nvPr/>
        </p:nvSpPr>
        <p:spPr bwMode="auto">
          <a:xfrm>
            <a:off x="381000" y="2589769"/>
            <a:ext cx="7391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i="1" dirty="0"/>
              <a:t>Kelemahannya :</a:t>
            </a:r>
            <a:endParaRPr lang="sv-SE" sz="1600" dirty="0"/>
          </a:p>
          <a:p>
            <a:r>
              <a:rPr lang="sv-SE" sz="1600" dirty="0"/>
              <a:t>Dapat terjadi antrian panjang di satu partisi sementara partisi lain kosong.</a:t>
            </a:r>
          </a:p>
          <a:p>
            <a:r>
              <a:rPr lang="sv-SE" sz="1600" dirty="0"/>
              <a:t>Seperti terlihat pada gambar di bawah.</a:t>
            </a:r>
            <a:endParaRPr lang="en-US" sz="1600" dirty="0"/>
          </a:p>
        </p:txBody>
      </p:sp>
      <p:sp>
        <p:nvSpPr>
          <p:cNvPr id="10" name="Text Box 12"/>
          <p:cNvSpPr txBox="1">
            <a:spLocks noChangeArrowheads="1"/>
          </p:cNvSpPr>
          <p:nvPr/>
        </p:nvSpPr>
        <p:spPr bwMode="auto">
          <a:xfrm>
            <a:off x="381000" y="1385331"/>
            <a:ext cx="7010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dirty="0"/>
              <a:t>Artinya proses ditempatkan ke partisi paling kecil yang dapat memuatnya</a:t>
            </a:r>
            <a:r>
              <a:rPr lang="sv-SE" sz="1600" dirty="0" smtClean="0"/>
              <a:t>.</a:t>
            </a:r>
            <a:endParaRPr lang="id-ID" sz="1600" dirty="0" smtClean="0"/>
          </a:p>
          <a:p>
            <a:endParaRPr lang="sv-SE" sz="1600" i="1" dirty="0"/>
          </a:p>
          <a:p>
            <a:r>
              <a:rPr lang="sv-SE" sz="1600" i="1" dirty="0"/>
              <a:t>Keuntungan:</a:t>
            </a:r>
            <a:endParaRPr lang="sv-SE" sz="1600" dirty="0"/>
          </a:p>
          <a:p>
            <a:r>
              <a:rPr lang="sv-SE" sz="1600" dirty="0"/>
              <a:t>Meminimalkan pemborosan memori</a:t>
            </a:r>
            <a:endParaRPr lang="en-US" sz="1600" dirty="0"/>
          </a:p>
        </p:txBody>
      </p:sp>
    </p:spTree>
    <p:extLst>
      <p:ext uri="{BB962C8B-B14F-4D97-AF65-F5344CB8AC3E}">
        <p14:creationId xmlns:p14="http://schemas.microsoft.com/office/powerpoint/2010/main" val="366398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3798" name="Text Box 6"/>
          <p:cNvSpPr txBox="1">
            <a:spLocks noChangeArrowheads="1"/>
          </p:cNvSpPr>
          <p:nvPr/>
        </p:nvSpPr>
        <p:spPr bwMode="auto">
          <a:xfrm>
            <a:off x="2362200" y="533400"/>
            <a:ext cx="480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id-ID" sz="2400" b="1" dirty="0" smtClean="0"/>
              <a:t>Satu antrian untuk seluruh partisi</a:t>
            </a:r>
            <a:endParaRPr lang="en-US" sz="2400" b="1" dirty="0"/>
          </a:p>
        </p:txBody>
      </p:sp>
      <p:sp>
        <p:nvSpPr>
          <p:cNvPr id="33807" name="Text Box 15"/>
          <p:cNvSpPr txBox="1">
            <a:spLocks noChangeArrowheads="1"/>
          </p:cNvSpPr>
          <p:nvPr/>
        </p:nvSpPr>
        <p:spPr bwMode="auto">
          <a:xfrm>
            <a:off x="533400" y="1066800"/>
            <a:ext cx="312420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err="1"/>
              <a:t>Artiya</a:t>
            </a:r>
            <a:r>
              <a:rPr lang="en-US" sz="1600" dirty="0"/>
              <a:t> Proses - proses </a:t>
            </a:r>
            <a:r>
              <a:rPr lang="en-US" sz="1600" dirty="0" err="1"/>
              <a:t>diantrikan</a:t>
            </a:r>
            <a:r>
              <a:rPr lang="en-US" sz="1600" dirty="0"/>
              <a:t> di </a:t>
            </a:r>
            <a:r>
              <a:rPr lang="en-US" sz="1600" dirty="0" err="1"/>
              <a:t>satu</a:t>
            </a:r>
            <a:r>
              <a:rPr lang="en-US" sz="1600" dirty="0"/>
              <a:t> </a:t>
            </a:r>
            <a:r>
              <a:rPr lang="en-US" sz="1600" dirty="0" err="1"/>
              <a:t>antrian</a:t>
            </a:r>
            <a:r>
              <a:rPr lang="en-US" sz="1600" dirty="0"/>
              <a:t> </a:t>
            </a:r>
            <a:r>
              <a:rPr lang="en-US" sz="1600" dirty="0" err="1"/>
              <a:t>tunggal</a:t>
            </a:r>
            <a:r>
              <a:rPr lang="en-US" sz="1600" dirty="0"/>
              <a:t> </a:t>
            </a:r>
            <a:r>
              <a:rPr lang="en-US" sz="1600" dirty="0" err="1"/>
              <a:t>untuk</a:t>
            </a:r>
            <a:r>
              <a:rPr lang="en-US" sz="1600" dirty="0"/>
              <a:t> </a:t>
            </a:r>
            <a:r>
              <a:rPr lang="en-US" sz="1600" dirty="0" err="1"/>
              <a:t>semua</a:t>
            </a:r>
            <a:r>
              <a:rPr lang="en-US" sz="1600" dirty="0"/>
              <a:t> </a:t>
            </a:r>
            <a:r>
              <a:rPr lang="en-US" sz="1600" dirty="0" err="1"/>
              <a:t>partisi</a:t>
            </a:r>
            <a:r>
              <a:rPr lang="en-US" sz="1600" dirty="0"/>
              <a:t>, proses-proses </a:t>
            </a:r>
            <a:r>
              <a:rPr lang="en-US" sz="1600" dirty="0" err="1"/>
              <a:t>segera</a:t>
            </a:r>
            <a:r>
              <a:rPr lang="en-US" sz="1600" dirty="0"/>
              <a:t> </a:t>
            </a:r>
            <a:r>
              <a:rPr lang="en-US" sz="1600" dirty="0" err="1"/>
              <a:t>ditempatkan</a:t>
            </a:r>
            <a:r>
              <a:rPr lang="en-US" sz="1600" dirty="0"/>
              <a:t> di </a:t>
            </a:r>
            <a:r>
              <a:rPr lang="en-US" sz="1600" dirty="0" err="1"/>
              <a:t>partisi</a:t>
            </a:r>
            <a:r>
              <a:rPr lang="en-US" sz="1600" dirty="0"/>
              <a:t> </a:t>
            </a:r>
            <a:r>
              <a:rPr lang="en-US" sz="1600" dirty="0" err="1"/>
              <a:t>bebas</a:t>
            </a:r>
            <a:r>
              <a:rPr lang="en-US" sz="1600" dirty="0"/>
              <a:t> paling </a:t>
            </a:r>
            <a:r>
              <a:rPr lang="en-US" sz="1600" dirty="0" err="1"/>
              <a:t>kecil</a:t>
            </a:r>
            <a:r>
              <a:rPr lang="en-US" sz="1600" dirty="0"/>
              <a:t> </a:t>
            </a:r>
            <a:r>
              <a:rPr lang="en-US" sz="1600" dirty="0" err="1"/>
              <a:t>yag</a:t>
            </a:r>
            <a:r>
              <a:rPr lang="en-US" sz="1600" dirty="0"/>
              <a:t> </a:t>
            </a:r>
            <a:r>
              <a:rPr lang="en-US" sz="1600" dirty="0" err="1"/>
              <a:t>dapat</a:t>
            </a:r>
            <a:r>
              <a:rPr lang="en-US" sz="1600" dirty="0"/>
              <a:t> </a:t>
            </a:r>
            <a:r>
              <a:rPr lang="en-US" sz="1600" dirty="0" err="1"/>
              <a:t>memuat</a:t>
            </a:r>
            <a:r>
              <a:rPr lang="en-US" sz="1600" dirty="0"/>
              <a:t>.</a:t>
            </a:r>
          </a:p>
          <a:p>
            <a:endParaRPr lang="sv-SE" sz="1600" i="1" dirty="0"/>
          </a:p>
          <a:p>
            <a:r>
              <a:rPr lang="sv-SE" sz="1600" i="1" dirty="0"/>
              <a:t>Keunggulan:</a:t>
            </a:r>
            <a:endParaRPr lang="sv-SE" sz="1600" dirty="0"/>
          </a:p>
          <a:p>
            <a:r>
              <a:rPr lang="sv-SE" sz="1600" dirty="0"/>
              <a:t>Lebih fleksibel serta implementasi dan operasi lebih minimal karena hanya mengelola satu antrian.</a:t>
            </a:r>
          </a:p>
          <a:p>
            <a:endParaRPr lang="sv-SE" sz="1600" i="1" dirty="0"/>
          </a:p>
          <a:p>
            <a:r>
              <a:rPr lang="sv-SE" sz="1600" i="1" dirty="0"/>
              <a:t>Kelemahannya:</a:t>
            </a:r>
            <a:endParaRPr lang="sv-SE" sz="1600" dirty="0"/>
          </a:p>
          <a:p>
            <a:r>
              <a:rPr lang="sv-SE" sz="1600" dirty="0"/>
              <a:t>Proses dapat ditempatkan di partisi yang banyak diboroskan, yaitu proses kecil ditempatkan di partisi sangat besar.</a:t>
            </a:r>
            <a:endParaRPr lang="en-US" sz="1600" dirty="0"/>
          </a:p>
        </p:txBody>
      </p:sp>
      <p:pic>
        <p:nvPicPr>
          <p:cNvPr id="3380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295400"/>
            <a:ext cx="5105400" cy="31051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533400" y="5257800"/>
            <a:ext cx="73152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err="1"/>
              <a:t>Kelemahan</a:t>
            </a:r>
            <a:r>
              <a:rPr lang="en-US" sz="1600" dirty="0"/>
              <a:t> di </a:t>
            </a:r>
            <a:r>
              <a:rPr lang="en-US" sz="1600" dirty="0" err="1"/>
              <a:t>atas</a:t>
            </a:r>
            <a:r>
              <a:rPr lang="en-US" sz="1600" dirty="0"/>
              <a:t> </a:t>
            </a:r>
            <a:r>
              <a:rPr lang="en-US" sz="1600" dirty="0" err="1"/>
              <a:t>dapat</a:t>
            </a:r>
            <a:r>
              <a:rPr lang="en-US" sz="1600" dirty="0"/>
              <a:t> </a:t>
            </a:r>
            <a:r>
              <a:rPr lang="en-US" sz="1600" dirty="0" err="1"/>
              <a:t>diatasi</a:t>
            </a:r>
            <a:r>
              <a:rPr lang="en-US" sz="1600" dirty="0"/>
              <a:t> </a:t>
            </a:r>
            <a:r>
              <a:rPr lang="en-US" sz="1600" dirty="0" err="1"/>
              <a:t>dengan</a:t>
            </a:r>
            <a:r>
              <a:rPr lang="en-US" sz="1600" dirty="0"/>
              <a:t> </a:t>
            </a:r>
            <a:r>
              <a:rPr lang="en-US" sz="1600" dirty="0" err="1"/>
              <a:t>prosedur</a:t>
            </a:r>
            <a:r>
              <a:rPr lang="en-US" sz="1600" dirty="0"/>
              <a:t> </a:t>
            </a:r>
            <a:r>
              <a:rPr lang="en-US" sz="1600" dirty="0" err="1"/>
              <a:t>pemindahan</a:t>
            </a:r>
            <a:r>
              <a:rPr lang="en-US" sz="1600" dirty="0"/>
              <a:t> </a:t>
            </a:r>
            <a:r>
              <a:rPr lang="en-US" sz="1600" dirty="0" err="1"/>
              <a:t>artinya</a:t>
            </a:r>
            <a:r>
              <a:rPr lang="en-US" sz="1600" dirty="0"/>
              <a:t> </a:t>
            </a:r>
            <a:r>
              <a:rPr lang="en-US" sz="1600" dirty="0" err="1"/>
              <a:t>jika</a:t>
            </a:r>
            <a:r>
              <a:rPr lang="en-US" sz="1600" dirty="0"/>
              <a:t> proses </a:t>
            </a:r>
            <a:r>
              <a:rPr lang="en-US" sz="1600" dirty="0" err="1"/>
              <a:t>besar</a:t>
            </a:r>
            <a:r>
              <a:rPr lang="en-US" sz="1600" dirty="0"/>
              <a:t> </a:t>
            </a:r>
            <a:r>
              <a:rPr lang="en-US" sz="1600" dirty="0" err="1"/>
              <a:t>akan</a:t>
            </a:r>
            <a:r>
              <a:rPr lang="en-US" sz="1600" dirty="0"/>
              <a:t> </a:t>
            </a:r>
            <a:r>
              <a:rPr lang="en-US" sz="1600" dirty="0" err="1"/>
              <a:t>masuk</a:t>
            </a:r>
            <a:r>
              <a:rPr lang="en-US" sz="1600" dirty="0"/>
              <a:t> </a:t>
            </a:r>
            <a:r>
              <a:rPr lang="en-US" sz="1600" dirty="0" err="1"/>
              <a:t>memori</a:t>
            </a:r>
            <a:r>
              <a:rPr lang="en-US" sz="1600" dirty="0"/>
              <a:t> </a:t>
            </a:r>
            <a:r>
              <a:rPr lang="en-US" sz="1600" dirty="0" err="1"/>
              <a:t>tetapi</a:t>
            </a:r>
            <a:r>
              <a:rPr lang="en-US" sz="1600" dirty="0"/>
              <a:t> </a:t>
            </a:r>
            <a:r>
              <a:rPr lang="en-US" sz="1600" dirty="0" err="1"/>
              <a:t>hanya</a:t>
            </a:r>
            <a:r>
              <a:rPr lang="en-US" sz="1600" dirty="0"/>
              <a:t> </a:t>
            </a:r>
            <a:r>
              <a:rPr lang="en-US" sz="1600" dirty="0" err="1"/>
              <a:t>tersedia</a:t>
            </a:r>
            <a:r>
              <a:rPr lang="en-US" sz="1600" dirty="0"/>
              <a:t> </a:t>
            </a:r>
            <a:r>
              <a:rPr lang="en-US" sz="1600" dirty="0" err="1"/>
              <a:t>partisi</a:t>
            </a:r>
            <a:r>
              <a:rPr lang="en-US" sz="1600" dirty="0"/>
              <a:t> </a:t>
            </a:r>
            <a:r>
              <a:rPr lang="en-US" sz="1600" dirty="0" err="1"/>
              <a:t>kecil</a:t>
            </a:r>
            <a:r>
              <a:rPr lang="en-US" sz="1600" dirty="0"/>
              <a:t> </a:t>
            </a:r>
            <a:r>
              <a:rPr lang="en-US" sz="1600" dirty="0" err="1"/>
              <a:t>sementara</a:t>
            </a:r>
            <a:r>
              <a:rPr lang="en-US" sz="1600" dirty="0"/>
              <a:t> proses </a:t>
            </a:r>
            <a:r>
              <a:rPr lang="en-US" sz="1600" dirty="0" err="1"/>
              <a:t>kecil</a:t>
            </a:r>
            <a:r>
              <a:rPr lang="en-US" sz="1600" dirty="0"/>
              <a:t> </a:t>
            </a:r>
            <a:r>
              <a:rPr lang="en-US" sz="1600" dirty="0" err="1"/>
              <a:t>menempati</a:t>
            </a:r>
            <a:r>
              <a:rPr lang="en-US" sz="1600" dirty="0"/>
              <a:t> </a:t>
            </a:r>
            <a:r>
              <a:rPr lang="en-US" sz="1600" dirty="0" err="1"/>
              <a:t>partisi</a:t>
            </a:r>
            <a:r>
              <a:rPr lang="en-US" sz="1600" dirty="0"/>
              <a:t> </a:t>
            </a:r>
            <a:r>
              <a:rPr lang="en-US" sz="1600" dirty="0" err="1"/>
              <a:t>besar</a:t>
            </a:r>
            <a:r>
              <a:rPr lang="en-US" sz="1600" dirty="0"/>
              <a:t>, </a:t>
            </a:r>
            <a:r>
              <a:rPr lang="en-US" sz="1600" dirty="0" err="1"/>
              <a:t>maka</a:t>
            </a:r>
            <a:r>
              <a:rPr lang="en-US" sz="1600" dirty="0"/>
              <a:t> proses </a:t>
            </a:r>
            <a:r>
              <a:rPr lang="en-US" sz="1600" dirty="0" err="1"/>
              <a:t>kecil</a:t>
            </a:r>
            <a:r>
              <a:rPr lang="en-US" sz="1600" dirty="0"/>
              <a:t> di swap </a:t>
            </a:r>
            <a:r>
              <a:rPr lang="en-US" sz="1600" dirty="0" err="1"/>
              <a:t>ke</a:t>
            </a:r>
            <a:r>
              <a:rPr lang="en-US" sz="1600" dirty="0"/>
              <a:t> </a:t>
            </a:r>
            <a:r>
              <a:rPr lang="en-US" sz="1600" dirty="0" err="1"/>
              <a:t>partisi</a:t>
            </a:r>
            <a:r>
              <a:rPr lang="en-US" sz="1600" dirty="0"/>
              <a:t> </a:t>
            </a:r>
            <a:r>
              <a:rPr lang="en-US" sz="1600" dirty="0" err="1"/>
              <a:t>kecil</a:t>
            </a:r>
            <a:r>
              <a:rPr lang="en-US" sz="1600" dirty="0"/>
              <a:t> yang </a:t>
            </a:r>
            <a:r>
              <a:rPr lang="en-US" sz="1600" dirty="0" err="1"/>
              <a:t>sedang</a:t>
            </a:r>
            <a:r>
              <a:rPr lang="en-US" sz="1600" dirty="0"/>
              <a:t> </a:t>
            </a:r>
            <a:r>
              <a:rPr lang="en-US" sz="1600" dirty="0" err="1"/>
              <a:t>bebas</a:t>
            </a:r>
            <a:r>
              <a:rPr lang="en-US" sz="1600" dirty="0"/>
              <a:t> </a:t>
            </a:r>
            <a:r>
              <a:rPr lang="en-US" sz="1600" dirty="0" err="1"/>
              <a:t>kemudian</a:t>
            </a:r>
            <a:r>
              <a:rPr lang="en-US" sz="1600" dirty="0"/>
              <a:t> </a:t>
            </a:r>
            <a:r>
              <a:rPr lang="en-US" sz="1600" dirty="0" err="1"/>
              <a:t>partisi</a:t>
            </a:r>
            <a:r>
              <a:rPr lang="en-US" sz="1600" dirty="0"/>
              <a:t> </a:t>
            </a:r>
            <a:r>
              <a:rPr lang="en-US" sz="1600" dirty="0" err="1"/>
              <a:t>besar</a:t>
            </a:r>
            <a:r>
              <a:rPr lang="en-US" sz="1600" dirty="0"/>
              <a:t> di </a:t>
            </a:r>
            <a:r>
              <a:rPr lang="en-US" sz="1600" dirty="0" err="1"/>
              <a:t>antrian</a:t>
            </a:r>
            <a:r>
              <a:rPr lang="en-US" sz="1600" dirty="0"/>
              <a:t> </a:t>
            </a:r>
            <a:r>
              <a:rPr lang="en-US" sz="1600" dirty="0" err="1"/>
              <a:t>menempati</a:t>
            </a:r>
            <a:r>
              <a:rPr lang="en-US" sz="1600" dirty="0"/>
              <a:t> </a:t>
            </a:r>
            <a:r>
              <a:rPr lang="en-US" sz="1600" dirty="0" err="1"/>
              <a:t>partisi</a:t>
            </a:r>
            <a:r>
              <a:rPr lang="en-US" sz="1600" dirty="0"/>
              <a:t> </a:t>
            </a:r>
            <a:r>
              <a:rPr lang="en-US" sz="1600" dirty="0" err="1"/>
              <a:t>besar</a:t>
            </a:r>
            <a:r>
              <a:rPr lang="en-US" sz="1600" dirty="0"/>
              <a:t> yang </a:t>
            </a:r>
            <a:r>
              <a:rPr lang="en-US" sz="1600" dirty="0" err="1"/>
              <a:t>ditinggal</a:t>
            </a:r>
            <a:r>
              <a:rPr lang="en-US" sz="1600" dirty="0"/>
              <a:t> proses </a:t>
            </a:r>
            <a:r>
              <a:rPr lang="en-US" sz="1600" dirty="0" err="1"/>
              <a:t>kecil</a:t>
            </a:r>
            <a:r>
              <a:rPr lang="en-US" sz="1600" dirty="0"/>
              <a:t>.</a:t>
            </a:r>
          </a:p>
        </p:txBody>
      </p:sp>
    </p:spTree>
    <p:extLst>
      <p:ext uri="{BB962C8B-B14F-4D97-AF65-F5344CB8AC3E}">
        <p14:creationId xmlns:p14="http://schemas.microsoft.com/office/powerpoint/2010/main" val="2317527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082" name="Text Box 10"/>
          <p:cNvSpPr txBox="1">
            <a:spLocks noChangeArrowheads="1"/>
          </p:cNvSpPr>
          <p:nvPr/>
        </p:nvSpPr>
        <p:spPr bwMode="auto">
          <a:xfrm>
            <a:off x="2362200" y="533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Manajemen Memori</a:t>
            </a:r>
          </a:p>
        </p:txBody>
      </p:sp>
      <p:sp>
        <p:nvSpPr>
          <p:cNvPr id="3083" name="Text Box 11"/>
          <p:cNvSpPr txBox="1">
            <a:spLocks noChangeArrowheads="1"/>
          </p:cNvSpPr>
          <p:nvPr/>
        </p:nvSpPr>
        <p:spPr bwMode="auto">
          <a:xfrm>
            <a:off x="228600" y="1600200"/>
            <a:ext cx="891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id-ID"/>
          </a:p>
        </p:txBody>
      </p:sp>
      <p:sp>
        <p:nvSpPr>
          <p:cNvPr id="3084" name="Text Box 12"/>
          <p:cNvSpPr txBox="1">
            <a:spLocks noChangeArrowheads="1"/>
          </p:cNvSpPr>
          <p:nvPr/>
        </p:nvSpPr>
        <p:spPr bwMode="auto">
          <a:xfrm>
            <a:off x="228600" y="1600200"/>
            <a:ext cx="891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Kinerja komputer sangat dipengaruhi oleh Organisasi dan manajemen memori.</a:t>
            </a:r>
          </a:p>
          <a:p>
            <a:r>
              <a:rPr lang="en-US"/>
              <a:t>Manajemen memori melakukan tugas yang penting dan sangat komplek berkaitan dengan :</a:t>
            </a:r>
          </a:p>
        </p:txBody>
      </p:sp>
      <p:sp>
        <p:nvSpPr>
          <p:cNvPr id="3085" name="Text Box 13"/>
          <p:cNvSpPr txBox="1">
            <a:spLocks noChangeArrowheads="1"/>
          </p:cNvSpPr>
          <p:nvPr/>
        </p:nvSpPr>
        <p:spPr bwMode="auto">
          <a:xfrm>
            <a:off x="381000" y="2667000"/>
            <a:ext cx="7467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t>Memori utama sebagai sumber daya yang harus dialokasikan dan dipakai bersama antar sejumlah proses yang aktif</a:t>
            </a:r>
          </a:p>
          <a:p>
            <a:pPr>
              <a:buFontTx/>
              <a:buAutoNum type="arabicPeriod"/>
            </a:pPr>
            <a:r>
              <a:rPr lang="en-US"/>
              <a:t>Upaya agar pemrogram atau proses tidak dibatsi kapasitas memori fisik di sistem komputer.</a:t>
            </a:r>
          </a:p>
        </p:txBody>
      </p:sp>
      <p:sp>
        <p:nvSpPr>
          <p:cNvPr id="3086" name="Text Box 14"/>
          <p:cNvSpPr txBox="1">
            <a:spLocks noChangeArrowheads="1"/>
          </p:cNvSpPr>
          <p:nvPr/>
        </p:nvSpPr>
        <p:spPr bwMode="auto">
          <a:xfrm>
            <a:off x="381000" y="4114800"/>
            <a:ext cx="472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Fungsi Manajemen memori</a:t>
            </a:r>
            <a:r>
              <a:rPr lang="en-US"/>
              <a:t> </a:t>
            </a:r>
          </a:p>
        </p:txBody>
      </p:sp>
      <p:sp>
        <p:nvSpPr>
          <p:cNvPr id="3087" name="Text Box 15"/>
          <p:cNvSpPr txBox="1">
            <a:spLocks noChangeArrowheads="1"/>
          </p:cNvSpPr>
          <p:nvPr/>
        </p:nvSpPr>
        <p:spPr bwMode="auto">
          <a:xfrm>
            <a:off x="457200" y="4648200"/>
            <a:ext cx="708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id-ID"/>
          </a:p>
        </p:txBody>
      </p:sp>
      <p:sp>
        <p:nvSpPr>
          <p:cNvPr id="3088" name="Text Box 16"/>
          <p:cNvSpPr txBox="1">
            <a:spLocks noChangeArrowheads="1"/>
          </p:cNvSpPr>
          <p:nvPr/>
        </p:nvSpPr>
        <p:spPr bwMode="auto">
          <a:xfrm>
            <a:off x="457200" y="4648200"/>
            <a:ext cx="7772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t>mengelola informasi memori yang dipakai dan tidak dipakai</a:t>
            </a:r>
          </a:p>
          <a:p>
            <a:pPr>
              <a:buFontTx/>
              <a:buAutoNum type="arabicPeriod"/>
            </a:pPr>
            <a:r>
              <a:rPr lang="en-US"/>
              <a:t>mengalokasikan memori ke proses yang memerlukan</a:t>
            </a:r>
          </a:p>
          <a:p>
            <a:pPr>
              <a:buFontTx/>
              <a:buAutoNum type="arabicPeriod"/>
            </a:pPr>
            <a:r>
              <a:rPr lang="en-US"/>
              <a:t>Mendealokasikan memori dari proses telah selesai.</a:t>
            </a:r>
          </a:p>
          <a:p>
            <a:pPr>
              <a:buFontTx/>
              <a:buAutoNum type="arabicPeriod"/>
            </a:pPr>
            <a:r>
              <a:rPr lang="en-US"/>
              <a:t>Memgelola swapping antar memori utama dan </a:t>
            </a:r>
            <a:r>
              <a:rPr lang="en-US" i="1"/>
              <a:t>disk</a:t>
            </a:r>
          </a:p>
        </p:txBody>
      </p:sp>
    </p:spTree>
    <p:extLst>
      <p:ext uri="{BB962C8B-B14F-4D97-AF65-F5344CB8AC3E}">
        <p14:creationId xmlns:p14="http://schemas.microsoft.com/office/powerpoint/2010/main" val="1478523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7894" name="Text Box 6"/>
          <p:cNvSpPr txBox="1">
            <a:spLocks noChangeArrowheads="1"/>
          </p:cNvSpPr>
          <p:nvPr/>
        </p:nvSpPr>
        <p:spPr bwMode="auto">
          <a:xfrm>
            <a:off x="2031670" y="460861"/>
            <a:ext cx="6096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sv-SE" sz="2400" b="1" dirty="0"/>
              <a:t>Masalah yang ditimbulkan oleh pemartisi memori secara statis</a:t>
            </a:r>
            <a:r>
              <a:rPr lang="sv-SE" sz="2400" dirty="0"/>
              <a:t> </a:t>
            </a:r>
            <a:endParaRPr lang="en-US" sz="2400" dirty="0"/>
          </a:p>
        </p:txBody>
      </p:sp>
      <p:sp>
        <p:nvSpPr>
          <p:cNvPr id="37896" name="Text Box 8"/>
          <p:cNvSpPr txBox="1">
            <a:spLocks noChangeArrowheads="1"/>
          </p:cNvSpPr>
          <p:nvPr/>
        </p:nvSpPr>
        <p:spPr bwMode="auto">
          <a:xfrm>
            <a:off x="533400" y="1295400"/>
            <a:ext cx="586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en-US" b="1"/>
              <a:t>Relokasi</a:t>
            </a:r>
          </a:p>
        </p:txBody>
      </p:sp>
      <p:sp>
        <p:nvSpPr>
          <p:cNvPr id="37897" name="Text Box 9"/>
          <p:cNvSpPr txBox="1">
            <a:spLocks noChangeArrowheads="1"/>
          </p:cNvSpPr>
          <p:nvPr/>
        </p:nvSpPr>
        <p:spPr bwMode="auto">
          <a:xfrm>
            <a:off x="914400" y="1828800"/>
            <a:ext cx="7924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1600"/>
              <a:t>Adalah masalah penempatan proses sesuai dengan alamat phisik sehubungan dengan alamat partisi memori dimana proses ditempatkan diantaranya adalah :</a:t>
            </a:r>
            <a:endParaRPr lang="en-US" sz="1600"/>
          </a:p>
        </p:txBody>
      </p:sp>
      <p:sp>
        <p:nvSpPr>
          <p:cNvPr id="37898" name="Text Box 10"/>
          <p:cNvSpPr txBox="1">
            <a:spLocks noChangeArrowheads="1"/>
          </p:cNvSpPr>
          <p:nvPr/>
        </p:nvSpPr>
        <p:spPr bwMode="auto">
          <a:xfrm>
            <a:off x="914400" y="2438400"/>
            <a:ext cx="7315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sv-SE" sz="1600"/>
              <a:t>ditempatkan berdasarkan partisi-partisi yang berbeda menurut keadaan sistem saat itu.</a:t>
            </a:r>
          </a:p>
          <a:p>
            <a:pPr>
              <a:buFontTx/>
              <a:buChar char="•"/>
            </a:pPr>
            <a:r>
              <a:rPr lang="sv-SE" sz="1600"/>
              <a:t>Pengalamatan phisik secara absolut untuk proses tidak dapat dilakukan</a:t>
            </a:r>
            <a:endParaRPr lang="en-US" sz="1600"/>
          </a:p>
        </p:txBody>
      </p:sp>
      <p:sp>
        <p:nvSpPr>
          <p:cNvPr id="37899" name="Text Box 11"/>
          <p:cNvSpPr txBox="1">
            <a:spLocks noChangeArrowheads="1"/>
          </p:cNvSpPr>
          <p:nvPr/>
        </p:nvSpPr>
        <p:spPr bwMode="auto">
          <a:xfrm>
            <a:off x="838200" y="335280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1600" i="1"/>
              <a:t>Solusi :</a:t>
            </a:r>
            <a:endParaRPr lang="en-US" sz="1600" i="1"/>
          </a:p>
        </p:txBody>
      </p:sp>
      <p:sp>
        <p:nvSpPr>
          <p:cNvPr id="37900" name="Text Box 12"/>
          <p:cNvSpPr txBox="1">
            <a:spLocks noChangeArrowheads="1"/>
          </p:cNvSpPr>
          <p:nvPr/>
        </p:nvSpPr>
        <p:spPr bwMode="auto">
          <a:xfrm>
            <a:off x="914400" y="3657600"/>
            <a:ext cx="69342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a:t>Sistem operasi menambahkan alamat awal partisi dimana proses ditempatkan ke setiap alamat yang dipacu proses.</a:t>
            </a:r>
          </a:p>
          <a:p>
            <a:r>
              <a:rPr lang="sv-SE" sz="1600"/>
              <a:t>Misalkan : Pada saat proses kompilasi, linker harus memasukkan suatu daftar atau bit map biner pada program memberitahu word-word program yang alamat-alamatya direlokasikan linker harus mencatat </a:t>
            </a:r>
            <a:r>
              <a:rPr lang="sv-SE" sz="1600" i="1"/>
              <a:t>opcode</a:t>
            </a:r>
            <a:r>
              <a:rPr lang="sv-SE" sz="1600"/>
              <a:t>, konstanta, dan item-item yang tdk perlu direlokasikan.</a:t>
            </a:r>
            <a:endParaRPr lang="en-US" sz="1600"/>
          </a:p>
        </p:txBody>
      </p:sp>
      <p:sp>
        <p:nvSpPr>
          <p:cNvPr id="13" name="Text Box 7"/>
          <p:cNvSpPr txBox="1">
            <a:spLocks noChangeArrowheads="1"/>
          </p:cNvSpPr>
          <p:nvPr/>
        </p:nvSpPr>
        <p:spPr bwMode="auto">
          <a:xfrm>
            <a:off x="838200" y="52705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i="1" dirty="0"/>
              <a:t>Masalah yang ditimbulkan:</a:t>
            </a:r>
            <a:endParaRPr lang="en-US" i="1" dirty="0"/>
          </a:p>
        </p:txBody>
      </p:sp>
      <p:sp>
        <p:nvSpPr>
          <p:cNvPr id="14" name="Text Box 8"/>
          <p:cNvSpPr txBox="1">
            <a:spLocks noChangeArrowheads="1"/>
          </p:cNvSpPr>
          <p:nvPr/>
        </p:nvSpPr>
        <p:spPr bwMode="auto">
          <a:xfrm>
            <a:off x="838200" y="5651500"/>
            <a:ext cx="6553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sz="1600"/>
              <a:t>menimbulkan masalah proteksi terhadap memori</a:t>
            </a:r>
          </a:p>
          <a:p>
            <a:r>
              <a:rPr lang="sv-SE" sz="1600"/>
              <a:t>artinya program tak terkendali, selalu membangun instruksi baru dan meloncati, membaca atau menulis partisi lain</a:t>
            </a:r>
            <a:r>
              <a:rPr lang="en-US" sz="1600"/>
              <a:t> </a:t>
            </a:r>
          </a:p>
        </p:txBody>
      </p:sp>
    </p:spTree>
    <p:extLst>
      <p:ext uri="{BB962C8B-B14F-4D97-AF65-F5344CB8AC3E}">
        <p14:creationId xmlns:p14="http://schemas.microsoft.com/office/powerpoint/2010/main" val="4186354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8918" name="Text Box 6"/>
          <p:cNvSpPr txBox="1">
            <a:spLocks noChangeArrowheads="1"/>
          </p:cNvSpPr>
          <p:nvPr/>
        </p:nvSpPr>
        <p:spPr bwMode="auto">
          <a:xfrm>
            <a:off x="1752600" y="609600"/>
            <a:ext cx="5676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sv-SE" sz="2400" b="1" dirty="0"/>
              <a:t>Masalah yang ditimbulkan oleh pemartisi memori secara </a:t>
            </a:r>
            <a:r>
              <a:rPr lang="sv-SE" sz="2400" b="1" dirty="0" smtClean="0"/>
              <a:t>statis</a:t>
            </a:r>
            <a:r>
              <a:rPr lang="id-ID" sz="2400" b="1" dirty="0" smtClean="0"/>
              <a:t>-2</a:t>
            </a:r>
            <a:endParaRPr lang="en-US" sz="2400" b="1" dirty="0"/>
          </a:p>
        </p:txBody>
      </p:sp>
      <p:sp>
        <p:nvSpPr>
          <p:cNvPr id="38921" name="Text Box 9"/>
          <p:cNvSpPr txBox="1">
            <a:spLocks noChangeArrowheads="1"/>
          </p:cNvSpPr>
          <p:nvPr/>
        </p:nvSpPr>
        <p:spPr bwMode="auto">
          <a:xfrm>
            <a:off x="304800" y="1600200"/>
            <a:ext cx="624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startAt="2"/>
            </a:pPr>
            <a:r>
              <a:rPr lang="en-US" b="1"/>
              <a:t>Proteksi</a:t>
            </a:r>
          </a:p>
        </p:txBody>
      </p:sp>
      <p:sp>
        <p:nvSpPr>
          <p:cNvPr id="38922" name="Text Box 10"/>
          <p:cNvSpPr txBox="1">
            <a:spLocks noChangeArrowheads="1"/>
          </p:cNvSpPr>
          <p:nvPr/>
        </p:nvSpPr>
        <p:spPr bwMode="auto">
          <a:xfrm>
            <a:off x="685800" y="19812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err="1"/>
              <a:t>Masalah</a:t>
            </a:r>
            <a:r>
              <a:rPr lang="en-US" sz="1600" dirty="0"/>
              <a:t> </a:t>
            </a:r>
            <a:r>
              <a:rPr lang="en-US" sz="1600" dirty="0" err="1"/>
              <a:t>proteksi</a:t>
            </a:r>
            <a:r>
              <a:rPr lang="en-US" sz="1600" dirty="0"/>
              <a:t> </a:t>
            </a:r>
            <a:r>
              <a:rPr lang="en-US" sz="1600" dirty="0" err="1"/>
              <a:t>pada</a:t>
            </a:r>
            <a:r>
              <a:rPr lang="en-US" sz="1600" dirty="0"/>
              <a:t> </a:t>
            </a:r>
            <a:r>
              <a:rPr lang="en-US" sz="1600" dirty="0" err="1"/>
              <a:t>banyak</a:t>
            </a:r>
            <a:r>
              <a:rPr lang="en-US" sz="1600" dirty="0"/>
              <a:t> </a:t>
            </a:r>
            <a:r>
              <a:rPr lang="en-US" sz="1600" dirty="0" err="1"/>
              <a:t>partisi</a:t>
            </a:r>
            <a:r>
              <a:rPr lang="en-US" sz="1600" dirty="0"/>
              <a:t> </a:t>
            </a:r>
            <a:r>
              <a:rPr lang="en-US" sz="1600" dirty="0" err="1"/>
              <a:t>pada</a:t>
            </a:r>
            <a:r>
              <a:rPr lang="en-US" sz="1600" dirty="0"/>
              <a:t> </a:t>
            </a:r>
            <a:r>
              <a:rPr lang="en-US" sz="1600" dirty="0" err="1"/>
              <a:t>banyak</a:t>
            </a:r>
            <a:r>
              <a:rPr lang="en-US" sz="1600" dirty="0"/>
              <a:t> proses di </a:t>
            </a:r>
            <a:r>
              <a:rPr lang="en-US" sz="1600" dirty="0" err="1"/>
              <a:t>satu</a:t>
            </a:r>
            <a:r>
              <a:rPr lang="en-US" sz="1600" dirty="0"/>
              <a:t> </a:t>
            </a:r>
            <a:r>
              <a:rPr lang="en-US" sz="1600" dirty="0" err="1"/>
              <a:t>sistem</a:t>
            </a:r>
            <a:r>
              <a:rPr lang="en-US" sz="1600" dirty="0"/>
              <a:t> </a:t>
            </a:r>
            <a:r>
              <a:rPr lang="en-US" sz="1600" dirty="0" err="1"/>
              <a:t>secara</a:t>
            </a:r>
            <a:r>
              <a:rPr lang="en-US" sz="1600" dirty="0"/>
              <a:t> </a:t>
            </a:r>
            <a:r>
              <a:rPr lang="en-US" sz="1600" dirty="0" err="1"/>
              <a:t>bersamaan</a:t>
            </a:r>
            <a:r>
              <a:rPr lang="en-US" sz="1600" dirty="0"/>
              <a:t> </a:t>
            </a:r>
            <a:r>
              <a:rPr lang="en-US" sz="1600" dirty="0" err="1"/>
              <a:t>dikawatirkan</a:t>
            </a:r>
            <a:r>
              <a:rPr lang="en-US" sz="1600" dirty="0"/>
              <a:t> proses </a:t>
            </a:r>
            <a:r>
              <a:rPr lang="en-US" sz="1600" dirty="0" err="1"/>
              <a:t>menggunakan</a:t>
            </a:r>
            <a:r>
              <a:rPr lang="en-US" sz="1600" dirty="0"/>
              <a:t> </a:t>
            </a:r>
            <a:r>
              <a:rPr lang="en-US" sz="1600" dirty="0" err="1"/>
              <a:t>atau</a:t>
            </a:r>
            <a:r>
              <a:rPr lang="en-US" sz="1600" dirty="0"/>
              <a:t> </a:t>
            </a:r>
            <a:r>
              <a:rPr lang="en-US" sz="1600" dirty="0" err="1"/>
              <a:t>memodifiksi</a:t>
            </a:r>
            <a:r>
              <a:rPr lang="en-US" sz="1600" dirty="0"/>
              <a:t> </a:t>
            </a:r>
            <a:r>
              <a:rPr lang="en-US" sz="1600" dirty="0" err="1"/>
              <a:t>daerah</a:t>
            </a:r>
            <a:r>
              <a:rPr lang="en-US" sz="1600" dirty="0"/>
              <a:t> yang </a:t>
            </a:r>
            <a:r>
              <a:rPr lang="en-US" sz="1600" dirty="0" err="1"/>
              <a:t>dikuasai</a:t>
            </a:r>
            <a:r>
              <a:rPr lang="en-US" sz="1600" dirty="0"/>
              <a:t> proses lain. </a:t>
            </a:r>
            <a:r>
              <a:rPr lang="en-US" sz="1600" dirty="0" err="1"/>
              <a:t>Bila</a:t>
            </a:r>
            <a:r>
              <a:rPr lang="en-US" sz="1600" dirty="0"/>
              <a:t> proses yang </a:t>
            </a:r>
            <a:r>
              <a:rPr lang="en-US" sz="1600" dirty="0" err="1"/>
              <a:t>demikian</a:t>
            </a:r>
            <a:r>
              <a:rPr lang="en-US" sz="1600" dirty="0"/>
              <a:t> </a:t>
            </a:r>
            <a:r>
              <a:rPr lang="en-US" sz="1600" dirty="0" err="1"/>
              <a:t>terjadi</a:t>
            </a:r>
            <a:r>
              <a:rPr lang="en-US" sz="1600" dirty="0"/>
              <a:t>, </a:t>
            </a:r>
            <a:r>
              <a:rPr lang="en-US" sz="1600" dirty="0" err="1"/>
              <a:t>maka</a:t>
            </a:r>
            <a:r>
              <a:rPr lang="en-US" sz="1600" dirty="0"/>
              <a:t> proses yang lain </a:t>
            </a:r>
            <a:r>
              <a:rPr lang="en-US" sz="1600" dirty="0" err="1"/>
              <a:t>dapat</a:t>
            </a:r>
            <a:r>
              <a:rPr lang="en-US" sz="1600" dirty="0"/>
              <a:t> </a:t>
            </a:r>
            <a:r>
              <a:rPr lang="en-US" sz="1600" dirty="0" err="1"/>
              <a:t>terganggu</a:t>
            </a:r>
            <a:r>
              <a:rPr lang="en-US" sz="1600" dirty="0"/>
              <a:t> </a:t>
            </a:r>
            <a:r>
              <a:rPr lang="en-US" sz="1600" dirty="0" err="1"/>
              <a:t>dan</a:t>
            </a:r>
            <a:r>
              <a:rPr lang="en-US" sz="1600" dirty="0"/>
              <a:t> </a:t>
            </a:r>
            <a:r>
              <a:rPr lang="en-US" sz="1600" dirty="0" err="1"/>
              <a:t>hasil</a:t>
            </a:r>
            <a:r>
              <a:rPr lang="en-US" sz="1600" dirty="0"/>
              <a:t> yang </a:t>
            </a:r>
            <a:r>
              <a:rPr lang="en-US" sz="1600" dirty="0" err="1"/>
              <a:t>diperoleh</a:t>
            </a:r>
            <a:r>
              <a:rPr lang="en-US" sz="1600" dirty="0"/>
              <a:t> </a:t>
            </a:r>
            <a:r>
              <a:rPr lang="en-US" sz="1600" dirty="0" err="1"/>
              <a:t>tidak</a:t>
            </a:r>
            <a:r>
              <a:rPr lang="en-US" sz="1600" dirty="0"/>
              <a:t> </a:t>
            </a:r>
            <a:r>
              <a:rPr lang="en-US" sz="1600" dirty="0" err="1"/>
              <a:t>sesuai</a:t>
            </a:r>
            <a:r>
              <a:rPr lang="en-US" sz="1600" dirty="0"/>
              <a:t> yang </a:t>
            </a:r>
            <a:r>
              <a:rPr lang="en-US" sz="1600" dirty="0" err="1"/>
              <a:t>diinginkan</a:t>
            </a:r>
            <a:r>
              <a:rPr lang="en-US" sz="1600" dirty="0"/>
              <a:t>.</a:t>
            </a:r>
            <a:endParaRPr lang="en-US" sz="1600" i="1" dirty="0"/>
          </a:p>
          <a:p>
            <a:endParaRPr lang="id-ID" sz="1600" i="1" dirty="0" smtClean="0"/>
          </a:p>
          <a:p>
            <a:r>
              <a:rPr lang="en-US" sz="1600" i="1" dirty="0" err="1" smtClean="0"/>
              <a:t>Solusi</a:t>
            </a:r>
            <a:r>
              <a:rPr lang="en-US" sz="1600" i="1" dirty="0" smtClean="0"/>
              <a:t> </a:t>
            </a:r>
            <a:r>
              <a:rPr lang="en-US" sz="1600" i="1" dirty="0" err="1"/>
              <a:t>dari</a:t>
            </a:r>
            <a:r>
              <a:rPr lang="en-US" sz="1600" i="1" dirty="0"/>
              <a:t> IBM 360:</a:t>
            </a:r>
          </a:p>
        </p:txBody>
      </p:sp>
      <p:sp>
        <p:nvSpPr>
          <p:cNvPr id="38923" name="Text Box 11"/>
          <p:cNvSpPr txBox="1">
            <a:spLocks noChangeArrowheads="1"/>
          </p:cNvSpPr>
          <p:nvPr/>
        </p:nvSpPr>
        <p:spPr bwMode="auto">
          <a:xfrm>
            <a:off x="685800" y="3784600"/>
            <a:ext cx="81534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400" dirty="0" err="1"/>
              <a:t>membagi</a:t>
            </a:r>
            <a:r>
              <a:rPr lang="en-US" sz="1400" dirty="0"/>
              <a:t> </a:t>
            </a:r>
            <a:r>
              <a:rPr lang="en-US" sz="1400" dirty="0" err="1"/>
              <a:t>blok-blok</a:t>
            </a:r>
            <a:r>
              <a:rPr lang="en-US" sz="1400" dirty="0"/>
              <a:t> </a:t>
            </a:r>
            <a:r>
              <a:rPr lang="en-US" sz="1400" dirty="0" err="1"/>
              <a:t>memori</a:t>
            </a:r>
            <a:r>
              <a:rPr lang="en-US" sz="1400" dirty="0"/>
              <a:t> </a:t>
            </a:r>
            <a:r>
              <a:rPr lang="en-US" sz="1400" dirty="0" err="1"/>
              <a:t>setiap</a:t>
            </a:r>
            <a:r>
              <a:rPr lang="en-US" sz="1400" dirty="0"/>
              <a:t> </a:t>
            </a:r>
            <a:r>
              <a:rPr lang="en-US" sz="1400" dirty="0" err="1"/>
              <a:t>blok</a:t>
            </a:r>
            <a:r>
              <a:rPr lang="en-US" sz="1400" dirty="0"/>
              <a:t> </a:t>
            </a:r>
            <a:r>
              <a:rPr lang="en-US" sz="1400" dirty="0" err="1"/>
              <a:t>dengan</a:t>
            </a:r>
            <a:r>
              <a:rPr lang="en-US" sz="1400" dirty="0"/>
              <a:t> </a:t>
            </a:r>
            <a:r>
              <a:rPr lang="en-US" sz="1400" dirty="0" err="1"/>
              <a:t>ukuran</a:t>
            </a:r>
            <a:r>
              <a:rPr lang="en-US" sz="1400" dirty="0"/>
              <a:t> 2 Kb </a:t>
            </a:r>
            <a:r>
              <a:rPr lang="en-US" sz="1400" dirty="0" err="1"/>
              <a:t>ditambah</a:t>
            </a:r>
            <a:r>
              <a:rPr lang="en-US" sz="1400" dirty="0"/>
              <a:t> 4 bit </a:t>
            </a:r>
            <a:r>
              <a:rPr lang="en-US" sz="1400" dirty="0" err="1"/>
              <a:t>kode</a:t>
            </a:r>
            <a:r>
              <a:rPr lang="en-US" sz="1400" dirty="0"/>
              <a:t> </a:t>
            </a:r>
            <a:r>
              <a:rPr lang="en-US" sz="1400" dirty="0" err="1"/>
              <a:t>proteksi</a:t>
            </a:r>
            <a:endParaRPr lang="sv-SE" sz="1400" dirty="0"/>
          </a:p>
          <a:p>
            <a:pPr>
              <a:buFontTx/>
              <a:buAutoNum type="arabicPeriod"/>
            </a:pPr>
            <a:r>
              <a:rPr lang="sv-SE" sz="1400" dirty="0"/>
              <a:t>Proses juga nenpunyai PSW (Program Status Word)  yang berisi status proteksi sebesar 4 bit yang merupakan kunci pengaksesan memori</a:t>
            </a:r>
          </a:p>
          <a:p>
            <a:pPr>
              <a:buFontTx/>
              <a:buAutoNum type="arabicPeriod"/>
            </a:pPr>
            <a:r>
              <a:rPr lang="sv-SE" sz="1400" dirty="0"/>
              <a:t>Proses hanya diijinkan mengakses blok-blok yang berkode proteksi sama dengan kode proteksi yang dimiliki PSW proses.</a:t>
            </a:r>
          </a:p>
          <a:p>
            <a:pPr>
              <a:buFontTx/>
              <a:buAutoNum type="arabicPeriod"/>
            </a:pPr>
            <a:r>
              <a:rPr lang="sv-SE" sz="1400" dirty="0"/>
              <a:t>Jika proses mengakses blok memori berkode proteksi berbeda dengan kunci PSW nya maka akan terjadi </a:t>
            </a:r>
            <a:r>
              <a:rPr lang="sv-SE" sz="1400" i="1" dirty="0"/>
              <a:t>trap (</a:t>
            </a:r>
            <a:r>
              <a:rPr lang="sv-SE" sz="1400" dirty="0"/>
              <a:t>informasi yang diberikan pada sistem operasi, bahwa telah terjadi pelanggaran memori yaitu terdapat pengaksesan ke blok memori yang bukan wewenang proses yang berakibat terjadinya trap).</a:t>
            </a:r>
            <a:endParaRPr lang="en-US" sz="1400" dirty="0"/>
          </a:p>
        </p:txBody>
      </p:sp>
    </p:spTree>
    <p:extLst>
      <p:ext uri="{BB962C8B-B14F-4D97-AF65-F5344CB8AC3E}">
        <p14:creationId xmlns:p14="http://schemas.microsoft.com/office/powerpoint/2010/main" val="763501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39942" name="Text Box 6"/>
          <p:cNvSpPr txBox="1">
            <a:spLocks noChangeArrowheads="1"/>
          </p:cNvSpPr>
          <p:nvPr/>
        </p:nvSpPr>
        <p:spPr bwMode="auto">
          <a:xfrm>
            <a:off x="2133600" y="559653"/>
            <a:ext cx="5791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sv-SE" sz="2400" b="1" dirty="0"/>
              <a:t>Masalah yang ditimbulkan oleh pemartisi memori secara statis</a:t>
            </a:r>
            <a:r>
              <a:rPr lang="id-ID" sz="2400" b="1" dirty="0" smtClean="0"/>
              <a:t>-3</a:t>
            </a:r>
            <a:endParaRPr lang="en-US" sz="2400" b="1" dirty="0"/>
          </a:p>
        </p:txBody>
      </p:sp>
      <p:sp>
        <p:nvSpPr>
          <p:cNvPr id="39943" name="Text Box 7"/>
          <p:cNvSpPr txBox="1">
            <a:spLocks noChangeArrowheads="1"/>
          </p:cNvSpPr>
          <p:nvPr/>
        </p:nvSpPr>
        <p:spPr bwMode="auto">
          <a:xfrm>
            <a:off x="457200" y="1600200"/>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Solusi Menggunakan Base Register dan Limit Register</a:t>
            </a:r>
          </a:p>
        </p:txBody>
      </p:sp>
      <p:sp>
        <p:nvSpPr>
          <p:cNvPr id="39944" name="Text Box 8"/>
          <p:cNvSpPr txBox="1">
            <a:spLocks noChangeArrowheads="1"/>
          </p:cNvSpPr>
          <p:nvPr/>
        </p:nvSpPr>
        <p:spPr bwMode="auto">
          <a:xfrm>
            <a:off x="609600" y="2133600"/>
            <a:ext cx="8534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a:t>Base Register diisi alamat dan limit register diisi panjang partisi</a:t>
            </a:r>
            <a:endParaRPr lang="sv-SE" sz="1600"/>
          </a:p>
          <a:p>
            <a:r>
              <a:rPr lang="sv-SE" sz="1600"/>
              <a:t>	Artinya setiap alamat yang dihasilkan secara otomatis ditambah dengan nilai base register </a:t>
            </a:r>
          </a:p>
          <a:p>
            <a:pPr>
              <a:buFontTx/>
              <a:buAutoNum type="arabicPeriod" startAt="2"/>
            </a:pPr>
            <a:r>
              <a:rPr lang="sv-SE" sz="1600"/>
              <a:t>Instruksi yang mengacu pada alamat yang melebihi limit register akan menimbulkan </a:t>
            </a:r>
            <a:r>
              <a:rPr lang="sv-SE" sz="1600" i="1"/>
              <a:t>trap</a:t>
            </a:r>
            <a:r>
              <a:rPr lang="sv-SE" sz="1600"/>
              <a:t> yang memberitahu ke sistem operasi bahwa terjadi pelanggaran pengaksesan memori</a:t>
            </a:r>
            <a:endParaRPr lang="en-US" sz="1600"/>
          </a:p>
        </p:txBody>
      </p:sp>
      <p:sp>
        <p:nvSpPr>
          <p:cNvPr id="39945" name="Text Box 9"/>
          <p:cNvSpPr txBox="1">
            <a:spLocks noChangeArrowheads="1"/>
          </p:cNvSpPr>
          <p:nvPr/>
        </p:nvSpPr>
        <p:spPr bwMode="auto">
          <a:xfrm>
            <a:off x="762000" y="3581400"/>
            <a:ext cx="762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Keuntungan:</a:t>
            </a:r>
          </a:p>
        </p:txBody>
      </p:sp>
      <p:sp>
        <p:nvSpPr>
          <p:cNvPr id="39947" name="Text Box 11"/>
          <p:cNvSpPr txBox="1">
            <a:spLocks noChangeArrowheads="1"/>
          </p:cNvSpPr>
          <p:nvPr/>
        </p:nvSpPr>
        <p:spPr bwMode="auto">
          <a:xfrm>
            <a:off x="609600" y="4191000"/>
            <a:ext cx="69342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a:t>Alamat tidak perlu dimodifikasi</a:t>
            </a:r>
            <a:endParaRPr lang="sv-SE" sz="1600"/>
          </a:p>
          <a:p>
            <a:pPr>
              <a:buFontTx/>
              <a:buAutoNum type="arabicPeriod"/>
            </a:pPr>
            <a:r>
              <a:rPr lang="sv-SE" sz="1600"/>
              <a:t>Setiap instruksi dapat diperiksa agar tidak meloncati batas limit register</a:t>
            </a:r>
          </a:p>
          <a:p>
            <a:pPr>
              <a:buFontTx/>
              <a:buAutoNum type="arabicPeriod"/>
            </a:pPr>
            <a:r>
              <a:rPr lang="sv-SE" sz="1600"/>
              <a:t>Program dapat dipindah hanya dengan mengganti nila base register</a:t>
            </a:r>
            <a:endParaRPr lang="en-US" sz="1600"/>
          </a:p>
          <a:p>
            <a:pPr>
              <a:spcBef>
                <a:spcPct val="50000"/>
              </a:spcBef>
              <a:buFontTx/>
              <a:buAutoNum type="arabicPeriod"/>
            </a:pPr>
            <a:endParaRPr lang="en-US" sz="1600"/>
          </a:p>
        </p:txBody>
      </p:sp>
    </p:spTree>
    <p:extLst>
      <p:ext uri="{BB962C8B-B14F-4D97-AF65-F5344CB8AC3E}">
        <p14:creationId xmlns:p14="http://schemas.microsoft.com/office/powerpoint/2010/main" val="1687599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40966" name="Text Box 6"/>
          <p:cNvSpPr txBox="1">
            <a:spLocks noChangeArrowheads="1"/>
          </p:cNvSpPr>
          <p:nvPr/>
        </p:nvSpPr>
        <p:spPr bwMode="auto">
          <a:xfrm>
            <a:off x="2362200" y="533400"/>
            <a:ext cx="495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sv-SE" sz="2400" b="1" dirty="0"/>
              <a:t>Fragmentasi pada Pemartisian Statis</a:t>
            </a:r>
            <a:endParaRPr lang="en-US" sz="2400" b="1" dirty="0"/>
          </a:p>
        </p:txBody>
      </p:sp>
      <p:sp>
        <p:nvSpPr>
          <p:cNvPr id="40968" name="Text Box 8"/>
          <p:cNvSpPr txBox="1">
            <a:spLocks noChangeArrowheads="1"/>
          </p:cNvSpPr>
          <p:nvPr/>
        </p:nvSpPr>
        <p:spPr bwMode="auto">
          <a:xfrm>
            <a:off x="381000" y="1828800"/>
            <a:ext cx="7162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dirty="0"/>
              <a:t>Fragmentasi yaitu penyiaan / pemborosan memori akses akan terjadi pada setiap organisasi penyimpanan</a:t>
            </a:r>
            <a:r>
              <a:rPr lang="sv-SE" dirty="0" smtClean="0"/>
              <a:t>.</a:t>
            </a:r>
            <a:endParaRPr lang="id-ID" dirty="0" smtClean="0"/>
          </a:p>
          <a:p>
            <a:endParaRPr lang="sv-SE" dirty="0"/>
          </a:p>
          <a:p>
            <a:r>
              <a:rPr lang="sv-SE" dirty="0"/>
              <a:t>Fragmentasi pada pemartisian tetap terjadi adalah :</a:t>
            </a:r>
            <a:endParaRPr lang="en-US" dirty="0"/>
          </a:p>
        </p:txBody>
      </p:sp>
      <p:sp>
        <p:nvSpPr>
          <p:cNvPr id="40969" name="Text Box 9"/>
          <p:cNvSpPr txBox="1">
            <a:spLocks noChangeArrowheads="1"/>
          </p:cNvSpPr>
          <p:nvPr/>
        </p:nvSpPr>
        <p:spPr bwMode="auto">
          <a:xfrm>
            <a:off x="381000" y="3381375"/>
            <a:ext cx="6781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en-US" dirty="0" err="1"/>
              <a:t>Fragmentasi</a:t>
            </a:r>
            <a:r>
              <a:rPr lang="en-US" dirty="0"/>
              <a:t> Internal</a:t>
            </a:r>
          </a:p>
        </p:txBody>
      </p:sp>
      <p:sp>
        <p:nvSpPr>
          <p:cNvPr id="40970" name="Text Box 10"/>
          <p:cNvSpPr txBox="1">
            <a:spLocks noChangeArrowheads="1"/>
          </p:cNvSpPr>
          <p:nvPr/>
        </p:nvSpPr>
        <p:spPr bwMode="auto">
          <a:xfrm>
            <a:off x="685800" y="3686175"/>
            <a:ext cx="769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Yaitu</a:t>
            </a:r>
            <a:r>
              <a:rPr lang="en-US" dirty="0"/>
              <a:t> proses </a:t>
            </a:r>
            <a:r>
              <a:rPr lang="en-US" dirty="0" err="1"/>
              <a:t>tidak</a:t>
            </a:r>
            <a:r>
              <a:rPr lang="en-US" dirty="0"/>
              <a:t> </a:t>
            </a:r>
            <a:r>
              <a:rPr lang="en-US" dirty="0" err="1"/>
              <a:t>mengisi</a:t>
            </a:r>
            <a:r>
              <a:rPr lang="en-US" dirty="0"/>
              <a:t> </a:t>
            </a:r>
            <a:r>
              <a:rPr lang="en-US" dirty="0" err="1"/>
              <a:t>penuh</a:t>
            </a:r>
            <a:r>
              <a:rPr lang="en-US" dirty="0"/>
              <a:t> </a:t>
            </a:r>
            <a:r>
              <a:rPr lang="en-US" dirty="0" err="1"/>
              <a:t>partisi</a:t>
            </a:r>
            <a:r>
              <a:rPr lang="en-US" dirty="0"/>
              <a:t> yang </a:t>
            </a:r>
            <a:r>
              <a:rPr lang="en-US" dirty="0" err="1"/>
              <a:t>telah</a:t>
            </a:r>
            <a:r>
              <a:rPr lang="en-US" dirty="0"/>
              <a:t> </a:t>
            </a:r>
            <a:r>
              <a:rPr lang="en-US" dirty="0" err="1"/>
              <a:t>ditetapkan</a:t>
            </a:r>
            <a:r>
              <a:rPr lang="en-US" dirty="0"/>
              <a:t> </a:t>
            </a:r>
            <a:r>
              <a:rPr lang="en-US" dirty="0" err="1"/>
              <a:t>untuk</a:t>
            </a:r>
            <a:r>
              <a:rPr lang="en-US" dirty="0"/>
              <a:t> proses</a:t>
            </a:r>
          </a:p>
        </p:txBody>
      </p:sp>
      <p:sp>
        <p:nvSpPr>
          <p:cNvPr id="40971" name="Text Box 11"/>
          <p:cNvSpPr txBox="1">
            <a:spLocks noChangeArrowheads="1"/>
          </p:cNvSpPr>
          <p:nvPr/>
        </p:nvSpPr>
        <p:spPr bwMode="auto">
          <a:xfrm>
            <a:off x="381000" y="4219575"/>
            <a:ext cx="624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startAt="2"/>
            </a:pPr>
            <a:r>
              <a:rPr lang="en-US"/>
              <a:t>Fragmentasi eksternal</a:t>
            </a:r>
          </a:p>
        </p:txBody>
      </p:sp>
      <p:sp>
        <p:nvSpPr>
          <p:cNvPr id="40972" name="Text Box 12"/>
          <p:cNvSpPr txBox="1">
            <a:spLocks noChangeArrowheads="1"/>
          </p:cNvSpPr>
          <p:nvPr/>
        </p:nvSpPr>
        <p:spPr bwMode="auto">
          <a:xfrm>
            <a:off x="762000" y="4676775"/>
            <a:ext cx="8001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Yaitu partisi tidak dapat digunakan karena ukuran partisi lebih kecil dibandingkan ukuran proses yang menunggu di antrian, sehingga tidak digunakan.</a:t>
            </a:r>
          </a:p>
        </p:txBody>
      </p:sp>
    </p:spTree>
    <p:extLst>
      <p:ext uri="{BB962C8B-B14F-4D97-AF65-F5344CB8AC3E}">
        <p14:creationId xmlns:p14="http://schemas.microsoft.com/office/powerpoint/2010/main" val="2658068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18438" name="Text Box 6"/>
          <p:cNvSpPr txBox="1">
            <a:spLocks noChangeArrowheads="1"/>
          </p:cNvSpPr>
          <p:nvPr/>
        </p:nvSpPr>
        <p:spPr bwMode="auto">
          <a:xfrm>
            <a:off x="2362200" y="533400"/>
            <a:ext cx="449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pada</a:t>
            </a:r>
            <a:r>
              <a:rPr lang="en-US" sz="2400" b="1" dirty="0"/>
              <a:t> </a:t>
            </a:r>
            <a:r>
              <a:rPr lang="en-US" sz="2400" b="1" dirty="0" err="1"/>
              <a:t>sistem</a:t>
            </a:r>
            <a:r>
              <a:rPr lang="en-US" sz="2400" b="1" dirty="0"/>
              <a:t> multiprogramming</a:t>
            </a:r>
          </a:p>
        </p:txBody>
      </p:sp>
      <p:sp>
        <p:nvSpPr>
          <p:cNvPr id="18440" name="Text Box 8"/>
          <p:cNvSpPr txBox="1">
            <a:spLocks noChangeArrowheads="1"/>
          </p:cNvSpPr>
          <p:nvPr/>
        </p:nvSpPr>
        <p:spPr bwMode="auto">
          <a:xfrm>
            <a:off x="381000" y="2057400"/>
            <a:ext cx="8077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Dengan keberadaan banyak ruang alamat milik proses-proses di memori utama secara bersama, maka sistem operasi harus mendukung dua kebutuhan yang saling bertentangan yaitu:</a:t>
            </a:r>
          </a:p>
        </p:txBody>
      </p:sp>
      <p:sp>
        <p:nvSpPr>
          <p:cNvPr id="18441" name="Text Box 9"/>
          <p:cNvSpPr txBox="1">
            <a:spLocks noChangeArrowheads="1"/>
          </p:cNvSpPr>
          <p:nvPr/>
        </p:nvSpPr>
        <p:spPr bwMode="auto">
          <a:xfrm>
            <a:off x="381000" y="2971800"/>
            <a:ext cx="7696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dirty="0" err="1"/>
              <a:t>pemisahan</a:t>
            </a:r>
            <a:r>
              <a:rPr lang="en-US" sz="1600" dirty="0"/>
              <a:t> </a:t>
            </a:r>
            <a:r>
              <a:rPr lang="en-US" sz="1600" dirty="0" err="1"/>
              <a:t>ruang-ruang</a:t>
            </a:r>
            <a:r>
              <a:rPr lang="en-US" sz="1600" dirty="0"/>
              <a:t> </a:t>
            </a:r>
            <a:r>
              <a:rPr lang="en-US" sz="1600" dirty="0" err="1"/>
              <a:t>alamat</a:t>
            </a:r>
            <a:endParaRPr lang="en-US" sz="1600" dirty="0"/>
          </a:p>
          <a:p>
            <a:pPr>
              <a:buFontTx/>
              <a:buAutoNum type="arabicPeriod"/>
            </a:pPr>
            <a:r>
              <a:rPr lang="en-US" sz="1600" dirty="0" err="1" smtClean="0"/>
              <a:t>pemaka</a:t>
            </a:r>
            <a:r>
              <a:rPr lang="id-ID" sz="1600" smtClean="0"/>
              <a:t>ian</a:t>
            </a:r>
            <a:r>
              <a:rPr lang="en-US" sz="1600" smtClean="0"/>
              <a:t> </a:t>
            </a:r>
            <a:r>
              <a:rPr lang="en-US" sz="1600" dirty="0" err="1"/>
              <a:t>bersama</a:t>
            </a:r>
            <a:r>
              <a:rPr lang="en-US" sz="1600" dirty="0"/>
              <a:t> </a:t>
            </a:r>
            <a:r>
              <a:rPr lang="en-US" sz="1600" dirty="0" err="1"/>
              <a:t>memori</a:t>
            </a:r>
            <a:endParaRPr lang="en-US" sz="1600" dirty="0"/>
          </a:p>
        </p:txBody>
      </p:sp>
      <p:sp>
        <p:nvSpPr>
          <p:cNvPr id="18442" name="Text Box 10"/>
          <p:cNvSpPr txBox="1">
            <a:spLocks noChangeArrowheads="1"/>
          </p:cNvSpPr>
          <p:nvPr/>
        </p:nvSpPr>
        <p:spPr bwMode="auto">
          <a:xfrm>
            <a:off x="381000" y="3748088"/>
            <a:ext cx="594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Pada sistem multiprogramming, manajer memori harus </a:t>
            </a:r>
          </a:p>
        </p:txBody>
      </p:sp>
      <p:sp>
        <p:nvSpPr>
          <p:cNvPr id="18443" name="Text Box 11"/>
          <p:cNvSpPr txBox="1">
            <a:spLocks noChangeArrowheads="1"/>
          </p:cNvSpPr>
          <p:nvPr/>
        </p:nvSpPr>
        <p:spPr bwMode="auto">
          <a:xfrm>
            <a:off x="381000" y="4267200"/>
            <a:ext cx="8382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a:t>memaksakan isolasi ruang-ruang alamat tiap proses, hal ini dilakukan dengan tujuan:</a:t>
            </a:r>
          </a:p>
          <a:p>
            <a:pPr>
              <a:buFontTx/>
              <a:buAutoNum type="arabicPeriod"/>
            </a:pPr>
            <a:r>
              <a:rPr lang="en-US" sz="1600"/>
              <a:t>untuk mencegah proses aktif dan proses yang berlaku jahat mengakses dan merusak ruang alamat lain.</a:t>
            </a:r>
          </a:p>
          <a:p>
            <a:pPr>
              <a:buFontTx/>
              <a:buAutoNum type="arabicPeriod"/>
            </a:pPr>
            <a:r>
              <a:rPr lang="en-US" sz="1600"/>
              <a:t>Memproteksi memori dengan isolasi ruang-ruang alamat secara </a:t>
            </a:r>
            <a:r>
              <a:rPr lang="en-US" sz="1600" i="1"/>
              <a:t>disjoint.</a:t>
            </a:r>
            <a:endParaRPr lang="en-US" sz="1600"/>
          </a:p>
          <a:p>
            <a:pPr>
              <a:buFontTx/>
              <a:buAutoNum type="arabicPeriod"/>
            </a:pPr>
            <a:r>
              <a:rPr lang="en-US" sz="1600"/>
              <a:t>Melakukan pemakaian bersama memori.</a:t>
            </a:r>
          </a:p>
        </p:txBody>
      </p:sp>
      <p:sp>
        <p:nvSpPr>
          <p:cNvPr id="18444" name="Text Box 12"/>
          <p:cNvSpPr txBox="1">
            <a:spLocks noChangeArrowheads="1"/>
          </p:cNvSpPr>
          <p:nvPr/>
        </p:nvSpPr>
        <p:spPr bwMode="auto">
          <a:xfrm>
            <a:off x="381000" y="5638800"/>
            <a:ext cx="853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Memungkinkan proses-proses bekerja sama dan mengakses memori secara bersam-sama</a:t>
            </a:r>
          </a:p>
        </p:txBody>
      </p:sp>
    </p:spTree>
    <p:extLst>
      <p:ext uri="{BB962C8B-B14F-4D97-AF65-F5344CB8AC3E}">
        <p14:creationId xmlns:p14="http://schemas.microsoft.com/office/powerpoint/2010/main" val="2727066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19462" name="Text Box 6"/>
          <p:cNvSpPr txBox="1">
            <a:spLocks noChangeArrowheads="1"/>
          </p:cNvSpPr>
          <p:nvPr/>
        </p:nvSpPr>
        <p:spPr bwMode="auto">
          <a:xfrm>
            <a:off x="2362200" y="533400"/>
            <a:ext cx="495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err="1"/>
              <a:t>Klasifikasi</a:t>
            </a:r>
            <a:r>
              <a:rPr lang="en-US" sz="2400" b="1" dirty="0"/>
              <a:t> </a:t>
            </a:r>
            <a:r>
              <a:rPr lang="en-US" sz="2400" b="1" dirty="0" err="1"/>
              <a:t>manajemen</a:t>
            </a:r>
            <a:r>
              <a:rPr lang="en-US" sz="2400" b="1" dirty="0"/>
              <a:t> </a:t>
            </a:r>
            <a:r>
              <a:rPr lang="en-US" sz="2400" b="1" dirty="0" err="1"/>
              <a:t>memori</a:t>
            </a:r>
            <a:endParaRPr lang="en-US" sz="2400" b="1" dirty="0"/>
          </a:p>
        </p:txBody>
      </p:sp>
      <p:pic>
        <p:nvPicPr>
          <p:cNvPr id="194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7162800" cy="2420938"/>
          </a:xfrm>
          <a:prstGeom prst="rect">
            <a:avLst/>
          </a:prstGeom>
          <a:noFill/>
          <a:extLst>
            <a:ext uri="{909E8E84-426E-40DD-AFC4-6F175D3DCCD1}">
              <a14:hiddenFill xmlns:a14="http://schemas.microsoft.com/office/drawing/2010/main">
                <a:solidFill>
                  <a:srgbClr val="FFFFFF"/>
                </a:solidFill>
              </a14:hiddenFill>
            </a:ext>
          </a:extLst>
        </p:spPr>
      </p:pic>
      <p:sp>
        <p:nvSpPr>
          <p:cNvPr id="19466" name="Text Box 10"/>
          <p:cNvSpPr txBox="1">
            <a:spLocks noChangeArrowheads="1"/>
          </p:cNvSpPr>
          <p:nvPr/>
        </p:nvSpPr>
        <p:spPr bwMode="auto">
          <a:xfrm>
            <a:off x="228600" y="3962400"/>
            <a:ext cx="85344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sv-SE" sz="1600"/>
              <a:t>Teknik manajemen memori (1), (2), (3) dan (4) merupakan pengelolaan untuk kapasiatas memori dan sebatas memori phisik yang tersedia.</a:t>
            </a:r>
          </a:p>
          <a:p>
            <a:r>
              <a:rPr lang="sv-SE" sz="1600"/>
              <a:t>	Teknik ini tidak dapat digunakan untuk memuat program - program besar dibanding kapasitas phisik memori yang tersedia.</a:t>
            </a:r>
          </a:p>
          <a:p>
            <a:endParaRPr lang="sv-SE" sz="1600"/>
          </a:p>
          <a:p>
            <a:pPr>
              <a:buFontTx/>
              <a:buChar char="•"/>
            </a:pPr>
            <a:r>
              <a:rPr lang="sv-SE" sz="1600"/>
              <a:t>Teknik manajemen memori (5), (6) (7) dapat digunakan untuk mengakali kapasitas memori yang terbatas sehingga dapat dijalankan  program yang lebih besar dibandigkan kapsitas memori phisik yang tersedia.</a:t>
            </a:r>
            <a:endParaRPr lang="en-US" sz="1600"/>
          </a:p>
        </p:txBody>
      </p:sp>
    </p:spTree>
    <p:extLst>
      <p:ext uri="{BB962C8B-B14F-4D97-AF65-F5344CB8AC3E}">
        <p14:creationId xmlns:p14="http://schemas.microsoft.com/office/powerpoint/2010/main" val="3898614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0486" name="Text Box 6"/>
          <p:cNvSpPr txBox="1">
            <a:spLocks noChangeArrowheads="1"/>
          </p:cNvSpPr>
          <p:nvPr/>
        </p:nvSpPr>
        <p:spPr bwMode="auto">
          <a:xfrm>
            <a:off x="2362200" y="533400"/>
            <a:ext cx="464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berdasarkan</a:t>
            </a:r>
            <a:r>
              <a:rPr lang="en-US" sz="2400" b="1" dirty="0"/>
              <a:t> </a:t>
            </a:r>
            <a:r>
              <a:rPr lang="en-US" sz="2400" b="1" dirty="0" err="1"/>
              <a:t>keberadaan</a:t>
            </a:r>
            <a:r>
              <a:rPr lang="en-US" sz="2400" b="1" dirty="0"/>
              <a:t> swapping</a:t>
            </a:r>
            <a:endParaRPr lang="en-US" sz="2400" b="1" dirty="0"/>
          </a:p>
        </p:txBody>
      </p:sp>
      <p:sp>
        <p:nvSpPr>
          <p:cNvPr id="20488" name="Text Box 8"/>
          <p:cNvSpPr txBox="1">
            <a:spLocks noChangeArrowheads="1"/>
          </p:cNvSpPr>
          <p:nvPr/>
        </p:nvSpPr>
        <p:spPr bwMode="auto">
          <a:xfrm>
            <a:off x="228600" y="2057400"/>
            <a:ext cx="8686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dirty="0" err="1"/>
              <a:t>Tanpa</a:t>
            </a:r>
            <a:r>
              <a:rPr lang="en-US" sz="1600" dirty="0"/>
              <a:t> Swapping </a:t>
            </a:r>
            <a:r>
              <a:rPr lang="en-US" sz="1600" dirty="0" err="1"/>
              <a:t>yaitu</a:t>
            </a:r>
            <a:r>
              <a:rPr lang="en-US" sz="1600" dirty="0"/>
              <a:t> </a:t>
            </a:r>
            <a:r>
              <a:rPr lang="en-US" sz="1600" dirty="0" err="1"/>
              <a:t>menajemen</a:t>
            </a:r>
            <a:r>
              <a:rPr lang="en-US" sz="1600" dirty="0"/>
              <a:t> </a:t>
            </a:r>
            <a:r>
              <a:rPr lang="en-US" sz="1600" dirty="0" err="1"/>
              <a:t>memori</a:t>
            </a:r>
            <a:r>
              <a:rPr lang="en-US" sz="1600" dirty="0"/>
              <a:t> </a:t>
            </a:r>
            <a:r>
              <a:rPr lang="en-US" sz="1600" dirty="0" err="1"/>
              <a:t>tanpa</a:t>
            </a:r>
            <a:r>
              <a:rPr lang="en-US" sz="1600" dirty="0"/>
              <a:t> </a:t>
            </a:r>
            <a:r>
              <a:rPr lang="en-US" sz="1600" dirty="0" err="1"/>
              <a:t>pemindahan</a:t>
            </a:r>
            <a:r>
              <a:rPr lang="en-US" sz="1600" dirty="0"/>
              <a:t> </a:t>
            </a:r>
            <a:r>
              <a:rPr lang="en-US" sz="1600" dirty="0" err="1"/>
              <a:t>citra</a:t>
            </a:r>
            <a:r>
              <a:rPr lang="en-US" sz="1600" dirty="0"/>
              <a:t> proses </a:t>
            </a:r>
            <a:r>
              <a:rPr lang="en-US" sz="1600" dirty="0" err="1"/>
              <a:t>antar</a:t>
            </a:r>
            <a:r>
              <a:rPr lang="en-US" sz="1600" dirty="0"/>
              <a:t> </a:t>
            </a:r>
            <a:r>
              <a:rPr lang="en-US" sz="1600" dirty="0" err="1"/>
              <a:t>memori</a:t>
            </a:r>
            <a:r>
              <a:rPr lang="en-US" sz="1600" dirty="0"/>
              <a:t> </a:t>
            </a:r>
            <a:r>
              <a:rPr lang="en-US" sz="1600" dirty="0" err="1"/>
              <a:t>utama</a:t>
            </a:r>
            <a:r>
              <a:rPr lang="en-US" sz="1600" dirty="0"/>
              <a:t> </a:t>
            </a:r>
            <a:r>
              <a:rPr lang="en-US" sz="1600" dirty="0" err="1"/>
              <a:t>dan</a:t>
            </a:r>
            <a:r>
              <a:rPr lang="en-US" sz="1600" dirty="0"/>
              <a:t> disk </a:t>
            </a:r>
            <a:r>
              <a:rPr lang="en-US" sz="1600" dirty="0" err="1"/>
              <a:t>selama</a:t>
            </a:r>
            <a:r>
              <a:rPr lang="en-US" sz="1600" dirty="0"/>
              <a:t> </a:t>
            </a:r>
            <a:r>
              <a:rPr lang="en-US" sz="1600" dirty="0" err="1"/>
              <a:t>eksekusi</a:t>
            </a:r>
            <a:r>
              <a:rPr lang="en-US" sz="1600" dirty="0"/>
              <a:t>. </a:t>
            </a:r>
            <a:endParaRPr lang="id-ID" sz="1600" dirty="0" smtClean="0"/>
          </a:p>
          <a:p>
            <a:pPr>
              <a:buFontTx/>
              <a:buAutoNum type="arabicPeriod"/>
            </a:pPr>
            <a:endParaRPr lang="sv-SE" sz="1600" dirty="0"/>
          </a:p>
          <a:p>
            <a:pPr>
              <a:buFontTx/>
              <a:buAutoNum type="arabicPeriod"/>
            </a:pPr>
            <a:r>
              <a:rPr lang="sv-SE" sz="1600" dirty="0"/>
              <a:t>Dengan Swapping yaitu menajemen memori dengan pemindahan citra proses antar memori utama dan disk selama eksekusi. </a:t>
            </a:r>
            <a:endParaRPr lang="en-US" sz="1600" dirty="0"/>
          </a:p>
        </p:txBody>
      </p:sp>
    </p:spTree>
    <p:extLst>
      <p:ext uri="{BB962C8B-B14F-4D97-AF65-F5344CB8AC3E}">
        <p14:creationId xmlns:p14="http://schemas.microsoft.com/office/powerpoint/2010/main" val="2317751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0486" name="Text Box 6"/>
          <p:cNvSpPr txBox="1">
            <a:spLocks noChangeArrowheads="1"/>
          </p:cNvSpPr>
          <p:nvPr/>
        </p:nvSpPr>
        <p:spPr bwMode="auto">
          <a:xfrm>
            <a:off x="2133600" y="533400"/>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berdasar</a:t>
            </a:r>
            <a:r>
              <a:rPr lang="en-US" sz="2400" b="1" dirty="0"/>
              <a:t> </a:t>
            </a:r>
            <a:r>
              <a:rPr lang="en-US" sz="2400" b="1" dirty="0" err="1"/>
              <a:t>alokasi</a:t>
            </a:r>
            <a:r>
              <a:rPr lang="en-US" sz="2400" b="1" dirty="0"/>
              <a:t> </a:t>
            </a:r>
            <a:r>
              <a:rPr lang="en-US" sz="2400" b="1" dirty="0" err="1"/>
              <a:t>memori</a:t>
            </a:r>
            <a:endParaRPr lang="en-US" sz="2400" b="1" dirty="0"/>
          </a:p>
        </p:txBody>
      </p:sp>
      <p:sp>
        <p:nvSpPr>
          <p:cNvPr id="20490" name="Text Box 10"/>
          <p:cNvSpPr txBox="1">
            <a:spLocks noChangeArrowheads="1"/>
          </p:cNvSpPr>
          <p:nvPr/>
        </p:nvSpPr>
        <p:spPr bwMode="auto">
          <a:xfrm>
            <a:off x="381000" y="2052637"/>
            <a:ext cx="7239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Char char="Ø"/>
            </a:pPr>
            <a:r>
              <a:rPr lang="en-US" sz="1600" dirty="0" err="1"/>
              <a:t>Alokasi</a:t>
            </a:r>
            <a:r>
              <a:rPr lang="en-US" sz="1600" dirty="0"/>
              <a:t> </a:t>
            </a:r>
            <a:r>
              <a:rPr lang="en-US" sz="1600" dirty="0" err="1"/>
              <a:t>memori</a:t>
            </a:r>
            <a:r>
              <a:rPr lang="en-US" sz="1600" dirty="0"/>
              <a:t> </a:t>
            </a:r>
            <a:r>
              <a:rPr lang="en-US" sz="1600" dirty="0" err="1"/>
              <a:t>secara</a:t>
            </a:r>
            <a:r>
              <a:rPr lang="en-US" sz="1600" dirty="0"/>
              <a:t> </a:t>
            </a:r>
            <a:r>
              <a:rPr lang="en-US" sz="1600" dirty="0" err="1"/>
              <a:t>berurutan</a:t>
            </a:r>
            <a:r>
              <a:rPr lang="en-US" sz="1600" dirty="0"/>
              <a:t> (</a:t>
            </a:r>
            <a:r>
              <a:rPr lang="en-US" sz="1600" i="1" dirty="0" err="1"/>
              <a:t>contigous</a:t>
            </a:r>
            <a:r>
              <a:rPr lang="en-US" sz="1600" i="1" dirty="0"/>
              <a:t> storage allocation</a:t>
            </a:r>
            <a:r>
              <a:rPr lang="en-US" sz="1600" dirty="0"/>
              <a:t>) </a:t>
            </a:r>
            <a:r>
              <a:rPr lang="en-US" sz="1600" dirty="0" err="1"/>
              <a:t>artinya</a:t>
            </a:r>
            <a:r>
              <a:rPr lang="en-US" sz="1600" dirty="0"/>
              <a:t> </a:t>
            </a:r>
            <a:r>
              <a:rPr lang="en-US" sz="1600" dirty="0" err="1"/>
              <a:t>tiap</a:t>
            </a:r>
            <a:r>
              <a:rPr lang="en-US" sz="1600" dirty="0"/>
              <a:t> proses </a:t>
            </a:r>
            <a:r>
              <a:rPr lang="en-US" sz="1600" dirty="0" err="1"/>
              <a:t>menempati</a:t>
            </a:r>
            <a:r>
              <a:rPr lang="en-US" sz="1600" dirty="0"/>
              <a:t> </a:t>
            </a:r>
            <a:r>
              <a:rPr lang="en-US" sz="1600" dirty="0" err="1"/>
              <a:t>satu</a:t>
            </a:r>
            <a:r>
              <a:rPr lang="en-US" sz="1600" dirty="0"/>
              <a:t> </a:t>
            </a:r>
            <a:r>
              <a:rPr lang="en-US" sz="1600" dirty="0" err="1"/>
              <a:t>blok</a:t>
            </a:r>
            <a:r>
              <a:rPr lang="en-US" sz="1600" dirty="0"/>
              <a:t> </a:t>
            </a:r>
            <a:r>
              <a:rPr lang="en-US" sz="1600" dirty="0" err="1"/>
              <a:t>tunggal</a:t>
            </a:r>
            <a:r>
              <a:rPr lang="en-US" sz="1600" dirty="0"/>
              <a:t> </a:t>
            </a:r>
            <a:r>
              <a:rPr lang="en-US" sz="1600" dirty="0" err="1"/>
              <a:t>lokasi</a:t>
            </a:r>
            <a:r>
              <a:rPr lang="en-US" sz="1600" dirty="0"/>
              <a:t> </a:t>
            </a:r>
            <a:r>
              <a:rPr lang="en-US" sz="1600" dirty="0" err="1"/>
              <a:t>memori</a:t>
            </a:r>
            <a:r>
              <a:rPr lang="en-US" sz="1600" dirty="0"/>
              <a:t> yang </a:t>
            </a:r>
            <a:r>
              <a:rPr lang="en-US" sz="1600" dirty="0" err="1"/>
              <a:t>berurutan</a:t>
            </a:r>
            <a:r>
              <a:rPr lang="en-US" sz="1600" dirty="0"/>
              <a:t>.</a:t>
            </a:r>
          </a:p>
        </p:txBody>
      </p:sp>
      <p:sp>
        <p:nvSpPr>
          <p:cNvPr id="20491" name="Text Box 11"/>
          <p:cNvSpPr txBox="1">
            <a:spLocks noChangeArrowheads="1"/>
          </p:cNvSpPr>
          <p:nvPr/>
        </p:nvSpPr>
        <p:spPr bwMode="auto">
          <a:xfrm>
            <a:off x="838200" y="2738437"/>
            <a:ext cx="617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Keunggulannya :</a:t>
            </a:r>
          </a:p>
        </p:txBody>
      </p:sp>
      <p:sp>
        <p:nvSpPr>
          <p:cNvPr id="20493" name="Text Box 13"/>
          <p:cNvSpPr txBox="1">
            <a:spLocks noChangeArrowheads="1"/>
          </p:cNvSpPr>
          <p:nvPr/>
        </p:nvSpPr>
        <p:spPr bwMode="auto">
          <a:xfrm>
            <a:off x="838200" y="3195637"/>
            <a:ext cx="37338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a:t>Sederhana</a:t>
            </a:r>
            <a:endParaRPr lang="en-US" sz="1600" b="1"/>
          </a:p>
          <a:p>
            <a:pPr>
              <a:buFontTx/>
              <a:buAutoNum type="arabicPeriod"/>
            </a:pPr>
            <a:r>
              <a:rPr lang="en-US" sz="1600"/>
              <a:t>Tidak membentuk lubang-lubang memori bersebaran</a:t>
            </a:r>
            <a:endParaRPr lang="en-US" sz="1600" b="1"/>
          </a:p>
          <a:p>
            <a:pPr>
              <a:buFontTx/>
              <a:buAutoNum type="arabicPeriod"/>
            </a:pPr>
            <a:r>
              <a:rPr lang="en-US" sz="1600"/>
              <a:t>Proses dapat dieksekusi dengan cepat</a:t>
            </a:r>
          </a:p>
          <a:p>
            <a:pPr>
              <a:spcBef>
                <a:spcPct val="50000"/>
              </a:spcBef>
              <a:buFontTx/>
              <a:buAutoNum type="arabicPeriod"/>
            </a:pPr>
            <a:endParaRPr lang="en-US" sz="1600"/>
          </a:p>
        </p:txBody>
      </p:sp>
      <p:sp>
        <p:nvSpPr>
          <p:cNvPr id="20494" name="Text Box 14"/>
          <p:cNvSpPr txBox="1">
            <a:spLocks noChangeArrowheads="1"/>
          </p:cNvSpPr>
          <p:nvPr/>
        </p:nvSpPr>
        <p:spPr bwMode="auto">
          <a:xfrm>
            <a:off x="5334000" y="2738437"/>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Kelemahannya:</a:t>
            </a:r>
          </a:p>
        </p:txBody>
      </p:sp>
      <p:sp>
        <p:nvSpPr>
          <p:cNvPr id="20496" name="Text Box 16"/>
          <p:cNvSpPr txBox="1">
            <a:spLocks noChangeArrowheads="1"/>
          </p:cNvSpPr>
          <p:nvPr/>
        </p:nvSpPr>
        <p:spPr bwMode="auto">
          <a:xfrm>
            <a:off x="4800600" y="3348037"/>
            <a:ext cx="33528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a:t>Dapat memborosakn memori</a:t>
            </a:r>
            <a:endParaRPr lang="en-US" sz="1600" b="1"/>
          </a:p>
          <a:p>
            <a:pPr>
              <a:buFontTx/>
              <a:buAutoNum type="arabicPeriod"/>
            </a:pPr>
            <a:r>
              <a:rPr lang="sv-SE" sz="1600"/>
              <a:t>Tidak dapat memuat proses bila tidak ada satu blok memori yang mencukupi.</a:t>
            </a:r>
            <a:endParaRPr lang="en-US" sz="1600"/>
          </a:p>
          <a:p>
            <a:pPr>
              <a:spcBef>
                <a:spcPct val="50000"/>
              </a:spcBef>
              <a:buFontTx/>
              <a:buAutoNum type="arabicPeriod"/>
            </a:pPr>
            <a:endParaRPr lang="en-US" sz="1600"/>
          </a:p>
        </p:txBody>
      </p:sp>
      <p:sp>
        <p:nvSpPr>
          <p:cNvPr id="20497" name="Line 17"/>
          <p:cNvSpPr>
            <a:spLocks noChangeShapeType="1"/>
          </p:cNvSpPr>
          <p:nvPr/>
        </p:nvSpPr>
        <p:spPr bwMode="auto">
          <a:xfrm>
            <a:off x="914400" y="3119437"/>
            <a:ext cx="678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extLst>
      <p:ext uri="{BB962C8B-B14F-4D97-AF65-F5344CB8AC3E}">
        <p14:creationId xmlns:p14="http://schemas.microsoft.com/office/powerpoint/2010/main" val="2546746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1510" name="Text Box 6"/>
          <p:cNvSpPr txBox="1">
            <a:spLocks noChangeArrowheads="1"/>
          </p:cNvSpPr>
          <p:nvPr/>
        </p:nvSpPr>
        <p:spPr bwMode="auto">
          <a:xfrm>
            <a:off x="2362200" y="533400"/>
            <a:ext cx="480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berdasar</a:t>
            </a:r>
            <a:r>
              <a:rPr lang="en-US" sz="2400" b="1" dirty="0"/>
              <a:t> </a:t>
            </a:r>
            <a:r>
              <a:rPr lang="en-US" sz="2400" b="1" dirty="0" err="1"/>
              <a:t>alokasi</a:t>
            </a:r>
            <a:r>
              <a:rPr lang="en-US" sz="2400" b="1" dirty="0"/>
              <a:t> </a:t>
            </a:r>
            <a:r>
              <a:rPr lang="en-US" sz="2400" b="1" dirty="0" err="1" smtClean="0"/>
              <a:t>memori</a:t>
            </a:r>
            <a:r>
              <a:rPr lang="id-ID" sz="2400" b="1" dirty="0" smtClean="0"/>
              <a:t> 2</a:t>
            </a:r>
            <a:endParaRPr lang="en-US" sz="2400" b="1" dirty="0"/>
          </a:p>
        </p:txBody>
      </p:sp>
      <p:sp>
        <p:nvSpPr>
          <p:cNvPr id="21513" name="Text Box 9"/>
          <p:cNvSpPr txBox="1">
            <a:spLocks noChangeArrowheads="1"/>
          </p:cNvSpPr>
          <p:nvPr/>
        </p:nvSpPr>
        <p:spPr bwMode="auto">
          <a:xfrm>
            <a:off x="990600" y="3227387"/>
            <a:ext cx="426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u="sng" dirty="0" err="1"/>
              <a:t>Keuntungannya</a:t>
            </a:r>
            <a:r>
              <a:rPr lang="en-US" sz="1600" u="sng" dirty="0"/>
              <a:t>:</a:t>
            </a:r>
          </a:p>
        </p:txBody>
      </p:sp>
      <p:sp>
        <p:nvSpPr>
          <p:cNvPr id="21514" name="Text Box 10"/>
          <p:cNvSpPr txBox="1">
            <a:spLocks noChangeArrowheads="1"/>
          </p:cNvSpPr>
          <p:nvPr/>
        </p:nvSpPr>
        <p:spPr bwMode="auto">
          <a:xfrm>
            <a:off x="1447800" y="3048000"/>
            <a:ext cx="71628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endParaRPr lang="en-US" sz="1600"/>
          </a:p>
          <a:p>
            <a:pPr>
              <a:spcBef>
                <a:spcPct val="50000"/>
              </a:spcBef>
            </a:pPr>
            <a:endParaRPr lang="en-US" sz="1600"/>
          </a:p>
        </p:txBody>
      </p:sp>
      <p:sp>
        <p:nvSpPr>
          <p:cNvPr id="21515" name="Text Box 11"/>
          <p:cNvSpPr txBox="1">
            <a:spLocks noChangeArrowheads="1"/>
          </p:cNvSpPr>
          <p:nvPr/>
        </p:nvSpPr>
        <p:spPr bwMode="auto">
          <a:xfrm>
            <a:off x="990600" y="3684587"/>
            <a:ext cx="7162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sv-SE" sz="1600"/>
              <a:t>sistem dapat memanfaatkan memori utama secara lebih efisien.</a:t>
            </a:r>
            <a:endParaRPr lang="en-US" sz="1600" b="1"/>
          </a:p>
          <a:p>
            <a:pPr>
              <a:buFontTx/>
              <a:buAutoNum type="arabicPeriod"/>
            </a:pPr>
            <a:r>
              <a:rPr lang="sv-SE" sz="1600"/>
              <a:t>Sistem operasi masih mampu memuatkan proses lebih jika total lubang-lubang memori cukup untuk memuat proses yang kan dieksekusi.</a:t>
            </a:r>
            <a:endParaRPr lang="en-US" sz="1600"/>
          </a:p>
        </p:txBody>
      </p:sp>
      <p:sp>
        <p:nvSpPr>
          <p:cNvPr id="21516" name="Text Box 12"/>
          <p:cNvSpPr txBox="1">
            <a:spLocks noChangeArrowheads="1"/>
          </p:cNvSpPr>
          <p:nvPr/>
        </p:nvSpPr>
        <p:spPr bwMode="auto">
          <a:xfrm>
            <a:off x="990600" y="4598987"/>
            <a:ext cx="487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u="sng"/>
              <a:t>Kelemahannya:</a:t>
            </a:r>
          </a:p>
        </p:txBody>
      </p:sp>
      <p:sp>
        <p:nvSpPr>
          <p:cNvPr id="21518" name="Text Box 14"/>
          <p:cNvSpPr txBox="1">
            <a:spLocks noChangeArrowheads="1"/>
          </p:cNvSpPr>
          <p:nvPr/>
        </p:nvSpPr>
        <p:spPr bwMode="auto">
          <a:xfrm>
            <a:off x="990600" y="4979987"/>
            <a:ext cx="70866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sv-SE" sz="1600"/>
              <a:t>memerlukan pengendalian yang lebih rumit dan sulit.</a:t>
            </a:r>
            <a:endParaRPr lang="en-US" sz="1600" b="1"/>
          </a:p>
          <a:p>
            <a:pPr>
              <a:buFontTx/>
              <a:buAutoNum type="arabicPeriod"/>
            </a:pPr>
            <a:r>
              <a:rPr lang="sv-SE" sz="1600"/>
              <a:t>Memori dapat menjadi banyak lubang tersebar  (memori yang tidak dipakai bersebaran).</a:t>
            </a:r>
            <a:endParaRPr lang="en-US" sz="1600"/>
          </a:p>
          <a:p>
            <a:pPr>
              <a:spcBef>
                <a:spcPct val="50000"/>
              </a:spcBef>
              <a:buFontTx/>
              <a:buAutoNum type="arabicPeriod"/>
            </a:pPr>
            <a:endParaRPr lang="en-US" sz="1600"/>
          </a:p>
        </p:txBody>
      </p:sp>
      <p:sp>
        <p:nvSpPr>
          <p:cNvPr id="14" name="Text Box 7"/>
          <p:cNvSpPr txBox="1">
            <a:spLocks noChangeArrowheads="1"/>
          </p:cNvSpPr>
          <p:nvPr/>
        </p:nvSpPr>
        <p:spPr bwMode="auto">
          <a:xfrm>
            <a:off x="533400" y="1673225"/>
            <a:ext cx="7620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Char char="Ø"/>
            </a:pPr>
            <a:r>
              <a:rPr lang="en-US" sz="1600" dirty="0" err="1"/>
              <a:t>Alokasi</a:t>
            </a:r>
            <a:r>
              <a:rPr lang="en-US" sz="1600" dirty="0"/>
              <a:t> </a:t>
            </a:r>
            <a:r>
              <a:rPr lang="en-US" sz="1600" dirty="0" err="1"/>
              <a:t>memori</a:t>
            </a:r>
            <a:r>
              <a:rPr lang="en-US" sz="1600" dirty="0"/>
              <a:t> </a:t>
            </a:r>
            <a:r>
              <a:rPr lang="en-US" sz="1600" dirty="0" err="1"/>
              <a:t>tak</a:t>
            </a:r>
            <a:r>
              <a:rPr lang="en-US" sz="1600" dirty="0"/>
              <a:t> </a:t>
            </a:r>
            <a:r>
              <a:rPr lang="en-US" sz="1600" dirty="0" err="1"/>
              <a:t>berurutan</a:t>
            </a:r>
            <a:r>
              <a:rPr lang="en-US" sz="1600" dirty="0"/>
              <a:t> (</a:t>
            </a:r>
            <a:r>
              <a:rPr lang="en-US" sz="1600" i="1" dirty="0"/>
              <a:t>non </a:t>
            </a:r>
            <a:r>
              <a:rPr lang="en-US" sz="1600" i="1" dirty="0" err="1"/>
              <a:t>contigous</a:t>
            </a:r>
            <a:r>
              <a:rPr lang="en-US" sz="1600" i="1" dirty="0"/>
              <a:t> storage allocation)</a:t>
            </a:r>
            <a:r>
              <a:rPr lang="en-US" sz="1600" dirty="0"/>
              <a:t> </a:t>
            </a:r>
          </a:p>
        </p:txBody>
      </p:sp>
      <p:sp>
        <p:nvSpPr>
          <p:cNvPr id="15" name="Text Box 8"/>
          <p:cNvSpPr txBox="1">
            <a:spLocks noChangeArrowheads="1"/>
          </p:cNvSpPr>
          <p:nvPr/>
        </p:nvSpPr>
        <p:spPr bwMode="auto">
          <a:xfrm>
            <a:off x="914400" y="2130425"/>
            <a:ext cx="7010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sz="1600"/>
              <a:t>Program dibagi menjadi beberapa blok atau segmen. Blok-blok program ditempatkan di memori dalam ptongan-potongan tanpa perlu saling berdekatan. Teknik ini dapat digunakan pada sistem memori maya sebagai alokasi page-page dilakukan secara global.</a:t>
            </a:r>
            <a:endParaRPr lang="en-US" sz="1600"/>
          </a:p>
        </p:txBody>
      </p:sp>
    </p:spTree>
    <p:extLst>
      <p:ext uri="{BB962C8B-B14F-4D97-AF65-F5344CB8AC3E}">
        <p14:creationId xmlns:p14="http://schemas.microsoft.com/office/powerpoint/2010/main" val="2333965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2534" name="Text Box 6"/>
          <p:cNvSpPr txBox="1">
            <a:spLocks noChangeArrowheads="1"/>
          </p:cNvSpPr>
          <p:nvPr/>
        </p:nvSpPr>
        <p:spPr bwMode="auto">
          <a:xfrm>
            <a:off x="2362200" y="5334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id-ID" sz="2400" b="1" dirty="0" smtClean="0"/>
              <a:t>Hirarki Memori</a:t>
            </a:r>
            <a:endParaRPr lang="en-US" sz="2400" b="1" dirty="0"/>
          </a:p>
        </p:txBody>
      </p:sp>
      <p:sp>
        <p:nvSpPr>
          <p:cNvPr id="22536" name="Rectangle 8"/>
          <p:cNvSpPr>
            <a:spLocks noChangeArrowheads="1"/>
          </p:cNvSpPr>
          <p:nvPr/>
        </p:nvSpPr>
        <p:spPr bwMode="auto">
          <a:xfrm>
            <a:off x="1066800" y="2362200"/>
            <a:ext cx="2590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CACHE MEMORY</a:t>
            </a:r>
          </a:p>
        </p:txBody>
      </p:sp>
      <p:sp>
        <p:nvSpPr>
          <p:cNvPr id="22538" name="Rectangle 10"/>
          <p:cNvSpPr>
            <a:spLocks noChangeArrowheads="1"/>
          </p:cNvSpPr>
          <p:nvPr/>
        </p:nvSpPr>
        <p:spPr bwMode="auto">
          <a:xfrm>
            <a:off x="1066800" y="3581400"/>
            <a:ext cx="2590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MEMORY UTAMA</a:t>
            </a:r>
          </a:p>
        </p:txBody>
      </p:sp>
      <p:sp>
        <p:nvSpPr>
          <p:cNvPr id="22540" name="Rectangle 12"/>
          <p:cNvSpPr>
            <a:spLocks noChangeArrowheads="1"/>
          </p:cNvSpPr>
          <p:nvPr/>
        </p:nvSpPr>
        <p:spPr bwMode="auto">
          <a:xfrm>
            <a:off x="1066800" y="4648200"/>
            <a:ext cx="2590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MEMORY SEKUNDER</a:t>
            </a:r>
          </a:p>
        </p:txBody>
      </p:sp>
      <p:sp>
        <p:nvSpPr>
          <p:cNvPr id="22542" name="Line 14"/>
          <p:cNvSpPr>
            <a:spLocks noChangeShapeType="1"/>
          </p:cNvSpPr>
          <p:nvPr/>
        </p:nvSpPr>
        <p:spPr bwMode="auto">
          <a:xfrm flipV="1">
            <a:off x="2057400" y="2971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3" name="Line 15"/>
          <p:cNvSpPr>
            <a:spLocks noChangeShapeType="1"/>
          </p:cNvSpPr>
          <p:nvPr/>
        </p:nvSpPr>
        <p:spPr bwMode="auto">
          <a:xfrm>
            <a:off x="2438400" y="3048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4" name="Line 16"/>
          <p:cNvSpPr>
            <a:spLocks noChangeShapeType="1"/>
          </p:cNvSpPr>
          <p:nvPr/>
        </p:nvSpPr>
        <p:spPr bwMode="auto">
          <a:xfrm flipV="1">
            <a:off x="2057400" y="4114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5" name="Line 17"/>
          <p:cNvSpPr>
            <a:spLocks noChangeShapeType="1"/>
          </p:cNvSpPr>
          <p:nvPr/>
        </p:nvSpPr>
        <p:spPr bwMode="auto">
          <a:xfrm>
            <a:off x="24384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6" name="Text Box 18"/>
          <p:cNvSpPr txBox="1">
            <a:spLocks noChangeArrowheads="1"/>
          </p:cNvSpPr>
          <p:nvPr/>
        </p:nvSpPr>
        <p:spPr bwMode="auto">
          <a:xfrm>
            <a:off x="4038600" y="2438400"/>
            <a:ext cx="4724400" cy="284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a:t>Penggunaan cache memory dapat meningkatkan kinerja dan utilisasi memori secara dramatik. </a:t>
            </a:r>
          </a:p>
          <a:p>
            <a:pPr>
              <a:spcBef>
                <a:spcPct val="50000"/>
              </a:spcBef>
            </a:pPr>
            <a:r>
              <a:rPr lang="sv-SE"/>
              <a:t>Cache memory merupakan penyimpanan berkecepatan lebih tinggi dibandingkan dengan memori utama. </a:t>
            </a:r>
          </a:p>
          <a:p>
            <a:pPr>
              <a:spcBef>
                <a:spcPct val="50000"/>
              </a:spcBef>
            </a:pPr>
            <a:r>
              <a:rPr lang="en-US"/>
              <a:t>Cache memory lebih mahal dibandingkan dengan memori utama, sehingga cache memori relatif lebih kecil.</a:t>
            </a:r>
          </a:p>
        </p:txBody>
      </p:sp>
    </p:spTree>
    <p:extLst>
      <p:ext uri="{BB962C8B-B14F-4D97-AF65-F5344CB8AC3E}">
        <p14:creationId xmlns:p14="http://schemas.microsoft.com/office/powerpoint/2010/main" val="2834889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WordArt 4"/>
          <p:cNvSpPr>
            <a:spLocks noChangeArrowheads="1" noChangeShapeType="1" noTextEdit="1"/>
          </p:cNvSpPr>
          <p:nvPr/>
        </p:nvSpPr>
        <p:spPr bwMode="auto">
          <a:xfrm>
            <a:off x="76200" y="533400"/>
            <a:ext cx="381000" cy="152400"/>
          </a:xfrm>
          <a:prstGeom prst="rect">
            <a:avLst/>
          </a:prstGeom>
        </p:spPr>
        <p:txBody>
          <a:bodyPr wrap="none" fromWordArt="1">
            <a:prstTxWarp prst="textPlain">
              <a:avLst>
                <a:gd name="adj" fmla="val 50000"/>
              </a:avLst>
            </a:prstTxWarp>
          </a:bodyPr>
          <a:lstStyle/>
          <a:p>
            <a:pPr algn="ctr"/>
            <a:r>
              <a:rPr lang="id-ID" sz="3600"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panose="020B0A04020102020204" pitchFamily="34" charset="0"/>
              </a:rPr>
              <a:t>OS</a:t>
            </a:r>
          </a:p>
        </p:txBody>
      </p:sp>
      <p:sp>
        <p:nvSpPr>
          <p:cNvPr id="23558" name="Text Box 6"/>
          <p:cNvSpPr txBox="1">
            <a:spLocks noChangeArrowheads="1"/>
          </p:cNvSpPr>
          <p:nvPr/>
        </p:nvSpPr>
        <p:spPr bwMode="auto">
          <a:xfrm>
            <a:off x="1752600" y="608610"/>
            <a:ext cx="563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dirty="0" err="1"/>
              <a:t>Manajemen</a:t>
            </a:r>
            <a:r>
              <a:rPr lang="en-US" sz="2400" b="1" dirty="0"/>
              <a:t> </a:t>
            </a:r>
            <a:r>
              <a:rPr lang="en-US" sz="2400" b="1" dirty="0" err="1"/>
              <a:t>Memori</a:t>
            </a:r>
            <a:r>
              <a:rPr lang="en-US" sz="2400" b="1" dirty="0"/>
              <a:t> </a:t>
            </a:r>
            <a:r>
              <a:rPr lang="en-US" sz="2400" b="1" dirty="0" err="1"/>
              <a:t>Tanpa</a:t>
            </a:r>
            <a:r>
              <a:rPr lang="en-US" sz="2400" b="1" dirty="0"/>
              <a:t> </a:t>
            </a:r>
            <a:r>
              <a:rPr lang="en-US" sz="2400" b="1" dirty="0" smtClean="0"/>
              <a:t>Swapping</a:t>
            </a:r>
            <a:endParaRPr lang="en-US" sz="2400" b="1" dirty="0"/>
          </a:p>
        </p:txBody>
      </p:sp>
      <p:sp>
        <p:nvSpPr>
          <p:cNvPr id="23560" name="Text Box 8"/>
          <p:cNvSpPr txBox="1">
            <a:spLocks noChangeArrowheads="1"/>
          </p:cNvSpPr>
          <p:nvPr/>
        </p:nvSpPr>
        <p:spPr bwMode="auto">
          <a:xfrm>
            <a:off x="228600" y="1600200"/>
            <a:ext cx="678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Manajemen memori tanpa swapping terdiri dari:</a:t>
            </a:r>
          </a:p>
        </p:txBody>
      </p:sp>
      <p:sp>
        <p:nvSpPr>
          <p:cNvPr id="23561" name="Text Box 9"/>
          <p:cNvSpPr txBox="1">
            <a:spLocks noChangeArrowheads="1"/>
          </p:cNvSpPr>
          <p:nvPr/>
        </p:nvSpPr>
        <p:spPr bwMode="auto">
          <a:xfrm>
            <a:off x="381000" y="2057400"/>
            <a:ext cx="502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sz="1600"/>
              <a:t>Mono programming .</a:t>
            </a:r>
          </a:p>
          <a:p>
            <a:pPr>
              <a:buFontTx/>
              <a:buAutoNum type="arabicPeriod"/>
            </a:pPr>
            <a:r>
              <a:rPr lang="en-US" sz="1600"/>
              <a:t>Multiprogramming dengan pemartisian statis.</a:t>
            </a:r>
          </a:p>
        </p:txBody>
      </p:sp>
      <p:sp>
        <p:nvSpPr>
          <p:cNvPr id="23562" name="Text Box 10"/>
          <p:cNvSpPr txBox="1">
            <a:spLocks noChangeArrowheads="1"/>
          </p:cNvSpPr>
          <p:nvPr/>
        </p:nvSpPr>
        <p:spPr bwMode="auto">
          <a:xfrm>
            <a:off x="381000" y="2819400"/>
            <a:ext cx="82296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i="1"/>
              <a:t>Mono programming</a:t>
            </a:r>
            <a:endParaRPr lang="sv-SE" sz="1600" i="1"/>
          </a:p>
          <a:p>
            <a:r>
              <a:rPr lang="sv-SE" sz="1600"/>
              <a:t>Mono programming sederharna tanpa swapping merupakan manajemen memori paling sederhana  Sistem komputer hanya mengijinkan satu program/pemakai berjalan pada satu waktu. Semua sumber daya sepenuhnya dikuasai proses yang sedang berjalan.</a:t>
            </a:r>
          </a:p>
          <a:p>
            <a:r>
              <a:rPr lang="sv-SE" sz="1600"/>
              <a:t>Manajemen memori mono programming sederharna mempunyai ciri-ciri berikkut:</a:t>
            </a:r>
            <a:endParaRPr lang="en-US" sz="1600"/>
          </a:p>
        </p:txBody>
      </p:sp>
      <p:sp>
        <p:nvSpPr>
          <p:cNvPr id="23563" name="Text Box 11"/>
          <p:cNvSpPr txBox="1">
            <a:spLocks noChangeArrowheads="1"/>
          </p:cNvSpPr>
          <p:nvPr/>
        </p:nvSpPr>
        <p:spPr bwMode="auto">
          <a:xfrm>
            <a:off x="457200" y="4343400"/>
            <a:ext cx="8001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sv-SE" sz="1600"/>
              <a:t>Hanya satu proses pada satu saat.</a:t>
            </a:r>
            <a:endParaRPr lang="en-US" sz="1600"/>
          </a:p>
          <a:p>
            <a:pPr>
              <a:buFontTx/>
              <a:buAutoNum type="arabicPeriod"/>
            </a:pPr>
            <a:r>
              <a:rPr lang="en-US" sz="1600"/>
              <a:t>Hanya satu proses menggunakan memori.</a:t>
            </a:r>
            <a:endParaRPr lang="sv-SE" sz="1600"/>
          </a:p>
          <a:p>
            <a:pPr>
              <a:buFontTx/>
              <a:buAutoNum type="arabicPeriod"/>
            </a:pPr>
            <a:r>
              <a:rPr lang="sv-SE" sz="1600"/>
              <a:t>Pemakai memuatkan program keseluruh memori dari disk atau tape.</a:t>
            </a:r>
          </a:p>
          <a:p>
            <a:pPr>
              <a:buFontTx/>
              <a:buAutoNum type="arabicPeriod"/>
            </a:pPr>
            <a:r>
              <a:rPr lang="sv-SE" sz="1600"/>
              <a:t>Program mengambil kendali seluruh mesin.</a:t>
            </a:r>
            <a:endParaRPr lang="en-US" sz="1600"/>
          </a:p>
        </p:txBody>
      </p:sp>
    </p:spTree>
    <p:extLst>
      <p:ext uri="{BB962C8B-B14F-4D97-AF65-F5344CB8AC3E}">
        <p14:creationId xmlns:p14="http://schemas.microsoft.com/office/powerpoint/2010/main" val="3705323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55355</TotalTime>
  <Words>1733</Words>
  <Application>Microsoft Office PowerPoint</Application>
  <PresentationFormat>On-screen Show (4:3)</PresentationFormat>
  <Paragraphs>217</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Black</vt:lpstr>
      <vt:lpstr>Calibri</vt:lpstr>
      <vt:lpstr>Cambria</vt:lpstr>
      <vt:lpstr>Tahoma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Fatih</cp:lastModifiedBy>
  <cp:revision>1794</cp:revision>
  <cp:lastPrinted>2017-01-09T01:01:42Z</cp:lastPrinted>
  <dcterms:created xsi:type="dcterms:W3CDTF">2015-04-20T08:07:45Z</dcterms:created>
  <dcterms:modified xsi:type="dcterms:W3CDTF">2017-03-20T08:48:04Z</dcterms:modified>
</cp:coreProperties>
</file>