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9" r:id="rId4"/>
    <p:sldId id="268" r:id="rId5"/>
    <p:sldId id="26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8151432-A2DC-478B-B426-03CB0CCD92CC}"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E30EA-D0D0-40F6-B6FB-5CEE94C3142F}" type="slidenum">
              <a:rPr lang="en-US" smtClean="0"/>
              <a:t>‹#›</a:t>
            </a:fld>
            <a:endParaRPr lang="en-US"/>
          </a:p>
        </p:txBody>
      </p:sp>
    </p:spTree>
    <p:extLst>
      <p:ext uri="{BB962C8B-B14F-4D97-AF65-F5344CB8AC3E}">
        <p14:creationId xmlns:p14="http://schemas.microsoft.com/office/powerpoint/2010/main" val="3533835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151432-A2DC-478B-B426-03CB0CCD92CC}"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E30EA-D0D0-40F6-B6FB-5CEE94C3142F}" type="slidenum">
              <a:rPr lang="en-US" smtClean="0"/>
              <a:t>‹#›</a:t>
            </a:fld>
            <a:endParaRPr lang="en-US"/>
          </a:p>
        </p:txBody>
      </p:sp>
    </p:spTree>
    <p:extLst>
      <p:ext uri="{BB962C8B-B14F-4D97-AF65-F5344CB8AC3E}">
        <p14:creationId xmlns:p14="http://schemas.microsoft.com/office/powerpoint/2010/main" val="1362227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151432-A2DC-478B-B426-03CB0CCD92CC}"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E30EA-D0D0-40F6-B6FB-5CEE94C3142F}" type="slidenum">
              <a:rPr lang="en-US" smtClean="0"/>
              <a:t>‹#›</a:t>
            </a:fld>
            <a:endParaRPr lang="en-US"/>
          </a:p>
        </p:txBody>
      </p:sp>
    </p:spTree>
    <p:extLst>
      <p:ext uri="{BB962C8B-B14F-4D97-AF65-F5344CB8AC3E}">
        <p14:creationId xmlns:p14="http://schemas.microsoft.com/office/powerpoint/2010/main" val="1455851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151432-A2DC-478B-B426-03CB0CCD92CC}"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E30EA-D0D0-40F6-B6FB-5CEE94C3142F}" type="slidenum">
              <a:rPr lang="en-US" smtClean="0"/>
              <a:t>‹#›</a:t>
            </a:fld>
            <a:endParaRPr lang="en-US"/>
          </a:p>
        </p:txBody>
      </p:sp>
    </p:spTree>
    <p:extLst>
      <p:ext uri="{BB962C8B-B14F-4D97-AF65-F5344CB8AC3E}">
        <p14:creationId xmlns:p14="http://schemas.microsoft.com/office/powerpoint/2010/main" val="2676359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8151432-A2DC-478B-B426-03CB0CCD92CC}"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E30EA-D0D0-40F6-B6FB-5CEE94C3142F}" type="slidenum">
              <a:rPr lang="en-US" smtClean="0"/>
              <a:t>‹#›</a:t>
            </a:fld>
            <a:endParaRPr lang="en-US"/>
          </a:p>
        </p:txBody>
      </p:sp>
    </p:spTree>
    <p:extLst>
      <p:ext uri="{BB962C8B-B14F-4D97-AF65-F5344CB8AC3E}">
        <p14:creationId xmlns:p14="http://schemas.microsoft.com/office/powerpoint/2010/main" val="85132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8151432-A2DC-478B-B426-03CB0CCD92CC}" type="datetimeFigureOut">
              <a:rPr lang="en-US" smtClean="0"/>
              <a:t>4/17/2017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8E30EA-D0D0-40F6-B6FB-5CEE94C3142F}" type="slidenum">
              <a:rPr lang="en-US" smtClean="0"/>
              <a:t>‹#›</a:t>
            </a:fld>
            <a:endParaRPr lang="en-US"/>
          </a:p>
        </p:txBody>
      </p:sp>
    </p:spTree>
    <p:extLst>
      <p:ext uri="{BB962C8B-B14F-4D97-AF65-F5344CB8AC3E}">
        <p14:creationId xmlns:p14="http://schemas.microsoft.com/office/powerpoint/2010/main" val="1033703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8151432-A2DC-478B-B426-03CB0CCD92CC}" type="datetimeFigureOut">
              <a:rPr lang="en-US" smtClean="0"/>
              <a:t>4/17/2017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8E30EA-D0D0-40F6-B6FB-5CEE94C3142F}" type="slidenum">
              <a:rPr lang="en-US" smtClean="0"/>
              <a:t>‹#›</a:t>
            </a:fld>
            <a:endParaRPr lang="en-US"/>
          </a:p>
        </p:txBody>
      </p:sp>
    </p:spTree>
    <p:extLst>
      <p:ext uri="{BB962C8B-B14F-4D97-AF65-F5344CB8AC3E}">
        <p14:creationId xmlns:p14="http://schemas.microsoft.com/office/powerpoint/2010/main" val="713071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8151432-A2DC-478B-B426-03CB0CCD92CC}" type="datetimeFigureOut">
              <a:rPr lang="en-US" smtClean="0"/>
              <a:t>4/17/2017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8E30EA-D0D0-40F6-B6FB-5CEE94C3142F}" type="slidenum">
              <a:rPr lang="en-US" smtClean="0"/>
              <a:t>‹#›</a:t>
            </a:fld>
            <a:endParaRPr lang="en-US"/>
          </a:p>
        </p:txBody>
      </p:sp>
    </p:spTree>
    <p:extLst>
      <p:ext uri="{BB962C8B-B14F-4D97-AF65-F5344CB8AC3E}">
        <p14:creationId xmlns:p14="http://schemas.microsoft.com/office/powerpoint/2010/main" val="2868521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151432-A2DC-478B-B426-03CB0CCD92CC}" type="datetimeFigureOut">
              <a:rPr lang="en-US" smtClean="0"/>
              <a:t>4/17/2017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8E30EA-D0D0-40F6-B6FB-5CEE94C3142F}" type="slidenum">
              <a:rPr lang="en-US" smtClean="0"/>
              <a:t>‹#›</a:t>
            </a:fld>
            <a:endParaRPr lang="en-US"/>
          </a:p>
        </p:txBody>
      </p:sp>
    </p:spTree>
    <p:extLst>
      <p:ext uri="{BB962C8B-B14F-4D97-AF65-F5344CB8AC3E}">
        <p14:creationId xmlns:p14="http://schemas.microsoft.com/office/powerpoint/2010/main" val="3983917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8151432-A2DC-478B-B426-03CB0CCD92CC}" type="datetimeFigureOut">
              <a:rPr lang="en-US" smtClean="0"/>
              <a:t>4/17/2017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8E30EA-D0D0-40F6-B6FB-5CEE94C3142F}" type="slidenum">
              <a:rPr lang="en-US" smtClean="0"/>
              <a:t>‹#›</a:t>
            </a:fld>
            <a:endParaRPr lang="en-US"/>
          </a:p>
        </p:txBody>
      </p:sp>
    </p:spTree>
    <p:extLst>
      <p:ext uri="{BB962C8B-B14F-4D97-AF65-F5344CB8AC3E}">
        <p14:creationId xmlns:p14="http://schemas.microsoft.com/office/powerpoint/2010/main" val="2474595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8151432-A2DC-478B-B426-03CB0CCD92CC}" type="datetimeFigureOut">
              <a:rPr lang="en-US" smtClean="0"/>
              <a:t>4/17/2017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8E30EA-D0D0-40F6-B6FB-5CEE94C3142F}" type="slidenum">
              <a:rPr lang="en-US" smtClean="0"/>
              <a:t>‹#›</a:t>
            </a:fld>
            <a:endParaRPr lang="en-US"/>
          </a:p>
        </p:txBody>
      </p:sp>
    </p:spTree>
    <p:extLst>
      <p:ext uri="{BB962C8B-B14F-4D97-AF65-F5344CB8AC3E}">
        <p14:creationId xmlns:p14="http://schemas.microsoft.com/office/powerpoint/2010/main" val="3192563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151432-A2DC-478B-B426-03CB0CCD92CC}" type="datetimeFigureOut">
              <a:rPr lang="en-US" smtClean="0"/>
              <a:t>4/17/2017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8E30EA-D0D0-40F6-B6FB-5CEE94C3142F}" type="slidenum">
              <a:rPr lang="en-US" smtClean="0"/>
              <a:t>‹#›</a:t>
            </a:fld>
            <a:endParaRPr lang="en-US"/>
          </a:p>
        </p:txBody>
      </p:sp>
    </p:spTree>
    <p:extLst>
      <p:ext uri="{BB962C8B-B14F-4D97-AF65-F5344CB8AC3E}">
        <p14:creationId xmlns:p14="http://schemas.microsoft.com/office/powerpoint/2010/main" val="1609066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pages.cs.wisc.edu/~remzi/OSTEP/threads-sema.pdf"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Queue_(data_structure)" TargetMode="External"/><Relationship Id="rId3" Type="http://schemas.openxmlformats.org/officeDocument/2006/relationships/hyperlink" Target="https://en.wikipedia.org/wiki/Producer%E2%80%93consumer_problem#cite_note-ostep1-1" TargetMode="External"/><Relationship Id="rId7" Type="http://schemas.openxmlformats.org/officeDocument/2006/relationships/hyperlink" Target="https://en.wikipedia.org/wiki/Buffer_(computer_science)" TargetMode="External"/><Relationship Id="rId2" Type="http://schemas.openxmlformats.org/officeDocument/2006/relationships/hyperlink" Target="https://en.wikipedia.org/wiki/Computing" TargetMode="External"/><Relationship Id="rId1" Type="http://schemas.openxmlformats.org/officeDocument/2006/relationships/slideLayout" Target="../slideLayouts/slideLayout1.xml"/><Relationship Id="rId6" Type="http://schemas.openxmlformats.org/officeDocument/2006/relationships/hyperlink" Target="https://en.wikipedia.org/wiki/Synchronization_(computer_science)" TargetMode="External"/><Relationship Id="rId5" Type="http://schemas.openxmlformats.org/officeDocument/2006/relationships/hyperlink" Target="https://en.wikipedia.org/wiki/Process_(computing)" TargetMode="External"/><Relationship Id="rId4" Type="http://schemas.openxmlformats.org/officeDocument/2006/relationships/hyperlink" Target="https://en.wikipedia.org/wiki/Producer%E2%80%93consumer_problem#cite_note-ostep2-2" TargetMode="External"/><Relationship Id="rId9" Type="http://schemas.openxmlformats.org/officeDocument/2006/relationships/hyperlink" Target="http://pages.cs.wisc.edu/~remzi/OSTEP/threads-sema.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solidFill>
                  <a:schemeClr val="bg1"/>
                </a:solidFill>
              </a:rPr>
              <a:t>Multiprocess</a:t>
            </a:r>
            <a:r>
              <a:rPr lang="en-US" dirty="0">
                <a:solidFill>
                  <a:schemeClr val="bg1"/>
                </a:solidFill>
              </a:rPr>
              <a:t> Synchronization Problem</a:t>
            </a:r>
          </a:p>
        </p:txBody>
      </p:sp>
      <p:sp>
        <p:nvSpPr>
          <p:cNvPr id="3" name="Subtitle 2"/>
          <p:cNvSpPr>
            <a:spLocks noGrp="1"/>
          </p:cNvSpPr>
          <p:nvPr>
            <p:ph type="subTitle" idx="1"/>
          </p:nvPr>
        </p:nvSpPr>
        <p:spPr/>
        <p:txBody>
          <a:bodyPr/>
          <a:lstStyle/>
          <a:p>
            <a:r>
              <a:rPr lang="en-US" dirty="0">
                <a:solidFill>
                  <a:schemeClr val="bg1"/>
                </a:solidFill>
              </a:rPr>
              <a:t>Producer &amp; Consumer handling </a:t>
            </a:r>
            <a:r>
              <a:rPr lang="en-US">
                <a:solidFill>
                  <a:schemeClr val="bg1"/>
                </a:solidFill>
              </a:rPr>
              <a:t>using </a:t>
            </a:r>
            <a:endParaRPr lang="en-US" dirty="0">
              <a:solidFill>
                <a:schemeClr val="bg1"/>
              </a:solidFill>
            </a:endParaRPr>
          </a:p>
        </p:txBody>
      </p:sp>
    </p:spTree>
    <p:extLst>
      <p:ext uri="{BB962C8B-B14F-4D97-AF65-F5344CB8AC3E}">
        <p14:creationId xmlns:p14="http://schemas.microsoft.com/office/powerpoint/2010/main" val="79964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37957"/>
            <a:ext cx="9144000" cy="1044062"/>
          </a:xfrm>
        </p:spPr>
        <p:txBody>
          <a:bodyPr>
            <a:normAutofit/>
          </a:bodyPr>
          <a:lstStyle/>
          <a:p>
            <a:r>
              <a:rPr lang="en-US" dirty="0">
                <a:solidFill>
                  <a:schemeClr val="bg1"/>
                </a:solidFill>
              </a:rPr>
              <a:t>ANALOGY</a:t>
            </a:r>
          </a:p>
        </p:txBody>
      </p:sp>
      <p:sp>
        <p:nvSpPr>
          <p:cNvPr id="3" name="Subtitle 2"/>
          <p:cNvSpPr>
            <a:spLocks noGrp="1"/>
          </p:cNvSpPr>
          <p:nvPr>
            <p:ph type="subTitle" idx="1"/>
          </p:nvPr>
        </p:nvSpPr>
        <p:spPr>
          <a:xfrm>
            <a:off x="1296638" y="2704280"/>
            <a:ext cx="10049650" cy="2717725"/>
          </a:xfrm>
        </p:spPr>
        <p:txBody>
          <a:bodyPr>
            <a:normAutofit fontScale="92500" lnSpcReduction="10000"/>
          </a:bodyPr>
          <a:lstStyle/>
          <a:p>
            <a:r>
              <a:rPr lang="en-US" sz="3600" dirty="0" err="1">
                <a:solidFill>
                  <a:schemeClr val="bg1"/>
                </a:solidFill>
              </a:rPr>
              <a:t>Misal</a:t>
            </a:r>
            <a:r>
              <a:rPr lang="en-US" sz="3600" dirty="0">
                <a:solidFill>
                  <a:schemeClr val="bg1"/>
                </a:solidFill>
              </a:rPr>
              <a:t> </a:t>
            </a:r>
            <a:r>
              <a:rPr lang="en-US" sz="3600" dirty="0" err="1">
                <a:solidFill>
                  <a:schemeClr val="bg1"/>
                </a:solidFill>
              </a:rPr>
              <a:t>terdapat</a:t>
            </a:r>
            <a:r>
              <a:rPr lang="en-US" sz="3600" dirty="0">
                <a:solidFill>
                  <a:schemeClr val="bg1"/>
                </a:solidFill>
              </a:rPr>
              <a:t> </a:t>
            </a:r>
            <a:r>
              <a:rPr lang="en-US" sz="3600" dirty="0" err="1">
                <a:solidFill>
                  <a:schemeClr val="bg1"/>
                </a:solidFill>
              </a:rPr>
              <a:t>sebuah</a:t>
            </a:r>
            <a:r>
              <a:rPr lang="en-US" sz="3600" dirty="0">
                <a:solidFill>
                  <a:schemeClr val="bg1"/>
                </a:solidFill>
              </a:rPr>
              <a:t> </a:t>
            </a:r>
            <a:r>
              <a:rPr lang="en-US" sz="3600" dirty="0" err="1">
                <a:solidFill>
                  <a:schemeClr val="bg1"/>
                </a:solidFill>
              </a:rPr>
              <a:t>restoran</a:t>
            </a:r>
            <a:r>
              <a:rPr lang="en-US" sz="3600" dirty="0">
                <a:solidFill>
                  <a:schemeClr val="bg1"/>
                </a:solidFill>
              </a:rPr>
              <a:t> yang </a:t>
            </a:r>
            <a:r>
              <a:rPr lang="en-US" sz="3600" dirty="0" err="1">
                <a:solidFill>
                  <a:schemeClr val="bg1"/>
                </a:solidFill>
              </a:rPr>
              <a:t>memiliki</a:t>
            </a:r>
            <a:r>
              <a:rPr lang="en-US" sz="3600" dirty="0">
                <a:solidFill>
                  <a:schemeClr val="bg1"/>
                </a:solidFill>
              </a:rPr>
              <a:t> 3 </a:t>
            </a:r>
            <a:r>
              <a:rPr lang="en-US" sz="3600" dirty="0" err="1">
                <a:solidFill>
                  <a:schemeClr val="bg1"/>
                </a:solidFill>
              </a:rPr>
              <a:t>meja</a:t>
            </a:r>
            <a:r>
              <a:rPr lang="en-US" sz="3600" dirty="0">
                <a:solidFill>
                  <a:schemeClr val="bg1"/>
                </a:solidFill>
              </a:rPr>
              <a:t> </a:t>
            </a:r>
            <a:r>
              <a:rPr lang="en-US" sz="3600" dirty="0" err="1">
                <a:solidFill>
                  <a:schemeClr val="bg1"/>
                </a:solidFill>
              </a:rPr>
              <a:t>makan</a:t>
            </a:r>
            <a:r>
              <a:rPr lang="en-US" sz="3600" dirty="0">
                <a:solidFill>
                  <a:schemeClr val="bg1"/>
                </a:solidFill>
              </a:rPr>
              <a:t>. 1 </a:t>
            </a:r>
            <a:r>
              <a:rPr lang="en-US" sz="3600" dirty="0" err="1">
                <a:solidFill>
                  <a:schemeClr val="bg1"/>
                </a:solidFill>
              </a:rPr>
              <a:t>meja</a:t>
            </a:r>
            <a:r>
              <a:rPr lang="en-US" sz="3600" dirty="0">
                <a:solidFill>
                  <a:schemeClr val="bg1"/>
                </a:solidFill>
              </a:rPr>
              <a:t> </a:t>
            </a:r>
            <a:r>
              <a:rPr lang="en-US" sz="3600" dirty="0" err="1">
                <a:solidFill>
                  <a:schemeClr val="bg1"/>
                </a:solidFill>
              </a:rPr>
              <a:t>hanya</a:t>
            </a:r>
            <a:r>
              <a:rPr lang="en-US" sz="3600" dirty="0">
                <a:solidFill>
                  <a:schemeClr val="bg1"/>
                </a:solidFill>
              </a:rPr>
              <a:t> </a:t>
            </a:r>
            <a:r>
              <a:rPr lang="en-US" sz="3600" dirty="0" err="1">
                <a:solidFill>
                  <a:schemeClr val="bg1"/>
                </a:solidFill>
              </a:rPr>
              <a:t>bisa</a:t>
            </a:r>
            <a:r>
              <a:rPr lang="en-US" sz="3600" dirty="0">
                <a:solidFill>
                  <a:schemeClr val="bg1"/>
                </a:solidFill>
              </a:rPr>
              <a:t> </a:t>
            </a:r>
            <a:r>
              <a:rPr lang="en-US" sz="3600" dirty="0" err="1">
                <a:solidFill>
                  <a:schemeClr val="bg1"/>
                </a:solidFill>
              </a:rPr>
              <a:t>dipakai</a:t>
            </a:r>
            <a:r>
              <a:rPr lang="en-US" sz="3600" dirty="0">
                <a:solidFill>
                  <a:schemeClr val="bg1"/>
                </a:solidFill>
              </a:rPr>
              <a:t> </a:t>
            </a:r>
            <a:r>
              <a:rPr lang="en-US" sz="3600" dirty="0" err="1">
                <a:solidFill>
                  <a:schemeClr val="bg1"/>
                </a:solidFill>
              </a:rPr>
              <a:t>oleh</a:t>
            </a:r>
            <a:r>
              <a:rPr lang="en-US" sz="3600" dirty="0">
                <a:solidFill>
                  <a:schemeClr val="bg1"/>
                </a:solidFill>
              </a:rPr>
              <a:t> 1 orang. </a:t>
            </a:r>
            <a:r>
              <a:rPr lang="en-US" sz="3600" dirty="0" err="1">
                <a:solidFill>
                  <a:schemeClr val="bg1"/>
                </a:solidFill>
              </a:rPr>
              <a:t>Untuk</a:t>
            </a:r>
            <a:r>
              <a:rPr lang="en-US" sz="3600" dirty="0">
                <a:solidFill>
                  <a:schemeClr val="bg1"/>
                </a:solidFill>
              </a:rPr>
              <a:t> </a:t>
            </a:r>
            <a:r>
              <a:rPr lang="en-US" sz="3600" dirty="0" err="1">
                <a:solidFill>
                  <a:schemeClr val="bg1"/>
                </a:solidFill>
              </a:rPr>
              <a:t>itu</a:t>
            </a:r>
            <a:r>
              <a:rPr lang="en-US" sz="3600" dirty="0">
                <a:solidFill>
                  <a:schemeClr val="bg1"/>
                </a:solidFill>
              </a:rPr>
              <a:t> </a:t>
            </a:r>
            <a:r>
              <a:rPr lang="en-US" sz="3600" dirty="0" err="1">
                <a:solidFill>
                  <a:schemeClr val="bg1"/>
                </a:solidFill>
              </a:rPr>
              <a:t>dibutuhkan</a:t>
            </a:r>
            <a:r>
              <a:rPr lang="en-US" sz="3600" dirty="0">
                <a:solidFill>
                  <a:schemeClr val="bg1"/>
                </a:solidFill>
              </a:rPr>
              <a:t> </a:t>
            </a:r>
            <a:r>
              <a:rPr lang="en-US" sz="3600" dirty="0" err="1">
                <a:solidFill>
                  <a:schemeClr val="bg1"/>
                </a:solidFill>
              </a:rPr>
              <a:t>seseorang</a:t>
            </a:r>
            <a:r>
              <a:rPr lang="en-US" sz="3600" dirty="0">
                <a:solidFill>
                  <a:schemeClr val="bg1"/>
                </a:solidFill>
              </a:rPr>
              <a:t> </a:t>
            </a:r>
            <a:r>
              <a:rPr lang="en-US" sz="3600" dirty="0" err="1">
                <a:solidFill>
                  <a:schemeClr val="bg1"/>
                </a:solidFill>
              </a:rPr>
              <a:t>untuk</a:t>
            </a:r>
            <a:r>
              <a:rPr lang="en-US" sz="3600" dirty="0">
                <a:solidFill>
                  <a:schemeClr val="bg1"/>
                </a:solidFill>
              </a:rPr>
              <a:t> </a:t>
            </a:r>
            <a:r>
              <a:rPr lang="en-US" sz="3600" dirty="0" err="1">
                <a:solidFill>
                  <a:schemeClr val="bg1"/>
                </a:solidFill>
              </a:rPr>
              <a:t>menahan</a:t>
            </a:r>
            <a:r>
              <a:rPr lang="en-US" sz="3600" dirty="0">
                <a:solidFill>
                  <a:schemeClr val="bg1"/>
                </a:solidFill>
              </a:rPr>
              <a:t> orang-orang yang </a:t>
            </a:r>
            <a:r>
              <a:rPr lang="en-US" sz="3600" dirty="0" err="1">
                <a:solidFill>
                  <a:schemeClr val="bg1"/>
                </a:solidFill>
              </a:rPr>
              <a:t>ingin</a:t>
            </a:r>
            <a:r>
              <a:rPr lang="en-US" sz="3600" dirty="0">
                <a:solidFill>
                  <a:schemeClr val="bg1"/>
                </a:solidFill>
              </a:rPr>
              <a:t> </a:t>
            </a:r>
            <a:r>
              <a:rPr lang="en-US" sz="3600" dirty="0" err="1">
                <a:solidFill>
                  <a:schemeClr val="bg1"/>
                </a:solidFill>
              </a:rPr>
              <a:t>masuk</a:t>
            </a:r>
            <a:r>
              <a:rPr lang="en-US" sz="3600" dirty="0">
                <a:solidFill>
                  <a:schemeClr val="bg1"/>
                </a:solidFill>
              </a:rPr>
              <a:t> </a:t>
            </a:r>
            <a:r>
              <a:rPr lang="en-US" sz="3600" dirty="0" err="1">
                <a:solidFill>
                  <a:schemeClr val="bg1"/>
                </a:solidFill>
              </a:rPr>
              <a:t>ke</a:t>
            </a:r>
            <a:r>
              <a:rPr lang="en-US" sz="3600" dirty="0">
                <a:solidFill>
                  <a:schemeClr val="bg1"/>
                </a:solidFill>
              </a:rPr>
              <a:t> </a:t>
            </a:r>
            <a:r>
              <a:rPr lang="en-US" sz="3600" dirty="0" err="1">
                <a:solidFill>
                  <a:schemeClr val="bg1"/>
                </a:solidFill>
              </a:rPr>
              <a:t>restoran</a:t>
            </a:r>
            <a:r>
              <a:rPr lang="en-US" sz="3600" dirty="0">
                <a:solidFill>
                  <a:schemeClr val="bg1"/>
                </a:solidFill>
              </a:rPr>
              <a:t> </a:t>
            </a:r>
            <a:r>
              <a:rPr lang="en-US" sz="3600" dirty="0" err="1">
                <a:solidFill>
                  <a:schemeClr val="bg1"/>
                </a:solidFill>
              </a:rPr>
              <a:t>ketika</a:t>
            </a:r>
            <a:r>
              <a:rPr lang="en-US" sz="3600" dirty="0">
                <a:solidFill>
                  <a:schemeClr val="bg1"/>
                </a:solidFill>
              </a:rPr>
              <a:t> </a:t>
            </a:r>
            <a:r>
              <a:rPr lang="en-US" sz="3600" dirty="0" err="1">
                <a:solidFill>
                  <a:schemeClr val="bg1"/>
                </a:solidFill>
              </a:rPr>
              <a:t>sudah</a:t>
            </a:r>
            <a:r>
              <a:rPr lang="en-US" sz="3600" dirty="0">
                <a:solidFill>
                  <a:schemeClr val="bg1"/>
                </a:solidFill>
              </a:rPr>
              <a:t> </a:t>
            </a:r>
            <a:r>
              <a:rPr lang="en-US" sz="3600" dirty="0" err="1">
                <a:solidFill>
                  <a:schemeClr val="bg1"/>
                </a:solidFill>
              </a:rPr>
              <a:t>penuh</a:t>
            </a:r>
            <a:r>
              <a:rPr lang="en-US" sz="3600" dirty="0">
                <a:solidFill>
                  <a:schemeClr val="bg1"/>
                </a:solidFill>
              </a:rPr>
              <a:t>, </a:t>
            </a:r>
            <a:r>
              <a:rPr lang="en-US" sz="3600" dirty="0" err="1">
                <a:solidFill>
                  <a:schemeClr val="bg1"/>
                </a:solidFill>
              </a:rPr>
              <a:t>dan</a:t>
            </a:r>
            <a:r>
              <a:rPr lang="en-US" sz="3600" dirty="0">
                <a:solidFill>
                  <a:schemeClr val="bg1"/>
                </a:solidFill>
              </a:rPr>
              <a:t> </a:t>
            </a:r>
            <a:r>
              <a:rPr lang="en-US" sz="3600" dirty="0" err="1">
                <a:solidFill>
                  <a:schemeClr val="bg1"/>
                </a:solidFill>
              </a:rPr>
              <a:t>akan</a:t>
            </a:r>
            <a:r>
              <a:rPr lang="en-US" sz="3600" dirty="0">
                <a:solidFill>
                  <a:schemeClr val="bg1"/>
                </a:solidFill>
              </a:rPr>
              <a:t> </a:t>
            </a:r>
            <a:r>
              <a:rPr lang="en-US" sz="3600" dirty="0" err="1">
                <a:solidFill>
                  <a:schemeClr val="bg1"/>
                </a:solidFill>
              </a:rPr>
              <a:t>mengizinkan</a:t>
            </a:r>
            <a:r>
              <a:rPr lang="en-US" sz="3600" dirty="0">
                <a:solidFill>
                  <a:schemeClr val="bg1"/>
                </a:solidFill>
              </a:rPr>
              <a:t> </a:t>
            </a:r>
            <a:r>
              <a:rPr lang="en-US" sz="3600" dirty="0" err="1">
                <a:solidFill>
                  <a:schemeClr val="bg1"/>
                </a:solidFill>
              </a:rPr>
              <a:t>masuk</a:t>
            </a:r>
            <a:r>
              <a:rPr lang="en-US" sz="3600" dirty="0">
                <a:solidFill>
                  <a:schemeClr val="bg1"/>
                </a:solidFill>
              </a:rPr>
              <a:t> </a:t>
            </a:r>
            <a:r>
              <a:rPr lang="en-US" sz="3600" dirty="0" err="1">
                <a:solidFill>
                  <a:schemeClr val="bg1"/>
                </a:solidFill>
              </a:rPr>
              <a:t>ketika</a:t>
            </a:r>
            <a:r>
              <a:rPr lang="en-US" sz="3600" dirty="0">
                <a:solidFill>
                  <a:schemeClr val="bg1"/>
                </a:solidFill>
              </a:rPr>
              <a:t> </a:t>
            </a:r>
            <a:r>
              <a:rPr lang="en-US" sz="3600" dirty="0" err="1">
                <a:solidFill>
                  <a:schemeClr val="bg1"/>
                </a:solidFill>
              </a:rPr>
              <a:t>sudah</a:t>
            </a:r>
            <a:r>
              <a:rPr lang="en-US" sz="3600" dirty="0">
                <a:solidFill>
                  <a:schemeClr val="bg1"/>
                </a:solidFill>
              </a:rPr>
              <a:t> </a:t>
            </a:r>
            <a:r>
              <a:rPr lang="en-US" sz="3600" dirty="0" err="1">
                <a:solidFill>
                  <a:schemeClr val="bg1"/>
                </a:solidFill>
              </a:rPr>
              <a:t>ada</a:t>
            </a:r>
            <a:r>
              <a:rPr lang="en-US" sz="3600" dirty="0">
                <a:solidFill>
                  <a:schemeClr val="bg1"/>
                </a:solidFill>
              </a:rPr>
              <a:t> </a:t>
            </a:r>
            <a:r>
              <a:rPr lang="en-US" sz="3600" dirty="0" err="1">
                <a:solidFill>
                  <a:schemeClr val="bg1"/>
                </a:solidFill>
              </a:rPr>
              <a:t>meja</a:t>
            </a:r>
            <a:r>
              <a:rPr lang="en-US" sz="3600" dirty="0">
                <a:solidFill>
                  <a:schemeClr val="bg1"/>
                </a:solidFill>
              </a:rPr>
              <a:t> yang </a:t>
            </a:r>
            <a:r>
              <a:rPr lang="en-US" sz="3600" dirty="0" err="1">
                <a:solidFill>
                  <a:schemeClr val="bg1"/>
                </a:solidFill>
              </a:rPr>
              <a:t>kosong</a:t>
            </a:r>
            <a:endParaRPr lang="en-US" sz="3600" dirty="0">
              <a:solidFill>
                <a:schemeClr val="bg1"/>
              </a:solidFill>
            </a:endParaRPr>
          </a:p>
          <a:p>
            <a:r>
              <a:rPr lang="en-US" sz="3600" dirty="0">
                <a:solidFill>
                  <a:schemeClr val="bg1"/>
                </a:solidFill>
              </a:rPr>
              <a:t>Orang </a:t>
            </a:r>
            <a:r>
              <a:rPr lang="en-US" sz="3600" dirty="0" err="1">
                <a:solidFill>
                  <a:schemeClr val="bg1"/>
                </a:solidFill>
              </a:rPr>
              <a:t>itulah</a:t>
            </a:r>
            <a:r>
              <a:rPr lang="en-US" sz="3600" dirty="0">
                <a:solidFill>
                  <a:schemeClr val="bg1"/>
                </a:solidFill>
              </a:rPr>
              <a:t> yang </a:t>
            </a:r>
            <a:r>
              <a:rPr lang="en-US" sz="3600" dirty="0" err="1">
                <a:solidFill>
                  <a:schemeClr val="bg1"/>
                </a:solidFill>
              </a:rPr>
              <a:t>disebut</a:t>
            </a:r>
            <a:r>
              <a:rPr lang="en-US" sz="3600" dirty="0">
                <a:solidFill>
                  <a:schemeClr val="bg1"/>
                </a:solidFill>
              </a:rPr>
              <a:t> </a:t>
            </a:r>
            <a:r>
              <a:rPr lang="en-US" sz="3600" dirty="0" err="1">
                <a:solidFill>
                  <a:schemeClr val="bg1"/>
                </a:solidFill>
              </a:rPr>
              <a:t>sebagai</a:t>
            </a:r>
            <a:r>
              <a:rPr lang="en-US" sz="3600" dirty="0">
                <a:solidFill>
                  <a:schemeClr val="bg1"/>
                </a:solidFill>
              </a:rPr>
              <a:t> SEMAPHORE</a:t>
            </a:r>
          </a:p>
        </p:txBody>
      </p:sp>
    </p:spTree>
    <p:extLst>
      <p:ext uri="{BB962C8B-B14F-4D97-AF65-F5344CB8AC3E}">
        <p14:creationId xmlns:p14="http://schemas.microsoft.com/office/powerpoint/2010/main" val="3413036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723705" y="187952"/>
            <a:ext cx="9144000" cy="662054"/>
          </a:xfrm>
        </p:spPr>
        <p:txBody>
          <a:bodyPr>
            <a:normAutofit fontScale="90000"/>
          </a:bodyPr>
          <a:lstStyle/>
          <a:p>
            <a:r>
              <a:rPr lang="en-US" sz="4800" dirty="0">
                <a:solidFill>
                  <a:schemeClr val="bg1"/>
                </a:solidFill>
              </a:rPr>
              <a:t>PRODUCER &amp; CONSUMER</a:t>
            </a:r>
          </a:p>
        </p:txBody>
      </p:sp>
      <p:sp>
        <p:nvSpPr>
          <p:cNvPr id="3" name="Subtitle 2"/>
          <p:cNvSpPr>
            <a:spLocks noGrp="1"/>
          </p:cNvSpPr>
          <p:nvPr>
            <p:ph type="subTitle" idx="1"/>
          </p:nvPr>
        </p:nvSpPr>
        <p:spPr>
          <a:xfrm>
            <a:off x="824248" y="850006"/>
            <a:ext cx="10522040" cy="5537915"/>
          </a:xfrm>
        </p:spPr>
        <p:txBody>
          <a:bodyPr>
            <a:normAutofit lnSpcReduction="10000"/>
          </a:bodyPr>
          <a:lstStyle/>
          <a:p>
            <a:r>
              <a:rPr lang="en-US" sz="2000" dirty="0" err="1">
                <a:solidFill>
                  <a:schemeClr val="bg1"/>
                </a:solidFill>
              </a:rPr>
              <a:t>Dalam</a:t>
            </a:r>
            <a:r>
              <a:rPr lang="en-US" sz="2000" dirty="0">
                <a:solidFill>
                  <a:schemeClr val="bg1"/>
                </a:solidFill>
              </a:rPr>
              <a:t> </a:t>
            </a:r>
            <a:r>
              <a:rPr lang="en-US" sz="2000" dirty="0" err="1">
                <a:solidFill>
                  <a:schemeClr val="bg1"/>
                </a:solidFill>
              </a:rPr>
              <a:t>komputer</a:t>
            </a:r>
            <a:r>
              <a:rPr lang="en-US" sz="2000" dirty="0">
                <a:solidFill>
                  <a:schemeClr val="bg1"/>
                </a:solidFill>
              </a:rPr>
              <a:t>, </a:t>
            </a:r>
            <a:r>
              <a:rPr lang="en-US" sz="2000" dirty="0" err="1">
                <a:solidFill>
                  <a:schemeClr val="bg1"/>
                </a:solidFill>
              </a:rPr>
              <a:t>tepatnya</a:t>
            </a:r>
            <a:r>
              <a:rPr lang="en-US" sz="2000" dirty="0">
                <a:solidFill>
                  <a:schemeClr val="bg1"/>
                </a:solidFill>
              </a:rPr>
              <a:t> </a:t>
            </a:r>
            <a:r>
              <a:rPr lang="en-US" sz="2000" dirty="0" err="1">
                <a:solidFill>
                  <a:schemeClr val="bg1"/>
                </a:solidFill>
              </a:rPr>
              <a:t>untuk</a:t>
            </a:r>
            <a:r>
              <a:rPr lang="en-US" sz="2000" dirty="0">
                <a:solidFill>
                  <a:schemeClr val="bg1"/>
                </a:solidFill>
              </a:rPr>
              <a:t> </a:t>
            </a:r>
            <a:r>
              <a:rPr lang="en-US" sz="2000" dirty="0" err="1">
                <a:solidFill>
                  <a:schemeClr val="bg1"/>
                </a:solidFill>
              </a:rPr>
              <a:t>kasus</a:t>
            </a:r>
            <a:r>
              <a:rPr lang="en-US" sz="2000" dirty="0">
                <a:solidFill>
                  <a:schemeClr val="bg1"/>
                </a:solidFill>
              </a:rPr>
              <a:t> producer </a:t>
            </a:r>
            <a:r>
              <a:rPr lang="en-US" sz="2000" dirty="0" err="1">
                <a:solidFill>
                  <a:schemeClr val="bg1"/>
                </a:solidFill>
              </a:rPr>
              <a:t>dan</a:t>
            </a:r>
            <a:r>
              <a:rPr lang="en-US" sz="2000" dirty="0">
                <a:solidFill>
                  <a:schemeClr val="bg1"/>
                </a:solidFill>
              </a:rPr>
              <a:t> consumer (juga </a:t>
            </a:r>
            <a:r>
              <a:rPr lang="en-US" sz="2000" dirty="0" err="1">
                <a:solidFill>
                  <a:schemeClr val="bg1"/>
                </a:solidFill>
              </a:rPr>
              <a:t>dikatakan</a:t>
            </a:r>
            <a:r>
              <a:rPr lang="en-US" sz="2000" dirty="0">
                <a:solidFill>
                  <a:schemeClr val="bg1"/>
                </a:solidFill>
              </a:rPr>
              <a:t> </a:t>
            </a:r>
            <a:r>
              <a:rPr lang="en-US" sz="2000" dirty="0" err="1">
                <a:solidFill>
                  <a:schemeClr val="bg1"/>
                </a:solidFill>
              </a:rPr>
              <a:t>sebagai</a:t>
            </a:r>
            <a:r>
              <a:rPr lang="en-US" sz="2000" dirty="0">
                <a:solidFill>
                  <a:schemeClr val="bg1"/>
                </a:solidFill>
              </a:rPr>
              <a:t> bounded-buffer problem) </a:t>
            </a:r>
            <a:r>
              <a:rPr lang="en-US" sz="2000" dirty="0" err="1">
                <a:solidFill>
                  <a:schemeClr val="bg1"/>
                </a:solidFill>
              </a:rPr>
              <a:t>adalah</a:t>
            </a:r>
            <a:r>
              <a:rPr lang="en-US" sz="2000" dirty="0">
                <a:solidFill>
                  <a:schemeClr val="bg1"/>
                </a:solidFill>
              </a:rPr>
              <a:t> </a:t>
            </a:r>
            <a:r>
              <a:rPr lang="en-US" sz="2000" dirty="0" err="1">
                <a:solidFill>
                  <a:schemeClr val="bg1"/>
                </a:solidFill>
              </a:rPr>
              <a:t>sebuah</a:t>
            </a:r>
            <a:r>
              <a:rPr lang="en-US" sz="2000" dirty="0">
                <a:solidFill>
                  <a:schemeClr val="bg1"/>
                </a:solidFill>
              </a:rPr>
              <a:t> </a:t>
            </a:r>
            <a:r>
              <a:rPr lang="en-US" sz="2000" dirty="0" err="1">
                <a:solidFill>
                  <a:schemeClr val="bg1"/>
                </a:solidFill>
              </a:rPr>
              <a:t>masalah</a:t>
            </a:r>
            <a:r>
              <a:rPr lang="en-US" sz="2000" dirty="0">
                <a:solidFill>
                  <a:schemeClr val="bg1"/>
                </a:solidFill>
              </a:rPr>
              <a:t> </a:t>
            </a:r>
            <a:r>
              <a:rPr lang="en-US" sz="2000" dirty="0" err="1">
                <a:solidFill>
                  <a:schemeClr val="bg1"/>
                </a:solidFill>
              </a:rPr>
              <a:t>klasik</a:t>
            </a:r>
            <a:r>
              <a:rPr lang="en-US" sz="2000" dirty="0">
                <a:solidFill>
                  <a:schemeClr val="bg1"/>
                </a:solidFill>
              </a:rPr>
              <a:t> </a:t>
            </a:r>
            <a:r>
              <a:rPr lang="en-US" sz="2000" dirty="0" err="1">
                <a:solidFill>
                  <a:schemeClr val="bg1"/>
                </a:solidFill>
              </a:rPr>
              <a:t>dari</a:t>
            </a:r>
            <a:r>
              <a:rPr lang="en-US" sz="2000" dirty="0">
                <a:solidFill>
                  <a:schemeClr val="bg1"/>
                </a:solidFill>
              </a:rPr>
              <a:t> </a:t>
            </a:r>
            <a:r>
              <a:rPr lang="en-US" sz="2000" dirty="0" err="1">
                <a:solidFill>
                  <a:schemeClr val="bg1"/>
                </a:solidFill>
              </a:rPr>
              <a:t>sebuah</a:t>
            </a:r>
            <a:r>
              <a:rPr lang="en-US" sz="2000" dirty="0">
                <a:solidFill>
                  <a:schemeClr val="bg1"/>
                </a:solidFill>
              </a:rPr>
              <a:t> multi proses</a:t>
            </a:r>
          </a:p>
          <a:p>
            <a:endParaRPr lang="en-US" sz="2000" dirty="0">
              <a:solidFill>
                <a:schemeClr val="bg1"/>
              </a:solidFill>
            </a:endParaRPr>
          </a:p>
          <a:p>
            <a:r>
              <a:rPr lang="en-US" sz="2000" dirty="0">
                <a:solidFill>
                  <a:schemeClr val="bg1"/>
                </a:solidFill>
              </a:rPr>
              <a:t>Karena </a:t>
            </a:r>
            <a:r>
              <a:rPr lang="en-US" sz="2000" dirty="0" err="1">
                <a:solidFill>
                  <a:schemeClr val="bg1"/>
                </a:solidFill>
              </a:rPr>
              <a:t>menyangkut</a:t>
            </a:r>
            <a:r>
              <a:rPr lang="en-US" sz="2000" dirty="0">
                <a:solidFill>
                  <a:schemeClr val="bg1"/>
                </a:solidFill>
              </a:rPr>
              <a:t> multi proses </a:t>
            </a:r>
            <a:r>
              <a:rPr lang="en-US" sz="2000" dirty="0" err="1">
                <a:solidFill>
                  <a:schemeClr val="bg1"/>
                </a:solidFill>
              </a:rPr>
              <a:t>maka</a:t>
            </a:r>
            <a:r>
              <a:rPr lang="en-US" sz="2000" dirty="0">
                <a:solidFill>
                  <a:schemeClr val="bg1"/>
                </a:solidFill>
              </a:rPr>
              <a:t> </a:t>
            </a:r>
            <a:r>
              <a:rPr lang="en-US" sz="2000" dirty="0" err="1">
                <a:solidFill>
                  <a:schemeClr val="bg1"/>
                </a:solidFill>
              </a:rPr>
              <a:t>masalah</a:t>
            </a:r>
            <a:r>
              <a:rPr lang="en-US" sz="2000" dirty="0">
                <a:solidFill>
                  <a:schemeClr val="bg1"/>
                </a:solidFill>
              </a:rPr>
              <a:t> </a:t>
            </a:r>
            <a:r>
              <a:rPr lang="en-US" sz="2000" dirty="0" err="1">
                <a:solidFill>
                  <a:schemeClr val="bg1"/>
                </a:solidFill>
              </a:rPr>
              <a:t>ini</a:t>
            </a:r>
            <a:r>
              <a:rPr lang="en-US" sz="2000" dirty="0">
                <a:solidFill>
                  <a:schemeClr val="bg1"/>
                </a:solidFill>
              </a:rPr>
              <a:t> </a:t>
            </a:r>
            <a:r>
              <a:rPr lang="en-US" sz="2000" dirty="0" err="1">
                <a:solidFill>
                  <a:schemeClr val="bg1"/>
                </a:solidFill>
              </a:rPr>
              <a:t>digambarkan</a:t>
            </a:r>
            <a:r>
              <a:rPr lang="en-US" sz="2000" dirty="0">
                <a:solidFill>
                  <a:schemeClr val="bg1"/>
                </a:solidFill>
              </a:rPr>
              <a:t> </a:t>
            </a:r>
            <a:r>
              <a:rPr lang="en-US" sz="2000" dirty="0" err="1">
                <a:solidFill>
                  <a:schemeClr val="bg1"/>
                </a:solidFill>
              </a:rPr>
              <a:t>menjadi</a:t>
            </a:r>
            <a:r>
              <a:rPr lang="en-US" sz="2000" dirty="0">
                <a:solidFill>
                  <a:schemeClr val="bg1"/>
                </a:solidFill>
              </a:rPr>
              <a:t> 2 proses :</a:t>
            </a:r>
          </a:p>
          <a:p>
            <a:r>
              <a:rPr lang="en-US" sz="2000" dirty="0">
                <a:solidFill>
                  <a:schemeClr val="bg1"/>
                </a:solidFill>
              </a:rPr>
              <a:t>Producer (process A) = generate data (</a:t>
            </a:r>
            <a:r>
              <a:rPr lang="en-US" sz="2000" dirty="0" err="1">
                <a:solidFill>
                  <a:schemeClr val="bg1"/>
                </a:solidFill>
              </a:rPr>
              <a:t>menghasilkan</a:t>
            </a:r>
            <a:r>
              <a:rPr lang="en-US" sz="2000" dirty="0">
                <a:solidFill>
                  <a:schemeClr val="bg1"/>
                </a:solidFill>
              </a:rPr>
              <a:t> 1 data)</a:t>
            </a:r>
          </a:p>
          <a:p>
            <a:r>
              <a:rPr lang="en-US" sz="2000" dirty="0">
                <a:solidFill>
                  <a:schemeClr val="bg1"/>
                </a:solidFill>
              </a:rPr>
              <a:t>Consumer (process B) = consuming data (</a:t>
            </a:r>
            <a:r>
              <a:rPr lang="en-US" sz="2000" dirty="0" err="1">
                <a:solidFill>
                  <a:schemeClr val="bg1"/>
                </a:solidFill>
              </a:rPr>
              <a:t>menghapus</a:t>
            </a:r>
            <a:r>
              <a:rPr lang="en-US" sz="2000" dirty="0">
                <a:solidFill>
                  <a:schemeClr val="bg1"/>
                </a:solidFill>
              </a:rPr>
              <a:t> 1 data </a:t>
            </a:r>
            <a:r>
              <a:rPr lang="en-US" sz="2000" dirty="0" err="1">
                <a:solidFill>
                  <a:schemeClr val="bg1"/>
                </a:solidFill>
              </a:rPr>
              <a:t>dari</a:t>
            </a:r>
            <a:r>
              <a:rPr lang="en-US" sz="2000" dirty="0">
                <a:solidFill>
                  <a:schemeClr val="bg1"/>
                </a:solidFill>
              </a:rPr>
              <a:t> array)</a:t>
            </a:r>
          </a:p>
          <a:p>
            <a:r>
              <a:rPr lang="en-US" sz="2000" dirty="0" err="1">
                <a:solidFill>
                  <a:schemeClr val="bg1"/>
                </a:solidFill>
              </a:rPr>
              <a:t>Kedua</a:t>
            </a:r>
            <a:r>
              <a:rPr lang="en-US" sz="2000" dirty="0">
                <a:solidFill>
                  <a:schemeClr val="bg1"/>
                </a:solidFill>
              </a:rPr>
              <a:t> proses </a:t>
            </a:r>
            <a:r>
              <a:rPr lang="en-US" sz="2000" dirty="0" err="1">
                <a:solidFill>
                  <a:schemeClr val="bg1"/>
                </a:solidFill>
              </a:rPr>
              <a:t>ini</a:t>
            </a:r>
            <a:r>
              <a:rPr lang="en-US" sz="2000" dirty="0">
                <a:solidFill>
                  <a:schemeClr val="bg1"/>
                </a:solidFill>
              </a:rPr>
              <a:t> </a:t>
            </a:r>
            <a:r>
              <a:rPr lang="en-US" sz="2000" dirty="0" err="1">
                <a:solidFill>
                  <a:schemeClr val="bg1"/>
                </a:solidFill>
              </a:rPr>
              <a:t>sama-sama</a:t>
            </a:r>
            <a:r>
              <a:rPr lang="en-US" sz="2000" dirty="0">
                <a:solidFill>
                  <a:schemeClr val="bg1"/>
                </a:solidFill>
              </a:rPr>
              <a:t> </a:t>
            </a:r>
            <a:r>
              <a:rPr lang="en-US" sz="2000" dirty="0" err="1">
                <a:solidFill>
                  <a:schemeClr val="bg1"/>
                </a:solidFill>
              </a:rPr>
              <a:t>berbagi</a:t>
            </a:r>
            <a:r>
              <a:rPr lang="en-US" sz="2000" dirty="0">
                <a:solidFill>
                  <a:schemeClr val="bg1"/>
                </a:solidFill>
              </a:rPr>
              <a:t> </a:t>
            </a:r>
            <a:r>
              <a:rPr lang="en-US" sz="2000" dirty="0" err="1">
                <a:solidFill>
                  <a:schemeClr val="bg1"/>
                </a:solidFill>
              </a:rPr>
              <a:t>sumber</a:t>
            </a:r>
            <a:r>
              <a:rPr lang="en-US" sz="2000" dirty="0">
                <a:solidFill>
                  <a:schemeClr val="bg1"/>
                </a:solidFill>
              </a:rPr>
              <a:t> </a:t>
            </a:r>
            <a:r>
              <a:rPr lang="en-US" sz="2000" dirty="0" err="1">
                <a:solidFill>
                  <a:schemeClr val="bg1"/>
                </a:solidFill>
              </a:rPr>
              <a:t>daya</a:t>
            </a:r>
            <a:r>
              <a:rPr lang="en-US" sz="2000" dirty="0">
                <a:solidFill>
                  <a:schemeClr val="bg1"/>
                </a:solidFill>
              </a:rPr>
              <a:t>, </a:t>
            </a:r>
            <a:r>
              <a:rPr lang="en-US" sz="2000" dirty="0" err="1">
                <a:solidFill>
                  <a:schemeClr val="bg1"/>
                </a:solidFill>
              </a:rPr>
              <a:t>dimana</a:t>
            </a:r>
            <a:r>
              <a:rPr lang="en-US" sz="2000" dirty="0">
                <a:solidFill>
                  <a:schemeClr val="bg1"/>
                </a:solidFill>
              </a:rPr>
              <a:t> </a:t>
            </a:r>
            <a:r>
              <a:rPr lang="en-US" sz="2000" dirty="0" err="1">
                <a:solidFill>
                  <a:schemeClr val="bg1"/>
                </a:solidFill>
              </a:rPr>
              <a:t>pada</a:t>
            </a:r>
            <a:r>
              <a:rPr lang="en-US" sz="2000" dirty="0">
                <a:solidFill>
                  <a:schemeClr val="bg1"/>
                </a:solidFill>
              </a:rPr>
              <a:t> </a:t>
            </a:r>
            <a:r>
              <a:rPr lang="en-US" sz="2000" dirty="0" err="1">
                <a:solidFill>
                  <a:schemeClr val="bg1"/>
                </a:solidFill>
              </a:rPr>
              <a:t>kasus</a:t>
            </a:r>
            <a:r>
              <a:rPr lang="en-US" sz="2000" dirty="0">
                <a:solidFill>
                  <a:schemeClr val="bg1"/>
                </a:solidFill>
              </a:rPr>
              <a:t> </a:t>
            </a:r>
            <a:r>
              <a:rPr lang="en-US" sz="2000" dirty="0" err="1">
                <a:solidFill>
                  <a:schemeClr val="bg1"/>
                </a:solidFill>
              </a:rPr>
              <a:t>ini</a:t>
            </a:r>
            <a:r>
              <a:rPr lang="en-US" sz="2000" dirty="0">
                <a:solidFill>
                  <a:schemeClr val="bg1"/>
                </a:solidFill>
              </a:rPr>
              <a:t> </a:t>
            </a:r>
            <a:r>
              <a:rPr lang="en-US" sz="2000" dirty="0" err="1">
                <a:solidFill>
                  <a:schemeClr val="bg1"/>
                </a:solidFill>
              </a:rPr>
              <a:t>sebuah</a:t>
            </a:r>
            <a:r>
              <a:rPr lang="en-US" sz="2000" dirty="0">
                <a:solidFill>
                  <a:schemeClr val="bg1"/>
                </a:solidFill>
              </a:rPr>
              <a:t> Array </a:t>
            </a:r>
            <a:r>
              <a:rPr lang="en-US" sz="2000" dirty="0" err="1">
                <a:solidFill>
                  <a:schemeClr val="bg1"/>
                </a:solidFill>
              </a:rPr>
              <a:t>Statis</a:t>
            </a:r>
            <a:r>
              <a:rPr lang="en-US" sz="2000" dirty="0">
                <a:solidFill>
                  <a:schemeClr val="bg1"/>
                </a:solidFill>
              </a:rPr>
              <a:t> yang </a:t>
            </a:r>
            <a:r>
              <a:rPr lang="en-US" sz="2000" dirty="0" err="1">
                <a:solidFill>
                  <a:schemeClr val="bg1"/>
                </a:solidFill>
              </a:rPr>
              <a:t>kita</a:t>
            </a:r>
            <a:r>
              <a:rPr lang="en-US" sz="2000" dirty="0">
                <a:solidFill>
                  <a:schemeClr val="bg1"/>
                </a:solidFill>
              </a:rPr>
              <a:t> </a:t>
            </a:r>
            <a:r>
              <a:rPr lang="en-US" sz="2000" dirty="0" err="1">
                <a:solidFill>
                  <a:schemeClr val="bg1"/>
                </a:solidFill>
              </a:rPr>
              <a:t>anggap</a:t>
            </a:r>
            <a:r>
              <a:rPr lang="en-US" sz="2000" dirty="0">
                <a:solidFill>
                  <a:schemeClr val="bg1"/>
                </a:solidFill>
              </a:rPr>
              <a:t> </a:t>
            </a:r>
            <a:r>
              <a:rPr lang="en-US" sz="2000" dirty="0" err="1">
                <a:solidFill>
                  <a:schemeClr val="bg1"/>
                </a:solidFill>
              </a:rPr>
              <a:t>menjadi</a:t>
            </a:r>
            <a:r>
              <a:rPr lang="en-US" sz="2000" dirty="0">
                <a:solidFill>
                  <a:schemeClr val="bg1"/>
                </a:solidFill>
              </a:rPr>
              <a:t> </a:t>
            </a:r>
            <a:r>
              <a:rPr lang="en-US" sz="2000" dirty="0" err="1">
                <a:solidFill>
                  <a:schemeClr val="bg1"/>
                </a:solidFill>
              </a:rPr>
              <a:t>sebuah</a:t>
            </a:r>
            <a:r>
              <a:rPr lang="en-US" sz="2000" dirty="0">
                <a:solidFill>
                  <a:schemeClr val="bg1"/>
                </a:solidFill>
              </a:rPr>
              <a:t> </a:t>
            </a:r>
            <a:r>
              <a:rPr lang="en-US" sz="2000" dirty="0" err="1">
                <a:solidFill>
                  <a:schemeClr val="bg1"/>
                </a:solidFill>
              </a:rPr>
              <a:t>sumber</a:t>
            </a:r>
            <a:r>
              <a:rPr lang="en-US" sz="2000" dirty="0">
                <a:solidFill>
                  <a:schemeClr val="bg1"/>
                </a:solidFill>
              </a:rPr>
              <a:t> </a:t>
            </a:r>
            <a:r>
              <a:rPr lang="en-US" sz="2000" dirty="0" err="1">
                <a:solidFill>
                  <a:schemeClr val="bg1"/>
                </a:solidFill>
              </a:rPr>
              <a:t>daya</a:t>
            </a:r>
            <a:endParaRPr lang="en-US" sz="2000" dirty="0">
              <a:solidFill>
                <a:schemeClr val="bg1"/>
              </a:solidFill>
            </a:endParaRPr>
          </a:p>
          <a:p>
            <a:endParaRPr lang="en-US" sz="2000" dirty="0">
              <a:solidFill>
                <a:schemeClr val="bg1"/>
              </a:solidFill>
            </a:endParaRPr>
          </a:p>
          <a:p>
            <a:r>
              <a:rPr lang="en-US" sz="2000" dirty="0">
                <a:solidFill>
                  <a:schemeClr val="bg1"/>
                </a:solidFill>
              </a:rPr>
              <a:t>Problem : </a:t>
            </a:r>
            <a:r>
              <a:rPr lang="en-US" sz="2000" dirty="0" err="1">
                <a:solidFill>
                  <a:schemeClr val="bg1"/>
                </a:solidFill>
              </a:rPr>
              <a:t>Bagaimana</a:t>
            </a:r>
            <a:r>
              <a:rPr lang="en-US" sz="2000" dirty="0">
                <a:solidFill>
                  <a:schemeClr val="bg1"/>
                </a:solidFill>
              </a:rPr>
              <a:t> </a:t>
            </a:r>
            <a:r>
              <a:rPr lang="en-US" sz="2000" dirty="0" err="1">
                <a:solidFill>
                  <a:schemeClr val="bg1"/>
                </a:solidFill>
              </a:rPr>
              <a:t>mencapai</a:t>
            </a:r>
            <a:r>
              <a:rPr lang="en-US" sz="2000" dirty="0">
                <a:solidFill>
                  <a:schemeClr val="bg1"/>
                </a:solidFill>
              </a:rPr>
              <a:t> mutual exclusion?</a:t>
            </a:r>
          </a:p>
          <a:p>
            <a:r>
              <a:rPr lang="en-US" sz="2000" dirty="0">
                <a:solidFill>
                  <a:schemeClr val="bg1"/>
                </a:solidFill>
              </a:rPr>
              <a:t>Mutual exclusion yang </a:t>
            </a:r>
            <a:r>
              <a:rPr lang="en-US" sz="2000" dirty="0" err="1">
                <a:solidFill>
                  <a:schemeClr val="bg1"/>
                </a:solidFill>
              </a:rPr>
              <a:t>dimaksud</a:t>
            </a:r>
            <a:r>
              <a:rPr lang="en-US" sz="2000" dirty="0">
                <a:solidFill>
                  <a:schemeClr val="bg1"/>
                </a:solidFill>
              </a:rPr>
              <a:t> </a:t>
            </a:r>
            <a:r>
              <a:rPr lang="en-US" sz="2000" dirty="0" err="1">
                <a:solidFill>
                  <a:schemeClr val="bg1"/>
                </a:solidFill>
              </a:rPr>
              <a:t>pada</a:t>
            </a:r>
            <a:r>
              <a:rPr lang="en-US" sz="2000" dirty="0">
                <a:solidFill>
                  <a:schemeClr val="bg1"/>
                </a:solidFill>
              </a:rPr>
              <a:t> </a:t>
            </a:r>
            <a:r>
              <a:rPr lang="en-US" sz="2000" dirty="0" err="1">
                <a:solidFill>
                  <a:schemeClr val="bg1"/>
                </a:solidFill>
              </a:rPr>
              <a:t>kasus</a:t>
            </a:r>
            <a:r>
              <a:rPr lang="en-US" sz="2000" dirty="0">
                <a:solidFill>
                  <a:schemeClr val="bg1"/>
                </a:solidFill>
              </a:rPr>
              <a:t> </a:t>
            </a:r>
            <a:r>
              <a:rPr lang="en-US" sz="2000" dirty="0" err="1">
                <a:solidFill>
                  <a:schemeClr val="bg1"/>
                </a:solidFill>
              </a:rPr>
              <a:t>ini</a:t>
            </a:r>
            <a:r>
              <a:rPr lang="en-US" sz="2000" dirty="0">
                <a:solidFill>
                  <a:schemeClr val="bg1"/>
                </a:solidFill>
              </a:rPr>
              <a:t> </a:t>
            </a:r>
            <a:r>
              <a:rPr lang="en-US" sz="2000" dirty="0" err="1">
                <a:solidFill>
                  <a:schemeClr val="bg1"/>
                </a:solidFill>
              </a:rPr>
              <a:t>adalah</a:t>
            </a:r>
            <a:r>
              <a:rPr lang="en-US" sz="2000" dirty="0">
                <a:solidFill>
                  <a:schemeClr val="bg1"/>
                </a:solidFill>
              </a:rPr>
              <a:t> producer </a:t>
            </a:r>
            <a:r>
              <a:rPr lang="en-US" sz="2000" dirty="0" err="1">
                <a:solidFill>
                  <a:schemeClr val="bg1"/>
                </a:solidFill>
              </a:rPr>
              <a:t>tidak</a:t>
            </a:r>
            <a:r>
              <a:rPr lang="en-US" sz="2000" dirty="0">
                <a:solidFill>
                  <a:schemeClr val="bg1"/>
                </a:solidFill>
              </a:rPr>
              <a:t> </a:t>
            </a:r>
            <a:r>
              <a:rPr lang="en-US" sz="2000" dirty="0" err="1">
                <a:solidFill>
                  <a:schemeClr val="bg1"/>
                </a:solidFill>
              </a:rPr>
              <a:t>akan</a:t>
            </a:r>
            <a:r>
              <a:rPr lang="en-US" sz="2000" dirty="0">
                <a:solidFill>
                  <a:schemeClr val="bg1"/>
                </a:solidFill>
              </a:rPr>
              <a:t> </a:t>
            </a:r>
            <a:r>
              <a:rPr lang="en-US" sz="2000" dirty="0" err="1">
                <a:solidFill>
                  <a:schemeClr val="bg1"/>
                </a:solidFill>
              </a:rPr>
              <a:t>bisa</a:t>
            </a:r>
            <a:r>
              <a:rPr lang="en-US" sz="2000" dirty="0">
                <a:solidFill>
                  <a:schemeClr val="bg1"/>
                </a:solidFill>
              </a:rPr>
              <a:t> </a:t>
            </a:r>
            <a:r>
              <a:rPr lang="en-US" sz="2000" dirty="0" err="1">
                <a:solidFill>
                  <a:schemeClr val="bg1"/>
                </a:solidFill>
              </a:rPr>
              <a:t>menambah</a:t>
            </a:r>
            <a:r>
              <a:rPr lang="en-US" sz="2000" dirty="0">
                <a:solidFill>
                  <a:schemeClr val="bg1"/>
                </a:solidFill>
              </a:rPr>
              <a:t> data </a:t>
            </a:r>
            <a:r>
              <a:rPr lang="en-US" sz="2000" dirty="0" err="1">
                <a:solidFill>
                  <a:schemeClr val="bg1"/>
                </a:solidFill>
              </a:rPr>
              <a:t>jika</a:t>
            </a:r>
            <a:r>
              <a:rPr lang="en-US" sz="2000" dirty="0">
                <a:solidFill>
                  <a:schemeClr val="bg1"/>
                </a:solidFill>
              </a:rPr>
              <a:t> buffer </a:t>
            </a:r>
            <a:r>
              <a:rPr lang="en-US" sz="2000" dirty="0" err="1">
                <a:solidFill>
                  <a:schemeClr val="bg1"/>
                </a:solidFill>
              </a:rPr>
              <a:t>nya</a:t>
            </a:r>
            <a:r>
              <a:rPr lang="en-US" sz="2000" dirty="0">
                <a:solidFill>
                  <a:schemeClr val="bg1"/>
                </a:solidFill>
              </a:rPr>
              <a:t> </a:t>
            </a:r>
            <a:r>
              <a:rPr lang="en-US" sz="2000" dirty="0" err="1">
                <a:solidFill>
                  <a:schemeClr val="bg1"/>
                </a:solidFill>
              </a:rPr>
              <a:t>penuh</a:t>
            </a:r>
            <a:r>
              <a:rPr lang="en-US" sz="2000" dirty="0">
                <a:solidFill>
                  <a:schemeClr val="bg1"/>
                </a:solidFill>
              </a:rPr>
              <a:t> (full), </a:t>
            </a:r>
            <a:r>
              <a:rPr lang="en-US" sz="2000" dirty="0" err="1">
                <a:solidFill>
                  <a:schemeClr val="bg1"/>
                </a:solidFill>
              </a:rPr>
              <a:t>sebaliknya</a:t>
            </a:r>
            <a:r>
              <a:rPr lang="en-US" sz="2000" dirty="0">
                <a:solidFill>
                  <a:schemeClr val="bg1"/>
                </a:solidFill>
              </a:rPr>
              <a:t> consumer </a:t>
            </a:r>
            <a:r>
              <a:rPr lang="en-US" sz="2000" dirty="0" err="1">
                <a:solidFill>
                  <a:schemeClr val="bg1"/>
                </a:solidFill>
              </a:rPr>
              <a:t>tidak</a:t>
            </a:r>
            <a:r>
              <a:rPr lang="en-US" sz="2000" dirty="0">
                <a:solidFill>
                  <a:schemeClr val="bg1"/>
                </a:solidFill>
              </a:rPr>
              <a:t> </a:t>
            </a:r>
            <a:r>
              <a:rPr lang="en-US" sz="2000" dirty="0" err="1">
                <a:solidFill>
                  <a:schemeClr val="bg1"/>
                </a:solidFill>
              </a:rPr>
              <a:t>akan</a:t>
            </a:r>
            <a:r>
              <a:rPr lang="en-US" sz="2000" dirty="0">
                <a:solidFill>
                  <a:schemeClr val="bg1"/>
                </a:solidFill>
              </a:rPr>
              <a:t> </a:t>
            </a:r>
            <a:r>
              <a:rPr lang="en-US" sz="2000" dirty="0" err="1">
                <a:solidFill>
                  <a:schemeClr val="bg1"/>
                </a:solidFill>
              </a:rPr>
              <a:t>menghapus</a:t>
            </a:r>
            <a:r>
              <a:rPr lang="en-US" sz="2000" dirty="0">
                <a:solidFill>
                  <a:schemeClr val="bg1"/>
                </a:solidFill>
              </a:rPr>
              <a:t> data </a:t>
            </a:r>
            <a:r>
              <a:rPr lang="en-US" sz="2000" dirty="0" err="1">
                <a:solidFill>
                  <a:schemeClr val="bg1"/>
                </a:solidFill>
              </a:rPr>
              <a:t>jika</a:t>
            </a:r>
            <a:r>
              <a:rPr lang="en-US" sz="2000" dirty="0">
                <a:solidFill>
                  <a:schemeClr val="bg1"/>
                </a:solidFill>
              </a:rPr>
              <a:t> buffer </a:t>
            </a:r>
            <a:r>
              <a:rPr lang="en-US" sz="2000" dirty="0" err="1">
                <a:solidFill>
                  <a:schemeClr val="bg1"/>
                </a:solidFill>
              </a:rPr>
              <a:t>nya</a:t>
            </a:r>
            <a:r>
              <a:rPr lang="en-US" sz="2000" dirty="0">
                <a:solidFill>
                  <a:schemeClr val="bg1"/>
                </a:solidFill>
              </a:rPr>
              <a:t> </a:t>
            </a:r>
            <a:r>
              <a:rPr lang="en-US" sz="2000" dirty="0" err="1">
                <a:solidFill>
                  <a:schemeClr val="bg1"/>
                </a:solidFill>
              </a:rPr>
              <a:t>kosong</a:t>
            </a:r>
            <a:r>
              <a:rPr lang="en-US" sz="2000" dirty="0">
                <a:solidFill>
                  <a:schemeClr val="bg1"/>
                </a:solidFill>
              </a:rPr>
              <a:t> (NULL).</a:t>
            </a:r>
          </a:p>
          <a:p>
            <a:endParaRPr lang="en-US" sz="2000" dirty="0">
              <a:solidFill>
                <a:schemeClr val="bg1"/>
              </a:solidFill>
            </a:endParaRPr>
          </a:p>
          <a:p>
            <a:r>
              <a:rPr lang="en-US" sz="2000" dirty="0" err="1">
                <a:solidFill>
                  <a:schemeClr val="bg1"/>
                </a:solidFill>
              </a:rPr>
              <a:t>Arpaci-Dusseau</a:t>
            </a:r>
            <a:r>
              <a:rPr lang="en-US" sz="2000" dirty="0">
                <a:solidFill>
                  <a:schemeClr val="bg1"/>
                </a:solidFill>
              </a:rPr>
              <a:t>, </a:t>
            </a:r>
            <a:r>
              <a:rPr lang="en-US" sz="2000" dirty="0" err="1">
                <a:solidFill>
                  <a:schemeClr val="bg1"/>
                </a:solidFill>
              </a:rPr>
              <a:t>Remzi</a:t>
            </a:r>
            <a:r>
              <a:rPr lang="en-US" sz="2000" dirty="0">
                <a:solidFill>
                  <a:schemeClr val="bg1"/>
                </a:solidFill>
              </a:rPr>
              <a:t> H.; </a:t>
            </a:r>
            <a:r>
              <a:rPr lang="en-US" sz="2000" dirty="0" err="1">
                <a:solidFill>
                  <a:schemeClr val="bg1"/>
                </a:solidFill>
              </a:rPr>
              <a:t>Arpaci-Dusseau</a:t>
            </a:r>
            <a:r>
              <a:rPr lang="en-US" sz="2000" dirty="0">
                <a:solidFill>
                  <a:schemeClr val="bg1"/>
                </a:solidFill>
              </a:rPr>
              <a:t>, Andrea C. (2014), </a:t>
            </a:r>
            <a:r>
              <a:rPr lang="en-US" sz="2000" i="1" dirty="0">
                <a:solidFill>
                  <a:schemeClr val="bg1"/>
                </a:solidFill>
                <a:hlinkClick r:id="rId2"/>
              </a:rPr>
              <a:t>Operating Systems: Three Easy Pieces [Chapter: Semaphores]</a:t>
            </a:r>
            <a:endParaRPr lang="en-US" sz="3200" dirty="0">
              <a:solidFill>
                <a:schemeClr val="bg1"/>
              </a:solidFill>
            </a:endParaRPr>
          </a:p>
        </p:txBody>
      </p:sp>
    </p:spTree>
    <p:extLst>
      <p:ext uri="{BB962C8B-B14F-4D97-AF65-F5344CB8AC3E}">
        <p14:creationId xmlns:p14="http://schemas.microsoft.com/office/powerpoint/2010/main" val="1995998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7" name="Title 6"/>
          <p:cNvSpPr>
            <a:spLocks noGrp="1"/>
          </p:cNvSpPr>
          <p:nvPr>
            <p:ph type="ctrTitle"/>
          </p:nvPr>
        </p:nvSpPr>
        <p:spPr/>
        <p:txBody>
          <a:bodyPr/>
          <a:lstStyle/>
          <a:p>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177" y="485364"/>
            <a:ext cx="9821646" cy="5887272"/>
          </a:xfrm>
          <a:prstGeom prst="rect">
            <a:avLst/>
          </a:prstGeom>
        </p:spPr>
      </p:pic>
    </p:spTree>
    <p:extLst>
      <p:ext uri="{BB962C8B-B14F-4D97-AF65-F5344CB8AC3E}">
        <p14:creationId xmlns:p14="http://schemas.microsoft.com/office/powerpoint/2010/main" val="1388257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37957"/>
            <a:ext cx="9144000" cy="1044062"/>
          </a:xfrm>
        </p:spPr>
        <p:txBody>
          <a:bodyPr>
            <a:normAutofit/>
          </a:bodyPr>
          <a:lstStyle/>
          <a:p>
            <a:r>
              <a:rPr lang="en-US" dirty="0">
                <a:solidFill>
                  <a:schemeClr val="bg1"/>
                </a:solidFill>
              </a:rPr>
              <a:t>PRODUCER &amp; CONSUMER</a:t>
            </a:r>
          </a:p>
        </p:txBody>
      </p:sp>
      <p:sp>
        <p:nvSpPr>
          <p:cNvPr id="3" name="Subtitle 2"/>
          <p:cNvSpPr>
            <a:spLocks noGrp="1"/>
          </p:cNvSpPr>
          <p:nvPr>
            <p:ph type="subTitle" idx="1"/>
          </p:nvPr>
        </p:nvSpPr>
        <p:spPr>
          <a:xfrm>
            <a:off x="1296638" y="2253803"/>
            <a:ext cx="10049650" cy="3734873"/>
          </a:xfrm>
        </p:spPr>
        <p:txBody>
          <a:bodyPr>
            <a:normAutofit fontScale="85000" lnSpcReduction="20000"/>
          </a:bodyPr>
          <a:lstStyle/>
          <a:p>
            <a:r>
              <a:rPr lang="en-US" dirty="0">
                <a:solidFill>
                  <a:schemeClr val="bg1"/>
                </a:solidFill>
              </a:rPr>
              <a:t>In </a:t>
            </a:r>
            <a:r>
              <a:rPr lang="en-US" dirty="0">
                <a:solidFill>
                  <a:schemeClr val="bg1"/>
                </a:solidFill>
                <a:hlinkClick r:id="rId2" tooltip="Computing"/>
              </a:rPr>
              <a:t>computing</a:t>
            </a:r>
            <a:r>
              <a:rPr lang="en-US" dirty="0">
                <a:solidFill>
                  <a:schemeClr val="bg1"/>
                </a:solidFill>
              </a:rPr>
              <a:t>, the </a:t>
            </a:r>
            <a:r>
              <a:rPr lang="en-US" b="1" dirty="0">
                <a:solidFill>
                  <a:schemeClr val="bg1"/>
                </a:solidFill>
              </a:rPr>
              <a:t>producer–consumer problem</a:t>
            </a:r>
            <a:r>
              <a:rPr lang="en-US" baseline="30000" dirty="0">
                <a:solidFill>
                  <a:schemeClr val="bg1"/>
                </a:solidFill>
                <a:hlinkClick r:id="rId3"/>
              </a:rPr>
              <a:t>[1]</a:t>
            </a:r>
            <a:r>
              <a:rPr lang="en-US" baseline="30000" dirty="0">
                <a:solidFill>
                  <a:schemeClr val="bg1"/>
                </a:solidFill>
                <a:hlinkClick r:id="rId4"/>
              </a:rPr>
              <a:t>[2]</a:t>
            </a:r>
            <a:r>
              <a:rPr lang="en-US" dirty="0">
                <a:solidFill>
                  <a:schemeClr val="bg1"/>
                </a:solidFill>
              </a:rPr>
              <a:t> (also known as the </a:t>
            </a:r>
            <a:r>
              <a:rPr lang="en-US" b="1" dirty="0">
                <a:solidFill>
                  <a:schemeClr val="bg1"/>
                </a:solidFill>
              </a:rPr>
              <a:t>bounded-buffer problem</a:t>
            </a:r>
            <a:r>
              <a:rPr lang="en-US" dirty="0">
                <a:solidFill>
                  <a:schemeClr val="bg1"/>
                </a:solidFill>
              </a:rPr>
              <a:t>) is a classic example of a multi-</a:t>
            </a:r>
            <a:r>
              <a:rPr lang="en-US" dirty="0">
                <a:solidFill>
                  <a:schemeClr val="bg1"/>
                </a:solidFill>
                <a:hlinkClick r:id="rId5" tooltip="Process (computing)"/>
              </a:rPr>
              <a:t>process</a:t>
            </a:r>
            <a:r>
              <a:rPr lang="en-US" dirty="0">
                <a:solidFill>
                  <a:schemeClr val="bg1"/>
                </a:solidFill>
              </a:rPr>
              <a:t> </a:t>
            </a:r>
            <a:r>
              <a:rPr lang="en-US" dirty="0">
                <a:solidFill>
                  <a:schemeClr val="bg1"/>
                </a:solidFill>
                <a:hlinkClick r:id="rId6" tooltip="Synchronization (computer science)"/>
              </a:rPr>
              <a:t>synchronization</a:t>
            </a:r>
            <a:r>
              <a:rPr lang="en-US" dirty="0">
                <a:solidFill>
                  <a:schemeClr val="bg1"/>
                </a:solidFill>
              </a:rPr>
              <a:t> problem. </a:t>
            </a:r>
          </a:p>
          <a:p>
            <a:r>
              <a:rPr lang="en-US" dirty="0">
                <a:solidFill>
                  <a:schemeClr val="bg1"/>
                </a:solidFill>
              </a:rPr>
              <a:t>The problem describes two processes, </a:t>
            </a:r>
          </a:p>
          <a:p>
            <a:r>
              <a:rPr lang="en-US" dirty="0">
                <a:solidFill>
                  <a:schemeClr val="bg1"/>
                </a:solidFill>
              </a:rPr>
              <a:t>the producer and the consumer, who share a common, fixed-size </a:t>
            </a:r>
            <a:r>
              <a:rPr lang="en-US" dirty="0">
                <a:solidFill>
                  <a:schemeClr val="bg1"/>
                </a:solidFill>
                <a:hlinkClick r:id="rId7" tooltip="Buffer (computer science)"/>
              </a:rPr>
              <a:t>buffer</a:t>
            </a:r>
            <a:r>
              <a:rPr lang="en-US" dirty="0">
                <a:solidFill>
                  <a:schemeClr val="bg1"/>
                </a:solidFill>
              </a:rPr>
              <a:t> used as a </a:t>
            </a:r>
            <a:r>
              <a:rPr lang="en-US" dirty="0">
                <a:solidFill>
                  <a:schemeClr val="bg1"/>
                </a:solidFill>
                <a:hlinkClick r:id="rId8" tooltip="Queue (data structure)"/>
              </a:rPr>
              <a:t>queue</a:t>
            </a:r>
            <a:r>
              <a:rPr lang="en-US" dirty="0">
                <a:solidFill>
                  <a:schemeClr val="bg1"/>
                </a:solidFill>
              </a:rPr>
              <a:t>. The producer's job is to generate data, put it into the buffer, and start again. At the same time, the consumer is consuming the data (i.e., removing it from the buffer), one piece at a time. </a:t>
            </a:r>
          </a:p>
          <a:p>
            <a:endParaRPr lang="en-US" dirty="0">
              <a:solidFill>
                <a:schemeClr val="bg1"/>
              </a:solidFill>
            </a:endParaRPr>
          </a:p>
          <a:p>
            <a:r>
              <a:rPr lang="en-US" dirty="0">
                <a:solidFill>
                  <a:schemeClr val="bg1"/>
                </a:solidFill>
              </a:rPr>
              <a:t>The problem is to make sure that the producer won't try to add data into the buffer if it's full and that the consumer won't try to remove data from an empty buffer.</a:t>
            </a:r>
          </a:p>
          <a:p>
            <a:endParaRPr lang="en-US" dirty="0">
              <a:solidFill>
                <a:schemeClr val="bg1"/>
              </a:solidFill>
            </a:endParaRPr>
          </a:p>
          <a:p>
            <a:r>
              <a:rPr lang="en-US" dirty="0" err="1">
                <a:solidFill>
                  <a:schemeClr val="bg1"/>
                </a:solidFill>
              </a:rPr>
              <a:t>Arpaci-Dusseau</a:t>
            </a:r>
            <a:r>
              <a:rPr lang="en-US" dirty="0">
                <a:solidFill>
                  <a:schemeClr val="bg1"/>
                </a:solidFill>
              </a:rPr>
              <a:t>, </a:t>
            </a:r>
            <a:r>
              <a:rPr lang="en-US" dirty="0" err="1">
                <a:solidFill>
                  <a:schemeClr val="bg1"/>
                </a:solidFill>
              </a:rPr>
              <a:t>Remzi</a:t>
            </a:r>
            <a:r>
              <a:rPr lang="en-US" dirty="0">
                <a:solidFill>
                  <a:schemeClr val="bg1"/>
                </a:solidFill>
              </a:rPr>
              <a:t> H.; </a:t>
            </a:r>
            <a:r>
              <a:rPr lang="en-US" dirty="0" err="1">
                <a:solidFill>
                  <a:schemeClr val="bg1"/>
                </a:solidFill>
              </a:rPr>
              <a:t>Arpaci-Dusseau</a:t>
            </a:r>
            <a:r>
              <a:rPr lang="en-US" dirty="0">
                <a:solidFill>
                  <a:schemeClr val="bg1"/>
                </a:solidFill>
              </a:rPr>
              <a:t>, Andrea C. (2014), </a:t>
            </a:r>
            <a:r>
              <a:rPr lang="en-US" i="1" dirty="0">
                <a:solidFill>
                  <a:schemeClr val="bg1"/>
                </a:solidFill>
                <a:hlinkClick r:id="rId9"/>
              </a:rPr>
              <a:t>Operating Systems: Three Easy Pieces [Chapter: Semaphores]</a:t>
            </a:r>
            <a:endParaRPr lang="en-US" sz="3600" dirty="0">
              <a:solidFill>
                <a:schemeClr val="bg1"/>
              </a:solidFill>
            </a:endParaRPr>
          </a:p>
        </p:txBody>
      </p:sp>
    </p:spTree>
    <p:extLst>
      <p:ext uri="{BB962C8B-B14F-4D97-AF65-F5344CB8AC3E}">
        <p14:creationId xmlns:p14="http://schemas.microsoft.com/office/powerpoint/2010/main" val="2205107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2195</TotalTime>
  <Words>207</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Multiprocess Synchronization Problem</vt:lpstr>
      <vt:lpstr>ANALOGY</vt:lpstr>
      <vt:lpstr>PRODUCER &amp; CONSUMER</vt:lpstr>
      <vt:lpstr>PowerPoint Presentation</vt:lpstr>
      <vt:lpstr>PRODUCER &amp; CONSUMER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 Synchronisation</dc:title>
  <dc:creator>Rafly Syam</dc:creator>
  <cp:lastModifiedBy>Rafly Syam</cp:lastModifiedBy>
  <cp:revision>22</cp:revision>
  <dcterms:created xsi:type="dcterms:W3CDTF">2017-03-05T12:23:32Z</dcterms:created>
  <dcterms:modified xsi:type="dcterms:W3CDTF">2017-04-17T15:23:08Z</dcterms:modified>
</cp:coreProperties>
</file>