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901" autoAdjust="0"/>
  </p:normalViewPr>
  <p:slideViewPr>
    <p:cSldViewPr snapToGrid="0">
      <p:cViewPr varScale="1">
        <p:scale>
          <a:sx n="56" d="100"/>
          <a:sy n="56" d="100"/>
        </p:scale>
        <p:origin x="12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AE963-27CB-498E-A1B2-1BEABA54F4A6}" type="datetimeFigureOut">
              <a:rPr lang="id-ID" smtClean="0"/>
              <a:t>29/06/2018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6811D-52BB-468B-B1C1-7D6B9FC3E859}" type="slidenum">
              <a:rPr lang="id-ID" smtClean="0"/>
              <a:t>‹#›</a:t>
            </a:fld>
            <a:endParaRPr lang="id-ID"/>
          </a:p>
        </p:txBody>
      </p:sp>
    </p:spTree>
    <p:extLst>
      <p:ext uri="{BB962C8B-B14F-4D97-AF65-F5344CB8AC3E}">
        <p14:creationId xmlns:p14="http://schemas.microsoft.com/office/powerpoint/2010/main" val="1772730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Storj adalah platform, cryptocurrency, dan suite aplikasi terdesentralisasi yang memungkinkan untuk menyimpan data dengan cara yang aman dan terdesentralisasi. File yang dienkripsi, diparut menjadi bagian kecil yang disebut 'pecahan', dan disimpan dalam jaringan komputer yang terdesentralisasi di seluruh dunia. Tidak seorang pun kecuali kita memiliki salinan lengkap dari file kita, bahkan tidak dalam bentuk yang terenkripsi.</a:t>
            </a:r>
          </a:p>
          <a:p>
            <a:endParaRPr lang="id-ID" dirty="0"/>
          </a:p>
        </p:txBody>
      </p:sp>
      <p:sp>
        <p:nvSpPr>
          <p:cNvPr id="4" name="Slide Number Placeholder 3"/>
          <p:cNvSpPr>
            <a:spLocks noGrp="1"/>
          </p:cNvSpPr>
          <p:nvPr>
            <p:ph type="sldNum" sz="quarter" idx="10"/>
          </p:nvPr>
        </p:nvSpPr>
        <p:spPr/>
        <p:txBody>
          <a:bodyPr/>
          <a:lstStyle/>
          <a:p>
            <a:fld id="{8EC6811D-52BB-468B-B1C1-7D6B9FC3E859}" type="slidenum">
              <a:rPr lang="id-ID" smtClean="0"/>
              <a:t>2</a:t>
            </a:fld>
            <a:endParaRPr lang="id-ID"/>
          </a:p>
        </p:txBody>
      </p:sp>
    </p:spTree>
    <p:extLst>
      <p:ext uri="{BB962C8B-B14F-4D97-AF65-F5344CB8AC3E}">
        <p14:creationId xmlns:p14="http://schemas.microsoft.com/office/powerpoint/2010/main" val="2548751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sz="1200" b="0" i="0" kern="1200" dirty="0">
              <a:solidFill>
                <a:schemeClr val="tx1"/>
              </a:solidFill>
              <a:effectLst/>
              <a:latin typeface="+mn-lt"/>
              <a:ea typeface="+mn-ea"/>
              <a:cs typeface="+mn-cs"/>
            </a:endParaRPr>
          </a:p>
          <a:p>
            <a:endParaRPr lang="id-ID" sz="1200" b="0" i="0" kern="1200" dirty="0">
              <a:solidFill>
                <a:schemeClr val="tx1"/>
              </a:solidFill>
              <a:effectLst/>
              <a:latin typeface="+mn-lt"/>
              <a:ea typeface="+mn-ea"/>
              <a:cs typeface="+mn-cs"/>
            </a:endParaRPr>
          </a:p>
          <a:p>
            <a:r>
              <a:rPr lang="id-ID" sz="1200" b="0" i="0" kern="1200" dirty="0">
                <a:solidFill>
                  <a:schemeClr val="tx1"/>
                </a:solidFill>
                <a:effectLst/>
                <a:latin typeface="+mn-lt"/>
                <a:ea typeface="+mn-ea"/>
                <a:cs typeface="+mn-cs"/>
              </a:rPr>
              <a:t>Dalam setiap file yang diunggah kedalam jaringan, akan di enkripsi lebih lanjut di tiga lokasi secara terpisah. Menyimpan informasi file tersebut, dan dikonfirmasikan dalam blockchain. Karena di awal tadi sudah ada public key dan private key, maka orang lain tidak bisa mengakses file tersebut.</a:t>
            </a:r>
          </a:p>
          <a:p>
            <a:endParaRPr lang="id-ID" sz="1200" b="0" i="0" kern="1200" dirty="0">
              <a:solidFill>
                <a:schemeClr val="tx1"/>
              </a:solidFill>
              <a:effectLst/>
              <a:latin typeface="+mn-lt"/>
              <a:ea typeface="+mn-ea"/>
              <a:cs typeface="+mn-cs"/>
            </a:endParaRPr>
          </a:p>
          <a:p>
            <a:r>
              <a:rPr lang="id-ID" sz="1200" b="0" i="0" kern="1200" dirty="0">
                <a:solidFill>
                  <a:schemeClr val="tx1"/>
                </a:solidFill>
                <a:effectLst/>
                <a:latin typeface="+mn-lt"/>
                <a:ea typeface="+mn-ea"/>
                <a:cs typeface="+mn-cs"/>
              </a:rPr>
              <a:t>Pengguna yang terhubung di dalam jaringan disebut dengan istilah “</a:t>
            </a:r>
            <a:r>
              <a:rPr lang="id-ID" sz="1200" b="0" i="1" kern="1200" dirty="0">
                <a:solidFill>
                  <a:schemeClr val="tx1"/>
                </a:solidFill>
                <a:effectLst/>
                <a:latin typeface="+mn-lt"/>
                <a:ea typeface="+mn-ea"/>
                <a:cs typeface="+mn-cs"/>
              </a:rPr>
              <a:t>farmer</a:t>
            </a:r>
            <a:r>
              <a:rPr lang="id-ID" sz="1200" b="0" i="0" kern="1200" dirty="0">
                <a:solidFill>
                  <a:schemeClr val="tx1"/>
                </a:solidFill>
                <a:effectLst/>
                <a:latin typeface="+mn-lt"/>
                <a:ea typeface="+mn-ea"/>
                <a:cs typeface="+mn-cs"/>
              </a:rPr>
              <a:t>”. Pengguna ini pun bisa termotivasi bergabung dalam jaringan dengan menyewakan ruang hard drive mereka untuk bisa mendapatkan bayaran. Dan disinilah dibutuhkan peran Storjcoin. Pada akhirnya, Storjcoin ini bisa berfungsi seperti halnya cryptocurrency pada umumnya. Harapannya, Storjcoin ini juga akan bisa diperdagangkan di bursa pada waktu mendatang.</a:t>
            </a:r>
          </a:p>
          <a:p>
            <a:endParaRPr lang="id-ID" dirty="0"/>
          </a:p>
        </p:txBody>
      </p:sp>
      <p:sp>
        <p:nvSpPr>
          <p:cNvPr id="4" name="Slide Number Placeholder 3"/>
          <p:cNvSpPr>
            <a:spLocks noGrp="1"/>
          </p:cNvSpPr>
          <p:nvPr>
            <p:ph type="sldNum" sz="quarter" idx="10"/>
          </p:nvPr>
        </p:nvSpPr>
        <p:spPr/>
        <p:txBody>
          <a:bodyPr/>
          <a:lstStyle/>
          <a:p>
            <a:fld id="{8EC6811D-52BB-468B-B1C1-7D6B9FC3E859}" type="slidenum">
              <a:rPr lang="id-ID" smtClean="0"/>
              <a:t>4</a:t>
            </a:fld>
            <a:endParaRPr lang="id-ID"/>
          </a:p>
        </p:txBody>
      </p:sp>
    </p:spTree>
    <p:extLst>
      <p:ext uri="{BB962C8B-B14F-4D97-AF65-F5344CB8AC3E}">
        <p14:creationId xmlns:p14="http://schemas.microsoft.com/office/powerpoint/2010/main" val="300331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6/29/2018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6/29/2018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6/29/2018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6/29/2018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6/29/2018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6/29/2018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a:p>
            <a:pPr lvl="4"/>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6/29/2018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6DC0-F444-416C-8CEF-F60C5DBA03C6}"/>
              </a:ext>
            </a:extLst>
          </p:cNvPr>
          <p:cNvSpPr>
            <a:spLocks noGrp="1"/>
          </p:cNvSpPr>
          <p:nvPr>
            <p:ph type="ctrTitle"/>
          </p:nvPr>
        </p:nvSpPr>
        <p:spPr>
          <a:xfrm>
            <a:off x="2611808" y="4171133"/>
            <a:ext cx="5518066" cy="2268559"/>
          </a:xfrm>
        </p:spPr>
        <p:txBody>
          <a:bodyPr/>
          <a:lstStyle/>
          <a:p>
            <a:r>
              <a:rPr lang="id-ID" dirty="0"/>
              <a:t>STORJ</a:t>
            </a:r>
          </a:p>
        </p:txBody>
      </p:sp>
      <p:sp>
        <p:nvSpPr>
          <p:cNvPr id="3" name="Subtitle 2">
            <a:extLst>
              <a:ext uri="{FF2B5EF4-FFF2-40B4-BE49-F238E27FC236}">
                <a16:creationId xmlns:a16="http://schemas.microsoft.com/office/drawing/2014/main" id="{8DBD8ABC-B4DD-4662-8C93-FD3AE149A7C4}"/>
              </a:ext>
            </a:extLst>
          </p:cNvPr>
          <p:cNvSpPr>
            <a:spLocks noGrp="1"/>
          </p:cNvSpPr>
          <p:nvPr>
            <p:ph type="subTitle" idx="1"/>
          </p:nvPr>
        </p:nvSpPr>
        <p:spPr>
          <a:xfrm>
            <a:off x="2772274" y="2848893"/>
            <a:ext cx="5357600" cy="1160213"/>
          </a:xfrm>
        </p:spPr>
        <p:txBody>
          <a:bodyPr/>
          <a:lstStyle/>
          <a:p>
            <a:r>
              <a:rPr lang="en-US" dirty="0" err="1"/>
              <a:t>Storj</a:t>
            </a:r>
            <a:r>
              <a:rPr lang="en-US" dirty="0"/>
              <a:t> Labs Inc. - 3423 Piedmont Road NE, Suite 475, Atlanta, Georgia, 30305, United States</a:t>
            </a:r>
            <a:endParaRPr lang="id-ID" dirty="0"/>
          </a:p>
        </p:txBody>
      </p:sp>
      <p:sp>
        <p:nvSpPr>
          <p:cNvPr id="4" name="TextBox 3">
            <a:extLst>
              <a:ext uri="{FF2B5EF4-FFF2-40B4-BE49-F238E27FC236}">
                <a16:creationId xmlns:a16="http://schemas.microsoft.com/office/drawing/2014/main" id="{CC4AA2AF-8367-4568-99A8-EA4D366A702C}"/>
              </a:ext>
            </a:extLst>
          </p:cNvPr>
          <p:cNvSpPr txBox="1"/>
          <p:nvPr/>
        </p:nvSpPr>
        <p:spPr>
          <a:xfrm>
            <a:off x="318052" y="6255026"/>
            <a:ext cx="312906" cy="369332"/>
          </a:xfrm>
          <a:prstGeom prst="rect">
            <a:avLst/>
          </a:prstGeom>
          <a:noFill/>
        </p:spPr>
        <p:txBody>
          <a:bodyPr wrap="none" rtlCol="0">
            <a:spAutoFit/>
          </a:bodyPr>
          <a:lstStyle/>
          <a:p>
            <a:r>
              <a:rPr lang="id-ID" dirty="0"/>
              <a:t>1</a:t>
            </a:r>
          </a:p>
        </p:txBody>
      </p:sp>
      <p:pic>
        <p:nvPicPr>
          <p:cNvPr id="6" name="Picture 5">
            <a:extLst>
              <a:ext uri="{FF2B5EF4-FFF2-40B4-BE49-F238E27FC236}">
                <a16:creationId xmlns:a16="http://schemas.microsoft.com/office/drawing/2014/main" id="{2AAB64CB-0969-4ECB-86C9-A27FF819E880}"/>
              </a:ext>
            </a:extLst>
          </p:cNvPr>
          <p:cNvPicPr>
            <a:picLocks noChangeAspect="1"/>
          </p:cNvPicPr>
          <p:nvPr/>
        </p:nvPicPr>
        <p:blipFill>
          <a:blip r:embed="rId2"/>
          <a:stretch>
            <a:fillRect/>
          </a:stretch>
        </p:blipFill>
        <p:spPr>
          <a:xfrm>
            <a:off x="5451074" y="189782"/>
            <a:ext cx="2957423" cy="2957423"/>
          </a:xfrm>
          <a:prstGeom prst="rect">
            <a:avLst/>
          </a:prstGeom>
        </p:spPr>
      </p:pic>
    </p:spTree>
    <p:extLst>
      <p:ext uri="{BB962C8B-B14F-4D97-AF65-F5344CB8AC3E}">
        <p14:creationId xmlns:p14="http://schemas.microsoft.com/office/powerpoint/2010/main" val="233105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7C4F-48D7-4787-903F-69008C8E7BAD}"/>
              </a:ext>
            </a:extLst>
          </p:cNvPr>
          <p:cNvSpPr>
            <a:spLocks noGrp="1"/>
          </p:cNvSpPr>
          <p:nvPr>
            <p:ph type="title"/>
          </p:nvPr>
        </p:nvSpPr>
        <p:spPr/>
        <p:txBody>
          <a:bodyPr/>
          <a:lstStyle/>
          <a:p>
            <a:r>
              <a:rPr lang="id-ID" dirty="0"/>
              <a:t>STORJ</a:t>
            </a:r>
          </a:p>
        </p:txBody>
      </p:sp>
      <p:sp>
        <p:nvSpPr>
          <p:cNvPr id="3" name="Content Placeholder 2">
            <a:extLst>
              <a:ext uri="{FF2B5EF4-FFF2-40B4-BE49-F238E27FC236}">
                <a16:creationId xmlns:a16="http://schemas.microsoft.com/office/drawing/2014/main" id="{5290BE41-81F0-4628-9947-AAAA7E63395D}"/>
              </a:ext>
            </a:extLst>
          </p:cNvPr>
          <p:cNvSpPr>
            <a:spLocks noGrp="1"/>
          </p:cNvSpPr>
          <p:nvPr>
            <p:ph idx="1"/>
          </p:nvPr>
        </p:nvSpPr>
        <p:spPr>
          <a:xfrm>
            <a:off x="2611808" y="1346670"/>
            <a:ext cx="7796540" cy="1688078"/>
          </a:xfrm>
        </p:spPr>
        <p:txBody>
          <a:bodyPr/>
          <a:lstStyle/>
          <a:p>
            <a:r>
              <a:rPr lang="id-ID" b="1" dirty="0"/>
              <a:t>Storj Cloud Storage</a:t>
            </a:r>
            <a:r>
              <a:rPr lang="id-ID" dirty="0"/>
              <a:t>. Storj Lab adalah sebuah perusahaan media penyimpanan </a:t>
            </a:r>
            <a:r>
              <a:rPr lang="id-ID" i="1" dirty="0"/>
              <a:t>(cloud storage)</a:t>
            </a:r>
            <a:r>
              <a:rPr lang="id-ID" dirty="0"/>
              <a:t> menggunakan sistem terdesentralisasi. </a:t>
            </a:r>
          </a:p>
        </p:txBody>
      </p:sp>
      <p:pic>
        <p:nvPicPr>
          <p:cNvPr id="5" name="Picture 4">
            <a:extLst>
              <a:ext uri="{FF2B5EF4-FFF2-40B4-BE49-F238E27FC236}">
                <a16:creationId xmlns:a16="http://schemas.microsoft.com/office/drawing/2014/main" id="{8CA98C41-3784-4E1D-B78F-9721EC4778F1}"/>
              </a:ext>
            </a:extLst>
          </p:cNvPr>
          <p:cNvPicPr>
            <a:picLocks noChangeAspect="1"/>
          </p:cNvPicPr>
          <p:nvPr/>
        </p:nvPicPr>
        <p:blipFill>
          <a:blip r:embed="rId3"/>
          <a:stretch>
            <a:fillRect/>
          </a:stretch>
        </p:blipFill>
        <p:spPr>
          <a:xfrm>
            <a:off x="3034749" y="2889487"/>
            <a:ext cx="6545443" cy="3680015"/>
          </a:xfrm>
          <a:prstGeom prst="rect">
            <a:avLst/>
          </a:prstGeom>
        </p:spPr>
      </p:pic>
      <p:sp>
        <p:nvSpPr>
          <p:cNvPr id="6" name="TextBox 5">
            <a:extLst>
              <a:ext uri="{FF2B5EF4-FFF2-40B4-BE49-F238E27FC236}">
                <a16:creationId xmlns:a16="http://schemas.microsoft.com/office/drawing/2014/main" id="{4B9027D6-28D3-4D44-BC30-2D5D3CF4E08E}"/>
              </a:ext>
            </a:extLst>
          </p:cNvPr>
          <p:cNvSpPr txBox="1"/>
          <p:nvPr/>
        </p:nvSpPr>
        <p:spPr>
          <a:xfrm>
            <a:off x="318052" y="6255026"/>
            <a:ext cx="312906" cy="369332"/>
          </a:xfrm>
          <a:prstGeom prst="rect">
            <a:avLst/>
          </a:prstGeom>
          <a:noFill/>
        </p:spPr>
        <p:txBody>
          <a:bodyPr wrap="none" rtlCol="0">
            <a:spAutoFit/>
          </a:bodyPr>
          <a:lstStyle/>
          <a:p>
            <a:r>
              <a:rPr lang="id-ID" dirty="0"/>
              <a:t>2</a:t>
            </a:r>
          </a:p>
        </p:txBody>
      </p:sp>
    </p:spTree>
    <p:extLst>
      <p:ext uri="{BB962C8B-B14F-4D97-AF65-F5344CB8AC3E}">
        <p14:creationId xmlns:p14="http://schemas.microsoft.com/office/powerpoint/2010/main" val="173479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7019-C7D8-4792-9AE9-B1976539A246}"/>
              </a:ext>
            </a:extLst>
          </p:cNvPr>
          <p:cNvSpPr>
            <a:spLocks noGrp="1"/>
          </p:cNvSpPr>
          <p:nvPr>
            <p:ph type="title"/>
          </p:nvPr>
        </p:nvSpPr>
        <p:spPr/>
        <p:txBody>
          <a:bodyPr/>
          <a:lstStyle/>
          <a:p>
            <a:r>
              <a:rPr lang="id-ID" dirty="0"/>
              <a:t>TUJUAN</a:t>
            </a:r>
          </a:p>
        </p:txBody>
      </p:sp>
      <p:sp>
        <p:nvSpPr>
          <p:cNvPr id="3" name="Content Placeholder 2">
            <a:extLst>
              <a:ext uri="{FF2B5EF4-FFF2-40B4-BE49-F238E27FC236}">
                <a16:creationId xmlns:a16="http://schemas.microsoft.com/office/drawing/2014/main" id="{06FF3B98-4129-4D6B-BBE7-AED215216806}"/>
              </a:ext>
            </a:extLst>
          </p:cNvPr>
          <p:cNvSpPr>
            <a:spLocks noGrp="1"/>
          </p:cNvSpPr>
          <p:nvPr>
            <p:ph idx="1"/>
          </p:nvPr>
        </p:nvSpPr>
        <p:spPr>
          <a:xfrm>
            <a:off x="2773599" y="1639018"/>
            <a:ext cx="7796540" cy="2495861"/>
          </a:xfrm>
        </p:spPr>
        <p:txBody>
          <a:bodyPr>
            <a:normAutofit/>
          </a:bodyPr>
          <a:lstStyle/>
          <a:p>
            <a:r>
              <a:rPr lang="id-ID" dirty="0"/>
              <a:t>Menjadi platform penyimpanan cloud yang tidak dapat disensor atau dimonitor, atau mengalami downtime. StorJ merupakan penyimpanan cloud terenkripsi pertama yang terdesentralisasi, end-to-end yang menggunakan teknologi blockchain dan kriptografi untuk mengamankan file.</a:t>
            </a:r>
          </a:p>
          <a:p>
            <a:endParaRPr lang="id-ID" dirty="0"/>
          </a:p>
        </p:txBody>
      </p:sp>
      <p:sp>
        <p:nvSpPr>
          <p:cNvPr id="4" name="TextBox 3">
            <a:extLst>
              <a:ext uri="{FF2B5EF4-FFF2-40B4-BE49-F238E27FC236}">
                <a16:creationId xmlns:a16="http://schemas.microsoft.com/office/drawing/2014/main" id="{002E6DBC-3E67-4996-8AAD-F25E67F866E9}"/>
              </a:ext>
            </a:extLst>
          </p:cNvPr>
          <p:cNvSpPr txBox="1"/>
          <p:nvPr/>
        </p:nvSpPr>
        <p:spPr>
          <a:xfrm>
            <a:off x="318052" y="6255026"/>
            <a:ext cx="312906" cy="369332"/>
          </a:xfrm>
          <a:prstGeom prst="rect">
            <a:avLst/>
          </a:prstGeom>
          <a:noFill/>
        </p:spPr>
        <p:txBody>
          <a:bodyPr wrap="none" rtlCol="0">
            <a:spAutoFit/>
          </a:bodyPr>
          <a:lstStyle/>
          <a:p>
            <a:r>
              <a:rPr lang="id-ID" dirty="0"/>
              <a:t>3</a:t>
            </a:r>
          </a:p>
        </p:txBody>
      </p:sp>
    </p:spTree>
    <p:extLst>
      <p:ext uri="{BB962C8B-B14F-4D97-AF65-F5344CB8AC3E}">
        <p14:creationId xmlns:p14="http://schemas.microsoft.com/office/powerpoint/2010/main" val="386154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B49F-DDFF-4359-B1FA-BD70E23AC2C2}"/>
              </a:ext>
            </a:extLst>
          </p:cNvPr>
          <p:cNvSpPr>
            <a:spLocks noGrp="1"/>
          </p:cNvSpPr>
          <p:nvPr>
            <p:ph type="title"/>
          </p:nvPr>
        </p:nvSpPr>
        <p:spPr/>
        <p:txBody>
          <a:bodyPr/>
          <a:lstStyle/>
          <a:p>
            <a:r>
              <a:rPr lang="id-ID" dirty="0"/>
              <a:t>STORJ bekerja</a:t>
            </a:r>
          </a:p>
        </p:txBody>
      </p:sp>
      <p:sp>
        <p:nvSpPr>
          <p:cNvPr id="3" name="Content Placeholder 2">
            <a:extLst>
              <a:ext uri="{FF2B5EF4-FFF2-40B4-BE49-F238E27FC236}">
                <a16:creationId xmlns:a16="http://schemas.microsoft.com/office/drawing/2014/main" id="{1DDB2978-8A62-4CE5-BF18-97EB126F6243}"/>
              </a:ext>
            </a:extLst>
          </p:cNvPr>
          <p:cNvSpPr>
            <a:spLocks noGrp="1"/>
          </p:cNvSpPr>
          <p:nvPr>
            <p:ph idx="1"/>
          </p:nvPr>
        </p:nvSpPr>
        <p:spPr>
          <a:xfrm>
            <a:off x="2611808" y="1833186"/>
            <a:ext cx="7796540" cy="4566201"/>
          </a:xfrm>
        </p:spPr>
        <p:txBody>
          <a:bodyPr>
            <a:normAutofit lnSpcReduction="10000"/>
          </a:bodyPr>
          <a:lstStyle/>
          <a:p>
            <a:r>
              <a:rPr lang="id-ID" dirty="0"/>
              <a:t>Untuk bisa mendesentralisasikan cloud storage, ada dua peran penting didalam storj. Pertama pada softwarenya yang diberi nama BitCumulus. Dan kedua adalah Storjcoin yang berfungsi sebagai alat pembayaran, maupun sebagai media penyimpanan informasi data.</a:t>
            </a:r>
          </a:p>
          <a:p>
            <a:r>
              <a:rPr lang="id-ID" dirty="0"/>
              <a:t>BitCumulus menjadi sebuah media yang dipakai untuk para pengguna. Sehingga dengan software tersebut, pengguna bisa upload ataupun mendownload file yang terdapat di dalam jaringannya. Prosesnya pun sama seperti halnya pada cryptocurrency seperti Bitcoin. Jika pengguna itu adalah pengguna baru, maka software tersebut akan generate sepasang public key dan juga private key.</a:t>
            </a:r>
          </a:p>
          <a:p>
            <a:endParaRPr lang="id-ID" dirty="0"/>
          </a:p>
        </p:txBody>
      </p:sp>
      <p:sp>
        <p:nvSpPr>
          <p:cNvPr id="4" name="TextBox 3">
            <a:extLst>
              <a:ext uri="{FF2B5EF4-FFF2-40B4-BE49-F238E27FC236}">
                <a16:creationId xmlns:a16="http://schemas.microsoft.com/office/drawing/2014/main" id="{1A733166-8054-449A-A373-17A2F04FC8D2}"/>
              </a:ext>
            </a:extLst>
          </p:cNvPr>
          <p:cNvSpPr txBox="1"/>
          <p:nvPr/>
        </p:nvSpPr>
        <p:spPr>
          <a:xfrm>
            <a:off x="318052" y="6255026"/>
            <a:ext cx="312906" cy="369332"/>
          </a:xfrm>
          <a:prstGeom prst="rect">
            <a:avLst/>
          </a:prstGeom>
          <a:noFill/>
        </p:spPr>
        <p:txBody>
          <a:bodyPr wrap="none" rtlCol="0">
            <a:spAutoFit/>
          </a:bodyPr>
          <a:lstStyle/>
          <a:p>
            <a:r>
              <a:rPr lang="id-ID" dirty="0"/>
              <a:t>4</a:t>
            </a:r>
          </a:p>
        </p:txBody>
      </p:sp>
    </p:spTree>
    <p:extLst>
      <p:ext uri="{BB962C8B-B14F-4D97-AF65-F5344CB8AC3E}">
        <p14:creationId xmlns:p14="http://schemas.microsoft.com/office/powerpoint/2010/main" val="332507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80F7CE35-9560-4F1B-BC4C-FBA957DB4B2C}"/>
              </a:ext>
            </a:extLst>
          </p:cNvPr>
          <p:cNvSpPr/>
          <p:nvPr/>
        </p:nvSpPr>
        <p:spPr>
          <a:xfrm>
            <a:off x="5037089" y="2687129"/>
            <a:ext cx="2501660" cy="139316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 name="Picture 5">
            <a:extLst>
              <a:ext uri="{FF2B5EF4-FFF2-40B4-BE49-F238E27FC236}">
                <a16:creationId xmlns:a16="http://schemas.microsoft.com/office/drawing/2014/main" id="{D7FD7789-CD16-473B-8C08-2EBDD28F1849}"/>
              </a:ext>
            </a:extLst>
          </p:cNvPr>
          <p:cNvPicPr>
            <a:picLocks noChangeAspect="1"/>
          </p:cNvPicPr>
          <p:nvPr/>
        </p:nvPicPr>
        <p:blipFill>
          <a:blip r:embed="rId2"/>
          <a:stretch>
            <a:fillRect/>
          </a:stretch>
        </p:blipFill>
        <p:spPr>
          <a:xfrm>
            <a:off x="1508223" y="0"/>
            <a:ext cx="2580473" cy="2777706"/>
          </a:xfrm>
          <a:prstGeom prst="rect">
            <a:avLst/>
          </a:prstGeom>
        </p:spPr>
      </p:pic>
      <p:pic>
        <p:nvPicPr>
          <p:cNvPr id="7" name="Picture 6">
            <a:extLst>
              <a:ext uri="{FF2B5EF4-FFF2-40B4-BE49-F238E27FC236}">
                <a16:creationId xmlns:a16="http://schemas.microsoft.com/office/drawing/2014/main" id="{6EBBF41F-C097-4085-BAE3-D0900648F9D1}"/>
              </a:ext>
            </a:extLst>
          </p:cNvPr>
          <p:cNvPicPr>
            <a:picLocks noChangeAspect="1"/>
          </p:cNvPicPr>
          <p:nvPr/>
        </p:nvPicPr>
        <p:blipFill>
          <a:blip r:embed="rId2"/>
          <a:stretch>
            <a:fillRect/>
          </a:stretch>
        </p:blipFill>
        <p:spPr>
          <a:xfrm>
            <a:off x="1752773" y="2040147"/>
            <a:ext cx="2580473" cy="2777706"/>
          </a:xfrm>
          <a:prstGeom prst="rect">
            <a:avLst/>
          </a:prstGeom>
        </p:spPr>
      </p:pic>
      <p:pic>
        <p:nvPicPr>
          <p:cNvPr id="8" name="Picture 7">
            <a:extLst>
              <a:ext uri="{FF2B5EF4-FFF2-40B4-BE49-F238E27FC236}">
                <a16:creationId xmlns:a16="http://schemas.microsoft.com/office/drawing/2014/main" id="{21199C39-380B-43CE-B32B-C647F4E8B321}"/>
              </a:ext>
            </a:extLst>
          </p:cNvPr>
          <p:cNvPicPr>
            <a:picLocks noChangeAspect="1"/>
          </p:cNvPicPr>
          <p:nvPr/>
        </p:nvPicPr>
        <p:blipFill>
          <a:blip r:embed="rId2"/>
          <a:stretch>
            <a:fillRect/>
          </a:stretch>
        </p:blipFill>
        <p:spPr>
          <a:xfrm>
            <a:off x="1762972" y="4080295"/>
            <a:ext cx="2580473" cy="2777706"/>
          </a:xfrm>
          <a:prstGeom prst="rect">
            <a:avLst/>
          </a:prstGeom>
        </p:spPr>
      </p:pic>
      <p:pic>
        <p:nvPicPr>
          <p:cNvPr id="12" name="Picture 11">
            <a:extLst>
              <a:ext uri="{FF2B5EF4-FFF2-40B4-BE49-F238E27FC236}">
                <a16:creationId xmlns:a16="http://schemas.microsoft.com/office/drawing/2014/main" id="{CEBBF3B4-1A87-42EE-BF52-C1912DE067A4}"/>
              </a:ext>
            </a:extLst>
          </p:cNvPr>
          <p:cNvPicPr>
            <a:picLocks noChangeAspect="1"/>
          </p:cNvPicPr>
          <p:nvPr/>
        </p:nvPicPr>
        <p:blipFill>
          <a:blip r:embed="rId3"/>
          <a:stretch>
            <a:fillRect/>
          </a:stretch>
        </p:blipFill>
        <p:spPr>
          <a:xfrm>
            <a:off x="8487143" y="389384"/>
            <a:ext cx="2196634" cy="1998937"/>
          </a:xfrm>
          <a:prstGeom prst="rect">
            <a:avLst/>
          </a:prstGeom>
        </p:spPr>
      </p:pic>
      <p:pic>
        <p:nvPicPr>
          <p:cNvPr id="13" name="Picture 12">
            <a:extLst>
              <a:ext uri="{FF2B5EF4-FFF2-40B4-BE49-F238E27FC236}">
                <a16:creationId xmlns:a16="http://schemas.microsoft.com/office/drawing/2014/main" id="{C462B0BD-A2BD-4B99-BE27-1AB5DBF19A0D}"/>
              </a:ext>
            </a:extLst>
          </p:cNvPr>
          <p:cNvPicPr>
            <a:picLocks noChangeAspect="1"/>
          </p:cNvPicPr>
          <p:nvPr/>
        </p:nvPicPr>
        <p:blipFill>
          <a:blip r:embed="rId3"/>
          <a:stretch>
            <a:fillRect/>
          </a:stretch>
        </p:blipFill>
        <p:spPr>
          <a:xfrm>
            <a:off x="8894291" y="4920014"/>
            <a:ext cx="1789485" cy="1628431"/>
          </a:xfrm>
          <a:prstGeom prst="rect">
            <a:avLst/>
          </a:prstGeom>
        </p:spPr>
      </p:pic>
      <p:pic>
        <p:nvPicPr>
          <p:cNvPr id="14" name="Picture 13">
            <a:extLst>
              <a:ext uri="{FF2B5EF4-FFF2-40B4-BE49-F238E27FC236}">
                <a16:creationId xmlns:a16="http://schemas.microsoft.com/office/drawing/2014/main" id="{DC03D9A5-7854-43CC-993F-F2FD67A01545}"/>
              </a:ext>
            </a:extLst>
          </p:cNvPr>
          <p:cNvPicPr>
            <a:picLocks noChangeAspect="1"/>
          </p:cNvPicPr>
          <p:nvPr/>
        </p:nvPicPr>
        <p:blipFill>
          <a:blip r:embed="rId3"/>
          <a:stretch>
            <a:fillRect/>
          </a:stretch>
        </p:blipFill>
        <p:spPr>
          <a:xfrm>
            <a:off x="8487143" y="2660073"/>
            <a:ext cx="1789485" cy="1628431"/>
          </a:xfrm>
          <a:prstGeom prst="rect">
            <a:avLst/>
          </a:prstGeom>
        </p:spPr>
      </p:pic>
      <p:cxnSp>
        <p:nvCxnSpPr>
          <p:cNvPr id="16" name="Straight Connector 15">
            <a:extLst>
              <a:ext uri="{FF2B5EF4-FFF2-40B4-BE49-F238E27FC236}">
                <a16:creationId xmlns:a16="http://schemas.microsoft.com/office/drawing/2014/main" id="{D29CDD38-C940-4D78-9CA1-46CE5AAD41D9}"/>
              </a:ext>
            </a:extLst>
          </p:cNvPr>
          <p:cNvCxnSpPr/>
          <p:nvPr/>
        </p:nvCxnSpPr>
        <p:spPr>
          <a:xfrm>
            <a:off x="2842966" y="1535502"/>
            <a:ext cx="2815962" cy="158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B8E5E66-047A-44B3-A336-3273D1955D68}"/>
              </a:ext>
            </a:extLst>
          </p:cNvPr>
          <p:cNvCxnSpPr/>
          <p:nvPr/>
        </p:nvCxnSpPr>
        <p:spPr>
          <a:xfrm>
            <a:off x="2930365" y="3429000"/>
            <a:ext cx="3357554" cy="176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68E2537-AA25-4171-9511-FEBB1FBA3854}"/>
              </a:ext>
            </a:extLst>
          </p:cNvPr>
          <p:cNvCxnSpPr/>
          <p:nvPr/>
        </p:nvCxnSpPr>
        <p:spPr>
          <a:xfrm flipV="1">
            <a:off x="3006391" y="3627407"/>
            <a:ext cx="3089609" cy="1841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EB2F30E-8CFA-4741-9798-3F5C6494C619}"/>
              </a:ext>
            </a:extLst>
          </p:cNvPr>
          <p:cNvCxnSpPr/>
          <p:nvPr/>
        </p:nvCxnSpPr>
        <p:spPr>
          <a:xfrm flipV="1">
            <a:off x="6468142" y="1229264"/>
            <a:ext cx="3486741" cy="1992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1F57447-DDBD-43D3-8A6A-FDDC51536CBA}"/>
              </a:ext>
            </a:extLst>
          </p:cNvPr>
          <p:cNvCxnSpPr/>
          <p:nvPr/>
        </p:nvCxnSpPr>
        <p:spPr>
          <a:xfrm>
            <a:off x="6362771" y="3383712"/>
            <a:ext cx="2986263" cy="394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5B79C5-59B3-4C43-9965-AD3B7E8EE298}"/>
              </a:ext>
            </a:extLst>
          </p:cNvPr>
          <p:cNvCxnSpPr/>
          <p:nvPr/>
        </p:nvCxnSpPr>
        <p:spPr>
          <a:xfrm>
            <a:off x="6352247" y="3719062"/>
            <a:ext cx="3233213" cy="2319429"/>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B59138-EAC8-4F60-A40D-E512E095B1D5}"/>
              </a:ext>
            </a:extLst>
          </p:cNvPr>
          <p:cNvSpPr txBox="1"/>
          <p:nvPr/>
        </p:nvSpPr>
        <p:spPr>
          <a:xfrm>
            <a:off x="318052" y="6255026"/>
            <a:ext cx="312906" cy="369332"/>
          </a:xfrm>
          <a:prstGeom prst="rect">
            <a:avLst/>
          </a:prstGeom>
          <a:noFill/>
        </p:spPr>
        <p:txBody>
          <a:bodyPr wrap="none" rtlCol="0">
            <a:spAutoFit/>
          </a:bodyPr>
          <a:lstStyle/>
          <a:p>
            <a:r>
              <a:rPr lang="id-ID" dirty="0"/>
              <a:t>5</a:t>
            </a:r>
          </a:p>
        </p:txBody>
      </p:sp>
    </p:spTree>
    <p:extLst>
      <p:ext uri="{BB962C8B-B14F-4D97-AF65-F5344CB8AC3E}">
        <p14:creationId xmlns:p14="http://schemas.microsoft.com/office/powerpoint/2010/main" val="360525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E73E-ED12-4D41-85D2-44BE59CC07C1}"/>
              </a:ext>
            </a:extLst>
          </p:cNvPr>
          <p:cNvSpPr>
            <a:spLocks noGrp="1"/>
          </p:cNvSpPr>
          <p:nvPr>
            <p:ph type="title"/>
          </p:nvPr>
        </p:nvSpPr>
        <p:spPr/>
        <p:txBody>
          <a:bodyPr/>
          <a:lstStyle/>
          <a:p>
            <a:r>
              <a:rPr lang="id-ID" dirty="0"/>
              <a:t>STORJ COIN</a:t>
            </a:r>
          </a:p>
        </p:txBody>
      </p:sp>
      <p:sp>
        <p:nvSpPr>
          <p:cNvPr id="3" name="Content Placeholder 2">
            <a:extLst>
              <a:ext uri="{FF2B5EF4-FFF2-40B4-BE49-F238E27FC236}">
                <a16:creationId xmlns:a16="http://schemas.microsoft.com/office/drawing/2014/main" id="{8C60B8CF-F527-4BDB-8668-0A20A4A8697C}"/>
              </a:ext>
            </a:extLst>
          </p:cNvPr>
          <p:cNvSpPr>
            <a:spLocks noGrp="1"/>
          </p:cNvSpPr>
          <p:nvPr>
            <p:ph idx="1"/>
          </p:nvPr>
        </p:nvSpPr>
        <p:spPr/>
        <p:txBody>
          <a:bodyPr/>
          <a:lstStyle/>
          <a:p>
            <a:r>
              <a:rPr lang="id-ID" dirty="0"/>
              <a:t>Pengguna yang terhubung di dalam jaringan disebut dengan istilah “</a:t>
            </a:r>
            <a:r>
              <a:rPr lang="id-ID" i="1" dirty="0"/>
              <a:t>farmer</a:t>
            </a:r>
            <a:r>
              <a:rPr lang="id-ID" dirty="0"/>
              <a:t>”. Pengguna ini pun bisa termotivasi bergabung dalam jaringan dengan menyewakan ruang hard drive mereka untuk bisa mendapatkan bayaran. Dan disinilah dibutuhkan peran Storjcoin. Pada akhirnya, Storjcoin ini bisa berfungsi seperti halnya cryptocurrency pada umumnya. Harapannya, Storjcoin ini juga akan bisa diperdagangkan di bursa pada waktu mendatang.</a:t>
            </a:r>
          </a:p>
          <a:p>
            <a:endParaRPr lang="id-ID" dirty="0"/>
          </a:p>
        </p:txBody>
      </p:sp>
      <p:sp>
        <p:nvSpPr>
          <p:cNvPr id="5" name="TextBox 4">
            <a:extLst>
              <a:ext uri="{FF2B5EF4-FFF2-40B4-BE49-F238E27FC236}">
                <a16:creationId xmlns:a16="http://schemas.microsoft.com/office/drawing/2014/main" id="{577A4094-233E-446C-BCE6-9FE4DF11EE5A}"/>
              </a:ext>
            </a:extLst>
          </p:cNvPr>
          <p:cNvSpPr txBox="1"/>
          <p:nvPr/>
        </p:nvSpPr>
        <p:spPr>
          <a:xfrm>
            <a:off x="318052" y="6255026"/>
            <a:ext cx="312906" cy="369332"/>
          </a:xfrm>
          <a:prstGeom prst="rect">
            <a:avLst/>
          </a:prstGeom>
          <a:noFill/>
        </p:spPr>
        <p:txBody>
          <a:bodyPr wrap="none" rtlCol="0">
            <a:spAutoFit/>
          </a:bodyPr>
          <a:lstStyle/>
          <a:p>
            <a:r>
              <a:rPr lang="id-ID" dirty="0"/>
              <a:t>6</a:t>
            </a:r>
          </a:p>
        </p:txBody>
      </p:sp>
      <p:pic>
        <p:nvPicPr>
          <p:cNvPr id="7" name="Graphic 6">
            <a:extLst>
              <a:ext uri="{FF2B5EF4-FFF2-40B4-BE49-F238E27FC236}">
                <a16:creationId xmlns:a16="http://schemas.microsoft.com/office/drawing/2014/main" id="{EEE229A3-1CC9-4301-8436-49723541E5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4505" y="-500332"/>
            <a:ext cx="3412696" cy="3412696"/>
          </a:xfrm>
          <a:prstGeom prst="rect">
            <a:avLst/>
          </a:prstGeom>
        </p:spPr>
      </p:pic>
    </p:spTree>
    <p:extLst>
      <p:ext uri="{BB962C8B-B14F-4D97-AF65-F5344CB8AC3E}">
        <p14:creationId xmlns:p14="http://schemas.microsoft.com/office/powerpoint/2010/main" val="292085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AC49-4988-42B1-915D-2BF4BB87A9C8}"/>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A0F4A44B-2E6E-4F6E-B002-8BAEC360EF17}"/>
              </a:ext>
            </a:extLst>
          </p:cNvPr>
          <p:cNvSpPr>
            <a:spLocks noGrp="1"/>
          </p:cNvSpPr>
          <p:nvPr>
            <p:ph idx="1"/>
          </p:nvPr>
        </p:nvSpPr>
        <p:spPr/>
        <p:txBody>
          <a:bodyPr/>
          <a:lstStyle/>
          <a:p>
            <a:endParaRPr lang="id-ID"/>
          </a:p>
        </p:txBody>
      </p:sp>
      <p:pic>
        <p:nvPicPr>
          <p:cNvPr id="6" name="Picture 5">
            <a:extLst>
              <a:ext uri="{FF2B5EF4-FFF2-40B4-BE49-F238E27FC236}">
                <a16:creationId xmlns:a16="http://schemas.microsoft.com/office/drawing/2014/main" id="{61222042-4758-42DC-85FE-4834412E8107}"/>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199498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45</TotalTime>
  <Words>419</Words>
  <Application>Microsoft Office PowerPoint</Application>
  <PresentationFormat>Widescreen</PresentationFormat>
  <Paragraphs>25</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MS Shell Dlg 2</vt:lpstr>
      <vt:lpstr>Wingdings</vt:lpstr>
      <vt:lpstr>Wingdings 3</vt:lpstr>
      <vt:lpstr>Madison</vt:lpstr>
      <vt:lpstr>STORJ</vt:lpstr>
      <vt:lpstr>STORJ</vt:lpstr>
      <vt:lpstr>TUJUAN</vt:lpstr>
      <vt:lpstr>STORJ bekerja</vt:lpstr>
      <vt:lpstr>PowerPoint Presentation</vt:lpstr>
      <vt:lpstr>STORJ COIN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STORJ</dc:title>
  <dc:creator>Faisal Amir</dc:creator>
  <cp:lastModifiedBy>Faisal Amir</cp:lastModifiedBy>
  <cp:revision>7</cp:revision>
  <dcterms:created xsi:type="dcterms:W3CDTF">2018-06-28T23:07:20Z</dcterms:created>
  <dcterms:modified xsi:type="dcterms:W3CDTF">2018-06-28T23:53:53Z</dcterms:modified>
</cp:coreProperties>
</file>