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59" r:id="rId6"/>
    <p:sldId id="258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1888" autoAdjust="0"/>
  </p:normalViewPr>
  <p:slideViewPr>
    <p:cSldViewPr snapToGrid="0">
      <p:cViewPr varScale="1">
        <p:scale>
          <a:sx n="30" d="100"/>
          <a:sy n="30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[3],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komunikasi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intra-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kolaborasi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Batasan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budaya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dijembatani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kolaborasi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pemasok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CRM.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mengintegrasikan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menghilangkan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kebutuhan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memperbarui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memperbaiki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komputer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terpisah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[3].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benar-benar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mengelola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operasional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memantau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[3].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“Best Practice”.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ditetapkan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pengalaman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terkemuka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real time [1].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memfasiliatasi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Process Redesign (BPR). 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menyesuaikan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proses atau kegiatan restrukturisasi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 dan metode perusahaan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mengotomatisasi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transaksi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berorientasi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efisien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pengelolaan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redundansi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[1].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 ERP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[5]. Perusahaan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ERP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memenuhi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kebutuhan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Open-source 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perubahan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Perusahaan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berukuran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menengah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Akuisisi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vendor specialized enterprise application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Oracle,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Object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SAP.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pasar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menengah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Vendor 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penawaran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khusus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Solusi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Vertikal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[1]. ERP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menawarkan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fungsionalitas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kebutuhan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khusus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berdampak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akuisisi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vendor ERP yang industry-specific.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pnew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smtClean="0"/>
              <a:t>Minggu </a:t>
            </a:r>
            <a:r>
              <a:rPr lang="en-US" sz="3900" b="1" dirty="0" smtClean="0"/>
              <a:t>ke-1: </a:t>
            </a:r>
            <a:r>
              <a:rPr lang="en-US" sz="3900" b="1" dirty="0" err="1" smtClean="0"/>
              <a:t>Perkembangan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Sistem</a:t>
            </a:r>
            <a:r>
              <a:rPr lang="en-US" sz="3900" b="1" dirty="0" smtClean="0"/>
              <a:t> ERP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 smtClean="0"/>
              <a:t>Sebutkan</a:t>
            </a:r>
            <a:r>
              <a:rPr lang="en-US" sz="6600" dirty="0" smtClean="0"/>
              <a:t> </a:t>
            </a:r>
            <a:r>
              <a:rPr lang="en-US" sz="6600" dirty="0" err="1" smtClean="0"/>
              <a:t>masalah</a:t>
            </a:r>
            <a:r>
              <a:rPr lang="en-US" sz="6600" dirty="0" smtClean="0"/>
              <a:t> </a:t>
            </a:r>
            <a:r>
              <a:rPr lang="en-US" sz="6600" dirty="0" err="1" smtClean="0"/>
              <a:t>dari</a:t>
            </a:r>
            <a:r>
              <a:rPr lang="en-US" sz="6600" dirty="0" smtClean="0"/>
              <a:t>  </a:t>
            </a:r>
            <a:r>
              <a:rPr lang="en-US" sz="6600" dirty="0" err="1" smtClean="0"/>
              <a:t>Sistem</a:t>
            </a:r>
            <a:r>
              <a:rPr lang="en-US" sz="6600" dirty="0" smtClean="0"/>
              <a:t> </a:t>
            </a:r>
            <a:r>
              <a:rPr lang="en-US" sz="6600" dirty="0" err="1"/>
              <a:t>Informasi</a:t>
            </a:r>
            <a:r>
              <a:rPr lang="en-US" sz="6600" dirty="0"/>
              <a:t> </a:t>
            </a:r>
            <a:r>
              <a:rPr lang="en-US" sz="6600" dirty="0" err="1"/>
              <a:t>Tidak</a:t>
            </a:r>
            <a:r>
              <a:rPr lang="en-US" sz="6600" dirty="0"/>
              <a:t> </a:t>
            </a:r>
            <a:r>
              <a:rPr lang="en-US" sz="6600" dirty="0" err="1" smtClean="0"/>
              <a:t>Terintegrasi</a:t>
            </a: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296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Redundansi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kosisten</a:t>
            </a:r>
            <a:endParaRPr lang="en-US" dirty="0" smtClean="0"/>
          </a:p>
          <a:p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endParaRPr lang="en-US" dirty="0" smtClean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Ada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update online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 smtClean="0"/>
              <a:t>Sebutkan</a:t>
            </a:r>
            <a:r>
              <a:rPr lang="en-US" sz="6600" dirty="0" smtClean="0"/>
              <a:t> </a:t>
            </a:r>
            <a:r>
              <a:rPr lang="en-US" sz="6600" dirty="0" err="1" smtClean="0"/>
              <a:t>apa</a:t>
            </a:r>
            <a:r>
              <a:rPr lang="en-US" sz="6600" dirty="0" smtClean="0"/>
              <a:t> </a:t>
            </a:r>
            <a:r>
              <a:rPr lang="en-US" sz="6600" dirty="0" err="1" smtClean="0"/>
              <a:t>saja</a:t>
            </a:r>
            <a:r>
              <a:rPr lang="en-US" sz="6600" dirty="0" smtClean="0"/>
              <a:t> yang </a:t>
            </a:r>
            <a:r>
              <a:rPr lang="en-US" sz="6600" dirty="0" err="1" smtClean="0"/>
              <a:t>perlu</a:t>
            </a:r>
            <a:r>
              <a:rPr lang="en-US" sz="6600" dirty="0" smtClean="0"/>
              <a:t> </a:t>
            </a:r>
            <a:r>
              <a:rPr lang="en-US" sz="6600" dirty="0" err="1" smtClean="0"/>
              <a:t>Terintegrasi</a:t>
            </a: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087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5784" y="1555536"/>
            <a:ext cx="9020432" cy="4621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611" y="6198502"/>
            <a:ext cx="10515600" cy="1055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Sumber</a:t>
            </a:r>
            <a:r>
              <a:rPr lang="en-US" sz="2000" dirty="0" smtClean="0"/>
              <a:t>: Enterprise Resource Planning and Supply Chain Management: Functions, Business Processes and Software for Manufacturing Companies, </a:t>
            </a:r>
            <a:r>
              <a:rPr lang="en-US" sz="2000" dirty="0" err="1" smtClean="0"/>
              <a:t>Kurbel</a:t>
            </a:r>
            <a:r>
              <a:rPr lang="en-US" sz="2000" dirty="0" smtClean="0"/>
              <a:t>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47" y="4468569"/>
            <a:ext cx="3937034" cy="2389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ERP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3339" y="4383786"/>
            <a:ext cx="3237471" cy="2228375"/>
            <a:chOff x="343929" y="3914196"/>
            <a:chExt cx="3237471" cy="2228375"/>
          </a:xfrm>
        </p:grpSpPr>
        <p:sp>
          <p:nvSpPr>
            <p:cNvPr id="6" name="Oval Callout 5"/>
            <p:cNvSpPr/>
            <p:nvPr/>
          </p:nvSpPr>
          <p:spPr>
            <a:xfrm>
              <a:off x="343929" y="3914196"/>
              <a:ext cx="3237471" cy="2175668"/>
            </a:xfrm>
            <a:prstGeom prst="wedgeEllipseCallout">
              <a:avLst>
                <a:gd name="adj1" fmla="val 60992"/>
                <a:gd name="adj2" fmla="val 3864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650" y="4021978"/>
              <a:ext cx="3090028" cy="192053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930139" y="5742461"/>
              <a:ext cx="2065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Global Integration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6714" y="1952699"/>
            <a:ext cx="3237471" cy="2175668"/>
            <a:chOff x="1639730" y="1646788"/>
            <a:chExt cx="3237471" cy="2175668"/>
          </a:xfrm>
        </p:grpSpPr>
        <p:sp>
          <p:nvSpPr>
            <p:cNvPr id="10" name="Oval Callout 9"/>
            <p:cNvSpPr/>
            <p:nvPr/>
          </p:nvSpPr>
          <p:spPr>
            <a:xfrm>
              <a:off x="1639730" y="1646788"/>
              <a:ext cx="3237471" cy="2175668"/>
            </a:xfrm>
            <a:prstGeom prst="wedgeEllipseCallout">
              <a:avLst>
                <a:gd name="adj1" fmla="val 46488"/>
                <a:gd name="adj2" fmla="val 97713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7509" y="3422346"/>
              <a:ext cx="2879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People &amp; Data Integration</a:t>
              </a:r>
              <a:endParaRPr lang="en-US" sz="20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6525" y="1677301"/>
              <a:ext cx="2981293" cy="185737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9" name="Group 18"/>
          <p:cNvGrpSpPr/>
          <p:nvPr/>
        </p:nvGrpSpPr>
        <p:grpSpPr>
          <a:xfrm>
            <a:off x="3813316" y="343431"/>
            <a:ext cx="3288957" cy="2443330"/>
            <a:chOff x="3813316" y="343431"/>
            <a:chExt cx="3288957" cy="2443330"/>
          </a:xfrm>
        </p:grpSpPr>
        <p:sp>
          <p:nvSpPr>
            <p:cNvPr id="16" name="Oval Callout 15"/>
            <p:cNvSpPr/>
            <p:nvPr/>
          </p:nvSpPr>
          <p:spPr>
            <a:xfrm>
              <a:off x="3864802" y="468438"/>
              <a:ext cx="3237471" cy="2175668"/>
            </a:xfrm>
            <a:prstGeom prst="wedgeEllipseCallout">
              <a:avLst>
                <a:gd name="adj1" fmla="val -1604"/>
                <a:gd name="adj2" fmla="val 119295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Related imag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316" y="343431"/>
              <a:ext cx="3237471" cy="221575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360347" y="2078875"/>
              <a:ext cx="21434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Management </a:t>
              </a:r>
            </a:p>
            <a:p>
              <a:pPr algn="ctr"/>
              <a:r>
                <a:rPr lang="en-US" sz="2000" dirty="0" smtClean="0"/>
                <a:t>Manage Operation</a:t>
              </a:r>
              <a:endParaRPr lang="en-US" sz="2000" dirty="0"/>
            </a:p>
          </p:txBody>
        </p:sp>
      </p:grpSp>
      <p:sp>
        <p:nvSpPr>
          <p:cNvPr id="23" name="Oval Callout 22"/>
          <p:cNvSpPr/>
          <p:nvPr/>
        </p:nvSpPr>
        <p:spPr>
          <a:xfrm>
            <a:off x="7153759" y="25045"/>
            <a:ext cx="3237471" cy="2175668"/>
          </a:xfrm>
          <a:prstGeom prst="wedgeEllipseCallout">
            <a:avLst>
              <a:gd name="adj1" fmla="val -64199"/>
              <a:gd name="adj2" fmla="val 13747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294" y="304874"/>
            <a:ext cx="1676400" cy="1647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8" name="Group 27"/>
          <p:cNvGrpSpPr/>
          <p:nvPr/>
        </p:nvGrpSpPr>
        <p:grpSpPr>
          <a:xfrm>
            <a:off x="8954529" y="1952699"/>
            <a:ext cx="3237471" cy="2175668"/>
            <a:chOff x="9253780" y="1824065"/>
            <a:chExt cx="3237471" cy="2175668"/>
          </a:xfrm>
        </p:grpSpPr>
        <p:sp>
          <p:nvSpPr>
            <p:cNvPr id="27" name="Oval Callout 26"/>
            <p:cNvSpPr/>
            <p:nvPr/>
          </p:nvSpPr>
          <p:spPr>
            <a:xfrm>
              <a:off x="9253780" y="1824065"/>
              <a:ext cx="3237471" cy="2175668"/>
            </a:xfrm>
            <a:prstGeom prst="wedgeEllipseCallout">
              <a:avLst>
                <a:gd name="adj1" fmla="val -82520"/>
                <a:gd name="adj2" fmla="val 46598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7662" y="1931929"/>
              <a:ext cx="2989706" cy="18456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31" name="Oval Callout 30"/>
          <p:cNvSpPr/>
          <p:nvPr/>
        </p:nvSpPr>
        <p:spPr>
          <a:xfrm>
            <a:off x="8863282" y="4368451"/>
            <a:ext cx="3237471" cy="2175668"/>
          </a:xfrm>
          <a:prstGeom prst="wedgeEllipseCallout">
            <a:avLst>
              <a:gd name="adj1" fmla="val -73360"/>
              <a:gd name="adj2" fmla="val -136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2225" y="4359555"/>
            <a:ext cx="3042625" cy="2164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52" name="TextBox 2051"/>
          <p:cNvSpPr txBox="1"/>
          <p:nvPr/>
        </p:nvSpPr>
        <p:spPr>
          <a:xfrm>
            <a:off x="9662980" y="6363732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err="1" smtClean="0"/>
              <a:t>tentang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8150" y="4197350"/>
            <a:ext cx="322627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Youtube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sz="2400" dirty="0"/>
              <a:t>https://goo.gl/QV4ITw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536" y="2111375"/>
            <a:ext cx="2095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/ </a:t>
            </a:r>
            <a:r>
              <a:rPr lang="en-US" dirty="0" err="1" smtClean="0"/>
              <a:t>Sejarah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/</a:t>
            </a:r>
            <a:r>
              <a:rPr lang="en-US" dirty="0" err="1" smtClean="0"/>
              <a:t>Sejarah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142719"/>
            <a:ext cx="10515600" cy="492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/>
              <a:t>Sumber</a:t>
            </a:r>
            <a:r>
              <a:rPr lang="en-US" sz="2000" dirty="0"/>
              <a:t>: Enterprise Resource Planning, Rajesh Ray 2011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98523" y="1275041"/>
            <a:ext cx="8755277" cy="46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Tantangan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Tantangan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528222" cy="4486275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6142719"/>
            <a:ext cx="10515600" cy="49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smtClean="0"/>
              <a:t>Sumber: Enterprise Resource Planning, Rajesh Ray 2011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2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Haettenschweiler" panose="020B0706040902060204" pitchFamily="34" charset="0"/>
              </a:rPr>
              <a:t>Enterprise Resource Planning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236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 smtClean="0"/>
              <a:t>Enterprise </a:t>
            </a:r>
            <a:r>
              <a:rPr lang="en-US" sz="4800" dirty="0" smtClean="0"/>
              <a:t>Perusahaan</a:t>
            </a:r>
            <a:r>
              <a:rPr lang="en-US" sz="8000" b="1" dirty="0" smtClean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258426"/>
            <a:ext cx="10515600" cy="133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 b="1" dirty="0" smtClean="0"/>
              <a:t>Resource </a:t>
            </a:r>
            <a:r>
              <a:rPr lang="en-US" sz="4800" dirty="0" err="1" smtClean="0"/>
              <a:t>Sumber</a:t>
            </a:r>
            <a:r>
              <a:rPr lang="en-US" sz="4800" dirty="0" smtClean="0"/>
              <a:t> </a:t>
            </a:r>
            <a:r>
              <a:rPr lang="en-US" sz="4800" dirty="0" err="1" smtClean="0"/>
              <a:t>Daya</a:t>
            </a:r>
            <a:r>
              <a:rPr lang="en-US" sz="8800" b="1" dirty="0" smtClean="0"/>
              <a:t>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4866457"/>
            <a:ext cx="10515600" cy="1376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 smtClean="0"/>
              <a:t>P</a:t>
            </a:r>
            <a:r>
              <a:rPr lang="en-US" sz="9200" b="1" dirty="0" smtClean="0"/>
              <a:t>lanning</a:t>
            </a:r>
            <a:r>
              <a:rPr lang="en-US" sz="9600" b="1" dirty="0" smtClean="0"/>
              <a:t> </a:t>
            </a:r>
            <a:r>
              <a:rPr lang="en-US" sz="4800" dirty="0" err="1" smtClean="0"/>
              <a:t>Perencanaan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086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Open-source ERP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/>
              <a:t>Akuisisi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vendor specialized enterprise application </a:t>
            </a:r>
            <a:endParaRPr lang="en-US" b="1" dirty="0" smtClean="0"/>
          </a:p>
          <a:p>
            <a:r>
              <a:rPr lang="en-US" b="1" dirty="0"/>
              <a:t>ERP </a:t>
            </a:r>
            <a:r>
              <a:rPr lang="en-US" b="1" dirty="0" err="1"/>
              <a:t>mentarget</a:t>
            </a:r>
            <a:r>
              <a:rPr lang="en-US" b="1" dirty="0"/>
              <a:t> </a:t>
            </a:r>
            <a:r>
              <a:rPr lang="en-US" b="1" dirty="0" err="1"/>
              <a:t>pasar</a:t>
            </a:r>
            <a:r>
              <a:rPr lang="en-US" b="1" dirty="0"/>
              <a:t> </a:t>
            </a:r>
            <a:r>
              <a:rPr lang="en-US" b="1" dirty="0" err="1"/>
              <a:t>perusahaan</a:t>
            </a:r>
            <a:r>
              <a:rPr lang="en-US" b="1" dirty="0"/>
              <a:t> </a:t>
            </a:r>
            <a:r>
              <a:rPr lang="en-US" b="1" dirty="0" err="1"/>
              <a:t>kecil</a:t>
            </a:r>
            <a:r>
              <a:rPr lang="en-US" b="1" dirty="0"/>
              <a:t> </a:t>
            </a:r>
            <a:r>
              <a:rPr lang="en-US" b="1" dirty="0" err="1" smtClean="0"/>
              <a:t>menengah</a:t>
            </a:r>
            <a:endParaRPr lang="en-US" b="1" dirty="0" smtClean="0"/>
          </a:p>
          <a:p>
            <a:r>
              <a:rPr lang="en-US" b="1" dirty="0" err="1"/>
              <a:t>Solusi</a:t>
            </a:r>
            <a:r>
              <a:rPr lang="en-US" b="1" dirty="0"/>
              <a:t> </a:t>
            </a:r>
            <a:r>
              <a:rPr lang="en-US" b="1" dirty="0" err="1"/>
              <a:t>Vertikal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4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ERP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Vendor ERP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486399"/>
            <a:ext cx="10515600" cy="690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Sumber</a:t>
            </a:r>
            <a:r>
              <a:rPr lang="en-US" sz="2000" dirty="0"/>
              <a:t>: Top 10 ERP Systems Rankings Report for 2017,  </a:t>
            </a:r>
            <a:r>
              <a:rPr lang="en-US" sz="2000" u="sng" dirty="0">
                <a:hlinkClick r:id="rId3"/>
              </a:rPr>
              <a:t>http://www.erpnews.com</a:t>
            </a:r>
            <a:r>
              <a:rPr lang="en-US" sz="2000" dirty="0"/>
              <a:t> </a:t>
            </a:r>
            <a:r>
              <a:rPr lang="en-US" sz="2000" dirty="0" smtClean="0"/>
              <a:t>2016)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5624"/>
            <a:ext cx="9301294" cy="3001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866" y="1850337"/>
            <a:ext cx="2917224" cy="29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29771"/>
          <a:stretch/>
        </p:blipFill>
        <p:spPr bwMode="auto">
          <a:xfrm rot="5400000">
            <a:off x="4081784" y="-1552897"/>
            <a:ext cx="4215842" cy="107030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97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</a:t>
            </a:r>
            <a:r>
              <a:rPr lang="en-US" dirty="0" err="1" smtClean="0"/>
              <a:t>sebagai</a:t>
            </a:r>
            <a:r>
              <a:rPr lang="en-US" dirty="0" smtClean="0"/>
              <a:t> Vendor ERP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err="1" smtClean="0"/>
              <a:t>tentang</a:t>
            </a:r>
            <a:r>
              <a:rPr lang="en-US" dirty="0" smtClean="0"/>
              <a:t> SAP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8150" y="4197350"/>
            <a:ext cx="322627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Youtube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://goo.gl/zxHSQ5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1886744"/>
            <a:ext cx="2105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ke-1 </a:t>
            </a:r>
            <a:r>
              <a:rPr lang="en-US" dirty="0" err="1" smtClean="0"/>
              <a:t>Minggu</a:t>
            </a:r>
            <a:r>
              <a:rPr lang="en-US" dirty="0" smtClean="0"/>
              <a:t> ke-2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Individu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2-5 </a:t>
            </a:r>
            <a:r>
              <a:rPr lang="en-US" dirty="0" err="1" smtClean="0"/>
              <a:t>halaman</a:t>
            </a:r>
            <a:r>
              <a:rPr lang="en-US" dirty="0" smtClean="0"/>
              <a:t>, </a:t>
            </a:r>
            <a:r>
              <a:rPr lang="en-US" dirty="0" err="1" smtClean="0"/>
              <a:t>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citasi</a:t>
            </a:r>
            <a:r>
              <a:rPr lang="en-US" dirty="0" smtClean="0"/>
              <a:t>/</a:t>
            </a:r>
            <a:r>
              <a:rPr lang="en-US" dirty="0" err="1" smtClean="0"/>
              <a:t>kutipan</a:t>
            </a:r>
            <a:r>
              <a:rPr lang="en-US" dirty="0" smtClean="0"/>
              <a:t>. Calibri 10, </a:t>
            </a:r>
            <a:r>
              <a:rPr lang="en-US" dirty="0" err="1" smtClean="0"/>
              <a:t>Spasi</a:t>
            </a:r>
            <a:r>
              <a:rPr lang="en-US" dirty="0" smtClean="0"/>
              <a:t> 1.5.</a:t>
            </a:r>
          </a:p>
          <a:p>
            <a:pPr lvl="1"/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nim</a:t>
            </a:r>
            <a:r>
              <a:rPr lang="en-US" dirty="0" smtClean="0"/>
              <a:t>/</a:t>
            </a:r>
            <a:r>
              <a:rPr lang="en-US" dirty="0" err="1" smtClean="0"/>
              <a:t>kelas</a:t>
            </a:r>
            <a:r>
              <a:rPr lang="en-US" dirty="0" smtClean="0"/>
              <a:t> di </a:t>
            </a:r>
          </a:p>
          <a:p>
            <a:r>
              <a:rPr lang="en-US" dirty="0" smtClean="0"/>
              <a:t>Dari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buatlah</a:t>
            </a:r>
            <a:r>
              <a:rPr lang="en-US" dirty="0" smtClean="0"/>
              <a:t> slide</a:t>
            </a:r>
          </a:p>
          <a:p>
            <a:r>
              <a:rPr lang="en-US" dirty="0" err="1" smtClean="0"/>
              <a:t>Materi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Definisi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(Business Process) minimal </a:t>
            </a: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buku</a:t>
            </a:r>
            <a:endParaRPr lang="en-US" dirty="0" smtClean="0"/>
          </a:p>
          <a:p>
            <a:pPr lvl="1"/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(Business Function) </a:t>
            </a:r>
            <a:r>
              <a:rPr lang="en-US" dirty="0"/>
              <a:t>minimal </a:t>
            </a:r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buku</a:t>
            </a:r>
            <a:endParaRPr lang="en-US" dirty="0" smtClean="0"/>
          </a:p>
          <a:p>
            <a:pPr lvl="1"/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sebutkan</a:t>
            </a:r>
            <a:r>
              <a:rPr lang="en-US" dirty="0" smtClean="0"/>
              <a:t> Area </a:t>
            </a:r>
            <a:r>
              <a:rPr lang="en-US" dirty="0" err="1" smtClean="0"/>
              <a:t>Fungsional</a:t>
            </a:r>
            <a:r>
              <a:rPr lang="en-US" dirty="0" smtClean="0"/>
              <a:t> (</a:t>
            </a:r>
            <a:r>
              <a:rPr lang="en-US" dirty="0"/>
              <a:t>functional </a:t>
            </a:r>
            <a:r>
              <a:rPr lang="en-US" dirty="0" smtClean="0"/>
              <a:t>areas)</a:t>
            </a:r>
          </a:p>
          <a:p>
            <a:pPr lvl="1"/>
            <a:r>
              <a:rPr lang="en-US" dirty="0" err="1" smtClean="0"/>
              <a:t>Sebutkan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di SAP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definisinya</a:t>
            </a:r>
            <a:endParaRPr lang="en-US" dirty="0" smtClean="0"/>
          </a:p>
          <a:p>
            <a:r>
              <a:rPr lang="en-US" dirty="0" err="1" smtClean="0"/>
              <a:t>Pengumpulan</a:t>
            </a:r>
            <a:r>
              <a:rPr lang="en-US" dirty="0" smtClean="0"/>
              <a:t>: email/google drive (</a:t>
            </a:r>
            <a:r>
              <a:rPr lang="en-US" dirty="0" err="1" smtClean="0"/>
              <a:t>diserahkan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Nama file: </a:t>
            </a:r>
            <a:r>
              <a:rPr lang="en-US" dirty="0" err="1" smtClean="0"/>
              <a:t>nim-nama-erp-tugas</a:t>
            </a:r>
            <a:r>
              <a:rPr lang="en-US" dirty="0" smtClean="0"/>
              <a:t> 1</a:t>
            </a:r>
          </a:p>
          <a:p>
            <a:r>
              <a:rPr lang="en-US" dirty="0" smtClean="0"/>
              <a:t>Batas </a:t>
            </a:r>
            <a:r>
              <a:rPr lang="en-US" dirty="0" err="1" smtClean="0"/>
              <a:t>Pengumpulan</a:t>
            </a:r>
            <a:r>
              <a:rPr lang="en-US" dirty="0" smtClean="0"/>
              <a:t> : 22 </a:t>
            </a:r>
            <a:r>
              <a:rPr lang="en-US" dirty="0" err="1" smtClean="0"/>
              <a:t>Januari</a:t>
            </a:r>
            <a:r>
              <a:rPr lang="en-US" dirty="0" smtClean="0"/>
              <a:t> 2017 </a:t>
            </a:r>
            <a:r>
              <a:rPr lang="en-US" dirty="0" err="1" smtClean="0"/>
              <a:t>Pukul</a:t>
            </a:r>
            <a:r>
              <a:rPr lang="en-US" dirty="0" smtClean="0"/>
              <a:t> 23:59 WIB</a:t>
            </a:r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: ERP/SIM/</a:t>
            </a:r>
            <a:r>
              <a:rPr lang="en-US" dirty="0" err="1" smtClean="0"/>
              <a:t>Manajemen</a:t>
            </a:r>
            <a:r>
              <a:rPr lang="en-US" dirty="0" smtClean="0"/>
              <a:t>/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95" y="1562616"/>
            <a:ext cx="3943350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8070" y="2113270"/>
            <a:ext cx="3041822" cy="17884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Enterprise</a:t>
            </a:r>
            <a:r>
              <a:rPr lang="en-US" dirty="0"/>
              <a:t> (</a:t>
            </a:r>
            <a:r>
              <a:rPr lang="en-US" dirty="0" err="1"/>
              <a:t>perusahaan</a:t>
            </a:r>
            <a:r>
              <a:rPr lang="en-US" dirty="0" smtClean="0"/>
              <a:t>):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seperangkat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4679506">
            <a:off x="2297842" y="1576299"/>
            <a:ext cx="1714500" cy="176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10698">
            <a:off x="7532174" y="2002848"/>
            <a:ext cx="1714500" cy="1762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1648" y="184564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Manusia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7545" y="89693"/>
            <a:ext cx="2514600" cy="187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795" y="881791"/>
            <a:ext cx="1790700" cy="1514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19890" y="2088030"/>
            <a:ext cx="16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307" y="2583964"/>
            <a:ext cx="1971675" cy="1704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44605" y="4012253"/>
            <a:ext cx="16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9287" y="4113995"/>
            <a:ext cx="1933575" cy="18478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74898" y="3901729"/>
            <a:ext cx="12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Persediaan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4679506">
            <a:off x="2453021" y="4004188"/>
            <a:ext cx="1714500" cy="1762125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/>
        </p:nvSpPr>
        <p:spPr>
          <a:xfrm>
            <a:off x="418070" y="4757694"/>
            <a:ext cx="3041822" cy="178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/>
              <a:t>Planning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2000" dirty="0" err="1" smtClean="0"/>
              <a:t>memanfaatkan</a:t>
            </a:r>
            <a:r>
              <a:rPr lang="en-US" sz="2000" dirty="0" smtClean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efektif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</a:t>
            </a:r>
            <a:r>
              <a:rPr lang="en-US" dirty="0" err="1" smtClean="0"/>
              <a:t>adalah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sz="3600" b="1" dirty="0"/>
              <a:t>integrated information system </a:t>
            </a:r>
            <a:r>
              <a:rPr lang="en-US" dirty="0"/>
              <a:t>built on </a:t>
            </a:r>
            <a:r>
              <a:rPr lang="en-US" sz="3600" b="1" dirty="0"/>
              <a:t>centralized database </a:t>
            </a:r>
            <a:r>
              <a:rPr lang="en-US" dirty="0"/>
              <a:t>and having a common computing platform that helps in effective usage of </a:t>
            </a:r>
            <a:r>
              <a:rPr lang="en-US" sz="3600" b="1" dirty="0"/>
              <a:t>enterprise’s resource </a:t>
            </a:r>
            <a:r>
              <a:rPr lang="en-US" dirty="0"/>
              <a:t>and facilities the </a:t>
            </a:r>
            <a:r>
              <a:rPr lang="en-US" sz="3600" b="1" dirty="0"/>
              <a:t>flow of information </a:t>
            </a:r>
            <a:r>
              <a:rPr lang="en-US" dirty="0"/>
              <a:t>between all business function of the enterprise (and with external stakeholders</a:t>
            </a:r>
            <a:r>
              <a:rPr lang="en-US" dirty="0" smtClean="0"/>
              <a:t>) (Ray, 2011)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Posisi</a:t>
            </a:r>
            <a:r>
              <a:rPr lang="en-US" sz="4800" dirty="0"/>
              <a:t> ERP </a:t>
            </a:r>
            <a:r>
              <a:rPr lang="en-US" sz="4800" dirty="0" err="1"/>
              <a:t>dalam</a:t>
            </a:r>
            <a:r>
              <a:rPr lang="en-US" sz="4800" dirty="0"/>
              <a:t> </a:t>
            </a:r>
            <a:r>
              <a:rPr lang="en-US" sz="4800" dirty="0" err="1"/>
              <a:t>Sistem</a:t>
            </a:r>
            <a:r>
              <a:rPr lang="en-US" sz="4800" dirty="0"/>
              <a:t> </a:t>
            </a:r>
            <a:r>
              <a:rPr lang="en-US" sz="4800" dirty="0" err="1"/>
              <a:t>Informasi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Posisi</a:t>
            </a:r>
            <a:r>
              <a:rPr lang="en-US" dirty="0" smtClean="0"/>
              <a:t> ERP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49" y="1871310"/>
            <a:ext cx="4771767" cy="69515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1" y="2466022"/>
            <a:ext cx="7258178" cy="4391978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195649" y="2747085"/>
            <a:ext cx="5513173" cy="3863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5600" b="1" dirty="0" err="1" smtClean="0">
                <a:solidFill>
                  <a:srgbClr val="FF0000"/>
                </a:solidFill>
              </a:rPr>
              <a:t>Sistem</a:t>
            </a:r>
            <a:r>
              <a:rPr lang="en-US" sz="5600" b="1" dirty="0" smtClean="0">
                <a:solidFill>
                  <a:srgbClr val="FF0000"/>
                </a:solidFill>
              </a:rPr>
              <a:t> </a:t>
            </a:r>
            <a:r>
              <a:rPr lang="en-US" sz="5600" b="1" dirty="0" err="1" smtClean="0">
                <a:solidFill>
                  <a:srgbClr val="FF0000"/>
                </a:solidFill>
              </a:rPr>
              <a:t>Informasi</a:t>
            </a:r>
            <a:r>
              <a:rPr lang="en-US" sz="5600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  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terartur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5800" b="1" dirty="0" smtClean="0">
                <a:solidFill>
                  <a:srgbClr val="7030A0"/>
                </a:solidFill>
              </a:rPr>
              <a:t>	people</a:t>
            </a:r>
            <a:r>
              <a:rPr lang="en-US" sz="5800" dirty="0" smtClean="0"/>
              <a:t> </a:t>
            </a:r>
            <a:r>
              <a:rPr lang="en-US" dirty="0" smtClean="0"/>
              <a:t>(orang),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5800" b="1" dirty="0" smtClean="0">
                <a:solidFill>
                  <a:srgbClr val="7030A0"/>
                </a:solidFill>
              </a:rPr>
              <a:t>	hardware</a:t>
            </a:r>
            <a:r>
              <a:rPr lang="en-US" sz="5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),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5800" b="1" dirty="0" smtClean="0">
                <a:solidFill>
                  <a:srgbClr val="7030A0"/>
                </a:solidFill>
              </a:rPr>
              <a:t>	software</a:t>
            </a:r>
            <a:r>
              <a:rPr lang="en-US" sz="5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piranti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),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5800" b="1" dirty="0" smtClean="0">
                <a:solidFill>
                  <a:srgbClr val="7030A0"/>
                </a:solidFill>
              </a:rPr>
              <a:t>	computer networks</a:t>
            </a:r>
            <a:r>
              <a:rPr lang="en-US" sz="5800" dirty="0" smtClean="0"/>
              <a:t> </a:t>
            </a:r>
            <a:r>
              <a:rPr lang="en-US" dirty="0" smtClean="0"/>
              <a:t>and  </a:t>
            </a:r>
            <a:r>
              <a:rPr lang="en-US" sz="5800" b="1" dirty="0" smtClean="0">
                <a:solidFill>
                  <a:srgbClr val="7030A0"/>
                </a:solidFill>
              </a:rPr>
              <a:t>data communications</a:t>
            </a:r>
            <a:r>
              <a:rPr lang="en-US" sz="5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5800" b="1" dirty="0" smtClean="0">
                <a:solidFill>
                  <a:srgbClr val="7030A0"/>
                </a:solidFill>
              </a:rPr>
              <a:t>	database</a:t>
            </a:r>
            <a:r>
              <a:rPr lang="en-US" sz="5800" dirty="0" smtClean="0"/>
              <a:t> </a:t>
            </a:r>
            <a:r>
              <a:rPr lang="en-US" dirty="0" smtClean="0"/>
              <a:t>(basis data)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mengumpulkan</a:t>
            </a:r>
            <a:r>
              <a:rPr lang="en-US" dirty="0" smtClean="0"/>
              <a:t>,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menyebarkan</a:t>
            </a:r>
            <a:r>
              <a:rPr lang="en-US" dirty="0" smtClean="0"/>
              <a:t> </a:t>
            </a:r>
            <a:r>
              <a:rPr lang="en-US" sz="5900" b="1" dirty="0" err="1" smtClean="0">
                <a:solidFill>
                  <a:srgbClr val="FF6600"/>
                </a:solidFill>
              </a:rPr>
              <a:t>informasi</a:t>
            </a:r>
            <a:r>
              <a:rPr lang="en-US" sz="5900" b="1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sz="5800" b="1" dirty="0" err="1" smtClean="0">
                <a:solidFill>
                  <a:srgbClr val="FF0000"/>
                </a:solidFill>
              </a:rPr>
              <a:t>organisasi</a:t>
            </a:r>
            <a:r>
              <a:rPr lang="en-US" dirty="0" smtClean="0"/>
              <a:t>. (O’Brien, 2005, p5)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590247"/>
            <a:ext cx="4771767" cy="695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sz="4800" dirty="0" err="1">
                <a:latin typeface="Haettenschweiler" panose="020B0706040902060204" pitchFamily="34" charset="0"/>
                <a:ea typeface="+mj-ea"/>
                <a:cs typeface="+mj-cs"/>
              </a:rPr>
              <a:t>Tipe</a:t>
            </a:r>
            <a:r>
              <a:rPr lang="en-US" sz="4800" dirty="0">
                <a:latin typeface="Haettenschweiler" panose="020B0706040902060204" pitchFamily="34" charset="0"/>
                <a:ea typeface="+mj-ea"/>
                <a:cs typeface="+mj-cs"/>
              </a:rPr>
              <a:t> </a:t>
            </a:r>
            <a:r>
              <a:rPr lang="en-US" sz="4800" dirty="0" err="1">
                <a:latin typeface="Haettenschweiler" panose="020B0706040902060204" pitchFamily="34" charset="0"/>
                <a:ea typeface="+mj-ea"/>
                <a:cs typeface="+mj-cs"/>
              </a:rPr>
              <a:t>Sistem</a:t>
            </a:r>
            <a:r>
              <a:rPr lang="en-US" sz="4800" dirty="0">
                <a:latin typeface="Haettenschweiler" panose="020B0706040902060204" pitchFamily="34" charset="0"/>
                <a:ea typeface="+mj-ea"/>
                <a:cs typeface="+mj-cs"/>
              </a:rPr>
              <a:t> </a:t>
            </a:r>
            <a:r>
              <a:rPr lang="en-US" sz="4800" dirty="0" err="1">
                <a:latin typeface="Haettenschweiler" panose="020B0706040902060204" pitchFamily="34" charset="0"/>
                <a:ea typeface="+mj-ea"/>
                <a:cs typeface="+mj-cs"/>
              </a:rPr>
              <a:t>Informasi</a:t>
            </a:r>
            <a:endParaRPr lang="en-US" sz="4800" dirty="0">
              <a:latin typeface="Haettenschweiler" panose="020B070604090206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449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7710" y="1825625"/>
            <a:ext cx="3336323" cy="18275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19135" y="432117"/>
            <a:ext cx="6534665" cy="5744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8183" y="1825625"/>
            <a:ext cx="1900500" cy="1219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129" y="4001294"/>
            <a:ext cx="4028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“Enterprise </a:t>
            </a:r>
            <a:r>
              <a:rPr lang="en-US" sz="2400" dirty="0"/>
              <a:t>application automate processes that </a:t>
            </a:r>
            <a:r>
              <a:rPr lang="en-US" sz="2400" b="1" dirty="0"/>
              <a:t>span multiple business function</a:t>
            </a:r>
            <a:r>
              <a:rPr lang="en-US" sz="2400" dirty="0"/>
              <a:t> and </a:t>
            </a:r>
            <a:r>
              <a:rPr lang="en-US" sz="2400" b="1" dirty="0"/>
              <a:t>organization level</a:t>
            </a:r>
            <a:r>
              <a:rPr lang="en-US" sz="2400" dirty="0"/>
              <a:t> and may extend </a:t>
            </a:r>
            <a:r>
              <a:rPr lang="en-US" sz="2400" b="1" dirty="0"/>
              <a:t>outside the </a:t>
            </a:r>
            <a:r>
              <a:rPr lang="en-US" sz="2400" b="1" dirty="0" smtClean="0"/>
              <a:t>organization.</a:t>
            </a:r>
            <a:r>
              <a:rPr lang="en-US" sz="2400" dirty="0" smtClean="0"/>
              <a:t>” (</a:t>
            </a:r>
            <a:r>
              <a:rPr lang="en-US" sz="2400" dirty="0" err="1" smtClean="0"/>
              <a:t>Goyal</a:t>
            </a:r>
            <a:r>
              <a:rPr lang="en-US" sz="2400" dirty="0" smtClean="0"/>
              <a:t>, 2006)</a:t>
            </a:r>
          </a:p>
          <a:p>
            <a:r>
              <a:rPr lang="en-US" sz="2000" i="1" dirty="0" err="1" smtClean="0"/>
              <a:t>Lihat</a:t>
            </a:r>
            <a:r>
              <a:rPr lang="en-US" sz="2000" i="1" dirty="0" smtClean="0"/>
              <a:t> area yang </a:t>
            </a:r>
            <a:r>
              <a:rPr lang="en-US" sz="2000" i="1" dirty="0" err="1" smtClean="0"/>
              <a:t>dilingkari</a:t>
            </a:r>
            <a:r>
              <a:rPr lang="en-US" sz="2000" i="1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417431" y="3244334"/>
            <a:ext cx="335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ERP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Kebutuhan</a:t>
            </a:r>
            <a:r>
              <a:rPr lang="en-US" sz="4800" dirty="0" smtClean="0"/>
              <a:t> </a:t>
            </a:r>
            <a:r>
              <a:rPr lang="en-US" sz="4800" dirty="0" err="1" smtClean="0"/>
              <a:t>Integrasi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429000"/>
            <a:ext cx="400599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18"/>
          <p:cNvSpPr/>
          <p:nvPr/>
        </p:nvSpPr>
        <p:spPr>
          <a:xfrm>
            <a:off x="5638800" y="1905000"/>
            <a:ext cx="1371600" cy="1371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Production IS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8600" y="3429000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-838200" y="2286000"/>
            <a:ext cx="4648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6350" algn="r">
              <a:spcBef>
                <a:spcPct val="20000"/>
              </a:spcBef>
            </a:pP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Informasi</a:t>
            </a:r>
            <a:r>
              <a:rPr lang="en-US" sz="3200" b="1" dirty="0" smtClean="0"/>
              <a:t> </a:t>
            </a:r>
          </a:p>
          <a:p>
            <a:pPr marL="342900" lvl="0" indent="-6350" algn="r">
              <a:spcBef>
                <a:spcPct val="20000"/>
              </a:spcBef>
            </a:pPr>
            <a:r>
              <a:rPr lang="en-US" sz="3200" b="1" dirty="0" err="1" smtClean="0"/>
              <a:t>Tidak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Terintegrasi</a:t>
            </a:r>
            <a:endParaRPr lang="en-US" sz="3200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1371600" y="3505200"/>
            <a:ext cx="5181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/>
              <a:t>supported </a:t>
            </a:r>
            <a:r>
              <a:rPr lang="en-US" sz="2000" dirty="0" smtClean="0"/>
              <a:t>only the </a:t>
            </a:r>
            <a:r>
              <a:rPr lang="en-US" sz="2000" dirty="0"/>
              <a:t>activities of </a:t>
            </a:r>
            <a:endParaRPr lang="en-US" sz="2000" dirty="0" smtClean="0"/>
          </a:p>
          <a:p>
            <a:pPr algn="r"/>
            <a:r>
              <a:rPr lang="en-US" sz="2000" dirty="0" smtClean="0"/>
              <a:t>individual </a:t>
            </a:r>
            <a:r>
              <a:rPr lang="en-US" sz="2000" dirty="0"/>
              <a:t>business functional areas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62400" y="1905000"/>
            <a:ext cx="1371600" cy="1371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Marketing 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15200" y="1905000"/>
            <a:ext cx="1371600" cy="1371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Accounting IS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981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4575" y="1988930"/>
            <a:ext cx="581025" cy="63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5638800" y="304800"/>
            <a:ext cx="1371600" cy="1371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Point of Sales</a:t>
            </a:r>
            <a:endParaRPr lang="en-US" sz="1400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81000"/>
            <a:ext cx="804862" cy="83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1828800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257800" y="3886200"/>
            <a:ext cx="3886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6350">
              <a:spcBef>
                <a:spcPct val="20000"/>
              </a:spcBef>
            </a:pPr>
            <a:r>
              <a:rPr lang="en-US" dirty="0"/>
              <a:t>work well within individual functional areas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105400" y="4648200"/>
            <a:ext cx="38862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6350">
              <a:spcBef>
                <a:spcPct val="20000"/>
              </a:spcBef>
            </a:pPr>
            <a:r>
              <a:rPr lang="en-US" sz="2000" dirty="0" smtClean="0"/>
              <a:t>Unconnected information: printed out and re-entry or write data to a file and read by others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2" name="Line Callout 3 (Border and Accent Bar) 31"/>
          <p:cNvSpPr/>
          <p:nvPr/>
        </p:nvSpPr>
        <p:spPr>
          <a:xfrm>
            <a:off x="838200" y="4648200"/>
            <a:ext cx="3124200" cy="1883229"/>
          </a:xfrm>
          <a:prstGeom prst="accentBorderCallout3">
            <a:avLst>
              <a:gd name="adj1" fmla="val 68692"/>
              <a:gd name="adj2" fmla="val -5824"/>
              <a:gd name="adj3" fmla="val 71467"/>
              <a:gd name="adj4" fmla="val -13322"/>
              <a:gd name="adj5" fmla="val -49826"/>
              <a:gd name="adj6" fmla="val -23357"/>
              <a:gd name="adj7" fmla="val -100679"/>
              <a:gd name="adj8" fmla="val -7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Istilah</a:t>
            </a:r>
            <a:r>
              <a:rPr lang="en-US" sz="2000" dirty="0" smtClean="0"/>
              <a:t> lain:</a:t>
            </a:r>
          </a:p>
          <a:p>
            <a:pPr algn="ctr"/>
            <a:r>
              <a:rPr lang="en-US" sz="2800" dirty="0" smtClean="0"/>
              <a:t>Silo System</a:t>
            </a:r>
          </a:p>
          <a:p>
            <a:pPr algn="ctr"/>
            <a:r>
              <a:rPr lang="en-US" sz="2800" dirty="0" smtClean="0"/>
              <a:t>Stand-Alone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16 0 L 0.4625 0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3.33333E-6 L -0.41667 3.33333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3" grpId="0" animBg="1"/>
      <p:bldP spid="24" grpId="0" animBg="1"/>
      <p:bldP spid="27" grpId="0" animBg="1"/>
      <p:bldP spid="30" grpId="0"/>
      <p:bldP spid="31" grpId="0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808</Words>
  <Application>Microsoft Office PowerPoint</Application>
  <PresentationFormat>Widescreen</PresentationFormat>
  <Paragraphs>126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Haettenschweiler</vt:lpstr>
      <vt:lpstr>Office Theme</vt:lpstr>
      <vt:lpstr>DAH2F3  Perencanaan Sumber Daya Perusahaan</vt:lpstr>
      <vt:lpstr>Enterprise Resource Planning</vt:lpstr>
      <vt:lpstr>Definisi</vt:lpstr>
      <vt:lpstr>ERP adalah …</vt:lpstr>
      <vt:lpstr>Posisi ERP dalam Sistem Informasi</vt:lpstr>
      <vt:lpstr>Posisi ERP dalam Sistem Informasi</vt:lpstr>
      <vt:lpstr>PowerPoint Presentation</vt:lpstr>
      <vt:lpstr>Kebutuhan Integrasi </vt:lpstr>
      <vt:lpstr>PowerPoint Presentation</vt:lpstr>
      <vt:lpstr>PowerPoint Presentation</vt:lpstr>
      <vt:lpstr>Masalah pada Sistem Informasi Tidak Terintegrasi</vt:lpstr>
      <vt:lpstr>PowerPoint Presentation</vt:lpstr>
      <vt:lpstr>Pertimbangan Integrasi </vt:lpstr>
      <vt:lpstr>Keuntungan ERP</vt:lpstr>
      <vt:lpstr>Video tentang ERP</vt:lpstr>
      <vt:lpstr>Evolusi / Sejarah ERP</vt:lpstr>
      <vt:lpstr>Evolusi/Sejarah ERP</vt:lpstr>
      <vt:lpstr>Tantangan ERP</vt:lpstr>
      <vt:lpstr>Tantangan ERP</vt:lpstr>
      <vt:lpstr>Tren ERP</vt:lpstr>
      <vt:lpstr>Tren ERP</vt:lpstr>
      <vt:lpstr>Vendor ERP</vt:lpstr>
      <vt:lpstr>Top 10 Vendor ERP</vt:lpstr>
      <vt:lpstr>Open Source ERP</vt:lpstr>
      <vt:lpstr>SAP sebagai Vendor ERP</vt:lpstr>
      <vt:lpstr>Video tentang SAP</vt:lpstr>
      <vt:lpstr>Tugas ke-1 Minggu ke-2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63</cp:revision>
  <dcterms:created xsi:type="dcterms:W3CDTF">2016-11-09T05:42:06Z</dcterms:created>
  <dcterms:modified xsi:type="dcterms:W3CDTF">2017-01-30T13:52:08Z</dcterms:modified>
</cp:coreProperties>
</file>