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0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81888" autoAdjust="0"/>
  </p:normalViewPr>
  <p:slideViewPr>
    <p:cSldViewPr snapToGrid="0">
      <p:cViewPr varScale="1">
        <p:scale>
          <a:sx n="30" d="100"/>
          <a:sy n="30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0852-ACA9-4D93-AD35-D89EAA711451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6A3F-58E1-4FE6-8638-B496E09E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user </a:t>
            </a:r>
            <a:r>
              <a:rPr lang="en-US" dirty="0" err="1" smtClean="0"/>
              <a:t>tambah</a:t>
            </a:r>
            <a:r>
              <a:rPr lang="en-US" dirty="0" smtClean="0"/>
              <a:t>?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Beban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distribusikan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komputer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usenya</a:t>
            </a:r>
            <a:r>
              <a:rPr lang="en-US" baseline="0" dirty="0" smtClean="0"/>
              <a:t> dan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mempengaruhi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</a:t>
            </a:r>
            <a:r>
              <a:rPr lang="en-US" baseline="0" dirty="0" smtClean="0"/>
              <a:t>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2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56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business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94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34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72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user </a:t>
            </a:r>
            <a:r>
              <a:rPr lang="en-US" dirty="0" err="1" smtClean="0"/>
              <a:t>tambah</a:t>
            </a:r>
            <a:r>
              <a:rPr lang="en-US" dirty="0" smtClean="0"/>
              <a:t>?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Beban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distribusikan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komputer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usenya</a:t>
            </a:r>
            <a:r>
              <a:rPr lang="en-US" baseline="0" dirty="0" smtClean="0"/>
              <a:t> dan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mempengaruhi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</a:t>
            </a:r>
            <a:r>
              <a:rPr lang="en-US" baseline="0" smtClean="0"/>
              <a:t> database.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User </a:t>
            </a:r>
            <a:r>
              <a:rPr lang="en-US" dirty="0" err="1" smtClean="0"/>
              <a:t>mlakukan</a:t>
            </a:r>
            <a:r>
              <a:rPr lang="en-US" baseline="0" dirty="0" smtClean="0"/>
              <a:t> entry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SAP GUI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Saat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tombol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proses, </a:t>
            </a:r>
            <a:r>
              <a:rPr lang="en-US" baseline="0" dirty="0" err="1" smtClean="0"/>
              <a:t>permintaan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langsung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diteruskan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dispatcher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SAP Web application server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Permintaan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diantrikan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dispatcher, proses </a:t>
            </a:r>
            <a:r>
              <a:rPr lang="en-US" baseline="0" dirty="0" err="1" smtClean="0"/>
              <a:t>permintaan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dieksekusi</a:t>
            </a:r>
            <a:r>
              <a:rPr lang="en-US" baseline="0" dirty="0" smtClean="0"/>
              <a:t> FIFO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Dispatcher </a:t>
            </a:r>
            <a:r>
              <a:rPr lang="en-US" baseline="0" dirty="0" err="1" smtClean="0"/>
              <a:t>mendistribusikan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permintaan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work process yang available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 process </a:t>
            </a:r>
            <a:r>
              <a:rPr lang="en-US" baseline="0" dirty="0" err="1" smtClean="0"/>
              <a:t>mengolah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permintaan</a:t>
            </a:r>
            <a:r>
              <a:rPr lang="en-US" baseline="0" dirty="0" smtClean="0"/>
              <a:t> user, </a:t>
            </a:r>
            <a:r>
              <a:rPr lang="en-US" baseline="0" dirty="0" err="1" smtClean="0"/>
              <a:t>apakah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menuliskan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database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pengolahan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work process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dispatcher </a:t>
            </a:r>
            <a:r>
              <a:rPr lang="en-US" baseline="0" dirty="0" err="1" smtClean="0"/>
              <a:t>dikirim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SAP GUI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SAP GUI </a:t>
            </a:r>
            <a:r>
              <a:rPr lang="en-US" baseline="0" dirty="0" err="1" smtClean="0"/>
              <a:t>menginterpretasikan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menampilkan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layar</a:t>
            </a:r>
            <a:r>
              <a:rPr lang="en-US" baseline="0" dirty="0" smtClean="0"/>
              <a:t> user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smtClean="0"/>
              <a:t>Central process in WAS is DISPATCHER.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Pengembangan program khusus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id-ID" dirty="0" smtClean="0"/>
              <a:t> pelanggan maupun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baseline="0" dirty="0" smtClean="0"/>
              <a:t> yang </a:t>
            </a:r>
            <a:r>
              <a:rPr lang="id-ID" dirty="0" smtClean="0"/>
              <a:t>di</a:t>
            </a:r>
            <a:r>
              <a:rPr lang="en-US" dirty="0" err="1" smtClean="0"/>
              <a:t>butuhkan</a:t>
            </a:r>
            <a:r>
              <a:rPr lang="id-ID" dirty="0" smtClean="0"/>
              <a:t> berlangsung di DEV.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8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baseline="0" dirty="0" smtClean="0"/>
              <a:t> program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perubahan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pindahkan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QAS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pengecekkan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pengujian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apakah</a:t>
            </a:r>
            <a:r>
              <a:rPr lang="en-US" baseline="0" dirty="0" smtClean="0"/>
              <a:t> program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90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Objek diuji dan disetujui diangkut ke sistem tes (salinan dari sistem produksi). Transportasi terakhir adalah ke PROD.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6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Field definition contain length of the field, type of character, number interval etc. = field definition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37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Business object is composed of </a:t>
            </a:r>
            <a:r>
              <a:rPr lang="en-US" b="1" dirty="0" smtClean="0"/>
              <a:t>tables</a:t>
            </a:r>
            <a:r>
              <a:rPr lang="en-US" dirty="0" smtClean="0"/>
              <a:t> related in business context including the related </a:t>
            </a:r>
            <a:r>
              <a:rPr lang="en-US" b="1" dirty="0" smtClean="0"/>
              <a:t>application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3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1566" y="1122363"/>
            <a:ext cx="786643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1566" y="3602038"/>
            <a:ext cx="78664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79563" y="5592173"/>
            <a:ext cx="12634393" cy="1528354"/>
          </a:xfrm>
          <a:prstGeom prst="rect">
            <a:avLst/>
          </a:prstGeom>
        </p:spPr>
      </p:pic>
      <p:pic>
        <p:nvPicPr>
          <p:cNvPr id="9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524181" y="1814393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>
                <a:latin typeface="Haettenschweiler" panose="020B0706040902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lum/>
          </a:blip>
          <a:srcRect l="19373" t="11363" r="19857" b="9150"/>
          <a:stretch/>
        </p:blipFill>
        <p:spPr bwMode="auto">
          <a:xfrm rot="20794821">
            <a:off x="9721044" y="1674746"/>
            <a:ext cx="3265511" cy="42712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0" y="1709738"/>
            <a:ext cx="8818259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190" y="4589463"/>
            <a:ext cx="88182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21197" y="5405779"/>
            <a:ext cx="12634393" cy="1528354"/>
          </a:xfrm>
          <a:prstGeom prst="rect">
            <a:avLst/>
          </a:prstGeom>
        </p:spPr>
      </p:pic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463625" y="3528166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357" y="1122363"/>
            <a:ext cx="9341707" cy="2387600"/>
          </a:xfrm>
        </p:spPr>
        <p:txBody>
          <a:bodyPr>
            <a:normAutofit fontScale="90000"/>
          </a:bodyPr>
          <a:lstStyle/>
          <a:p>
            <a:r>
              <a:rPr lang="fi-FI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DAH2F3</a:t>
            </a:r>
            <a:r>
              <a:rPr lang="fi-FI" dirty="0"/>
              <a:t>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4900" dirty="0" smtClean="0">
                <a:effectLst>
                  <a:reflection blurRad="6350" stA="55000" endA="50" endPos="85000" dist="29997" dir="5400000" sy="-100000" algn="bl" rotWithShape="0"/>
                </a:effectLst>
              </a:rPr>
              <a:t>Perencanaan </a:t>
            </a:r>
            <a:r>
              <a:rPr lang="fi-FI" sz="4900" dirty="0">
                <a:effectLst>
                  <a:reflection blurRad="6350" stA="55000" endA="50" endPos="85000" dist="29997" dir="5400000" sy="-100000" algn="bl" rotWithShape="0"/>
                </a:effectLst>
              </a:rPr>
              <a:t>Sumber Daya Perusahaan</a:t>
            </a:r>
            <a:endParaRPr lang="en-US" sz="4300" dirty="0"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8357" y="4022168"/>
            <a:ext cx="9341707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900" b="1" dirty="0" err="1" smtClean="0"/>
              <a:t>Minggu</a:t>
            </a:r>
            <a:r>
              <a:rPr lang="en-US" sz="3900" b="1" dirty="0" smtClean="0"/>
              <a:t> </a:t>
            </a:r>
            <a:r>
              <a:rPr lang="en-US" sz="3900" b="1" dirty="0" smtClean="0"/>
              <a:t>ke-11: </a:t>
            </a:r>
            <a:r>
              <a:rPr lang="en-US" sz="3900" b="1" dirty="0" err="1" smtClean="0"/>
              <a:t>MySAP</a:t>
            </a:r>
            <a:r>
              <a:rPr lang="en-US" sz="3900" b="1" dirty="0" smtClean="0"/>
              <a:t> Technology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P r o d </a:t>
            </a:r>
            <a:r>
              <a:rPr lang="en-US" dirty="0" err="1" smtClean="0"/>
              <a:t>i</a:t>
            </a:r>
            <a:r>
              <a:rPr lang="en-US" dirty="0" smtClean="0"/>
              <a:t>  D 3  K o m p u t e r </a:t>
            </a:r>
            <a:r>
              <a:rPr lang="en-US" dirty="0" err="1" smtClean="0"/>
              <a:t>i</a:t>
            </a:r>
            <a:r>
              <a:rPr lang="en-US" dirty="0" smtClean="0"/>
              <a:t> s a s </a:t>
            </a:r>
            <a:r>
              <a:rPr lang="en-US" dirty="0" err="1" smtClean="0"/>
              <a:t>i</a:t>
            </a:r>
            <a:r>
              <a:rPr lang="en-US" dirty="0" smtClean="0"/>
              <a:t>   A k u n t a n 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 I T , U n </a:t>
            </a:r>
            <a:r>
              <a:rPr lang="en-US" dirty="0" err="1" smtClean="0"/>
              <a:t>i</a:t>
            </a:r>
            <a:r>
              <a:rPr lang="en-US" dirty="0" smtClean="0"/>
              <a:t> v e r s </a:t>
            </a:r>
            <a:r>
              <a:rPr lang="en-US" dirty="0" err="1" smtClean="0"/>
              <a:t>i</a:t>
            </a:r>
            <a:r>
              <a:rPr lang="en-US" dirty="0" smtClean="0"/>
              <a:t> t a s   T e l k o m</a:t>
            </a:r>
          </a:p>
        </p:txBody>
      </p:sp>
    </p:spTree>
    <p:extLst>
      <p:ext uri="{BB962C8B-B14F-4D97-AF65-F5344CB8AC3E}">
        <p14:creationId xmlns:p14="http://schemas.microsoft.com/office/powerpoint/2010/main" val="40614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362200"/>
            <a:ext cx="64008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dirty="0">
                <a:solidFill>
                  <a:srgbClr val="FF6600"/>
                </a:solidFill>
              </a:rPr>
              <a:t>Hardware-</a:t>
            </a:r>
            <a:r>
              <a:rPr lang="en-US" sz="3600" dirty="0"/>
              <a:t>oriented view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1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3429000"/>
            <a:ext cx="6096000" cy="2819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600" dirty="0">
                <a:solidFill>
                  <a:srgbClr val="FF6600"/>
                </a:solidFill>
              </a:rPr>
              <a:t>Server: </a:t>
            </a:r>
            <a:r>
              <a:rPr lang="en-US" sz="3600" dirty="0"/>
              <a:t>central computer within a network.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6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600" dirty="0"/>
              <a:t>Central computer provide data, memory and resource for the workstation and client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538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362200"/>
            <a:ext cx="64008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dirty="0">
                <a:solidFill>
                  <a:srgbClr val="FF6600"/>
                </a:solidFill>
              </a:rPr>
              <a:t>Software</a:t>
            </a:r>
            <a:r>
              <a:rPr lang="en-US" sz="3600" dirty="0">
                <a:solidFill>
                  <a:srgbClr val="FF6600"/>
                </a:solidFill>
              </a:rPr>
              <a:t>-</a:t>
            </a:r>
            <a:r>
              <a:rPr lang="en-US" sz="3600" dirty="0"/>
              <a:t>oriented view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2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44828"/>
          <a:stretch>
            <a:fillRect/>
          </a:stretch>
        </p:blipFill>
        <p:spPr bwMode="auto">
          <a:xfrm>
            <a:off x="4015978" y="3505200"/>
            <a:ext cx="64740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Up Arrow 6"/>
          <p:cNvSpPr/>
          <p:nvPr/>
        </p:nvSpPr>
        <p:spPr>
          <a:xfrm>
            <a:off x="6400800" y="5334000"/>
            <a:ext cx="2209800" cy="1219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362200"/>
            <a:ext cx="64008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dirty="0">
                <a:solidFill>
                  <a:srgbClr val="FF6600"/>
                </a:solidFill>
              </a:rPr>
              <a:t>Software</a:t>
            </a:r>
            <a:r>
              <a:rPr lang="en-US" sz="3600" dirty="0">
                <a:solidFill>
                  <a:srgbClr val="FF6600"/>
                </a:solidFill>
              </a:rPr>
              <a:t>-</a:t>
            </a:r>
            <a:r>
              <a:rPr lang="en-US" sz="3600" dirty="0"/>
              <a:t>oriented view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2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3429000"/>
            <a:ext cx="6096000" cy="2819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3600" dirty="0">
                <a:solidFill>
                  <a:srgbClr val="FF6600"/>
                </a:solidFill>
              </a:rPr>
              <a:t>Service </a:t>
            </a:r>
            <a:r>
              <a:rPr lang="en-US" sz="3600" dirty="0"/>
              <a:t>provided by software component. 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en-US" sz="3600" dirty="0"/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3600" dirty="0"/>
              <a:t>Software component can be client and server at the same time.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471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905000"/>
            <a:ext cx="70866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Views of </a:t>
            </a:r>
            <a:r>
              <a:rPr lang="en-US" sz="4400" dirty="0">
                <a:solidFill>
                  <a:srgbClr val="7030A0"/>
                </a:solidFill>
              </a:rPr>
              <a:t>client/server </a:t>
            </a:r>
            <a:r>
              <a:rPr lang="en-US" b="1" dirty="0" smtClean="0">
                <a:solidFill>
                  <a:srgbClr val="00B050"/>
                </a:solidFill>
              </a:rPr>
              <a:t>configuration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0" y="12192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2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43400" y="3352800"/>
            <a:ext cx="7086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400" dirty="0">
                <a:solidFill>
                  <a:srgbClr val="FF0066"/>
                </a:solidFill>
              </a:rPr>
              <a:t>Process/Layer</a:t>
            </a:r>
            <a:r>
              <a:rPr lang="en-US" sz="3200" dirty="0">
                <a:solidFill>
                  <a:srgbClr val="FF0066"/>
                </a:solidFill>
              </a:rPr>
              <a:t> </a:t>
            </a:r>
            <a:r>
              <a:rPr lang="en-US" sz="3200" dirty="0"/>
              <a:t>for operating business application software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3200" y="26670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3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38800" y="4724400"/>
            <a:ext cx="7086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400" dirty="0">
                <a:solidFill>
                  <a:srgbClr val="FFC000"/>
                </a:solidFill>
              </a:rPr>
              <a:t>Level/tier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/>
              <a:t>configuration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38600" y="40386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87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362200"/>
            <a:ext cx="64008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>
                <a:solidFill>
                  <a:srgbClr val="FF6600"/>
                </a:solidFill>
              </a:rPr>
              <a:t>Presentation</a:t>
            </a:r>
            <a:r>
              <a:rPr lang="en-US" sz="3600" dirty="0">
                <a:solidFill>
                  <a:srgbClr val="FF6600"/>
                </a:solidFill>
              </a:rPr>
              <a:t>-</a:t>
            </a:r>
            <a:r>
              <a:rPr lang="en-US" sz="3600" dirty="0"/>
              <a:t>processes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3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67200" y="3048000"/>
            <a:ext cx="6400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5400" dirty="0">
                <a:solidFill>
                  <a:srgbClr val="FF0066"/>
                </a:solidFill>
              </a:rPr>
              <a:t>Application</a:t>
            </a:r>
            <a:r>
              <a:rPr lang="en-US" sz="3600" dirty="0">
                <a:solidFill>
                  <a:srgbClr val="FF6600"/>
                </a:solidFill>
              </a:rPr>
              <a:t>-</a:t>
            </a:r>
            <a:r>
              <a:rPr lang="en-US" sz="3600" dirty="0"/>
              <a:t>processes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3810000"/>
            <a:ext cx="6400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5400" dirty="0">
                <a:solidFill>
                  <a:srgbClr val="00FF00"/>
                </a:solidFill>
              </a:rPr>
              <a:t>Database</a:t>
            </a:r>
            <a:r>
              <a:rPr lang="en-US" sz="3600" dirty="0">
                <a:solidFill>
                  <a:srgbClr val="FF6600"/>
                </a:solidFill>
              </a:rPr>
              <a:t>-</a:t>
            </a:r>
            <a:r>
              <a:rPr lang="en-US" sz="3600" dirty="0"/>
              <a:t>processes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362200"/>
            <a:ext cx="64008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>
                <a:solidFill>
                  <a:srgbClr val="FF6600"/>
                </a:solidFill>
              </a:rPr>
              <a:t>Presentation</a:t>
            </a:r>
            <a:r>
              <a:rPr lang="en-US" sz="3600" dirty="0">
                <a:solidFill>
                  <a:srgbClr val="FF6600"/>
                </a:solidFill>
              </a:rPr>
              <a:t>-</a:t>
            </a:r>
            <a:r>
              <a:rPr lang="en-US" sz="3600" dirty="0"/>
              <a:t>processes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1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3429000"/>
            <a:ext cx="6096000" cy="2819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3600" dirty="0">
                <a:solidFill>
                  <a:srgbClr val="FF6600"/>
                </a:solidFill>
              </a:rPr>
              <a:t>Eq. </a:t>
            </a:r>
            <a:r>
              <a:rPr lang="en-US" sz="3600" dirty="0"/>
              <a:t>displaying screen, GUI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73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267200" y="2362200"/>
            <a:ext cx="6400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5400" dirty="0">
                <a:solidFill>
                  <a:srgbClr val="FF0066"/>
                </a:solidFill>
              </a:rPr>
              <a:t>Application</a:t>
            </a:r>
            <a:r>
              <a:rPr lang="en-US" sz="3600" dirty="0">
                <a:solidFill>
                  <a:srgbClr val="FF6600"/>
                </a:solidFill>
              </a:rPr>
              <a:t>-</a:t>
            </a:r>
            <a:r>
              <a:rPr lang="en-US" sz="3600" dirty="0"/>
              <a:t>processes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2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3429000"/>
            <a:ext cx="6096000" cy="2819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3600" dirty="0">
                <a:solidFill>
                  <a:srgbClr val="FF6600"/>
                </a:solidFill>
              </a:rPr>
              <a:t>Eq. </a:t>
            </a:r>
            <a:r>
              <a:rPr lang="en-US" sz="3600" dirty="0"/>
              <a:t>executing application programs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14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3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3429000"/>
            <a:ext cx="6096000" cy="2819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3600" dirty="0">
                <a:solidFill>
                  <a:srgbClr val="FF6600"/>
                </a:solidFill>
              </a:rPr>
              <a:t>Eq. </a:t>
            </a:r>
            <a:r>
              <a:rPr lang="en-US" sz="3600" dirty="0"/>
              <a:t>managing and organizing database data</a:t>
            </a:r>
            <a:endParaRPr lang="en-US" sz="3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2362200"/>
            <a:ext cx="6400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5400" dirty="0">
                <a:solidFill>
                  <a:srgbClr val="00FF00"/>
                </a:solidFill>
              </a:rPr>
              <a:t>Database</a:t>
            </a:r>
            <a:r>
              <a:rPr lang="en-US" sz="3600" dirty="0">
                <a:solidFill>
                  <a:srgbClr val="FF6600"/>
                </a:solidFill>
              </a:rPr>
              <a:t>-</a:t>
            </a:r>
            <a:r>
              <a:rPr lang="en-US" sz="3600" dirty="0"/>
              <a:t>processes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image.slidesharecdn.com/learningsaparchitecture-130520225608-phpapp01/95/learning-sap-architecture-3-638.jpg?cb=136910877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8" t="24213" r="12188" b="40436"/>
          <a:stretch/>
        </p:blipFill>
        <p:spPr bwMode="auto">
          <a:xfrm>
            <a:off x="1830794" y="1066800"/>
            <a:ext cx="8380007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88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905000"/>
            <a:ext cx="70866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Views of </a:t>
            </a:r>
            <a:r>
              <a:rPr lang="en-US" sz="4400" dirty="0">
                <a:solidFill>
                  <a:srgbClr val="7030A0"/>
                </a:solidFill>
              </a:rPr>
              <a:t>client/server </a:t>
            </a:r>
            <a:r>
              <a:rPr lang="en-US" b="1" dirty="0" smtClean="0">
                <a:solidFill>
                  <a:srgbClr val="00B050"/>
                </a:solidFill>
              </a:rPr>
              <a:t>configuration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0" y="12192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2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43400" y="3352800"/>
            <a:ext cx="7086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400" dirty="0">
                <a:solidFill>
                  <a:srgbClr val="FF0066"/>
                </a:solidFill>
              </a:rPr>
              <a:t>Process/Layer</a:t>
            </a:r>
            <a:r>
              <a:rPr lang="en-US" sz="3200" dirty="0">
                <a:solidFill>
                  <a:srgbClr val="FF0066"/>
                </a:solidFill>
              </a:rPr>
              <a:t> </a:t>
            </a:r>
            <a:r>
              <a:rPr lang="en-US" sz="3200" dirty="0"/>
              <a:t>for operating business application software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3200" y="26670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3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38800" y="4724400"/>
            <a:ext cx="7086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400" dirty="0">
                <a:solidFill>
                  <a:srgbClr val="FFC000"/>
                </a:solidFill>
              </a:rPr>
              <a:t>Level/tier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/>
              <a:t>configuration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38600" y="40386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78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SAP. (2006). SAP01: SAP Overview. SAP AG.</a:t>
            </a:r>
          </a:p>
          <a:p>
            <a:endParaRPr lang="en-US" dirty="0"/>
          </a:p>
        </p:txBody>
      </p:sp>
      <p:sp>
        <p:nvSpPr>
          <p:cNvPr id="9" name="Arc 4"/>
          <p:cNvSpPr>
            <a:spLocks/>
          </p:cNvSpPr>
          <p:nvPr/>
        </p:nvSpPr>
        <p:spPr bwMode="gray">
          <a:xfrm>
            <a:off x="2971801" y="-914400"/>
            <a:ext cx="2251075" cy="4478338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4972051" y="1125538"/>
            <a:ext cx="4206875" cy="685800"/>
            <a:chOff x="1999" y="1893"/>
            <a:chExt cx="2650" cy="432"/>
          </a:xfrm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</a:t>
              </a:r>
              <a:r>
                <a:rPr lang="en-US" sz="2400" dirty="0" err="1">
                  <a:solidFill>
                    <a:schemeClr val="hlink"/>
                  </a:solidFill>
                  <a:latin typeface="Arial Black" pitchFamily="34" charset="0"/>
                </a:rPr>
                <a:t>mySAP</a:t>
              </a: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 Technology</a:t>
              </a:r>
            </a:p>
          </p:txBody>
        </p:sp>
        <p:sp>
          <p:nvSpPr>
            <p:cNvPr id="12" name="Oval 13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5532438" y="1735138"/>
            <a:ext cx="4232275" cy="685800"/>
            <a:chOff x="1916" y="1489"/>
            <a:chExt cx="2666" cy="432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Client Server Architecture</a:t>
              </a:r>
            </a:p>
          </p:txBody>
        </p:sp>
        <p:sp>
          <p:nvSpPr>
            <p:cNvPr id="15" name="Oval 14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380038" y="2344738"/>
            <a:ext cx="4232275" cy="685800"/>
            <a:chOff x="1916" y="1489"/>
            <a:chExt cx="2666" cy="432"/>
          </a:xfrm>
        </p:grpSpPr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The Database</a:t>
              </a:r>
            </a:p>
          </p:txBody>
        </p:sp>
        <p:sp>
          <p:nvSpPr>
            <p:cNvPr id="18" name="Oval 11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7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3298" r="53625"/>
          <a:stretch>
            <a:fillRect/>
          </a:stretch>
        </p:blipFill>
        <p:spPr bwMode="auto">
          <a:xfrm>
            <a:off x="2133601" y="2057401"/>
            <a:ext cx="2924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0" y="1447800"/>
            <a:ext cx="64008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6600" dirty="0">
                <a:solidFill>
                  <a:srgbClr val="00B0F0"/>
                </a:solidFill>
              </a:rPr>
              <a:t>Single</a:t>
            </a:r>
            <a:r>
              <a:rPr lang="en-US" sz="4800" dirty="0"/>
              <a:t>-level </a:t>
            </a:r>
            <a:r>
              <a:rPr lang="en-US" sz="3600" dirty="0"/>
              <a:t>Configuration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57800" y="3429001"/>
            <a:ext cx="5410200" cy="289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All task </a:t>
            </a:r>
            <a:r>
              <a:rPr lang="en-US" dirty="0" smtClean="0"/>
              <a:t>done by </a:t>
            </a:r>
            <a:r>
              <a:rPr lang="en-US" sz="9600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computer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49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3298" r="53625"/>
          <a:stretch>
            <a:fillRect/>
          </a:stretch>
        </p:blipFill>
        <p:spPr bwMode="auto">
          <a:xfrm>
            <a:off x="2133601" y="2057401"/>
            <a:ext cx="2924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0" y="1447800"/>
            <a:ext cx="64008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6600" dirty="0">
                <a:solidFill>
                  <a:srgbClr val="00B0F0"/>
                </a:solidFill>
              </a:rPr>
              <a:t>Single</a:t>
            </a:r>
            <a:r>
              <a:rPr lang="en-US" sz="4800" dirty="0"/>
              <a:t>-level </a:t>
            </a:r>
            <a:r>
              <a:rPr lang="en-US" sz="3600" dirty="0"/>
              <a:t>Configuration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57800" y="3429001"/>
            <a:ext cx="4953000" cy="289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>
                <a:solidFill>
                  <a:srgbClr val="FF0000"/>
                </a:solidFill>
              </a:rPr>
              <a:t>P</a:t>
            </a:r>
            <a:r>
              <a:rPr lang="en-US" dirty="0"/>
              <a:t>resentation, </a:t>
            </a: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dirty="0"/>
              <a:t>pplication and </a:t>
            </a:r>
            <a:r>
              <a:rPr lang="en-US" sz="3600" dirty="0">
                <a:solidFill>
                  <a:srgbClr val="FF0000"/>
                </a:solidFill>
              </a:rPr>
              <a:t>D</a:t>
            </a:r>
            <a:r>
              <a:rPr lang="en-US" dirty="0"/>
              <a:t>atabase performed by </a:t>
            </a:r>
            <a:r>
              <a:rPr lang="en-US" sz="4800" b="1" dirty="0">
                <a:solidFill>
                  <a:srgbClr val="FFC000"/>
                </a:solidFill>
              </a:rPr>
              <a:t>one</a:t>
            </a:r>
            <a:r>
              <a:rPr lang="en-US" sz="4800" dirty="0"/>
              <a:t> </a:t>
            </a:r>
            <a:r>
              <a:rPr lang="en-US" dirty="0"/>
              <a:t>computer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Typical </a:t>
            </a:r>
            <a:r>
              <a:rPr lang="en-US" dirty="0">
                <a:solidFill>
                  <a:srgbClr val="00FF00"/>
                </a:solidFill>
              </a:rPr>
              <a:t>mainframe</a:t>
            </a:r>
            <a:r>
              <a:rPr lang="en-US" dirty="0"/>
              <a:t> processing</a:t>
            </a:r>
          </a:p>
        </p:txBody>
      </p:sp>
    </p:spTree>
    <p:extLst>
      <p:ext uri="{BB962C8B-B14F-4D97-AF65-F5344CB8AC3E}">
        <p14:creationId xmlns:p14="http://schemas.microsoft.com/office/powerpoint/2010/main" val="27525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3298" r="53625"/>
          <a:stretch>
            <a:fillRect/>
          </a:stretch>
        </p:blipFill>
        <p:spPr bwMode="auto">
          <a:xfrm>
            <a:off x="2133601" y="2057401"/>
            <a:ext cx="2924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0" y="1447800"/>
            <a:ext cx="64008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6600" dirty="0">
                <a:solidFill>
                  <a:srgbClr val="00B0F0"/>
                </a:solidFill>
              </a:rPr>
              <a:t>Single</a:t>
            </a:r>
            <a:r>
              <a:rPr lang="en-US" sz="4800" dirty="0"/>
              <a:t>-level </a:t>
            </a:r>
            <a:r>
              <a:rPr lang="en-US" sz="3600" dirty="0"/>
              <a:t>Configuration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57800" y="3429001"/>
            <a:ext cx="4953000" cy="289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When this configuration is used?</a:t>
            </a:r>
          </a:p>
          <a:p>
            <a:pPr>
              <a:buNone/>
            </a:pPr>
            <a:r>
              <a:rPr lang="en-US" sz="3600" dirty="0">
                <a:solidFill>
                  <a:srgbClr val="FF0066"/>
                </a:solidFill>
              </a:rPr>
              <a:t>Test and demonstration</a:t>
            </a:r>
            <a:endParaRPr lang="en-US" sz="3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29146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57800" y="3200401"/>
            <a:ext cx="4953000" cy="312420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600" dirty="0">
                <a:solidFill>
                  <a:srgbClr val="FF0000"/>
                </a:solidFill>
              </a:rPr>
              <a:t>P</a:t>
            </a:r>
            <a:r>
              <a:rPr lang="en-US" dirty="0"/>
              <a:t>resentation in </a:t>
            </a:r>
            <a:r>
              <a:rPr lang="en-US" sz="4800" b="1" dirty="0">
                <a:solidFill>
                  <a:srgbClr val="FFC000"/>
                </a:solidFill>
              </a:rPr>
              <a:t>one </a:t>
            </a:r>
            <a:r>
              <a:rPr lang="en-US" dirty="0"/>
              <a:t>computer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dirty="0"/>
              <a:t>pplication and </a:t>
            </a:r>
            <a:r>
              <a:rPr lang="en-US" sz="3600" dirty="0">
                <a:solidFill>
                  <a:srgbClr val="FF0000"/>
                </a:solidFill>
              </a:rPr>
              <a:t>D</a:t>
            </a:r>
            <a:r>
              <a:rPr lang="en-US" dirty="0"/>
              <a:t>atabase performed by </a:t>
            </a:r>
            <a:r>
              <a:rPr lang="en-US" sz="4800" b="1" dirty="0">
                <a:solidFill>
                  <a:srgbClr val="FFC000"/>
                </a:solidFill>
              </a:rPr>
              <a:t>another</a:t>
            </a:r>
            <a:r>
              <a:rPr lang="en-US" dirty="0"/>
              <a:t> </a:t>
            </a:r>
            <a:r>
              <a:rPr lang="en-US" sz="4800" b="1" dirty="0">
                <a:solidFill>
                  <a:srgbClr val="FFC000"/>
                </a:solidFill>
              </a:rPr>
              <a:t>one</a:t>
            </a:r>
            <a:r>
              <a:rPr lang="en-US" sz="4800" dirty="0"/>
              <a:t> </a:t>
            </a:r>
            <a:r>
              <a:rPr lang="en-US" dirty="0"/>
              <a:t>computer.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29000" y="1524000"/>
            <a:ext cx="64008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6">
                    <a:lumMod val="75000"/>
                  </a:schemeClr>
                </a:solidFill>
              </a:rPr>
              <a:t>Two</a:t>
            </a:r>
            <a:r>
              <a:rPr lang="en-US" sz="4800" dirty="0"/>
              <a:t>-level</a:t>
            </a:r>
            <a:r>
              <a:rPr lang="en-US" sz="3600" dirty="0"/>
              <a:t> Configuration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690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828800"/>
            <a:ext cx="29146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57800" y="3200400"/>
            <a:ext cx="4953000" cy="3657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What  happened when number of user increase? </a:t>
            </a:r>
            <a:r>
              <a:rPr lang="en-US" dirty="0">
                <a:solidFill>
                  <a:srgbClr val="FF0066"/>
                </a:solidFill>
              </a:rPr>
              <a:t>It’s fine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load resulting from the </a:t>
            </a:r>
            <a:r>
              <a:rPr lang="en-US" sz="3600" b="1" dirty="0"/>
              <a:t>presentation</a:t>
            </a:r>
            <a:r>
              <a:rPr lang="en-US" sz="3600" dirty="0"/>
              <a:t> </a:t>
            </a:r>
            <a:r>
              <a:rPr lang="en-US" dirty="0"/>
              <a:t>process is distributed to the various front-end computers;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load resulting from the presentation process is not affecting </a:t>
            </a:r>
            <a:r>
              <a:rPr lang="en-US" sz="3800" b="1" dirty="0"/>
              <a:t>database</a:t>
            </a:r>
            <a:r>
              <a:rPr lang="en-US" sz="3800" dirty="0"/>
              <a:t> </a:t>
            </a:r>
            <a:r>
              <a:rPr lang="en-US" dirty="0"/>
              <a:t>performance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29000" y="1524000"/>
            <a:ext cx="64008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6">
                    <a:lumMod val="75000"/>
                  </a:schemeClr>
                </a:solidFill>
              </a:rPr>
              <a:t>Two</a:t>
            </a:r>
            <a:r>
              <a:rPr lang="en-US" sz="4800" dirty="0"/>
              <a:t>-level</a:t>
            </a:r>
            <a:r>
              <a:rPr lang="en-US" sz="3600" dirty="0"/>
              <a:t> Configuration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183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828800"/>
            <a:ext cx="29146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57800" y="3200400"/>
            <a:ext cx="4953000" cy="3657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When number of user increase?</a:t>
            </a:r>
          </a:p>
          <a:p>
            <a:pPr>
              <a:buNone/>
            </a:pPr>
            <a:r>
              <a:rPr lang="en-US" dirty="0"/>
              <a:t>It’s fine.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load resulting from the presentation process is distributed to the various front-end computers;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load resulting from the presentation process is not affecting database performance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29000" y="1524000"/>
            <a:ext cx="64008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6">
                    <a:lumMod val="75000"/>
                  </a:schemeClr>
                </a:solidFill>
              </a:rPr>
              <a:t>Two</a:t>
            </a:r>
            <a:r>
              <a:rPr lang="en-US" sz="4800" dirty="0"/>
              <a:t>-level</a:t>
            </a:r>
            <a:r>
              <a:rPr lang="en-US" sz="3600" dirty="0"/>
              <a:t> Configuration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058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29146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57800" y="3200401"/>
            <a:ext cx="4953000" cy="31242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SAP GUI runs in</a:t>
            </a:r>
            <a:r>
              <a:rPr lang="en-US" sz="6000" dirty="0"/>
              <a:t>?</a:t>
            </a:r>
            <a:endParaRPr lang="en-US" sz="3600" dirty="0"/>
          </a:p>
          <a:p>
            <a:pPr marL="742950" indent="-742950">
              <a:buAutoNum type="alphaLcPeriod"/>
            </a:pPr>
            <a:r>
              <a:rPr lang="en-US" sz="3600" dirty="0">
                <a:solidFill>
                  <a:srgbClr val="FF0000"/>
                </a:solidFill>
              </a:rPr>
              <a:t>P</a:t>
            </a:r>
            <a:r>
              <a:rPr lang="en-US" dirty="0"/>
              <a:t>resentation</a:t>
            </a:r>
          </a:p>
          <a:p>
            <a:pPr marL="742950" indent="-742950">
              <a:buAutoNum type="alphaLcPeriod"/>
            </a:pP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dirty="0"/>
              <a:t>pplication</a:t>
            </a:r>
          </a:p>
          <a:p>
            <a:pPr marL="742950" indent="-742950">
              <a:buAutoNum type="alphaLcPeriod"/>
            </a:pPr>
            <a:r>
              <a:rPr lang="en-US" sz="3600" dirty="0">
                <a:solidFill>
                  <a:srgbClr val="FF0000"/>
                </a:solidFill>
              </a:rPr>
              <a:t>D</a:t>
            </a:r>
            <a:r>
              <a:rPr lang="en-US" dirty="0"/>
              <a:t>atabase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29000" y="1524000"/>
            <a:ext cx="64008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6">
                    <a:lumMod val="75000"/>
                  </a:schemeClr>
                </a:solidFill>
              </a:rPr>
              <a:t>Two</a:t>
            </a:r>
            <a:r>
              <a:rPr lang="en-US" sz="4800" dirty="0"/>
              <a:t>-level</a:t>
            </a:r>
            <a:r>
              <a:rPr lang="en-US" sz="3600" dirty="0"/>
              <a:t> Configuration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39446" y="3962400"/>
            <a:ext cx="5517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5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29146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57800" y="3200401"/>
            <a:ext cx="4953000" cy="312420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4400" dirty="0">
                <a:solidFill>
                  <a:srgbClr val="FF0000"/>
                </a:solidFill>
              </a:rPr>
              <a:t>P</a:t>
            </a:r>
            <a:r>
              <a:rPr lang="en-US" sz="3600" dirty="0"/>
              <a:t>resentation performance influences performance of the </a:t>
            </a:r>
            <a:r>
              <a:rPr lang="en-US" sz="4400" dirty="0">
                <a:solidFill>
                  <a:srgbClr val="FF0000"/>
                </a:solidFill>
              </a:rPr>
              <a:t>D</a:t>
            </a:r>
            <a:r>
              <a:rPr lang="en-US" sz="3600" dirty="0"/>
              <a:t>atabase?</a:t>
            </a:r>
          </a:p>
          <a:p>
            <a:pPr marL="457200" indent="-457200">
              <a:buAutoNum type="alphaLcPeriod"/>
            </a:pPr>
            <a:r>
              <a:rPr lang="en-US" sz="3600" dirty="0"/>
              <a:t>TRUE</a:t>
            </a:r>
          </a:p>
          <a:p>
            <a:pPr marL="514350" indent="-514350">
              <a:buAutoNum type="alphaLcPeriod"/>
            </a:pPr>
            <a:r>
              <a:rPr lang="en-US" sz="3600" dirty="0"/>
              <a:t>FALSE </a:t>
            </a:r>
          </a:p>
          <a:p>
            <a:pPr marL="514350" indent="-514350">
              <a:buAutoNum type="alphaLcPeriod"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29000" y="1524000"/>
            <a:ext cx="64008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6">
                    <a:lumMod val="75000"/>
                  </a:schemeClr>
                </a:solidFill>
              </a:rPr>
              <a:t>Two</a:t>
            </a:r>
            <a:r>
              <a:rPr lang="en-US" sz="4800" dirty="0"/>
              <a:t>-level</a:t>
            </a:r>
            <a:r>
              <a:rPr lang="en-US" sz="3600" dirty="0"/>
              <a:t> Configuration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5369004"/>
            <a:ext cx="5517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0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81201"/>
            <a:ext cx="30480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57800" y="3200401"/>
            <a:ext cx="4953000" cy="312420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600" dirty="0">
                <a:solidFill>
                  <a:srgbClr val="FF0000"/>
                </a:solidFill>
              </a:rPr>
              <a:t>P</a:t>
            </a:r>
            <a:r>
              <a:rPr lang="en-US" dirty="0"/>
              <a:t>resentation in </a:t>
            </a:r>
            <a:r>
              <a:rPr lang="en-US" sz="4800" b="1" dirty="0">
                <a:solidFill>
                  <a:srgbClr val="FFC000"/>
                </a:solidFill>
              </a:rPr>
              <a:t>one </a:t>
            </a:r>
            <a:r>
              <a:rPr lang="en-US" dirty="0"/>
              <a:t>computer</a:t>
            </a:r>
          </a:p>
          <a:p>
            <a:pPr>
              <a:buNone/>
            </a:pP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dirty="0"/>
              <a:t>pplication performed by </a:t>
            </a:r>
            <a:r>
              <a:rPr lang="en-US" sz="4800" b="1" dirty="0">
                <a:solidFill>
                  <a:srgbClr val="FFC000"/>
                </a:solidFill>
              </a:rPr>
              <a:t>another</a:t>
            </a:r>
            <a:r>
              <a:rPr lang="en-US" dirty="0"/>
              <a:t> </a:t>
            </a:r>
            <a:r>
              <a:rPr lang="en-US" sz="4800" b="1" dirty="0">
                <a:solidFill>
                  <a:srgbClr val="FFC000"/>
                </a:solidFill>
              </a:rPr>
              <a:t>one</a:t>
            </a:r>
            <a:r>
              <a:rPr lang="en-US" sz="4800" dirty="0"/>
              <a:t> </a:t>
            </a:r>
            <a:r>
              <a:rPr lang="en-US" dirty="0"/>
              <a:t>computer</a:t>
            </a:r>
          </a:p>
          <a:p>
            <a:pPr>
              <a:buNone/>
            </a:pPr>
            <a:r>
              <a:rPr lang="en-US" sz="3600" dirty="0">
                <a:solidFill>
                  <a:srgbClr val="FF0000"/>
                </a:solidFill>
              </a:rPr>
              <a:t>D</a:t>
            </a:r>
            <a:r>
              <a:rPr lang="en-US" dirty="0"/>
              <a:t>atabase in </a:t>
            </a:r>
            <a:r>
              <a:rPr lang="en-US" sz="4800" b="1" dirty="0">
                <a:solidFill>
                  <a:srgbClr val="FFC000"/>
                </a:solidFill>
              </a:rPr>
              <a:t>another</a:t>
            </a:r>
            <a:r>
              <a:rPr lang="en-US" dirty="0"/>
              <a:t> </a:t>
            </a:r>
            <a:r>
              <a:rPr lang="en-US" sz="4800" b="1" dirty="0">
                <a:solidFill>
                  <a:srgbClr val="FFC000"/>
                </a:solidFill>
              </a:rPr>
              <a:t>one</a:t>
            </a:r>
            <a:r>
              <a:rPr lang="en-US" sz="4800" dirty="0"/>
              <a:t> </a:t>
            </a:r>
            <a:r>
              <a:rPr lang="en-US" dirty="0"/>
              <a:t>computer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29000" y="1524000"/>
            <a:ext cx="64008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6">
                    <a:lumMod val="75000"/>
                  </a:schemeClr>
                </a:solidFill>
              </a:rPr>
              <a:t>Three</a:t>
            </a:r>
            <a:r>
              <a:rPr lang="en-US" sz="4800" dirty="0"/>
              <a:t>-level</a:t>
            </a:r>
            <a:r>
              <a:rPr lang="en-US" sz="3600" dirty="0"/>
              <a:t> Configuration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054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81201"/>
            <a:ext cx="30480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57800" y="3200400"/>
            <a:ext cx="4953000" cy="3657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600" dirty="0"/>
              <a:t>This configuration is easily </a:t>
            </a:r>
            <a:r>
              <a:rPr lang="en-US" sz="4400" dirty="0">
                <a:solidFill>
                  <a:srgbClr val="FFC000"/>
                </a:solidFill>
              </a:rPr>
              <a:t>scalable</a:t>
            </a:r>
            <a:r>
              <a:rPr lang="en-US" sz="3600" dirty="0"/>
              <a:t>.</a:t>
            </a:r>
          </a:p>
          <a:p>
            <a:pPr>
              <a:buNone/>
            </a:pPr>
            <a:r>
              <a:rPr lang="en-US" sz="3600" dirty="0"/>
              <a:t>Optimizing performance is executed by adding groups.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dirty="0"/>
              <a:t>One group = One Server = one department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29000" y="1524000"/>
            <a:ext cx="64008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6">
                    <a:lumMod val="75000"/>
                  </a:schemeClr>
                </a:solidFill>
              </a:rPr>
              <a:t>Three</a:t>
            </a:r>
            <a:r>
              <a:rPr lang="en-US" sz="4800" dirty="0"/>
              <a:t>-level</a:t>
            </a:r>
            <a:r>
              <a:rPr lang="en-US" sz="3600" dirty="0"/>
              <a:t> Configuration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941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Unit 7: </a:t>
            </a:r>
            <a:r>
              <a:rPr lang="en-US" sz="36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100" b="1" dirty="0"/>
              <a:t>Unit Overview</a:t>
            </a:r>
          </a:p>
          <a:p>
            <a:pPr>
              <a:buNone/>
            </a:pPr>
            <a:r>
              <a:rPr lang="en-US" dirty="0" smtClean="0"/>
              <a:t>mySAP.com e-business platform is supported by an open integration architecture.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mySAP</a:t>
            </a:r>
            <a:r>
              <a:rPr lang="en-US" dirty="0" smtClean="0"/>
              <a:t> technology is build on fundamental industry standard to ensure openness and interoperability. (eq. HTTP, XML)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Flexibility framework in SAP allows to deliver e-business solution tailored to the needs of customer and their business partner.</a:t>
            </a:r>
          </a:p>
        </p:txBody>
      </p:sp>
    </p:spTree>
    <p:extLst>
      <p:ext uri="{BB962C8B-B14F-4D97-AF65-F5344CB8AC3E}">
        <p14:creationId xmlns:p14="http://schemas.microsoft.com/office/powerpoint/2010/main" val="32898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066800"/>
            <a:ext cx="64008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dirty="0">
                <a:solidFill>
                  <a:srgbClr val="FF6600"/>
                </a:solidFill>
              </a:rPr>
              <a:t>Software</a:t>
            </a:r>
            <a:r>
              <a:rPr lang="en-US" sz="3600" dirty="0">
                <a:solidFill>
                  <a:srgbClr val="FF6600"/>
                </a:solidFill>
              </a:rPr>
              <a:t>-</a:t>
            </a:r>
            <a:r>
              <a:rPr lang="en-US" sz="3600" dirty="0"/>
              <a:t>oriented view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4648200"/>
            <a:ext cx="6096000" cy="2057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1828800" indent="-1828800">
              <a:spcBef>
                <a:spcPct val="20000"/>
              </a:spcBef>
              <a:defRPr/>
            </a:pPr>
            <a:endParaRPr lang="en-US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133600"/>
            <a:ext cx="736052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Processing of User Request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29000" y="1857375"/>
            <a:ext cx="64008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endParaRPr lang="en-US" sz="36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1" y="1447801"/>
            <a:ext cx="4476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2438400" y="2209800"/>
            <a:ext cx="1828800" cy="0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371601"/>
            <a:ext cx="4572000" cy="1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3414260"/>
            <a:ext cx="4572000" cy="1233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5638800"/>
            <a:ext cx="4572000" cy="84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8991600" y="1422737"/>
            <a:ext cx="16764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/>
              <a:t>SAP GUI </a:t>
            </a:r>
            <a:r>
              <a:rPr lang="en-US" dirty="0"/>
              <a:t>Convert into internal format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00400" y="2590801"/>
            <a:ext cx="285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 3. </a:t>
            </a:r>
            <a:r>
              <a:rPr lang="en-US" b="1" dirty="0"/>
              <a:t>SAP GUI </a:t>
            </a:r>
            <a:r>
              <a:rPr lang="en-US" dirty="0"/>
              <a:t>send to </a:t>
            </a:r>
          </a:p>
          <a:p>
            <a:r>
              <a:rPr lang="en-US" b="1" dirty="0">
                <a:solidFill>
                  <a:srgbClr val="7030A0"/>
                </a:solidFill>
              </a:rPr>
              <a:t>SAP Web Application Server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79265" y="1270337"/>
            <a:ext cx="1688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r">
              <a:buAutoNum type="arabicPeriod"/>
            </a:pPr>
            <a:r>
              <a:rPr lang="en-US" b="1" dirty="0"/>
              <a:t>User</a:t>
            </a:r>
            <a:r>
              <a:rPr lang="en-US" dirty="0"/>
              <a:t> entry </a:t>
            </a:r>
          </a:p>
          <a:p>
            <a:pPr marL="457200" indent="-457200" algn="r"/>
            <a:r>
              <a:rPr lang="en-US" dirty="0"/>
              <a:t>receive by </a:t>
            </a:r>
          </a:p>
          <a:p>
            <a:pPr marL="457200" indent="-457200" algn="r"/>
            <a:r>
              <a:rPr lang="en-US" dirty="0"/>
              <a:t>SAP GUI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3429000"/>
            <a:ext cx="23959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b="1" dirty="0"/>
              <a:t>Dispatcher</a:t>
            </a:r>
            <a:r>
              <a:rPr lang="en-US" dirty="0"/>
              <a:t> distribute transaction load to work processes.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600" y="4438472"/>
            <a:ext cx="2395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US" b="1" dirty="0"/>
              <a:t>Work process </a:t>
            </a:r>
            <a:r>
              <a:rPr lang="en-US" dirty="0"/>
              <a:t>processes data. Processes = read/write from /to databank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324600" y="2514600"/>
            <a:ext cx="0" cy="762000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24600" y="4800600"/>
            <a:ext cx="0" cy="762000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29400" y="4724400"/>
            <a:ext cx="0" cy="766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91600" y="3886200"/>
            <a:ext cx="16764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6. </a:t>
            </a:r>
            <a:r>
              <a:rPr lang="en-US" b="1" dirty="0"/>
              <a:t>Dispatcher</a:t>
            </a:r>
            <a:r>
              <a:rPr lang="en-US" dirty="0"/>
              <a:t> sent the result back to SAP GUI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91600" y="2438400"/>
            <a:ext cx="16764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  <a:r>
              <a:rPr lang="en-US" b="1" dirty="0"/>
              <a:t>SAP GUI </a:t>
            </a:r>
            <a:r>
              <a:rPr lang="en-US" dirty="0"/>
              <a:t>interpret data and create output screen for user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629400" y="2514600"/>
            <a:ext cx="0" cy="766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895600" y="2362200"/>
            <a:ext cx="8382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17" grpId="0"/>
      <p:bldP spid="16" grpId="0" animBg="1"/>
      <p:bldP spid="18" grpId="0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900" dirty="0">
                <a:solidFill>
                  <a:schemeClr val="hlink"/>
                </a:solidFill>
                <a:latin typeface="Arial Black" pitchFamily="34" charset="0"/>
              </a:rPr>
              <a:t>Data Structure of SAP System</a:t>
            </a:r>
            <a:endParaRPr lang="en-US" sz="3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33800" y="2590800"/>
            <a:ext cx="7086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6000" dirty="0">
                <a:solidFill>
                  <a:srgbClr val="FF0066"/>
                </a:solidFill>
              </a:rPr>
              <a:t>Data Component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4400" dirty="0"/>
              <a:t>	</a:t>
            </a:r>
            <a:r>
              <a:rPr lang="en-US" sz="4400" dirty="0" err="1"/>
              <a:t>i</a:t>
            </a:r>
            <a:r>
              <a:rPr lang="en-US" sz="4400" dirty="0"/>
              <a:t>n SAP System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6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362200"/>
            <a:ext cx="64008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>
                <a:solidFill>
                  <a:srgbClr val="FF6600"/>
                </a:solidFill>
              </a:rPr>
              <a:t>The Client</a:t>
            </a:r>
            <a:endParaRPr lang="en-US" sz="5000" dirty="0">
              <a:solidFill>
                <a:srgbClr val="FF0066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3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67200" y="3048000"/>
            <a:ext cx="6400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5400" dirty="0">
                <a:solidFill>
                  <a:srgbClr val="FF0066"/>
                </a:solidFill>
              </a:rPr>
              <a:t>Customizing setting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3810000"/>
            <a:ext cx="6400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5400" dirty="0">
                <a:solidFill>
                  <a:srgbClr val="00FF00"/>
                </a:solidFill>
              </a:rPr>
              <a:t>The Repository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900" dirty="0">
                <a:solidFill>
                  <a:schemeClr val="hlink"/>
                </a:solidFill>
                <a:latin typeface="Arial Black" pitchFamily="34" charset="0"/>
              </a:rPr>
              <a:t>Data Structure of SAP System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8555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362200"/>
            <a:ext cx="64008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>
                <a:solidFill>
                  <a:srgbClr val="FF6600"/>
                </a:solidFill>
              </a:rPr>
              <a:t>The Client </a:t>
            </a:r>
            <a:r>
              <a:rPr lang="en-US" sz="2400" dirty="0"/>
              <a:t>= </a:t>
            </a:r>
            <a:r>
              <a:rPr lang="en-US" dirty="0"/>
              <a:t>client specific data</a:t>
            </a:r>
            <a:endParaRPr lang="en-US" sz="3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1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3429000"/>
            <a:ext cx="6096000" cy="2819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3000" dirty="0"/>
              <a:t>The data include business data environment, master data and transaction data. Ex: User, material </a:t>
            </a:r>
            <a:r>
              <a:rPr lang="en-US" sz="3000" dirty="0" err="1"/>
              <a:t>master,etc</a:t>
            </a:r>
            <a:r>
              <a:rPr lang="en-US" sz="3000" dirty="0"/>
              <a:t>.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en-US" sz="3000" dirty="0"/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3000" b="1" dirty="0"/>
              <a:t>Once logged on to one client, the user has no access to any other client.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900" dirty="0">
                <a:solidFill>
                  <a:schemeClr val="hlink"/>
                </a:solidFill>
                <a:latin typeface="Arial Black" pitchFamily="34" charset="0"/>
              </a:rPr>
              <a:t>Data Structure of SAP System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9805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362200"/>
            <a:ext cx="64008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>
                <a:solidFill>
                  <a:srgbClr val="FF0066"/>
                </a:solidFill>
              </a:rPr>
              <a:t>Customizing Setting</a:t>
            </a:r>
            <a:endParaRPr lang="en-US" sz="3600" b="1" dirty="0">
              <a:solidFill>
                <a:srgbClr val="FF0066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2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3429000"/>
            <a:ext cx="6096000" cy="3124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514350" indent="-51435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sz="3000" dirty="0"/>
              <a:t>Client-specific setting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3000" dirty="0"/>
              <a:t>The data include organizational structure, parameter, and default value for SAP transaction.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3000" dirty="0"/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3000" dirty="0"/>
              <a:t>2. Cross-client setting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3000" dirty="0"/>
              <a:t>The data include public holiday calendar, system change options.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en-US" sz="3000" dirty="0"/>
          </a:p>
          <a:p>
            <a:pPr marL="457200" indent="-457200">
              <a:spcBef>
                <a:spcPct val="20000"/>
              </a:spcBef>
              <a:defRPr/>
            </a:pPr>
            <a:endParaRPr lang="en-US" sz="3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900" dirty="0">
                <a:solidFill>
                  <a:schemeClr val="hlink"/>
                </a:solidFill>
                <a:latin typeface="Arial Black" pitchFamily="34" charset="0"/>
              </a:rPr>
              <a:t>Data Structure of SAP System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34285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362200"/>
            <a:ext cx="64008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>
                <a:solidFill>
                  <a:srgbClr val="00FF00"/>
                </a:solidFill>
              </a:rPr>
              <a:t>The Repository</a:t>
            </a:r>
            <a:endParaRPr lang="en-US" sz="3600" b="1" dirty="0">
              <a:solidFill>
                <a:srgbClr val="00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3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3429000"/>
            <a:ext cx="6096000" cy="2819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3000" dirty="0"/>
              <a:t>The data includes table, data elements, ABAP programs, domains, menu, screen, etc.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en-US" sz="3000" dirty="0"/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3000" b="1" dirty="0"/>
              <a:t>Change in Repository apply to all client (cross client).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900" dirty="0">
                <a:solidFill>
                  <a:schemeClr val="hlink"/>
                </a:solidFill>
                <a:latin typeface="Arial Black" pitchFamily="34" charset="0"/>
              </a:rPr>
              <a:t>Data Structure of SAP System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359013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900" dirty="0">
                <a:solidFill>
                  <a:schemeClr val="hlink"/>
                </a:solidFill>
                <a:latin typeface="Arial Black" pitchFamily="34" charset="0"/>
              </a:rPr>
              <a:t>Data Structure of SAP System</a:t>
            </a:r>
            <a:endParaRPr lang="en-US" sz="39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257800" y="3200401"/>
            <a:ext cx="4953000" cy="3124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600" dirty="0"/>
              <a:t>Which data components if change affected all client</a:t>
            </a:r>
            <a:r>
              <a:rPr lang="en-US" sz="6000" dirty="0"/>
              <a:t>?</a:t>
            </a:r>
            <a:endParaRPr lang="en-US" sz="3600" dirty="0"/>
          </a:p>
          <a:p>
            <a:pPr marL="742950" indent="-7429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3600" dirty="0">
                <a:solidFill>
                  <a:srgbClr val="FF0000"/>
                </a:solidFill>
              </a:rPr>
              <a:t>The Client</a:t>
            </a:r>
            <a:endParaRPr lang="en-US" sz="2800" dirty="0"/>
          </a:p>
          <a:p>
            <a:pPr marL="742950" indent="-7429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3600" dirty="0">
                <a:solidFill>
                  <a:srgbClr val="FF0000"/>
                </a:solidFill>
              </a:rPr>
              <a:t>Client specific setting</a:t>
            </a:r>
            <a:endParaRPr lang="en-US" sz="2800" dirty="0"/>
          </a:p>
          <a:p>
            <a:pPr marL="742950" indent="-7429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3600" dirty="0">
                <a:solidFill>
                  <a:srgbClr val="FF0000"/>
                </a:solidFill>
              </a:rPr>
              <a:t>Cross client setting</a:t>
            </a:r>
          </a:p>
          <a:p>
            <a:pPr marL="742950" indent="-7429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3600" dirty="0">
                <a:solidFill>
                  <a:srgbClr val="FF0000"/>
                </a:solidFill>
              </a:rPr>
              <a:t>The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35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900" dirty="0">
                <a:solidFill>
                  <a:schemeClr val="hlink"/>
                </a:solidFill>
                <a:latin typeface="Arial Black" pitchFamily="34" charset="0"/>
              </a:rPr>
              <a:t>Data Structure of SAP System</a:t>
            </a:r>
            <a:endParaRPr lang="en-US" sz="39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257800" y="3200401"/>
            <a:ext cx="4953000" cy="3124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600" dirty="0"/>
              <a:t>Which data component</a:t>
            </a:r>
            <a:r>
              <a:rPr lang="en-US" sz="3600" b="1" dirty="0">
                <a:solidFill>
                  <a:srgbClr val="FF0066"/>
                </a:solidFill>
              </a:rPr>
              <a:t>s</a:t>
            </a:r>
            <a:r>
              <a:rPr lang="en-US" sz="3600" dirty="0"/>
              <a:t> if change affected all client</a:t>
            </a:r>
            <a:r>
              <a:rPr lang="en-US" sz="6000" dirty="0"/>
              <a:t>?</a:t>
            </a:r>
            <a:endParaRPr lang="en-US" sz="3600" dirty="0"/>
          </a:p>
          <a:p>
            <a:pPr marL="742950" indent="-7429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3600" dirty="0">
                <a:solidFill>
                  <a:srgbClr val="FF0000"/>
                </a:solidFill>
              </a:rPr>
              <a:t>The Client</a:t>
            </a:r>
            <a:endParaRPr lang="en-US" sz="2800" dirty="0"/>
          </a:p>
          <a:p>
            <a:pPr marL="742950" indent="-7429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3600" dirty="0">
                <a:solidFill>
                  <a:srgbClr val="FF0000"/>
                </a:solidFill>
              </a:rPr>
              <a:t>Client specific setting</a:t>
            </a:r>
            <a:endParaRPr lang="en-US" sz="2800" dirty="0"/>
          </a:p>
          <a:p>
            <a:pPr marL="742950" indent="-7429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3600" dirty="0">
                <a:solidFill>
                  <a:srgbClr val="FF0000"/>
                </a:solidFill>
              </a:rPr>
              <a:t>Cross client setting</a:t>
            </a:r>
          </a:p>
          <a:p>
            <a:pPr marL="742950" indent="-7429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3600" dirty="0">
                <a:solidFill>
                  <a:srgbClr val="FF0000"/>
                </a:solidFill>
              </a:rPr>
              <a:t>The repository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5369004"/>
            <a:ext cx="5517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63246" y="4876800"/>
            <a:ext cx="5517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5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Landscape: Change Management</a:t>
            </a:r>
            <a:endParaRPr lang="en-US" sz="39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SAP system is standard business software.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What would you do if your company business processes are different form SAP system standard but you want to use SAP system instead?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Unit 7: </a:t>
            </a:r>
            <a:r>
              <a:rPr lang="en-US" sz="36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5100" b="1" dirty="0"/>
              <a:t>Unit Objectives</a:t>
            </a:r>
          </a:p>
          <a:p>
            <a:r>
              <a:rPr lang="en-US" dirty="0" smtClean="0"/>
              <a:t>Multi tier client/server concept</a:t>
            </a:r>
          </a:p>
          <a:p>
            <a:r>
              <a:rPr lang="en-US" dirty="0" smtClean="0"/>
              <a:t>SAP client/server concept</a:t>
            </a:r>
          </a:p>
          <a:p>
            <a:r>
              <a:rPr lang="en-US" dirty="0" smtClean="0"/>
              <a:t>Function client, client/server, server in software oriented view in SAP</a:t>
            </a:r>
          </a:p>
          <a:p>
            <a:r>
              <a:rPr lang="en-US" dirty="0" smtClean="0"/>
              <a:t>Hardware system configuration</a:t>
            </a:r>
          </a:p>
          <a:p>
            <a:r>
              <a:rPr lang="en-US" dirty="0" smtClean="0"/>
              <a:t>The purpose of client in term of mater, customizing, application data</a:t>
            </a:r>
          </a:p>
          <a:p>
            <a:r>
              <a:rPr lang="en-US" dirty="0" smtClean="0"/>
              <a:t>Feature of development, a QA system, a production system and form of stage of live-system rollout</a:t>
            </a:r>
          </a:p>
          <a:p>
            <a:r>
              <a:rPr lang="en-US" dirty="0" smtClean="0"/>
              <a:t>How business transaction related to system application </a:t>
            </a:r>
          </a:p>
          <a:p>
            <a:r>
              <a:rPr lang="en-US" dirty="0" smtClean="0"/>
              <a:t>Requirement of entering in text field and assigning attribute</a:t>
            </a:r>
          </a:p>
          <a:p>
            <a:r>
              <a:rPr lang="en-US" dirty="0" smtClean="0"/>
              <a:t>How table are used to identify the schematic and technical characteristics of fields</a:t>
            </a:r>
          </a:p>
          <a:p>
            <a:r>
              <a:rPr lang="en-US" dirty="0" smtClean="0"/>
              <a:t>View the content of tables in SAP database</a:t>
            </a:r>
          </a:p>
          <a:p>
            <a:r>
              <a:rPr lang="en-US" dirty="0" smtClean="0"/>
              <a:t>How table are used to generate specific information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82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Landscape: Change Management</a:t>
            </a:r>
            <a:endParaRPr lang="en-US" sz="39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7200" dirty="0">
                <a:solidFill>
                  <a:srgbClr val="00B0F0"/>
                </a:solidFill>
                <a:latin typeface="Bauhaus 93" pitchFamily="82" charset="0"/>
              </a:rPr>
              <a:t>Customized it!</a:t>
            </a:r>
            <a:endParaRPr lang="en-US" sz="6000" dirty="0">
              <a:solidFill>
                <a:srgbClr val="00B0F0"/>
              </a:solidFill>
              <a:latin typeface="Bauhaus 93" pitchFamily="82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Landscape: Change Management</a:t>
            </a:r>
            <a:endParaRPr lang="en-US" sz="39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OK. It can be done.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 in “The Repository” apply to all client. Doing this can cause high risk 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FF0066"/>
                </a:solidFill>
                <a:cs typeface="Courier New" pitchFamily="49" charset="0"/>
              </a:rPr>
              <a:t>data loss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sz="4000" dirty="0">
                <a:solidFill>
                  <a:srgbClr val="FF6600"/>
                </a:solidFill>
                <a:cs typeface="Courier New" pitchFamily="49" charset="0"/>
              </a:rPr>
              <a:t>inconsistency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en-US" sz="2400" dirty="0">
              <a:latin typeface="+mj-lt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Eq. the repository data are table definition, programs, transaction, function, module</a:t>
            </a:r>
            <a:endParaRPr lang="en-US" sz="2400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Landscape: Change Management</a:t>
            </a:r>
            <a:endParaRPr lang="en-US" sz="39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0" y="1600201"/>
            <a:ext cx="6858000" cy="452596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6000" dirty="0">
                <a:solidFill>
                  <a:srgbClr val="00B0F0"/>
                </a:solidFill>
                <a:latin typeface="Bauhaus 93" pitchFamily="82" charset="0"/>
              </a:rPr>
              <a:t>-system landscape</a:t>
            </a:r>
          </a:p>
          <a:p>
            <a:pPr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					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is the solution.</a:t>
            </a:r>
            <a:endParaRPr lang="en-US" sz="6600" dirty="0">
              <a:solidFill>
                <a:srgbClr val="FF000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75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2286000"/>
            <a:ext cx="64008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500" dirty="0">
                <a:solidFill>
                  <a:srgbClr val="FF6600"/>
                </a:solidFill>
              </a:rPr>
              <a:t>Development</a:t>
            </a:r>
            <a:r>
              <a:rPr lang="en-US" sz="4400" dirty="0">
                <a:solidFill>
                  <a:srgbClr val="FF6600"/>
                </a:solidFill>
              </a:rPr>
              <a:t> </a:t>
            </a:r>
            <a:r>
              <a:rPr lang="en-US" dirty="0"/>
              <a:t>system (DEV)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3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62400" y="3124200"/>
            <a:ext cx="6400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500" dirty="0">
                <a:solidFill>
                  <a:srgbClr val="FF0066"/>
                </a:solidFill>
              </a:rPr>
              <a:t>Quality Assurance </a:t>
            </a:r>
            <a:r>
              <a:rPr lang="en-US" sz="2800" dirty="0"/>
              <a:t>system (QAS)</a:t>
            </a:r>
            <a:endParaRPr lang="en-US" sz="5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86400" y="3810000"/>
            <a:ext cx="6400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4500" dirty="0">
                <a:solidFill>
                  <a:srgbClr val="00FF00"/>
                </a:solidFill>
              </a:rPr>
              <a:t>Production</a:t>
            </a:r>
            <a:r>
              <a:rPr lang="en-US" sz="5400" dirty="0">
                <a:solidFill>
                  <a:srgbClr val="00FF00"/>
                </a:solidFill>
              </a:rPr>
              <a:t> </a:t>
            </a:r>
            <a:r>
              <a:rPr lang="en-US" sz="2800" dirty="0"/>
              <a:t>system (PROD)</a:t>
            </a:r>
            <a:endParaRPr lang="en-US" sz="28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Landscape: Change Management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6541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1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3429000"/>
            <a:ext cx="6096000" cy="2819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3000" dirty="0"/>
              <a:t>Development of customer-specific programs as well as required customizing take place in DEV.</a:t>
            </a:r>
            <a:endParaRPr lang="en-US" sz="3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33800" y="2286000"/>
            <a:ext cx="6400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500" dirty="0">
                <a:solidFill>
                  <a:srgbClr val="FF6600"/>
                </a:solidFill>
              </a:rPr>
              <a:t>Development</a:t>
            </a:r>
            <a:r>
              <a:rPr lang="en-US" sz="4400" dirty="0">
                <a:solidFill>
                  <a:srgbClr val="FF6600"/>
                </a:solidFill>
              </a:rPr>
              <a:t> </a:t>
            </a:r>
            <a:r>
              <a:rPr lang="en-US" sz="2800" dirty="0"/>
              <a:t>system (DEV)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Landscape: Change Management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20313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2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3429000"/>
            <a:ext cx="6096000" cy="2819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3000" dirty="0"/>
              <a:t>Development and changes are transported to QAS to be checked without influencing the production.</a:t>
            </a:r>
            <a:endParaRPr lang="en-US" sz="3000" b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Landscape: Change Management</a:t>
            </a:r>
            <a:endParaRPr lang="en-US" sz="39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0" y="2438400"/>
            <a:ext cx="6400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500" dirty="0">
                <a:solidFill>
                  <a:srgbClr val="FF0066"/>
                </a:solidFill>
              </a:rPr>
              <a:t>Quality Assurance </a:t>
            </a:r>
            <a:r>
              <a:rPr lang="en-US" sz="2800" dirty="0"/>
              <a:t>system (QAS)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469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3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3429000"/>
            <a:ext cx="6096000" cy="2819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3000" dirty="0"/>
              <a:t>The tested and approved object are transported to the test system (copy of production system). The final transport is into PROD.</a:t>
            </a:r>
            <a:endParaRPr lang="en-US" sz="3000" b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Landscape: Change Management</a:t>
            </a:r>
            <a:endParaRPr lang="en-US" sz="39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0" y="2362200"/>
            <a:ext cx="6400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4500" dirty="0">
                <a:solidFill>
                  <a:srgbClr val="00FF00"/>
                </a:solidFill>
              </a:rPr>
              <a:t>Production</a:t>
            </a:r>
            <a:r>
              <a:rPr lang="en-US" sz="5400" dirty="0">
                <a:solidFill>
                  <a:srgbClr val="00FF00"/>
                </a:solidFill>
              </a:rPr>
              <a:t> </a:t>
            </a:r>
            <a:r>
              <a:rPr lang="en-US" sz="2800" dirty="0"/>
              <a:t>system (PROD)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71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SAP. (2006). SAP01: SAP Overview. SAP AG.</a:t>
            </a:r>
          </a:p>
          <a:p>
            <a:endParaRPr lang="en-US" dirty="0"/>
          </a:p>
        </p:txBody>
      </p:sp>
      <p:sp>
        <p:nvSpPr>
          <p:cNvPr id="9" name="Arc 4"/>
          <p:cNvSpPr>
            <a:spLocks/>
          </p:cNvSpPr>
          <p:nvPr/>
        </p:nvSpPr>
        <p:spPr bwMode="gray">
          <a:xfrm>
            <a:off x="2971801" y="-914400"/>
            <a:ext cx="2251075" cy="4478338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972051" y="1125538"/>
            <a:ext cx="4206875" cy="685800"/>
            <a:chOff x="1999" y="1893"/>
            <a:chExt cx="2650" cy="432"/>
          </a:xfrm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</a:t>
              </a:r>
              <a:r>
                <a:rPr lang="en-US" sz="2400" dirty="0" err="1">
                  <a:solidFill>
                    <a:schemeClr val="hlink"/>
                  </a:solidFill>
                  <a:latin typeface="Arial Black" pitchFamily="34" charset="0"/>
                </a:rPr>
                <a:t>mySAP</a:t>
              </a: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 Technology</a:t>
              </a:r>
            </a:p>
          </p:txBody>
        </p:sp>
        <p:sp>
          <p:nvSpPr>
            <p:cNvPr id="12" name="Oval 13">
              <a:hlinkClick r:id="" action="ppaction://noaction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532438" y="1735138"/>
            <a:ext cx="4232275" cy="685800"/>
            <a:chOff x="1916" y="1489"/>
            <a:chExt cx="2666" cy="432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Client Server Architecture</a:t>
              </a:r>
            </a:p>
          </p:txBody>
        </p:sp>
        <p:sp>
          <p:nvSpPr>
            <p:cNvPr id="15" name="Oval 14">
              <a:hlinkClick r:id="" action="ppaction://noaction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380038" y="2344738"/>
            <a:ext cx="4232275" cy="685800"/>
            <a:chOff x="1916" y="1489"/>
            <a:chExt cx="2666" cy="432"/>
          </a:xfrm>
        </p:grpSpPr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The Database</a:t>
              </a:r>
            </a:p>
          </p:txBody>
        </p:sp>
        <p:sp>
          <p:nvSpPr>
            <p:cNvPr id="18" name="Oval 11">
              <a:hlinkClick r:id="" action="ppaction://noaction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9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 3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81201" y="1600201"/>
          <a:ext cx="8229599" cy="4409767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27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64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Materi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Bahasan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yang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Diujikan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Kriteria Penilaian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Tidak Lulus (0-5)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Dasar (6-10)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Menengah (11-15)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Cukup Mahir (16-20)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Mahir (21-25)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8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Human Capital Management (HCM)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Tidak memenuhi kriteria penilaian kompetensi dasar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Menyebutkan dan mendefinisikan SEBAGIAN BESAR organizational elemen dan master data di HCM(C1)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Menyebutkan dan mendefinisikan SELURUH siklus perencanaan produksi&amp;proses produksi  dan dokumen yang dihasilkan (C1)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Memberikan contoh kegiatan dan output berupa nama document dari siklus perencanaan produksi&amp;proses produksi (C2)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Membuktikan dalam sebuah studi kasus tentang proses perencanaan produksi&amp;proses produksi  (C3)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28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Arsitektur client server, struktur data dan manajemen perubahan dalam sistem ERP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Tidak memenuhi kriteria penilaian kompetensi dasar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Menyebutkan dan mendefinisikan jenis sudut pandang (view) client/server dan/atau level  Client/Server configuration dan/atau proses/layer. (C1)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Menjelaskan level  Client/Server configuration berdasarkan pembagian proses/layer dan  cara meningkatkan performansi client/server ini (C2)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Menjelaskan three-system Lanscape facilities. (C2)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Menganalisis pemrosesan permintaan dari user (Processing of User Request) (C3).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Basis Data: Transaksi, ABAP dictionary, SAP business object, dan SAP business framwork dalam sistem ERP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Tidak memenuhi kriteria penilaian kompetensi dasar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Menyebutkan 4 prinsip dari transaksi (C1)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Menyebutkan komponen dari ABAP Dictionary, SAP business object, dan SAP business framwork (C1)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Menyebutkan definisi/kegunaan dari ABAP Dictionary, SAP business object, dan SAP business framwork (C1)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Menjelaskan fungsi/definisi dari bagian pembentuk ABAP Dictionary, SAP business object, dan SAP business framwork (C2)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Capital Management dan mySAP technology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Tidak memenuhi kriteria penilaian kompetensi dasar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Mempertunjukkan  transaksi yang diakses untuk menyelesaikan studi kasus (P2)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Mempraktekkan SEBAGIAN siklus dan SEBAGIAN data SESUAI dengan studi kasus (P3)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Mempraktekkan SEBAGIAN siklus dan SELURUH data SESUAI dengan studi kasus (P3)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Mempraktekkan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SELURUH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siklus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dan SELURUH data SESUAI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dengan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studi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kasus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(P3)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1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Unit 7: </a:t>
            </a:r>
            <a:r>
              <a:rPr lang="en-US" sz="36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100" b="1" dirty="0"/>
              <a:t>Unit Overview</a:t>
            </a:r>
          </a:p>
          <a:p>
            <a:pPr>
              <a:buNone/>
            </a:pPr>
            <a:r>
              <a:rPr lang="en-US" dirty="0" smtClean="0"/>
              <a:t>mySAP.com e-business platform is supported by an open integration architecture.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mySAP</a:t>
            </a:r>
            <a:r>
              <a:rPr lang="en-US" dirty="0" smtClean="0"/>
              <a:t> technology is build on fundamental industry standard to ensure openness and interoperability. (eq. HTTP, XML)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Flexibility framework in SAP allows to deliver e-business solution tailored to the needs of customer and their business partner.</a:t>
            </a:r>
          </a:p>
        </p:txBody>
      </p:sp>
    </p:spTree>
    <p:extLst>
      <p:ext uri="{BB962C8B-B14F-4D97-AF65-F5344CB8AC3E}">
        <p14:creationId xmlns:p14="http://schemas.microsoft.com/office/powerpoint/2010/main" val="28188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Lesson Overview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Concept of the client/server on which the SAP System.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Overview of how a user request is processed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Summary of data structure and outlines the transport between the system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Lesson Objectives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Describe the multi tier client/server concept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Describe how SAP uses the client/server concept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Outline function of a client, client/server, and server in the software-oriented view of the SAP systems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List the hardware system configuration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Define the purpose of client in term of master, customizing, and application data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Describe the feature of a development system, a quality assurance system, a quality and production system, as well as how they form the stages for live-system</a:t>
            </a:r>
          </a:p>
        </p:txBody>
      </p:sp>
    </p:spTree>
    <p:extLst>
      <p:ext uri="{BB962C8B-B14F-4D97-AF65-F5344CB8AC3E}">
        <p14:creationId xmlns:p14="http://schemas.microsoft.com/office/powerpoint/2010/main" val="26809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Unit 7: </a:t>
            </a:r>
            <a:r>
              <a:rPr lang="en-US" sz="36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5100" b="1" dirty="0"/>
              <a:t>Unit Objectives</a:t>
            </a:r>
          </a:p>
          <a:p>
            <a:r>
              <a:rPr lang="en-US" dirty="0" smtClean="0"/>
              <a:t>Multi tier client/server concept</a:t>
            </a:r>
          </a:p>
          <a:p>
            <a:r>
              <a:rPr lang="en-US" dirty="0" smtClean="0"/>
              <a:t>SAP client/server concept</a:t>
            </a:r>
          </a:p>
          <a:p>
            <a:r>
              <a:rPr lang="en-US" dirty="0" smtClean="0"/>
              <a:t>Function client, client/server, server in software oriented view in SAP</a:t>
            </a:r>
          </a:p>
          <a:p>
            <a:r>
              <a:rPr lang="en-US" dirty="0" smtClean="0"/>
              <a:t>Hardware system configuration</a:t>
            </a:r>
          </a:p>
          <a:p>
            <a:r>
              <a:rPr lang="en-US" dirty="0" smtClean="0"/>
              <a:t>The purpose of client in term of mater, customizing, application data</a:t>
            </a:r>
          </a:p>
          <a:p>
            <a:r>
              <a:rPr lang="en-US" dirty="0" smtClean="0"/>
              <a:t>Feature of development, a QA system, a production system and form of stage of live-system rollout</a:t>
            </a:r>
          </a:p>
          <a:p>
            <a:r>
              <a:rPr lang="en-US" dirty="0" smtClean="0"/>
              <a:t>How business transaction related to system application </a:t>
            </a:r>
          </a:p>
          <a:p>
            <a:r>
              <a:rPr lang="en-US" dirty="0" smtClean="0"/>
              <a:t>Requirement of entering in text field and assigning attribute</a:t>
            </a:r>
          </a:p>
          <a:p>
            <a:r>
              <a:rPr lang="en-US" dirty="0" smtClean="0"/>
              <a:t>How table are used to identify the schematic and technical characteristics of fields</a:t>
            </a:r>
          </a:p>
          <a:p>
            <a:r>
              <a:rPr lang="en-US" dirty="0" smtClean="0"/>
              <a:t>View the content of tables in SAP database</a:t>
            </a:r>
          </a:p>
          <a:p>
            <a:r>
              <a:rPr lang="en-US" dirty="0" smtClean="0"/>
              <a:t>How table are used to generate specific information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5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63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Lesson Overview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term SAP transaction is define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Central component of ABAP workbench, the ABAP dictionary and how you can display the sales order in a table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Lesson Objectives</a:t>
            </a:r>
          </a:p>
          <a:p>
            <a:r>
              <a:rPr lang="en-US" dirty="0" smtClean="0"/>
              <a:t>Describe how business transaction relate to system application</a:t>
            </a:r>
          </a:p>
          <a:p>
            <a:r>
              <a:rPr lang="en-US" dirty="0" smtClean="0"/>
              <a:t>Define requirement for entering in text fields, as well as assigning attribute</a:t>
            </a:r>
          </a:p>
          <a:p>
            <a:r>
              <a:rPr lang="en-US" dirty="0" smtClean="0"/>
              <a:t>Describe how table are used to identify the semantic and technical characteristics of fields</a:t>
            </a:r>
          </a:p>
          <a:p>
            <a:r>
              <a:rPr lang="en-US" dirty="0" smtClean="0"/>
              <a:t>View the content of a table in SAP database</a:t>
            </a:r>
          </a:p>
          <a:p>
            <a:r>
              <a:rPr lang="en-US" dirty="0" smtClean="0"/>
              <a:t>Describe how  table are used to genera specific information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3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286000" y="2971800"/>
            <a:ext cx="7924800" cy="1371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3000" dirty="0"/>
              <a:t>are processing unit grouped to provide specific function.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en-US" sz="3000" b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The Database</a:t>
            </a:r>
            <a:endParaRPr lang="en-US" sz="39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09800" y="2209800"/>
            <a:ext cx="6400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4500" dirty="0">
                <a:solidFill>
                  <a:srgbClr val="00FF00"/>
                </a:solidFill>
              </a:rPr>
              <a:t>Transaction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69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286000" y="2971800"/>
            <a:ext cx="7924800" cy="1371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3000" dirty="0"/>
              <a:t>are processing unit grouped to provide specific function.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en-US" sz="3000" b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The Database</a:t>
            </a:r>
            <a:endParaRPr lang="en-US" sz="39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09800" y="2209800"/>
            <a:ext cx="6400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4500" dirty="0">
                <a:solidFill>
                  <a:srgbClr val="00FF00"/>
                </a:solidFill>
              </a:rPr>
              <a:t>Transaction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563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038600" y="2971800"/>
            <a:ext cx="6172200" cy="3276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3000" b="1" dirty="0">
                <a:solidFill>
                  <a:srgbClr val="FF0000"/>
                </a:solidFill>
              </a:rPr>
              <a:t>Atomic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3000" b="1" dirty="0">
                <a:solidFill>
                  <a:srgbClr val="00FF00"/>
                </a:solidFill>
              </a:rPr>
              <a:t>Consistent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3000" b="1" dirty="0">
                <a:solidFill>
                  <a:srgbClr val="FF0066"/>
                </a:solidFill>
              </a:rPr>
              <a:t>Isolated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3000" b="1" dirty="0">
                <a:solidFill>
                  <a:srgbClr val="FF6600"/>
                </a:solidFill>
              </a:rPr>
              <a:t>Durable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en-US" sz="3000" b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The Database</a:t>
            </a:r>
            <a:endParaRPr lang="en-US" sz="39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33800" y="2209800"/>
            <a:ext cx="6400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3200" dirty="0"/>
              <a:t>Principal character </a:t>
            </a:r>
            <a:r>
              <a:rPr lang="en-US" sz="4500" dirty="0">
                <a:solidFill>
                  <a:srgbClr val="00FF00"/>
                </a:solidFill>
              </a:rPr>
              <a:t>Transaction</a:t>
            </a:r>
            <a:endParaRPr lang="en-US" sz="2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17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The Database</a:t>
            </a:r>
            <a:endParaRPr lang="en-US" sz="39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ABAP Dictionary </a:t>
            </a:r>
            <a:r>
              <a:rPr lang="en-US" dirty="0" smtClean="0"/>
              <a:t>contain Field Definition</a:t>
            </a:r>
          </a:p>
          <a:p>
            <a:r>
              <a:rPr lang="en-US" dirty="0" smtClean="0"/>
              <a:t>Basic object for defining data in ABAP Dictionary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Data elements = is used for semantic definition (field label) of a table field</a:t>
            </a:r>
          </a:p>
          <a:p>
            <a:pPr lvl="1"/>
            <a:r>
              <a:rPr lang="en-US" dirty="0" smtClean="0"/>
              <a:t>Domains = is used for technical definition (field type, length) of a table field.</a:t>
            </a:r>
          </a:p>
          <a:p>
            <a:r>
              <a:rPr lang="en-US" dirty="0" smtClean="0"/>
              <a:t>Field depends on table.</a:t>
            </a:r>
          </a:p>
          <a:p>
            <a:r>
              <a:rPr lang="en-US" dirty="0" smtClean="0"/>
              <a:t>Field definition is the smallest unit for representing business-related information.</a:t>
            </a:r>
          </a:p>
          <a:p>
            <a:r>
              <a:rPr lang="en-US" dirty="0" smtClean="0"/>
              <a:t>Field definition contain length of the field, type of character, number interval etc.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The Database</a:t>
            </a:r>
            <a:endParaRPr lang="en-US" sz="39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Field Definition stored?</a:t>
            </a:r>
          </a:p>
          <a:p>
            <a:pPr>
              <a:buNone/>
            </a:pPr>
            <a:r>
              <a:rPr lang="en-US" dirty="0" smtClean="0"/>
              <a:t>ABAP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The Database</a:t>
            </a:r>
            <a:endParaRPr lang="en-US" sz="39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dirty="0" smtClean="0"/>
              <a:t>records in the Table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The Database</a:t>
            </a:r>
            <a:endParaRPr lang="en-US" sz="39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SAP Business Object </a:t>
            </a:r>
            <a:r>
              <a:rPr lang="en-US" dirty="0" smtClean="0"/>
              <a:t>is representation of a central business </a:t>
            </a:r>
            <a:r>
              <a:rPr lang="en-US" sz="3600" b="1" dirty="0">
                <a:solidFill>
                  <a:srgbClr val="7030A0"/>
                </a:solidFill>
              </a:rPr>
              <a:t>object in the real world </a:t>
            </a:r>
            <a:r>
              <a:rPr lang="en-US" dirty="0" smtClean="0"/>
              <a:t>(eq. employee, sales order, purchase requisition, invoice)</a:t>
            </a:r>
          </a:p>
          <a:p>
            <a:endParaRPr lang="en-US" dirty="0" smtClean="0"/>
          </a:p>
          <a:p>
            <a:r>
              <a:rPr lang="en-US" dirty="0" smtClean="0"/>
              <a:t>Business object = </a:t>
            </a:r>
            <a:r>
              <a:rPr lang="en-US" b="1" strike="sngStrike" dirty="0" smtClean="0"/>
              <a:t>tables</a:t>
            </a:r>
            <a:r>
              <a:rPr lang="en-US" dirty="0" smtClean="0"/>
              <a:t> attribute+ </a:t>
            </a:r>
            <a:r>
              <a:rPr lang="en-US" b="1" dirty="0" smtClean="0"/>
              <a:t>application program (method)</a:t>
            </a:r>
          </a:p>
          <a:p>
            <a:pPr lvl="1"/>
            <a:r>
              <a:rPr lang="en-US" dirty="0" smtClean="0"/>
              <a:t>Application program 	= method of the business object</a:t>
            </a:r>
          </a:p>
          <a:p>
            <a:pPr lvl="1"/>
            <a:r>
              <a:rPr lang="en-US" dirty="0" smtClean="0"/>
              <a:t>Attribute 			= characteristics that specify the </a:t>
            </a:r>
          </a:p>
          <a:p>
            <a:pPr lvl="1">
              <a:buNone/>
            </a:pPr>
            <a:r>
              <a:rPr lang="en-US" dirty="0" smtClean="0"/>
              <a:t>					business object.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Attribute and method are assigned to business object</a:t>
            </a:r>
          </a:p>
          <a:p>
            <a:r>
              <a:rPr lang="en-US" dirty="0" smtClean="0"/>
              <a:t>Attribute can be modified by the method.</a:t>
            </a:r>
          </a:p>
          <a:p>
            <a:r>
              <a:rPr lang="en-US" dirty="0" smtClean="0"/>
              <a:t>Business objects are maintained in Business Object Repository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The Database</a:t>
            </a:r>
            <a:endParaRPr lang="en-US" sz="39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SAP Business Framework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Framework  to allow the </a:t>
            </a:r>
            <a:r>
              <a:rPr lang="en-US" b="1" dirty="0">
                <a:solidFill>
                  <a:srgbClr val="FF0000"/>
                </a:solidFill>
              </a:rPr>
              <a:t>technical integration </a:t>
            </a:r>
            <a:r>
              <a:rPr lang="en-US" dirty="0"/>
              <a:t>and exchange of business data </a:t>
            </a:r>
            <a:r>
              <a:rPr lang="en-US" sz="3300" b="1" dirty="0">
                <a:solidFill>
                  <a:srgbClr val="00B050"/>
                </a:solidFill>
              </a:rPr>
              <a:t>among SAP component</a:t>
            </a:r>
            <a:r>
              <a:rPr lang="en-US" sz="3300" dirty="0"/>
              <a:t> </a:t>
            </a:r>
            <a:r>
              <a:rPr lang="en-US" dirty="0"/>
              <a:t>and between </a:t>
            </a:r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SAP and non-SAP component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Basic component of </a:t>
            </a:r>
            <a:r>
              <a:rPr lang="en-US" b="1" dirty="0" smtClean="0"/>
              <a:t>Business Framework</a:t>
            </a:r>
          </a:p>
          <a:p>
            <a:pPr lvl="1"/>
            <a:r>
              <a:rPr lang="en-US" dirty="0" smtClean="0"/>
              <a:t>Business component</a:t>
            </a:r>
          </a:p>
          <a:p>
            <a:pPr lvl="1"/>
            <a:r>
              <a:rPr lang="en-US" dirty="0" smtClean="0"/>
              <a:t>Business object type</a:t>
            </a:r>
          </a:p>
          <a:p>
            <a:pPr lvl="1"/>
            <a:r>
              <a:rPr lang="en-US" dirty="0" smtClean="0"/>
              <a:t>BAPI</a:t>
            </a:r>
          </a:p>
          <a:p>
            <a:pPr lvl="1"/>
            <a:r>
              <a:rPr lang="en-US" dirty="0" smtClean="0"/>
              <a:t>Application Link Enabling (ALE)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905000"/>
            <a:ext cx="70866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Views of </a:t>
            </a:r>
            <a:r>
              <a:rPr lang="en-US" sz="4400" dirty="0">
                <a:solidFill>
                  <a:srgbClr val="7030A0"/>
                </a:solidFill>
              </a:rPr>
              <a:t>client/server </a:t>
            </a:r>
            <a:r>
              <a:rPr lang="en-US" b="1" dirty="0" smtClean="0">
                <a:solidFill>
                  <a:srgbClr val="00B050"/>
                </a:solidFill>
              </a:rPr>
              <a:t>configuration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0" y="12192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2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43400" y="3352800"/>
            <a:ext cx="7086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400" dirty="0">
                <a:solidFill>
                  <a:srgbClr val="FF0066"/>
                </a:solidFill>
              </a:rPr>
              <a:t>Process/Layer</a:t>
            </a:r>
            <a:r>
              <a:rPr lang="en-US" sz="3200" dirty="0">
                <a:solidFill>
                  <a:srgbClr val="FF0066"/>
                </a:solidFill>
              </a:rPr>
              <a:t> </a:t>
            </a:r>
            <a:r>
              <a:rPr lang="en-US" sz="3200" dirty="0"/>
              <a:t>for operating business application software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3200" y="26670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3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38800" y="4724400"/>
            <a:ext cx="7086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400" dirty="0">
                <a:solidFill>
                  <a:srgbClr val="FFC000"/>
                </a:solidFill>
              </a:rPr>
              <a:t>Level/tier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/>
              <a:t>configuration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38600" y="40386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50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171700"/>
            <a:ext cx="71437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The Database</a:t>
            </a:r>
            <a:endParaRPr lang="en-US" sz="39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Basic component of </a:t>
            </a:r>
            <a:r>
              <a:rPr lang="en-US" b="1" dirty="0" smtClean="0"/>
              <a:t>Business Framework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24000" y="2171700"/>
            <a:ext cx="71437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The Database</a:t>
            </a:r>
            <a:endParaRPr lang="en-US" sz="39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Basic component of </a:t>
            </a:r>
            <a:r>
              <a:rPr lang="en-US" b="1" dirty="0" smtClean="0"/>
              <a:t>Business Framework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3276600"/>
            <a:ext cx="19812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Component</a:t>
            </a:r>
            <a:endParaRPr lang="en-US" b="1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5638800" y="2438400"/>
            <a:ext cx="47244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SAP business component: </a:t>
            </a:r>
            <a:r>
              <a:rPr lang="en-US" sz="2600" dirty="0"/>
              <a:t>provide autonomous business function;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600" dirty="0"/>
              <a:t>	consists of business object.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 err="1"/>
              <a:t>Ingat</a:t>
            </a:r>
            <a:r>
              <a:rPr lang="en-US" sz="3200" dirty="0"/>
              <a:t>! </a:t>
            </a:r>
            <a:r>
              <a:rPr lang="en-US" sz="3200" dirty="0" err="1"/>
              <a:t>Contoh</a:t>
            </a:r>
            <a:r>
              <a:rPr lang="en-US" sz="3200" dirty="0"/>
              <a:t> business object = employee, sales order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048000" y="3048000"/>
            <a:ext cx="13716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Business Object</a:t>
            </a:r>
            <a:endParaRPr lang="en-US" sz="1700" dirty="0"/>
          </a:p>
        </p:txBody>
      </p:sp>
      <p:sp>
        <p:nvSpPr>
          <p:cNvPr id="8" name="Oval 7"/>
          <p:cNvSpPr/>
          <p:nvPr/>
        </p:nvSpPr>
        <p:spPr>
          <a:xfrm>
            <a:off x="3276600" y="3962400"/>
            <a:ext cx="13716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Business Object</a:t>
            </a:r>
            <a:endParaRPr lang="en-US" sz="1700" dirty="0"/>
          </a:p>
        </p:txBody>
      </p:sp>
      <p:sp>
        <p:nvSpPr>
          <p:cNvPr id="10" name="Oval 9"/>
          <p:cNvSpPr/>
          <p:nvPr/>
        </p:nvSpPr>
        <p:spPr>
          <a:xfrm>
            <a:off x="3124200" y="5029200"/>
            <a:ext cx="13716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Business Object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57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24000" y="2171700"/>
            <a:ext cx="71437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The Database</a:t>
            </a:r>
            <a:endParaRPr lang="en-US" sz="39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b="1" dirty="0" smtClean="0"/>
              <a:t>Business Framework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3276600"/>
            <a:ext cx="19812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Component</a:t>
            </a:r>
            <a:endParaRPr lang="en-US" b="1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5638800" y="2971800"/>
            <a:ext cx="47244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747437" y="4572000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Human Resource 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3048000" y="3048000"/>
            <a:ext cx="13716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Business Object</a:t>
            </a:r>
            <a:endParaRPr lang="en-US" sz="1700" dirty="0"/>
          </a:p>
        </p:txBody>
      </p:sp>
      <p:sp>
        <p:nvSpPr>
          <p:cNvPr id="12" name="Oval 11"/>
          <p:cNvSpPr/>
          <p:nvPr/>
        </p:nvSpPr>
        <p:spPr>
          <a:xfrm>
            <a:off x="3276600" y="3962400"/>
            <a:ext cx="13716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Business Object</a:t>
            </a:r>
            <a:endParaRPr lang="en-US" sz="1700" dirty="0"/>
          </a:p>
        </p:txBody>
      </p:sp>
      <p:sp>
        <p:nvSpPr>
          <p:cNvPr id="13" name="Oval 12"/>
          <p:cNvSpPr/>
          <p:nvPr/>
        </p:nvSpPr>
        <p:spPr>
          <a:xfrm>
            <a:off x="3124200" y="5029200"/>
            <a:ext cx="13716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Business Object</a:t>
            </a:r>
            <a:endParaRPr lang="en-US" sz="1700" dirty="0"/>
          </a:p>
        </p:txBody>
      </p:sp>
      <p:sp>
        <p:nvSpPr>
          <p:cNvPr id="14" name="TextBox 13"/>
          <p:cNvSpPr txBox="1"/>
          <p:nvPr/>
        </p:nvSpPr>
        <p:spPr>
          <a:xfrm>
            <a:off x="4393662" y="3200400"/>
            <a:ext cx="112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67880" y="4126468"/>
            <a:ext cx="109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41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24000" y="2171700"/>
            <a:ext cx="71437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The Database</a:t>
            </a:r>
            <a:endParaRPr lang="en-US" sz="39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Basic component of </a:t>
            </a:r>
            <a:r>
              <a:rPr lang="en-US" b="1" dirty="0" smtClean="0"/>
              <a:t>Business Framework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3276600"/>
            <a:ext cx="19812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Component</a:t>
            </a:r>
            <a:endParaRPr lang="en-US" b="1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5638800" y="2971800"/>
            <a:ext cx="47244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048000" y="3048000"/>
            <a:ext cx="13716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Business Object</a:t>
            </a:r>
            <a:endParaRPr lang="en-US" sz="1700" dirty="0"/>
          </a:p>
        </p:txBody>
      </p:sp>
      <p:sp>
        <p:nvSpPr>
          <p:cNvPr id="8" name="Oval 7"/>
          <p:cNvSpPr/>
          <p:nvPr/>
        </p:nvSpPr>
        <p:spPr>
          <a:xfrm>
            <a:off x="3276600" y="3962400"/>
            <a:ext cx="13716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Business Object</a:t>
            </a:r>
            <a:endParaRPr lang="en-US" sz="1700" dirty="0"/>
          </a:p>
        </p:txBody>
      </p:sp>
      <p:sp>
        <p:nvSpPr>
          <p:cNvPr id="10" name="Oval 9"/>
          <p:cNvSpPr/>
          <p:nvPr/>
        </p:nvSpPr>
        <p:spPr>
          <a:xfrm>
            <a:off x="3124200" y="5029200"/>
            <a:ext cx="13716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Business Object</a:t>
            </a:r>
            <a:endParaRPr lang="en-US" sz="1700" dirty="0"/>
          </a:p>
        </p:txBody>
      </p:sp>
      <p:sp>
        <p:nvSpPr>
          <p:cNvPr id="12" name="Oval 11"/>
          <p:cNvSpPr/>
          <p:nvPr/>
        </p:nvSpPr>
        <p:spPr>
          <a:xfrm>
            <a:off x="3962400" y="2590800"/>
            <a:ext cx="9906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BAPI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95800" y="3886200"/>
            <a:ext cx="9906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BAPI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67200" y="5029200"/>
            <a:ext cx="9906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BAPI</a:t>
            </a:r>
            <a:endParaRPr lang="en-US" dirty="0"/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5715000" y="2514600"/>
            <a:ext cx="47244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The Business Application Programming interfaces (</a:t>
            </a:r>
            <a:r>
              <a:rPr lang="en-US" sz="4600" b="1" dirty="0">
                <a:solidFill>
                  <a:srgbClr val="FF0066"/>
                </a:solidFill>
              </a:rPr>
              <a:t>BAPIs</a:t>
            </a:r>
            <a:r>
              <a:rPr lang="en-US" sz="3200" dirty="0"/>
              <a:t>) enables you to integrate </a:t>
            </a:r>
            <a:r>
              <a:rPr lang="en-US" sz="3200" b="1" dirty="0"/>
              <a:t>external</a:t>
            </a:r>
            <a:r>
              <a:rPr lang="en-US" sz="3200" dirty="0"/>
              <a:t> software into SAP system or </a:t>
            </a:r>
            <a:r>
              <a:rPr lang="en-US" sz="3200" b="1" dirty="0"/>
              <a:t>between SAP </a:t>
            </a:r>
            <a:r>
              <a:rPr lang="en-US" sz="3200" dirty="0"/>
              <a:t>system.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How to integrate? Using Business object method.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BAPI define and document the interface standard at the business level.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err="1"/>
              <a:t>Ingat</a:t>
            </a:r>
            <a:r>
              <a:rPr lang="en-US" sz="3200" dirty="0"/>
              <a:t>! Business object =</a:t>
            </a:r>
            <a:r>
              <a:rPr lang="en-US" sz="3200" strike="sngStrike" dirty="0"/>
              <a:t>tables</a:t>
            </a:r>
            <a:r>
              <a:rPr lang="en-US" sz="3200" dirty="0"/>
              <a:t>  attribute + application program (method)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66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24000" y="2171700"/>
            <a:ext cx="71437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The Database</a:t>
            </a:r>
            <a:endParaRPr lang="en-US" sz="39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Basic component of </a:t>
            </a:r>
            <a:r>
              <a:rPr lang="en-US" b="1" dirty="0" smtClean="0"/>
              <a:t>Business Framework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3276600"/>
            <a:ext cx="19812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Component</a:t>
            </a:r>
            <a:endParaRPr lang="en-US" b="1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5638800" y="2971800"/>
            <a:ext cx="47244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048000" y="3048000"/>
            <a:ext cx="13716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Object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76600" y="3657600"/>
            <a:ext cx="3276600" cy="1295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124200" y="5029200"/>
            <a:ext cx="13716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Object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962400" y="2590800"/>
            <a:ext cx="9906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BAPI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67200" y="5029200"/>
            <a:ext cx="9906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BAPI</a:t>
            </a:r>
            <a:endParaRPr lang="en-US" dirty="0"/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5791200" y="3124200"/>
            <a:ext cx="47244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Application Link Enabling (ALE)</a:t>
            </a:r>
            <a:r>
              <a:rPr lang="en-US" sz="3200" dirty="0"/>
              <a:t> </a:t>
            </a:r>
            <a:r>
              <a:rPr lang="en-US" sz="3200" dirty="0"/>
              <a:t>integration service </a:t>
            </a:r>
            <a:r>
              <a:rPr lang="en-US" sz="3200" b="1" dirty="0"/>
              <a:t>enable the technical integration of business process </a:t>
            </a:r>
            <a:r>
              <a:rPr lang="en-US" sz="3200" dirty="0"/>
              <a:t>that carried out in different SAP and non SAP system.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ALE integration service distributes business object type across the system  using ALE distribution model.</a:t>
            </a:r>
          </a:p>
        </p:txBody>
      </p:sp>
    </p:spTree>
    <p:extLst>
      <p:ext uri="{BB962C8B-B14F-4D97-AF65-F5344CB8AC3E}">
        <p14:creationId xmlns:p14="http://schemas.microsoft.com/office/powerpoint/2010/main" val="13647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26" y="1586860"/>
            <a:ext cx="5286375" cy="527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667001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4400" dirty="0">
                <a:latin typeface="Edwardian Script ITC" pitchFamily="66" charset="0"/>
              </a:rPr>
              <a:t>End of This Session</a:t>
            </a:r>
            <a:endParaRPr lang="en-US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26" y="1586860"/>
            <a:ext cx="5286375" cy="527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667001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4400" dirty="0">
                <a:latin typeface="Edwardian Script ITC" pitchFamily="66" charset="0"/>
              </a:rPr>
              <a:t>End of This Session</a:t>
            </a:r>
            <a:endParaRPr lang="en-US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1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362200"/>
            <a:ext cx="64008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>
                <a:solidFill>
                  <a:prstClr val="black"/>
                </a:solidFill>
              </a:rPr>
              <a:t>What </a:t>
            </a:r>
            <a:r>
              <a:rPr lang="en-US" sz="6600" dirty="0">
                <a:solidFill>
                  <a:srgbClr val="FF6600"/>
                </a:solidFill>
              </a:rPr>
              <a:t>View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3200" y="16002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00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362200"/>
            <a:ext cx="6400800" cy="2819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>
                <a:solidFill>
                  <a:prstClr val="black"/>
                </a:solidFill>
              </a:rPr>
              <a:t>How we see </a:t>
            </a:r>
          </a:p>
          <a:p>
            <a:pPr>
              <a:buNone/>
            </a:pPr>
            <a:endParaRPr lang="en-US" sz="1500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sz="3600" b="1" dirty="0">
                <a:solidFill>
                  <a:prstClr val="black"/>
                </a:solidFill>
              </a:rPr>
              <a:t>	</a:t>
            </a:r>
            <a:r>
              <a:rPr lang="en-US" sz="6600" b="1" dirty="0">
                <a:solidFill>
                  <a:srgbClr val="FF6600"/>
                </a:solidFill>
              </a:rPr>
              <a:t>Server/Service</a:t>
            </a:r>
          </a:p>
          <a:p>
            <a:pPr>
              <a:buNone/>
            </a:pPr>
            <a:r>
              <a:rPr lang="en-US" sz="6600" b="1" dirty="0">
                <a:solidFill>
                  <a:srgbClr val="FF6600"/>
                </a:solidFill>
              </a:rPr>
              <a:t>		</a:t>
            </a:r>
            <a:r>
              <a:rPr lang="en-US" sz="3600" dirty="0">
                <a:solidFill>
                  <a:prstClr val="black"/>
                </a:solidFill>
              </a:rPr>
              <a:t>point of view.</a:t>
            </a:r>
          </a:p>
        </p:txBody>
      </p:sp>
    </p:spTree>
    <p:extLst>
      <p:ext uri="{BB962C8B-B14F-4D97-AF65-F5344CB8AC3E}">
        <p14:creationId xmlns:p14="http://schemas.microsoft.com/office/powerpoint/2010/main" val="21037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4000" dirty="0">
                <a:solidFill>
                  <a:schemeClr val="hlink"/>
                </a:solidFill>
                <a:latin typeface="Arial Black" pitchFamily="34" charset="0"/>
              </a:rPr>
              <a:t>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362200"/>
            <a:ext cx="64008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dirty="0">
                <a:solidFill>
                  <a:srgbClr val="FF6600"/>
                </a:solidFill>
              </a:rPr>
              <a:t>Hardware-</a:t>
            </a:r>
            <a:r>
              <a:rPr lang="en-US" sz="3600" dirty="0"/>
              <a:t>oriented view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057400"/>
            <a:ext cx="2590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800" dirty="0"/>
              <a:t>1</a:t>
            </a:r>
            <a:endParaRPr lang="en-US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b="58621"/>
          <a:stretch>
            <a:fillRect/>
          </a:stretch>
        </p:blipFill>
        <p:spPr bwMode="auto">
          <a:xfrm>
            <a:off x="3867150" y="3581400"/>
            <a:ext cx="625078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Up Arrow 6"/>
          <p:cNvSpPr/>
          <p:nvPr/>
        </p:nvSpPr>
        <p:spPr>
          <a:xfrm>
            <a:off x="8305800" y="5181600"/>
            <a:ext cx="2209800" cy="1219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8827</TotalTime>
  <Words>2520</Words>
  <Application>Microsoft Office PowerPoint</Application>
  <PresentationFormat>Widescreen</PresentationFormat>
  <Paragraphs>451</Paragraphs>
  <Slides>66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Arial Black</vt:lpstr>
      <vt:lpstr>Bauhaus 93</vt:lpstr>
      <vt:lpstr>Calibri</vt:lpstr>
      <vt:lpstr>Calibri Light</vt:lpstr>
      <vt:lpstr>Courier New</vt:lpstr>
      <vt:lpstr>Edwardian Script ITC</vt:lpstr>
      <vt:lpstr>Haettenschweiler</vt:lpstr>
      <vt:lpstr>Office Theme</vt:lpstr>
      <vt:lpstr>DAH2F3  Perencanaan Sumber Daya Perusahaan</vt:lpstr>
      <vt:lpstr>AGENDA</vt:lpstr>
      <vt:lpstr>Unit 7: mySAP Technology</vt:lpstr>
      <vt:lpstr>Unit 7: mySAP Technology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PowerPoint Presentation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Client/Server Architecture</vt:lpstr>
      <vt:lpstr>Lesson: Processing of User Request</vt:lpstr>
      <vt:lpstr>Lesson: Data Structure of SAP System</vt:lpstr>
      <vt:lpstr>Lesson: Data Structure of SAP System</vt:lpstr>
      <vt:lpstr>Lesson: Data Structure of SAP System</vt:lpstr>
      <vt:lpstr>Lesson: Data Structure of SAP System</vt:lpstr>
      <vt:lpstr>Lesson: Data Structure of SAP System</vt:lpstr>
      <vt:lpstr>Lesson: Data Structure of SAP System</vt:lpstr>
      <vt:lpstr>Lesson: Data Structure of SAP System</vt:lpstr>
      <vt:lpstr>Lesson: Landscape: Change Management</vt:lpstr>
      <vt:lpstr>Lesson: Landscape: Change Management</vt:lpstr>
      <vt:lpstr>Lesson: Landscape: Change Management</vt:lpstr>
      <vt:lpstr>Lesson: Landscape: Change Management</vt:lpstr>
      <vt:lpstr>Lesson: Landscape: Change Management</vt:lpstr>
      <vt:lpstr>Lesson: Landscape: Change Management</vt:lpstr>
      <vt:lpstr>Lesson: Landscape: Change Management</vt:lpstr>
      <vt:lpstr>Lesson: Landscape: Change Management</vt:lpstr>
      <vt:lpstr>AGENDA</vt:lpstr>
      <vt:lpstr>Indikator Kajian 3</vt:lpstr>
      <vt:lpstr>Unit 7: mySAP Technology</vt:lpstr>
      <vt:lpstr>Unit 7: mySAP Technology</vt:lpstr>
      <vt:lpstr>Lesson: The Database</vt:lpstr>
      <vt:lpstr>Lesson: The Database</vt:lpstr>
      <vt:lpstr>Lesson: The Database</vt:lpstr>
      <vt:lpstr>Lesson: The Database</vt:lpstr>
      <vt:lpstr>Lesson: The Database</vt:lpstr>
      <vt:lpstr>Lesson: The Database</vt:lpstr>
      <vt:lpstr>Lesson: The Database</vt:lpstr>
      <vt:lpstr>Lesson: The Database</vt:lpstr>
      <vt:lpstr>Lesson: The Database</vt:lpstr>
      <vt:lpstr>Lesson: The Database</vt:lpstr>
      <vt:lpstr>Lesson: The Database</vt:lpstr>
      <vt:lpstr>Lesson: The Database</vt:lpstr>
      <vt:lpstr>Lesson: The Database</vt:lpstr>
      <vt:lpstr>Lesson: The Database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Prodi Semester Ganuil TA 2016/2017</dc:title>
  <dc:creator>eLLen</dc:creator>
  <cp:lastModifiedBy>eLLen</cp:lastModifiedBy>
  <cp:revision>96</cp:revision>
  <dcterms:created xsi:type="dcterms:W3CDTF">2016-11-09T05:42:06Z</dcterms:created>
  <dcterms:modified xsi:type="dcterms:W3CDTF">2017-01-30T14:02:51Z</dcterms:modified>
</cp:coreProperties>
</file>