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8" r:id="rId3"/>
    <p:sldId id="257" r:id="rId4"/>
    <p:sldId id="258" r:id="rId5"/>
    <p:sldId id="259" r:id="rId6"/>
    <p:sldId id="28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88" r:id="rId21"/>
    <p:sldId id="289" r:id="rId22"/>
    <p:sldId id="275" r:id="rId23"/>
    <p:sldId id="274" r:id="rId24"/>
    <p:sldId id="276" r:id="rId25"/>
    <p:sldId id="283" r:id="rId26"/>
    <p:sldId id="284" r:id="rId27"/>
    <p:sldId id="285" r:id="rId28"/>
    <p:sldId id="277" r:id="rId29"/>
    <p:sldId id="282" r:id="rId30"/>
    <p:sldId id="278" r:id="rId31"/>
    <p:sldId id="279" r:id="rId32"/>
    <p:sldId id="280" r:id="rId33"/>
    <p:sldId id="281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1867" autoAdjust="0"/>
  </p:normalViewPr>
  <p:slideViewPr>
    <p:cSldViewPr snapToGrid="0">
      <p:cViewPr>
        <p:scale>
          <a:sx n="60" d="100"/>
          <a:sy n="60" d="100"/>
        </p:scale>
        <p:origin x="111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process modeling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pun yang </a:t>
            </a:r>
            <a:r>
              <a:rPr lang="en-US" dirty="0" err="1"/>
              <a:t>melihat</a:t>
            </a:r>
            <a:r>
              <a:rPr lang="en-US" dirty="0"/>
              <a:t>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proses.</a:t>
            </a:r>
          </a:p>
          <a:p>
            <a:endParaRPr lang="en-US" dirty="0"/>
          </a:p>
          <a:p>
            <a:r>
              <a:rPr lang="en-US" dirty="0" err="1"/>
              <a:t>Belajar</a:t>
            </a:r>
            <a:r>
              <a:rPr lang="en-US" dirty="0"/>
              <a:t> BPMN </a:t>
            </a:r>
            <a:r>
              <a:rPr lang="en-US" dirty="0"/>
              <a:t>http://resources.bizagi.com/docs/BPMNByExampleENG.pdf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Narasi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abu-abu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‘connection symbol”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Narasi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abu-abu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‘connection symbol”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2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Software licensing fees—ERP software is quite expensive, and most ERP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 charge annual license fees based on the number of users.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Consulting fees—ERP implementations require the use of consultants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skills to configure the software to support the company’s business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Good consultants have extensive experience in the way ERP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function in practice, and they can help companies make decisions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avoid excessive data input, while capturing the information necessary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managerial decisions.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Project team member time—ERP projects require key people within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 to guide the implementation. These are team members who have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 knowledge of the company’s business. They work closely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consultants to make sure the configuration of the ERP software supports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company’s needs, which means these workers are frequently taken away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their daily responsibilities.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Employee training—Project team members need training in the ERP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they can work successfully with the consultants in the implementation.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team members also frequently work with training consultants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and deliver company-specific training programs for all employees.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Productivity losses—No matter how smoothly an ERP implementation goes,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 normally lose productivity during the first weeks and months after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to a new ERP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Software licensing fees—ERP software is quite expensive, and most ERP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 charge annual license fees based on the number of users.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Consulting fees—ERP implementations require the use of consultants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skills to configure the software to support the company’s business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Good consultants have extensive experience in the way ERP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function in practice, and they can help companies make decisions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avoid excessive data input, while capturing the information necessary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managerial decisions.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Project team member time—ERP projects require key people within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 to guide the implementation. These are team members who have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 knowledge of the company’s business. They work closely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consultants to make sure the configuration of the ERP software supports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company’s needs, which means these workers are frequently taken away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their daily responsibilities.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Employee training—Project team members need training in the ERP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they can work successfully with the consultants in the implementation.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team members also frequently work with training consultants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and deliver company-specific training programs for all employees.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Productivity losses—No matter how smoothly an ERP implementation goes,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 normally lose productivity during the first weeks and months after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to a new ERP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Software licensing fees—ERP software is quite expensive, and most ERP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 charge annual license fees based on the number of users.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Consulting fees—ERP implementations require the use of consultants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skills to configure the software to support the company’s business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Good consultants have extensive experience in the way ERP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function in practice, and they can help companies make decisions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avoid excessive data input, while capturing the information necessary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managerial decisions.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Project team member time—ERP projects require key people within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 to guide the implementation. These are team members who have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 knowledge of the company’s business. They work closely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consultants to make sure the configuration of the ERP software supports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company’s needs, which means these workers are frequently taken away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their daily responsibilities.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Employee training—Project team members need training in the ERP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they can work successfully with the consultants in the implementation.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team members also frequently work with training consultants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and deliver company-specific training programs for all employees.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Productivity losses—No matter how smoothly an ERP implementation goes,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 normally lose productivity during the first weeks and months after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to a new ERP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D6A3F-58E1-4FE6-8638-B496E09E7E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.id/books?id=52KPTrtm__QC" TargetMode="External"/><Relationship Id="rId2" Type="http://schemas.openxmlformats.org/officeDocument/2006/relationships/hyperlink" Target="https://books.google.co.id/books?id=AWAJAAAAQBA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.id/books?id=ZaNDDAAAQBAJ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br>
              <a:rPr lang="fi-FI" dirty="0"/>
            </a:b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Perencanaan 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3900" b="1" dirty="0" err="1"/>
              <a:t>Minggu</a:t>
            </a:r>
            <a:r>
              <a:rPr lang="en-US" sz="3900" b="1" dirty="0"/>
              <a:t> ke-13: Process Modelling, Process Improvement, and ERP Implementation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 r o d </a:t>
            </a:r>
            <a:r>
              <a:rPr lang="en-US" dirty="0" err="1"/>
              <a:t>i</a:t>
            </a:r>
            <a:r>
              <a:rPr lang="en-US" dirty="0"/>
              <a:t>  D 3  K o m p u t e r </a:t>
            </a:r>
            <a:r>
              <a:rPr lang="en-US" dirty="0" err="1"/>
              <a:t>i</a:t>
            </a:r>
            <a:r>
              <a:rPr lang="en-US" dirty="0"/>
              <a:t> s a s </a:t>
            </a:r>
            <a:r>
              <a:rPr lang="en-US" dirty="0" err="1"/>
              <a:t>i</a:t>
            </a:r>
            <a:r>
              <a:rPr lang="en-US" dirty="0"/>
              <a:t>   A k u n t a n s </a:t>
            </a:r>
            <a:r>
              <a:rPr lang="en-US" dirty="0" err="1"/>
              <a:t>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 I T , U n </a:t>
            </a:r>
            <a:r>
              <a:rPr lang="en-US" dirty="0" err="1"/>
              <a:t>i</a:t>
            </a:r>
            <a:r>
              <a:rPr lang="en-US" dirty="0"/>
              <a:t> v e r s </a:t>
            </a:r>
            <a:r>
              <a:rPr lang="en-US" dirty="0" err="1"/>
              <a:t>i</a:t>
            </a:r>
            <a:r>
              <a:rPr lang="en-US" dirty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150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Pelaporan</a:t>
            </a:r>
            <a:r>
              <a:rPr lang="en-US" b="1" dirty="0"/>
              <a:t> </a:t>
            </a:r>
            <a:r>
              <a:rPr lang="en-US" b="1" dirty="0" err="1"/>
              <a:t>Pengeluaran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Proses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b="1" dirty="0" err="1"/>
              <a:t>pengeluaran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Pelaporan</a:t>
            </a:r>
            <a:r>
              <a:rPr lang="en-US" b="1" dirty="0"/>
              <a:t> </a:t>
            </a:r>
            <a:r>
              <a:rPr lang="en-US" b="1" dirty="0" err="1"/>
              <a:t>Pengeluaran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dimulai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sz="2700" b="1" dirty="0" err="1">
                <a:solidFill>
                  <a:srgbClr val="00B050"/>
                </a:solidFill>
              </a:rPr>
              <a:t>berakhir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dana.</a:t>
            </a:r>
          </a:p>
          <a:p>
            <a:pPr marL="0" indent="0">
              <a:buNone/>
            </a:pPr>
            <a:r>
              <a:rPr lang="en-US" dirty="0" err="1"/>
              <a:t>Cth</a:t>
            </a:r>
            <a:r>
              <a:rPr lang="en-US" dirty="0"/>
              <a:t>. Proses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. Fitter might provide cash advances or issue corporate credit cards for travel expenses. Employees might need to make reservations for air travel or hotels through a corporate travel office. The company might require employees to use a preferred hotel, or it might have specific policies regarding car rentals, including preferred rental companies, approved car classes, insurance, and prepaid gas.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Semua</a:t>
            </a:r>
            <a:r>
              <a:rPr lang="en-US" dirty="0"/>
              <a:t> proses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1. Define process boundaries </a:t>
            </a:r>
            <a:br>
              <a:rPr lang="en-US" dirty="0"/>
            </a:br>
            <a:r>
              <a:rPr lang="en-US" sz="2200" dirty="0">
                <a:latin typeface="Franklin Gothic Book" panose="020B0503020102020204" pitchFamily="34" charset="0"/>
              </a:rPr>
              <a:t>Proses </a:t>
            </a:r>
            <a:r>
              <a:rPr lang="en-US" sz="2200" dirty="0" err="1">
                <a:latin typeface="Franklin Gothic Book" panose="020B0503020102020204" pitchFamily="34" charset="0"/>
              </a:rPr>
              <a:t>Penggantian</a:t>
            </a:r>
            <a:r>
              <a:rPr lang="en-US" sz="2200" dirty="0">
                <a:latin typeface="Franklin Gothic Book" panose="020B0503020102020204" pitchFamily="34" charset="0"/>
              </a:rPr>
              <a:t> </a:t>
            </a:r>
            <a:r>
              <a:rPr lang="en-US" sz="2200" dirty="0" err="1">
                <a:latin typeface="Franklin Gothic Book" panose="020B0503020102020204" pitchFamily="34" charset="0"/>
              </a:rPr>
              <a:t>Pengeluaran</a:t>
            </a:r>
            <a:r>
              <a:rPr lang="en-US" sz="2200" dirty="0">
                <a:latin typeface="Franklin Gothic Book" panose="020B0503020102020204" pitchFamily="34" charset="0"/>
              </a:rPr>
              <a:t> </a:t>
            </a:r>
            <a:r>
              <a:rPr lang="en-US" sz="2200" dirty="0" err="1">
                <a:latin typeface="Franklin Gothic Book" panose="020B0503020102020204" pitchFamily="34" charset="0"/>
              </a:rPr>
              <a:t>Bisnis</a:t>
            </a:r>
            <a:r>
              <a:rPr lang="en-US" sz="2200" dirty="0">
                <a:latin typeface="Franklin Gothic Book" panose="020B0503020102020204" pitchFamily="34" charset="0"/>
              </a:rPr>
              <a:t> Tenaga </a:t>
            </a:r>
            <a:r>
              <a:rPr lang="en-US" sz="2200" dirty="0" err="1">
                <a:latin typeface="Franklin Gothic Book" panose="020B0503020102020204" pitchFamily="34" charset="0"/>
              </a:rPr>
              <a:t>Penjualan</a:t>
            </a:r>
            <a:endParaRPr lang="en-US" sz="2200" dirty="0">
              <a:latin typeface="Franklin Gothic Book" panose="020B0503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Maria is a Fitter salesperson who travels frequently for her job. After Maria incurs travel expenses on her personal credit card, she </a:t>
            </a:r>
            <a:r>
              <a:rPr lang="en-US" b="1" dirty="0">
                <a:solidFill>
                  <a:srgbClr val="FF0000"/>
                </a:solidFill>
              </a:rPr>
              <a:t>completes</a:t>
            </a:r>
            <a:r>
              <a:rPr lang="en-US" dirty="0"/>
              <a:t> a paper expense report, </a:t>
            </a:r>
            <a:r>
              <a:rPr lang="en-US" b="1" dirty="0">
                <a:solidFill>
                  <a:srgbClr val="FF0000"/>
                </a:solidFill>
              </a:rPr>
              <a:t>makes a copy </a:t>
            </a:r>
            <a:r>
              <a:rPr lang="en-US" dirty="0"/>
              <a:t>for her records, </a:t>
            </a:r>
            <a:r>
              <a:rPr lang="en-US" b="1" dirty="0">
                <a:solidFill>
                  <a:srgbClr val="FF0000"/>
                </a:solidFill>
              </a:rPr>
              <a:t>attaches receipts </a:t>
            </a:r>
            <a:r>
              <a:rPr lang="en-US" dirty="0"/>
              <a:t>for any expenses over $25, and </a:t>
            </a:r>
            <a:r>
              <a:rPr lang="en-US" b="1" dirty="0">
                <a:solidFill>
                  <a:srgbClr val="FF0000"/>
                </a:solidFill>
              </a:rPr>
              <a:t>mails</a:t>
            </a:r>
            <a:r>
              <a:rPr lang="en-US" dirty="0"/>
              <a:t> the report to her zone manager at the branch office. </a:t>
            </a:r>
          </a:p>
          <a:p>
            <a:r>
              <a:rPr lang="en-US" dirty="0"/>
              <a:t>The manager, Kevin, </a:t>
            </a:r>
            <a:r>
              <a:rPr lang="en-US" b="1" dirty="0">
                <a:solidFill>
                  <a:srgbClr val="FF0000"/>
                </a:solidFill>
              </a:rPr>
              <a:t>reviews</a:t>
            </a:r>
            <a:r>
              <a:rPr lang="en-US" dirty="0"/>
              <a:t> the report and either </a:t>
            </a:r>
            <a:r>
              <a:rPr lang="en-US" b="1" dirty="0">
                <a:solidFill>
                  <a:srgbClr val="FF0000"/>
                </a:solidFill>
              </a:rPr>
              <a:t>approves</a:t>
            </a:r>
            <a:r>
              <a:rPr lang="en-US" dirty="0"/>
              <a:t> it or mails it back to Maria with a note asking for an explanation, verification, or modification. Once Kevin approves the expense report, he </a:t>
            </a:r>
            <a:r>
              <a:rPr lang="en-US" b="1" dirty="0">
                <a:solidFill>
                  <a:srgbClr val="FF0000"/>
                </a:solidFill>
              </a:rPr>
              <a:t>mails</a:t>
            </a:r>
            <a:r>
              <a:rPr lang="en-US" dirty="0"/>
              <a:t> it to the corporate office.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After the administrative assistant sorts the mail at the corporate office, she forwards the expense report to the accounts payable (A/P) clerk, who performs a preliminary check of the report. The clerk contacts Kevin for any necessary clarification, then forwards the expense report to the expense report auditor, who reviews it. If there is a problem with the report, the auditor mails it back to Maria, who revises it and returns it. Then the auditor enters the report into Fitter’s PC-based accounting system and files a hard copy with the receipts in a filing cabinet, organized by employee name.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 the end of each week, an A/P clerk uses the PC-based accounting system to print payroll checks, payments to suppliers, and expense reimbursement checks. When Maria receives her reimbursement check, she deposits it into her checking account and mails a payment to t</a:t>
            </a:r>
            <a:r>
              <a:rPr lang="en-US" dirty="0"/>
              <a:t>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 credit card company, which credits her card account.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826265" y="1690688"/>
            <a:ext cx="345935" cy="19426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33695" y="2400396"/>
            <a:ext cx="1479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Proses </a:t>
            </a:r>
            <a:r>
              <a:rPr lang="en-US" sz="1400" i="1" dirty="0" err="1"/>
              <a:t>Pelaporan</a:t>
            </a:r>
            <a:r>
              <a:rPr lang="en-US" sz="1400" i="1" dirty="0"/>
              <a:t> </a:t>
            </a:r>
          </a:p>
          <a:p>
            <a:r>
              <a:rPr lang="en-US" sz="1400" i="1" dirty="0" err="1"/>
              <a:t>Pengeluaran</a:t>
            </a:r>
            <a:endParaRPr 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35203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Hierarchical modeling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proses di mana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detail,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ditugaskan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334678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/>
              <a:t>2. Hierarchical modeling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79821" y="1825625"/>
            <a:ext cx="4887638" cy="182606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proses map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proses </a:t>
            </a:r>
            <a:r>
              <a:rPr lang="en-US" dirty="0" err="1"/>
              <a:t>perbaikan</a:t>
            </a:r>
            <a:r>
              <a:rPr lang="en-US" dirty="0"/>
              <a:t>.</a:t>
            </a:r>
          </a:p>
          <a:p>
            <a:r>
              <a:rPr lang="en-US" dirty="0"/>
              <a:t>4 proses </a:t>
            </a:r>
            <a:r>
              <a:rPr lang="en-US" dirty="0" err="1"/>
              <a:t>diringkas</a:t>
            </a:r>
            <a:r>
              <a:rPr lang="en-US" dirty="0"/>
              <a:t> 1 proses</a:t>
            </a:r>
          </a:p>
          <a:p>
            <a:r>
              <a:rPr lang="en-US" dirty="0"/>
              <a:t>Di BPMN,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sub-proses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1294547" y="908679"/>
            <a:ext cx="976393" cy="3628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941959" y="1465245"/>
            <a:ext cx="1693190" cy="526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Employee prepares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8" name="Straight Arrow Connector 7"/>
          <p:cNvCxnSpPr>
            <a:cxnSpLocks/>
            <a:stCxn id="4" idx="2"/>
            <a:endCxn id="7" idx="0"/>
          </p:cNvCxnSpPr>
          <p:nvPr/>
        </p:nvCxnSpPr>
        <p:spPr>
          <a:xfrm>
            <a:off x="1782744" y="1271516"/>
            <a:ext cx="5810" cy="19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41959" y="2161640"/>
            <a:ext cx="1693190" cy="526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Employee copies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report and receipts</a:t>
            </a:r>
          </a:p>
        </p:txBody>
      </p:sp>
      <p:cxnSp>
        <p:nvCxnSpPr>
          <p:cNvPr id="10" name="Straight Arrow Connector 9"/>
          <p:cNvCxnSpPr>
            <a:cxnSpLocks/>
            <a:stCxn id="7" idx="2"/>
            <a:endCxn id="9" idx="0"/>
          </p:cNvCxnSpPr>
          <p:nvPr/>
        </p:nvCxnSpPr>
        <p:spPr>
          <a:xfrm>
            <a:off x="1788554" y="1992187"/>
            <a:ext cx="0" cy="1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36149" y="2854605"/>
            <a:ext cx="1693190" cy="526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attaches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receipts for all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expenses &gt; $25</a:t>
            </a:r>
          </a:p>
        </p:txBody>
      </p:sp>
      <p:cxnSp>
        <p:nvCxnSpPr>
          <p:cNvPr id="12" name="Straight Arrow Connector 11"/>
          <p:cNvCxnSpPr>
            <a:cxnSpLocks/>
            <a:stCxn id="9" idx="2"/>
            <a:endCxn id="11" idx="0"/>
          </p:cNvCxnSpPr>
          <p:nvPr/>
        </p:nvCxnSpPr>
        <p:spPr>
          <a:xfrm flipH="1">
            <a:off x="1782744" y="2688582"/>
            <a:ext cx="5810" cy="16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6149" y="3576419"/>
            <a:ext cx="1693190" cy="526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</p:txBody>
      </p:sp>
      <p:cxnSp>
        <p:nvCxnSpPr>
          <p:cNvPr id="14" name="Straight Arrow Connector 13"/>
          <p:cNvCxnSpPr>
            <a:cxnSpLocks/>
            <a:endCxn id="13" idx="0"/>
          </p:cNvCxnSpPr>
          <p:nvPr/>
        </p:nvCxnSpPr>
        <p:spPr>
          <a:xfrm>
            <a:off x="1782744" y="3365363"/>
            <a:ext cx="0" cy="21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6149" y="4280322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reviews report</a:t>
            </a:r>
          </a:p>
        </p:txBody>
      </p:sp>
      <p:cxnSp>
        <p:nvCxnSpPr>
          <p:cNvPr id="16" name="Straight Arrow Connector 15"/>
          <p:cNvCxnSpPr>
            <a:cxnSpLocks/>
            <a:stCxn id="13" idx="2"/>
            <a:endCxn id="15" idx="0"/>
          </p:cNvCxnSpPr>
          <p:nvPr/>
        </p:nvCxnSpPr>
        <p:spPr>
          <a:xfrm>
            <a:off x="1782744" y="4103361"/>
            <a:ext cx="0" cy="1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36149" y="5440721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corporate office</a:t>
            </a:r>
          </a:p>
        </p:txBody>
      </p:sp>
      <p:cxnSp>
        <p:nvCxnSpPr>
          <p:cNvPr id="18" name="Straight Arrow Connector 17"/>
          <p:cNvCxnSpPr>
            <a:cxnSpLocks/>
            <a:stCxn id="19" idx="2"/>
            <a:endCxn id="17" idx="0"/>
          </p:cNvCxnSpPr>
          <p:nvPr/>
        </p:nvCxnSpPr>
        <p:spPr>
          <a:xfrm>
            <a:off x="1782744" y="5280250"/>
            <a:ext cx="0" cy="16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1399161" y="4984225"/>
            <a:ext cx="767166" cy="2960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Apv</a:t>
            </a:r>
            <a:r>
              <a:rPr lang="en-US" sz="10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0" name="Straight Arrow Connector 19"/>
          <p:cNvCxnSpPr>
            <a:cxnSpLocks/>
            <a:stCxn id="15" idx="2"/>
            <a:endCxn id="19" idx="0"/>
          </p:cNvCxnSpPr>
          <p:nvPr/>
        </p:nvCxnSpPr>
        <p:spPr>
          <a:xfrm>
            <a:off x="1782744" y="4807264"/>
            <a:ext cx="0" cy="1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1782744" y="5838600"/>
            <a:ext cx="0" cy="30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1624948" y="6150880"/>
            <a:ext cx="315589" cy="30602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74012" y="4869085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mails report back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to employee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74012" y="3993106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modifies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25" name="Connector: Elbow 24"/>
          <p:cNvCxnSpPr>
            <a:cxnSpLocks/>
            <a:stCxn id="19" idx="3"/>
            <a:endCxn id="23" idx="1"/>
          </p:cNvCxnSpPr>
          <p:nvPr/>
        </p:nvCxnSpPr>
        <p:spPr>
          <a:xfrm>
            <a:off x="2166327" y="5132238"/>
            <a:ext cx="1007685" cy="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4" idx="0"/>
            <a:endCxn id="13" idx="3"/>
          </p:cNvCxnSpPr>
          <p:nvPr/>
        </p:nvCxnSpPr>
        <p:spPr>
          <a:xfrm rot="16200000" flipV="1">
            <a:off x="3248365" y="3220864"/>
            <a:ext cx="153216" cy="1391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3" idx="0"/>
            <a:endCxn id="24" idx="2"/>
          </p:cNvCxnSpPr>
          <p:nvPr/>
        </p:nvCxnSpPr>
        <p:spPr>
          <a:xfrm flipV="1">
            <a:off x="4020607" y="4520048"/>
            <a:ext cx="0" cy="34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2008" y="6488668"/>
            <a:ext cx="302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75" name="Flowchart: Terminator 74"/>
          <p:cNvSpPr/>
          <p:nvPr/>
        </p:nvSpPr>
        <p:spPr>
          <a:xfrm>
            <a:off x="8583653" y="908679"/>
            <a:ext cx="976393" cy="3628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231065" y="1465245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Employee prepares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77" name="Straight Arrow Connector 76"/>
          <p:cNvCxnSpPr>
            <a:cxnSpLocks/>
            <a:stCxn id="75" idx="2"/>
            <a:endCxn id="76" idx="0"/>
          </p:cNvCxnSpPr>
          <p:nvPr/>
        </p:nvCxnSpPr>
        <p:spPr>
          <a:xfrm>
            <a:off x="9071850" y="1271516"/>
            <a:ext cx="5810" cy="19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76" idx="2"/>
            <a:endCxn id="84" idx="0"/>
          </p:cNvCxnSpPr>
          <p:nvPr/>
        </p:nvCxnSpPr>
        <p:spPr>
          <a:xfrm flipH="1">
            <a:off x="9071850" y="1992187"/>
            <a:ext cx="5810" cy="228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225255" y="4280322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reviews report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225255" y="5440721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corporate office</a:t>
            </a:r>
          </a:p>
        </p:txBody>
      </p:sp>
      <p:cxnSp>
        <p:nvCxnSpPr>
          <p:cNvPr id="87" name="Straight Arrow Connector 86"/>
          <p:cNvCxnSpPr>
            <a:cxnSpLocks/>
            <a:stCxn id="88" idx="2"/>
            <a:endCxn id="86" idx="0"/>
          </p:cNvCxnSpPr>
          <p:nvPr/>
        </p:nvCxnSpPr>
        <p:spPr>
          <a:xfrm>
            <a:off x="9071850" y="5280250"/>
            <a:ext cx="0" cy="16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/>
          <p:cNvSpPr/>
          <p:nvPr/>
        </p:nvSpPr>
        <p:spPr>
          <a:xfrm>
            <a:off x="8688267" y="4984225"/>
            <a:ext cx="767166" cy="2960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Apv</a:t>
            </a:r>
            <a:r>
              <a:rPr lang="en-US" sz="10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9" name="Straight Arrow Connector 88"/>
          <p:cNvCxnSpPr>
            <a:cxnSpLocks/>
            <a:stCxn id="84" idx="2"/>
            <a:endCxn id="88" idx="0"/>
          </p:cNvCxnSpPr>
          <p:nvPr/>
        </p:nvCxnSpPr>
        <p:spPr>
          <a:xfrm>
            <a:off x="9071850" y="4807264"/>
            <a:ext cx="0" cy="1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9071850" y="5838600"/>
            <a:ext cx="0" cy="30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Connector 90"/>
          <p:cNvSpPr/>
          <p:nvPr/>
        </p:nvSpPr>
        <p:spPr>
          <a:xfrm>
            <a:off x="8914054" y="6150880"/>
            <a:ext cx="315589" cy="30602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463118" y="4869085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mails report back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to employee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0463118" y="3993106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modifies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94" name="Connector: Elbow 93"/>
          <p:cNvCxnSpPr>
            <a:cxnSpLocks/>
            <a:stCxn id="88" idx="3"/>
            <a:endCxn id="92" idx="1"/>
          </p:cNvCxnSpPr>
          <p:nvPr/>
        </p:nvCxnSpPr>
        <p:spPr>
          <a:xfrm>
            <a:off x="9455433" y="5132238"/>
            <a:ext cx="1007685" cy="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cxnSpLocks/>
            <a:stCxn id="93" idx="0"/>
            <a:endCxn id="76" idx="3"/>
          </p:cNvCxnSpPr>
          <p:nvPr/>
        </p:nvCxnSpPr>
        <p:spPr>
          <a:xfrm rot="16200000" flipV="1">
            <a:off x="9484789" y="2168182"/>
            <a:ext cx="2264390" cy="1385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  <a:stCxn id="92" idx="0"/>
            <a:endCxn id="93" idx="2"/>
          </p:cNvCxnSpPr>
          <p:nvPr/>
        </p:nvCxnSpPr>
        <p:spPr>
          <a:xfrm flipV="1">
            <a:off x="11309713" y="4520048"/>
            <a:ext cx="0" cy="34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561114" y="6488668"/>
            <a:ext cx="302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13" y="3118076"/>
            <a:ext cx="497812" cy="34258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9998942" y="6242447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Sumber</a:t>
            </a:r>
            <a:r>
              <a:rPr lang="en-US" sz="10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153418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Deployment flowcharting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swimlane</a:t>
            </a:r>
            <a:r>
              <a:rPr lang="en-US" dirty="0"/>
              <a:t> flowcharting)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flowchart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selaras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11473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Deployment flowcharting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swimlane</a:t>
            </a:r>
            <a:r>
              <a:rPr lang="en-US" dirty="0"/>
              <a:t> flowcharting)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268453" y="2273005"/>
            <a:ext cx="976393" cy="3628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5865" y="2829571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Employee prepares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8" name="Straight Arrow Connector 7"/>
          <p:cNvCxnSpPr>
            <a:cxnSpLocks/>
            <a:stCxn id="4" idx="2"/>
            <a:endCxn id="7" idx="0"/>
          </p:cNvCxnSpPr>
          <p:nvPr/>
        </p:nvCxnSpPr>
        <p:spPr>
          <a:xfrm>
            <a:off x="1756650" y="2635842"/>
            <a:ext cx="5810" cy="19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7" idx="3"/>
            <a:endCxn id="10" idx="0"/>
          </p:cNvCxnSpPr>
          <p:nvPr/>
        </p:nvCxnSpPr>
        <p:spPr>
          <a:xfrm>
            <a:off x="2609055" y="3093042"/>
            <a:ext cx="1146527" cy="26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08987" y="3358842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reviews report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8987" y="4519241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mails report back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to employee</a:t>
            </a:r>
          </a:p>
        </p:txBody>
      </p:sp>
      <p:cxnSp>
        <p:nvCxnSpPr>
          <p:cNvPr id="12" name="Straight Arrow Connector 11"/>
          <p:cNvCxnSpPr>
            <a:cxnSpLocks/>
            <a:stCxn id="13" idx="2"/>
            <a:endCxn id="11" idx="0"/>
          </p:cNvCxnSpPr>
          <p:nvPr/>
        </p:nvCxnSpPr>
        <p:spPr>
          <a:xfrm>
            <a:off x="3755582" y="4358770"/>
            <a:ext cx="0" cy="16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3371999" y="4062745"/>
            <a:ext cx="767166" cy="2960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Apv</a:t>
            </a:r>
            <a:r>
              <a:rPr lang="en-US" sz="10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4" name="Straight Arrow Connector 13"/>
          <p:cNvCxnSpPr>
            <a:cxnSpLocks/>
            <a:stCxn id="10" idx="2"/>
            <a:endCxn id="13" idx="0"/>
          </p:cNvCxnSpPr>
          <p:nvPr/>
        </p:nvCxnSpPr>
        <p:spPr>
          <a:xfrm>
            <a:off x="3755582" y="3885784"/>
            <a:ext cx="0" cy="1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755580" y="5804776"/>
            <a:ext cx="0" cy="24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3597784" y="6060074"/>
            <a:ext cx="315589" cy="30602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08985" y="5277834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corporate office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0054" y="3803163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modifies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19" name="Connector: Elbow 18"/>
          <p:cNvCxnSpPr>
            <a:cxnSpLocks/>
            <a:stCxn id="13" idx="3"/>
            <a:endCxn id="17" idx="3"/>
          </p:cNvCxnSpPr>
          <p:nvPr/>
        </p:nvCxnSpPr>
        <p:spPr>
          <a:xfrm>
            <a:off x="4139165" y="4210758"/>
            <a:ext cx="463010" cy="1330547"/>
          </a:xfrm>
          <a:prstGeom prst="bentConnector3">
            <a:avLst>
              <a:gd name="adj1" fmla="val 149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1" idx="1"/>
            <a:endCxn id="18" idx="2"/>
          </p:cNvCxnSpPr>
          <p:nvPr/>
        </p:nvCxnSpPr>
        <p:spPr>
          <a:xfrm rot="10800000">
            <a:off x="1756649" y="4330106"/>
            <a:ext cx="1152338" cy="452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0054" y="6366098"/>
            <a:ext cx="302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8" idx="0"/>
            <a:endCxn id="7" idx="2"/>
          </p:cNvCxnSpPr>
          <p:nvPr/>
        </p:nvCxnSpPr>
        <p:spPr>
          <a:xfrm flipV="1">
            <a:off x="1756649" y="3356513"/>
            <a:ext cx="5811" cy="44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38200" y="1479665"/>
            <a:ext cx="777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40966" y="1848197"/>
            <a:ext cx="777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1015565" y="1488729"/>
            <a:ext cx="16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Salesperson</a:t>
            </a:r>
          </a:p>
        </p:txBody>
      </p:sp>
      <p:sp>
        <p:nvSpPr>
          <p:cNvPr id="43" name="TextBox 42"/>
          <p:cNvSpPr txBox="1"/>
          <p:nvPr/>
        </p:nvSpPr>
        <p:spPr>
          <a:xfrm flipH="1">
            <a:off x="3086524" y="1469369"/>
            <a:ext cx="16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 Manager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5151523" y="1461714"/>
            <a:ext cx="16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A/P Clerk</a:t>
            </a:r>
          </a:p>
        </p:txBody>
      </p:sp>
      <p:sp>
        <p:nvSpPr>
          <p:cNvPr id="46" name="TextBox 45"/>
          <p:cNvSpPr txBox="1"/>
          <p:nvPr/>
        </p:nvSpPr>
        <p:spPr>
          <a:xfrm flipH="1">
            <a:off x="6933561" y="1472775"/>
            <a:ext cx="162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Auditor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864524" y="1453418"/>
            <a:ext cx="0" cy="4657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2754284" y="1479665"/>
            <a:ext cx="0" cy="4657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5028517" y="1479665"/>
            <a:ext cx="0" cy="4657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6894025" y="1467579"/>
            <a:ext cx="0" cy="4657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8598134" y="1474214"/>
            <a:ext cx="0" cy="4657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400272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  <a:t>Process Modelling</a:t>
            </a:r>
            <a:br>
              <a:rPr lang="en-US" sz="8000" dirty="0">
                <a:latin typeface="Haettenschweiler" panose="020B0706040902060204" pitchFamily="34" charset="0"/>
              </a:rPr>
            </a:br>
            <a:r>
              <a:rPr lang="en-US" sz="8000" dirty="0">
                <a:latin typeface="Haettenschweiler" panose="020B0706040902060204" pitchFamily="34" charset="0"/>
              </a:rPr>
              <a:t>Process Improvement</a:t>
            </a:r>
            <a:b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</a:br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  <a:t>ERP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proses </a:t>
            </a:r>
            <a:r>
              <a:rPr lang="en-US" dirty="0" err="1"/>
              <a:t>perbaikan</a:t>
            </a:r>
            <a:r>
              <a:rPr lang="en-US" dirty="0"/>
              <a:t> ide ide.</a:t>
            </a:r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Real value—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1"/>
            <a:r>
              <a:rPr lang="en-US" dirty="0"/>
              <a:t>Business value—</a:t>
            </a:r>
            <a:r>
              <a:rPr lang="fi-FI" dirty="0"/>
              <a:t>Nilai yang membantu perusahaan menjalankan usahanya</a:t>
            </a:r>
            <a:endParaRPr lang="en-US" dirty="0"/>
          </a:p>
          <a:p>
            <a:pPr lvl="1"/>
            <a:r>
              <a:rPr lang="en-US" dirty="0"/>
              <a:t>No value—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dihilangkan</a:t>
            </a:r>
            <a:endParaRPr lang="en-US" dirty="0"/>
          </a:p>
          <a:p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biayanya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(be improved).</a:t>
            </a:r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diperluas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proses.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388830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analysis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502102"/>
              </p:ext>
            </p:extLst>
          </p:nvPr>
        </p:nvGraphicFramePr>
        <p:xfrm>
          <a:off x="838200" y="2506446"/>
          <a:ext cx="10515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462">
                  <a:extLst>
                    <a:ext uri="{9D8B030D-6E8A-4147-A177-3AD203B41FA5}">
                      <a16:colId xmlns:a16="http://schemas.microsoft.com/office/drawing/2014/main" val="950139836"/>
                    </a:ext>
                  </a:extLst>
                </a:gridCol>
                <a:gridCol w="7721138">
                  <a:extLst>
                    <a:ext uri="{9D8B030D-6E8A-4147-A177-3AD203B41FA5}">
                      <a16:colId xmlns:a16="http://schemas.microsoft.com/office/drawing/2014/main" val="3038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Aktivitas</a:t>
                      </a:r>
                      <a:endParaRPr lang="en-US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Analisis</a:t>
                      </a:r>
                      <a:endParaRPr lang="en-US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2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real values,</a:t>
                      </a:r>
                    </a:p>
                    <a:p>
                      <a:r>
                        <a:rPr lang="en-US" dirty="0" err="1"/>
                        <a:t>pelanggan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peduli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apakah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karyawan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penjualan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menerima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akurat</a:t>
                      </a:r>
                      <a:endParaRPr lang="en-US" dirty="0"/>
                    </a:p>
                    <a:p>
                      <a:r>
                        <a:rPr lang="en-US" dirty="0" err="1"/>
                        <a:t>penggantian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mereka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Ada, </a:t>
                      </a:r>
                      <a:r>
                        <a:rPr lang="en-US" dirty="0" err="1"/>
                        <a:t>Meminimalisasi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91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026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Pelaporan</a:t>
            </a:r>
            <a:r>
              <a:rPr lang="en-US" b="1" dirty="0"/>
              <a:t> </a:t>
            </a:r>
            <a:r>
              <a:rPr lang="en-US" b="1" dirty="0" err="1"/>
              <a:t>Pengeluaran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9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Value analysis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874" y="1825625"/>
            <a:ext cx="594192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diperluas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proses.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“Employee mails expense report to sales manager”</a:t>
            </a:r>
          </a:p>
          <a:p>
            <a:pPr lvl="1"/>
            <a:r>
              <a:rPr lang="en-US" dirty="0"/>
              <a:t>≈ $50,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amplop</a:t>
            </a:r>
            <a:r>
              <a:rPr lang="en-US" dirty="0"/>
              <a:t>, </a:t>
            </a:r>
            <a:r>
              <a:rPr lang="en-US" dirty="0" err="1"/>
              <a:t>perangko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lama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sales manager</a:t>
            </a:r>
          </a:p>
          <a:p>
            <a:r>
              <a:rPr lang="en-US" dirty="0"/>
              <a:t>Proses </a:t>
            </a:r>
            <a:r>
              <a:rPr lang="en-US" dirty="0" err="1"/>
              <a:t>diimprove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“mail” </a:t>
            </a:r>
            <a:r>
              <a:rPr lang="en-US" dirty="0" err="1"/>
              <a:t>menjadi</a:t>
            </a:r>
            <a:r>
              <a:rPr lang="en-US" dirty="0"/>
              <a:t> “email”</a:t>
            </a:r>
          </a:p>
          <a:p>
            <a:pPr lvl="1"/>
            <a:r>
              <a:rPr lang="en-US" dirty="0"/>
              <a:t>≈ $0, free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30 </a:t>
            </a:r>
            <a:r>
              <a:rPr lang="en-US" dirty="0" err="1"/>
              <a:t>detik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294547" y="908679"/>
            <a:ext cx="976393" cy="3628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941959" y="1465245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Employee prepares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1782744" y="1271516"/>
            <a:ext cx="5810" cy="19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41959" y="2161640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Employee copies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report and receipts</a:t>
            </a:r>
          </a:p>
        </p:txBody>
      </p:sp>
      <p:cxnSp>
        <p:nvCxnSpPr>
          <p:cNvPr id="8" name="Straight Arrow Connector 7"/>
          <p:cNvCxnSpPr>
            <a:cxnSpLocks/>
            <a:stCxn id="5" idx="2"/>
            <a:endCxn id="7" idx="0"/>
          </p:cNvCxnSpPr>
          <p:nvPr/>
        </p:nvCxnSpPr>
        <p:spPr>
          <a:xfrm>
            <a:off x="1788554" y="1992187"/>
            <a:ext cx="0" cy="1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6149" y="2854605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attaches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receipts for all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expenses &gt; $25</a:t>
            </a:r>
          </a:p>
        </p:txBody>
      </p:sp>
      <p:cxnSp>
        <p:nvCxnSpPr>
          <p:cNvPr id="10" name="Straight Arrow Connector 9"/>
          <p:cNvCxnSpPr>
            <a:cxnSpLocks/>
            <a:stCxn id="7" idx="2"/>
            <a:endCxn id="9" idx="0"/>
          </p:cNvCxnSpPr>
          <p:nvPr/>
        </p:nvCxnSpPr>
        <p:spPr>
          <a:xfrm flipH="1">
            <a:off x="1782744" y="2688582"/>
            <a:ext cx="5810" cy="16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36149" y="3576419"/>
            <a:ext cx="1693190" cy="526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</p:txBody>
      </p:sp>
      <p:cxnSp>
        <p:nvCxnSpPr>
          <p:cNvPr id="12" name="Straight Arrow Connector 11"/>
          <p:cNvCxnSpPr>
            <a:cxnSpLocks/>
            <a:endCxn id="11" idx="0"/>
          </p:cNvCxnSpPr>
          <p:nvPr/>
        </p:nvCxnSpPr>
        <p:spPr>
          <a:xfrm>
            <a:off x="1782744" y="3365363"/>
            <a:ext cx="0" cy="21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36149" y="4280322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reviews report</a:t>
            </a:r>
          </a:p>
        </p:txBody>
      </p:sp>
      <p:cxnSp>
        <p:nvCxnSpPr>
          <p:cNvPr id="14" name="Straight Arrow Connector 13"/>
          <p:cNvCxnSpPr>
            <a:cxnSpLocks/>
            <a:stCxn id="11" idx="2"/>
            <a:endCxn id="13" idx="0"/>
          </p:cNvCxnSpPr>
          <p:nvPr/>
        </p:nvCxnSpPr>
        <p:spPr>
          <a:xfrm>
            <a:off x="1782744" y="4103361"/>
            <a:ext cx="0" cy="1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6149" y="5440721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corporate office</a:t>
            </a:r>
          </a:p>
        </p:txBody>
      </p:sp>
      <p:cxnSp>
        <p:nvCxnSpPr>
          <p:cNvPr id="16" name="Straight Arrow Connector 15"/>
          <p:cNvCxnSpPr>
            <a:cxnSpLocks/>
            <a:stCxn id="17" idx="2"/>
            <a:endCxn id="15" idx="0"/>
          </p:cNvCxnSpPr>
          <p:nvPr/>
        </p:nvCxnSpPr>
        <p:spPr>
          <a:xfrm>
            <a:off x="1782744" y="5280250"/>
            <a:ext cx="0" cy="16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1399161" y="4984225"/>
            <a:ext cx="767166" cy="2960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Apv</a:t>
            </a:r>
            <a:r>
              <a:rPr lang="en-US" sz="10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" name="Straight Arrow Connector 17"/>
          <p:cNvCxnSpPr>
            <a:cxnSpLocks/>
            <a:stCxn id="13" idx="2"/>
            <a:endCxn id="17" idx="0"/>
          </p:cNvCxnSpPr>
          <p:nvPr/>
        </p:nvCxnSpPr>
        <p:spPr>
          <a:xfrm>
            <a:off x="1782744" y="4807264"/>
            <a:ext cx="0" cy="1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1782744" y="5838600"/>
            <a:ext cx="0" cy="30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/>
          <p:cNvSpPr/>
          <p:nvPr/>
        </p:nvSpPr>
        <p:spPr>
          <a:xfrm>
            <a:off x="1624948" y="6150880"/>
            <a:ext cx="315589" cy="30602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74012" y="4869085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mails report back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to employee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4012" y="3993106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modifies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23" name="Connector: Elbow 22"/>
          <p:cNvCxnSpPr>
            <a:cxnSpLocks/>
            <a:stCxn id="17" idx="3"/>
            <a:endCxn id="21" idx="1"/>
          </p:cNvCxnSpPr>
          <p:nvPr/>
        </p:nvCxnSpPr>
        <p:spPr>
          <a:xfrm>
            <a:off x="2166327" y="5132238"/>
            <a:ext cx="1007685" cy="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22" idx="0"/>
            <a:endCxn id="11" idx="3"/>
          </p:cNvCxnSpPr>
          <p:nvPr/>
        </p:nvCxnSpPr>
        <p:spPr>
          <a:xfrm rot="16200000" flipV="1">
            <a:off x="3248365" y="3220864"/>
            <a:ext cx="153216" cy="1391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21" idx="0"/>
            <a:endCxn id="22" idx="2"/>
          </p:cNvCxnSpPr>
          <p:nvPr/>
        </p:nvCxnSpPr>
        <p:spPr>
          <a:xfrm flipV="1">
            <a:off x="4020607" y="4520048"/>
            <a:ext cx="0" cy="34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008" y="6488668"/>
            <a:ext cx="302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85981" y="2943949"/>
            <a:ext cx="1693190" cy="526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371320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Improvement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err="1"/>
              <a:t>mengidentifikasi</a:t>
            </a:r>
            <a:r>
              <a:rPr lang="en-US" dirty="0"/>
              <a:t> area </a:t>
            </a:r>
            <a:r>
              <a:rPr lang="en-US" dirty="0" err="1"/>
              <a:t>untuk</a:t>
            </a:r>
            <a:endParaRPr lang="en-US" dirty="0"/>
          </a:p>
          <a:p>
            <a:r>
              <a:rPr lang="en-US" i="1" dirty="0"/>
              <a:t>improvement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Are there unnecessary checks and balances?</a:t>
            </a:r>
          </a:p>
          <a:p>
            <a:r>
              <a:rPr lang="en-US" dirty="0"/>
              <a:t>Does the activity inspect or approve someone else’s work?</a:t>
            </a:r>
          </a:p>
          <a:p>
            <a:r>
              <a:rPr lang="en-US" dirty="0"/>
              <a:t>Does it require more than one signature?</a:t>
            </a:r>
          </a:p>
          <a:p>
            <a:r>
              <a:rPr lang="en-US" dirty="0"/>
              <a:t>Are multiple copies required?</a:t>
            </a:r>
          </a:p>
          <a:p>
            <a:r>
              <a:rPr lang="en-US" dirty="0"/>
              <a:t>Are copies stored for no apparent reason?</a:t>
            </a:r>
          </a:p>
          <a:p>
            <a:r>
              <a:rPr lang="en-US" dirty="0"/>
              <a:t>Are copies sent to people who do not need the information?</a:t>
            </a:r>
          </a:p>
          <a:p>
            <a:r>
              <a:rPr lang="en-US" dirty="0"/>
              <a:t>Is there unnecessary written correspondence?</a:t>
            </a:r>
          </a:p>
          <a:p>
            <a:r>
              <a:rPr lang="en-US" dirty="0"/>
              <a:t>Are there people or agencies involved that impede the effectiveness and efficiency of the process?</a:t>
            </a:r>
          </a:p>
          <a:p>
            <a:r>
              <a:rPr lang="en-US" dirty="0"/>
              <a:t>Do existing organizational procedures regularly impede the efficient, effective, and timely performance of duties?</a:t>
            </a:r>
          </a:p>
          <a:p>
            <a:r>
              <a:rPr lang="en-US" dirty="0"/>
              <a:t>Is someone approving something they already approved (for example, approving capital expenditures that were approved as part of a budget)?</a:t>
            </a:r>
          </a:p>
          <a:p>
            <a:r>
              <a:rPr lang="en-US" dirty="0"/>
              <a:t>Is the same information being collected at more than one time or location?</a:t>
            </a:r>
          </a:p>
          <a:p>
            <a:r>
              <a:rPr lang="en-US" dirty="0"/>
              <a:t>Are duplicate databases being maintained?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i="1" dirty="0"/>
              <a:t>improvement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Perform activities in parallel (for example, approvals).</a:t>
            </a:r>
          </a:p>
          <a:p>
            <a:r>
              <a:rPr lang="en-US" dirty="0"/>
              <a:t>Change the sequence of activities.</a:t>
            </a:r>
          </a:p>
          <a:p>
            <a:r>
              <a:rPr lang="en-US" dirty="0"/>
              <a:t>Reduce interruptions.</a:t>
            </a:r>
          </a:p>
          <a:p>
            <a:r>
              <a:rPr lang="en-US" dirty="0"/>
              <a:t>Avoid duplication or fragmentation of tasks.</a:t>
            </a:r>
          </a:p>
          <a:p>
            <a:r>
              <a:rPr lang="en-US" dirty="0"/>
              <a:t>Avoid complex flows and bottlenecks.</a:t>
            </a:r>
          </a:p>
          <a:p>
            <a:r>
              <a:rPr lang="en-US" dirty="0"/>
              <a:t>Combine similar activities.</a:t>
            </a:r>
          </a:p>
          <a:p>
            <a:r>
              <a:rPr lang="en-US" dirty="0"/>
              <a:t>Reduce the amount of handling.</a:t>
            </a:r>
          </a:p>
          <a:p>
            <a:r>
              <a:rPr lang="en-US" dirty="0"/>
              <a:t>Eliminate unused data.</a:t>
            </a:r>
          </a:p>
          <a:p>
            <a:r>
              <a:rPr lang="en-US" dirty="0"/>
              <a:t>Eliminate copies.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47147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latin typeface="Haettenschweiler" panose="020B0706040902060204" pitchFamily="34" charset="0"/>
              </a:rPr>
              <a:t>Process Modelling</a:t>
            </a:r>
            <a:br>
              <a:rPr lang="en-US" sz="8000" dirty="0">
                <a:latin typeface="Haettenschweiler" panose="020B0706040902060204" pitchFamily="34" charset="0"/>
              </a:rPr>
            </a:br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  <a:t>Process Improvement</a:t>
            </a:r>
            <a:b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</a:br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  <a:t>ERP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(</a:t>
            </a:r>
            <a:r>
              <a:rPr lang="en-US" i="1" dirty="0"/>
              <a:t>Gap Identification</a:t>
            </a:r>
            <a:r>
              <a:rPr lang="en-US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(gap)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standard ERP </a:t>
            </a:r>
          </a:p>
          <a:p>
            <a:pPr lvl="1"/>
            <a:r>
              <a:rPr lang="en-US" dirty="0" err="1"/>
              <a:t>paket</a:t>
            </a:r>
            <a:r>
              <a:rPr lang="en-US" dirty="0"/>
              <a:t> standard ERP </a:t>
            </a:r>
            <a:r>
              <a:rPr lang="en-US" dirty="0" err="1"/>
              <a:t>memiliki</a:t>
            </a:r>
            <a:r>
              <a:rPr lang="en-US" dirty="0"/>
              <a:t> standard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alurnya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5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(</a:t>
            </a:r>
            <a:r>
              <a:rPr lang="en-US" i="1" dirty="0"/>
              <a:t>Gap Identification</a:t>
            </a:r>
            <a:r>
              <a:rPr lang="en-US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5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(gap) </a:t>
            </a:r>
          </a:p>
          <a:p>
            <a:r>
              <a:rPr lang="en-US" dirty="0"/>
              <a:t>Functionality Gap</a:t>
            </a:r>
          </a:p>
          <a:p>
            <a:pPr lvl="1"/>
            <a:r>
              <a:rPr lang="en-US" dirty="0" err="1"/>
              <a:t>Perbedaan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/>
              <a:t>Proses </a:t>
            </a:r>
            <a:r>
              <a:rPr lang="en-US" dirty="0"/>
              <a:t>ERP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r>
              <a:rPr lang="en-US" dirty="0"/>
              <a:t>Interface Gap</a:t>
            </a:r>
          </a:p>
          <a:p>
            <a:pPr lvl="1"/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ERP System </a:t>
            </a:r>
            <a:r>
              <a:rPr lang="en-US" dirty="0" err="1"/>
              <a:t>dengan</a:t>
            </a:r>
            <a:r>
              <a:rPr lang="en-US" dirty="0"/>
              <a:t> System Lain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Ada System lain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ERP System,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system lain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. </a:t>
            </a:r>
            <a:r>
              <a:rPr lang="en-US" dirty="0" err="1"/>
              <a:t>Cth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Point of Sales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ERP system.</a:t>
            </a:r>
          </a:p>
          <a:p>
            <a:r>
              <a:rPr lang="en-US" dirty="0"/>
              <a:t>Gaps in user Experience (Form Gaps)</a:t>
            </a:r>
          </a:p>
          <a:p>
            <a:pPr lvl="1"/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form input </a:t>
            </a:r>
            <a:r>
              <a:rPr lang="en-US" dirty="0" err="1"/>
              <a:t>dari</a:t>
            </a:r>
            <a:r>
              <a:rPr lang="en-US" dirty="0"/>
              <a:t> system lama </a:t>
            </a:r>
            <a:r>
              <a:rPr lang="en-US" dirty="0" err="1"/>
              <a:t>dengan</a:t>
            </a:r>
            <a:r>
              <a:rPr lang="en-US" dirty="0"/>
              <a:t> standard ERP.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. </a:t>
            </a:r>
            <a:r>
              <a:rPr lang="en-US" dirty="0" err="1"/>
              <a:t>Pegawai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system lama,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Purchase Order (PO) </a:t>
            </a:r>
            <a:r>
              <a:rPr lang="en-US" dirty="0" err="1"/>
              <a:t>sekaligus</a:t>
            </a:r>
            <a:r>
              <a:rPr lang="en-US" dirty="0"/>
              <a:t> Credit Rating (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1 form, </a:t>
            </a:r>
            <a:r>
              <a:rPr lang="en-US" dirty="0" err="1"/>
              <a:t>tetapi</a:t>
            </a:r>
            <a:r>
              <a:rPr lang="en-US" dirty="0"/>
              <a:t> di ERP system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2 form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r>
              <a:rPr lang="en-US" dirty="0"/>
              <a:t>Reports gaps</a:t>
            </a:r>
          </a:p>
          <a:p>
            <a:pPr lvl="1"/>
            <a:r>
              <a:rPr lang="en-US" dirty="0"/>
              <a:t>Standard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disediaan</a:t>
            </a:r>
            <a:r>
              <a:rPr lang="en-US" dirty="0"/>
              <a:t> ERP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.</a:t>
            </a:r>
          </a:p>
          <a:p>
            <a:r>
              <a:rPr lang="en-US" dirty="0"/>
              <a:t>Conversion Gap</a:t>
            </a:r>
          </a:p>
          <a:p>
            <a:pPr lvl="1"/>
            <a:r>
              <a:rPr lang="en-US" dirty="0" err="1"/>
              <a:t>Perbedaan</a:t>
            </a:r>
            <a:r>
              <a:rPr lang="en-US" dirty="0"/>
              <a:t> format data,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digit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material system lama, </a:t>
            </a:r>
            <a:r>
              <a:rPr lang="en-US" dirty="0" err="1"/>
              <a:t>menjadi</a:t>
            </a:r>
            <a:r>
              <a:rPr lang="en-US" dirty="0"/>
              <a:t> 8 digit </a:t>
            </a:r>
            <a:r>
              <a:rPr lang="en-US" dirty="0" err="1"/>
              <a:t>pada</a:t>
            </a:r>
            <a:r>
              <a:rPr lang="en-US" dirty="0"/>
              <a:t> ERP system, </a:t>
            </a:r>
            <a:r>
              <a:rPr lang="en-US" dirty="0" err="1"/>
              <a:t>sehingga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617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  <a:t>Process Modelling</a:t>
            </a:r>
            <a:br>
              <a:rPr lang="en-US" sz="8000" dirty="0">
                <a:latin typeface="Haettenschweiler" panose="020B0706040902060204" pitchFamily="34" charset="0"/>
              </a:rPr>
            </a:br>
            <a: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  <a:t>Process Improvement</a:t>
            </a:r>
            <a:br>
              <a:rPr lang="en-US" sz="8000" dirty="0">
                <a:solidFill>
                  <a:schemeClr val="bg1">
                    <a:lumMod val="85000"/>
                  </a:schemeClr>
                </a:solidFill>
                <a:latin typeface="Haettenschweiler" panose="020B0706040902060204" pitchFamily="34" charset="0"/>
              </a:rPr>
            </a:br>
            <a:r>
              <a:rPr lang="en-US" sz="8000" dirty="0">
                <a:latin typeface="Haettenschweiler" panose="020B0706040902060204" pitchFamily="34" charset="0"/>
              </a:rPr>
              <a:t>ERP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(</a:t>
            </a:r>
            <a:r>
              <a:rPr lang="en-US" dirty="0" err="1"/>
              <a:t>Biaya</a:t>
            </a:r>
            <a:r>
              <a:rPr lang="en-US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ERP Software</a:t>
            </a:r>
          </a:p>
          <a:p>
            <a:pPr lvl="1"/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konsultasi</a:t>
            </a:r>
            <a:endParaRPr lang="en-US" dirty="0"/>
          </a:p>
          <a:p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lvl="1"/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ERP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ERP (SAP) </a:t>
            </a:r>
            <a:r>
              <a:rPr lang="en-US" dirty="0" err="1"/>
              <a:t>dengan</a:t>
            </a:r>
            <a:r>
              <a:rPr lang="en-US" dirty="0"/>
              <a:t> ABAP</a:t>
            </a:r>
          </a:p>
          <a:p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  <a:p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endParaRPr lang="en-US" dirty="0"/>
          </a:p>
          <a:p>
            <a:pPr lvl="1"/>
            <a:r>
              <a:rPr lang="en-US" dirty="0"/>
              <a:t>Transfer data 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Benefits (</a:t>
            </a:r>
            <a:r>
              <a:rPr lang="en-US" dirty="0" err="1"/>
              <a:t>Keuntungan</a:t>
            </a:r>
            <a:r>
              <a:rPr lang="en-US" dirty="0"/>
              <a:t>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4113003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8929" y="629266"/>
            <a:ext cx="5465544" cy="1124719"/>
          </a:xfrm>
        </p:spPr>
        <p:txBody>
          <a:bodyPr anchor="t"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Landscape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0" y="1521230"/>
            <a:ext cx="5465543" cy="4702590"/>
          </a:xfrm>
        </p:spPr>
        <p:txBody>
          <a:bodyPr>
            <a:normAutofit/>
          </a:bodyPr>
          <a:lstStyle/>
          <a:p>
            <a:r>
              <a:rPr lang="en-US" sz="1800" dirty="0"/>
              <a:t>Ada 3 SAP systems yang </a:t>
            </a:r>
            <a:r>
              <a:rPr lang="en-US" sz="1800" dirty="0" err="1"/>
              <a:t>terpisah</a:t>
            </a:r>
            <a:r>
              <a:rPr lang="en-US" sz="1800" dirty="0"/>
              <a:t>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:</a:t>
            </a:r>
          </a:p>
          <a:p>
            <a:r>
              <a:rPr lang="en-US" sz="1800" dirty="0"/>
              <a:t>Development (DEV)</a:t>
            </a:r>
          </a:p>
          <a:p>
            <a:pPr lvl="1"/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 </a:t>
            </a:r>
            <a:r>
              <a:rPr lang="en-US" sz="1400" dirty="0" err="1"/>
              <a:t>pengaturan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khusus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ABAP.</a:t>
            </a:r>
          </a:p>
          <a:p>
            <a:r>
              <a:rPr lang="en-US" sz="1800" dirty="0"/>
              <a:t>Quality Assurance (QAS), </a:t>
            </a:r>
            <a:r>
              <a:rPr lang="en-US" sz="1800" dirty="0" err="1"/>
              <a:t>dan</a:t>
            </a:r>
            <a:endParaRPr lang="en-US" sz="1800" dirty="0"/>
          </a:p>
          <a:p>
            <a:pPr lvl="1"/>
            <a:r>
              <a:rPr lang="en-US" sz="1400" dirty="0" err="1"/>
              <a:t>Semua</a:t>
            </a:r>
            <a:r>
              <a:rPr lang="en-US" sz="1400" dirty="0"/>
              <a:t> </a:t>
            </a:r>
            <a:r>
              <a:rPr lang="en-US" sz="1400" dirty="0" err="1"/>
              <a:t>pengaturan</a:t>
            </a:r>
            <a:r>
              <a:rPr lang="en-US" sz="1400" dirty="0"/>
              <a:t>, programs,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diuji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</a:t>
            </a:r>
            <a:r>
              <a:rPr lang="en-US" sz="1400" dirty="0" err="1"/>
              <a:t>berfungsi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.</a:t>
            </a:r>
          </a:p>
          <a:p>
            <a:r>
              <a:rPr lang="en-US" sz="1800" dirty="0"/>
              <a:t>Production (PROD)</a:t>
            </a:r>
          </a:p>
          <a:p>
            <a:pPr lvl="1"/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menjalankan</a:t>
            </a:r>
            <a:r>
              <a:rPr lang="en-US" sz="1400" dirty="0"/>
              <a:t> </a:t>
            </a:r>
            <a:r>
              <a:rPr lang="en-US" sz="1400" dirty="0" err="1"/>
              <a:t>bisnis</a:t>
            </a:r>
            <a:r>
              <a:rPr lang="en-US" sz="1400" dirty="0"/>
              <a:t> </a:t>
            </a:r>
            <a:r>
              <a:rPr lang="en-US" sz="1400" dirty="0" err="1"/>
              <a:t>prosesnya</a:t>
            </a:r>
            <a:r>
              <a:rPr lang="en-US" sz="1400" dirty="0"/>
              <a:t>.</a:t>
            </a:r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2" y="2015155"/>
            <a:ext cx="5603177" cy="42086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2585637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Life 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82239"/>
            <a:ext cx="10515600" cy="3494723"/>
          </a:xfrm>
        </p:spPr>
        <p:txBody>
          <a:bodyPr>
            <a:normAutofit/>
          </a:bodyPr>
          <a:lstStyle/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ERP</a:t>
            </a:r>
          </a:p>
          <a:p>
            <a:pPr lvl="1"/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ERP</a:t>
            </a:r>
          </a:p>
          <a:p>
            <a:pPr lvl="1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fase</a:t>
            </a:r>
            <a:endParaRPr lang="en-US" dirty="0"/>
          </a:p>
          <a:p>
            <a:pPr lvl="2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SDLC </a:t>
            </a:r>
            <a:r>
              <a:rPr lang="en-US" dirty="0" err="1"/>
              <a:t>misalnya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ERP</a:t>
            </a:r>
          </a:p>
          <a:p>
            <a:pPr lvl="1"/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masa </a:t>
            </a:r>
            <a:r>
              <a:rPr lang="en-US" dirty="0" err="1"/>
              <a:t>dukungan</a:t>
            </a:r>
            <a:r>
              <a:rPr lang="en-US" dirty="0"/>
              <a:t> ERP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2133969"/>
                <a:ext cx="10329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ERP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Life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𝐸𝑅𝑃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𝐼𝑚𝑝𝑙𝑒𝑚𝑒𝑛𝑡𝑎𝑡𝑖𝑜𝑛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𝐿𝑖𝑓𝑒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𝐶𝑦𝑐𝑙𝑒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𝐸𝑅𝑃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𝐿𝑖𝑓𝑒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𝐶𝑦𝑐𝑙𝑒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33969"/>
                <a:ext cx="10329944" cy="369332"/>
              </a:xfrm>
              <a:prstGeom prst="rect">
                <a:avLst/>
              </a:prstGeom>
              <a:blipFill>
                <a:blip r:embed="rId2"/>
                <a:stretch>
                  <a:fillRect l="-236" r="-531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672410" y="6311900"/>
            <a:ext cx="22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(Ray, 2011 Ch.2)</a:t>
            </a:r>
          </a:p>
        </p:txBody>
      </p:sp>
    </p:spTree>
    <p:extLst>
      <p:ext uri="{BB962C8B-B14F-4D97-AF65-F5344CB8AC3E}">
        <p14:creationId xmlns:p14="http://schemas.microsoft.com/office/powerpoint/2010/main" val="1991607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Life Cycle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Pre- Implementation Phase</a:t>
            </a:r>
          </a:p>
          <a:p>
            <a:pPr lvl="1"/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/>
              <a:t>Project Preparation Phase</a:t>
            </a:r>
          </a:p>
          <a:p>
            <a:pPr lvl="1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/>
              <a:t>erencanaan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r>
              <a:rPr lang="en-US" dirty="0"/>
              <a:t>Business Blueprinting Phase (Design Phase)</a:t>
            </a:r>
          </a:p>
          <a:p>
            <a:pPr lvl="1"/>
            <a:r>
              <a:rPr lang="en-US" dirty="0" err="1"/>
              <a:t>Mendeskripsikan</a:t>
            </a:r>
            <a:r>
              <a:rPr lang="en-US" dirty="0"/>
              <a:t> detail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(</a:t>
            </a:r>
            <a:r>
              <a:rPr lang="en-US" i="1" dirty="0"/>
              <a:t>business function</a:t>
            </a:r>
            <a:r>
              <a:rPr lang="en-US" dirty="0"/>
              <a:t>) </a:t>
            </a:r>
            <a:r>
              <a:rPr lang="en-US" sz="1600" i="1" dirty="0">
                <a:solidFill>
                  <a:srgbClr val="FF5050"/>
                </a:solidFill>
              </a:rPr>
              <a:t>(</a:t>
            </a:r>
            <a:r>
              <a:rPr lang="en-US" sz="1600" i="1" dirty="0" err="1">
                <a:solidFill>
                  <a:srgbClr val="FF5050"/>
                </a:solidFill>
              </a:rPr>
              <a:t>lihat</a:t>
            </a:r>
            <a:r>
              <a:rPr lang="en-US" sz="1600" i="1" dirty="0">
                <a:solidFill>
                  <a:srgbClr val="FF5050"/>
                </a:solidFill>
              </a:rPr>
              <a:t> </a:t>
            </a:r>
            <a:r>
              <a:rPr lang="en-US" sz="1600" i="1" dirty="0" err="1">
                <a:solidFill>
                  <a:srgbClr val="FF5050"/>
                </a:solidFill>
              </a:rPr>
              <a:t>kembali</a:t>
            </a:r>
            <a:r>
              <a:rPr lang="en-US" sz="1600" i="1" dirty="0">
                <a:solidFill>
                  <a:srgbClr val="FF5050"/>
                </a:solidFill>
              </a:rPr>
              <a:t> </a:t>
            </a:r>
            <a:r>
              <a:rPr lang="en-US" sz="1600" i="1" dirty="0" err="1">
                <a:solidFill>
                  <a:srgbClr val="FF5050"/>
                </a:solidFill>
              </a:rPr>
              <a:t>perbedaan</a:t>
            </a:r>
            <a:r>
              <a:rPr lang="en-US" sz="1600" i="1" dirty="0">
                <a:solidFill>
                  <a:srgbClr val="FF5050"/>
                </a:solidFill>
              </a:rPr>
              <a:t> proses </a:t>
            </a:r>
            <a:r>
              <a:rPr lang="en-US" sz="1600" i="1" dirty="0" err="1">
                <a:solidFill>
                  <a:srgbClr val="FF5050"/>
                </a:solidFill>
              </a:rPr>
              <a:t>bisnis</a:t>
            </a:r>
            <a:r>
              <a:rPr lang="en-US" sz="1600" i="1" dirty="0">
                <a:solidFill>
                  <a:srgbClr val="FF5050"/>
                </a:solidFill>
              </a:rPr>
              <a:t> </a:t>
            </a:r>
            <a:r>
              <a:rPr lang="en-US" sz="1600" i="1" dirty="0" err="1">
                <a:solidFill>
                  <a:srgbClr val="FF5050"/>
                </a:solidFill>
              </a:rPr>
              <a:t>dan</a:t>
            </a:r>
            <a:r>
              <a:rPr lang="en-US" sz="1600" i="1" dirty="0">
                <a:solidFill>
                  <a:srgbClr val="FF5050"/>
                </a:solidFill>
              </a:rPr>
              <a:t> </a:t>
            </a:r>
            <a:r>
              <a:rPr lang="en-US" sz="1600" i="1" dirty="0" err="1">
                <a:solidFill>
                  <a:srgbClr val="FF5050"/>
                </a:solidFill>
              </a:rPr>
              <a:t>fungsi</a:t>
            </a:r>
            <a:r>
              <a:rPr lang="en-US" sz="1600" i="1" dirty="0">
                <a:solidFill>
                  <a:srgbClr val="FF5050"/>
                </a:solidFill>
              </a:rPr>
              <a:t> </a:t>
            </a:r>
            <a:r>
              <a:rPr lang="en-US" sz="1600" i="1" dirty="0" err="1">
                <a:solidFill>
                  <a:srgbClr val="FF5050"/>
                </a:solidFill>
              </a:rPr>
              <a:t>bisnis</a:t>
            </a:r>
            <a:r>
              <a:rPr lang="en-US" sz="1600" i="1" dirty="0">
                <a:solidFill>
                  <a:srgbClr val="FF5050"/>
                </a:solidFill>
              </a:rPr>
              <a:t>)</a:t>
            </a:r>
          </a:p>
          <a:p>
            <a:r>
              <a:rPr lang="en-US" dirty="0" err="1"/>
              <a:t>Realisation</a:t>
            </a:r>
            <a:r>
              <a:rPr lang="en-US" dirty="0"/>
              <a:t> Phase</a:t>
            </a:r>
          </a:p>
          <a:p>
            <a:pPr lvl="1"/>
            <a:r>
              <a:rPr lang="en-US" dirty="0" err="1"/>
              <a:t>Membangun</a:t>
            </a:r>
            <a:r>
              <a:rPr lang="en-US" dirty="0"/>
              <a:t> system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tercakup</a:t>
            </a:r>
            <a:r>
              <a:rPr lang="en-US" dirty="0"/>
              <a:t> designing, </a:t>
            </a:r>
            <a:r>
              <a:rPr lang="en-US" dirty="0" err="1"/>
              <a:t>bulinding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testing.</a:t>
            </a:r>
          </a:p>
          <a:p>
            <a:pPr lvl="1"/>
            <a:r>
              <a:rPr lang="en-US" dirty="0" err="1"/>
              <a:t>Memastikan</a:t>
            </a:r>
            <a:r>
              <a:rPr lang="en-US" dirty="0"/>
              <a:t> system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system </a:t>
            </a:r>
            <a:r>
              <a:rPr lang="en-US" dirty="0" err="1"/>
              <a:t>produksi</a:t>
            </a:r>
            <a:r>
              <a:rPr lang="en-US" dirty="0"/>
              <a:t> (PROD System Landscape)</a:t>
            </a:r>
          </a:p>
          <a:p>
            <a:r>
              <a:rPr lang="en-US" dirty="0"/>
              <a:t>Final Preparation and Go Live Phase</a:t>
            </a:r>
          </a:p>
          <a:p>
            <a:pPr lvl="1"/>
            <a:r>
              <a:rPr lang="en-US" dirty="0" err="1"/>
              <a:t>Memastikan</a:t>
            </a:r>
            <a:r>
              <a:rPr lang="en-US" dirty="0"/>
              <a:t> system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H</a:t>
            </a:r>
          </a:p>
          <a:p>
            <a:r>
              <a:rPr lang="en-US" dirty="0"/>
              <a:t>Support Phase</a:t>
            </a:r>
          </a:p>
          <a:p>
            <a:pPr lvl="1"/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system Go Live. </a:t>
            </a:r>
          </a:p>
          <a:p>
            <a:pPr lvl="1"/>
            <a:r>
              <a:rPr lang="en-US" dirty="0" err="1"/>
              <a:t>Evaluasi</a:t>
            </a:r>
            <a:r>
              <a:rPr lang="en-US" dirty="0"/>
              <a:t> system </a:t>
            </a:r>
            <a:r>
              <a:rPr lang="en-US" dirty="0" err="1"/>
              <a:t>dan</a:t>
            </a:r>
            <a:r>
              <a:rPr lang="en-US" dirty="0"/>
              <a:t> upgrading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72410" y="6311900"/>
            <a:ext cx="22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(Ray, 2011 Ch.2)</a:t>
            </a:r>
          </a:p>
        </p:txBody>
      </p:sp>
    </p:spTree>
    <p:extLst>
      <p:ext uri="{BB962C8B-B14F-4D97-AF65-F5344CB8AC3E}">
        <p14:creationId xmlns:p14="http://schemas.microsoft.com/office/powerpoint/2010/main" val="1135008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37884" y="-687608"/>
            <a:ext cx="9454116" cy="8810881"/>
            <a:chOff x="0" y="-389895"/>
            <a:chExt cx="8277507" cy="77334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32426" y="53164"/>
              <a:ext cx="7722851" cy="6858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3484430" y="2529248"/>
              <a:ext cx="7712219" cy="1873934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940" y="411493"/>
            <a:ext cx="10515600" cy="1952773"/>
          </a:xfrm>
        </p:spPr>
        <p:txBody>
          <a:bodyPr>
            <a:normAutofit/>
          </a:bodyPr>
          <a:lstStyle/>
          <a:p>
            <a:r>
              <a:rPr lang="en-US" dirty="0"/>
              <a:t>ERP Life </a:t>
            </a:r>
            <a:br>
              <a:rPr lang="en-US" dirty="0"/>
            </a:br>
            <a:r>
              <a:rPr lang="en-US" dirty="0"/>
              <a:t>Cycle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940" y="2232837"/>
            <a:ext cx="2585483" cy="4476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0634" y="6401366"/>
            <a:ext cx="227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Sumber</a:t>
            </a:r>
            <a:r>
              <a:rPr lang="en-US" sz="1400" dirty="0"/>
              <a:t>: (Ray, 2011 Ch.2)</a:t>
            </a:r>
          </a:p>
        </p:txBody>
      </p:sp>
      <p:sp>
        <p:nvSpPr>
          <p:cNvPr id="8" name="Callout: Bent Line with Accent Bar 7"/>
          <p:cNvSpPr/>
          <p:nvPr/>
        </p:nvSpPr>
        <p:spPr>
          <a:xfrm>
            <a:off x="8038597" y="180753"/>
            <a:ext cx="1584251" cy="80807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816"/>
              <a:gd name="adj6" fmla="val -91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Modelling</a:t>
            </a:r>
            <a:endParaRPr lang="en-US" dirty="0"/>
          </a:p>
        </p:txBody>
      </p:sp>
      <p:sp>
        <p:nvSpPr>
          <p:cNvPr id="9" name="Callout: Bent Line with Accent Bar 8"/>
          <p:cNvSpPr/>
          <p:nvPr/>
        </p:nvSpPr>
        <p:spPr>
          <a:xfrm>
            <a:off x="8038597" y="1267739"/>
            <a:ext cx="1584251" cy="80807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185"/>
              <a:gd name="adj6" fmla="val -106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ERP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909876" y="1825625"/>
            <a:ext cx="44439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4</a:t>
            </a:r>
            <a:r>
              <a:rPr lang="en-US" sz="1800" dirty="0"/>
              <a:t> </a:t>
            </a:r>
            <a:r>
              <a:rPr lang="en-US" sz="1800" dirty="0" err="1"/>
              <a:t>pendekatan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implementasi</a:t>
            </a:r>
            <a:r>
              <a:rPr lang="en-US" sz="1800" dirty="0"/>
              <a:t> ERP</a:t>
            </a:r>
          </a:p>
          <a:p>
            <a:r>
              <a:rPr lang="en-US" sz="2200" dirty="0">
                <a:latin typeface="Haettenschweiler" panose="020B0706040902060204" pitchFamily="34" charset="0"/>
                <a:ea typeface="+mj-ea"/>
                <a:cs typeface="+mj-cs"/>
              </a:rPr>
              <a:t>Big bang </a:t>
            </a:r>
            <a:r>
              <a:rPr lang="en-US" sz="1800" dirty="0"/>
              <a:t>(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lokasi</a:t>
            </a:r>
            <a:r>
              <a:rPr lang="en-US" sz="1800" dirty="0"/>
              <a:t>,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)</a:t>
            </a:r>
          </a:p>
          <a:p>
            <a:r>
              <a:rPr lang="en-US" sz="2200" dirty="0">
                <a:latin typeface="Haettenschweiler" panose="020B0706040902060204" pitchFamily="34" charset="0"/>
                <a:ea typeface="+mj-ea"/>
                <a:cs typeface="+mj-cs"/>
              </a:rPr>
              <a:t>Rollout</a:t>
            </a:r>
            <a:r>
              <a:rPr lang="en-US" sz="1800" dirty="0"/>
              <a:t> (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lokasi</a:t>
            </a:r>
            <a:r>
              <a:rPr lang="en-US" sz="1800" dirty="0"/>
              <a:t>,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)</a:t>
            </a:r>
          </a:p>
          <a:p>
            <a:r>
              <a:rPr lang="en-US" sz="2200" dirty="0">
                <a:latin typeface="Haettenschweiler" panose="020B0706040902060204" pitchFamily="34" charset="0"/>
                <a:ea typeface="+mj-ea"/>
                <a:cs typeface="+mj-cs"/>
              </a:rPr>
              <a:t>Big Bang &amp; Modular </a:t>
            </a:r>
            <a:r>
              <a:rPr lang="en-US" sz="1800" dirty="0"/>
              <a:t>(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lokasi</a:t>
            </a:r>
            <a:r>
              <a:rPr lang="en-US" sz="1800" dirty="0"/>
              <a:t>,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)</a:t>
            </a:r>
          </a:p>
          <a:p>
            <a:r>
              <a:rPr lang="en-US" sz="2200" dirty="0">
                <a:latin typeface="Haettenschweiler" panose="020B0706040902060204" pitchFamily="34" charset="0"/>
                <a:ea typeface="+mj-ea"/>
                <a:cs typeface="+mj-cs"/>
              </a:rPr>
              <a:t>Rollout &amp; Modular </a:t>
            </a:r>
            <a:r>
              <a:rPr lang="en-US" sz="1800" dirty="0"/>
              <a:t>(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lokasi</a:t>
            </a:r>
            <a:r>
              <a:rPr lang="en-US" sz="1800" dirty="0"/>
              <a:t>,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)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9672410" y="6311900"/>
            <a:ext cx="22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(Ray, 2011 Ch.2)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67942" y="3745382"/>
            <a:ext cx="457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597859" y="1604963"/>
            <a:ext cx="0" cy="457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86110" y="3697278"/>
            <a:ext cx="14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Semua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Lokasi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89" y="3744785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Beberapa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Lokasi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6133" y="6087209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Beberapa</a:t>
            </a:r>
            <a:r>
              <a:rPr lang="en-US" dirty="0">
                <a:solidFill>
                  <a:srgbClr val="0070C0"/>
                </a:solidFill>
              </a:rPr>
              <a:t> Modul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6133" y="133093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Semua</a:t>
            </a:r>
            <a:r>
              <a:rPr lang="en-US" dirty="0">
                <a:solidFill>
                  <a:srgbClr val="0070C0"/>
                </a:solidFill>
              </a:rPr>
              <a:t> Modul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1705" y="1816079"/>
            <a:ext cx="1481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Haettenschweiler" panose="020B0706040902060204" pitchFamily="34" charset="0"/>
                <a:ea typeface="+mj-ea"/>
                <a:cs typeface="+mj-cs"/>
              </a:rPr>
              <a:t>Rollout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2955" y="1849526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Haettenschweiler" panose="020B0706040902060204" pitchFamily="34" charset="0"/>
                <a:ea typeface="+mj-ea"/>
                <a:cs typeface="+mj-cs"/>
              </a:rPr>
              <a:t>BigBang</a:t>
            </a:r>
            <a:endParaRPr lang="en-US" sz="4800" dirty="0">
              <a:latin typeface="Haettenschweiler" panose="020B0706040902060204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0820" y="4117743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Haettenschweiler" panose="020B0706040902060204" pitchFamily="34" charset="0"/>
                <a:ea typeface="+mj-ea"/>
                <a:cs typeface="+mj-cs"/>
              </a:rPr>
              <a:t>BigBang</a:t>
            </a:r>
            <a:r>
              <a:rPr lang="en-US" sz="3600" dirty="0">
                <a:latin typeface="Haettenschweiler" panose="020B0706040902060204" pitchFamily="34" charset="0"/>
                <a:ea typeface="+mj-ea"/>
                <a:cs typeface="+mj-cs"/>
              </a:rPr>
              <a:t> &amp; Modular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4070" y="411774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aettenschweiler" panose="020B0706040902060204" pitchFamily="34" charset="0"/>
                <a:ea typeface="+mj-ea"/>
                <a:cs typeface="+mj-cs"/>
              </a:rPr>
              <a:t>Rollout &amp; Modular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2306" y="2496006"/>
            <a:ext cx="1702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Risk</a:t>
            </a:r>
          </a:p>
          <a:p>
            <a:r>
              <a:rPr lang="en-US" sz="1600" dirty="0"/>
              <a:t>Time</a:t>
            </a:r>
          </a:p>
          <a:p>
            <a:r>
              <a:rPr lang="en-US" sz="1600" dirty="0"/>
              <a:t>Learning Scope</a:t>
            </a:r>
          </a:p>
          <a:p>
            <a:r>
              <a:rPr lang="en-US" sz="1600" dirty="0"/>
              <a:t>Change </a:t>
            </a:r>
            <a:r>
              <a:rPr lang="en-US" sz="1600" dirty="0" err="1"/>
              <a:t>Mgmnt</a:t>
            </a:r>
            <a:endParaRPr lang="en-US" sz="1600" dirty="0"/>
          </a:p>
          <a:p>
            <a:r>
              <a:rPr lang="en-US" sz="1600" dirty="0"/>
              <a:t>Resource Demand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0415" y="2496006"/>
            <a:ext cx="1702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Risk</a:t>
            </a:r>
          </a:p>
          <a:p>
            <a:r>
              <a:rPr lang="en-US" sz="1600" dirty="0"/>
              <a:t>Time</a:t>
            </a:r>
          </a:p>
          <a:p>
            <a:r>
              <a:rPr lang="en-US" sz="1600" dirty="0"/>
              <a:t>Learning Scope</a:t>
            </a:r>
          </a:p>
          <a:p>
            <a:r>
              <a:rPr lang="en-US" sz="1600" dirty="0"/>
              <a:t>Change </a:t>
            </a:r>
            <a:r>
              <a:rPr lang="en-US" sz="1600" dirty="0" err="1"/>
              <a:t>Mgmnt</a:t>
            </a:r>
            <a:endParaRPr lang="en-US" sz="1600" dirty="0"/>
          </a:p>
          <a:p>
            <a:r>
              <a:rPr lang="en-US" sz="1600" dirty="0"/>
              <a:t>Resource Demand</a:t>
            </a:r>
          </a:p>
        </p:txBody>
      </p:sp>
      <p:sp>
        <p:nvSpPr>
          <p:cNvPr id="23" name="Arrow: Up 22"/>
          <p:cNvSpPr/>
          <p:nvPr/>
        </p:nvSpPr>
        <p:spPr>
          <a:xfrm rot="5400000">
            <a:off x="769857" y="2580235"/>
            <a:ext cx="200558" cy="16845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/>
          <p:cNvSpPr/>
          <p:nvPr/>
        </p:nvSpPr>
        <p:spPr>
          <a:xfrm>
            <a:off x="768620" y="3086306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/>
          <p:cNvSpPr/>
          <p:nvPr/>
        </p:nvSpPr>
        <p:spPr>
          <a:xfrm>
            <a:off x="3847512" y="2567855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/>
          <p:cNvSpPr/>
          <p:nvPr/>
        </p:nvSpPr>
        <p:spPr>
          <a:xfrm rot="10800000">
            <a:off x="3847512" y="2831225"/>
            <a:ext cx="200558" cy="16845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/>
          <p:cNvSpPr/>
          <p:nvPr/>
        </p:nvSpPr>
        <p:spPr>
          <a:xfrm rot="10800000">
            <a:off x="3855745" y="3057809"/>
            <a:ext cx="200558" cy="16845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/>
          <p:cNvSpPr/>
          <p:nvPr/>
        </p:nvSpPr>
        <p:spPr>
          <a:xfrm>
            <a:off x="3855110" y="3302785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/>
          <p:cNvSpPr/>
          <p:nvPr/>
        </p:nvSpPr>
        <p:spPr>
          <a:xfrm>
            <a:off x="3855110" y="3528820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/>
          <p:cNvSpPr/>
          <p:nvPr/>
        </p:nvSpPr>
        <p:spPr>
          <a:xfrm rot="5400000">
            <a:off x="775154" y="2843708"/>
            <a:ext cx="200558" cy="16845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/>
          <p:cNvSpPr/>
          <p:nvPr/>
        </p:nvSpPr>
        <p:spPr>
          <a:xfrm rot="5400000">
            <a:off x="783433" y="3325234"/>
            <a:ext cx="200558" cy="16845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/>
          <p:cNvSpPr/>
          <p:nvPr/>
        </p:nvSpPr>
        <p:spPr>
          <a:xfrm rot="5400000">
            <a:off x="791088" y="3557249"/>
            <a:ext cx="200558" cy="16845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02253" y="4754452"/>
            <a:ext cx="1702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Risk</a:t>
            </a:r>
          </a:p>
          <a:p>
            <a:r>
              <a:rPr lang="en-US" sz="1600" dirty="0"/>
              <a:t>Time</a:t>
            </a:r>
          </a:p>
          <a:p>
            <a:r>
              <a:rPr lang="en-US" sz="1600" dirty="0"/>
              <a:t>Learning Scope</a:t>
            </a:r>
          </a:p>
          <a:p>
            <a:r>
              <a:rPr lang="en-US" sz="1600" dirty="0"/>
              <a:t>Change </a:t>
            </a:r>
            <a:r>
              <a:rPr lang="en-US" sz="1600" dirty="0" err="1"/>
              <a:t>Mgmnt</a:t>
            </a:r>
            <a:endParaRPr lang="en-US" sz="1600" dirty="0"/>
          </a:p>
          <a:p>
            <a:r>
              <a:rPr lang="en-US" sz="1600" dirty="0"/>
              <a:t>Resource Demand</a:t>
            </a:r>
          </a:p>
        </p:txBody>
      </p:sp>
      <p:sp>
        <p:nvSpPr>
          <p:cNvPr id="37" name="Arrow: Up 36"/>
          <p:cNvSpPr/>
          <p:nvPr/>
        </p:nvSpPr>
        <p:spPr>
          <a:xfrm>
            <a:off x="3857459" y="4826301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/>
          <p:cNvSpPr/>
          <p:nvPr/>
        </p:nvSpPr>
        <p:spPr>
          <a:xfrm>
            <a:off x="3865057" y="5561231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/>
          <p:cNvSpPr/>
          <p:nvPr/>
        </p:nvSpPr>
        <p:spPr>
          <a:xfrm>
            <a:off x="3865057" y="5787266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 41"/>
          <p:cNvSpPr/>
          <p:nvPr/>
        </p:nvSpPr>
        <p:spPr>
          <a:xfrm rot="5400000">
            <a:off x="3862745" y="5074768"/>
            <a:ext cx="200558" cy="16845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 42"/>
          <p:cNvSpPr/>
          <p:nvPr/>
        </p:nvSpPr>
        <p:spPr>
          <a:xfrm rot="5400000">
            <a:off x="3868042" y="5338241"/>
            <a:ext cx="200558" cy="16845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12484" y="4767700"/>
            <a:ext cx="1702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Risk</a:t>
            </a:r>
          </a:p>
          <a:p>
            <a:r>
              <a:rPr lang="en-US" sz="1600" dirty="0"/>
              <a:t>Time</a:t>
            </a:r>
          </a:p>
          <a:p>
            <a:r>
              <a:rPr lang="en-US" sz="1600" dirty="0"/>
              <a:t>Learning Scope</a:t>
            </a:r>
          </a:p>
          <a:p>
            <a:r>
              <a:rPr lang="en-US" sz="1600" dirty="0"/>
              <a:t>Change </a:t>
            </a:r>
            <a:r>
              <a:rPr lang="en-US" sz="1600" dirty="0" err="1"/>
              <a:t>Mgmnt</a:t>
            </a:r>
            <a:endParaRPr lang="en-US" sz="1600" dirty="0"/>
          </a:p>
          <a:p>
            <a:r>
              <a:rPr lang="en-US" sz="1600" dirty="0"/>
              <a:t>Resource Demand</a:t>
            </a:r>
          </a:p>
        </p:txBody>
      </p:sp>
      <p:sp>
        <p:nvSpPr>
          <p:cNvPr id="45" name="Arrow: Up 44"/>
          <p:cNvSpPr/>
          <p:nvPr/>
        </p:nvSpPr>
        <p:spPr>
          <a:xfrm>
            <a:off x="758118" y="5081944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/>
          <p:cNvSpPr/>
          <p:nvPr/>
        </p:nvSpPr>
        <p:spPr>
          <a:xfrm>
            <a:off x="767383" y="5345190"/>
            <a:ext cx="200558" cy="168458"/>
          </a:xfrm>
          <a:prstGeom prst="up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 49"/>
          <p:cNvSpPr/>
          <p:nvPr/>
        </p:nvSpPr>
        <p:spPr>
          <a:xfrm rot="10800000">
            <a:off x="759206" y="4840593"/>
            <a:ext cx="200558" cy="16845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Up 51"/>
          <p:cNvSpPr/>
          <p:nvPr/>
        </p:nvSpPr>
        <p:spPr>
          <a:xfrm rot="10800000">
            <a:off x="767383" y="5585727"/>
            <a:ext cx="200558" cy="16845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Up 52"/>
          <p:cNvSpPr/>
          <p:nvPr/>
        </p:nvSpPr>
        <p:spPr>
          <a:xfrm rot="10800000">
            <a:off x="758118" y="5826264"/>
            <a:ext cx="200558" cy="16845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0" grpId="0"/>
      <p:bldP spid="22" grpId="0"/>
      <p:bldP spid="23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50" grpId="0" animBg="1"/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Modul </a:t>
            </a:r>
            <a:r>
              <a:rPr lang="en-US" dirty="0" err="1"/>
              <a:t>dalam</a:t>
            </a:r>
            <a:r>
              <a:rPr lang="en-US" dirty="0"/>
              <a:t>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9466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SD Module: Sales Order and Delivery</a:t>
            </a:r>
          </a:p>
          <a:p>
            <a:r>
              <a:rPr lang="en-US" dirty="0"/>
              <a:t>MM Module: purchasing raw material, handling inventory</a:t>
            </a:r>
          </a:p>
          <a:p>
            <a:r>
              <a:rPr lang="en-US" dirty="0"/>
              <a:t>PP Module: capacity planning, daily production schedule</a:t>
            </a:r>
          </a:p>
          <a:p>
            <a:r>
              <a:rPr lang="en-US" dirty="0"/>
              <a:t>QM Module: Plan and records quality control activities</a:t>
            </a:r>
          </a:p>
          <a:p>
            <a:r>
              <a:rPr lang="en-US" dirty="0"/>
              <a:t>PM Module: maintenance plant machinery </a:t>
            </a:r>
          </a:p>
          <a:p>
            <a:r>
              <a:rPr lang="en-US" dirty="0"/>
              <a:t>AM Module: plant &amp; machinery purchase and depreciation</a:t>
            </a:r>
          </a:p>
          <a:p>
            <a:r>
              <a:rPr lang="en-US" dirty="0"/>
              <a:t>HR Module: recruiting, hiring, training, payroll</a:t>
            </a:r>
          </a:p>
          <a:p>
            <a:r>
              <a:rPr lang="en-US" dirty="0"/>
              <a:t>PS Module: planning and control project </a:t>
            </a:r>
            <a:r>
              <a:rPr lang="en-US" dirty="0" err="1"/>
              <a:t>e.q</a:t>
            </a:r>
            <a:r>
              <a:rPr lang="en-US" dirty="0"/>
              <a:t>. R&amp;D project, IT Project</a:t>
            </a:r>
          </a:p>
          <a:p>
            <a:r>
              <a:rPr lang="en-US" dirty="0"/>
              <a:t>FI Module, CO Module, WF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99" y="1616397"/>
            <a:ext cx="6335401" cy="4769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2410" y="6311900"/>
            <a:ext cx="199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</a:t>
            </a:r>
            <a:r>
              <a:rPr lang="en-US" sz="1600" dirty="0"/>
              <a:t>Goyal</a:t>
            </a:r>
            <a:r>
              <a:rPr lang="en-US" sz="1600" dirty="0"/>
              <a:t>, Ch.8)</a:t>
            </a:r>
          </a:p>
        </p:txBody>
      </p:sp>
    </p:spTree>
    <p:extLst>
      <p:ext uri="{BB962C8B-B14F-4D97-AF65-F5344CB8AC3E}">
        <p14:creationId xmlns:p14="http://schemas.microsoft.com/office/powerpoint/2010/main" val="33999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Agar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  <a:p>
            <a:pPr lvl="1"/>
            <a:r>
              <a:rPr lang="en-US" dirty="0"/>
              <a:t>Proses </a:t>
            </a:r>
            <a:r>
              <a:rPr lang="en-US" dirty="0" err="1"/>
              <a:t>harus</a:t>
            </a:r>
            <a:r>
              <a:rPr lang="en-US" dirty="0"/>
              <a:t> JELAS</a:t>
            </a:r>
          </a:p>
          <a:p>
            <a:pPr lvl="1"/>
            <a:r>
              <a:rPr lang="en-US" dirty="0" err="1"/>
              <a:t>Individu</a:t>
            </a:r>
            <a:r>
              <a:rPr lang="en-US" dirty="0"/>
              <a:t> (</a:t>
            </a:r>
            <a:r>
              <a:rPr lang="en-US" dirty="0" err="1"/>
              <a:t>pelaksana</a:t>
            </a:r>
            <a:r>
              <a:rPr lang="en-US" dirty="0"/>
              <a:t>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terampil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PERANnya</a:t>
            </a:r>
            <a:r>
              <a:rPr lang="en-US" dirty="0"/>
              <a:t>  &amp; </a:t>
            </a:r>
            <a:r>
              <a:rPr lang="en-US" dirty="0" err="1"/>
              <a:t>paham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Proses Model </a:t>
            </a:r>
            <a:r>
              <a:rPr lang="en-US" sz="2000" dirty="0"/>
              <a:t>(Flowcharting (</a:t>
            </a:r>
            <a:r>
              <a:rPr lang="en-US" sz="2000" dirty="0" err="1"/>
              <a:t>Mobk</a:t>
            </a:r>
            <a:r>
              <a:rPr lang="en-US" sz="2000" dirty="0"/>
              <a:t>, 2013), Business Process Modelling (Ray, 2011), Process Mapping </a:t>
            </a:r>
            <a:r>
              <a:rPr lang="en-US" sz="2000" dirty="0"/>
              <a:t>(Ray, 2011))</a:t>
            </a:r>
            <a:endParaRPr lang="en-US" sz="2000" dirty="0"/>
          </a:p>
          <a:p>
            <a:pPr lvl="1"/>
            <a:r>
              <a:rPr lang="en-US" dirty="0"/>
              <a:t>“</a:t>
            </a:r>
            <a:r>
              <a:rPr lang="en-US" i="1" dirty="0"/>
              <a:t>describe any abstract representation of a process</a:t>
            </a:r>
            <a:r>
              <a:rPr lang="en-US" dirty="0"/>
              <a:t>” (Monk, 2013)</a:t>
            </a:r>
          </a:p>
          <a:p>
            <a:pPr lvl="2"/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</a:t>
            </a:r>
          </a:p>
          <a:p>
            <a:pPr lvl="1"/>
            <a:r>
              <a:rPr lang="en-US" i="1" dirty="0"/>
              <a:t>“A visual representation of different activities and steps of the process, data flows and input-output for different steps of the process” </a:t>
            </a:r>
            <a:r>
              <a:rPr lang="en-US" dirty="0"/>
              <a:t>(Ray, 2011)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Big Bang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Perusahaan </a:t>
            </a:r>
            <a:r>
              <a:rPr lang="en-US" dirty="0" err="1"/>
              <a:t>mengimplementasi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semua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Modul</a:t>
            </a:r>
            <a:r>
              <a:rPr lang="en-US" dirty="0"/>
              <a:t> ERP </a:t>
            </a:r>
            <a:r>
              <a:rPr lang="en-US" dirty="0" err="1"/>
              <a:t>dalam</a:t>
            </a:r>
            <a:r>
              <a:rPr lang="en-US" dirty="0"/>
              <a:t> 1x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semua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lokasi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ERP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Keuntungan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berkurang</a:t>
            </a:r>
            <a:endParaRPr lang="en-US" dirty="0"/>
          </a:p>
          <a:p>
            <a:r>
              <a:rPr lang="en-US" dirty="0" err="1"/>
              <a:t>Kekurangan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lvl="1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senior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2410" y="6311900"/>
            <a:ext cx="22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(Ray, 2011 Ch.2)</a:t>
            </a:r>
          </a:p>
        </p:txBody>
      </p:sp>
    </p:spTree>
    <p:extLst>
      <p:ext uri="{BB962C8B-B14F-4D97-AF65-F5344CB8AC3E}">
        <p14:creationId xmlns:p14="http://schemas.microsoft.com/office/powerpoint/2010/main" val="138827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Rollout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Perusahaan </a:t>
            </a:r>
            <a:r>
              <a:rPr lang="en-US" dirty="0" err="1"/>
              <a:t>mengimplementasi</a:t>
            </a:r>
            <a:r>
              <a:rPr lang="en-US" dirty="0"/>
              <a:t> </a:t>
            </a:r>
            <a:r>
              <a:rPr lang="en-US" sz="3100" b="1" dirty="0" err="1">
                <a:solidFill>
                  <a:srgbClr val="0070C0"/>
                </a:solidFill>
              </a:rPr>
              <a:t>semua</a:t>
            </a:r>
            <a:r>
              <a:rPr lang="en-US" sz="3100" b="1" dirty="0">
                <a:solidFill>
                  <a:srgbClr val="0070C0"/>
                </a:solidFill>
              </a:rPr>
              <a:t> Modul </a:t>
            </a:r>
            <a:r>
              <a:rPr lang="en-US" dirty="0"/>
              <a:t>ERP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sz="3100" b="1" dirty="0" err="1">
                <a:solidFill>
                  <a:schemeClr val="accent6">
                    <a:lumMod val="50000"/>
                  </a:schemeClr>
                </a:solidFill>
              </a:rPr>
              <a:t>satu</a:t>
            </a:r>
            <a:r>
              <a:rPr lang="en-US" sz="3100" b="1" dirty="0">
                <a:solidFill>
                  <a:schemeClr val="accent6">
                    <a:lumMod val="50000"/>
                  </a:schemeClr>
                </a:solidFill>
              </a:rPr>
              <a:t> (1) </a:t>
            </a:r>
            <a:r>
              <a:rPr lang="en-US" sz="3100" b="1" dirty="0" err="1">
                <a:solidFill>
                  <a:schemeClr val="accent6">
                    <a:lumMod val="50000"/>
                  </a:schemeClr>
                </a:solidFill>
              </a:rPr>
              <a:t>lokasi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: </a:t>
            </a:r>
            <a:r>
              <a:rPr lang="en-US" dirty="0" err="1"/>
              <a:t>perwakilan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proses </a:t>
            </a:r>
            <a:r>
              <a:rPr lang="en-US" dirty="0" err="1"/>
              <a:t>perusahaan</a:t>
            </a:r>
            <a:endParaRPr lang="en-US" dirty="0"/>
          </a:p>
          <a:p>
            <a:pPr lvl="1"/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template global </a:t>
            </a:r>
            <a:r>
              <a:rPr lang="en-US" dirty="0"/>
              <a:t>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proses </a:t>
            </a:r>
            <a:r>
              <a:rPr lang="en-US" dirty="0" err="1"/>
              <a:t>perusahaan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Template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digulirkan</a:t>
            </a:r>
            <a:r>
              <a:rPr lang="en-US" dirty="0"/>
              <a:t> (rollout)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Keuntungan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pPr lvl="1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senior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r>
              <a:rPr lang="en-US" dirty="0" err="1"/>
              <a:t>Kekurangan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lama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2410" y="6311900"/>
            <a:ext cx="22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(Ray, 2011 Ch.2)</a:t>
            </a:r>
          </a:p>
        </p:txBody>
      </p:sp>
    </p:spTree>
    <p:extLst>
      <p:ext uri="{BB962C8B-B14F-4D97-AF65-F5344CB8AC3E}">
        <p14:creationId xmlns:p14="http://schemas.microsoft.com/office/powerpoint/2010/main" val="522493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/>
              <a:t>Big Bang &amp; Modular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Perusahaan </a:t>
            </a:r>
            <a:r>
              <a:rPr lang="en-US" dirty="0" err="1"/>
              <a:t>mengimplementasi</a:t>
            </a:r>
            <a:r>
              <a:rPr lang="en-US" dirty="0"/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beberapa</a:t>
            </a:r>
            <a:r>
              <a:rPr lang="en-US" sz="2400" b="1" dirty="0">
                <a:solidFill>
                  <a:srgbClr val="0070C0"/>
                </a:solidFill>
              </a:rPr>
              <a:t> Modul </a:t>
            </a:r>
            <a:r>
              <a:rPr lang="en-US" dirty="0"/>
              <a:t>ERP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semua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lokasi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Modul:</a:t>
            </a:r>
          </a:p>
          <a:p>
            <a:pPr lvl="1"/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cth</a:t>
            </a:r>
            <a:r>
              <a:rPr lang="en-US" dirty="0"/>
              <a:t> . Modul Finance (FI), Modul Material Management MM (Procurement), Modul Sales and Distribution (SD)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2410" y="6311900"/>
            <a:ext cx="22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(Ray, 2011 Ch.2)</a:t>
            </a:r>
          </a:p>
        </p:txBody>
      </p:sp>
    </p:spTree>
    <p:extLst>
      <p:ext uri="{BB962C8B-B14F-4D97-AF65-F5344CB8AC3E}">
        <p14:creationId xmlns:p14="http://schemas.microsoft.com/office/powerpoint/2010/main" val="1056385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/>
              <a:t>Rollout &amp; Modular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Rollout</a:t>
            </a:r>
          </a:p>
          <a:p>
            <a:pPr lvl="1"/>
            <a:r>
              <a:rPr lang="en-US" i="1" dirty="0"/>
              <a:t>Template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digulirkan</a:t>
            </a:r>
            <a:r>
              <a:rPr lang="en-US" dirty="0"/>
              <a:t> (rollout)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beberapa</a:t>
            </a:r>
            <a:r>
              <a:rPr lang="en-US" b="1" dirty="0">
                <a:solidFill>
                  <a:srgbClr val="0070C0"/>
                </a:solidFill>
              </a:rPr>
              <a:t> Modul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Keuntungan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paling </a:t>
            </a:r>
            <a:r>
              <a:rPr lang="en-US" dirty="0" err="1"/>
              <a:t>kecil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r>
              <a:rPr lang="en-US" dirty="0" err="1"/>
              <a:t>Kekurangan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lama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2410" y="6311900"/>
            <a:ext cx="22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(Ray, 2011 Ch.2)</a:t>
            </a:r>
          </a:p>
        </p:txBody>
      </p:sp>
    </p:spTree>
    <p:extLst>
      <p:ext uri="{BB962C8B-B14F-4D97-AF65-F5344CB8AC3E}">
        <p14:creationId xmlns:p14="http://schemas.microsoft.com/office/powerpoint/2010/main" val="3099873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Monk, Ellen F., and Bret J. Wagner. 2012. Concepts in Enterprise Resource Planning. Fourth Edition. Course Technology. </a:t>
            </a:r>
            <a:r>
              <a:rPr lang="en-US" u="sng" dirty="0">
                <a:hlinkClick r:id="rId2"/>
              </a:rPr>
              <a:t>https://books.google.co.id/books?id=AWAJAAAAQBAJ</a:t>
            </a:r>
            <a:r>
              <a:rPr lang="en-US" dirty="0"/>
              <a:t>. </a:t>
            </a:r>
          </a:p>
          <a:p>
            <a:r>
              <a:rPr lang="en-US" dirty="0"/>
              <a:t>Ray , Rajesh. 2011. Enterprise Resource Planning. New Delhi: Tata McGraw-Hill India. </a:t>
            </a:r>
            <a:r>
              <a:rPr lang="en-US" u="sng" dirty="0">
                <a:hlinkClick r:id="rId3"/>
              </a:rPr>
              <a:t>https://books.google.co.id/books?id=52KPTrtm__QC</a:t>
            </a:r>
            <a:endParaRPr lang="en-US" u="sng" dirty="0"/>
          </a:p>
          <a:p>
            <a:r>
              <a:rPr lang="en-US" dirty="0"/>
              <a:t>Goyal, D.P. 2014. Management Information Systems: Managerial Perspectives, 4th Edition. </a:t>
            </a:r>
            <a:r>
              <a:rPr lang="en-US" dirty="0" err="1"/>
              <a:t>Vikas</a:t>
            </a:r>
            <a:r>
              <a:rPr lang="en-US" dirty="0"/>
              <a:t> Publishing House. </a:t>
            </a:r>
            <a:r>
              <a:rPr lang="en-US" dirty="0">
                <a:hlinkClick r:id="rId4"/>
              </a:rPr>
              <a:t>https://books.google.co.id/books?id=ZaNDDAAAQBAJ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Modelling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Penggambaran</a:t>
            </a:r>
            <a:endParaRPr lang="en-US" dirty="0"/>
          </a:p>
          <a:p>
            <a:pPr lvl="1"/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endParaRPr lang="en-US" dirty="0"/>
          </a:p>
          <a:p>
            <a:pPr lvl="1"/>
            <a:r>
              <a:rPr lang="en-US" dirty="0" err="1"/>
              <a:t>Contoh</a:t>
            </a:r>
            <a:r>
              <a:rPr lang="en-US" dirty="0"/>
              <a:t>. Flowchart, BPMN, Activity Diagram</a:t>
            </a:r>
          </a:p>
          <a:p>
            <a:pPr lvl="1"/>
            <a:endParaRPr lang="en-US" dirty="0"/>
          </a:p>
          <a:p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memodelkan</a:t>
            </a:r>
            <a:r>
              <a:rPr lang="en-US" dirty="0"/>
              <a:t> proses</a:t>
            </a:r>
          </a:p>
          <a:p>
            <a:pPr lvl="1"/>
            <a:r>
              <a:rPr lang="en-US" b="1" dirty="0" err="1"/>
              <a:t>Sekelompok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</a:t>
            </a:r>
          </a:p>
          <a:p>
            <a:pPr lvl="1"/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berkelompol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kesalahpahaman</a:t>
            </a:r>
            <a:endParaRPr lang="en-US" dirty="0"/>
          </a:p>
          <a:p>
            <a:pPr lvl="2"/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pemahaman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41692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Flowcharting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Flowcharting (</a:t>
            </a:r>
            <a:r>
              <a:rPr lang="en-US" dirty="0" err="1"/>
              <a:t>atau</a:t>
            </a:r>
            <a:r>
              <a:rPr lang="en-US" dirty="0"/>
              <a:t> Process Mapping) </a:t>
            </a:r>
          </a:p>
          <a:p>
            <a:pPr lvl="1"/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Tujuannya</a:t>
            </a:r>
            <a:endParaRPr lang="en-US" dirty="0"/>
          </a:p>
          <a:p>
            <a:pPr lvl="1"/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dibenahi</a:t>
            </a:r>
            <a:endParaRPr lang="en-US" dirty="0"/>
          </a:p>
          <a:p>
            <a:pPr lvl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gap analysis, </a:t>
            </a:r>
            <a:r>
              <a:rPr lang="en-US" dirty="0"/>
              <a:t>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proses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86838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Flowcharting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Bergambar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data </a:t>
            </a:r>
            <a:r>
              <a:rPr lang="en-US" dirty="0" err="1"/>
              <a:t>antar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area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proses AS IS (</a:t>
            </a:r>
            <a:r>
              <a:rPr lang="en-US" dirty="0" err="1"/>
              <a:t>berjalan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TO BE (</a:t>
            </a:r>
            <a:r>
              <a:rPr lang="en-US" dirty="0" err="1"/>
              <a:t>usulan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scenario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endParaRPr lang="en-US" dirty="0"/>
          </a:p>
          <a:p>
            <a:pPr lvl="1"/>
            <a:r>
              <a:rPr lang="en-US" dirty="0" err="1"/>
              <a:t>Menjembatani</a:t>
            </a:r>
            <a:r>
              <a:rPr lang="en-US" dirty="0"/>
              <a:t> gap </a:t>
            </a:r>
            <a:r>
              <a:rPr lang="en-US" dirty="0" err="1"/>
              <a:t>antara</a:t>
            </a:r>
            <a:r>
              <a:rPr lang="en-US" dirty="0"/>
              <a:t> orang IT </a:t>
            </a:r>
            <a:r>
              <a:rPr lang="en-US" dirty="0" err="1"/>
              <a:t>dan</a:t>
            </a:r>
            <a:r>
              <a:rPr lang="en-US" dirty="0"/>
              <a:t> orang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Bahasa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2410" y="6311900"/>
            <a:ext cx="2477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(Ray, 2011, Ch. 10)</a:t>
            </a:r>
          </a:p>
        </p:txBody>
      </p:sp>
    </p:spTree>
    <p:extLst>
      <p:ext uri="{BB962C8B-B14F-4D97-AF65-F5344CB8AC3E}">
        <p14:creationId xmlns:p14="http://schemas.microsoft.com/office/powerpoint/2010/main" val="34497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. Flowcharting Process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Maria is a Fitter salesperson who travels frequently for her job. After Maria incurs travel expenses on her personal credit card, she completes a paper expense report, makes a copy for her records, attaches receipts for any expenses over $25, and mails the report to her zone manager at the branch office. </a:t>
            </a:r>
          </a:p>
          <a:p>
            <a:r>
              <a:rPr lang="en-US" dirty="0"/>
              <a:t>The manager, Kevin, reviews the report and either approves it or mails it back to Maria with a note asking for an explanation, verification, or modification. Once Kevin approves the expense report, he mails it to the corporate office.</a:t>
            </a:r>
          </a:p>
          <a:p>
            <a:r>
              <a:rPr lang="en-US" dirty="0"/>
              <a:t>After the administrative assistant sorts the mail at the corporate office, she forwards the expense report to the accounts payable (A/P) clerk, who performs a preliminary check of the report. The clerk contacts Kevin for any necessary clarification, then forwards the expense report to the expense report auditor, who reviews it. If there is a problem with the report, the auditor mails it back to Maria, who revises it and returns it. Then the auditor enters the report into Fitter’s PC-based accounting system and files a hard copy with the receipts in a filing cabinet, organized by employee name. </a:t>
            </a:r>
          </a:p>
          <a:p>
            <a:r>
              <a:rPr lang="en-US" dirty="0"/>
              <a:t>At the end of each week, an A/P clerk uses the PC-based accounting system to print payroll checks, payments to suppliers, and expense reimbursement checks. When Maria receives her reimbursement check, she deposits it into her checking account and mails a payment to the credit card company, which credits her card account.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b="1" dirty="0"/>
              <a:t>kata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b="1" dirty="0"/>
              <a:t>proses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201454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. Flowcharting Process Models</a:t>
            </a:r>
            <a:br>
              <a:rPr lang="en-US" dirty="0"/>
            </a:br>
            <a:r>
              <a:rPr lang="en-US" sz="2200" dirty="0">
                <a:latin typeface="Franklin Gothic Book" panose="020B0503020102020204" pitchFamily="34" charset="0"/>
              </a:rPr>
              <a:t>Proses </a:t>
            </a:r>
            <a:r>
              <a:rPr lang="en-US" sz="2200" dirty="0" err="1">
                <a:latin typeface="Franklin Gothic Book" panose="020B0503020102020204" pitchFamily="34" charset="0"/>
              </a:rPr>
              <a:t>Penggantian</a:t>
            </a:r>
            <a:r>
              <a:rPr lang="en-US" sz="2200" dirty="0">
                <a:latin typeface="Franklin Gothic Book" panose="020B0503020102020204" pitchFamily="34" charset="0"/>
              </a:rPr>
              <a:t> </a:t>
            </a:r>
            <a:r>
              <a:rPr lang="en-US" sz="2200" dirty="0" err="1">
                <a:latin typeface="Franklin Gothic Book" panose="020B0503020102020204" pitchFamily="34" charset="0"/>
              </a:rPr>
              <a:t>Pengeluaran</a:t>
            </a:r>
            <a:r>
              <a:rPr lang="en-US" sz="2200" dirty="0">
                <a:latin typeface="Franklin Gothic Book" panose="020B0503020102020204" pitchFamily="34" charset="0"/>
              </a:rPr>
              <a:t> </a:t>
            </a:r>
            <a:r>
              <a:rPr lang="en-US" sz="2200" dirty="0" err="1">
                <a:latin typeface="Franklin Gothic Book" panose="020B0503020102020204" pitchFamily="34" charset="0"/>
              </a:rPr>
              <a:t>Bisnis</a:t>
            </a:r>
            <a:r>
              <a:rPr lang="en-US" sz="2200" dirty="0">
                <a:latin typeface="Franklin Gothic Book" panose="020B0503020102020204" pitchFamily="34" charset="0"/>
              </a:rPr>
              <a:t> Tenaga </a:t>
            </a:r>
            <a:r>
              <a:rPr lang="en-US" sz="2200" dirty="0" err="1">
                <a:latin typeface="Franklin Gothic Book" panose="020B0503020102020204" pitchFamily="34" charset="0"/>
              </a:rPr>
              <a:t>Penjualan</a:t>
            </a:r>
            <a:endParaRPr lang="en-US" sz="2200" dirty="0">
              <a:latin typeface="Franklin Gothic Book" panose="020B0503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Maria is a Fitter salesperson who travels frequently for her job. After Maria incurs travel expenses on her personal credit card, she </a:t>
            </a:r>
            <a:r>
              <a:rPr lang="en-US" b="1" dirty="0">
                <a:solidFill>
                  <a:srgbClr val="FF0000"/>
                </a:solidFill>
              </a:rPr>
              <a:t>completes</a:t>
            </a:r>
            <a:r>
              <a:rPr lang="en-US" dirty="0"/>
              <a:t> a paper expense report, </a:t>
            </a:r>
            <a:r>
              <a:rPr lang="en-US" b="1" dirty="0">
                <a:solidFill>
                  <a:srgbClr val="FF0000"/>
                </a:solidFill>
              </a:rPr>
              <a:t>makes a copy </a:t>
            </a:r>
            <a:r>
              <a:rPr lang="en-US" dirty="0"/>
              <a:t>for her records, </a:t>
            </a:r>
            <a:r>
              <a:rPr lang="en-US" b="1" dirty="0">
                <a:solidFill>
                  <a:srgbClr val="FF0000"/>
                </a:solidFill>
              </a:rPr>
              <a:t>attaches receipts </a:t>
            </a:r>
            <a:r>
              <a:rPr lang="en-US" dirty="0"/>
              <a:t>for any expenses over $25, and </a:t>
            </a:r>
            <a:r>
              <a:rPr lang="en-US" b="1" dirty="0">
                <a:solidFill>
                  <a:srgbClr val="FF0000"/>
                </a:solidFill>
              </a:rPr>
              <a:t>mails</a:t>
            </a:r>
            <a:r>
              <a:rPr lang="en-US" dirty="0"/>
              <a:t> the report to her zone manager at the branch office. </a:t>
            </a:r>
          </a:p>
          <a:p>
            <a:r>
              <a:rPr lang="en-US" dirty="0"/>
              <a:t>The manager, Kevin, </a:t>
            </a:r>
            <a:r>
              <a:rPr lang="en-US" b="1" dirty="0">
                <a:solidFill>
                  <a:srgbClr val="FF0000"/>
                </a:solidFill>
              </a:rPr>
              <a:t>reviews</a:t>
            </a:r>
            <a:r>
              <a:rPr lang="en-US" dirty="0"/>
              <a:t> the report and either </a:t>
            </a:r>
            <a:r>
              <a:rPr lang="en-US" b="1" dirty="0">
                <a:solidFill>
                  <a:srgbClr val="FF0000"/>
                </a:solidFill>
              </a:rPr>
              <a:t>approves</a:t>
            </a:r>
            <a:r>
              <a:rPr lang="en-US" dirty="0"/>
              <a:t> it or mails it back to Maria with a note asking for an explanation, verification, or modification. Once Kevin approves the expense report, he </a:t>
            </a:r>
            <a:r>
              <a:rPr lang="en-US" b="1" dirty="0">
                <a:solidFill>
                  <a:srgbClr val="FF0000"/>
                </a:solidFill>
              </a:rPr>
              <a:t>mails</a:t>
            </a:r>
            <a:r>
              <a:rPr lang="en-US" dirty="0"/>
              <a:t> it to the corporate office.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After the administrative assistant sorts the mail at the corporate office, she forwards the expense report to the accounts payable (A/P) clerk, who performs a preliminary check of the report. The clerk contacts Kevin for any necessary clarification, then forwards the expense report to the expense report auditor, who reviews it. If there is a problem with the report, the auditor mails it back to Maria, who revises it and returns it. Then the auditor enters the report into Fitter’s PC-based accounting system and files a hard copy with the receipts in a filing cabinet, organized by employee name.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 the end of each week, an A/P clerk uses the PC-based accounting system to print payroll checks, payments to suppliers, and expense reimbursement checks. When Maria receives her reimbursement check, she deposits it into her checking account and mails a payment to t</a:t>
            </a:r>
            <a:r>
              <a:rPr lang="en-US" dirty="0"/>
              <a:t>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 credit card company, which credits her card account.</a:t>
            </a:r>
          </a:p>
        </p:txBody>
      </p:sp>
      <p:sp>
        <p:nvSpPr>
          <p:cNvPr id="3" name="Flowchart: Terminator 2"/>
          <p:cNvSpPr/>
          <p:nvPr/>
        </p:nvSpPr>
        <p:spPr>
          <a:xfrm>
            <a:off x="8123872" y="870651"/>
            <a:ext cx="976393" cy="3628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1284" y="1427217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Employee prepares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8" name="Straight Arrow Connector 7"/>
          <p:cNvCxnSpPr>
            <a:cxnSpLocks/>
            <a:stCxn id="3" idx="2"/>
            <a:endCxn id="6" idx="0"/>
          </p:cNvCxnSpPr>
          <p:nvPr/>
        </p:nvCxnSpPr>
        <p:spPr>
          <a:xfrm>
            <a:off x="8612069" y="1233488"/>
            <a:ext cx="5810" cy="19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71284" y="2123612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Employee copies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report and receipts</a:t>
            </a:r>
          </a:p>
        </p:txBody>
      </p:sp>
      <p:cxnSp>
        <p:nvCxnSpPr>
          <p:cNvPr id="11" name="Straight Arrow Connector 10"/>
          <p:cNvCxnSpPr>
            <a:cxnSpLocks/>
            <a:stCxn id="6" idx="2"/>
            <a:endCxn id="10" idx="0"/>
          </p:cNvCxnSpPr>
          <p:nvPr/>
        </p:nvCxnSpPr>
        <p:spPr>
          <a:xfrm>
            <a:off x="8617879" y="1954159"/>
            <a:ext cx="0" cy="16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65474" y="2816577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attaches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receipts for all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expenses &gt; $25</a:t>
            </a:r>
          </a:p>
        </p:txBody>
      </p:sp>
      <p:cxnSp>
        <p:nvCxnSpPr>
          <p:cNvPr id="16" name="Straight Arrow Connector 15"/>
          <p:cNvCxnSpPr>
            <a:cxnSpLocks/>
            <a:stCxn id="10" idx="2"/>
            <a:endCxn id="15" idx="0"/>
          </p:cNvCxnSpPr>
          <p:nvPr/>
        </p:nvCxnSpPr>
        <p:spPr>
          <a:xfrm flipH="1">
            <a:off x="8612069" y="2650554"/>
            <a:ext cx="5810" cy="16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65474" y="3538391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</p:txBody>
      </p:sp>
      <p:cxnSp>
        <p:nvCxnSpPr>
          <p:cNvPr id="20" name="Straight Arrow Connector 19"/>
          <p:cNvCxnSpPr>
            <a:cxnSpLocks/>
            <a:endCxn id="19" idx="0"/>
          </p:cNvCxnSpPr>
          <p:nvPr/>
        </p:nvCxnSpPr>
        <p:spPr>
          <a:xfrm>
            <a:off x="8612069" y="3327335"/>
            <a:ext cx="0" cy="21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65474" y="4242294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reviews report</a:t>
            </a:r>
          </a:p>
        </p:txBody>
      </p:sp>
      <p:cxnSp>
        <p:nvCxnSpPr>
          <p:cNvPr id="25" name="Straight Arrow Connector 24"/>
          <p:cNvCxnSpPr>
            <a:cxnSpLocks/>
            <a:stCxn id="19" idx="2"/>
            <a:endCxn id="24" idx="0"/>
          </p:cNvCxnSpPr>
          <p:nvPr/>
        </p:nvCxnSpPr>
        <p:spPr>
          <a:xfrm>
            <a:off x="8612069" y="4065333"/>
            <a:ext cx="0" cy="1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65474" y="5402693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 mails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corporate office</a:t>
            </a:r>
          </a:p>
        </p:txBody>
      </p:sp>
      <p:cxnSp>
        <p:nvCxnSpPr>
          <p:cNvPr id="28" name="Straight Arrow Connector 27"/>
          <p:cNvCxnSpPr>
            <a:cxnSpLocks/>
            <a:stCxn id="29" idx="2"/>
            <a:endCxn id="27" idx="0"/>
          </p:cNvCxnSpPr>
          <p:nvPr/>
        </p:nvCxnSpPr>
        <p:spPr>
          <a:xfrm>
            <a:off x="8612069" y="5242222"/>
            <a:ext cx="0" cy="16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8228486" y="4946197"/>
            <a:ext cx="767166" cy="2960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Apv</a:t>
            </a:r>
            <a:r>
              <a:rPr lang="en-US" sz="10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Straight Arrow Connector 31"/>
          <p:cNvCxnSpPr>
            <a:cxnSpLocks/>
            <a:stCxn id="24" idx="2"/>
            <a:endCxn id="29" idx="0"/>
          </p:cNvCxnSpPr>
          <p:nvPr/>
        </p:nvCxnSpPr>
        <p:spPr>
          <a:xfrm>
            <a:off x="8612069" y="4769236"/>
            <a:ext cx="0" cy="17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8612069" y="5800572"/>
            <a:ext cx="0" cy="30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8454273" y="6112852"/>
            <a:ext cx="315589" cy="306024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003337" y="4797805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Sales manager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mails report back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to employee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03337" y="3955078"/>
            <a:ext cx="1693190" cy="526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Employee modifies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expense report</a:t>
            </a:r>
          </a:p>
        </p:txBody>
      </p:sp>
      <p:cxnSp>
        <p:nvCxnSpPr>
          <p:cNvPr id="46" name="Connector: Elbow 45"/>
          <p:cNvCxnSpPr>
            <a:stCxn id="27" idx="3"/>
            <a:endCxn id="43" idx="2"/>
          </p:cNvCxnSpPr>
          <p:nvPr/>
        </p:nvCxnSpPr>
        <p:spPr>
          <a:xfrm flipV="1">
            <a:off x="9458664" y="5324747"/>
            <a:ext cx="1391268" cy="341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/>
          <p:cNvCxnSpPr>
            <a:stCxn id="44" idx="0"/>
            <a:endCxn id="19" idx="3"/>
          </p:cNvCxnSpPr>
          <p:nvPr/>
        </p:nvCxnSpPr>
        <p:spPr>
          <a:xfrm rot="16200000" flipV="1">
            <a:off x="10077690" y="3182836"/>
            <a:ext cx="153216" cy="1391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43" idx="0"/>
            <a:endCxn id="44" idx="2"/>
          </p:cNvCxnSpPr>
          <p:nvPr/>
        </p:nvCxnSpPr>
        <p:spPr>
          <a:xfrm flipV="1">
            <a:off x="10849932" y="4482020"/>
            <a:ext cx="0" cy="3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01333" y="6450640"/>
            <a:ext cx="302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56" name="Right Brace 55"/>
          <p:cNvSpPr/>
          <p:nvPr/>
        </p:nvSpPr>
        <p:spPr>
          <a:xfrm>
            <a:off x="5826265" y="1690688"/>
            <a:ext cx="345935" cy="19426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33695" y="2400396"/>
            <a:ext cx="1479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Proses </a:t>
            </a:r>
            <a:r>
              <a:rPr lang="en-US" sz="1400" i="1" dirty="0" err="1"/>
              <a:t>Pelaporan</a:t>
            </a:r>
            <a:r>
              <a:rPr lang="en-US" sz="1400" i="1" dirty="0"/>
              <a:t> </a:t>
            </a:r>
          </a:p>
          <a:p>
            <a:r>
              <a:rPr lang="en-US" sz="1400" i="1" dirty="0" err="1"/>
              <a:t>Pengeluaran</a:t>
            </a:r>
            <a:endParaRPr lang="en-US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003337" y="6254975"/>
            <a:ext cx="1688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Sumber</a:t>
            </a:r>
            <a:r>
              <a:rPr lang="en-US" sz="105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412430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process boundaries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batas-batas</a:t>
            </a:r>
            <a:r>
              <a:rPr lang="en-US" dirty="0"/>
              <a:t> proses</a:t>
            </a:r>
          </a:p>
          <a:p>
            <a:pPr lvl="1"/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proses,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proses</a:t>
            </a:r>
          </a:p>
          <a:p>
            <a:pPr lvl="1"/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meluas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di mana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terkendali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72410" y="6311900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: (Monk, 2013 Ch.7)</a:t>
            </a:r>
          </a:p>
        </p:txBody>
      </p:sp>
    </p:spTree>
    <p:extLst>
      <p:ext uri="{BB962C8B-B14F-4D97-AF65-F5344CB8AC3E}">
        <p14:creationId xmlns:p14="http://schemas.microsoft.com/office/powerpoint/2010/main" val="40153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10349</TotalTime>
  <Words>4209</Words>
  <Application>Microsoft Office PowerPoint</Application>
  <PresentationFormat>Widescreen</PresentationFormat>
  <Paragraphs>515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Franklin Gothic Book</vt:lpstr>
      <vt:lpstr>Haettenschweiler</vt:lpstr>
      <vt:lpstr>Office Theme</vt:lpstr>
      <vt:lpstr>DAH2F3  Perencanaan Sumber Daya Perusahaan</vt:lpstr>
      <vt:lpstr>Process Modelling Process Improvement ERP Implementation</vt:lpstr>
      <vt:lpstr>Process Modelling</vt:lpstr>
      <vt:lpstr>Process Modelling (Cont)</vt:lpstr>
      <vt:lpstr>Flowcharting Process Models</vt:lpstr>
      <vt:lpstr>Flowcharting Process Models</vt:lpstr>
      <vt:lpstr>Contoh. Flowcharting Process Models</vt:lpstr>
      <vt:lpstr>Contoh. Flowcharting Process Models Proses Penggantian Pengeluaran Bisnis Tenaga Penjualan</vt:lpstr>
      <vt:lpstr>1. Define process boundaries </vt:lpstr>
      <vt:lpstr>1. Define process boundaries  Proses Penggantian Pengeluaran Bisnis Tenaga Penjualan</vt:lpstr>
      <vt:lpstr>2. Hierarchical modeling</vt:lpstr>
      <vt:lpstr>2. Hierarchical modeling (Cont)</vt:lpstr>
      <vt:lpstr>3. Deployment flowcharting (atau swimlane flowcharting)</vt:lpstr>
      <vt:lpstr>3. Deployment flowcharting (atau swimlane flowcharting)</vt:lpstr>
      <vt:lpstr>Process Modelling Process Improvement ERP Implementation</vt:lpstr>
      <vt:lpstr>Value analysis</vt:lpstr>
      <vt:lpstr>Value analysis (cont)</vt:lpstr>
      <vt:lpstr>Value analysis (cont)</vt:lpstr>
      <vt:lpstr>Process Improvement</vt:lpstr>
      <vt:lpstr>Identifikasi Celah (Gap Identification)</vt:lpstr>
      <vt:lpstr>Identifikasi Celah (Gap Identification)</vt:lpstr>
      <vt:lpstr>Process Modelling Process Improvement ERP Implementation</vt:lpstr>
      <vt:lpstr>Biaya dan Keuntungan Sistem ERP</vt:lpstr>
      <vt:lpstr>Konsep Landscape Sistem</vt:lpstr>
      <vt:lpstr>ERP Life Cycle</vt:lpstr>
      <vt:lpstr>ERP Life Cycle (Cont)</vt:lpstr>
      <vt:lpstr>ERP Life  Cycle (Cont)</vt:lpstr>
      <vt:lpstr>Strategi Implementasi ERP</vt:lpstr>
      <vt:lpstr>Review: Modul dalam ERP</vt:lpstr>
      <vt:lpstr>Pendekatan Big Bang</vt:lpstr>
      <vt:lpstr>Pendekatan Rollout</vt:lpstr>
      <vt:lpstr>Pendekatan Big Bang &amp; Modular</vt:lpstr>
      <vt:lpstr>Pendekatan Rollout &amp; Modular</vt:lpstr>
      <vt:lpstr>Daftar Pustaka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Switch eLLeN</cp:lastModifiedBy>
  <cp:revision>178</cp:revision>
  <dcterms:created xsi:type="dcterms:W3CDTF">2016-11-09T05:42:06Z</dcterms:created>
  <dcterms:modified xsi:type="dcterms:W3CDTF">2017-04-16T11:34:56Z</dcterms:modified>
</cp:coreProperties>
</file>