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97" r:id="rId32"/>
    <p:sldId id="298" r:id="rId33"/>
    <p:sldId id="299" r:id="rId34"/>
    <p:sldId id="292" r:id="rId35"/>
    <p:sldId id="293" r:id="rId36"/>
    <p:sldId id="294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1888" autoAdjust="0"/>
  </p:normalViewPr>
  <p:slideViewPr>
    <p:cSldViewPr snapToGrid="0">
      <p:cViewPr varScale="1">
        <p:scale>
          <a:sx n="30" d="100"/>
          <a:sy n="30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BPMN (Business Process Model and Notation)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Organizational Element!</a:t>
            </a:r>
          </a:p>
          <a:p>
            <a:r>
              <a:rPr lang="en-US" dirty="0" smtClean="0"/>
              <a:t>Client</a:t>
            </a:r>
            <a:r>
              <a:rPr lang="en-US" baseline="0" dirty="0" smtClean="0"/>
              <a:t> 		=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highest level element of all organizational elements. (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keyword: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headquarter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Astra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Internasional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http://www.astra.co.id/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 Code 	= A legal accounting unit representing the central organizational element of financial accounting.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The company code also represents the tax law(national), view of the company, the fiscal calendar, the local currency and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the tax reporting requirements. (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keyword: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punya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NPWP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perusahaan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PT Astra Honda Motor (AHM)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lain: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Otomotif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PT Astra </a:t>
            </a:r>
            <a:r>
              <a:rPr lang="en-US" dirty="0" err="1" smtClean="0"/>
              <a:t>Otoparts</a:t>
            </a:r>
            <a:r>
              <a:rPr lang="en-US" dirty="0" smtClean="0"/>
              <a:t> </a:t>
            </a:r>
            <a:r>
              <a:rPr lang="en-US" dirty="0" err="1" smtClean="0"/>
              <a:t>Tbk</a:t>
            </a:r>
            <a:r>
              <a:rPr lang="en-US" dirty="0" smtClean="0"/>
              <a:t>, PT Astra Honda Motor (AHM), PT Toyota-Astra Motor (TAM),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Keuangan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PT Bank </a:t>
            </a:r>
            <a:r>
              <a:rPr lang="en-US" dirty="0" err="1" smtClean="0"/>
              <a:t>Permata</a:t>
            </a:r>
            <a:r>
              <a:rPr lang="en-US" dirty="0" smtClean="0"/>
              <a:t> </a:t>
            </a:r>
            <a:r>
              <a:rPr lang="en-US" dirty="0" err="1" smtClean="0"/>
              <a:t>Tbk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PT United Tractors </a:t>
            </a:r>
            <a:r>
              <a:rPr lang="en-US" dirty="0" err="1" smtClean="0"/>
              <a:t>Tbk</a:t>
            </a:r>
            <a:r>
              <a:rPr lang="en-US" dirty="0" smtClean="0"/>
              <a:t> 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agribisnis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PT Astra Agro Lestari </a:t>
            </a:r>
            <a:r>
              <a:rPr lang="en-US" dirty="0" err="1" smtClean="0"/>
              <a:t>Tbk</a:t>
            </a:r>
            <a:r>
              <a:rPr lang="en-US" dirty="0" smtClean="0"/>
              <a:t> 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IT: </a:t>
            </a:r>
            <a:r>
              <a:rPr lang="en-US" dirty="0" smtClean="0"/>
              <a:t>PT Astra </a:t>
            </a:r>
            <a:r>
              <a:rPr lang="en-US" dirty="0" err="1" smtClean="0"/>
              <a:t>Graphia</a:t>
            </a:r>
            <a:r>
              <a:rPr lang="en-US" dirty="0" smtClean="0"/>
              <a:t> Information Technology, </a:t>
            </a:r>
            <a:r>
              <a:rPr lang="en-US" dirty="0" err="1" smtClean="0"/>
              <a:t>dll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http://www.astra.co.id/index.php/business/detail/42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 Organization	= The central organizational element in sales order management that controls the terms of sale to the customer.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regional,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devisi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internasional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lvl="5">
              <a:buFontTx/>
              <a:buChar char="-"/>
            </a:pPr>
            <a:r>
              <a:rPr lang="en-US" dirty="0" err="1" smtClean="0"/>
              <a:t>Mendistribusikan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dan </a:t>
            </a:r>
            <a:r>
              <a:rPr lang="en-US" dirty="0" err="1" smtClean="0"/>
              <a:t>jasa</a:t>
            </a:r>
            <a:endParaRPr lang="en-US" dirty="0" smtClean="0"/>
          </a:p>
          <a:p>
            <a:pPr lvl="5">
              <a:buFontTx/>
              <a:buChar char="-"/>
            </a:pPr>
            <a:r>
              <a:rPr lang="en-US" dirty="0" err="1" smtClean="0"/>
              <a:t>Menetapkan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ketentuan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penjualan</a:t>
            </a:r>
            <a:endParaRPr lang="en-US" baseline="0" dirty="0" smtClean="0"/>
          </a:p>
          <a:p>
            <a:pPr lvl="5">
              <a:buFontTx/>
              <a:buChar char="-"/>
            </a:pPr>
            <a:r>
              <a:rPr lang="en-US" baseline="0" dirty="0" err="1" smtClean="0"/>
              <a:t>Penanggung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jawab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</a:t>
            </a:r>
            <a:r>
              <a:rPr lang="en-US" baseline="0" dirty="0" smtClean="0"/>
              <a:t> dan </a:t>
            </a:r>
            <a:r>
              <a:rPr lang="en-US" baseline="0" dirty="0" err="1" smtClean="0"/>
              <a:t>pemberi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asuransi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</a:t>
            </a:r>
            <a:endParaRPr lang="en-US" baseline="0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dirty="0" smtClean="0"/>
              <a:t>PT Astra Honda Motor (AHM)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http://www.astra-honda.com/index.php/hargamotor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 Center	=distribution channels can be used to define how different products reach consumers. </a:t>
            </a:r>
          </a:p>
          <a:p>
            <a:pPr lvl="5">
              <a:buFontTx/>
              <a:buChar char="-"/>
            </a:pPr>
            <a:r>
              <a:rPr lang="en-US" baseline="0" dirty="0" smtClean="0"/>
              <a:t>Cara/</a:t>
            </a:r>
            <a:r>
              <a:rPr lang="en-US" baseline="0" dirty="0" err="1" smtClean="0"/>
              <a:t>strategi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customer</a:t>
            </a:r>
          </a:p>
          <a:p>
            <a:pPr lvl="5">
              <a:buFontTx/>
              <a:buChar char="-"/>
            </a:pPr>
            <a:r>
              <a:rPr lang="en-US" baseline="0" dirty="0" err="1" smtClean="0"/>
              <a:t>Cth</a:t>
            </a:r>
            <a:r>
              <a:rPr lang="en-US" baseline="0" dirty="0" smtClean="0"/>
              <a:t>. </a:t>
            </a:r>
            <a:r>
              <a:rPr lang="en-US" i="1" dirty="0" smtClean="0"/>
              <a:t>wholesale</a:t>
            </a:r>
            <a:r>
              <a:rPr lang="en-US" dirty="0" smtClean="0"/>
              <a:t>/distributor/</a:t>
            </a:r>
            <a:r>
              <a:rPr lang="en-US" dirty="0" err="1" smtClean="0"/>
              <a:t>grosir</a:t>
            </a:r>
            <a:r>
              <a:rPr lang="en-US" dirty="0" smtClean="0"/>
              <a:t>, internet, industrial consumption,</a:t>
            </a:r>
            <a:r>
              <a:rPr lang="en-US" baseline="0" dirty="0" smtClean="0"/>
              <a:t> </a:t>
            </a:r>
            <a:r>
              <a:rPr lang="en-US" dirty="0" smtClean="0"/>
              <a:t>direct sales</a:t>
            </a:r>
            <a:endParaRPr lang="en-US" baseline="0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Distribusi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AHM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melalui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Astra Motor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dealer dan retail.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http://maindealer.astramotor.co.id/profile#history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Division		= </a:t>
            </a:r>
            <a:r>
              <a:rPr lang="en-US" dirty="0" smtClean="0"/>
              <a:t>You can use divisions to organize materials or services, for example to form product groups or lines. </a:t>
            </a:r>
          </a:p>
          <a:p>
            <a:r>
              <a:rPr lang="en-US" dirty="0" smtClean="0"/>
              <a:t>		The </a:t>
            </a:r>
            <a:r>
              <a:rPr lang="en-US" i="1" dirty="0" smtClean="0"/>
              <a:t>division</a:t>
            </a:r>
            <a:r>
              <a:rPr lang="en-US" dirty="0" smtClean="0"/>
              <a:t> establishes responsibility for profits from materials and services. </a:t>
            </a:r>
          </a:p>
          <a:p>
            <a:r>
              <a:rPr lang="en-US" dirty="0" smtClean="0"/>
              <a:t>		Division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material/</a:t>
            </a:r>
            <a:r>
              <a:rPr lang="en-US" dirty="0" err="1" smtClean="0"/>
              <a:t>servis</a:t>
            </a:r>
            <a:r>
              <a:rPr lang="en-US" dirty="0" smtClean="0"/>
              <a:t>,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division dummy (</a:t>
            </a:r>
            <a:r>
              <a:rPr lang="en-US" baseline="0" dirty="0" err="1" smtClean="0"/>
              <a:t>devision</a:t>
            </a:r>
            <a:r>
              <a:rPr lang="en-US" baseline="0" dirty="0" smtClean="0"/>
              <a:t> 00)</a:t>
            </a:r>
            <a:r>
              <a:rPr lang="en-US" dirty="0" smtClean="0"/>
              <a:t>			http://help.sap.com/saphelp_46c/helpdata/en/1d/0c06757ec311d29c570000e8a51c6e/content.htm</a:t>
            </a:r>
          </a:p>
          <a:p>
            <a:pPr lvl="4">
              <a:buFontTx/>
              <a:buChar char="-"/>
            </a:pPr>
            <a:r>
              <a:rPr lang="en-US" baseline="0" dirty="0" err="1" smtClean="0"/>
              <a:t>Lini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</a:t>
            </a:r>
            <a:endParaRPr lang="en-US" baseline="0" dirty="0" smtClean="0"/>
          </a:p>
          <a:p>
            <a:pPr lvl="4">
              <a:buFontTx/>
              <a:buChar char="-"/>
            </a:pPr>
            <a:r>
              <a:rPr lang="en-US" baseline="0" dirty="0" err="1" smtClean="0"/>
              <a:t>Cth</a:t>
            </a:r>
            <a:r>
              <a:rPr lang="en-US" baseline="0" dirty="0" smtClean="0"/>
              <a:t>. motor, spare parts, </a:t>
            </a:r>
            <a:r>
              <a:rPr lang="en-US" baseline="0" dirty="0" err="1" smtClean="0"/>
              <a:t>jasa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dll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Cth</a:t>
            </a:r>
            <a:r>
              <a:rPr lang="en-US" dirty="0" smtClean="0"/>
              <a:t>. Astra Motor </a:t>
            </a:r>
            <a:r>
              <a:rPr lang="en-US" dirty="0" err="1" smtClean="0"/>
              <a:t>memasarkan</a:t>
            </a:r>
            <a:r>
              <a:rPr lang="en-US" baseline="0" dirty="0" smtClean="0"/>
              <a:t> motor: </a:t>
            </a:r>
            <a:r>
              <a:rPr lang="en-US" baseline="0" dirty="0" err="1" smtClean="0"/>
              <a:t>matic</a:t>
            </a:r>
            <a:r>
              <a:rPr lang="en-US" baseline="0" dirty="0" smtClean="0"/>
              <a:t>, sport, </a:t>
            </a:r>
            <a:r>
              <a:rPr lang="en-US" baseline="0" dirty="0" err="1" smtClean="0"/>
              <a:t>bebek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Add link: http://help.sap.com/saphelp_40b/helpdata/en/dd/55f3a4545a11d1a7020000e829fd11/content.htm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8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Plant	=</a:t>
            </a:r>
            <a:r>
              <a:rPr lang="en-US" baseline="0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plant can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manufacture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product,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product, 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service.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AHM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punya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3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perakitan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http://www.astra-honda.com/index.php/about/index/2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Location = </a:t>
            </a:r>
            <a:r>
              <a:rPr lang="en-US" dirty="0" smtClean="0"/>
              <a:t>It is a place where stock is physically kept within a plant. (keyword: </a:t>
            </a:r>
            <a:r>
              <a:rPr lang="en-US" b="1" dirty="0" err="1" smtClean="0"/>
              <a:t>tempat</a:t>
            </a:r>
            <a:r>
              <a:rPr lang="en-US" b="1" dirty="0" smtClean="0"/>
              <a:t> </a:t>
            </a:r>
            <a:r>
              <a:rPr lang="en-US" b="1" dirty="0" err="1" smtClean="0"/>
              <a:t>menyimpan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produk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cth</a:t>
            </a:r>
            <a:r>
              <a:rPr lang="en-US" dirty="0" smtClean="0"/>
              <a:t>. </a:t>
            </a:r>
            <a:r>
              <a:rPr lang="en-US" dirty="0" err="1" smtClean="0"/>
              <a:t>Simpan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mobil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gedung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	       </a:t>
            </a:r>
            <a:r>
              <a:rPr lang="en-US" baseline="0" dirty="0" err="1" smtClean="0">
                <a:sym typeface="Wingdings" pitchFamily="2" charset="2"/>
              </a:rPr>
              <a:t>Simpan</a:t>
            </a:r>
            <a:r>
              <a:rPr lang="en-US" baseline="0" dirty="0" smtClean="0">
                <a:sym typeface="Wingdings" pitchFamily="2" charset="2"/>
              </a:rPr>
              <a:t> laptop, </a:t>
            </a:r>
            <a:r>
              <a:rPr lang="en-US" baseline="0" dirty="0" err="1" smtClean="0">
                <a:sym typeface="Wingdings" pitchFamily="2" charset="2"/>
              </a:rPr>
              <a:t>komputer</a:t>
            </a:r>
            <a:r>
              <a:rPr lang="en-US" baseline="0" dirty="0" smtClean="0">
                <a:sym typeface="Wingdings" pitchFamily="2" charset="2"/>
              </a:rPr>
              <a:t>, spare part  </a:t>
            </a:r>
            <a:r>
              <a:rPr lang="en-US" baseline="0" dirty="0" err="1" smtClean="0">
                <a:sym typeface="Wingdings" pitchFamily="2" charset="2"/>
              </a:rPr>
              <a:t>rak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	       </a:t>
            </a:r>
            <a:r>
              <a:rPr lang="en-US" baseline="0" dirty="0" err="1" smtClean="0">
                <a:sym typeface="Wingdings" pitchFamily="2" charset="2"/>
              </a:rPr>
              <a:t>Simpan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berlian</a:t>
            </a:r>
            <a:r>
              <a:rPr lang="en-US" baseline="0" dirty="0" smtClean="0">
                <a:sym typeface="Wingdings" pitchFamily="2" charset="2"/>
              </a:rPr>
              <a:t>  box</a:t>
            </a:r>
          </a:p>
          <a:p>
            <a:r>
              <a:rPr lang="en-US" baseline="0" dirty="0" smtClean="0">
                <a:sym typeface="Wingdings" pitchFamily="2" charset="2"/>
              </a:rPr>
              <a:t>	       </a:t>
            </a:r>
            <a:r>
              <a:rPr lang="en-US" baseline="0" dirty="0" err="1" smtClean="0">
                <a:sym typeface="Wingdings" pitchFamily="2" charset="2"/>
              </a:rPr>
              <a:t>Simpan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dokumen</a:t>
            </a:r>
            <a:r>
              <a:rPr lang="en-US" baseline="0" dirty="0" smtClean="0">
                <a:sym typeface="Wingdings" pitchFamily="2" charset="2"/>
              </a:rPr>
              <a:t> box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Add Link: http://insidesap.wordpress.com/2011/11/15/mm-structure/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81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Organizational Unit =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organizational units describe the various business units that exist in an enterprise. Often units are loosely defined as functional or regional departments.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HR,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Marketing,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Finance,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	=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classifications of functions in an enterprise which are defined by the assignment of characteristics.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dirty="0" smtClean="0"/>
              <a:t>Manager,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Engineer, Consultant , Designer, Administrator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= positions are the individual employee assignments in the enterprise.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epresents a post that can be occupied by a person (employee) in the staff assignments of an organizational unit.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HR/Marketing/Finance/Plant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Production/Site/Software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SAP HR/FI/CO/SD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Software/Web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http://sapfunctional.com/HCM/OrgStructure/Page1.htm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Add: http://sapfunctional.com/HCM/OrgStructure/Page1.htm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Business Area	=</a:t>
            </a:r>
          </a:p>
          <a:p>
            <a:r>
              <a:rPr lang="en-US" dirty="0" smtClean="0"/>
              <a:t>-reporting purpose (</a:t>
            </a:r>
            <a:r>
              <a:rPr lang="en-US" dirty="0" err="1" smtClean="0"/>
              <a:t>laporan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keuangan</a:t>
            </a:r>
            <a:r>
              <a:rPr lang="en-US" baseline="0" dirty="0" smtClean="0"/>
              <a:t> = B/S dan P/L)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Penanggung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. (specific business segment or area of responsibility eq. Business areas can be identified based on the products of the company or based on geographical area</a:t>
            </a:r>
            <a:r>
              <a:rPr lang="en-US" baseline="0" dirty="0" smtClean="0"/>
              <a:t> or </a:t>
            </a:r>
            <a:r>
              <a:rPr lang="en-US" dirty="0" smtClean="0"/>
              <a:t>a business unit of a company. 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Cth</a:t>
            </a:r>
            <a:r>
              <a:rPr lang="en-US" dirty="0" smtClean="0"/>
              <a:t>. For example Vehicle is a business area in a company. Vehicle can be cars and Bikes etc. Here Vehicle is business area and Cars and Bike are profit centers.</a:t>
            </a:r>
          </a:p>
          <a:p>
            <a:endParaRPr lang="en-US" dirty="0" smtClean="0"/>
          </a:p>
          <a:p>
            <a:r>
              <a:rPr lang="en-US" dirty="0" smtClean="0"/>
              <a:t>Functional Area	= </a:t>
            </a:r>
          </a:p>
          <a:p>
            <a:r>
              <a:rPr lang="en-US" dirty="0" smtClean="0"/>
              <a:t>-Reporting</a:t>
            </a:r>
            <a:r>
              <a:rPr lang="en-US" baseline="0" dirty="0" smtClean="0"/>
              <a:t> purpose P/L </a:t>
            </a:r>
            <a:r>
              <a:rPr lang="en-US" baseline="0" dirty="0" err="1" smtClean="0"/>
              <a:t>berdasarkan</a:t>
            </a:r>
            <a:r>
              <a:rPr lang="en-US" baseline="0" dirty="0" smtClean="0"/>
              <a:t> cost of sales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Organize</a:t>
            </a:r>
            <a:r>
              <a:rPr lang="en-US" baseline="0" dirty="0" smtClean="0"/>
              <a:t> our business for cost of sales accounting. </a:t>
            </a:r>
          </a:p>
          <a:p>
            <a:pPr>
              <a:buFontTx/>
              <a:buChar char="-"/>
            </a:pPr>
            <a:r>
              <a:rPr lang="en-US" baseline="0" dirty="0" smtClean="0"/>
              <a:t>Classify different type of cost within one expense account.</a:t>
            </a:r>
          </a:p>
          <a:p>
            <a:pPr>
              <a:buFontTx/>
              <a:buNone/>
            </a:pPr>
            <a:r>
              <a:rPr lang="en-US" dirty="0" smtClean="0"/>
              <a:t>(http://www.elearning.sapcustomization.com/sap-fico/104-sap-e-book/sap-fico-i-book-classic/chapter-3-financial-accounting-sap-fi/chapter-3-1-fi-enterprise-structure/92-overview-of-fi-enterprise-structure.html)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</a:t>
            </a:r>
          </a:p>
          <a:p>
            <a:r>
              <a:rPr lang="en-US" dirty="0" smtClean="0"/>
              <a:t>1 business area = n profit center</a:t>
            </a:r>
          </a:p>
          <a:p>
            <a:endParaRPr lang="en-US" dirty="0" smtClean="0"/>
          </a:p>
          <a:p>
            <a:r>
              <a:rPr lang="en-US" dirty="0" smtClean="0"/>
              <a:t>http://scn.sap.com/thread/482518</a:t>
            </a:r>
          </a:p>
          <a:p>
            <a:endParaRPr lang="en-US" dirty="0" smtClean="0"/>
          </a:p>
          <a:p>
            <a:r>
              <a:rPr lang="en-US" dirty="0" smtClean="0"/>
              <a:t>http://www.slideshare.net/eddai/sap-fi-configuration-guide</a:t>
            </a:r>
          </a:p>
          <a:p>
            <a:endParaRPr lang="en-US" dirty="0" smtClean="0"/>
          </a:p>
          <a:p>
            <a:r>
              <a:rPr lang="en-US" dirty="0" smtClean="0"/>
              <a:t>http://www.saptechies.co.in/difference-between-profit-centre-business-area/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7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Area (CA)	=</a:t>
            </a:r>
            <a:r>
              <a:rPr lang="en-US" baseline="0" dirty="0" smtClean="0"/>
              <a:t> Cost Accounting Purpose</a:t>
            </a:r>
          </a:p>
          <a:p>
            <a:r>
              <a:rPr lang="en-US" baseline="0" dirty="0" smtClean="0"/>
              <a:t>1 CA 	= n </a:t>
            </a:r>
            <a:r>
              <a:rPr lang="en-US" baseline="0" dirty="0" err="1" smtClean="0"/>
              <a:t>Ccode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syarat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CoA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1 </a:t>
            </a:r>
            <a:r>
              <a:rPr lang="en-US" baseline="0" dirty="0" err="1" smtClean="0"/>
              <a:t>Ccode</a:t>
            </a:r>
            <a:r>
              <a:rPr lang="en-US" baseline="0" dirty="0" smtClean="0"/>
              <a:t> 	= 1 CA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http://help.sap.com/saphelp_470/helpdata/EN/08/513f4b43b511d182b30000e829fbfe/content.htm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89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Organizational Structure </a:t>
            </a:r>
            <a:r>
              <a:rPr lang="en-US" dirty="0" smtClean="0"/>
              <a:t>contains organizational element. (http://sapfunctional.com/HCM/OrgStructure/Page1.htm)</a:t>
            </a:r>
          </a:p>
          <a:p>
            <a:r>
              <a:rPr lang="en-US" b="1" dirty="0" smtClean="0"/>
              <a:t>Organizational element </a:t>
            </a:r>
            <a:r>
              <a:rPr lang="en-US" dirty="0" smtClean="0"/>
              <a:t>is</a:t>
            </a:r>
            <a:r>
              <a:rPr lang="en-US" sz="1200" baseline="0" dirty="0" smtClean="0"/>
              <a:t> </a:t>
            </a:r>
            <a:r>
              <a:rPr lang="en-US" sz="1200" dirty="0" smtClean="0"/>
              <a:t>mechanism</a:t>
            </a:r>
            <a:r>
              <a:rPr lang="en-US" sz="1600" dirty="0" smtClean="0"/>
              <a:t> </a:t>
            </a:r>
            <a:r>
              <a:rPr lang="en-US" sz="1200" dirty="0" smtClean="0"/>
              <a:t>for </a:t>
            </a:r>
            <a:r>
              <a:rPr lang="en-US" sz="1600" b="1" dirty="0" smtClean="0">
                <a:solidFill>
                  <a:srgbClr val="FF0000"/>
                </a:solidFill>
              </a:rPr>
              <a:t>defining</a:t>
            </a:r>
            <a:r>
              <a:rPr lang="en-US" sz="1200" dirty="0" smtClean="0"/>
              <a:t> a company’s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enterprise structure</a:t>
            </a:r>
            <a:r>
              <a:rPr lang="en-US" sz="1200" dirty="0" smtClean="0"/>
              <a:t> within the SAP system for legal and/or business-related purposes. </a:t>
            </a:r>
          </a:p>
          <a:p>
            <a:r>
              <a:rPr lang="en-US" dirty="0" smtClean="0"/>
              <a:t>SAP </a:t>
            </a:r>
            <a:r>
              <a:rPr lang="en-US" b="1" dirty="0" smtClean="0"/>
              <a:t>enterprise structure </a:t>
            </a:r>
            <a:r>
              <a:rPr lang="en-US" dirty="0" smtClean="0"/>
              <a:t>is organizational structure that represents an enterprise in SAP R/3 system. (http://wiki.sdn.sap.com/wiki/display/ERPLO/Enterprise+Structure)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7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0180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3-part structure:</a:t>
            </a:r>
          </a:p>
          <a:p>
            <a:pPr>
              <a:buNone/>
            </a:pPr>
            <a:r>
              <a:rPr lang="en-US" dirty="0" smtClean="0"/>
              <a:t>General Data (Client</a:t>
            </a:r>
            <a:r>
              <a:rPr lang="en-US" baseline="0" dirty="0" smtClean="0"/>
              <a:t> Level) = </a:t>
            </a:r>
            <a:r>
              <a:rPr lang="en-US" sz="1200" dirty="0" smtClean="0"/>
              <a:t>data relevant to every company code and sales organization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Data for company = codes</a:t>
            </a:r>
            <a:r>
              <a:rPr lang="en-US" sz="1200" dirty="0" smtClean="0"/>
              <a:t> company’s specific agreement with customer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Payment and dunning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Data for sales = </a:t>
            </a:r>
            <a:r>
              <a:rPr lang="en-US" sz="1200" dirty="0" smtClean="0"/>
              <a:t>sales organizations and channels characteristics.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Shipping, billing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7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Plant =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endParaRPr lang="en-US" baseline="0" dirty="0" smtClean="0"/>
          </a:p>
          <a:p>
            <a:r>
              <a:rPr lang="en-US" baseline="0" dirty="0" smtClean="0"/>
              <a:t>Di </a:t>
            </a:r>
            <a:r>
              <a:rPr lang="en-US" baseline="0" dirty="0" err="1" smtClean="0"/>
              <a:t>perusahaan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tambang</a:t>
            </a:r>
            <a:r>
              <a:rPr lang="en-US" baseline="0" dirty="0" smtClean="0"/>
              <a:t>, plant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site </a:t>
            </a:r>
            <a:r>
              <a:rPr lang="en-US" baseline="0" dirty="0" err="1" smtClean="0"/>
              <a:t>penambangan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17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Manajer</a:t>
            </a:r>
            <a:r>
              <a:rPr lang="en-US" dirty="0" smtClean="0"/>
              <a:t>? </a:t>
            </a:r>
            <a:r>
              <a:rPr lang="en-US" b="1" dirty="0" smtClean="0"/>
              <a:t>JOB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Manajer</a:t>
            </a:r>
            <a:r>
              <a:rPr lang="en-US" dirty="0" smtClean="0"/>
              <a:t> HCM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? </a:t>
            </a:r>
            <a:r>
              <a:rPr lang="en-US" b="1" dirty="0" smtClean="0"/>
              <a:t>POSITION</a:t>
            </a:r>
          </a:p>
          <a:p>
            <a:pPr>
              <a:buNone/>
            </a:pPr>
            <a:r>
              <a:rPr lang="en-US" dirty="0" err="1" smtClean="0"/>
              <a:t>Asisten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? </a:t>
            </a:r>
            <a:r>
              <a:rPr lang="en-US" b="1" dirty="0" smtClean="0"/>
              <a:t>JOB</a:t>
            </a:r>
          </a:p>
          <a:p>
            <a:pPr>
              <a:buNone/>
            </a:pPr>
            <a:r>
              <a:rPr lang="en-US" dirty="0" err="1" smtClean="0"/>
              <a:t>Asisten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? </a:t>
            </a:r>
            <a:r>
              <a:rPr lang="en-US" b="1" dirty="0" smtClean="0"/>
              <a:t>POSITION</a:t>
            </a:r>
          </a:p>
          <a:p>
            <a:pPr>
              <a:buNone/>
            </a:pPr>
            <a:r>
              <a:rPr lang="en-US" dirty="0" err="1" smtClean="0"/>
              <a:t>Ka.Prodi</a:t>
            </a:r>
            <a:r>
              <a:rPr lang="en-US" dirty="0" smtClean="0"/>
              <a:t>? </a:t>
            </a:r>
            <a:r>
              <a:rPr lang="en-US" b="1" dirty="0" smtClean="0"/>
              <a:t>JOB</a:t>
            </a:r>
          </a:p>
          <a:p>
            <a:pPr>
              <a:buNone/>
            </a:pPr>
            <a:r>
              <a:rPr lang="en-US" dirty="0" err="1" smtClean="0"/>
              <a:t>Ka</a:t>
            </a:r>
            <a:r>
              <a:rPr lang="en-US" dirty="0" smtClean="0"/>
              <a:t>. Prodi KA? </a:t>
            </a:r>
            <a:r>
              <a:rPr lang="en-US" b="1" dirty="0" smtClean="0"/>
              <a:t>POSITION</a:t>
            </a:r>
          </a:p>
          <a:p>
            <a:pPr>
              <a:buNone/>
            </a:pPr>
            <a:r>
              <a:rPr lang="en-US" dirty="0" smtClean="0"/>
              <a:t>Magdalena </a:t>
            </a:r>
            <a:r>
              <a:rPr lang="en-US" dirty="0" err="1" smtClean="0"/>
              <a:t>Karismariyanti</a:t>
            </a:r>
            <a:r>
              <a:rPr lang="en-US" dirty="0" smtClean="0"/>
              <a:t>?</a:t>
            </a:r>
            <a:r>
              <a:rPr lang="en-US" baseline="0" dirty="0" smtClean="0"/>
              <a:t> </a:t>
            </a:r>
            <a:r>
              <a:rPr lang="en-US" b="1" baseline="0" dirty="0" smtClean="0"/>
              <a:t>PERSON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92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520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per proses, </a:t>
            </a:r>
            <a:r>
              <a:rPr lang="en-US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per proses, </a:t>
            </a:r>
            <a:r>
              <a:rPr lang="en-US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per proses, </a:t>
            </a:r>
            <a:r>
              <a:rPr lang="en-US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per proses, </a:t>
            </a:r>
            <a:r>
              <a:rPr lang="en-US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3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per proses, </a:t>
            </a:r>
            <a:r>
              <a:rPr lang="en-US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smtClean="0"/>
              <a:t> SAP01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635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4900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Perencanaan </a:t>
            </a: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smtClean="0"/>
              <a:t>Minggu </a:t>
            </a:r>
            <a:r>
              <a:rPr lang="en-US" sz="3900" b="1" dirty="0" smtClean="0"/>
              <a:t>ke-2: Proses </a:t>
            </a:r>
            <a:r>
              <a:rPr lang="en-US" sz="3900" b="1" dirty="0" err="1" smtClean="0"/>
              <a:t>Bisnis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Area </a:t>
            </a:r>
            <a:r>
              <a:rPr lang="en-US" sz="3900" b="1" dirty="0" err="1" smtClean="0"/>
              <a:t>Fungsional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 r o d </a:t>
            </a:r>
            <a:r>
              <a:rPr lang="en-US" dirty="0" err="1" smtClean="0"/>
              <a:t>i</a:t>
            </a:r>
            <a:r>
              <a:rPr lang="en-US" dirty="0" smtClean="0"/>
              <a:t>  D 3  K o m p u t e r </a:t>
            </a:r>
            <a:r>
              <a:rPr lang="en-US" dirty="0" err="1" smtClean="0"/>
              <a:t>i</a:t>
            </a:r>
            <a:r>
              <a:rPr lang="en-US" dirty="0" smtClean="0"/>
              <a:t> s a s </a:t>
            </a:r>
            <a:r>
              <a:rPr lang="en-US" dirty="0" err="1" smtClean="0"/>
              <a:t>i</a:t>
            </a:r>
            <a:r>
              <a:rPr lang="en-US" dirty="0" smtClean="0"/>
              <a:t>   A k u n t a n 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 I T , U n </a:t>
            </a:r>
            <a:r>
              <a:rPr lang="en-US" dirty="0" err="1" smtClean="0"/>
              <a:t>i</a:t>
            </a:r>
            <a:r>
              <a:rPr lang="en-US" dirty="0" smtClean="0"/>
              <a:t> v e r s </a:t>
            </a:r>
            <a:r>
              <a:rPr lang="en-US" dirty="0" err="1" smtClean="0"/>
              <a:t>i</a:t>
            </a:r>
            <a:r>
              <a:rPr lang="en-US" dirty="0" smtClean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Indentifikasi</a:t>
            </a:r>
            <a:r>
              <a:rPr lang="en-US" dirty="0" smtClean="0"/>
              <a:t>: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Berdasarkan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smartphone,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smartphone </a:t>
            </a:r>
            <a:r>
              <a:rPr lang="en-US" dirty="0" err="1"/>
              <a:t>rusak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r>
              <a:rPr lang="en-US" dirty="0"/>
              <a:t>.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penembalian</a:t>
            </a:r>
            <a:r>
              <a:rPr lang="en-US" dirty="0"/>
              <a:t>. Proses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area </a:t>
            </a:r>
            <a:r>
              <a:rPr lang="en-US" dirty="0" err="1"/>
              <a:t>fungsional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Marketing and sales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Customer Relationship Management. Proses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Marketing and sales. </a:t>
            </a:r>
            <a:r>
              <a:rPr lang="en-US" dirty="0" err="1"/>
              <a:t>Penanganan</a:t>
            </a:r>
            <a:r>
              <a:rPr lang="en-US" dirty="0"/>
              <a:t> smartphone </a:t>
            </a:r>
            <a:r>
              <a:rPr lang="en-US" dirty="0" err="1"/>
              <a:t>rusak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proses </a:t>
            </a:r>
            <a:r>
              <a:rPr lang="en-US" dirty="0" err="1"/>
              <a:t>perbaikan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Supply Chain Management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Berapa</a:t>
            </a:r>
            <a:r>
              <a:rPr lang="en-US" dirty="0" smtClean="0"/>
              <a:t> area </a:t>
            </a:r>
            <a:r>
              <a:rPr lang="en-US" dirty="0" err="1" smtClean="0"/>
              <a:t>fungsional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?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 smtClean="0"/>
              <a:t>Bisnis</a:t>
            </a:r>
            <a:r>
              <a:rPr lang="en-US" dirty="0" smtClean="0"/>
              <a:t>: 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smtClean="0"/>
              <a:t>Smartphone </a:t>
            </a:r>
            <a:r>
              <a:rPr lang="en-US" dirty="0" err="1"/>
              <a:t>R</a:t>
            </a:r>
            <a:r>
              <a:rPr lang="en-US" dirty="0" err="1" smtClean="0"/>
              <a:t>usak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598254"/>
              </p:ext>
            </p:extLst>
          </p:nvPr>
        </p:nvGraphicFramePr>
        <p:xfrm>
          <a:off x="838200" y="2052756"/>
          <a:ext cx="10515600" cy="260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0891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502615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02741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3447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Input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Functional Area Responsible for input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Process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Output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650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Pengembalian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smartphone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Marketing and Sales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Menerima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pengembalian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barang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Pengembalian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dihasillkan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04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Penyelesaian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Pengembalian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Supply Chain Management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Perbaikan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Penyelesaian atas perbaikan dihasillkan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5357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Penyelesaian Perbaikan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Supply Chain Management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Pengiriman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Pelanggan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menerima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smartphone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393974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3286898" y="2299211"/>
            <a:ext cx="2718485" cy="2724701"/>
          </a:xfrm>
          <a:prstGeom prst="wedgeEllipseCallout">
            <a:avLst>
              <a:gd name="adj1" fmla="val 31548"/>
              <a:gd name="adj2" fmla="val 6830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09969" y="5023912"/>
            <a:ext cx="32222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Proses </a:t>
            </a:r>
            <a:r>
              <a:rPr lang="en-US" dirty="0" err="1" smtClean="0"/>
              <a:t>lintas</a:t>
            </a:r>
            <a:r>
              <a:rPr lang="en-US" dirty="0" smtClean="0"/>
              <a:t> area </a:t>
            </a:r>
            <a:r>
              <a:rPr lang="en-US" dirty="0" err="1" smtClean="0"/>
              <a:t>fungsionalitas</a:t>
            </a:r>
            <a:r>
              <a:rPr lang="en-US" dirty="0" smtClean="0"/>
              <a:t> </a:t>
            </a:r>
          </a:p>
          <a:p>
            <a:r>
              <a:rPr lang="en-US" sz="3200" dirty="0" smtClean="0"/>
              <a:t>&gt;&gt; Proses </a:t>
            </a:r>
            <a:r>
              <a:rPr lang="en-US" sz="3200" dirty="0" err="1" smtClean="0"/>
              <a:t>Bisnis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24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Bisnis</a:t>
            </a:r>
            <a:r>
              <a:rPr lang="en-US" dirty="0" smtClean="0"/>
              <a:t> di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900" dirty="0" err="1"/>
              <a:t>Sebutkan</a:t>
            </a:r>
            <a:r>
              <a:rPr lang="en-US" sz="6900" dirty="0"/>
              <a:t> </a:t>
            </a:r>
            <a:r>
              <a:rPr lang="en-US" sz="6900" dirty="0" err="1"/>
              <a:t>nama</a:t>
            </a:r>
            <a:r>
              <a:rPr lang="en-US" sz="6900" dirty="0"/>
              <a:t> </a:t>
            </a:r>
            <a:r>
              <a:rPr lang="en-US" sz="6900" dirty="0" smtClean="0"/>
              <a:t>proses </a:t>
            </a:r>
            <a:r>
              <a:rPr lang="en-US" sz="6900" dirty="0" err="1" smtClean="0"/>
              <a:t>Modul</a:t>
            </a:r>
            <a:r>
              <a:rPr lang="en-US" sz="6900" dirty="0" smtClean="0"/>
              <a:t> </a:t>
            </a:r>
            <a:r>
              <a:rPr lang="en-US" sz="6900" dirty="0" err="1" smtClean="0"/>
              <a:t>MySAP</a:t>
            </a:r>
            <a:r>
              <a:rPr lang="en-US" sz="6900" dirty="0" smtClean="0"/>
              <a:t> ERP </a:t>
            </a:r>
            <a:r>
              <a:rPr lang="en-US" sz="6300" dirty="0" smtClean="0"/>
              <a:t>Ada di </a:t>
            </a:r>
            <a:r>
              <a:rPr lang="en-US" sz="6300" dirty="0" err="1" smtClean="0"/>
              <a:t>halaman</a:t>
            </a:r>
            <a:r>
              <a:rPr lang="en-US" sz="6300" dirty="0" smtClean="0"/>
              <a:t> </a:t>
            </a:r>
            <a:r>
              <a:rPr lang="en-US" sz="6300" dirty="0" err="1" smtClean="0"/>
              <a:t>berapa</a:t>
            </a:r>
            <a:r>
              <a:rPr lang="en-US" sz="6300" dirty="0" smtClean="0"/>
              <a:t> </a:t>
            </a:r>
            <a:r>
              <a:rPr lang="en-US" sz="6300" dirty="0" err="1" smtClean="0"/>
              <a:t>pada</a:t>
            </a:r>
            <a:r>
              <a:rPr lang="en-US" sz="6300" dirty="0" smtClean="0"/>
              <a:t> </a:t>
            </a:r>
            <a:r>
              <a:rPr lang="en-US" sz="6300" dirty="0" err="1" smtClean="0"/>
              <a:t>Modul</a:t>
            </a:r>
            <a:r>
              <a:rPr lang="en-US" sz="6300" dirty="0" smtClean="0"/>
              <a:t> SAP 01 </a:t>
            </a:r>
          </a:p>
          <a:p>
            <a:pPr marL="0" indent="0">
              <a:buNone/>
            </a:pPr>
            <a:endParaRPr lang="en-US" dirty="0" smtClean="0"/>
          </a:p>
          <a:p>
            <a:pPr marL="2508250"/>
            <a:r>
              <a:rPr lang="en-US" dirty="0" smtClean="0"/>
              <a:t>Logistics Module</a:t>
            </a:r>
          </a:p>
          <a:p>
            <a:pPr marL="2925763" lvl="1"/>
            <a:r>
              <a:rPr lang="en-US" dirty="0" smtClean="0"/>
              <a:t>Procurement (Material Management MM)</a:t>
            </a:r>
          </a:p>
          <a:p>
            <a:pPr marL="2925763" lvl="1"/>
            <a:r>
              <a:rPr lang="en-US" dirty="0" smtClean="0"/>
              <a:t>Sales Order Management (Sales &amp; Distribution SD)</a:t>
            </a:r>
          </a:p>
          <a:p>
            <a:pPr marL="2925763" lvl="1"/>
            <a:r>
              <a:rPr lang="en-US" dirty="0" smtClean="0"/>
              <a:t>Production </a:t>
            </a:r>
          </a:p>
          <a:p>
            <a:pPr marL="2508250"/>
            <a:r>
              <a:rPr lang="en-US" dirty="0" smtClean="0"/>
              <a:t>Financial Module</a:t>
            </a:r>
          </a:p>
          <a:p>
            <a:pPr marL="2925763" lvl="1"/>
            <a:r>
              <a:rPr lang="en-US" dirty="0" smtClean="0"/>
              <a:t>Financial </a:t>
            </a:r>
            <a:r>
              <a:rPr lang="en-US" dirty="0"/>
              <a:t>Accounting (FI</a:t>
            </a:r>
            <a:r>
              <a:rPr lang="en-US" dirty="0" smtClean="0"/>
              <a:t>)</a:t>
            </a:r>
          </a:p>
          <a:p>
            <a:pPr marL="2925763" lvl="1"/>
            <a:r>
              <a:rPr lang="en-US" dirty="0" smtClean="0"/>
              <a:t>Controlling </a:t>
            </a:r>
            <a:r>
              <a:rPr lang="en-US" dirty="0"/>
              <a:t>(CO</a:t>
            </a:r>
            <a:r>
              <a:rPr lang="en-US" dirty="0" smtClean="0"/>
              <a:t>)</a:t>
            </a:r>
          </a:p>
          <a:p>
            <a:pPr marL="2508250"/>
            <a:r>
              <a:rPr lang="en-US" dirty="0" smtClean="0"/>
              <a:t>Human Resource Module</a:t>
            </a:r>
          </a:p>
          <a:p>
            <a:pPr lvl="1"/>
            <a:endParaRPr lang="en-US" dirty="0"/>
          </a:p>
        </p:txBody>
      </p:sp>
      <p:pic>
        <p:nvPicPr>
          <p:cNvPr id="2050" name="Picture 2" descr="Image result for SAP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83" y="230188"/>
            <a:ext cx="2858454" cy="145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0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1411" y="1177883"/>
            <a:ext cx="8610600" cy="552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07411" y="2244683"/>
            <a:ext cx="2076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MM Purchase</a:t>
            </a:r>
          </a:p>
          <a:p>
            <a:r>
              <a:rPr lang="en-US" sz="1400" dirty="0" smtClean="0"/>
              <a:t>Doc: Purchase Requisition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102811" y="3235283"/>
            <a:ext cx="1597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MM Purchase</a:t>
            </a:r>
          </a:p>
          <a:p>
            <a:r>
              <a:rPr lang="en-US" sz="1400" dirty="0" smtClean="0"/>
              <a:t>Doc: Request For </a:t>
            </a:r>
          </a:p>
          <a:p>
            <a:r>
              <a:rPr lang="en-US" sz="1400" dirty="0" smtClean="0"/>
              <a:t>          Quotation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026611" y="5521283"/>
            <a:ext cx="1597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MM Purchase</a:t>
            </a:r>
          </a:p>
          <a:p>
            <a:r>
              <a:rPr lang="en-US" sz="1400" dirty="0" smtClean="0"/>
              <a:t>Doc: Quotation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340811" y="6130883"/>
            <a:ext cx="168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MM Purchase</a:t>
            </a:r>
          </a:p>
          <a:p>
            <a:r>
              <a:rPr lang="en-US" sz="1400" dirty="0" smtClean="0"/>
              <a:t>Doc: Purchase Order</a:t>
            </a:r>
          </a:p>
          <a:p>
            <a:r>
              <a:rPr lang="en-US" sz="1400" b="1" dirty="0" smtClean="0"/>
              <a:t>Exercise  4-1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64011" y="6369663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MM Purchase</a:t>
            </a:r>
          </a:p>
          <a:p>
            <a:r>
              <a:rPr lang="en-US" sz="1400" dirty="0" smtClean="0"/>
              <a:t>Doc: Order </a:t>
            </a:r>
            <a:r>
              <a:rPr lang="en-US" sz="1400" dirty="0" err="1" smtClean="0"/>
              <a:t>Acknowledement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611" y="4302083"/>
            <a:ext cx="1631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MM Inventory</a:t>
            </a:r>
          </a:p>
          <a:p>
            <a:r>
              <a:rPr lang="en-US" sz="1400" dirty="0" smtClean="0"/>
              <a:t>Doc: Good Receipt</a:t>
            </a:r>
          </a:p>
          <a:p>
            <a:r>
              <a:rPr lang="en-US" sz="1400" b="1" dirty="0" smtClean="0"/>
              <a:t>Exercise 4-2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82811" y="1863683"/>
            <a:ext cx="15770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MM Logistics</a:t>
            </a:r>
          </a:p>
          <a:p>
            <a:r>
              <a:rPr lang="en-US" sz="1400" dirty="0" smtClean="0"/>
              <a:t>Invoice Verification</a:t>
            </a:r>
          </a:p>
          <a:p>
            <a:r>
              <a:rPr lang="en-US" sz="1400" b="1" dirty="0" smtClean="0"/>
              <a:t>Exercise 4-3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211" y="1558883"/>
            <a:ext cx="140301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Unit: Accounting</a:t>
            </a:r>
          </a:p>
          <a:p>
            <a:pPr algn="r"/>
            <a:r>
              <a:rPr lang="en-US" sz="1400" b="1" dirty="0" smtClean="0"/>
              <a:t>Exercise 5-2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Bisnis</a:t>
            </a:r>
            <a:r>
              <a:rPr lang="en-US" dirty="0" smtClean="0"/>
              <a:t> Proses: Procurement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2103123" y="157407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4523" y="1116877"/>
            <a:ext cx="866605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979923" y="1116877"/>
            <a:ext cx="194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 Pre </a:t>
            </a:r>
            <a:r>
              <a:rPr lang="en-US" sz="1600" dirty="0" smtClean="0"/>
              <a:t>Sales</a:t>
            </a:r>
            <a:r>
              <a:rPr lang="en-US" dirty="0" smtClean="0"/>
              <a:t> Activity</a:t>
            </a:r>
          </a:p>
          <a:p>
            <a:r>
              <a:rPr lang="en-US" sz="1400" dirty="0" smtClean="0"/>
              <a:t>Doc: Inquiry, Quotation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99123" y="2031277"/>
            <a:ext cx="1389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Doc: Sales Order</a:t>
            </a:r>
          </a:p>
          <a:p>
            <a:r>
              <a:rPr lang="en-US" sz="1400" dirty="0" smtClean="0"/>
              <a:t>Exercise 4-4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84923" y="6374677"/>
            <a:ext cx="16176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Doc: Delivery Order</a:t>
            </a:r>
          </a:p>
          <a:p>
            <a:r>
              <a:rPr lang="en-US" sz="1400" dirty="0" smtClean="0"/>
              <a:t>Exercise 4-5 no.1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98685" y="1955077"/>
            <a:ext cx="1050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Exercise 4-6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41523" y="1574077"/>
            <a:ext cx="10509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Exercise 5-3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93104" y="5841277"/>
            <a:ext cx="16849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Doc: Transfer Order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45923" y="4317277"/>
            <a:ext cx="168187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Doc: Good Issue Doc</a:t>
            </a:r>
          </a:p>
          <a:p>
            <a:r>
              <a:rPr lang="en-US" sz="1400" dirty="0" smtClean="0"/>
              <a:t>Exercise 4-5 no.2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Bisnis</a:t>
            </a:r>
            <a:r>
              <a:rPr lang="en-US" dirty="0" smtClean="0"/>
              <a:t> Proses: Sales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Bisnis</a:t>
            </a:r>
            <a:r>
              <a:rPr lang="en-US" dirty="0" smtClean="0"/>
              <a:t> Proses: Production Planning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4087" y="2082113"/>
            <a:ext cx="77438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57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Bisnis</a:t>
            </a:r>
            <a:r>
              <a:rPr lang="en-US" dirty="0" smtClean="0"/>
              <a:t> Proses: Production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69308" y="152606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69" y="1068860"/>
            <a:ext cx="846383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79508" y="1602260"/>
            <a:ext cx="172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Planning</a:t>
            </a:r>
          </a:p>
          <a:p>
            <a:r>
              <a:rPr lang="en-US" sz="1400" dirty="0" smtClean="0"/>
              <a:t>Exercise 4-9 no 1. a-g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579708" y="2669060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Planning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732108" y="4574060"/>
            <a:ext cx="155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Planning</a:t>
            </a:r>
          </a:p>
          <a:p>
            <a:r>
              <a:rPr lang="en-US" sz="1400" dirty="0" smtClean="0"/>
              <a:t>Exercise 4-9 no 1.h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9108" y="5945660"/>
            <a:ext cx="1946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Shop Floor Control</a:t>
            </a:r>
          </a:p>
          <a:p>
            <a:r>
              <a:rPr lang="en-US" sz="1400" dirty="0" smtClean="0"/>
              <a:t>(org </a:t>
            </a:r>
            <a:r>
              <a:rPr lang="en-US" sz="1400" dirty="0" err="1" smtClean="0"/>
              <a:t>lapangan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Exercise 4-9 no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4968" y="5793260"/>
            <a:ext cx="194662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Unit: Shop Floor Control</a:t>
            </a:r>
          </a:p>
          <a:p>
            <a:pPr algn="r"/>
            <a:r>
              <a:rPr lang="en-US" sz="1400" dirty="0" smtClean="0"/>
              <a:t>(org </a:t>
            </a:r>
            <a:r>
              <a:rPr lang="en-US" sz="1400" dirty="0" err="1" smtClean="0"/>
              <a:t>lapangan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5168" y="5793260"/>
            <a:ext cx="194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Unit: Shop Floor Control</a:t>
            </a:r>
          </a:p>
          <a:p>
            <a:pPr algn="r"/>
            <a:r>
              <a:rPr lang="en-US" sz="1400" dirty="0" smtClean="0"/>
              <a:t>(org </a:t>
            </a:r>
            <a:r>
              <a:rPr lang="en-US" sz="1400" dirty="0" err="1" smtClean="0"/>
              <a:t>lapangan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93108" y="4193060"/>
            <a:ext cx="142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Warehouse</a:t>
            </a:r>
          </a:p>
          <a:p>
            <a:r>
              <a:rPr lang="en-US" sz="1400" dirty="0" smtClean="0"/>
              <a:t>Exercise 4-9 no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78908" y="2592860"/>
            <a:ext cx="1420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Unit: Warehouse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99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Bisnis</a:t>
            </a:r>
            <a:r>
              <a:rPr lang="en-US" dirty="0" smtClean="0"/>
              <a:t> Proses: Human Capital Management</a:t>
            </a:r>
            <a:endParaRPr lang="en-US" dirty="0"/>
          </a:p>
        </p:txBody>
      </p:sp>
      <p:pic>
        <p:nvPicPr>
          <p:cNvPr id="4098" name="Picture 2" descr="G:\SAP - Poltek Telkom\SAP - Slide Show\SAP01 SAP Overview\SAP_UAP_Fundamentals_files\slide0274_image0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1586256"/>
            <a:ext cx="7743825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9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3: System Wide Concept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770062"/>
            <a:ext cx="2251075" cy="4478338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Unit 3: System Wide Concept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97414" y="38100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System-wide Concept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1" y="2616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57801" y="4419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Organizational Element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105401" y="5029200"/>
            <a:ext cx="4232275" cy="685800"/>
            <a:chOff x="1916" y="1489"/>
            <a:chExt cx="2666" cy="43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Arial Black" pitchFamily="34" charset="0"/>
                </a:rPr>
                <a:t>Master Data</a:t>
              </a:r>
            </a:p>
          </p:txBody>
        </p:sp>
        <p:sp>
          <p:nvSpPr>
            <p:cNvPr id="1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24401" y="5638800"/>
            <a:ext cx="4232275" cy="685800"/>
            <a:chOff x="1916" y="1489"/>
            <a:chExt cx="2666" cy="432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Arial Black" pitchFamily="34" charset="0"/>
                </a:rPr>
                <a:t>Transaction</a:t>
              </a:r>
            </a:p>
          </p:txBody>
        </p:sp>
        <p:sp>
          <p:nvSpPr>
            <p:cNvPr id="23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391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2487" y="3064475"/>
            <a:ext cx="4028302" cy="353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</a:t>
            </a:r>
            <a:r>
              <a:rPr lang="en-US" dirty="0" err="1" smtClean="0"/>
              <a:t>Fungsional</a:t>
            </a:r>
            <a:r>
              <a:rPr lang="en-US" dirty="0" smtClean="0"/>
              <a:t> (</a:t>
            </a:r>
            <a:r>
              <a:rPr lang="en-US" i="1" dirty="0" err="1" smtClean="0"/>
              <a:t>Fungsional</a:t>
            </a:r>
            <a:r>
              <a:rPr lang="en-US" i="1" dirty="0" smtClean="0"/>
              <a:t> Area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638" y="1825625"/>
            <a:ext cx="8907162" cy="4351338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sz="4000" dirty="0" err="1" smtClean="0"/>
              <a:t>Adalah</a:t>
            </a:r>
            <a:r>
              <a:rPr lang="en-US" sz="4000" dirty="0" smtClean="0"/>
              <a:t> </a:t>
            </a:r>
            <a:r>
              <a:rPr lang="en-US" sz="4000" b="1" dirty="0" err="1" smtClean="0"/>
              <a:t>pengelompokan</a:t>
            </a:r>
            <a:r>
              <a:rPr lang="en-US" sz="4000" b="1" dirty="0" smtClean="0"/>
              <a:t> </a:t>
            </a:r>
            <a:r>
              <a:rPr lang="en-US" sz="4000" b="1" dirty="0" err="1"/>
              <a:t>kegiatan</a:t>
            </a:r>
            <a:r>
              <a:rPr lang="en-US" sz="4000" b="1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proses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dasar</a:t>
            </a:r>
            <a:r>
              <a:rPr lang="en-US" sz="4000" dirty="0"/>
              <a:t> </a:t>
            </a:r>
            <a:r>
              <a:rPr lang="en-US" sz="4000" dirty="0" err="1"/>
              <a:t>kebutuhan</a:t>
            </a:r>
            <a:r>
              <a:rPr lang="en-US" sz="4000" dirty="0"/>
              <a:t> </a:t>
            </a:r>
            <a:r>
              <a:rPr lang="en-US" sz="4000" dirty="0" err="1"/>
              <a:t>mereka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mencapai</a:t>
            </a:r>
            <a:r>
              <a:rPr lang="en-US" sz="4000" dirty="0"/>
              <a:t> </a:t>
            </a:r>
            <a:r>
              <a:rPr lang="en-US" sz="4000" dirty="0" err="1"/>
              <a:t>satu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 smtClean="0"/>
              <a:t>tugas</a:t>
            </a:r>
            <a:r>
              <a:rPr lang="en-US" sz="4000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Area </a:t>
            </a:r>
            <a:r>
              <a:rPr lang="en-US" dirty="0" err="1" smtClean="0"/>
              <a:t>fungsional</a:t>
            </a:r>
            <a:r>
              <a:rPr lang="en-US" dirty="0" smtClean="0"/>
              <a:t> =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/>
              <a:t>Rainer and </a:t>
            </a:r>
            <a:r>
              <a:rPr lang="en-US" dirty="0" err="1"/>
              <a:t>Cegielski</a:t>
            </a:r>
            <a:r>
              <a:rPr lang="en-US" dirty="0"/>
              <a:t> 2012, 42).</a:t>
            </a:r>
          </a:p>
        </p:txBody>
      </p:sp>
      <p:sp>
        <p:nvSpPr>
          <p:cNvPr id="5" name="Left Arrow 4"/>
          <p:cNvSpPr/>
          <p:nvPr/>
        </p:nvSpPr>
        <p:spPr>
          <a:xfrm>
            <a:off x="4263081" y="5570857"/>
            <a:ext cx="1124465" cy="1212211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09963" y="5880402"/>
            <a:ext cx="217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Area </a:t>
            </a:r>
            <a:r>
              <a:rPr lang="en-US" sz="2400" dirty="0" err="1" smtClean="0"/>
              <a:t>Fungsional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6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Organizational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company’s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enterprise structure </a:t>
            </a:r>
            <a:r>
              <a:rPr lang="en-US" dirty="0"/>
              <a:t>is </a:t>
            </a:r>
            <a:r>
              <a:rPr lang="en-US" sz="3600" b="1" dirty="0">
                <a:solidFill>
                  <a:srgbClr val="FF0000"/>
                </a:solidFill>
              </a:rPr>
              <a:t>mapped</a:t>
            </a:r>
            <a:r>
              <a:rPr lang="en-US" dirty="0"/>
              <a:t> to SAP application using organizational element. (SAP,2006)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mechanism</a:t>
            </a:r>
            <a:r>
              <a:rPr lang="en-US" sz="3600" dirty="0"/>
              <a:t> </a:t>
            </a:r>
            <a:r>
              <a:rPr lang="en-US" dirty="0"/>
              <a:t>for </a:t>
            </a:r>
            <a:r>
              <a:rPr lang="en-US" sz="3600" b="1" dirty="0">
                <a:solidFill>
                  <a:srgbClr val="FF0000"/>
                </a:solidFill>
              </a:rPr>
              <a:t>defining</a:t>
            </a:r>
            <a:r>
              <a:rPr lang="en-US" dirty="0"/>
              <a:t> a company’s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enterprise structure</a:t>
            </a:r>
            <a:r>
              <a:rPr lang="en-US" dirty="0"/>
              <a:t> within the SAP system for legal and/or business-related purposes. (</a:t>
            </a:r>
            <a:r>
              <a:rPr lang="en-US" dirty="0" err="1"/>
              <a:t>Yayan</a:t>
            </a:r>
            <a:r>
              <a:rPr lang="en-US" dirty="0"/>
              <a:t>, 2009)</a:t>
            </a:r>
          </a:p>
        </p:txBody>
      </p:sp>
    </p:spTree>
    <p:extLst>
      <p:ext uri="{BB962C8B-B14F-4D97-AF65-F5344CB8AC3E}">
        <p14:creationId xmlns:p14="http://schemas.microsoft.com/office/powerpoint/2010/main" val="3204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8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1" y="1295401"/>
            <a:ext cx="5742015" cy="512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000" dirty="0">
                <a:solidFill>
                  <a:srgbClr val="00B050"/>
                </a:solidFill>
                <a:latin typeface="Arial Black" pitchFamily="34" charset="0"/>
              </a:rPr>
              <a:t>Organizational Element </a:t>
            </a:r>
            <a:r>
              <a:rPr lang="en-US" sz="2800" dirty="0">
                <a:solidFill>
                  <a:schemeClr val="hlink"/>
                </a:solidFill>
                <a:latin typeface="Arial Black" pitchFamily="34" charset="0"/>
              </a:rPr>
              <a:t>SALES and DISTRIBUTION</a:t>
            </a:r>
            <a:endParaRPr lang="en-US" sz="2800" dirty="0">
              <a:solidFill>
                <a:srgbClr val="00B050"/>
              </a:solidFill>
              <a:latin typeface="Arial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2057400"/>
            <a:ext cx="56388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671936"/>
            <a:ext cx="3977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1600" dirty="0"/>
              <a:t>Highest hierarchical level in SAP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81200" y="3037820"/>
            <a:ext cx="43434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1" y="2652356"/>
            <a:ext cx="2070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Company Code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4191000"/>
            <a:ext cx="3733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3805536"/>
            <a:ext cx="247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Sales Organization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81200" y="5334000"/>
            <a:ext cx="3048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0" y="4948536"/>
            <a:ext cx="2752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Distribution Channel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981200" y="6400800"/>
            <a:ext cx="2362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000" y="6015336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Division</a:t>
            </a:r>
          </a:p>
        </p:txBody>
      </p:sp>
      <p:sp>
        <p:nvSpPr>
          <p:cNvPr id="41990" name="AutoShape 6" descr="data:image/jpeg;base64,/9j/4AAQSkZJRgABAQAAAQABAAD/2wCEAAkGBhQSEBUUEBQVFBUUFRYUFxQSFxgVFRQUFRAWFRQUFxUYGyYfGBojGhUUHy8gIygpLSwsFR4xNTIqNSYrLCkBCQoKDgwOGg8PGiwcHxwpLjEpLCwsLCwpKSkpLSwpKSkpLCksLCwsKSkpKiksKSktKSksKSkpLCkpKS8pKSk1Kf/AABEIAMwAzAMBIgACEQEDEQH/xAAcAAABBQEBAQAAAAAAAAAAAAAAAwQFBgcCAQj/xABBEAACAQIEAgYFCAoCAwEAAAABAgADEQQFEiEGMRNBUWFxkSIygaGxBzNCcnOSssEUIyQ0Q1JiorPRgvAVJVPh/8QAGgEBAAMBAQEAAAAAAAAAAAAAAAECBAUDBv/EADARAAICAQIEAwcDBQAAAAAAAAABAhEDBAUSITFBEzJxIjNhgZGh0RSxwSNCUeHw/9oADAMBAAIRAxEAPwDcYQhACEIQAhCEAIQhACEIQAhCEAIQhACEIQAhPLz2AEJ5eewAhCEAIQhACEIQAhCEAIQhACEIQAhCEAIQnhgHsJ5CAewnLNI3G8SYel85VUEdQN28hvKynGPOTorKcY85OiUhKfjPlGpD5qm797WQfmfdIPF8d4l/U00x/SNR8z+QmLJuGCHe/QwZNy08O9+hpV550o7RMdxWYVanzlV27ixt5co1FMDlMb3ePaJglvcb9mH3NtvPZi9PF1F9Wo48HYe68e0uJcUvKu/g1iPeJaO7QfWLLx3rH/dFo1yEzChx3il5sj/WW34SJI4f5SXHzlFT3qxHuIPxmiO5YH3o1Q3XTy6ui/QlRofKPRPr06i+wMPcZI4fjXCv/FC9zgr8RaaY6rDLpJGmGswT6TROwjXD5nSqfN1Eb6rA/Axzee6afQ0pp9D2EISSQhCEAIQhACF4xzfN6eGpmpVNhy23JJ5ACUnG/KexuKNIL31Dc/dX/cz5tTjxeZmbNqsWHzvn/g0O8aY3NqVL52oi+JF/LnMrxfFder69ZgOxfQHujAEE3vc9vMmc3JuqXkj9Tk5d5ivJH6miY35QqC7Uw1TwGkebSCxvygV32pqlMdvrt77D3SswnPybjnn0dHNy7nqJ9HXoO8Xmtar87Vdu65A+6No0CiELzDKcpc2znynKbuTs9heeXheVorR7PJ5eJtiFHWISZKTFYXjVsYOoecTOKPhLKLJ4GPrzg1R2xl0hPOAMngJ4Ry2IHUIm1cxOEmkTQ7yrfEUftqX+VZuAmH5R+8UftqX+VZuBn0G1u4yPpdn8kvU6hCE6x2ghCEAIQhAKb8p/7qn2o/CZmN5p3yo/uifaj8JmXXnzu4e++R8vui/r/JHpM8vPLzkmYKOadisw5Ezr9NYdfnECZyTJ4UW4Ux2MzPWB7IoMzXrBEjjODHhpjw4slGzIdQJiL49j2DwjJDOrx4aHhoWaqTzN54DE7z0NJomhQGdAxIGdAyKIaFQZ0DEgZ0DIorQqDFq+FdApdSocaluLal6iO6dnKawpdMabCn/ORYb8j2277S15vlQqVkVwdGFwdMvp5k6fRQHtJ/Oe0NO5p/Y0Y9NKcW+/KvmVfKP3ij9tS/yrNwmSYjD00xWFVAFfVRNVVJIVzVU6dyTcC15rc623R4FNfE7W1R4FNPs0dQhPGawueQnVOwezyQuM4k0j9XSdweTEFVPeDa5EhMVxJXbrFMdiix8zv5WkpWRZc3qAC7EAdpNowr5/RXk2r6gv7+XvlNZyxu5LHtYk/GKqJbhI4hXjjEHF4cJRVtQcN6VhsFPXfvmY18ixqfwahH9Nn/CTNQQRZBMuXRwyS4mY8ukhllxSMcq16qbVKbL9ZSPiJyubDrE2xV7fKI1sloVPnKNNvFF/1Mstuj2ZmltsX0ZjozBT3TsYhT1iafX+T7BP/B0/Zsy+4G3ukbifknw53StVp/W0uPgszy259meEttkujKJqnJkzmPA3R/NYpKh7NLA/eFxIDQyuUfmuxmbJpp4lckZMmmnjVsWBnt57hKGuoqFguplXUeQubXPnLNS4VWhmlLC1/wBar6Ttdbhlax2N9iDtPKOKU+aPOGGU+a9PqVqmpYgKCSeQAuT7BHGNwFSiQtZChKhgG2Ok8jbq9stuX4dcHmeKKCyUKbFRz3qCn0SC/e/ukhn+SJicXiHruV6HD+iq82ZEDM3gDUUd9+6e/wCl9n42aP0bcevO6M7Es2Apf+qq2F2q4mnTXYXJGk6QfZJfBUqeGbA4dqYYYlA9a/0mqW0g9qqb+jy5T3BYlUo4I1SumpjatUtsFBGpFNuQG8vjwKLdvt+9fkti0yg3b7V9a/JDVuGUp06jVKtmo1KVOpt6F6ltaqeZKg35dUmszyGydFQp02p16tNaVdCp0iw1CofWJJDG/Lq25RpnWJWjiy2IKVEGINRKVIggIWZmqOo2Lm6DfnY9UYPxR0SsuGLHVX/SC1QAb3uECDa19yZD8KFp/wCyX4MLTVfuWNsOVw2LUs7661HD6nPrMKoR2VeSrdtIA/lnWOzukuJxtKrUNPpEpqtRATYovL0d/pfGVmlxjVJq9KqVVrW1Iwso0+rptykTXr62LWVb9SiygdgEpPUqKXB/3X8nnk1cYpeH9/n+SUw1ZTiqAp30rUpKCwsznpgS7d5JM2eYbk5/aaP21L/Ks3MzZtjtSfxNu0u1N/E6kXm1TWy0Ryb0n+oCAF/5HbwDSUMovEeZHoW0mz4x+hQjmtEKQ7g9X6sMQe1xOqdkSOd16rPVoVxTpFiKSmktRWRfR6Qm6t6TBiLMBp0zh+IsUvrLha3sqUj8XHvjJ8QFAVdgAAANgABYADwjGtjIsEqeLF/i4E+NGpTf3No+MF4swX0xXo/XpVCB4sgdR5yt1sXGxrybZBd8NnmCqG1PF0Sf5S6hvukgjyknTo33Rgw7VN/hMyqhWFmAb6wB+MQGV0vooEPal0P9pEkg1gUzE8Vj0pD9Y1r8hzJ8BM3wmJrpWoLSxGIHSV6SFGqtUTQXvU9F7/QV+UsfElfViCP5VA/M/H3SyDHuK4rPKktu9tz5CVjN+LUVrV62pv8A5rd2+4vL2yp5pnFSuzCmxSiCVGjZqltixbmFvewFthvGeHwgUbADtt+chuiErLZlvEa1qopinUQsHKs4UBiiFytgxIOlWO/ZIjOD+1P4L+ARHJq6/pmGCspbptwDc2NCqDt7Yrm/7y/gv+MTDrm3iMOvS8Mbl7cufV49U1DiLE9G9DMOoYVQrHkatRgF8bI1RvZMsdt5NZvxMa2Dw2H3tQUhuwm5VLeCbeJM5mGSjF2czBkUIyT+XqXfi+mq4ykARfGVsO7d1OjawPcWIP8AxnlXHjE4rMkpFSxw4pUhcDURq6SxPXqIHlM8zTOHxDK1Q7pTSkPBFAv7Tc+2NVbs90vLUe1aR6S1XtWlystua8R1EWlTq0UGIoU+jWrrLMilbC6g6Q9u0m17yv1ce7IlNmJSnfQp5LqNzYd8ZgzsGZJ5JSMeTJKfcUWdgxMGdAzxZnYqDOwYkpnYMo0ebRI5Mf2mj9tS/wAqzczMKyY/tNH7al/lWbtedna/LL1O/tHll6jLO8QUoOV2YjSO5nOkH2Xv7JnXEmIAxgQcqGHRQOxqzF2/sSgPYZYc4zio2NGHZCqKwdTbZwq31BvE8u6Z5xXnKpjcWWPq1FSw52pUKa7D2Gdc7A7r4yReKzZR1+W8rmJ4jDi4cW7L290jjmAPXfwkEljqZ12DznH/AJg9gkEmIvyjimCZKIJhM4PYI6o5mDzUjwkVRox9RoyxBP8ADgFXMMOByprWrHuIpimv+Qzzi3HEJXdfWJKKf6nYU197DyjjgKl+1Yh//nQpr4Go7sfdTEjM7a4pX+liKV/AMah/BJIIavSShTF+SgKB1mwttKvmONepzNl6lHL29ssGak1GJ6uQHYJEV8Nbc7DvlaLBwVS/9hh/rsfKhUP5Sx5v+8t9VfwCM+C8nqHEpXFNuhprWJqlSEucNURQrG2o6mXlePM3/eX8F/CJi1vuTBr/AHYxrnecBoYo7+yJhpyEuRxUuQsGnYaIK07BkNENDgGdgxFTOwZ5NFGhYGdAxLWBzNpwMTf1QT7hLwwTyeVCOGU/Kh4pg9dV5kD4+UaaWPNrDsX/AHFKdBRyG/adz5zoYtrk/eOvQ2Y9vb87HOEzNkqI9NL6HV/T2B0sGt29U2/hTO2xeGWsyhCWZSqkkei1rgmYci3/AO/9M2rgTAdDgkXUr3LNdL29JibekAdvCdKGnhhjUTrabDHCmonXErWeh9Zz/Zb85lXFPyQVcRia1ejiqB6ao1TRVV6enUbhdY1A25cpqXFPr0fGp+FYx3nqkauhh+N+SXMad7UBVA+lh6lOp5LqD/2yCxGS4ij6OJoVU7RVpvT27QxFp9FloouLcCwY27Lm3lFCz53oUza9JhUt9G4J8Aw/OPsFmCNbVdCeQfYHwbkZteNyrD1vn8Nh6h7XpJq+8ACPORFb5PMC19NOrRubnoazFSe3RV1iSCjUaUdKLSzVfk9I+ZxZ8K9EMPvU2X4SOxnBWNHqjD1fs63Rt92sqj+6SQPOBj+qxrj+ZV+7hQw/yGQmaYd6j0ERWcmqTpUEnag45Dxlj4Syuth8JihiKTUnao7gMVN0/RaSqQVJBF1bkY3yzOEw5LMCWIsoUXJ7d+rqhBkJjeH6qKWek4AFz6J6hvFMsyNKKLUrU1q4hgHCVN6VDULogTkz2Iuxva+0sWI4sNQb0nHtBkS1UsxJFh2dfXJoizxcVWchsSyk3sES5UXBC+kbciQbADlK9m/7y3gv4RLEx5eI+MrubfvDfVX4TDrl/SMWt54yLxp9IeERDRTMD6Q8PziKzm44OUVRy4QbXIVUxVWiS0zFVpDr3muGhlLzcjRHSSfXkeir2b+E7AY/0+8zpRFqdInkLzbDRY4c6s1Q00I/ESSgOZ38YqWAG5sO+wEePklTonbZNKlt9+QvylTVC13qksF5A8ix5C3Z1zQ2o8ka4wJPGZ2iLcel2b6QfbzPsErmI4sr6wVKqAeQFwfG+590nG4cuA1cuC+4CgbA8rk9fcBILHZWtDEoKt3pakY29EtSLekO42DDulHI9lBI2LDYRU5AeJ3M07hc/sqe38Rldy3gh23rHQP5Ru3nyHvlwwWDWkgRLhR27mTJoiKorHH2Z9B0DaS12dbDmSUFgO8mwlbpcc0hWNJ1qJUBIIUdKAR6wJpk8uvbaPvlNxIrVKOGosvTrqrWZtIAsAo1WPpcyB3TP8UMfRp9HUwr6AGV2pKHLq9RXYF6ZOx0DnbmZ6YIRlam66V/JOeVQjwc3zv+DUaGdI1PpA6NTsTruNIA5kt1WjjDY+jUF1AYfzUmDDzBmP5DnhetjqSUXpUamHeotNlPoOlMKWs1h6QvftsJD0UVTqsEPU36zDt94Er/AHSs6UqRWFtWzf1oUW5Pp+tO/wDw5PqOre2Y5gc6xS/N4jEEdjdHilPtNnt4EyxcL8YVq2KXD1eibUlRtdNalNwaenYo/beUstRfXy2oPok+G/wiWkjmCPGc/pejm+nxbTfzMcLjXI9Ykd9mHvkgYZmP1FX7N/wGZ+x3E0LOH/Z6t7fNvyFvonsmeE7iSiGKAz3WBzM5o0y7BV3ubC3XLdlXCdIAGsSx/lU2Ue3mYIRUy4Nrdo+Mz3jTM3pY1tNraUPX/L3GbhnGGwVBb1TTpDteoVPjZm3mC/KHi6NTHMcM4enoQBlNxcDfeVlTVE8KfUc5TjzXBLCxUgdvMEySCys8P5glNX1m17WHMnnyEteU4J8RY/NqdxcXcjttyHvl4UlSPFwUeioTLW5xRaDkAqlgfpPdE87X90s2F4ZWjZq2lkNgX31Lc7X35eFrR2+aJhm6NPSVg1tR1FSouy3O5BF+fZLkEdl/DjqL4kJuRpNNiwYEdYI298maOHVfVAHxkFhswdyVF9C1LC/UpUNb2EmS7Yw9UhtIvFWdZnXVKNQuQBof1ja50Gw3lAyK1V6N/VNQX7wDv8IvxzlD1WWrcsANJFzZbHY274wyUFKYtzRrjzuJ5SdnslRoWGyzpqqoDrepUuQNwqA327BYSocc5aKmZ0sMm5BSkbdr1ST5BvdJfL+OP0Wm/wCj0QKzgg1WYtpB6kW2w6/YIw4Ry53xBxVS5IJKk82dubey5lST6Lp4tT1xUVBKDleJqm3OWejrtAIjinApUrEVEVxpX1gD1d8hVynR8zUq0u4NrT7lS9vZaaDistp1N3W57eRkbX4ZH0GI7mF5azycXdoqT0cQ4NNkpYlXUqV9KkzKRuPpA7eEreK4QwyH0kxeCPK41PT8xqFvEy1ZrxHRy7EomIZVdl1pq1KjAkrbpNJANwdu8dsnsDxxh6q3Ia3Wy6ayfeplrf8AICLJVmWDgt33w9bDYjuIFOp50zz8Z5gcHicJiRXqUKpFHDYkgBzVQtoXSoO9rkchNVfLMvxh2Wi7c/QIWoO+wswkZnHDhwyq1DE111OECORVUXBI9fcDbqMFuhlFLiUuzmtU1PUKJ0vM0U1EvoH8MnYeEUy8UFq1UwtVi71Vp0qrO6CmnR6qj2Vhdi2wJ5Wlyx+Bap+8YXC4r+rT0VX2EhgPYRIavw1lpP6yhi8Ke1Gd1v8AWBfbymzHljFKMo3RlyQcm3F1aGeWZniD+lYeri2qdFWNPWSCCgW59K1zv3znAtqTmT6bi57BUYflHFDgzBU6VRsNjdfN9NQoSSBy6jEMCUUimraiSTtvuWLG9thznPSm8rk+nY7WXLh/RwxxdzXXkWTJECjV1n3CVjjTjyuajYfBP0ap87XHO/Iqp6gOVxuTsJLZvjzRoMy+tbSv1m2H+/ZKHhsrNZxSQ+iLtUbtP0mPb2CesjnRKxmChmLMz1GPN3JJJ9tz5yNdbTRKmQ0vUNEEWPpam1kdoN7X9lpSs4y7oarpz0nY25ggFTbwIlC4xpEahflcX8L7zWVbo2DLupAII7CNvdKzkPASOiVa1S4ZQwVNtiL7sfyl1oYVUprTUeiosAbmw7LmWjKik42Nsyx71qTIm5I0+ew986TLBrDOdRAO3eRY7+F/OOqaBeW3hOpZzKrHR4iAbAWF7+0/9HlPZ6IrSwxbkJ5npVCOmIHIkc+pY9q7SyYDh5m6pacu4WA5iCTPsv4AVmBYM3ceX/7L1lXCYUDYC3V2SzYbLlUbCO1S0AZYXK1XqjwUhO4QDyDGeziqtxAKd8onDNHH0ArkJUpkmnUtexPrKw61Nh5AzH14VxGEc6RcfzUm9+24m5ZllLNylcxfDT98AzU8QYhdntV/proKh8yL39ss2UcQ1HUdOtRVU6lQVWdSbEA6KlytrnYMB3R/XyFx1RlUy9h1QRRNpm1NvpW7m2nFdwRsb+EgGoETkXHKWso8YnmuHVj6SqfEAyGxOYphbVCvoqfVWwvfaTdQX5yMz3KBWw70wNzZl+spuPzHtluNFVj5lfxnGBxVRFChFBJC3uSQt7k+Ak5w3h1NKsCbFmQE/wBAuzC/ft5SiYLAGnVUkEaTY35jYg/GWnDYkISGBZTa4BsduRBtPM9i/ZFki13dkH6qilr9VyP9An2zJOIKRxONqCgNWpiqbgAhFCg3Ow2WXTOflBb9F/RcHT6CkRZjfU7X53PaesyN4TyfTes43YWQH+Xrb2wCS4cwtSlhqdOsLMgI2IO2oldx3ESSnoWOaGBZuQgDYCL0cGW5CT+XcMluYlpy/htV5iAVHL+G2bmJacu4YVeYk/RwYXkIuBAG1DAqvIRyFnsIAQhCAEIQgBCEIB4VnDUQeqKQgDWpgFPVGdbIkPVJaEAq+J4VU8hIvE8I9kvdp4UgGY4jhhh1SPq5M46jNabDA9Ub1cqQ9UAxnG5Arm7pc9vI+cjq3DY+ixHiL/6m0V+HEPVIzEcJDqEAynC8NIDd7v3WsPLrlgw2XM3IS30eEd9xJ3BZCq9UAqeW8Lk8xLRgOHlW1xJmnQA5RWAI0sMF5CK2nsIAQhCAEIQgBCEIAQhCAEIQgBCEIAQhCAEIQgBCEIATzTPYQDzTPbQhACEIQAhCEAIQhACEIQAhCEAIQhAP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2" name="AutoShape 8" descr="data:image/jpeg;base64,/9j/4AAQSkZJRgABAQAAAQABAAD/2wCEAAkGBhQSEBUUEBQVFBUUFRYUFxQSFxgVFRQUFRAWFRQUFxUYGyYfGBojGhUUHy8gIygpLSwsFR4xNTIqNSYrLCkBCQoKDgwOGg8PGiwcHxwpLjEpLCwsLCwpKSkpLSwpKSkpLCksLCwsKSkpKiksKSktKSksKSkpLCkpKS8pKSk1Kf/AABEIAMwAzAMBIgACEQEDEQH/xAAcAAABBQEBAQAAAAAAAAAAAAAAAwQFBgcCAQj/xABBEAACAQIEAgYFCAoCAwEAAAABAgADEQQFEiEGMRNBUWFxkSIygaGxBzNCcnOSssEUIyQ0Q1JiorPRgvAVJVPh/8QAGgEBAAMBAQEAAAAAAAAAAAAAAAECBAUDBv/EADARAAICAQIEAwcDBQAAAAAAAAABAhEDBAUSITFBEzJxIjNhgZGh0RSxwSNCUeHw/9oADAMBAAIRAxEAPwDcYQhACEIQAhCEAIQhACEIQAhCEAIQhACEIQAhPLz2AEJ5eewAhCEAIQhACEIQAhCEAIQhACEIQAhCEAIQnhgHsJ5CAewnLNI3G8SYel85VUEdQN28hvKynGPOTorKcY85OiUhKfjPlGpD5qm797WQfmfdIPF8d4l/U00x/SNR8z+QmLJuGCHe/QwZNy08O9+hpV550o7RMdxWYVanzlV27ixt5co1FMDlMb3ePaJglvcb9mH3NtvPZi9PF1F9Wo48HYe68e0uJcUvKu/g1iPeJaO7QfWLLx3rH/dFo1yEzChx3il5sj/WW34SJI4f5SXHzlFT3qxHuIPxmiO5YH3o1Q3XTy6ui/QlRofKPRPr06i+wMPcZI4fjXCv/FC9zgr8RaaY6rDLpJGmGswT6TROwjXD5nSqfN1Eb6rA/Axzee6afQ0pp9D2EISSQhCEAIQhACF4xzfN6eGpmpVNhy23JJ5ACUnG/KexuKNIL31Dc/dX/cz5tTjxeZmbNqsWHzvn/g0O8aY3NqVL52oi+JF/LnMrxfFder69ZgOxfQHujAEE3vc9vMmc3JuqXkj9Tk5d5ivJH6miY35QqC7Uw1TwGkebSCxvygV32pqlMdvrt77D3SswnPybjnn0dHNy7nqJ9HXoO8Xmtar87Vdu65A+6No0CiELzDKcpc2znynKbuTs9heeXheVorR7PJ5eJtiFHWISZKTFYXjVsYOoecTOKPhLKLJ4GPrzg1R2xl0hPOAMngJ4Ry2IHUIm1cxOEmkTQ7yrfEUftqX+VZuAmH5R+8UftqX+VZuBn0G1u4yPpdn8kvU6hCE6x2ghCEAIQhAKb8p/7qn2o/CZmN5p3yo/uifaj8JmXXnzu4e++R8vui/r/JHpM8vPLzkmYKOadisw5Ezr9NYdfnECZyTJ4UW4Ux2MzPWB7IoMzXrBEjjODHhpjw4slGzIdQJiL49j2DwjJDOrx4aHhoWaqTzN54DE7z0NJomhQGdAxIGdAyKIaFQZ0DEgZ0DIorQqDFq+FdApdSocaluLal6iO6dnKawpdMabCn/ORYb8j2277S15vlQqVkVwdGFwdMvp5k6fRQHtJ/Oe0NO5p/Y0Y9NKcW+/KvmVfKP3ij9tS/yrNwmSYjD00xWFVAFfVRNVVJIVzVU6dyTcC15rc623R4FNfE7W1R4FNPs0dQhPGawueQnVOwezyQuM4k0j9XSdweTEFVPeDa5EhMVxJXbrFMdiix8zv5WkpWRZc3qAC7EAdpNowr5/RXk2r6gv7+XvlNZyxu5LHtYk/GKqJbhI4hXjjEHF4cJRVtQcN6VhsFPXfvmY18ixqfwahH9Nn/CTNQQRZBMuXRwyS4mY8ukhllxSMcq16qbVKbL9ZSPiJyubDrE2xV7fKI1sloVPnKNNvFF/1Mstuj2ZmltsX0ZjozBT3TsYhT1iafX+T7BP/B0/Zsy+4G3ukbifknw53StVp/W0uPgszy259meEttkujKJqnJkzmPA3R/NYpKh7NLA/eFxIDQyuUfmuxmbJpp4lckZMmmnjVsWBnt57hKGuoqFguplXUeQubXPnLNS4VWhmlLC1/wBar6Ttdbhlax2N9iDtPKOKU+aPOGGU+a9PqVqmpYgKCSeQAuT7BHGNwFSiQtZChKhgG2Ok8jbq9stuX4dcHmeKKCyUKbFRz3qCn0SC/e/ukhn+SJicXiHruV6HD+iq82ZEDM3gDUUd9+6e/wCl9n42aP0bcevO6M7Es2Apf+qq2F2q4mnTXYXJGk6QfZJfBUqeGbA4dqYYYlA9a/0mqW0g9qqb+jy5T3BYlUo4I1SumpjatUtsFBGpFNuQG8vjwKLdvt+9fkti0yg3b7V9a/JDVuGUp06jVKtmo1KVOpt6F6ltaqeZKg35dUmszyGydFQp02p16tNaVdCp0iw1CofWJJDG/Lq25RpnWJWjiy2IKVEGINRKVIggIWZmqOo2Lm6DfnY9UYPxR0SsuGLHVX/SC1QAb3uECDa19yZD8KFp/wCyX4MLTVfuWNsOVw2LUs7661HD6nPrMKoR2VeSrdtIA/lnWOzukuJxtKrUNPpEpqtRATYovL0d/pfGVmlxjVJq9KqVVrW1Iwso0+rptykTXr62LWVb9SiygdgEpPUqKXB/3X8nnk1cYpeH9/n+SUw1ZTiqAp30rUpKCwsznpgS7d5JM2eYbk5/aaP21L/Ks3MzZtjtSfxNu0u1N/E6kXm1TWy0Ryb0n+oCAF/5HbwDSUMovEeZHoW0mz4x+hQjmtEKQ7g9X6sMQe1xOqdkSOd16rPVoVxTpFiKSmktRWRfR6Qm6t6TBiLMBp0zh+IsUvrLha3sqUj8XHvjJ8QFAVdgAAANgABYADwjGtjIsEqeLF/i4E+NGpTf3No+MF4swX0xXo/XpVCB4sgdR5yt1sXGxrybZBd8NnmCqG1PF0Sf5S6hvukgjyknTo33Rgw7VN/hMyqhWFmAb6wB+MQGV0vooEPal0P9pEkg1gUzE8Vj0pD9Y1r8hzJ8BM3wmJrpWoLSxGIHSV6SFGqtUTQXvU9F7/QV+UsfElfViCP5VA/M/H3SyDHuK4rPKktu9tz5CVjN+LUVrV62pv8A5rd2+4vL2yp5pnFSuzCmxSiCVGjZqltixbmFvewFthvGeHwgUbADtt+chuiErLZlvEa1qopinUQsHKs4UBiiFytgxIOlWO/ZIjOD+1P4L+ARHJq6/pmGCspbptwDc2NCqDt7Yrm/7y/gv+MTDrm3iMOvS8Mbl7cufV49U1DiLE9G9DMOoYVQrHkatRgF8bI1RvZMsdt5NZvxMa2Dw2H3tQUhuwm5VLeCbeJM5mGSjF2czBkUIyT+XqXfi+mq4ykARfGVsO7d1OjawPcWIP8AxnlXHjE4rMkpFSxw4pUhcDURq6SxPXqIHlM8zTOHxDK1Q7pTSkPBFAv7Tc+2NVbs90vLUe1aR6S1XtWlystua8R1EWlTq0UGIoU+jWrrLMilbC6g6Q9u0m17yv1ce7IlNmJSnfQp5LqNzYd8ZgzsGZJ5JSMeTJKfcUWdgxMGdAzxZnYqDOwYkpnYMo0ebRI5Mf2mj9tS/wAqzczMKyY/tNH7al/lWbtedna/LL1O/tHll6jLO8QUoOV2YjSO5nOkH2Xv7JnXEmIAxgQcqGHRQOxqzF2/sSgPYZYc4zio2NGHZCqKwdTbZwq31BvE8u6Z5xXnKpjcWWPq1FSw52pUKa7D2Gdc7A7r4yReKzZR1+W8rmJ4jDi4cW7L290jjmAPXfwkEljqZ12DznH/AJg9gkEmIvyjimCZKIJhM4PYI6o5mDzUjwkVRox9RoyxBP8ADgFXMMOByprWrHuIpimv+Qzzi3HEJXdfWJKKf6nYU197DyjjgKl+1Yh//nQpr4Go7sfdTEjM7a4pX+liKV/AMah/BJIIavSShTF+SgKB1mwttKvmONepzNl6lHL29ssGak1GJ6uQHYJEV8Nbc7DvlaLBwVS/9hh/rsfKhUP5Sx5v+8t9VfwCM+C8nqHEpXFNuhprWJqlSEucNURQrG2o6mXlePM3/eX8F/CJi1vuTBr/AHYxrnecBoYo7+yJhpyEuRxUuQsGnYaIK07BkNENDgGdgxFTOwZ5NFGhYGdAxLWBzNpwMTf1QT7hLwwTyeVCOGU/Kh4pg9dV5kD4+UaaWPNrDsX/AHFKdBRyG/adz5zoYtrk/eOvQ2Y9vb87HOEzNkqI9NL6HV/T2B0sGt29U2/hTO2xeGWsyhCWZSqkkei1rgmYci3/AO/9M2rgTAdDgkXUr3LNdL29JibekAdvCdKGnhhjUTrabDHCmonXErWeh9Zz/Zb85lXFPyQVcRia1ejiqB6ao1TRVV6enUbhdY1A25cpqXFPr0fGp+FYx3nqkauhh+N+SXMad7UBVA+lh6lOp5LqD/2yCxGS4ij6OJoVU7RVpvT27QxFp9FloouLcCwY27Lm3lFCz53oUza9JhUt9G4J8Aw/OPsFmCNbVdCeQfYHwbkZteNyrD1vn8Nh6h7XpJq+8ACPORFb5PMC19NOrRubnoazFSe3RV1iSCjUaUdKLSzVfk9I+ZxZ8K9EMPvU2X4SOxnBWNHqjD1fs63Rt92sqj+6SQPOBj+qxrj+ZV+7hQw/yGQmaYd6j0ERWcmqTpUEnag45Dxlj4Syuth8JihiKTUnao7gMVN0/RaSqQVJBF1bkY3yzOEw5LMCWIsoUXJ7d+rqhBkJjeH6qKWek4AFz6J6hvFMsyNKKLUrU1q4hgHCVN6VDULogTkz2Iuxva+0sWI4sNQb0nHtBkS1UsxJFh2dfXJoizxcVWchsSyk3sES5UXBC+kbciQbADlK9m/7y3gv4RLEx5eI+MrubfvDfVX4TDrl/SMWt54yLxp9IeERDRTMD6Q8PziKzm44OUVRy4QbXIVUxVWiS0zFVpDr3muGhlLzcjRHSSfXkeir2b+E7AY/0+8zpRFqdInkLzbDRY4c6s1Q00I/ESSgOZ38YqWAG5sO+wEePklTonbZNKlt9+QvylTVC13qksF5A8ix5C3Z1zQ2o8ka4wJPGZ2iLcel2b6QfbzPsErmI4sr6wVKqAeQFwfG+590nG4cuA1cuC+4CgbA8rk9fcBILHZWtDEoKt3pakY29EtSLekO42DDulHI9lBI2LDYRU5AeJ3M07hc/sqe38Rldy3gh23rHQP5Ru3nyHvlwwWDWkgRLhR27mTJoiKorHH2Z9B0DaS12dbDmSUFgO8mwlbpcc0hWNJ1qJUBIIUdKAR6wJpk8uvbaPvlNxIrVKOGosvTrqrWZtIAsAo1WPpcyB3TP8UMfRp9HUwr6AGV2pKHLq9RXYF6ZOx0DnbmZ6YIRlam66V/JOeVQjwc3zv+DUaGdI1PpA6NTsTruNIA5kt1WjjDY+jUF1AYfzUmDDzBmP5DnhetjqSUXpUamHeotNlPoOlMKWs1h6QvftsJD0UVTqsEPU36zDt94Er/AHSs6UqRWFtWzf1oUW5Pp+tO/wDw5PqOre2Y5gc6xS/N4jEEdjdHilPtNnt4EyxcL8YVq2KXD1eibUlRtdNalNwaenYo/beUstRfXy2oPok+G/wiWkjmCPGc/pejm+nxbTfzMcLjXI9Ykd9mHvkgYZmP1FX7N/wGZ+x3E0LOH/Z6t7fNvyFvonsmeE7iSiGKAz3WBzM5o0y7BV3ubC3XLdlXCdIAGsSx/lU2Ue3mYIRUy4Nrdo+Mz3jTM3pY1tNraUPX/L3GbhnGGwVBb1TTpDteoVPjZm3mC/KHi6NTHMcM4enoQBlNxcDfeVlTVE8KfUc5TjzXBLCxUgdvMEySCys8P5glNX1m17WHMnnyEteU4J8RY/NqdxcXcjttyHvl4UlSPFwUeioTLW5xRaDkAqlgfpPdE87X90s2F4ZWjZq2lkNgX31Lc7X35eFrR2+aJhm6NPSVg1tR1FSouy3O5BF+fZLkEdl/DjqL4kJuRpNNiwYEdYI298maOHVfVAHxkFhswdyVF9C1LC/UpUNb2EmS7Yw9UhtIvFWdZnXVKNQuQBof1ja50Gw3lAyK1V6N/VNQX7wDv8IvxzlD1WWrcsANJFzZbHY274wyUFKYtzRrjzuJ5SdnslRoWGyzpqqoDrepUuQNwqA327BYSocc5aKmZ0sMm5BSkbdr1ST5BvdJfL+OP0Wm/wCj0QKzgg1WYtpB6kW2w6/YIw4Ry53xBxVS5IJKk82dubey5lST6Lp4tT1xUVBKDleJqm3OWejrtAIjinApUrEVEVxpX1gD1d8hVynR8zUq0u4NrT7lS9vZaaDistp1N3W57eRkbX4ZH0GI7mF5azycXdoqT0cQ4NNkpYlXUqV9KkzKRuPpA7eEreK4QwyH0kxeCPK41PT8xqFvEy1ZrxHRy7EomIZVdl1pq1KjAkrbpNJANwdu8dsnsDxxh6q3Ia3Wy6ayfeplrf8AICLJVmWDgt33w9bDYjuIFOp50zz8Z5gcHicJiRXqUKpFHDYkgBzVQtoXSoO9rkchNVfLMvxh2Wi7c/QIWoO+wswkZnHDhwyq1DE111OECORVUXBI9fcDbqMFuhlFLiUuzmtU1PUKJ0vM0U1EvoH8MnYeEUy8UFq1UwtVi71Vp0qrO6CmnR6qj2Vhdi2wJ5Wlyx+Bap+8YXC4r+rT0VX2EhgPYRIavw1lpP6yhi8Ke1Gd1v8AWBfbymzHljFKMo3RlyQcm3F1aGeWZniD+lYeri2qdFWNPWSCCgW59K1zv3znAtqTmT6bi57BUYflHFDgzBU6VRsNjdfN9NQoSSBy6jEMCUUimraiSTtvuWLG9thznPSm8rk+nY7WXLh/RwxxdzXXkWTJECjV1n3CVjjTjyuajYfBP0ap87XHO/Iqp6gOVxuTsJLZvjzRoMy+tbSv1m2H+/ZKHhsrNZxSQ+iLtUbtP0mPb2CesjnRKxmChmLMz1GPN3JJJ9tz5yNdbTRKmQ0vUNEEWPpam1kdoN7X9lpSs4y7oarpz0nY25ggFTbwIlC4xpEahflcX8L7zWVbo2DLupAII7CNvdKzkPASOiVa1S4ZQwVNtiL7sfyl1oYVUprTUeiosAbmw7LmWjKik42Nsyx71qTIm5I0+ew986TLBrDOdRAO3eRY7+F/OOqaBeW3hOpZzKrHR4iAbAWF7+0/9HlPZ6IrSwxbkJ5npVCOmIHIkc+pY9q7SyYDh5m6pacu4WA5iCTPsv4AVmBYM3ceX/7L1lXCYUDYC3V2SzYbLlUbCO1S0AZYXK1XqjwUhO4QDyDGeziqtxAKd8onDNHH0ArkJUpkmnUtexPrKw61Nh5AzH14VxGEc6RcfzUm9+24m5ZllLNylcxfDT98AzU8QYhdntV/proKh8yL39ss2UcQ1HUdOtRVU6lQVWdSbEA6KlytrnYMB3R/XyFx1RlUy9h1QRRNpm1NvpW7m2nFdwRsb+EgGoETkXHKWso8YnmuHVj6SqfEAyGxOYphbVCvoqfVWwvfaTdQX5yMz3KBWw70wNzZl+spuPzHtluNFVj5lfxnGBxVRFChFBJC3uSQt7k+Ak5w3h1NKsCbFmQE/wBAuzC/ft5SiYLAGnVUkEaTY35jYg/GWnDYkISGBZTa4BsduRBtPM9i/ZFki13dkH6qilr9VyP9An2zJOIKRxONqCgNWpiqbgAhFCg3Ow2WXTOflBb9F/RcHT6CkRZjfU7X53PaesyN4TyfTes43YWQH+Xrb2wCS4cwtSlhqdOsLMgI2IO2oldx3ESSnoWOaGBZuQgDYCL0cGW5CT+XcMluYlpy/htV5iAVHL+G2bmJacu4YVeYk/RwYXkIuBAG1DAqvIRyFnsIAQhCAEIQgBCEIB4VnDUQeqKQgDWpgFPVGdbIkPVJaEAq+J4VU8hIvE8I9kvdp4UgGY4jhhh1SPq5M46jNabDA9Ub1cqQ9UAxnG5Arm7pc9vI+cjq3DY+ixHiL/6m0V+HEPVIzEcJDqEAynC8NIDd7v3WsPLrlgw2XM3IS30eEd9xJ3BZCq9UAqeW8Lk8xLRgOHlW1xJmnQA5RWAI0sMF5CK2nsIAQhCAEIQgBCEIAQhCAEIQgBCEIAQhCAEIQgBCEIATzTPYQDzTPbQhACEIQAhCEAIQhACEIQAhCEAIQhAP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6" name="Picture 12" descr="https://encrypted-tbn3.gstatic.com/images?q=tbn:ANd9GcTkHZ78nLrR8gzCQSBgsXYGSyLtq6GvmT7U0XbsuV8BD6y2uTF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715000"/>
            <a:ext cx="932644" cy="838200"/>
          </a:xfrm>
          <a:prstGeom prst="rect">
            <a:avLst/>
          </a:prstGeom>
          <a:noFill/>
        </p:spPr>
      </p:pic>
      <p:pic>
        <p:nvPicPr>
          <p:cNvPr id="42000" name="Picture 16" descr="https://encrypted-tbn2.gstatic.com/images?q=tbn:ANd9GcQfuIhVA5xa8c5RfS0W62K4Cy-o5UvuodOmd9B1kCfWVfcN2E-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4572001"/>
            <a:ext cx="609600" cy="813847"/>
          </a:xfrm>
          <a:prstGeom prst="rect">
            <a:avLst/>
          </a:prstGeom>
          <a:noFill/>
        </p:spPr>
      </p:pic>
      <p:pic>
        <p:nvPicPr>
          <p:cNvPr id="42003" name="Picture 19" descr="https://encrypted-tbn3.gstatic.com/images?q=tbn:ANd9GcT2rMoLw8aaxjMoc2lPH_K9GZB2t_AlSun-2DxG7pEPM-M7QYlCXp85pP8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66348" y="4495800"/>
            <a:ext cx="609600" cy="6096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5391218" y="49530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dealer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0601" y="6488668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matic</a:t>
            </a:r>
            <a:endParaRPr lang="en-US" dirty="0"/>
          </a:p>
        </p:txBody>
      </p:sp>
      <p:pic>
        <p:nvPicPr>
          <p:cNvPr id="42005" name="Picture 21" descr="https://encrypted-tbn2.gstatic.com/images?q=tbn:ANd9GcTfd5_cRmn24UueVINpLJoM2FL7mAR1TpmJ4K-bMTQMcCPLcYxA9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5715000"/>
            <a:ext cx="990600" cy="74199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6248401" y="64886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sport</a:t>
            </a:r>
          </a:p>
        </p:txBody>
      </p:sp>
      <p:pic>
        <p:nvPicPr>
          <p:cNvPr id="42007" name="Picture 23" descr="https://encrypted-tbn0.gstatic.com/images?q=tbn:ANd9GcT7KjRFhQO8h-7cZbXYewVr2cMgTdBtxLY6ogzqXHXbklp5VJejmQ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5638800"/>
            <a:ext cx="1233488" cy="923926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7478216" y="64770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bebek</a:t>
            </a:r>
            <a:endParaRPr lang="en-US" dirty="0"/>
          </a:p>
        </p:txBody>
      </p:sp>
      <p:sp>
        <p:nvSpPr>
          <p:cNvPr id="42010" name="AutoShape 26" descr="data:image/jpeg;base64,/9j/4AAQSkZJRgABAQAAAQABAAD/2wCEAAkGBhAQEBAQDxQTEBAPDxQPFRYQFRYPFRUUFBYXFBUQFhQXHyYeGBkjHBUXHy8gIycpLCwtFh4xNTAqNSYrLCkBCQoKDgwOGA8PGiwkHyQsLCkqKiw1NSksLCwsLCwsKjAtLCoyKSwpKjQvLCwsLCwpKSwsLCwsKSwsLCwsLCwsLP/AABEIAGQB9wMBIgACEQEDEQH/xAAcAAEBAAIDAQEAAAAAAAAAAAAABwEGBAUIAwL/xABOEAABAwIACAcLCgUCBQUAAAABAAIDBBEFBgcSEyExYRRBUVJUkZIVFyIyU3FygbPR0jM0NXN0gpOhsbIWI0JilKLiQ2Nko9MkJYPBwv/EABsBAQACAwEBAAAAAAAAAAAAAAADBAECBQYH/8QAOhEAAQMCAQYMBgICAwEAAAAAAQACAwQRIQUSExQxURYiQVJTVHGRobHR4TI0YYHB8BUzcrIjYvE1/9oADAMBAAIRAxEAPwDX3ONzrO1YuVl20+dYXHX09ZuUuVhERZuUuVyIsF1D2hzIKh7XC4cyCV7SOUODbEeZfOoo5Y7aWKWK+zSxvivbbbOAus2K0D2k2BF187lLlYRYW6zcpcr8k2XcYNxRrqgZ0MDy07HSWhafNn2JG+1lkAnYo5JGRi7yAPqupuUuVsT8nWEwLmBp9GVhP6rqq/AVXT654JoxtLiwuaBve27R6ytixw2hRsqYJDZrwfuFwrlLlfSnpZJCRFHJKWi5EUb5SAdhIaDbYdq+3car6NVf483wrWxUpkY02JC4tylyuX3Gq+jVX+PN8Kx3Gq+jVX+PN8KWKxpY+cO9cW5S5XL7jVfRqr/Hm+FY7jVXRqr/AB5vhSxTSx84d64tylysxxuc4Ma1znkloa1pc8kXu0NAuSLHqK5Pcar6NVf483wpYlZc9rdpC4tylyuX3Gq+jVX+PN8K+U2D52C8kM8Y5XwyMHW5tksVgSsOAIXxuUuVgFFhSLNylysISiLNylyuUMD1XFTVRG6nm+FceeB8ZzZGPidYHNlY6N1jezs1wBtqOvcs2K0D2uNgQvzcpcrCLC3Wc48qp+R35Cr+0N9m1S9VDI78hV/aG+zap4PjC5GWflHdo81QkRF0V4dERERERERERERERERERERERERERERERERERERERERERERERERERERERERERERebnbT51hZdtPnWFx19PRfSmpnSyRxM8aaRsQttu8gX9V7+pfNbfkuwVpq4ykeBSxl1/8AmP8ABbbzNzz1LZjc5wCr1UwhhdJuH/irdDSNhijiYLMiY2NoHEGgAfotUyp4J01CZW+NSvE33LFrx1G/3V2+GcZWU1TRU7rXq5HMueIAWb1vLR612tXTNljfG8BzJGOY4HWC1wsRbzFdNwDgWrwcT3wSMmPb244/ledEX2rKN0EssL750Mr4jfac0kB3rFj618Vyl9DBDhcLe8mWKTJyaydodHG/MiY4Xa57fGlcOOx1DeCeS1JwphaGliMs7xHG3Vc8Z4mtA1k7gunyctaMGUubxscT6Re4u/1XWvZYaSUspZRcwxGRr7bGufm5r3cg1Obf+7eug3/jjuF4uW9bX6OR1hcgdg/J8120WVXBxdYulaL2u6F+b+Q1etfTGjDdPU4MrnU8scoFO8HRuDiNWwgax61GkAsbjUSLG2q45Du3KDWHEWIXY/hIWua5jiLEHHH0W5ZMcM09NNVOqJWQh8UYaZHBucQ59wL7bXHWqF/HGDelwfiNULRasmLBYKaqyTHUymVziCd30V+wdjLR1D9HTzxSvDS/NjcHHNFgTYcWsda7GSQNBcdQAuSeIDWSo9kr+kT9jl/fCq1hP5Cb6l/7Srkby5tyvL11I2nn0TSSMPFdX/HGDel0/wCI1Djvg3pdP+I1Qen8Rvoj9F9FV1l25d/+Ah558F3uJ5BwrTEawauUi3GC2Ugq5lQnEn6SovrnezkV2fsPmUtN8J7Vz8uj/nYP+v5K6UY7YOvbhVOD/dK1v6lduyRr23aQ5rhqIIcCPPxhecnDW703fuKomR6sfnVUFyYmtjlaOJrnF4dbkvYG3KDypHOXOzSFmtyQ2CEysccOQr8ZS8T44m8Np2iMZ4bMxos0l5AbKANQOcbHlzr8WufK6Y8tb3Nrc7ZwZ59YF2/nZQtQ1DQHYLq5FndLAQ7Gxt9kXZ4s4L4VWU8P9LpA9/oR+G7rsG/eXWKiZIcFXdUVbhstTsPU+Qj15o+6o425zgFdr59BTvfy2sO0qmAKc5XsFeDT1QHiOMDyOa/wmE/eFvvrbHYysGERQf1GmM9/7s6wZ580E+pfbGfBPCqOog1Z0kRzSddnjwmO9TgF0HgPaQF4ukkdSzskdgPwcFA0WG34xY7CDtB2EHzHUsrlr6CiqGR35Cr+0N9m1S9VDI78hV/aG+zap4PjC5GWflHdo81QkRF0V4dFi6+FdU6OOSS19HG59tl80E2/Jadi/lRhqZmQvjMGl1Mc5wc0u4mHkJ4t+pal4BAKnjp5ZWuewXA2reUWAVm62UCItcxuxyiwe1mc0yyynwWNIac0eNISdjRqHnIX0xQxoGEIpJQwxaOYxWLs69mMffZ/f+S1zxfN5VPq0ui01uLvXfotSxpygw0MogzHzS5oeQ0ta1ode2c48ZsdQBXSd+JvRnfiD3LQysBsSp48nVMjQ9rDYqkIpv34m9Gd+IPcnfib0Z34g9yxpmb1J/FVfM8lSEXS4s4zxV8RliDmljsx7H2zmusDxEggggiy6jGnKEKGo0BhMn8psucHhvjFwta39q3L2gZ18FWZSzPkMQbxhyLcUU378TejO/EHuTvxN6M78Qe5aadm9Wf4qr5nkqQim/fib0Z34g9y2/FfGAV1OKgMMYL3szSc7xDm3utmyNcbAqGahngbnyNsF3KLT8acokVFNoBG6aUNDnWIa1udsBJ1347W410nfi/6f/uf7VgysBsSt48m1MjQ9rMCqWimvfi/6b/uf7UGWIdG6pP9qxp2b1J/E1fM8QqUi6bFnGWKvh0sQczNcWPY+2c1w12NiQbggjzrqsbMfRQTMiMJlzo9JcODbayLWtuW5e0DO5FUbSyvk0Qbxty25FN+/Gzox/EHuWO/Gzo5/EHuWmmZvVr+Kq+Z5Kk3RTuDLDDnDSwSMZxua5r80c4t1Ejza1QYpA4BwNw4AgjjB1grdr2u2FVZ6WantpW2uv2iIt1XREREXm520+dYWXbT51hcdfT0VhyX4K0NC2Q6n1TzOfRPgx/6QD94qS4PoHVE0UDds0jY/MCfCd6m3PqV6r3GnpX6Bhe6KEiNjRckhtmNA89lapm4ly89lybishHKb/v38lHse8LmfCMsjD82c2GM7RnRHOLvxCeyrFgPCYqaaCduyaJr7chI1t9RuFEf4VwgdbqacuJuTm7SdZO3jKpWTGKpip5IKmOSLRyl0ekFrseASL8dnZ3WFtC52ebjaq+VI4dWYI3AlmGB5OXxWqZVcE6KsZO0WZUx6+L+ZHqJ9bS3slaYrLlLwVp6CR48elPCW+ZgIeOwXKNKKdua/tXTyRPpaYA7W4engqNkqxla0GhlIac90kN9js7wnxj+4G7rcYJ5CqRLE14LXgOa4WIcLgg8RBXnHkIuCCCCDYgjWCCNhB41QcV8qRYGxV93NGoTsFyB/wAxg1n0m9XGpYZhbNcudlPJb3PM8ON8SOW+8L74z5K/GlweQDrJgefBP1bz4vH4J1cllOZYnMc5kjXMew2c14zXNPIQvRNLVMlY2SJzXseLtcwhwI5QQuhxxxOjr4yQAypY3+XJ/wDh3K0/ltC2kgBxaoKHLD4yI58Rsvyjt3+aiSIWkEhwzXNJa4HaHA2LT5iCEVFeuW3ZK/pE/Y5f3wqtYT+Qm+qf+0qS5K/pE/Y5f3wqtYT+Qm+qf+0q/B/WvGZY+cHYF5zp/Eb6I/RfRfOn8Rvoj9F9FQXs13WJP0lRfXO9lIrq/YfMoViT9JUX1zvZSK7Eq9TfCe1eQy9/ez/H8lQOPFiue4htNMSXu2szBrJ13dYD1qqYg4pmhheZbGoncHPzTcNDdTIweO1yfO4rt6HGOknfooZ4pZACc1j2udYbTYL9YcfUCnlNIGmcMJYHi4JHFa418m9bMia3jDFV6vKM9QBC4BoNv035FqGVfDzWQNo2m8k7g99j4sTCHa/SIAtyZ3Ipav3PVPle6WRznySG7nP8YnZr5LbLcVrL8KnI/PddeqoaUUsIjGJ2k/VYc6wv61d8U8FcDoYInWDmx6ST03eG/wDMnqUixOwVwqup4iLsa/TP9GPwv3Zo9arWOskwoZm07HSSygRNDBcgP1Of6m3KnpxYFy4+WpM+SOnB+p8h+VIpMZXd0DhAXtwnS/8AwizLW+r/ADKvEcgc0ObrDgCDuOsFQT+FK/os9vRHvVdxDMwoYY6iN8UkA0NnixLWamO7NuoranLrkFQ5ZZCWMdG4G3FwIOHIpZjzgoU2EJ2DU2U8JaOQSl2cO2166JVDK7gvOhgqWi5hk0TjyMk4+2GD7yl6rzNzXldvJs+npmuO0YH7Iqhkd+Qq/tDfZtUvVQyO/IVf2hvs2raD4woMs/KO7R5qhIiLorw64OG/m1R9RJ+wqAUdA+SGWVoJbTMje+17hryQJBbiaW3PJt4lf8N/Nqj6iT9hU1yOsDpKsOAINNCCDrBBc+4KqzNzntHavQ5LmMFNNIOQt8ytjyeY5cLj4PO4cKhbtP8AxWDUJPSGoO36+NbHh7DcdHA+eU+CwagNr3HxWN3kqTY1YAlwVVxy0xLYnPz4Hbcxw8aB3KLX87fNdZr8JVOHKuGFg0bWtuG3zmxjUJah3KddgN4HGVgSlozTtWz8mxTSCojNojifpvH7sXU4Snnq9PXzbNMyHVctBcCWws3NaL/evtKoeR75pU/bT7GFcfKHgmKlwXBBCLMZUxjeTmvJeeUk67rkZHvmlT9sPsYVhjc2QXU1VOJ6BzmizQ4AD6C1lo+UY/8AuFZuzfZNVapMVqExsJpqcksafkmcg3KS5Rvn9Z932TVbqL5OP6tv6BZiAL3XUGUnubTU+abYfhq4H8J0PRaf8JnuWrZScBUsNA58MMUT9NEM6NjWOsX6xcBb8tPyq/Rzvr4f3hTSNGYexc2hleamMFx+Iea6LI0fDrhxWpzuudNr/IdS36swDSzPz5oYpX2Dc6RjXusLkC5GzWetaDka8eu9Gn/WZU5awi8YU2VnFtY8g7v9QtewrixRNgmc2mgBbC8giJgIIabHYpTk9pWTV9NHK1sjHRyEteA8EiO4JBVqw182qPqJP2lRvJj9I0v1Uns1pKBntVzJ0jjS1BJOz8FVv+FKHotP+Ez3Lm0dBFC3MhYyJly7NjaGC51k2C5CFWQAuA6R7hZxJUGx/NsIV54w9vsI1YqfFmiLWk01PctB+SZyeZR3KD9IYQ9IewjV0pfEZ6Df0VWEXc793rv5Te5tPT5ptxfw1cH+F6Lo1P8AhM9y1LKZgWmhog+GGKJ2nYM6NjWGxvcXAVAWl5WPmA+0R/8A2ppQMwrnUErzUx3J2hdfkd+Sq/r2+zC6nK388i+zj97l22R35Kr+vb+wLqcrfzyL7OP3OVc/0D95V2Yv/rO+/wDqtvxNwDSvwfRvkghe91Owlzo2OJJG0ki5K7k4tUXRqf8ACZ7lK8FYi4Rnp4poZQ2OWMPY0zyssCLgZoFh6lr1TJURSOilknjkjcGva6WQlt7G5Acb6jfVe/FdZ0uaBdqj/j9PI7Rz43OGOHiu4ykUMUNdIyFjY2GnjeWsAaM454JsNQNgFYMA/Naf6iP9oUtwZkynqQ2QzwmGXWZGOdO5w2Ei4Hhecqu00AjY1jfFY0NHmAsFvC05xcRa6rZTmjMUULXZxbe57l9URFZXCREREXm520+dYWXbT51hcdfT1uuSjBWkq5Kg+LTR5o+sk1dYaD21R8LYzUlI5rKiVsTntLgCCSQDYnUDxrqsm2C9BQRucLPqCah3L4XiA+ZgapnjthXhNfUPvdkbtAz0Y9RPrcX/AJK7naKMbyvJuhGUa14J4rcMPph5qqd8DBvSG9l/uX7hx6wc9zWNqGlz3BjRZ4u5xAA1jlIUNS5Gtps4EEHbYjWD6io9ZcrhyDBbBzvD0Xo6SMOaWu1hwLSNx1FeesJ4PNPPNAf+BK6MeiDdh9bS0+tXbFzCoqqSCfYZYmlw22faz2+p1wpxlZwVo6qKpA8Goj0bvTj1jra7/QpagZzQ4KhkWQw1DoXcvmP0rR0W9YHycMrKGnqIpXRTSR3cHDSRk3IvbUW+o23LrpsmWEmkgMikHKyUfo8BVTE/bZegblGmLi0vAINscF8MQ8Py0tXExrjoKiURyMOsXd4LZGjicHEbNovfitbgpnidk3qI6iOorMxjYTntjY7SFz9YBcQLADbYXubbLa6NV1bIo3ySEMZG0vcTqAA1kq7A1zW8ZeXyvJFNODDjhiRyn8qH46whmEaxo2aYO9bo2OP5krpVycJ4QNRPNUEZpnkMljtAOpoO8NAXGVBxuSV7KBpZE1rtoAHcFt2Sv6RP2OX98KrWE/kJvqn/ALSpLkr+kT9jl/fCq1hP5Cb6l/7SrsH9a8jlj5wdgXnOn8Rvoj9F9F86fxG+iP0X0VBezXdYk/SVF9c72Uiur9h8xUKxJ+kqL653spFdn7D5lepvhPavIZe/vZ/j+SvO9FXvp52TxfKQyue3frILfMQSPWr7grCMdTDHPEbslYHjl18R5CNnqXnt213pu/cVv+SnGHMe+ikPgyXlhvztZkj9Y8IeZyigfmuzd66OWaTSwiVu1vl7be9cLKZizwefhUY/k1LvCtsZNx+p+3zg8oWmL0JhjBUdVBJBKLskbY8oO1rhyEEAjzKBYVoJKWWWCUfzInZpt/VfW1zdzgRbz2WJ4803GwrfI9bpo9E74m+I9tncqHkhwXZtRVO/rcIGeizW8jzuNvuLbcIY30VPIYppmskaAS2ziRfWL2C/WL2Dm0VFDE6w0MWc87PC8eR3WSVDsJYQNTPNUO2zyGTXxNOpjfU0NHqUznaFgA2rmRU4ylVSvcTmjZbuHgFZ++Dg3pDey/3LkYPxwoaiRsUMzXyOvZoDhewudZFlCF98H1zoJoZ27YZWyauMNPhN9bbj1qMVLr4q4/IMWac1xvybNvcr1h3BoqaaeA6hNE5gO2xINneo2PqXn4tIJa7U5pLXDkc02cOsFejKadsjGyMILXtD2ka7hwuD1FRXKDgvg+EJbCzKgCpbxC7yQ8D7wJ++t6luAcq2Qps174Ty4/cbf36LXVUMjvyFX9ob7Nql6qGR35Cr+0N9m1QwfGF1Ms/KO7R5qhIiLorw64WGh/6aoA2mCTZr/pKnWR6mkZLVZ7Hs/kQjw2uZchz72uNe1VEhAFGWXcHblciqjHBJDb4rY7rLgYbwNHVwPglF2PG0bWuGtrweIg611uJ2KDMHxFtxLNIbySWzc6181oFzZoB2X2knjWxIts0XvyqETyCMxA8Um9lpOVeFzqJgY1zzwqM2Y0vNs1+uwXyyRwubSVAe1zCaskB7Sw20UQvY8WoreiEstczj5ysCsIpTT25b3Ufyk4u1HDJJmxSSQztac6Npks4NzHNIbcjU0G9ra1x248YYAABkAAsP/S8Q1D+hWiyWUZhNyWmyuMyqNG2OWIOzcBf9KjH8d4Z5ZP8AF/2LiYVxiwnVx6GcSvYXNdYUxabtNxra2+1XKyxZYMLjtcVs3KkTSHNgaCP3ctFyV4Bmp4p5Z2OjNQ5ga14zXZkYNnFp2XL3ajr1Bb4sWWVOxuaLBcqpndUSuldtK4eGRennA1nQybNf9JUfybUcrcI0xfHI0NjkBL2OYL6PZci3ErWQsWWr484g7lPTVpgikiAvnYdm31WUIRZUioqOZRMWagVs0zYpJYajNfnRsMliGBhYQ25HiXuRbWuO3GzDYAAfU2At80Z/4laliyrmDEkGy7TMrDRtjkia7NFhf3uox/F+HOfU/wCIz/wrh4TwthWqYIqjhMrM4OzeC5nhDYbsjB/NXSyWWNATtcVu3K0bTdsDQft6LS8mGA5qanldO0xunlzw12pwa1oaCRxXsdS1zKvTvdWRFjJHgU41sY548Z2rwQqvZYstzECzMVSLKDmVJqSLk8mzksukxJjLcHUbXAtcKdgIIIINthBXHxwxLir2A30dRGLRyWvq25jx/U0/lxLZLIt80EZpVQVD2y6Vhsb3URwNXYQwVO9ohkIzv5sWa50b9Xjte0EA2/qG3YRq1V7AmGY6uISxh7b6i2Rpje081zT+uwrn2WQFrGwswvgrNZWNqrOLAHcpHL9llERSrnoiIiLzc7afOsWBsHXLSRnAaiW38IDfa6y7afOsLjr6eqLNlabonMipnsdmFjCXsIabWabcgU5YLAA6zbWTxnlWUW7nl21Vaekipr6MWvtRERaK0tuxPx+4BC+F8b5mmUyMzXNbmhwGc3X/AHAn7xX0xsx9ir6fQmCSNwe2Rjy5hDXDUbgcoLh61pqKTSutm3wVE5Pg0umtxr3vflW94rZSY6SmippIZHCJubnRuab6yblriLfmtjiyrYPO3TN88Tj+26kKLcTvAsq8uSKaVxcbgnHA+t1WqnK1QtH8ts8p5AzRjreQtGxpx3qK/wABwENODfRtOdnEG4dI7jta4A1DfqWvItXTOcLFSU+S6eB2c0XO84oiIol0l3GKeHxQ1PCHMdKNC+LNaQ0+E5jr3PF4H5rb6nK4x7Hs4NIM9jmXz2ari11OEUjZHNFgVSmoIJ36SQY9q/MbbADkAHUv0iKNXVzcB4RFNVQVBaXiF5eWggE3Y5tgT6S345YY9nBpe2xTRFI2RzcAqVRQwVDg6QXIw2odpPKSes3X7hnfG9kkZzZI3B7SOJzTcerl3XX4RaXVwgEWKpTcsLLC9NJe2uz2Wvx2vxLoMO44U1VU0tS6mka6neC4ZzP5jB4TGne14BG4u5VqiKQzPOBK58eTKaN2cwWPaeVb1jDlP4TTSwRQvidM3MznOaQGkjO1DXctuPWtFRFo55diVZp6aKnaWxiyIiLVWFvOLmU3gtLFTyQvlMLcwOa5oGYD4Asdepth6l1uOeOEeEBDmwvifC53hOc1wLHDW3VvDT6lrCKQyOIzSVRZk+BkulaONt270VQyO/IVf2hvs2qXqoZHfkKv7Q32bVvB8YVbLPyju0eaoSIi6K8OiIiIiIiIiIiIiIiIiIiIiIiIiIiIiIiIiIiIiIiIiIiIiIiIiIiIiIiIiIiIpucmFD0yTtQfCsd6+h6ZJ2oPhUzdTsufBbt5AsaBnNb1Bc3SM5q91qdT1g9w9VTe9fQ9Mk7UHwp3r6Hpknag+FTLg7Oa3qCaBnNb1BNIzmpqVT1g9w9VTe9fQ9Mk7UHwp3r6Hpknag+FTLg7Oa3qCcHZzW9QTSM5qalU9YPcPVU3vX0PTJO1B8Kd6+h6ZJ2oPhUy4Ozmt6gmgZzW9QTSM5qalU9YPcPVU3vX0PTJO1B8Kd6+h6ZJ2oPhUy0DOa3qCaBnNb1BNIzmpqdT1g9w9VTe9fQ9Mk7UHwp3r6Hpknag+FTLQM5reoJwdnNb1BNIzmpqdT1g9w9VTe9fQ9Mk7UHwp3r6Dpknag+FTLg7Oa3qCcHZzW9QTSM5qalU9YPcPVU3vX0PTJO1B8Kd6+h6ZJ2oPhUy4Ozmt6gnB2c1vUE0jOampVPWD3D1VN719D0yTtQfCnevoemSdqD4VMtAzmt6gnB2c1vUE0jOampVPWD3D1VN719D0yTtQfCnevoemSdqD4VMuDs5reoJwdnNb1BNIzmpqVT1g9w9VTe9fQ9Mk7UHwp3r6Hpknag+FTLg7Oa3qCcHZzW9QTSM5qalU9YPcPVU3vX0PTJO1B8Kd6+h6ZJ2oPhUy0DOa3qCaBnNb1BNIzmpqdT1g9w9VTe9fQ9Mk7UHwp3r6Hpknag+FTLg7Oa3qCaBnNb1BNIzmpqVT1g9w9VTe9fQ9Mk7UHwp3r6Hpknag+FTLg7Oa3qCcHZzW9QTSM5qalU9YPcPVU3vX0PTJO1B8Kd6+h6ZJ2oPhUy4Ozmt6gmgZzW9QTSM5qalU9YPcPVU3vX0PTJO1B8K2TFXA1Lg9kjI6jSCV4kJkdHcENDbDNtyKHaBnNb1BNAzmt6gthK1puGqKXJs0zcySYkdnuvRvdKHykfbb707pQ+Uj7bfevOWgZzW9QTg7Oa3qC31o7lT4PjpPD3Xo3ulD5SPtt96d0ofKR9tvvXnLQM5reoJoGc1vUE1o7k4PjpPD3Xo3ulD5SPtN96d0ofKR9tvvXnLg7Oa3qCcHZzW9QTWjuTg+Ok8Pdeje6UPlI+233p3Sh8pH22+9ectAzmt6gmgZzW9QTWjuTg+Ok8Pdeje6UPlI+033p3Sh8pH22+9ec9Azmt6gscHZzW9QTWjuTg+Ok8Pdeje6UPlI+233p3Sh8pH22+9ecuDs5reoJwdnNb1BNaO5OD46Tw916N7pQ+Uj7TfendKHykfab715y4Ozmt6gs6BnNb1BNaO5OD46Tw916M7pQ+Uj7bfendKHykfbb715z0DOa3qCxwdnNb1BNaO5OD46Tw916N7pQ+Uj7bfendKHykfab715z0DOa3qCxwdnNb1BNaO5OD46Tw916N7pQ+Uj7bfendKHykfbb715z4Ozmt6gscHZzW9QTWjuTg+Ok8Pdeje6UPlI+233p3Sh8pH22+9ecuDs5reoLOgZzW9QTWjuTg+Ok8PdejO6UPlI+233p3Sh8pH22+9ecuDs5reoJwdnNb1BNaO5OD46Tw916N7pQ+Uj7bfendKHykfbb715y0DOa3qCaBnNb1BNaO5OD46Tw916N7pQ+Uj7bfendKHykfbb715z0DOa3qCxwdnNb1BNaO5OD46Tw916N7pQ+Uj7bfendKHykfbb715y4Ozmt6gs6BnNb1BNaO5OD46Tw916M7pQ+Uj7bfei86R07LjwW9QRZ1k7k4Pt6Tw91yHxC527V+dEN6Iqa9ImiG9NEN6IiJohvTRDeiIizoRvWNEFlERY0Q3pohvRERNEN6aIb0RETRDemiG9ERE0Q3pohvWURYWNEN6aIb0RFlNEN6aIb0REWdCN6xohvWURYusaIb00Q3oiLKaIb00Q3oiImiG9NEN6IiJohvTRDeiIiaIb00Q3oiImiG9NEN6IiJohvTRDeiIiaIb00Q3oiImiG9NEN6IiJohvTRDeiIiaIb00Q3oiImiG9NEN6yiImhG9Y0Q3rKIixoRvTRDeiIsXTRDemiG9ERZTRDes6Eb0RFi6aIb00I3oiIVjRDemiG9ERZTRDemiG9ERE0Q3pohvRERfqOIXG1ERZWCV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2" name="AutoShape 28" descr="data:image/jpeg;base64,/9j/4AAQSkZJRgABAQAAAQABAAD/2wCEAAkGBhAQEBAQDxQTEBAPDxQPFRYQFRYPFRUUFBYXFBUQFhQXHyYeGBkjHBUXHy8gIycpLCwtFh4xNTAqNSYrLCkBCQoKDgwOGA8PGiwkHyQsLCkqKiw1NSksLCwsLCwsKjAtLCoyKSwpKjQvLCwsLCwpKSwsLCwsKSwsLCwsLCwsLP/AABEIAGQB9wMBIgACEQEDEQH/xAAcAAEBAAIDAQEAAAAAAAAAAAAABwEGBAUIAwL/xABOEAABAwIACAcLCgUCBQUAAAABAAIDBBEFBgcSEyExYRRBUVJUkZIVFyIyU3FygbPR0jM0NXN0gpOhsbIWI0JilKLiQ2Nko9MkJYPBwv/EABsBAQACAwEBAAAAAAAAAAAAAAADBAECBQYH/8QAOhEAAQMCAQYMBgICAwEAAAAAAQACAwQRIQUSExQxURYiQVJTVHGRobHR4TI0YYHB8BUzcrIjYvE1/9oADAMBAAIRAxEAPwDX3ONzrO1YuVl20+dYXHX09ZuUuVhERZuUuVyIsF1D2hzIKh7XC4cyCV7SOUODbEeZfOoo5Y7aWKWK+zSxvivbbbOAus2K0D2k2BF187lLlYRYW6zcpcr8k2XcYNxRrqgZ0MDy07HSWhafNn2JG+1lkAnYo5JGRi7yAPqupuUuVsT8nWEwLmBp9GVhP6rqq/AVXT654JoxtLiwuaBve27R6ytixw2hRsqYJDZrwfuFwrlLlfSnpZJCRFHJKWi5EUb5SAdhIaDbYdq+3car6NVf483wrWxUpkY02JC4tylyuX3Gq+jVX+PN8Kx3Gq+jVX+PN8KWKxpY+cO9cW5S5XL7jVfRqr/Hm+FY7jVXRqr/AB5vhSxTSx84d64tylysxxuc4Ma1znkloa1pc8kXu0NAuSLHqK5Pcar6NVf483wpYlZc9rdpC4tylyuX3Gq+jVX+PN8K+U2D52C8kM8Y5XwyMHW5tksVgSsOAIXxuUuVgFFhSLNylysISiLNylyuUMD1XFTVRG6nm+FceeB8ZzZGPidYHNlY6N1jezs1wBtqOvcs2K0D2uNgQvzcpcrCLC3Wc48qp+R35Cr+0N9m1S9VDI78hV/aG+zap4PjC5GWflHdo81QkRF0V4dERERERERERERERERERERERERERERERERERERERERERERERERERERERERERERebnbT51hZdtPnWFx19PRfSmpnSyRxM8aaRsQttu8gX9V7+pfNbfkuwVpq4ykeBSxl1/8AmP8ABbbzNzz1LZjc5wCr1UwhhdJuH/irdDSNhijiYLMiY2NoHEGgAfotUyp4J01CZW+NSvE33LFrx1G/3V2+GcZWU1TRU7rXq5HMueIAWb1vLR612tXTNljfG8BzJGOY4HWC1wsRbzFdNwDgWrwcT3wSMmPb244/ledEX2rKN0EssL750Mr4jfac0kB3rFj618Vyl9DBDhcLe8mWKTJyaydodHG/MiY4Xa57fGlcOOx1DeCeS1JwphaGliMs7xHG3Vc8Z4mtA1k7gunyctaMGUubxscT6Re4u/1XWvZYaSUspZRcwxGRr7bGufm5r3cg1Obf+7eug3/jjuF4uW9bX6OR1hcgdg/J8120WVXBxdYulaL2u6F+b+Q1etfTGjDdPU4MrnU8scoFO8HRuDiNWwgax61GkAsbjUSLG2q45Du3KDWHEWIXY/hIWua5jiLEHHH0W5ZMcM09NNVOqJWQh8UYaZHBucQ59wL7bXHWqF/HGDelwfiNULRasmLBYKaqyTHUymVziCd30V+wdjLR1D9HTzxSvDS/NjcHHNFgTYcWsda7GSQNBcdQAuSeIDWSo9kr+kT9jl/fCq1hP5Cb6l/7Srkby5tyvL11I2nn0TSSMPFdX/HGDel0/wCI1Djvg3pdP+I1Qen8Rvoj9F9FV1l25d/+Ah558F3uJ5BwrTEawauUi3GC2Ugq5lQnEn6SovrnezkV2fsPmUtN8J7Vz8uj/nYP+v5K6UY7YOvbhVOD/dK1v6lduyRr23aQ5rhqIIcCPPxhecnDW703fuKomR6sfnVUFyYmtjlaOJrnF4dbkvYG3KDypHOXOzSFmtyQ2CEysccOQr8ZS8T44m8Np2iMZ4bMxos0l5AbKANQOcbHlzr8WufK6Y8tb3Nrc7ZwZ59YF2/nZQtQ1DQHYLq5FndLAQ7Gxt9kXZ4s4L4VWU8P9LpA9/oR+G7rsG/eXWKiZIcFXdUVbhstTsPU+Qj15o+6o425zgFdr59BTvfy2sO0qmAKc5XsFeDT1QHiOMDyOa/wmE/eFvvrbHYysGERQf1GmM9/7s6wZ580E+pfbGfBPCqOog1Z0kRzSddnjwmO9TgF0HgPaQF4ukkdSzskdgPwcFA0WG34xY7CDtB2EHzHUsrlr6CiqGR35Cr+0N9m1S9VDI78hV/aG+zap4PjC5GWflHdo81QkRF0V4dFi6+FdU6OOSS19HG59tl80E2/Jadi/lRhqZmQvjMGl1Mc5wc0u4mHkJ4t+pal4BAKnjp5ZWuewXA2reUWAVm62UCItcxuxyiwe1mc0yyynwWNIac0eNISdjRqHnIX0xQxoGEIpJQwxaOYxWLs69mMffZ/f+S1zxfN5VPq0ui01uLvXfotSxpygw0MogzHzS5oeQ0ta1ode2c48ZsdQBXSd+JvRnfiD3LQysBsSp48nVMjQ9rDYqkIpv34m9Gd+IPcnfib0Z34g9yxpmb1J/FVfM8lSEXS4s4zxV8RliDmljsx7H2zmusDxEggggiy6jGnKEKGo0BhMn8psucHhvjFwta39q3L2gZ18FWZSzPkMQbxhyLcUU378TejO/EHuTvxN6M78Qe5aadm9Wf4qr5nkqQim/fib0Z34g9y2/FfGAV1OKgMMYL3szSc7xDm3utmyNcbAqGahngbnyNsF3KLT8acokVFNoBG6aUNDnWIa1udsBJ1347W410nfi/6f/uf7VgysBsSt48m1MjQ9rMCqWimvfi/6b/uf7UGWIdG6pP9qxp2b1J/E1fM8QqUi6bFnGWKvh0sQczNcWPY+2c1w12NiQbggjzrqsbMfRQTMiMJlzo9JcODbayLWtuW5e0DO5FUbSyvk0Qbxty25FN+/Gzox/EHuWO/Gzo5/EHuWmmZvVr+Kq+Z5Kk3RTuDLDDnDSwSMZxua5r80c4t1Ejza1QYpA4BwNw4AgjjB1grdr2u2FVZ6WantpW2uv2iIt1XREREXm520+dYWXbT51hcdfT0VhyX4K0NC2Q6n1TzOfRPgx/6QD94qS4PoHVE0UDds0jY/MCfCd6m3PqV6r3GnpX6Bhe6KEiNjRckhtmNA89lapm4ly89lybishHKb/v38lHse8LmfCMsjD82c2GM7RnRHOLvxCeyrFgPCYqaaCduyaJr7chI1t9RuFEf4VwgdbqacuJuTm7SdZO3jKpWTGKpip5IKmOSLRyl0ekFrseASL8dnZ3WFtC52ebjaq+VI4dWYI3AlmGB5OXxWqZVcE6KsZO0WZUx6+L+ZHqJ9bS3slaYrLlLwVp6CR48elPCW+ZgIeOwXKNKKdua/tXTyRPpaYA7W4engqNkqxla0GhlIac90kN9js7wnxj+4G7rcYJ5CqRLE14LXgOa4WIcLgg8RBXnHkIuCCCCDYgjWCCNhB41QcV8qRYGxV93NGoTsFyB/wAxg1n0m9XGpYZhbNcudlPJb3PM8ON8SOW+8L74z5K/GlweQDrJgefBP1bz4vH4J1cllOZYnMc5kjXMew2c14zXNPIQvRNLVMlY2SJzXseLtcwhwI5QQuhxxxOjr4yQAypY3+XJ/wDh3K0/ltC2kgBxaoKHLD4yI58Rsvyjt3+aiSIWkEhwzXNJa4HaHA2LT5iCEVFeuW3ZK/pE/Y5f3wqtYT+Qm+qf+0qS5K/pE/Y5f3wqtYT+Qm+qf+0q/B/WvGZY+cHYF5zp/Eb6I/RfRfOn8Rvoj9F9FQXs13WJP0lRfXO9lIrq/YfMoViT9JUX1zvZSK7Eq9TfCe1eQy9/ez/H8lQOPFiue4htNMSXu2szBrJ13dYD1qqYg4pmhheZbGoncHPzTcNDdTIweO1yfO4rt6HGOknfooZ4pZACc1j2udYbTYL9YcfUCnlNIGmcMJYHi4JHFa418m9bMia3jDFV6vKM9QBC4BoNv035FqGVfDzWQNo2m8k7g99j4sTCHa/SIAtyZ3Ipav3PVPle6WRznySG7nP8YnZr5LbLcVrL8KnI/PddeqoaUUsIjGJ2k/VYc6wv61d8U8FcDoYInWDmx6ST03eG/wDMnqUixOwVwqup4iLsa/TP9GPwv3Zo9arWOskwoZm07HSSygRNDBcgP1Of6m3KnpxYFy4+WpM+SOnB+p8h+VIpMZXd0DhAXtwnS/8AwizLW+r/ADKvEcgc0ObrDgCDuOsFQT+FK/os9vRHvVdxDMwoYY6iN8UkA0NnixLWamO7NuoranLrkFQ5ZZCWMdG4G3FwIOHIpZjzgoU2EJ2DU2U8JaOQSl2cO2166JVDK7gvOhgqWi5hk0TjyMk4+2GD7yl6rzNzXldvJs+npmuO0YH7Iqhkd+Qq/tDfZtUvVQyO/IVf2hvs2raD4woMs/KO7R5qhIiLorw64OG/m1R9RJ+wqAUdA+SGWVoJbTMje+17hryQJBbiaW3PJt4lf8N/Nqj6iT9hU1yOsDpKsOAINNCCDrBBc+4KqzNzntHavQ5LmMFNNIOQt8ytjyeY5cLj4PO4cKhbtP8AxWDUJPSGoO36+NbHh7DcdHA+eU+CwagNr3HxWN3kqTY1YAlwVVxy0xLYnPz4Hbcxw8aB3KLX87fNdZr8JVOHKuGFg0bWtuG3zmxjUJah3KddgN4HGVgSlozTtWz8mxTSCojNojifpvH7sXU4Snnq9PXzbNMyHVctBcCWws3NaL/evtKoeR75pU/bT7GFcfKHgmKlwXBBCLMZUxjeTmvJeeUk67rkZHvmlT9sPsYVhjc2QXU1VOJ6BzmizQ4AD6C1lo+UY/8AuFZuzfZNVapMVqExsJpqcksafkmcg3KS5Rvn9Z932TVbqL5OP6tv6BZiAL3XUGUnubTU+abYfhq4H8J0PRaf8JnuWrZScBUsNA58MMUT9NEM6NjWOsX6xcBb8tPyq/Rzvr4f3hTSNGYexc2hleamMFx+Iea6LI0fDrhxWpzuudNr/IdS36swDSzPz5oYpX2Dc6RjXusLkC5GzWetaDka8eu9Gn/WZU5awi8YU2VnFtY8g7v9QtewrixRNgmc2mgBbC8giJgIIabHYpTk9pWTV9NHK1sjHRyEteA8EiO4JBVqw182qPqJP2lRvJj9I0v1Uns1pKBntVzJ0jjS1BJOz8FVv+FKHotP+Ez3Lm0dBFC3MhYyJly7NjaGC51k2C5CFWQAuA6R7hZxJUGx/NsIV54w9vsI1YqfFmiLWk01PctB+SZyeZR3KD9IYQ9IewjV0pfEZ6Df0VWEXc793rv5Te5tPT5ptxfw1cH+F6Lo1P8AhM9y1LKZgWmhog+GGKJ2nYM6NjWGxvcXAVAWl5WPmA+0R/8A2ppQMwrnUErzUx3J2hdfkd+Sq/r2+zC6nK388i+zj97l22R35Kr+vb+wLqcrfzyL7OP3OVc/0D95V2Yv/rO+/wDqtvxNwDSvwfRvkghe91Owlzo2OJJG0ki5K7k4tUXRqf8ACZ7lK8FYi4Rnp4poZQ2OWMPY0zyssCLgZoFh6lr1TJURSOilknjkjcGva6WQlt7G5Acb6jfVe/FdZ0uaBdqj/j9PI7Rz43OGOHiu4ykUMUNdIyFjY2GnjeWsAaM454JsNQNgFYMA/Naf6iP9oUtwZkynqQ2QzwmGXWZGOdO5w2Ei4Hhecqu00AjY1jfFY0NHmAsFvC05xcRa6rZTmjMUULXZxbe57l9URFZXCREREXm520+dYWXbT51hcdfT1uuSjBWkq5Kg+LTR5o+sk1dYaD21R8LYzUlI5rKiVsTntLgCCSQDYnUDxrqsm2C9BQRucLPqCah3L4XiA+ZgapnjthXhNfUPvdkbtAz0Y9RPrcX/AJK7naKMbyvJuhGUa14J4rcMPph5qqd8DBvSG9l/uX7hx6wc9zWNqGlz3BjRZ4u5xAA1jlIUNS5Gtps4EEHbYjWD6io9ZcrhyDBbBzvD0Xo6SMOaWu1hwLSNx1FeesJ4PNPPNAf+BK6MeiDdh9bS0+tXbFzCoqqSCfYZYmlw22faz2+p1wpxlZwVo6qKpA8Goj0bvTj1jra7/QpagZzQ4KhkWQw1DoXcvmP0rR0W9YHycMrKGnqIpXRTSR3cHDSRk3IvbUW+o23LrpsmWEmkgMikHKyUfo8BVTE/bZegblGmLi0vAINscF8MQ8Py0tXExrjoKiURyMOsXd4LZGjicHEbNovfitbgpnidk3qI6iOorMxjYTntjY7SFz9YBcQLADbYXubbLa6NV1bIo3ySEMZG0vcTqAA1kq7A1zW8ZeXyvJFNODDjhiRyn8qH46whmEaxo2aYO9bo2OP5krpVycJ4QNRPNUEZpnkMljtAOpoO8NAXGVBxuSV7KBpZE1rtoAHcFt2Sv6RP2OX98KrWE/kJvqn/ALSpLkr+kT9jl/fCq1hP5Cb6l/7SrsH9a8jlj5wdgXnOn8Rvoj9F9F86fxG+iP0X0VBezXdYk/SVF9c72Uiur9h8xUKxJ+kqL653spFdn7D5lepvhPavIZe/vZ/j+SvO9FXvp52TxfKQyue3frILfMQSPWr7grCMdTDHPEbslYHjl18R5CNnqXnt213pu/cVv+SnGHMe+ikPgyXlhvztZkj9Y8IeZyigfmuzd66OWaTSwiVu1vl7be9cLKZizwefhUY/k1LvCtsZNx+p+3zg8oWmL0JhjBUdVBJBKLskbY8oO1rhyEEAjzKBYVoJKWWWCUfzInZpt/VfW1zdzgRbz2WJ4803GwrfI9bpo9E74m+I9tncqHkhwXZtRVO/rcIGeizW8jzuNvuLbcIY30VPIYppmskaAS2ziRfWL2C/WL2Dm0VFDE6w0MWc87PC8eR3WSVDsJYQNTPNUO2zyGTXxNOpjfU0NHqUznaFgA2rmRU4ylVSvcTmjZbuHgFZ++Dg3pDey/3LkYPxwoaiRsUMzXyOvZoDhewudZFlCF98H1zoJoZ27YZWyauMNPhN9bbj1qMVLr4q4/IMWac1xvybNvcr1h3BoqaaeA6hNE5gO2xINneo2PqXn4tIJa7U5pLXDkc02cOsFejKadsjGyMILXtD2ka7hwuD1FRXKDgvg+EJbCzKgCpbxC7yQ8D7wJ++t6luAcq2Qps174Ty4/cbf36LXVUMjvyFX9ob7Nql6qGR35Cr+0N9m1QwfGF1Ms/KO7R5qhIiLorw64WGh/6aoA2mCTZr/pKnWR6mkZLVZ7Hs/kQjw2uZchz72uNe1VEhAFGWXcHblciqjHBJDb4rY7rLgYbwNHVwPglF2PG0bWuGtrweIg611uJ2KDMHxFtxLNIbySWzc6181oFzZoB2X2knjWxIts0XvyqETyCMxA8Um9lpOVeFzqJgY1zzwqM2Y0vNs1+uwXyyRwubSVAe1zCaskB7Sw20UQvY8WoreiEstczj5ysCsIpTT25b3Ufyk4u1HDJJmxSSQztac6Npks4NzHNIbcjU0G9ra1x248YYAABkAAsP/S8Q1D+hWiyWUZhNyWmyuMyqNG2OWIOzcBf9KjH8d4Z5ZP8AF/2LiYVxiwnVx6GcSvYXNdYUxabtNxra2+1XKyxZYMLjtcVs3KkTSHNgaCP3ctFyV4Bmp4p5Z2OjNQ5ga14zXZkYNnFp2XL3ajr1Bb4sWWVOxuaLBcqpndUSuldtK4eGRennA1nQybNf9JUfybUcrcI0xfHI0NjkBL2OYL6PZci3ErWQsWWr484g7lPTVpgikiAvnYdm31WUIRZUioqOZRMWagVs0zYpJYajNfnRsMliGBhYQ25HiXuRbWuO3GzDYAAfU2At80Z/4laliyrmDEkGy7TMrDRtjkia7NFhf3uox/F+HOfU/wCIz/wrh4TwthWqYIqjhMrM4OzeC5nhDYbsjB/NXSyWWNATtcVu3K0bTdsDQft6LS8mGA5qanldO0xunlzw12pwa1oaCRxXsdS1zKvTvdWRFjJHgU41sY548Z2rwQqvZYstzECzMVSLKDmVJqSLk8mzksukxJjLcHUbXAtcKdgIIIINthBXHxwxLir2A30dRGLRyWvq25jx/U0/lxLZLIt80EZpVQVD2y6Vhsb3URwNXYQwVO9ohkIzv5sWa50b9Xjte0EA2/qG3YRq1V7AmGY6uISxh7b6i2Rpje081zT+uwrn2WQFrGwswvgrNZWNqrOLAHcpHL9llERSrnoiIiLzc7afOsWBsHXLSRnAaiW38IDfa6y7afOsLjr6eqLNlabonMipnsdmFjCXsIabWabcgU5YLAA6zbWTxnlWUW7nl21Vaekipr6MWvtRERaK0tuxPx+4BC+F8b5mmUyMzXNbmhwGc3X/AHAn7xX0xsx9ir6fQmCSNwe2Rjy5hDXDUbgcoLh61pqKTSutm3wVE5Pg0umtxr3vflW94rZSY6SmippIZHCJubnRuab6yblriLfmtjiyrYPO3TN88Tj+26kKLcTvAsq8uSKaVxcbgnHA+t1WqnK1QtH8ts8p5AzRjreQtGxpx3qK/wABwENODfRtOdnEG4dI7jta4A1DfqWvItXTOcLFSU+S6eB2c0XO84oiIol0l3GKeHxQ1PCHMdKNC+LNaQ0+E5jr3PF4H5rb6nK4x7Hs4NIM9jmXz2ari11OEUjZHNFgVSmoIJ36SQY9q/MbbADkAHUv0iKNXVzcB4RFNVQVBaXiF5eWggE3Y5tgT6S345YY9nBpe2xTRFI2RzcAqVRQwVDg6QXIw2odpPKSes3X7hnfG9kkZzZI3B7SOJzTcerl3XX4RaXVwgEWKpTcsLLC9NJe2uz2Wvx2vxLoMO44U1VU0tS6mka6neC4ZzP5jB4TGne14BG4u5VqiKQzPOBK58eTKaN2cwWPaeVb1jDlP4TTSwRQvidM3MznOaQGkjO1DXctuPWtFRFo55diVZp6aKnaWxiyIiLVWFvOLmU3gtLFTyQvlMLcwOa5oGYD4Asdepth6l1uOeOEeEBDmwvifC53hOc1wLHDW3VvDT6lrCKQyOIzSVRZk+BkulaONt270VQyO/IVf2hvs2qXqoZHfkKv7Q32bVvB8YVbLPyju0eaoSIi6K8OiIiIiIiIiIiIiIiIiIiIiIiIiIiIiIiIiIiIiIiIiIiIiIiIiIiIiIiIiIiIpucmFD0yTtQfCsd6+h6ZJ2oPhUzdTsufBbt5AsaBnNb1Bc3SM5q91qdT1g9w9VTe9fQ9Mk7UHwp3r6Hpknag+FTLg7Oa3qCaBnNb1BNIzmpqVT1g9w9VTe9fQ9Mk7UHwp3r6Hpknag+FTLg7Oa3qCcHZzW9QTSM5qalU9YPcPVU3vX0PTJO1B8Kd6+h6ZJ2oPhUy4Ozmt6gmgZzW9QTSM5qalU9YPcPVU3vX0PTJO1B8Kd6+h6ZJ2oPhUy0DOa3qCaBnNb1BNIzmpqdT1g9w9VTe9fQ9Mk7UHwp3r6Hpknag+FTLQM5reoJwdnNb1BNIzmpqdT1g9w9VTe9fQ9Mk7UHwp3r6Dpknag+FTLg7Oa3qCcHZzW9QTSM5qalU9YPcPVU3vX0PTJO1B8Kd6+h6ZJ2oPhUy4Ozmt6gnB2c1vUE0jOampVPWD3D1VN719D0yTtQfCnevoemSdqD4VMtAzmt6gnB2c1vUE0jOampVPWD3D1VN719D0yTtQfCnevoemSdqD4VMuDs5reoJwdnNb1BNIzmpqVT1g9w9VTe9fQ9Mk7UHwp3r6Hpknag+FTLg7Oa3qCcHZzW9QTSM5qalU9YPcPVU3vX0PTJO1B8Kd6+h6ZJ2oPhUy0DOa3qCaBnNb1BNIzmpqdT1g9w9VTe9fQ9Mk7UHwp3r6Hpknag+FTLg7Oa3qCaBnNb1BNIzmpqVT1g9w9VTe9fQ9Mk7UHwp3r6Hpknag+FTLg7Oa3qCcHZzW9QTSM5qalU9YPcPVU3vX0PTJO1B8Kd6+h6ZJ2oPhUy4Ozmt6gmgZzW9QTSM5qalU9YPcPVU3vX0PTJO1B8K2TFXA1Lg9kjI6jSCV4kJkdHcENDbDNtyKHaBnNb1BNAzmt6gthK1puGqKXJs0zcySYkdnuvRvdKHykfbb707pQ+Uj7bfevOWgZzW9QTg7Oa3qC31o7lT4PjpPD3Xo3ulD5SPtt96d0ofKR9tvvXnLQM5reoJoGc1vUE1o7k4PjpPD3Xo3ulD5SPtN96d0ofKR9tvvXnLg7Oa3qCcHZzW9QTWjuTg+Ok8Pdeje6UPlI+233p3Sh8pH22+9ectAzmt6gmgZzW9QTWjuTg+Ok8Pdeje6UPlI+033p3Sh8pH22+9ec9Azmt6gscHZzW9QTWjuTg+Ok8Pdeje6UPlI+233p3Sh8pH22+9ecuDs5reoJwdnNb1BNaO5OD46Tw916N7pQ+Uj7TfendKHykfab715y4Ozmt6gs6BnNb1BNaO5OD46Tw916M7pQ+Uj7bfendKHykfbb715z0DOa3qCxwdnNb1BNaO5OD46Tw916N7pQ+Uj7bfendKHykfab715z0DOa3qCxwdnNb1BNaO5OD46Tw916N7pQ+Uj7bfendKHykfbb715z4Ozmt6gscHZzW9QTWjuTg+Ok8Pdeje6UPlI+233p3Sh8pH22+9ecuDs5reoLOgZzW9QTWjuTg+Ok8PdejO6UPlI+233p3Sh8pH22+9ecuDs5reoJwdnNb1BNaO5OD46Tw916N7pQ+Uj7bfendKHykfbb715y0DOa3qCaBnNb1BNaO5OD46Tw916N7pQ+Uj7bfendKHykfbb715z0DOa3qCxwdnNb1BNaO5OD46Tw916N7pQ+Uj7bfendKHykfbb715y4Ozmt6gs6BnNb1BNaO5OD46Tw916M7pQ+Uj7bfei86R07LjwW9QRZ1k7k4Pt6Tw91yHxC527V+dEN6Iqa9ImiG9NEN6IiJohvTRDeiIizoRvWNEFlERY0Q3pohvRERNEN6aIb0RETRDemiG9ERE0Q3pohvWURYWNEN6aIb0RFlNEN6aIb0REWdCN6xohvWURYusaIb00Q3oiLKaIb00Q3oiImiG9NEN6IiJohvTRDeiIiaIb00Q3oiImiG9NEN6IiJohvTRDeiIiaIb00Q3oiImiG9NEN6IiJohvTRDeiIiaIb00Q3oiImiG9NEN6yiImhG9Y0Q3rKIixoRvTRDeiIsXTRDemiG9ERZTRDes6Eb0RFi6aIb00I3oiIVjRDemiG9ERZTRDemiG9ERE0Q3pohvRERfqOIXG1ERZWCV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4" name="AutoShape 30" descr="data:image/jpeg;base64,/9j/4AAQSkZJRgABAQAAAQABAAD/2wCEAAkGBhAQEBAQDxQTEBAPDxQPFRYQFRYPFRUUFBYXFBUQFhQXHyYeGBkjHBUXHy8gIycpLCwtFh4xNTAqNSYrLCkBCQoKDgwOGA8PGiwkHyQsLCkqKiw1NSksLCwsLCwsKjAtLCoyKSwpKjQvLCwsLCwpKSwsLCwsKSwsLCwsLCwsLP/AABEIAGQB9wMBIgACEQEDEQH/xAAcAAEBAAIDAQEAAAAAAAAAAAAABwEGBAUIAwL/xABOEAABAwIACAcLCgUCBQUAAAABAAIDBBEFBgcSEyExYRRBUVJUkZIVFyIyU3FygbPR0jM0NXN0gpOhsbIWI0JilKLiQ2Nko9MkJYPBwv/EABsBAQACAwEBAAAAAAAAAAAAAAADBAECBQYH/8QAOhEAAQMCAQYMBgICAwEAAAAAAQACAwQRIQUSExQxURYiQVJTVHGRobHR4TI0YYHB8BUzcrIjYvE1/9oADAMBAAIRAxEAPwDX3ONzrO1YuVl20+dYXHX09ZuUuVhERZuUuVyIsF1D2hzIKh7XC4cyCV7SOUODbEeZfOoo5Y7aWKWK+zSxvivbbbOAus2K0D2k2BF187lLlYRYW6zcpcr8k2XcYNxRrqgZ0MDy07HSWhafNn2JG+1lkAnYo5JGRi7yAPqupuUuVsT8nWEwLmBp9GVhP6rqq/AVXT654JoxtLiwuaBve27R6ytixw2hRsqYJDZrwfuFwrlLlfSnpZJCRFHJKWi5EUb5SAdhIaDbYdq+3car6NVf483wrWxUpkY02JC4tylyuX3Gq+jVX+PN8Kx3Gq+jVX+PN8KWKxpY+cO9cW5S5XL7jVfRqr/Hm+FY7jVXRqr/AB5vhSxTSx84d64tylysxxuc4Ma1znkloa1pc8kXu0NAuSLHqK5Pcar6NVf483wpYlZc9rdpC4tylyuX3Gq+jVX+PN8K+U2D52C8kM8Y5XwyMHW5tksVgSsOAIXxuUuVgFFhSLNylysISiLNylyuUMD1XFTVRG6nm+FceeB8ZzZGPidYHNlY6N1jezs1wBtqOvcs2K0D2uNgQvzcpcrCLC3Wc48qp+R35Cr+0N9m1S9VDI78hV/aG+zap4PjC5GWflHdo81QkRF0V4dERERERERERERERERERERERERERERERERERERERERERERERERERERERERERERebnbT51hZdtPnWFx19PRfSmpnSyRxM8aaRsQttu8gX9V7+pfNbfkuwVpq4ykeBSxl1/8AmP8ABbbzNzz1LZjc5wCr1UwhhdJuH/irdDSNhijiYLMiY2NoHEGgAfotUyp4J01CZW+NSvE33LFrx1G/3V2+GcZWU1TRU7rXq5HMueIAWb1vLR612tXTNljfG8BzJGOY4HWC1wsRbzFdNwDgWrwcT3wSMmPb244/ledEX2rKN0EssL750Mr4jfac0kB3rFj618Vyl9DBDhcLe8mWKTJyaydodHG/MiY4Xa57fGlcOOx1DeCeS1JwphaGliMs7xHG3Vc8Z4mtA1k7gunyctaMGUubxscT6Re4u/1XWvZYaSUspZRcwxGRr7bGufm5r3cg1Obf+7eug3/jjuF4uW9bX6OR1hcgdg/J8120WVXBxdYulaL2u6F+b+Q1etfTGjDdPU4MrnU8scoFO8HRuDiNWwgax61GkAsbjUSLG2q45Du3KDWHEWIXY/hIWua5jiLEHHH0W5ZMcM09NNVOqJWQh8UYaZHBucQ59wL7bXHWqF/HGDelwfiNULRasmLBYKaqyTHUymVziCd30V+wdjLR1D9HTzxSvDS/NjcHHNFgTYcWsda7GSQNBcdQAuSeIDWSo9kr+kT9jl/fCq1hP5Cb6l/7Srkby5tyvL11I2nn0TSSMPFdX/HGDel0/wCI1Djvg3pdP+I1Qen8Rvoj9F9FV1l25d/+Ah558F3uJ5BwrTEawauUi3GC2Ugq5lQnEn6SovrnezkV2fsPmUtN8J7Vz8uj/nYP+v5K6UY7YOvbhVOD/dK1v6lduyRr23aQ5rhqIIcCPPxhecnDW703fuKomR6sfnVUFyYmtjlaOJrnF4dbkvYG3KDypHOXOzSFmtyQ2CEysccOQr8ZS8T44m8Np2iMZ4bMxos0l5AbKANQOcbHlzr8WufK6Y8tb3Nrc7ZwZ59YF2/nZQtQ1DQHYLq5FndLAQ7Gxt9kXZ4s4L4VWU8P9LpA9/oR+G7rsG/eXWKiZIcFXdUVbhstTsPU+Qj15o+6o425zgFdr59BTvfy2sO0qmAKc5XsFeDT1QHiOMDyOa/wmE/eFvvrbHYysGERQf1GmM9/7s6wZ580E+pfbGfBPCqOog1Z0kRzSddnjwmO9TgF0HgPaQF4ukkdSzskdgPwcFA0WG34xY7CDtB2EHzHUsrlr6CiqGR35Cr+0N9m1S9VDI78hV/aG+zap4PjC5GWflHdo81QkRF0V4dFi6+FdU6OOSS19HG59tl80E2/Jadi/lRhqZmQvjMGl1Mc5wc0u4mHkJ4t+pal4BAKnjp5ZWuewXA2reUWAVm62UCItcxuxyiwe1mc0yyynwWNIac0eNISdjRqHnIX0xQxoGEIpJQwxaOYxWLs69mMffZ/f+S1zxfN5VPq0ui01uLvXfotSxpygw0MogzHzS5oeQ0ta1ode2c48ZsdQBXSd+JvRnfiD3LQysBsSp48nVMjQ9rDYqkIpv34m9Gd+IPcnfib0Z34g9yxpmb1J/FVfM8lSEXS4s4zxV8RliDmljsx7H2zmusDxEggggiy6jGnKEKGo0BhMn8psucHhvjFwta39q3L2gZ18FWZSzPkMQbxhyLcUU378TejO/EHuTvxN6M78Qe5aadm9Wf4qr5nkqQim/fib0Z34g9y2/FfGAV1OKgMMYL3szSc7xDm3utmyNcbAqGahngbnyNsF3KLT8acokVFNoBG6aUNDnWIa1udsBJ1347W410nfi/6f/uf7VgysBsSt48m1MjQ9rMCqWimvfi/6b/uf7UGWIdG6pP9qxp2b1J/E1fM8QqUi6bFnGWKvh0sQczNcWPY+2c1w12NiQbggjzrqsbMfRQTMiMJlzo9JcODbayLWtuW5e0DO5FUbSyvk0Qbxty25FN+/Gzox/EHuWO/Gzo5/EHuWmmZvVr+Kq+Z5Kk3RTuDLDDnDSwSMZxua5r80c4t1Ejza1QYpA4BwNw4AgjjB1grdr2u2FVZ6WantpW2uv2iIt1XREREXm520+dYWXbT51hcdfT0VhyX4K0NC2Q6n1TzOfRPgx/6QD94qS4PoHVE0UDds0jY/MCfCd6m3PqV6r3GnpX6Bhe6KEiNjRckhtmNA89lapm4ly89lybishHKb/v38lHse8LmfCMsjD82c2GM7RnRHOLvxCeyrFgPCYqaaCduyaJr7chI1t9RuFEf4VwgdbqacuJuTm7SdZO3jKpWTGKpip5IKmOSLRyl0ekFrseASL8dnZ3WFtC52ebjaq+VI4dWYI3AlmGB5OXxWqZVcE6KsZO0WZUx6+L+ZHqJ9bS3slaYrLlLwVp6CR48elPCW+ZgIeOwXKNKKdua/tXTyRPpaYA7W4engqNkqxla0GhlIac90kN9js7wnxj+4G7rcYJ5CqRLE14LXgOa4WIcLgg8RBXnHkIuCCCCDYgjWCCNhB41QcV8qRYGxV93NGoTsFyB/wAxg1n0m9XGpYZhbNcudlPJb3PM8ON8SOW+8L74z5K/GlweQDrJgefBP1bz4vH4J1cllOZYnMc5kjXMew2c14zXNPIQvRNLVMlY2SJzXseLtcwhwI5QQuhxxxOjr4yQAypY3+XJ/wDh3K0/ltC2kgBxaoKHLD4yI58Rsvyjt3+aiSIWkEhwzXNJa4HaHA2LT5iCEVFeuW3ZK/pE/Y5f3wqtYT+Qm+qf+0qS5K/pE/Y5f3wqtYT+Qm+qf+0q/B/WvGZY+cHYF5zp/Eb6I/RfRfOn8Rvoj9F9FQXs13WJP0lRfXO9lIrq/YfMoViT9JUX1zvZSK7Eq9TfCe1eQy9/ez/H8lQOPFiue4htNMSXu2szBrJ13dYD1qqYg4pmhheZbGoncHPzTcNDdTIweO1yfO4rt6HGOknfooZ4pZACc1j2udYbTYL9YcfUCnlNIGmcMJYHi4JHFa418m9bMia3jDFV6vKM9QBC4BoNv035FqGVfDzWQNo2m8k7g99j4sTCHa/SIAtyZ3Ipav3PVPle6WRznySG7nP8YnZr5LbLcVrL8KnI/PddeqoaUUsIjGJ2k/VYc6wv61d8U8FcDoYInWDmx6ST03eG/wDMnqUixOwVwqup4iLsa/TP9GPwv3Zo9arWOskwoZm07HSSygRNDBcgP1Of6m3KnpxYFy4+WpM+SOnB+p8h+VIpMZXd0DhAXtwnS/8AwizLW+r/ADKvEcgc0ObrDgCDuOsFQT+FK/os9vRHvVdxDMwoYY6iN8UkA0NnixLWamO7NuoranLrkFQ5ZZCWMdG4G3FwIOHIpZjzgoU2EJ2DU2U8JaOQSl2cO2166JVDK7gvOhgqWi5hk0TjyMk4+2GD7yl6rzNzXldvJs+npmuO0YH7Iqhkd+Qq/tDfZtUvVQyO/IVf2hvs2raD4woMs/KO7R5qhIiLorw64OG/m1R9RJ+wqAUdA+SGWVoJbTMje+17hryQJBbiaW3PJt4lf8N/Nqj6iT9hU1yOsDpKsOAINNCCDrBBc+4KqzNzntHavQ5LmMFNNIOQt8ytjyeY5cLj4PO4cKhbtP8AxWDUJPSGoO36+NbHh7DcdHA+eU+CwagNr3HxWN3kqTY1YAlwVVxy0xLYnPz4Hbcxw8aB3KLX87fNdZr8JVOHKuGFg0bWtuG3zmxjUJah3KddgN4HGVgSlozTtWz8mxTSCojNojifpvH7sXU4Snnq9PXzbNMyHVctBcCWws3NaL/evtKoeR75pU/bT7GFcfKHgmKlwXBBCLMZUxjeTmvJeeUk67rkZHvmlT9sPsYVhjc2QXU1VOJ6BzmizQ4AD6C1lo+UY/8AuFZuzfZNVapMVqExsJpqcksafkmcg3KS5Rvn9Z932TVbqL5OP6tv6BZiAL3XUGUnubTU+abYfhq4H8J0PRaf8JnuWrZScBUsNA58MMUT9NEM6NjWOsX6xcBb8tPyq/Rzvr4f3hTSNGYexc2hleamMFx+Iea6LI0fDrhxWpzuudNr/IdS36swDSzPz5oYpX2Dc6RjXusLkC5GzWetaDka8eu9Gn/WZU5awi8YU2VnFtY8g7v9QtewrixRNgmc2mgBbC8giJgIIabHYpTk9pWTV9NHK1sjHRyEteA8EiO4JBVqw182qPqJP2lRvJj9I0v1Uns1pKBntVzJ0jjS1BJOz8FVv+FKHotP+Ez3Lm0dBFC3MhYyJly7NjaGC51k2C5CFWQAuA6R7hZxJUGx/NsIV54w9vsI1YqfFmiLWk01PctB+SZyeZR3KD9IYQ9IewjV0pfEZ6Df0VWEXc793rv5Te5tPT5ptxfw1cH+F6Lo1P8AhM9y1LKZgWmhog+GGKJ2nYM6NjWGxvcXAVAWl5WPmA+0R/8A2ppQMwrnUErzUx3J2hdfkd+Sq/r2+zC6nK388i+zj97l22R35Kr+vb+wLqcrfzyL7OP3OVc/0D95V2Yv/rO+/wDqtvxNwDSvwfRvkghe91Owlzo2OJJG0ki5K7k4tUXRqf8ACZ7lK8FYi4Rnp4poZQ2OWMPY0zyssCLgZoFh6lr1TJURSOilknjkjcGva6WQlt7G5Acb6jfVe/FdZ0uaBdqj/j9PI7Rz43OGOHiu4ykUMUNdIyFjY2GnjeWsAaM454JsNQNgFYMA/Naf6iP9oUtwZkynqQ2QzwmGXWZGOdO5w2Ei4Hhecqu00AjY1jfFY0NHmAsFvC05xcRa6rZTmjMUULXZxbe57l9URFZXCREREXm520+dYWXbT51hcdfT1uuSjBWkq5Kg+LTR5o+sk1dYaD21R8LYzUlI5rKiVsTntLgCCSQDYnUDxrqsm2C9BQRucLPqCah3L4XiA+ZgapnjthXhNfUPvdkbtAz0Y9RPrcX/AJK7naKMbyvJuhGUa14J4rcMPph5qqd8DBvSG9l/uX7hx6wc9zWNqGlz3BjRZ4u5xAA1jlIUNS5Gtps4EEHbYjWD6io9ZcrhyDBbBzvD0Xo6SMOaWu1hwLSNx1FeesJ4PNPPNAf+BK6MeiDdh9bS0+tXbFzCoqqSCfYZYmlw22faz2+p1wpxlZwVo6qKpA8Goj0bvTj1jra7/QpagZzQ4KhkWQw1DoXcvmP0rR0W9YHycMrKGnqIpXRTSR3cHDSRk3IvbUW+o23LrpsmWEmkgMikHKyUfo8BVTE/bZegblGmLi0vAINscF8MQ8Py0tXExrjoKiURyMOsXd4LZGjicHEbNovfitbgpnidk3qI6iOorMxjYTntjY7SFz9YBcQLADbYXubbLa6NV1bIo3ySEMZG0vcTqAA1kq7A1zW8ZeXyvJFNODDjhiRyn8qH46whmEaxo2aYO9bo2OP5krpVycJ4QNRPNUEZpnkMljtAOpoO8NAXGVBxuSV7KBpZE1rtoAHcFt2Sv6RP2OX98KrWE/kJvqn/ALSpLkr+kT9jl/fCq1hP5Cb6l/7SrsH9a8jlj5wdgXnOn8Rvoj9F9F86fxG+iP0X0VBezXdYk/SVF9c72Uiur9h8xUKxJ+kqL653spFdn7D5lepvhPavIZe/vZ/j+SvO9FXvp52TxfKQyue3frILfMQSPWr7grCMdTDHPEbslYHjl18R5CNnqXnt213pu/cVv+SnGHMe+ikPgyXlhvztZkj9Y8IeZyigfmuzd66OWaTSwiVu1vl7be9cLKZizwefhUY/k1LvCtsZNx+p+3zg8oWmL0JhjBUdVBJBKLskbY8oO1rhyEEAjzKBYVoJKWWWCUfzInZpt/VfW1zdzgRbz2WJ4803GwrfI9bpo9E74m+I9tncqHkhwXZtRVO/rcIGeizW8jzuNvuLbcIY30VPIYppmskaAS2ziRfWL2C/WL2Dm0VFDE6w0MWc87PC8eR3WSVDsJYQNTPNUO2zyGTXxNOpjfU0NHqUznaFgA2rmRU4ylVSvcTmjZbuHgFZ++Dg3pDey/3LkYPxwoaiRsUMzXyOvZoDhewudZFlCF98H1zoJoZ27YZWyauMNPhN9bbj1qMVLr4q4/IMWac1xvybNvcr1h3BoqaaeA6hNE5gO2xINneo2PqXn4tIJa7U5pLXDkc02cOsFejKadsjGyMILXtD2ka7hwuD1FRXKDgvg+EJbCzKgCpbxC7yQ8D7wJ++t6luAcq2Qps174Ty4/cbf36LXVUMjvyFX9ob7Nql6qGR35Cr+0N9m1QwfGF1Ms/KO7R5qhIiLorw64WGh/6aoA2mCTZr/pKnWR6mkZLVZ7Hs/kQjw2uZchz72uNe1VEhAFGWXcHblciqjHBJDb4rY7rLgYbwNHVwPglF2PG0bWuGtrweIg611uJ2KDMHxFtxLNIbySWzc6181oFzZoB2X2knjWxIts0XvyqETyCMxA8Um9lpOVeFzqJgY1zzwqM2Y0vNs1+uwXyyRwubSVAe1zCaskB7Sw20UQvY8WoreiEstczj5ysCsIpTT25b3Ufyk4u1HDJJmxSSQztac6Npks4NzHNIbcjU0G9ra1x248YYAABkAAsP/S8Q1D+hWiyWUZhNyWmyuMyqNG2OWIOzcBf9KjH8d4Z5ZP8AF/2LiYVxiwnVx6GcSvYXNdYUxabtNxra2+1XKyxZYMLjtcVs3KkTSHNgaCP3ctFyV4Bmp4p5Z2OjNQ5ga14zXZkYNnFp2XL3ajr1Bb4sWWVOxuaLBcqpndUSuldtK4eGRennA1nQybNf9JUfybUcrcI0xfHI0NjkBL2OYL6PZci3ErWQsWWr484g7lPTVpgikiAvnYdm31WUIRZUioqOZRMWagVs0zYpJYajNfnRsMliGBhYQ25HiXuRbWuO3GzDYAAfU2At80Z/4laliyrmDEkGy7TMrDRtjkia7NFhf3uox/F+HOfU/wCIz/wrh4TwthWqYIqjhMrM4OzeC5nhDYbsjB/NXSyWWNATtcVu3K0bTdsDQft6LS8mGA5qanldO0xunlzw12pwa1oaCRxXsdS1zKvTvdWRFjJHgU41sY548Z2rwQqvZYstzECzMVSLKDmVJqSLk8mzksukxJjLcHUbXAtcKdgIIIINthBXHxwxLir2A30dRGLRyWvq25jx/U0/lxLZLIt80EZpVQVD2y6Vhsb3URwNXYQwVO9ohkIzv5sWa50b9Xjte0EA2/qG3YRq1V7AmGY6uISxh7b6i2Rpje081zT+uwrn2WQFrGwswvgrNZWNqrOLAHcpHL9llERSrnoiIiLzc7afOsWBsHXLSRnAaiW38IDfa6y7afOsLjr6eqLNlabonMipnsdmFjCXsIabWabcgU5YLAA6zbWTxnlWUW7nl21Vaekipr6MWvtRERaK0tuxPx+4BC+F8b5mmUyMzXNbmhwGc3X/AHAn7xX0xsx9ir6fQmCSNwe2Rjy5hDXDUbgcoLh61pqKTSutm3wVE5Pg0umtxr3vflW94rZSY6SmippIZHCJubnRuab6yblriLfmtjiyrYPO3TN88Tj+26kKLcTvAsq8uSKaVxcbgnHA+t1WqnK1QtH8ts8p5AzRjreQtGxpx3qK/wABwENODfRtOdnEG4dI7jta4A1DfqWvItXTOcLFSU+S6eB2c0XO84oiIol0l3GKeHxQ1PCHMdKNC+LNaQ0+E5jr3PF4H5rb6nK4x7Hs4NIM9jmXz2ari11OEUjZHNFgVSmoIJ36SQY9q/MbbADkAHUv0iKNXVzcB4RFNVQVBaXiF5eWggE3Y5tgT6S345YY9nBpe2xTRFI2RzcAqVRQwVDg6QXIw2odpPKSes3X7hnfG9kkZzZI3B7SOJzTcerl3XX4RaXVwgEWKpTcsLLC9NJe2uz2Wvx2vxLoMO44U1VU0tS6mka6neC4ZzP5jB4TGne14BG4u5VqiKQzPOBK58eTKaN2cwWPaeVb1jDlP4TTSwRQvidM3MznOaQGkjO1DXctuPWtFRFo55diVZp6aKnaWxiyIiLVWFvOLmU3gtLFTyQvlMLcwOa5oGYD4Asdepth6l1uOeOEeEBDmwvifC53hOc1wLHDW3VvDT6lrCKQyOIzSVRZk+BkulaONt270VQyO/IVf2hvs2qXqoZHfkKv7Q32bVvB8YVbLPyju0eaoSIi6K8OiIiIiIiIiIiIiIiIiIiIiIiIiIiIiIiIiIiIiIiIiIiIiIiIiIiIiIiIiIiIpucmFD0yTtQfCsd6+h6ZJ2oPhUzdTsufBbt5AsaBnNb1Bc3SM5q91qdT1g9w9VTe9fQ9Mk7UHwp3r6Hpknag+FTLg7Oa3qCaBnNb1BNIzmpqVT1g9w9VTe9fQ9Mk7UHwp3r6Hpknag+FTLg7Oa3qCcHZzW9QTSM5qalU9YPcPVU3vX0PTJO1B8Kd6+h6ZJ2oPhUy4Ozmt6gmgZzW9QTSM5qalU9YPcPVU3vX0PTJO1B8Kd6+h6ZJ2oPhUy0DOa3qCaBnNb1BNIzmpqdT1g9w9VTe9fQ9Mk7UHwp3r6Hpknag+FTLQM5reoJwdnNb1BNIzmpqdT1g9w9VTe9fQ9Mk7UHwp3r6Dpknag+FTLg7Oa3qCcHZzW9QTSM5qalU9YPcPVU3vX0PTJO1B8Kd6+h6ZJ2oPhUy4Ozmt6gnB2c1vUE0jOampVPWD3D1VN719D0yTtQfCnevoemSdqD4VMtAzmt6gnB2c1vUE0jOampVPWD3D1VN719D0yTtQfCnevoemSdqD4VMuDs5reoJwdnNb1BNIzmpqVT1g9w9VTe9fQ9Mk7UHwp3r6Hpknag+FTLg7Oa3qCcHZzW9QTSM5qalU9YPcPVU3vX0PTJO1B8Kd6+h6ZJ2oPhUy0DOa3qCaBnNb1BNIzmpqdT1g9w9VTe9fQ9Mk7UHwp3r6Hpknag+FTLg7Oa3qCaBnNb1BNIzmpqVT1g9w9VTe9fQ9Mk7UHwp3r6Hpknag+FTLg7Oa3qCcHZzW9QTSM5qalU9YPcPVU3vX0PTJO1B8Kd6+h6ZJ2oPhUy4Ozmt6gmgZzW9QTSM5qalU9YPcPVU3vX0PTJO1B8K2TFXA1Lg9kjI6jSCV4kJkdHcENDbDNtyKHaBnNb1BNAzmt6gthK1puGqKXJs0zcySYkdnuvRvdKHykfbb707pQ+Uj7bfevOWgZzW9QTg7Oa3qC31o7lT4PjpPD3Xo3ulD5SPtt96d0ofKR9tvvXnLQM5reoJoGc1vUE1o7k4PjpPD3Xo3ulD5SPtN96d0ofKR9tvvXnLg7Oa3qCcHZzW9QTWjuTg+Ok8Pdeje6UPlI+233p3Sh8pH22+9ectAzmt6gmgZzW9QTWjuTg+Ok8Pdeje6UPlI+033p3Sh8pH22+9ec9Azmt6gscHZzW9QTWjuTg+Ok8Pdeje6UPlI+233p3Sh8pH22+9ecuDs5reoJwdnNb1BNaO5OD46Tw916N7pQ+Uj7TfendKHykfab715y4Ozmt6gs6BnNb1BNaO5OD46Tw916M7pQ+Uj7bfendKHykfbb715z0DOa3qCxwdnNb1BNaO5OD46Tw916N7pQ+Uj7bfendKHykfab715z0DOa3qCxwdnNb1BNaO5OD46Tw916N7pQ+Uj7bfendKHykfbb715z4Ozmt6gscHZzW9QTWjuTg+Ok8Pdeje6UPlI+233p3Sh8pH22+9ecuDs5reoLOgZzW9QTWjuTg+Ok8PdejO6UPlI+233p3Sh8pH22+9ecuDs5reoJwdnNb1BNaO5OD46Tw916N7pQ+Uj7bfendKHykfbb715y0DOa3qCaBnNb1BNaO5OD46Tw916N7pQ+Uj7bfendKHykfbb715z0DOa3qCxwdnNb1BNaO5OD46Tw916N7pQ+Uj7bfendKHykfbb715y4Ozmt6gs6BnNb1BNaO5OD46Tw916M7pQ+Uj7bfei86R07LjwW9QRZ1k7k4Pt6Tw91yHxC527V+dEN6Iqa9ImiG9NEN6IiJohvTRDeiIizoRvWNEFlERY0Q3pohvRERNEN6aIb0RETRDemiG9ERE0Q3pohvWURYWNEN6aIb0RFlNEN6aIb0REWdCN6xohvWURYusaIb00Q3oiLKaIb00Q3oiImiG9NEN6IiJohvTRDeiIiaIb00Q3oiImiG9NEN6IiJohvTRDeiIiaIb00Q3oiImiG9NEN6IiJohvTRDeiIiaIb00Q3oiImiG9NEN6yiImhG9Y0Q3rKIixoRvTRDeiIsXTRDemiG9ERZTRDes6Eb0RFi6aIb00I3oiIVjRDemiG9ERZTRDemiG9ERE0Q3pohvRERfqOIXG1ERZWCV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018" name="Picture 3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72664" y="1508337"/>
            <a:ext cx="1075459" cy="37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20" name="AutoShape 36" descr="data:image/jpeg;base64,/9j/4AAQSkZJRgABAQAAAQABAAD/2wCEAAkGBxQTEBUUExQVFRUXGR0WGBgYGBcYGBgfHRwfGSAfGBgbHyggHBolHhscIjEhJSkrLi4uGB8zODMsNygtLysBCgoKDg0OGhAQGywkHSQtLywsLiwvNywsLCwsLCwsNS8sLC0tLCwsLCwtLCwuLywsLCwsLCwtLiwsLCwsLSwsLP/AABEIAH0BlAMBEQACEQEDEQH/xAAcAAEAAwADAQEAAAAAAAAAAAAABQYHAwQIAQL/xABNEAACAAQDBAUGCgUKBgMAAAABAgADBBEFEiEGBzFREyJBYXEUNXKBkbEVIzJUc4KTsrPSMzZCUpIIFyU0U2J0odHTFiRDg4SilKPB/8QAGwEBAAIDAQEAAAAAAAAAAAAAAAEFAwQGAgf/xAA5EQEAAQICBAsHBAMBAQEAAAAAAQIDBBEFEjFxExQhMjM0QVGBkdFTYZKhscHwUnKy4RYiQiOCJP/aAAwDAQACEQMRAD8A3GAQCAQCAQCAQCAQCAQCAQCAQCAQCAQCAQCAQCAQCAQCAQCAQCAQCAQCAQCAQCAQCAQCAQCAQCAQCAQCAQCAQCArO3m0fklN1D8dMusscub+C39pEYMRd4Onk2ys9F4LjN3/AG5scs+nj9M2QfDNT85qPtpv5oreEr7583X8Vsezp+GPQ+Gqn5zUfbTfzQ4SvvnzOK2PZ0/DHofDVT85qft5v5ocJX3z5nFbHs6fhj0T2xu18yRUjp5sx5L9V+kdnycmGYmwB49xPIRms35pq/2nkaGkdG271meCpiKo5YyiIz93J8vfvbODFm4wgEAgEAgEB5/qcZqc7/8AM1Hyj/1pvM/3op5uV57Z830CjC2NWP8Azp2R/wAx6OL4aqfnNR9tN/NEcJX3z5vXFbHs6fhj0Phqp+c1H20380OEr758zitj2dPwx6Nd3bVDzMPRpjs7ZnGZ2LNo5A1OsWWGmZtxMuR0xRTRiqopiIjKNnJ2QtEZ1WQCAQCAqm8ypeXQFpbujdIgzIxU8eYIMa+KmYt5wtdDUU14mIqiJjKdsZsl+Gqn5zUfbTfzRXcJX3z5ut4rY9nT8Meh8NVPzmo+2m/mhwlffPmcVsezp+GPR2sLxmpM+SDU1BBmICDOmEEFwCCC2oj1Tcr1o5Z2sV/DWOCr/wDOnZP/ADHdub3Fu4IgEBjO3uKz0xKoVJ85FBSyrNmKovKQ6AEDiSfXFZiK6ouTETP5Ds9F4ezVhLdVVFMzy8sxE/8AU+5AfDVT85qPtpv5ow8JX3z5t/itj2dPwx6Hw1U/Oaj7ab+aHCV98+ZxWx7On4Y9D4aqfnNR9tN/NDhK++fM4rY9nT8Meh8NVPzmo+2m/mhwlffPmcVsezp+GPRq+7bHTUUuSYxabJOViTcsp1ViTqe0X5qYscNc16cp2w5PTGEixe1qYypq5Y909sffxW6NhUkAgEBW9v8AG/JaNiptMmfFy7cQSNWHorc352jBiLmpR71lorC8YxERVzY5Z9PGfkx74aqfnNR9tN/NFbwlffPm7Ditj2dPwx6Hw1U/Oaj7ab+aHCV98+ZxWx7On4Y9D4aqfnNR9tN/NDhK++fM4rY9nT8Meh8NVPzmo+2m/mhwlffPmcVsezp+GPRL7I4tUNX06tUT2UzACrTZjA6HiC1jGSzcqm5ETMtPSGHs04a5MUUxOXZEejbotXEkAgEAgEBw1lUkqW0yYQqICzE9gGsRMxEZy927dVyqKKYzmeSGC7SY09XUNOa4B0Rf3FHAePae8mKi7cmurN3mDwtOGtRbjxnvn82e5GRjbRAIBAazuw2j6WV5NMPxkodQniycPaug8CvfFjhbutGrO2HJ6awXB18NRH+tW33T/e3zXqNtREAgEAgEB5xqv0j+k3vMUk7ZfRqObG6HFEPZAbNuu82y/TmffMWmF6OHGab65Vuj6QtsbCpIBAIBAU/er5vP0ie+NbF9GuNB9ajdLHIrHYkB2sK/rEn6WX98R6o50b4Yr/RV/tn6S9ExdPnZAIDDt4fnSp8Zf4MuKrE9LP52O40T1K34/wApV2MCxIBAICd2LxryWsRybS2+Lmcsrdv1TY+APOM1i5qV59jR0jheM2JpjnRyxvjs8dm/Ju0WzhCAQCAxPeJjXlFawU3lybyl5E3659bC3ggPbFXibmvX7odrojC8Bh4medVyz9o8uXxViNdaEAgEBM7GecKb6Qe4xlsdJS0tI9Vubm9RbuDIBAIBAIDLN6W0ed/JJZ6qEGaR+03EL4LxPfbkYr8VdznUjxdToTBalPGK9s83d3+OzdvZ/Gm6AgJ7BtlptRSzqhBpL+QttZhGrgeC8OZ0jNRZmuiaoaGI0hbsXqLVXbt93d5z5RyoEGMLfIDs4dXPImpNlmzocw5HmD3EXB7jHqmqaZzhjvWqb1E269k/nyb3geKpVSEnS+DDUdqkaFT3g6Rb0VxXTrQ4HE4erD3Zt1bY+fvd+PbAQCAQCA841X6R/Sb3mKSdsvo1HNjdDiiHsgNm3XebZfpzPvmLTC9HDjNN9cq3R9IW2NhUkAgEAgKfvV83n6RPfGti+jXGg+tRuljkVjsSA7WFf1iT9LL++I9Uc6N8MV/oq/2z9JeiYunzsgEBh28PzpU+Mv8ABlxVYnpZ/Ox3GiepW/H+Uq7GBYkBYK7B/wCjKaqUftTJUz7V8hP+a+tYz1W//KmuPzlV9rE//suWJ7omPhjP181fjAsCA2ndxjXlFGFY3mSbS25kW6resaX5q0WmGua1GU7YcXpfC8BiJmObVyx948/lMLVGwqiAgdtsa8lo3cG0xvi5fpN2/VF2+rGK/c1KJlv6NwvGMRFM7I5Z3R67GFARUO6ICw7P4PnpKypYdWXLKJ6bWufqqf8A37ozW6M6Kqu6Fdi8Tq37VmNtU5zuj1n6K9GFYkBM7GecKb6Qe4xlsdJS0tI9Vubm9RbuDIBAIBAV7bbaEUdMWW3SvdZQ7+1iOSjXxsO2MN+7wdOfasNG4KcVeynmxyz6eP8AbDmYkkkkkm5J1JJ1JJ5kxUu4iIiMofIJdzCMNeonpJl/Kc2v2KOJY9wFz/lHqiia6ophhxF+mxbm5Xsj5+7xb7hlAkiSkqWLIgyjn3k95OpPMxcU0xTGUOBvXqr1yble2WRbxdnvJqnpEHxM4ll5K3Fl7h+0PWP2YrsTa1Ks42S67RGN4xZ1KudT847J+0/2qcay2IC3budovJqjonPxM4gHkj8A3gfkn6p7I2cNd1Ksp2SqNL4Lh7WvTzqfnHd948e9ssWbjSAQCAQHnGq/SP6Te8xSTtl9Go5sbocUQ9kBfNj9upNJSLJeVOZgzG6BMvWYt2sD28o3LOIpoo1ZhQ6Q0TdxN+blNURHJtz7Iy7k3/OnTf2FR7JX+5GXjlHdLS/x+/8Arp+fofzp039hUeyV/uQ45R3Sf4/f/XT8/Q/nTpv7Co9kr/chxyjuk/x+/wDrp+fofzp039hUeyV/uQ45R3Sf4/f/AF0/P0P506b+wqPZK/3Icco7pP8AH7/66fn6ILbLbiTWUpkpLmq2ZWu4S2nosT/lGG/iKblOrEN7R+ibuGvcJVVExlMcmf3iFFjUXpAdrCv6xJ+ll/fEeqOdG+GK/wBFX+2fpL0TF0+dkAgMO3h+dKnxl/gy4qsT0s/nY7jRPUrfj/KVdjAsSA13YjD1qMEEl/kv0q35HpXsR3g2I8IsrNMVWdWfe5HSV6qzpGblO2NX+MfVk9VTtLdpbizoxVh3g2Nu6K6YmJyl1dFdNdMV07J5YcUQ9rFsHjXktahY2lzPi5nIAnqt6mtryLRnw9zUr90q7SmF4xh5iOdHLH3jxj55Nxi1cOQGNbzMa6er6NTeXIuncXPyz6rBfqnnFZirmtXl3Oy0NheBsa87auXw7PXxhUY1lu/SISQFFySAAOJJ0AHeTCIzRMxEZzsbDieEilwSbJHFZRLHmxN2PtJ9Vos66NSxNPucfZxE4jSNNye2rk3djHIrHYkBM7GecKb6Qe4xlsdJS0tI9Vubm9RbuDIBAIDjqJ6ojO5CqoLMTwAGpJiJmIjOXqiiquqKaYzmWD7U441ZUtNNwnyZan9lRw+seJ8bdgipu3OEqzd3gcJThbMURt2zPfPpHYiIxNwgNa3X7PdDJ8pmD4ycOrfisviPW2jeGXlFlhbWrTrTtlyWmsbwtzgaZ/1p2++f62ea8xtKNG7RYOlXTvJfTMLq37rDgw8D7RcdseLlEV0zTLZwmJqw92LlPZt98dzBKumaVMeXMGV0JVhyI/8AztB7QRFPVE0zlLvbdym5RFdOyeWHDEPYRAbHu42j8pkdFMN50kAEni6cA3eRwPfY9sWeGu69OU7YcdpjA8Bd4SiP9avlPd94/pcI2VOQCAQHnGq/SP6Te8xSTtl9Go5sbocUQ9kAvALwC8AvALwC8AvAIBAdrCv6xJ+ll/fEeqOdG+GK/wBFX+2fpL0TF0+dkAgMO3h+dKnxl/gy4qsT0s/nY7jRPUrfj/KVdjAsSA2ndj5slelM/FeLXDdHDi9Ndcq3U/xhUt7GD5J6VKjqzeo/pqND9ZR/6RrYujKqKu9baCxOvbmzO2nljdPpP1UONNfBEBt27/G/KaNcxvMl/FvzNho3rWx8bxa4e5r0e+HEaVwvF8ROXNq5Y9PCfk7u1uM+SUkybpntlljm7aD1Die5THq9c1KJlhwGF4zfpt9m2d0fmW9gpJ4kkniSeJ7z3xUO93PkBcd1+DdNV9Kw6kgZu4udF9mrdxCxtYW3rV59ym01ieCscHG2r6dvns82i7c+bqn6MxuYjo6tzndGdbt72ExUu7ICZ2M84U30g9xjLY6SlpaR6rc3N6i3cGQCAQGZb09o7nyOWdBZpxHaeKp7mP1e+NHFXf8AiPF02g8DlHGK/wD5+8/aPH3M5jRdGQFh2H2f8sqgrD4qXZ5veOxfrEewNGaxa4Sr3Qr9JYzi1nOOdPJHr4fXJuIEWzhn2AQGdb1dnsyirljVQFmgdq9jfV4HuI/djSxdrONePF0Wg8blPF6tk8tO/u8frvZjGg6cgO7g2JvTT0nS/lIeHYwPFT3Eew2PZHuiuaKtaGDEWKb9qbdeyflPf+bm+YZXpPkpNlm6OLjn3g8iDoRzEW9NUVRnDgr1mqzcm3Xth2o9MRAIDzjVfpH9JveYpJ2y+jUc2N0OKIeyA1zdthsmZh6M8qW7ZpmrIrHRyOJEWWGopm3GcOR0xfu0YqYpqmIyjZPuhaPgSm+byfs0/wBIz8HT3Qq+NX/11ecnwJTfN5P2af6Q4Onug41f/XV5yfAlN83k/Zp/pDg6e6DjV/8AXV5yfAlN83k/Zp/pDg6e6DjV/wDXV5yfAlN83k/Zp/pDg6e6DjV/9dXnKqbzMNky6AtLlS0bpEF1RVPHmBGviqaYt8kLbQ1+7XicqqpmMp2yyaK51hAdrCv6xJ+ll/fEeqOdG+GK/wBFX+2fpL0TF0+dkAgMO3h+dKnxl/gy4qsT0s/nY7jRPUrfj/KVdjAsSA2ndj5slelM/FeLXDdHDi9Ndcq3U/xhK7T4SKqlmSe0i6Hkw1U+Fxr3Ex7u0a9M0tTBYmcPfpud23d2sCZSCQRYg2IPEEaEHvBind9ExMZxsfIJWbd7jXk1aoY2lzrS35Ak9RvUxt4OYz4e5qV+6VZpbC8Ph5mOdTyx948vo7+9LGelqhIU9SRx73PH+EWHiWj3irmdWrHYwaEwvB2eFnbV9I9Z+ylRqroJgN12JwbyWjRCLTG+Mmek3Z9UWX6sW9i3qURDhdJYrjGImqNkckbo9dr7tz5uqfozEYjo6tyNGdbt72ExUu7ICZ2M84U30g9xjLY6SlpaR6rc3N6i3cGQCAgtscfFHTF9DMbqyl5se0j90cT7O0RivXeDpz7exvaPwc4q9FP/ADHLO71lhcyYWYsxJZiWYniSTck95OsVMznyu6iIiIiNkPzEJfpELEKoJYkAAcSToAO8mERmiZiIznY3bY/AhR0qy9OkPXmEdrHjY8hoB4d8W9m3wdOXa4TSGLnE3pr7Nkbv72puMrSIBAfibLDKVYAqwIIPAg6EHuhMZppqmmYmNsMI2swI0dS0rUoetLPNT2X5rwPgD2xUXrfB1ZO8wGLjFWYr7dk7/wC9vy7ENGJuEBd92W0fQzvJph+LmnqE/svwt4Nw8bczG3hburOrOyVHprBcLb4aiP8Aanb74/r6bmuRYuSIBAecar9I/pN7zFJO2X0ajmxuhxRD2QGzbrvNsv05n3zFphejhxmm+uVbo+kLbGwqSAQCAQFP3q+bz9InvjWxfRrjQfWo3SxyKx2JAdrCv6xJ+ll/fEeqOdG+GK/0Vf7Z+kvRMXT52QCAw7eH50qfGX+DLiqxPSz+djuNE9St+P8AKVdjAsSA2ndj5slelM/FeLXDdHDi9Ndcq3U/xhaozqpjm87B+hrOlUdSeM3g40YevRvFm5RWYq3q1597sdC4nhbGpO2nk8Oz08lPjWXBAfp3JJJJJJJJOpJOpJPaSYIiIiMofmCVl3fYN5TWrmF5cq01+VweqPW2veFMZ8Pb16/dCs0tiuAw85bauSPv8vrDbotXEoLbnzdU/RmMOI6Orc3tGdbt72ExUu7ICZ2M84U30g9xjLY6SlpaR6rc3N6i3cGQH4mzAqlmICqCSTwAGpJ7oTOSaaZqmIjawra/HzWVJmaiWvVlA9i8yP3m4n1DsiovXeEqz7HdaPwcYWzFH/U8s7/6/vtQkYm8QF/3V7P55hq5g6qErKv2twLeCjQd5P7sbmEtZzrz4Of05jNSngKds8s7u7x+m9qkWDliAQCAQFc252f8spSFA6WX15Z5ntXwYaeNj2Rhv2uEp96x0ZjeLXs55s8k+vh6sQI56HkdCPEc4qXcPkAgNr2A2j8rp7OfjpVlfmw7H9dte8Hui1w93Xp5dsOK0rguLXc6ebVyx7vd4fRaIzqsgPONV+kf0m95iknbL6NRzY3Q4oh7IDZt13m2X6cz75i0wvRw4zTfXKt0fSFtjYVJAIBAICn71fN5+kT3xrYvo1xoPrUbpY5FY7EgO1hX9Yk/Sy/viPVHOjfDFf6Kv9s/SXomLp87IBAYdvD86VPjL/BlxVYnpZ/Ox3GiepW/H+Uq7GBYkBtO7HzZK9KZ+K8WuG6OHF6a65Vup/jC1RnVSv7c4N5VROqi8xPjJfPMvZ9YXX1xhv29eiY7VhozFcXxEVTzZ5J3T6bWGAxUu5IBAIDaN2+DeT0SswtMnfGNzAPyB6l1t2Fmi0w1vVo5dsuL0xiuGxExHNp5I+8+fyiFrjYVSC2583VP0ZjDiOjq3N7RnW7e9hMVLuyAmdjPOFN9IPcYy2OkpaWkeq3Nzeot3BkBne9LHGsKSUGN7NOIB4cQlxz4nusO0xpYq5PMjxdFoTCU58Yry5Ob6+n9M08nf9xv4T/pGjlLpdenvjzOgb91v4TDKTXp74dzB8HmVE9JKKQXNixBso4lj4D2mw7Y9UW5rqiIYcRiaLFublU7Pn7m94fRJJlJKliyIAoHhz5k8SYuKaYpjKHBXbtV2ua69s8rsRLGQCAQCAQGS70NnuhneUyx8XNPXt+y/Pwbj4g8xFdirWrOtGyXW6FxvCW+Bq51Oz3x/X03KNeNReZPmYQMpSWzuNtSVCTlNwNHW/y1PEePaO8CPdu7qVazXxeEjE2pt1eE90/nyb5R1STZazJZDI4DKR2gxcRMTGcOBuW6rdc0VRlMckuaJeHnKqU9I+h+U3Z3mKSdsvo1ExqxuhxZTyPsiHrODKeR9kDOGzbrx/Rsv05n3zFphejhxum+t1bo+kLZGwqSAQCAQFP3qD+jz9InvjWxfRrfQfWo3Sx3KeR9kVjsc4Mp5H2QM4drClPlEnQ/pZfZ/fEeqOdG9ivzHBV/tn6S9ERdPnhAIDD94an4UqdDxl/gy4qsT0s/nY7jRMxxK34/ylXcp5H2RgWGcGU8j7IGcNp3ZD+jJXpTPxXi1w3Rw4zTXXKt1P8AGFpjOqiAxDb3BTT1r5VPRzPjU00Fz1l9TX05ERVYi3qV8myXb6LxUX8PGc/7U8k+GyfL55q5lPI+yMCxzgynkfZAzhM7I4KaqslyyDkHXmaaZF4j1my/WjLZt69cQ08fiow9iquJ5dkb59Nvg3kRbuDICC2483VP0ZjDf6Orc3tG9bt72FZTyPsipd1nBlPI+yBnCZ2MU/CFNof0g9xjLZ6Slp6RmOK3NzeYt3BkAgEAgEAgEAgEAgEAgEAgEAgEAgEAgEAgEAgEAgEAgEAgEAgEAgEAgEAgEAgEAgEAgEAgEAgEAgEAgImu2mo5Mwy51XTSpgtdHnS0YXFxdWNxcEH1wHCu2WHk2FdSE/4iV+aAmJE9XUMjKynUMpBB8CNDARM7a+gRir1tKrKSrKZ8oEEaEEFrgg9kB+P+NMO+f0f/AMiV+aA7GH7SUc9xLk1VPNcgkLLmy3aw49VSTASsAgPy7gAkkAAXJOgA7zARuHbR0k98kiqp5r2vllzZbtYcTZSTaAlIBAIBAfLwH2AQCAQCAQEZR7Q0k2b0UqqkTJmvUSajPpx6oN9O2Ak4CMw/aKknv0ciqp5r2Jyy5st2sOJyqSbQEnAIBAIBAIBAdHE8Yp6cKaifKkhrhTMmKga3G2Yi8B2aaoSYivLZXRgGVlIZWB4EEaEd8BywCAQHUxLFJNOoefOlyVJyhpjqik2JsCxAvYE27jAcGG7QUlQ5SRUyJzgZisuajsBcC5Ckm1yBfvEB3KyrlykaZNdZaLqzuwVR2asdBAR1HtTRTXWXKrKaY7aKiTpbMe3RQ1zpAS8AgEB8JtAfYBAIBAIBAIDzhvUpxM2gmSybB3p5ZI4gMktbjv1iErhU7i5WU9HWTQ1tM6Iy37wtjb1wyM1Z3PYpOpMW8jY9Sa0yVMQG6iZLDHOvfeWVvpcNrwFhK6YjuWp5s6bNNVPUzJjzCAJdgXYsQLrw1iUZsq2Y2aSqxXyJnZU6ScmdQub4sOQbEW1yC/jEPTZ9j91smgq1qUqJsxlVlysEA6wt2AGJec1/gEBRd82OeTYW6KbPUHoF8GBLn+AML82ECGFYDVzcPqqSrZSqm04f35RZpT27yoe3ip7REPT1ZKmBlDKQVIBBHAg6giJeUZj+0tLRKGqp6Ss18oNyzW45UW7NbuHaICIw7eVhk5wiVShibDpEmSgT3NMVRfuvASu1eOy6OlebMmLLJBWWW4GZlZlHj1T7IDH90e2KrV1U7EKr4yakpVaYScxDP1VAFgBmGgsNYiEzDX8Y2qo6WasqonpLmMAyq17kElQRYcwR6olDqTdu8PWq8lNSvTZujyhXIDXtlLhcga+lib30gO3tBtTSUVvKp6SyRcLqzkcwigsR32gI3Ct42G1EwS5dUudiAodZkrMTwAMxVBJ5DWAtcAgPO+6b9YD41HvMR2vU7HoiJeXnfcf55P0M37yREJl6Brq2XJltMmustF1ZnYKo8SdIlCrS96GFF8nlag3tcpNVPtCgW3fe0DJbZM5XUMjBlYXDKQQQeBBGhEBES9rKNqk0oqE6cFgZeuYFQWbstoAT6oCLfeZhYm9H5Yl72zBZhl/ahclu/NaAtcqYGUMpDKQCCDcEHUEEcRAQGP7cUFG/R1FQqv2oqvMYX1GZZasV052gM0334xIqqWim081JqdJMF1PA5V0YcVbuNjrESmGlbuz/AERRf4eX9wRKHSrd5+FynKtVqxHbLSbNX+OWpU+owE7gW0FNWIXppyTQPlZT1lvwzKbMvrEBJwGXfyhPN9P/AIpfwpsEwzfdhWGlxekZtFnjJ4rNuq//AGqo9UQmWm7/ADE+jw5JIOs+aoPoy/jCf4gnthKIZdu3p2l45Rowswe5HLNJZh67EQgl6YqahJaM8xlRFF2ZiFVQO0k6Ad8ShU23oYUHyeVre9riXNKfaBMtu+9oGS10dWk2WsyU6zEYXVlIZSO4jQwGCbf7a+UYpJEqpzUMuZIeym0u4dWctoC1rdt7W0iM05NywbGZFVL6WnmLNS5XMt7XFrjXxEShE43t7h9JMMufUoHGhRQ8xlPJhLVsp8bQHewDaakrVJpZ6TbasBcOt+GZGAZfWIDlxzH6ekVWqZqylY5VLXsTa9tBygIrEt4OHSOj6WqUdKomJZZj9VtQzZVOUEagtaAskmaHUMpBVgGBHAg6gj1QH7gPN+9ieUx+a6i7I0hwNdSqS2ANtdSIhMJafvaxVwVSmlqTpdZE9mHeoLEX8QfCGZk7u5/Yip8sFfVI8sJmMsTAVmTHcFSzKdQtmbU8SwI4QgltsSh513c/rL/3qr3TYhPY9FRKCAQHnzfPihq8WSlRgFk5ZIYkBVmTSpdiToFAyA8sjRCYTe+ChpGw6mNNOks1JllBVmIzGWwCcAbkhlQ+GYwkhatyuO+UYYstj16Y9CfRAvLPhlOXxQxJLMN5M0JtBMatlvNkgoRLDFC8rIAAjdgD5jpa5DC4uTEEJGqkbP14lrKmNhz362dCFZbHqkljKBvY5r9hGvYOVpOP7JSJmELTzXmT1p5ZmS3L2YlJbhCSlgQFa3eLXvEoZNub2Xp6+dPFSrN0Sy3TKzLYkte9uPyREQmXd/lAvbEpJ5UynTjpMmHSEkLzsjurpZHktS7TXqEtNYlhkZyt/k24KxuDxuouTDIzRe1mw9EMRasxHEF6OYSxkORLZgBZVR1fNkXT5Ivpx1MBnW8P4KMyWMMzWswnA9LkPDKV6XW/yr204QTD0PsbUtMw6jmObs9PKZie0mWpJ9sS8piA8q4LLrGxKYKDN5RnnZcplqbZjm1mELwiHqV08i2p5z/taL80EIzcZ54149BNv/EkIJdve5iU2txiXQI1klvKkqP2ekm5buR22DgdwVrcTAhc67czQmlKSukWeF6s5nY3a37aXyZSeIAGnAxJmre4HHpgnTaJychQzkU/9NlYK4Hc2YG3C6k9piIJVnF8MNVtHOp87IJ1SyMy6EKV69vFAw1011BGkE9i2b1d3tFSYf09NLaW8t0VvjJj51Y5esHY63INxblwgiJTG7TGnk7NzZ3yjTieUB/u3dR4XNvCEEqTuk2Sl4lUVE2sLTFl5WYZmUzZkwsSWZSG0yk2BFyw5WKCTfDsbJoJsl6YMsqcGBQszBXS2oLEmxDcCTbKecJIadguDmr2dpqcTWkiZTSlZ1AJy5RcWJGhGh7iYlCkUuA7P0UpkrKpKudc3aW03q8lVJDEKRbUsb3vrbSIShtzU8LjlpJbonWcq34lAcyZu+yr67whMvRMS8su/lB+b6f/ABS/hTYJhme0lG0vD8Jq5ejZJiX5NKntMl/ef+GISnt6GIDE8SoJEs3R5cq1uw1JDH2S8hgh8olA2vsNAKlgB4SDAnY7u/nG5kyrlUKE5FVXZb2DzHYhQ3coAt3ueQhJC00+5ihFMJbmaZ+XWeHYWbmsu+TLfgCCbdt9YkzU7c1is2lxSZh7tdJjTUK/sibKzXZeV1Rgedl5RBKB2y2bkU2MpRylYSS0hSCxJtMKhusde31QOxqm2CS8FwWalFmQzHCISxZlaZozAnW4RSRyNokVHdPu5p6ylaqqwzhnZZaB2QWU2ZmZSGLFri17aX1vpBMoXbrB2wPE5U2jdgpXpZYY3IsbPLY/tIRbjrZuYvA2rdv5qRNoKGYvB5mceDSiR74EOnu/3XU1Zh6VFS04vNuVCvYKinIo4G91X1AgC1rwM21KLCw0ESh9gPO28f8AWX/vUvulRHanseiYlBAIDzru5/WX/vVXumxCextW221kvDZCTpqTJivMEoCXlvcqz36xAtZD/lEodrZXHkrqSXUy1ZEmZrK9swyuyG9iRxU9sBz47ia0tNOqH+TKRnI52FwB3k6euA87bBbIvjFTUNNmmWB8bMcLmJmTWJsASNDZz6hziHrYvH8xMv54/wBkv5oZIzVjdJiTUOMNTTer0pamcdgmITkPtDKOfSCEErZtltzTnEPIsRw9DIR7Ga5LsFYdWZLUICAdL5WuLMNSICm7wMLwaXJD4fUFppYASlczUy9pYsCykDhdu63aBDR92kmb/wAO2mZutLndEDe+Q5stu49ncRbSJGc7mdqqWgmVD1Uwy1mS5YUhHe5UsSOoDbRhx0iIJdv+UN5wl/4UfiTYEbG/SPkr4D3RKHmvDZtPNx2a2LE5DNmh8xYKGViEVyNRLAFuWi30vEPTtb1sTw92kSMOWSElZ2mNJQKjFsoUBgBnICm51Go142SiG37AsDhVDb5tJHslqIlCegPO+6b9YD41HvMR2vU7HoiJeXnfcf55P0M37yREJlz72aKbRY0laq3R3lT0PBS8rKGQnsJCA+D9tjAhfK7fFQClMyUzvOK9WQZbqwa3B3tkAB4kE9trwzMlT3A4HMaom1rg5Ahkox0zuzBnI7lygHsu9uwwglH0H63/APlTPwngdjRN9/mab6cr8VYlCF3W4canZyokA2M01EsHkWWwPtMRCZVDdFtZKw2pqJVZmlLMyqSVY9HMllgVdQCRfMQTbQqPGEEm+LbGTXzZKUxLypGbNMysqs72sBmANgEOvbc2va8JIWLa6pmpsnRCXcK6SEmkfuFDoe4uEU881u2EkIzdtOwSVQ9LWdCapWbOs1S7aMcnRSyCCMmX5Ive94EovdRWLM2gEwDKs01DoumgYM4XTTReXKB2PRcShl38oPzfT/4pfwpsEwgsSw3pdj5DgXaQ3TDw6V0b1BXY+qI7DtV7cth5nYvLdrkSJbTddeCiSo9QfQf3O6EJlIUv64f+S/4LQROx2d/GETJVbJrVHUdVTNa4WZLYsubxBFueUwkhcpG+LDzTCYzOJ2XWQEctmtwD2yWv+0SO+3CJMlH3N4ZMq8WmV7LZJbTZhOuUzZ2bqqe2yuxPLq8xEEutvXmiVtCsx7hVNPMOl+qrAkgdvyT7IHYvu3U6VjGDTnoWM7oZgYAI6ligBZVVgGJyObaamwgKxui3iUtLSGlqmMsK7PLmBWdWDHMVOQEhg1zwsQR2wzJhBbwMaONYnJk0asyheilkggsWN3mEHVZYAHEXAUnttAWzfzTCVh9DLXgkzIPBZRA90CF33XeZ6P6Ie8xJO1aYIICu4jsPQz6nymbIzT7q2fPNGqWynKGC6ZR2dkBYoBAICu4dsPQyKnymVIyz7s2fPNOr3DHKWK65j2dsB3toNn6etlrLqZfSIrCYBmdbMAVvdCDwY6d8Bz4NhMmlkLIkJklJfKt2a2Zix1Yk8STx7YD843g8mrktIqEzymILLmZb5SGFypB4gH1QHBs9s3TUSMlLKEtXbOwzO1zYLxck8ANOHtgJaArVdsHQTqk1MynvOLK5cTJqnMtrGyuACMo4DsgO7tDsxSVqgVUlZmX5Laq6+i6kMB3AwEHRbq8LluGFNnI4CZMmTF9aMxU+sGAuaiwsNAICm1W6zC3mmY1NYk3KrMmql/QVgAO4WEBJbQbE0Na4mVMjpGVOjBzzVsoJNuow7WOvHWAsCiwtAVnaHYCgrJvSz5AMw8XRnls1tOtkIzGwAubmwgPp3f4cacU/kqdEHEywZwxYAqGZw2djZiNSeMBNYRhkqmkpJkrklpcKuZmsCSbXYk2ueekB3ICu4TsRQ01R5RJkZJ3W6+eafl/K0ZiNfCAsUBXcD2IoaSd01PI6OZYrmzzW0YgkWZiOwdkBMYlh0qolmVPlpNltxV1DD2HtHOAqcvdRhQfN5MTrfKZs4r/CXsR3HSAuNNTpLRUlqqIoyqqgKqgcAANAICEl7FUS1nlgkWqMxmdJnmfKIKk5c2XgT2QEjjeDSauSZNQnSS2IJXMy3KnMNVIPEDtgPzgWByKOV0NNL6OXmLZczNqeJuxJgIraHYKgrZnSz5AMzgXRnls3pFCM2mlzciATNgMOanSnNMvRI3SBQ0xSWtlzMysGdraXYmAmJODyFphSiWpkBBKEtruuUC1jmuTpzgK1TbrMLSZ0gpcxBuFeZNdPWjMVI7iCICTGxdEKvywSLVGbPnDzBrlyfJDZfk6WtYwFggIvaHZ6nrZay6qX0iK2dRmdbNYre6EHgx074D7I2fp0ozRrLtTlGlmXmY9V75hmJza5jre8B1tndkaOhZ2pZIls4AY55jXC3I+WxtxPCA/C7F0QrPLBI/5jMX6TPM+URlJy5svA24QEzWUqTUaXNRZiMLMrAMpHeDoYCntunwovm8mI1vlE2cF/hz8O7hAzW6goZcmWsuSiy5a6KqAKo8AICI2m2No68qamSHZRZXDMjgcbZkIJW99DcamA7WzmztPQyjKppfRoWzkZnYliALksSeAA9UBFY3u7w6qmGZNpwHOrNLZ5ZY82CEBj3kXgJDZ3ZSkoQRSyFlltGa7M7dti7EsR3XtAcm0OzdNWoqVUrpFRsyjM62NrX6hHYYDuYXh8unkpJkrklyxlVbk2HiSSfWYDtQH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021" name="Picture 3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05600" y="2541950"/>
            <a:ext cx="1143000" cy="35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3600" y="3684950"/>
            <a:ext cx="1143000" cy="35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8458200" y="4191001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8600" y="3124201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1424828"/>
            <a:ext cx="5029200" cy="396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Organizational Element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Material Management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981200" y="2057400"/>
            <a:ext cx="56388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1" y="1671936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2976265"/>
            <a:ext cx="43434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1" y="2590801"/>
            <a:ext cx="2070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Company Code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981200" y="4129445"/>
            <a:ext cx="3733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3743981"/>
            <a:ext cx="82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81200" y="5338465"/>
            <a:ext cx="3048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1" y="4953001"/>
            <a:ext cx="226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Storage Location</a:t>
            </a:r>
          </a:p>
        </p:txBody>
      </p:sp>
      <p:pic>
        <p:nvPicPr>
          <p:cNvPr id="18" name="Picture 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0127" y="1624263"/>
            <a:ext cx="1075459" cy="37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6915" y="2617772"/>
            <a:ext cx="1143000" cy="35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468532" y="3733800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01: </a:t>
            </a:r>
            <a:r>
              <a:rPr lang="en-US" dirty="0" err="1"/>
              <a:t>Sunter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41716" y="3499248"/>
            <a:ext cx="16546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 02: </a:t>
            </a:r>
          </a:p>
          <a:p>
            <a:pPr algn="ctr"/>
            <a:r>
              <a:rPr lang="en-US" sz="1600" dirty="0" err="1"/>
              <a:t>Pegangsaan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062822" y="3481138"/>
            <a:ext cx="157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03:</a:t>
            </a:r>
          </a:p>
          <a:p>
            <a:pPr algn="ctr"/>
            <a:r>
              <a:rPr lang="en-US" dirty="0"/>
              <a:t>  </a:t>
            </a:r>
            <a:r>
              <a:rPr lang="en-US" sz="1600" dirty="0" err="1"/>
              <a:t>Cikarang</a:t>
            </a:r>
            <a:r>
              <a:rPr lang="en-US" sz="1600" dirty="0"/>
              <a:t> Barat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1" y="5029200"/>
            <a:ext cx="160311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14674" y="5062304"/>
            <a:ext cx="1390650" cy="95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20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lvl="0" algn="l" eaLnBrk="0" hangingPunct="0">
              <a:defRPr/>
            </a:pPr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Organizational Element </a:t>
            </a:r>
            <a:r>
              <a:rPr lang="en-US" sz="2800" dirty="0">
                <a:solidFill>
                  <a:schemeClr val="hlink"/>
                </a:solidFill>
                <a:latin typeface="Arial Black" pitchFamily="34" charset="0"/>
              </a:rPr>
              <a:t>HUMAN RESOURCE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34448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0" hangingPunct="0">
              <a:spcBef>
                <a:spcPct val="0"/>
              </a:spcBef>
              <a:defRPr/>
            </a:pPr>
            <a:endParaRPr lang="en-US" sz="2400" dirty="0">
              <a:solidFill>
                <a:srgbClr val="00B050"/>
              </a:solidFill>
              <a:latin typeface="Arial Black" pitchFamily="34" charset="0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057400"/>
            <a:ext cx="56388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1671936"/>
            <a:ext cx="3977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1600" dirty="0"/>
              <a:t>Highest hierarchical level in SAP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3037820"/>
            <a:ext cx="43434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1" y="2652356"/>
            <a:ext cx="2070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Company Code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81200" y="4191000"/>
            <a:ext cx="3733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1" y="3805536"/>
            <a:ext cx="258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/>
              <a:t>Organizational Unit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81200" y="5334000"/>
            <a:ext cx="3048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5000" y="4948536"/>
            <a:ext cx="1186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Position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981200" y="6400800"/>
            <a:ext cx="2362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000" y="6015336"/>
            <a:ext cx="10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98950" y="1363866"/>
            <a:ext cx="5688051" cy="503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387816" y="4953000"/>
            <a:ext cx="154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 manager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4953000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engineer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54616" y="3810000"/>
            <a:ext cx="66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01000" y="3810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18474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1752600"/>
            <a:ext cx="59978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9601200" cy="1143000"/>
          </a:xfrm>
        </p:spPr>
        <p:txBody>
          <a:bodyPr>
            <a:normAutofit/>
          </a:bodyPr>
          <a:lstStyle/>
          <a:p>
            <a:pPr lvl="0" algn="l" eaLnBrk="0" hangingPunct="0">
              <a:defRPr/>
            </a:pPr>
            <a:r>
              <a:rPr lang="en-US" sz="2300" dirty="0">
                <a:solidFill>
                  <a:srgbClr val="00B050"/>
                </a:solidFill>
                <a:latin typeface="Arial Black" pitchFamily="34" charset="0"/>
              </a:rPr>
              <a:t>Organizational Element </a:t>
            </a:r>
            <a:r>
              <a:rPr lang="en-US" sz="2700" dirty="0">
                <a:solidFill>
                  <a:schemeClr val="hlink"/>
                </a:solidFill>
                <a:latin typeface="Arial Black" pitchFamily="34" charset="0"/>
              </a:rPr>
              <a:t>FINANCIAL ACCOUNTING</a:t>
            </a:r>
            <a:endParaRPr lang="en-US" sz="27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34448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0" hangingPunct="0">
              <a:spcBef>
                <a:spcPct val="0"/>
              </a:spcBef>
              <a:defRPr/>
            </a:pPr>
            <a:endParaRPr lang="en-US" sz="2400" dirty="0">
              <a:solidFill>
                <a:srgbClr val="00B050"/>
              </a:solidFill>
              <a:latin typeface="Arial Black" pitchFamily="34" charset="0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362200"/>
            <a:ext cx="51054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1976736"/>
            <a:ext cx="3977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1600" dirty="0"/>
              <a:t>Highest hierarchical level in SAP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3342620"/>
            <a:ext cx="43434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1" y="2957156"/>
            <a:ext cx="2070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Company Code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81200" y="4495800"/>
            <a:ext cx="2286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4110336"/>
            <a:ext cx="1911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/>
              <a:t>Business Area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81200" y="5638800"/>
            <a:ext cx="1828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5000" y="5253336"/>
            <a:ext cx="214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/>
              <a:t>Functional Area</a:t>
            </a:r>
          </a:p>
        </p:txBody>
      </p:sp>
    </p:spTree>
    <p:extLst>
      <p:ext uri="{BB962C8B-B14F-4D97-AF65-F5344CB8AC3E}">
        <p14:creationId xmlns:p14="http://schemas.microsoft.com/office/powerpoint/2010/main" val="16738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752601"/>
            <a:ext cx="4724400" cy="269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9601200" cy="1143000"/>
          </a:xfrm>
        </p:spPr>
        <p:txBody>
          <a:bodyPr>
            <a:normAutofit/>
          </a:bodyPr>
          <a:lstStyle/>
          <a:p>
            <a:pPr lvl="0" algn="l" eaLnBrk="0" hangingPunct="0">
              <a:defRPr/>
            </a:pPr>
            <a:r>
              <a:rPr lang="en-US" sz="2300" dirty="0">
                <a:solidFill>
                  <a:srgbClr val="00B050"/>
                </a:solidFill>
                <a:latin typeface="Arial Black" pitchFamily="34" charset="0"/>
              </a:rPr>
              <a:t>Organizational Element </a:t>
            </a:r>
            <a:r>
              <a:rPr lang="en-US" sz="2700" dirty="0">
                <a:solidFill>
                  <a:schemeClr val="hlink"/>
                </a:solidFill>
                <a:latin typeface="Arial Black" pitchFamily="34" charset="0"/>
              </a:rPr>
              <a:t>CONTROLLING</a:t>
            </a:r>
            <a:endParaRPr lang="en-US" sz="27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34448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0" hangingPunct="0">
              <a:spcBef>
                <a:spcPct val="0"/>
              </a:spcBef>
              <a:defRPr/>
            </a:pPr>
            <a:endParaRPr lang="en-US" sz="2400" dirty="0">
              <a:solidFill>
                <a:srgbClr val="00B050"/>
              </a:solidFill>
              <a:latin typeface="Arial Black" pitchFamily="34" charset="0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362200"/>
            <a:ext cx="51054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1976736"/>
            <a:ext cx="3977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1600" dirty="0"/>
              <a:t>Highest hierarchical level in SAP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3342620"/>
            <a:ext cx="3962400" cy="1018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2957156"/>
            <a:ext cx="220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Controlling Area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81200" y="4495800"/>
            <a:ext cx="2286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1" y="4110336"/>
            <a:ext cx="2070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Company Code</a:t>
            </a:r>
          </a:p>
        </p:txBody>
      </p:sp>
      <p:cxnSp>
        <p:nvCxnSpPr>
          <p:cNvPr id="22" name="Straight Arrow Connector 21"/>
          <p:cNvCxnSpPr>
            <a:endCxn id="23" idx="0"/>
          </p:cNvCxnSpPr>
          <p:nvPr/>
        </p:nvCxnSpPr>
        <p:spPr>
          <a:xfrm rot="16200000" flipH="1">
            <a:off x="8801100" y="4076700"/>
            <a:ext cx="1447800" cy="609600"/>
          </a:xfrm>
          <a:prstGeom prst="bentConnector3">
            <a:avLst>
              <a:gd name="adj1" fmla="val -65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372600" y="5105400"/>
            <a:ext cx="914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CoA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sap.politekniktelkom.ac.id/SAP%20Fundamental/slide0236_image0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1371600"/>
            <a:ext cx="7743825" cy="501015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Organizational Structure</a:t>
            </a:r>
          </a:p>
        </p:txBody>
      </p:sp>
    </p:spTree>
    <p:extLst>
      <p:ext uri="{BB962C8B-B14F-4D97-AF65-F5344CB8AC3E}">
        <p14:creationId xmlns:p14="http://schemas.microsoft.com/office/powerpoint/2010/main" val="17867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770062"/>
            <a:ext cx="2251075" cy="4478338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Unit 3: System Wide Concept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97414" y="38100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System-wide Concept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1" y="2616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57801" y="4419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Arial Black" pitchFamily="34" charset="0"/>
                </a:rPr>
                <a:t>Organizational Element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105401" y="5029200"/>
            <a:ext cx="4232275" cy="685800"/>
            <a:chOff x="1916" y="1489"/>
            <a:chExt cx="2666" cy="43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Master Data</a:t>
              </a:r>
            </a:p>
          </p:txBody>
        </p:sp>
        <p:sp>
          <p:nvSpPr>
            <p:cNvPr id="1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24401" y="5638800"/>
            <a:ext cx="4232275" cy="685800"/>
            <a:chOff x="1916" y="1489"/>
            <a:chExt cx="2666" cy="432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Arial Black" pitchFamily="34" charset="0"/>
                </a:rPr>
                <a:t>Transaction</a:t>
              </a:r>
            </a:p>
          </p:txBody>
        </p:sp>
        <p:sp>
          <p:nvSpPr>
            <p:cNvPr id="23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022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System Wide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Master Data </a:t>
            </a:r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Master data is created </a:t>
            </a:r>
            <a:r>
              <a:rPr lang="en-US" sz="4800" dirty="0">
                <a:solidFill>
                  <a:srgbClr val="FF0066"/>
                </a:solidFill>
              </a:rPr>
              <a:t>centrally</a:t>
            </a:r>
            <a:r>
              <a:rPr lang="en-US" sz="4800" dirty="0"/>
              <a:t> </a:t>
            </a:r>
            <a:r>
              <a:rPr lang="en-US" dirty="0" smtClean="0"/>
              <a:t>and available to all application and all authorized users.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Centrally stored master data means data record are always </a:t>
            </a:r>
            <a:r>
              <a:rPr lang="en-US" sz="4000" b="1" dirty="0">
                <a:solidFill>
                  <a:srgbClr val="7030A0"/>
                </a:solidFill>
              </a:rPr>
              <a:t>consistent, up to date and free redundancy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1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System Wide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Master Data </a:t>
            </a:r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Customer Master </a:t>
            </a:r>
          </a:p>
          <a:p>
            <a:pPr marL="514350" indent="-514350">
              <a:buAutoNum type="arabicPeriod"/>
            </a:pPr>
            <a:r>
              <a:rPr lang="en-US" dirty="0" smtClean="0"/>
              <a:t>Material Master</a:t>
            </a:r>
          </a:p>
          <a:p>
            <a:pPr marL="514350" indent="-514350">
              <a:buAutoNum type="arabicPeriod"/>
            </a:pPr>
            <a:r>
              <a:rPr lang="en-US" dirty="0" smtClean="0"/>
              <a:t>Personnel File</a:t>
            </a:r>
          </a:p>
          <a:p>
            <a:pPr marL="514350" indent="-514350">
              <a:buAutoNum type="arabicPeriod"/>
            </a:pPr>
            <a:r>
              <a:rPr lang="en-US" dirty="0" smtClean="0"/>
              <a:t>Customer Master – Account Receivable</a:t>
            </a:r>
          </a:p>
          <a:p>
            <a:pPr marL="514350" indent="-514350">
              <a:buAutoNum type="arabicPeriod"/>
            </a:pPr>
            <a:r>
              <a:rPr lang="en-US" dirty="0" smtClean="0"/>
              <a:t>Vendor Master – Account Payable</a:t>
            </a:r>
          </a:p>
        </p:txBody>
      </p:sp>
    </p:spTree>
    <p:extLst>
      <p:ext uri="{BB962C8B-B14F-4D97-AF65-F5344CB8AC3E}">
        <p14:creationId xmlns:p14="http://schemas.microsoft.com/office/powerpoint/2010/main" val="14061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nfo563.malagaclasses.info/wp-content/uploads/2012/05/The-Value-Chain-Porter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477724"/>
            <a:ext cx="6413258" cy="42278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4414" y="2543737"/>
            <a:ext cx="374022" cy="442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81597" y="2988151"/>
            <a:ext cx="374022" cy="442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484453" y="4095894"/>
            <a:ext cx="374022" cy="442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481597" y="4879731"/>
            <a:ext cx="374022" cy="442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2597" y="4885430"/>
            <a:ext cx="264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Marketing and Sales (M/S)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253" y="4101593"/>
            <a:ext cx="308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5" lvl="1"/>
            <a:r>
              <a:rPr lang="en-US" sz="1600" dirty="0" smtClean="0"/>
              <a:t>Supply Chain Management(SCM)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9213" y="2580214"/>
            <a:ext cx="2961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5" lvl="1"/>
            <a:r>
              <a:rPr lang="en-US" sz="1600" dirty="0" smtClean="0"/>
              <a:t>Accounting and Finance (A/F)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597" y="3000297"/>
            <a:ext cx="189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 smtClean="0"/>
              <a:t>Human Resources (HR)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54459" y="4547126"/>
            <a:ext cx="1636348" cy="2027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3" idx="1"/>
            <a:endCxn id="9" idx="2"/>
          </p:cNvCxnSpPr>
          <p:nvPr/>
        </p:nvCxnSpPr>
        <p:spPr>
          <a:xfrm rot="10800000">
            <a:off x="2186479" y="5223985"/>
            <a:ext cx="4567980" cy="336911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97351" y="4128703"/>
            <a:ext cx="2818255" cy="211969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0"/>
            <a:endCxn id="10" idx="0"/>
          </p:cNvCxnSpPr>
          <p:nvPr/>
        </p:nvCxnSpPr>
        <p:spPr>
          <a:xfrm rot="16200000" flipV="1">
            <a:off x="3705119" y="2727343"/>
            <a:ext cx="27110" cy="2775610"/>
          </a:xfrm>
          <a:prstGeom prst="bentConnector3">
            <a:avLst>
              <a:gd name="adj1" fmla="val 943231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6187962"/>
            <a:ext cx="374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Value Chain Potter. </a:t>
            </a:r>
          </a:p>
          <a:p>
            <a:r>
              <a:rPr lang="en-US" sz="1000" dirty="0" err="1" smtClean="0"/>
              <a:t>Sumber</a:t>
            </a:r>
            <a:r>
              <a:rPr lang="en-US" sz="1000" dirty="0" smtClean="0"/>
              <a:t>: http://info563.malagaclasses.info/wp-content/uploads/2012/05/The-Value-Chain-Porter1.jpg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3269417" y="3000298"/>
            <a:ext cx="5220730" cy="36864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269417" y="2519793"/>
            <a:ext cx="5220730" cy="368643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981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FF0066"/>
                </a:solidFill>
              </a:rPr>
              <a:t>Customer Master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System Wide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Master Data </a:t>
            </a:r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concept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81" y="2798694"/>
            <a:ext cx="5795924" cy="25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6227804" y="1692276"/>
            <a:ext cx="5608757" cy="4297363"/>
          </a:xfrm>
        </p:spPr>
        <p:txBody>
          <a:bodyPr anchor="t"/>
          <a:lstStyle/>
          <a:p>
            <a:pPr>
              <a:buNone/>
            </a:pPr>
            <a:r>
              <a:rPr lang="en-US" dirty="0" smtClean="0"/>
              <a:t>Information about relationship between </a:t>
            </a:r>
            <a:r>
              <a:rPr lang="en-US" b="1" dirty="0" smtClean="0">
                <a:solidFill>
                  <a:srgbClr val="C00000"/>
                </a:solidFill>
              </a:rPr>
              <a:t>company and its customer</a:t>
            </a:r>
          </a:p>
          <a:p>
            <a:pPr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/>
              <a:t>3-part </a:t>
            </a:r>
            <a:r>
              <a:rPr lang="en-US" dirty="0" smtClean="0"/>
              <a:t>structure: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General Data (Client Level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Data for company </a:t>
            </a:r>
            <a:r>
              <a:rPr lang="en-US" b="1" dirty="0" smtClean="0">
                <a:solidFill>
                  <a:srgbClr val="C00000"/>
                </a:solidFill>
              </a:rPr>
              <a:t>(Company Code)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Data for sales </a:t>
            </a:r>
            <a:r>
              <a:rPr lang="en-US" b="1" dirty="0" smtClean="0">
                <a:solidFill>
                  <a:srgbClr val="C00000"/>
                </a:solidFill>
              </a:rPr>
              <a:t>(Sales </a:t>
            </a:r>
            <a:r>
              <a:rPr lang="en-US" b="1" dirty="0" err="1" smtClean="0">
                <a:solidFill>
                  <a:srgbClr val="C00000"/>
                </a:solidFill>
              </a:rPr>
              <a:t>Ara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1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81" y="2271714"/>
            <a:ext cx="5795923" cy="340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981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dirty="0" smtClean="0">
                <a:solidFill>
                  <a:srgbClr val="FF0066"/>
                </a:solidFill>
              </a:rPr>
              <a:t>Material Master</a:t>
            </a:r>
            <a:endParaRPr lang="en-US" sz="4000" b="1" dirty="0">
              <a:solidFill>
                <a:srgbClr val="FF0066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System Wide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Master Data </a:t>
            </a:r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concept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6227804" y="1692276"/>
            <a:ext cx="5608757" cy="4297363"/>
          </a:xfrm>
        </p:spPr>
        <p:txBody>
          <a:bodyPr anchor="t"/>
          <a:lstStyle/>
          <a:p>
            <a:pPr>
              <a:buNone/>
            </a:pPr>
            <a:r>
              <a:rPr lang="en-US" dirty="0"/>
              <a:t>Information about relationship </a:t>
            </a:r>
            <a:r>
              <a:rPr lang="en-US" sz="3600" b="1" dirty="0">
                <a:solidFill>
                  <a:srgbClr val="C00000"/>
                </a:solidFill>
              </a:rPr>
              <a:t>material</a:t>
            </a:r>
            <a:r>
              <a:rPr lang="en-US" sz="3600" dirty="0"/>
              <a:t> </a:t>
            </a:r>
            <a:r>
              <a:rPr lang="en-US" dirty="0"/>
              <a:t>within organization</a:t>
            </a:r>
          </a:p>
          <a:p>
            <a:pPr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/>
              <a:t>Information group by </a:t>
            </a:r>
            <a:r>
              <a:rPr lang="en-US" b="1" dirty="0">
                <a:solidFill>
                  <a:srgbClr val="FF0000"/>
                </a:solidFill>
              </a:rPr>
              <a:t>business function</a:t>
            </a:r>
          </a:p>
          <a:p>
            <a:pPr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Note. </a:t>
            </a:r>
            <a:r>
              <a:rPr lang="en-US" dirty="0"/>
              <a:t>The majority of the view in a material master are at </a:t>
            </a:r>
            <a:r>
              <a:rPr lang="en-US" b="1" dirty="0">
                <a:solidFill>
                  <a:srgbClr val="FFC000"/>
                </a:solidFill>
              </a:rPr>
              <a:t>plant level</a:t>
            </a:r>
          </a:p>
        </p:txBody>
      </p:sp>
    </p:spTree>
    <p:extLst>
      <p:ext uri="{BB962C8B-B14F-4D97-AF65-F5344CB8AC3E}">
        <p14:creationId xmlns:p14="http://schemas.microsoft.com/office/powerpoint/2010/main" val="5231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SAP - Poltek Telkom\SAP - Slide Show\SAP01 SAP Overview\SAP_UAP_Fundamentals_files\slide0245_image0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113271"/>
            <a:ext cx="6072229" cy="387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981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dirty="0" err="1">
                <a:solidFill>
                  <a:srgbClr val="FF0066"/>
                </a:solidFill>
              </a:rPr>
              <a:t>Personel</a:t>
            </a:r>
            <a:r>
              <a:rPr lang="en-US" sz="4000" b="1" dirty="0">
                <a:solidFill>
                  <a:srgbClr val="FF0066"/>
                </a:solidFill>
              </a:rPr>
              <a:t> Master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System Wide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Master Data </a:t>
            </a:r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concept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6227804" y="1692276"/>
            <a:ext cx="5608757" cy="4297363"/>
          </a:xfrm>
        </p:spPr>
        <p:txBody>
          <a:bodyPr anchor="t"/>
          <a:lstStyle/>
          <a:p>
            <a:pPr>
              <a:buNone/>
            </a:pPr>
            <a:r>
              <a:rPr lang="en-US" dirty="0"/>
              <a:t>Used </a:t>
            </a:r>
            <a:r>
              <a:rPr lang="en-US" dirty="0">
                <a:solidFill>
                  <a:srgbClr val="C00000"/>
                </a:solidFill>
              </a:rPr>
              <a:t>primarily in </a:t>
            </a:r>
            <a:r>
              <a:rPr lang="en-US" dirty="0" err="1">
                <a:solidFill>
                  <a:srgbClr val="C00000"/>
                </a:solidFill>
              </a:rPr>
              <a:t>mySAP</a:t>
            </a:r>
            <a:r>
              <a:rPr lang="en-US" dirty="0">
                <a:solidFill>
                  <a:srgbClr val="C00000"/>
                </a:solidFill>
              </a:rPr>
              <a:t> ERP </a:t>
            </a:r>
            <a:r>
              <a:rPr lang="en-US" sz="3600" b="1" dirty="0">
                <a:solidFill>
                  <a:srgbClr val="C00000"/>
                </a:solidFill>
              </a:rPr>
              <a:t>Human Capital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Organizational element referred to  </a:t>
            </a:r>
            <a:r>
              <a:rPr lang="en-US" b="1" dirty="0">
                <a:solidFill>
                  <a:srgbClr val="FF0000"/>
                </a:solidFill>
              </a:rPr>
              <a:t>Organizational Management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Organizational management is used to map current organizational and reporting structure.</a:t>
            </a:r>
          </a:p>
        </p:txBody>
      </p:sp>
    </p:spTree>
    <p:extLst>
      <p:ext uri="{BB962C8B-B14F-4D97-AF65-F5344CB8AC3E}">
        <p14:creationId xmlns:p14="http://schemas.microsoft.com/office/powerpoint/2010/main" val="29423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981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dirty="0" err="1">
                <a:solidFill>
                  <a:srgbClr val="FF0066"/>
                </a:solidFill>
              </a:rPr>
              <a:t>Personel</a:t>
            </a:r>
            <a:r>
              <a:rPr lang="en-US" sz="4000" b="1" dirty="0">
                <a:solidFill>
                  <a:srgbClr val="FF0066"/>
                </a:solidFill>
              </a:rPr>
              <a:t> Master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System Wide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Master Data </a:t>
            </a:r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concept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6227804" y="1981200"/>
            <a:ext cx="5608757" cy="4297363"/>
          </a:xfrm>
        </p:spPr>
        <p:txBody>
          <a:bodyPr anchor="t">
            <a:normAutofit lnSpcReduction="10000"/>
          </a:bodyPr>
          <a:lstStyle/>
          <a:p>
            <a:pPr>
              <a:buNone/>
            </a:pPr>
            <a:r>
              <a:rPr lang="en-US" sz="3600" b="1" dirty="0" err="1" smtClean="0">
                <a:solidFill>
                  <a:srgbClr val="00B0F0"/>
                </a:solidFill>
              </a:rPr>
              <a:t>Identifikasi</a:t>
            </a: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r>
              <a:rPr lang="en-US" sz="3600" b="1" dirty="0" err="1" smtClean="0">
                <a:solidFill>
                  <a:srgbClr val="00B0F0"/>
                </a:solidFill>
              </a:rPr>
              <a:t>Contoh</a:t>
            </a:r>
            <a:r>
              <a:rPr lang="en-US" sz="3600" b="1" dirty="0" smtClean="0">
                <a:solidFill>
                  <a:srgbClr val="00B0F0"/>
                </a:solidFill>
              </a:rPr>
              <a:t>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err="1"/>
              <a:t>Manajer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 err="1"/>
              <a:t>Manajer</a:t>
            </a:r>
            <a:r>
              <a:rPr lang="en-US" dirty="0"/>
              <a:t> HCM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 err="1"/>
              <a:t>Ka.Prodi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 err="1"/>
              <a:t>Ka</a:t>
            </a:r>
            <a:r>
              <a:rPr lang="en-US" dirty="0"/>
              <a:t>. Prodi KA?</a:t>
            </a:r>
          </a:p>
          <a:p>
            <a:pPr>
              <a:buNone/>
            </a:pPr>
            <a:r>
              <a:rPr lang="en-US" dirty="0"/>
              <a:t>Magdalena </a:t>
            </a:r>
            <a:r>
              <a:rPr lang="en-US" dirty="0" err="1"/>
              <a:t>Karismariyanti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355439" y="1981200"/>
            <a:ext cx="5608757" cy="42973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600" b="1" dirty="0">
                <a:solidFill>
                  <a:srgbClr val="00B0F0"/>
                </a:solidFill>
              </a:rPr>
              <a:t>Organizational object:</a:t>
            </a:r>
          </a:p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Organization Unit </a:t>
            </a:r>
            <a:r>
              <a:rPr lang="en-US" dirty="0"/>
              <a:t>various business unit (functional or regional department or project group)</a:t>
            </a:r>
          </a:p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Jobs</a:t>
            </a:r>
            <a:r>
              <a:rPr lang="en-US" sz="3600" b="1" dirty="0">
                <a:solidFill>
                  <a:srgbClr val="00B0F0"/>
                </a:solidFill>
              </a:rPr>
              <a:t> </a:t>
            </a:r>
            <a:r>
              <a:rPr lang="en-US" dirty="0"/>
              <a:t>job description/characteristics</a:t>
            </a:r>
          </a:p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Position</a:t>
            </a:r>
            <a:r>
              <a:rPr lang="en-US" dirty="0"/>
              <a:t> individual employee assignment. Inherit job characteristics and occupied by person.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Person</a:t>
            </a:r>
            <a:r>
              <a:rPr lang="en-US" dirty="0"/>
              <a:t> employee</a:t>
            </a:r>
          </a:p>
        </p:txBody>
      </p:sp>
    </p:spTree>
    <p:extLst>
      <p:ext uri="{BB962C8B-B14F-4D97-AF65-F5344CB8AC3E}">
        <p14:creationId xmlns:p14="http://schemas.microsoft.com/office/powerpoint/2010/main" val="37908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770062"/>
            <a:ext cx="2251075" cy="4478338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Unit 3: System Wide Concept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97414" y="38100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System-wide Concept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1" y="2616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57801" y="4419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Arial Black" pitchFamily="34" charset="0"/>
                </a:rPr>
                <a:t>Organizational Element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105401" y="5029200"/>
            <a:ext cx="4232275" cy="685800"/>
            <a:chOff x="1916" y="1489"/>
            <a:chExt cx="2666" cy="43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Arial Black" pitchFamily="34" charset="0"/>
                </a:rPr>
                <a:t>Master Data</a:t>
              </a:r>
            </a:p>
          </p:txBody>
        </p:sp>
        <p:sp>
          <p:nvSpPr>
            <p:cNvPr id="1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24401" y="5638800"/>
            <a:ext cx="4232275" cy="685800"/>
            <a:chOff x="1916" y="1489"/>
            <a:chExt cx="2666" cy="432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Transaction</a:t>
              </a:r>
            </a:p>
          </p:txBody>
        </p:sp>
        <p:sp>
          <p:nvSpPr>
            <p:cNvPr id="23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</p:spTree>
    <p:extLst>
      <p:ext uri="{BB962C8B-B14F-4D97-AF65-F5344CB8AC3E}">
        <p14:creationId xmlns:p14="http://schemas.microsoft.com/office/powerpoint/2010/main" val="3211109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Transaction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Definition</a:t>
            </a:r>
          </a:p>
          <a:p>
            <a:pPr>
              <a:buNone/>
            </a:pPr>
            <a:r>
              <a:rPr lang="en-US" sz="4000" b="1" dirty="0">
                <a:solidFill>
                  <a:srgbClr val="0070C0"/>
                </a:solidFill>
              </a:rPr>
              <a:t>Application programs </a:t>
            </a:r>
            <a:r>
              <a:rPr lang="en-US" sz="3600" b="1" dirty="0"/>
              <a:t>that execute business process in SAP system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70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37230" y="5064813"/>
            <a:ext cx="5000888" cy="842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6600" b="1" dirty="0" smtClean="0"/>
              <a:t>Document</a:t>
            </a:r>
            <a:endParaRPr 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90" y="1825625"/>
            <a:ext cx="5352666" cy="270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Up Arrow 5"/>
          <p:cNvSpPr/>
          <p:nvPr/>
        </p:nvSpPr>
        <p:spPr>
          <a:xfrm>
            <a:off x="1694935" y="4403168"/>
            <a:ext cx="1944789" cy="526708"/>
          </a:xfrm>
          <a:prstGeom prst="upArrow">
            <a:avLst>
              <a:gd name="adj1" fmla="val 31955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Transaction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8118" y="365124"/>
            <a:ext cx="6015681" cy="62580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When ever possible,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master data is copied </a:t>
            </a:r>
            <a:r>
              <a:rPr lang="en-US" b="1" dirty="0"/>
              <a:t>during transaction processing, thus avoid re-entry of data.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When ever a transaction is executed,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 document </a:t>
            </a:r>
            <a:r>
              <a:rPr lang="en-US" b="1" dirty="0"/>
              <a:t>is created. </a:t>
            </a:r>
          </a:p>
          <a:p>
            <a:pPr>
              <a:buNone/>
            </a:pPr>
            <a:r>
              <a:rPr lang="en-US" b="1" dirty="0"/>
              <a:t>	Document = data record of transaction </a:t>
            </a:r>
            <a:r>
              <a:rPr lang="en-US" sz="2000" b="1" dirty="0"/>
              <a:t>(consist of master data and organizational element)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16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67001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4400" dirty="0">
                <a:latin typeface="Edwardian Script ITC" pitchFamily="66" charset="0"/>
              </a:rPr>
              <a:t>End of This Session</a:t>
            </a:r>
            <a:endParaRPr lang="en-US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(</a:t>
            </a:r>
            <a:r>
              <a:rPr lang="en-US" i="1" dirty="0" smtClean="0"/>
              <a:t>Business Function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0829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b="1" dirty="0" err="1"/>
              <a:t>aktivitas</a:t>
            </a:r>
            <a:r>
              <a:rPr lang="en-US" sz="3600" b="1" dirty="0"/>
              <a:t> yang </a:t>
            </a:r>
            <a:r>
              <a:rPr lang="en-US" sz="3600" b="1" dirty="0" err="1"/>
              <a:t>khusus</a:t>
            </a:r>
            <a:r>
              <a:rPr lang="en-US" sz="3600" b="1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didalam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functional area of </a:t>
            </a:r>
            <a:r>
              <a:rPr lang="en-US" sz="3600" dirty="0" smtClean="0"/>
              <a:t>operation.</a:t>
            </a:r>
          </a:p>
          <a:p>
            <a:pPr marL="0" indent="0" algn="ctr">
              <a:buNone/>
            </a:pPr>
            <a:r>
              <a:rPr lang="en-US" dirty="0" smtClean="0"/>
              <a:t>(Monk </a:t>
            </a:r>
            <a:r>
              <a:rPr lang="en-US" dirty="0"/>
              <a:t>and Wagner 2012)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64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Proses </a:t>
            </a:r>
            <a:r>
              <a:rPr lang="en-US" dirty="0" err="1" smtClean="0"/>
              <a:t>Bisnis</a:t>
            </a:r>
            <a:r>
              <a:rPr lang="en-US" dirty="0" smtClean="0"/>
              <a:t> (</a:t>
            </a:r>
            <a:r>
              <a:rPr lang="en-US" i="1" dirty="0" smtClean="0"/>
              <a:t>Business Process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25142"/>
            <a:ext cx="10515600" cy="193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/>
              <a:t>Kumpulan </a:t>
            </a:r>
            <a:r>
              <a:rPr lang="en-US" sz="4000" dirty="0" err="1" smtClean="0"/>
              <a:t>aktivitas</a:t>
            </a:r>
            <a:r>
              <a:rPr lang="en-US" sz="4000" dirty="0" smtClean="0"/>
              <a:t> yang </a:t>
            </a:r>
            <a:r>
              <a:rPr lang="en-US" sz="4000" dirty="0" err="1" smtClean="0"/>
              <a:t>memerlukan</a:t>
            </a:r>
            <a:r>
              <a:rPr lang="en-US" sz="4000" dirty="0" smtClean="0"/>
              <a:t> </a:t>
            </a:r>
            <a:r>
              <a:rPr lang="en-US" sz="4000" dirty="0" err="1" smtClean="0"/>
              <a:t>satu</a:t>
            </a:r>
            <a:r>
              <a:rPr lang="en-US" sz="4000" dirty="0" smtClean="0"/>
              <a:t>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beberapa</a:t>
            </a:r>
            <a:r>
              <a:rPr lang="en-US" sz="4000" dirty="0" smtClean="0"/>
              <a:t> </a:t>
            </a:r>
            <a:r>
              <a:rPr lang="en-US" sz="4000" dirty="0" err="1" smtClean="0"/>
              <a:t>masukkan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menghasilkan</a:t>
            </a:r>
            <a:r>
              <a:rPr lang="en-US" sz="4000" dirty="0" smtClean="0"/>
              <a:t> </a:t>
            </a:r>
            <a:r>
              <a:rPr lang="en-US" sz="4000" dirty="0" err="1" smtClean="0"/>
              <a:t>luaran</a:t>
            </a:r>
            <a:r>
              <a:rPr lang="en-US" sz="4000" dirty="0" smtClean="0"/>
              <a:t>, </a:t>
            </a:r>
            <a:r>
              <a:rPr lang="en-US" sz="4000" dirty="0" err="1" smtClean="0"/>
              <a:t>seperti</a:t>
            </a:r>
            <a:r>
              <a:rPr lang="en-US" sz="4000" dirty="0" smtClean="0"/>
              <a:t> </a:t>
            </a:r>
            <a:r>
              <a:rPr lang="en-US" sz="4000" dirty="0" err="1" smtClean="0"/>
              <a:t>laporan</a:t>
            </a:r>
            <a:r>
              <a:rPr lang="en-US" sz="4000" dirty="0" smtClean="0"/>
              <a:t>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peramalan</a:t>
            </a:r>
            <a:r>
              <a:rPr lang="en-US" sz="4000" dirty="0" smtClean="0"/>
              <a:t>, yang </a:t>
            </a:r>
            <a:r>
              <a:rPr lang="en-US" sz="4000" dirty="0" err="1" smtClean="0"/>
              <a:t>berharga</a:t>
            </a:r>
            <a:r>
              <a:rPr lang="en-US" sz="4000" dirty="0" smtClean="0"/>
              <a:t> </a:t>
            </a:r>
            <a:r>
              <a:rPr lang="en-US" sz="4000" dirty="0" err="1" smtClean="0"/>
              <a:t>untuk</a:t>
            </a:r>
            <a:r>
              <a:rPr lang="en-US" sz="4000" dirty="0" smtClean="0"/>
              <a:t> </a:t>
            </a:r>
            <a:r>
              <a:rPr lang="en-US" sz="4000" dirty="0" err="1" smtClean="0"/>
              <a:t>pelanggan</a:t>
            </a:r>
            <a:endParaRPr lang="en-US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(Monk and Wagner 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Bisnis</a:t>
            </a:r>
            <a:r>
              <a:rPr lang="en-US" dirty="0"/>
              <a:t> (</a:t>
            </a:r>
            <a:r>
              <a:rPr lang="en-US" i="1" dirty="0"/>
              <a:t>Business Process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75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Kumpulan </a:t>
            </a:r>
            <a:r>
              <a:rPr lang="en-US" sz="3600" dirty="0" err="1"/>
              <a:t>aktivitas</a:t>
            </a:r>
            <a:r>
              <a:rPr lang="en-US" sz="3600" dirty="0"/>
              <a:t> yang </a:t>
            </a:r>
            <a:r>
              <a:rPr lang="en-US" sz="3600" dirty="0" err="1"/>
              <a:t>memerlukan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beberapa</a:t>
            </a:r>
            <a:r>
              <a:rPr lang="en-US" sz="3600" dirty="0"/>
              <a:t> </a:t>
            </a:r>
            <a:r>
              <a:rPr lang="en-US" sz="3600" dirty="0" err="1"/>
              <a:t>masukkan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menghasilkan</a:t>
            </a:r>
            <a:r>
              <a:rPr lang="en-US" sz="3600" dirty="0"/>
              <a:t> </a:t>
            </a:r>
            <a:r>
              <a:rPr lang="en-US" sz="3600" dirty="0" err="1"/>
              <a:t>luaran</a:t>
            </a:r>
            <a:r>
              <a:rPr lang="en-US" sz="3600" dirty="0"/>
              <a:t>, </a:t>
            </a:r>
            <a:r>
              <a:rPr lang="en-US" sz="3600" dirty="0" err="1"/>
              <a:t>seperti</a:t>
            </a:r>
            <a:r>
              <a:rPr lang="en-US" sz="3600" dirty="0"/>
              <a:t> </a:t>
            </a:r>
            <a:r>
              <a:rPr lang="en-US" sz="3600" dirty="0" err="1"/>
              <a:t>laporan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peramalan</a:t>
            </a:r>
            <a:r>
              <a:rPr lang="en-US" sz="3600" dirty="0"/>
              <a:t>, yang </a:t>
            </a:r>
            <a:r>
              <a:rPr lang="en-US" sz="3600" dirty="0" err="1"/>
              <a:t>berharga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pelanggan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(Monk and Wagner 2012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err="1" smtClean="0"/>
              <a:t>Bentuk</a:t>
            </a:r>
            <a:r>
              <a:rPr lang="en-US" sz="2400" dirty="0" smtClean="0"/>
              <a:t>: BPMN, Activity Diagram di UML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64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2693774" y="1372802"/>
            <a:ext cx="2075934" cy="1058089"/>
          </a:xfrm>
          <a:prstGeom prst="wedgeEllipseCallout">
            <a:avLst>
              <a:gd name="adj1" fmla="val 26786"/>
              <a:gd name="adj2" fmla="val 24701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1741" y="4686923"/>
            <a:ext cx="4098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aktivitasnya</a:t>
            </a:r>
            <a:r>
              <a:rPr lang="en-US" dirty="0"/>
              <a:t> </a:t>
            </a:r>
            <a:r>
              <a:rPr lang="en-US" dirty="0" err="1" smtClean="0"/>
              <a:t>terukur</a:t>
            </a:r>
            <a:endParaRPr lang="en-US" dirty="0" smtClean="0"/>
          </a:p>
          <a:p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pemenuhan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diferensiasi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produktivitas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(Rainer and </a:t>
            </a:r>
            <a:r>
              <a:rPr lang="en-US" dirty="0" err="1"/>
              <a:t>Cegielski</a:t>
            </a:r>
            <a:r>
              <a:rPr lang="en-US" dirty="0"/>
              <a:t> 2012, 7)</a:t>
            </a:r>
            <a:endParaRPr lang="en-US" sz="3200" dirty="0"/>
          </a:p>
        </p:txBody>
      </p:sp>
      <p:sp>
        <p:nvSpPr>
          <p:cNvPr id="8" name="Oval Callout 7"/>
          <p:cNvSpPr/>
          <p:nvPr/>
        </p:nvSpPr>
        <p:spPr>
          <a:xfrm>
            <a:off x="984475" y="2169320"/>
            <a:ext cx="2075934" cy="1058089"/>
          </a:xfrm>
          <a:prstGeom prst="wedgeEllipseCallout">
            <a:avLst>
              <a:gd name="adj1" fmla="val -44643"/>
              <a:gd name="adj2" fmla="val 172277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070" y="4690205"/>
            <a:ext cx="2439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  <a:r>
              <a:rPr lang="en-US" dirty="0"/>
              <a:t> (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/>
              <a:t>material, orang, </a:t>
            </a:r>
            <a:endParaRPr lang="en-US" dirty="0" smtClean="0"/>
          </a:p>
          <a:p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48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sebentar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BPMN </a:t>
            </a:r>
          </a:p>
          <a:p>
            <a:pPr marL="0" indent="0" algn="ctr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mengingatkan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MK 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03" y="111747"/>
            <a:ext cx="6400800" cy="67462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3232"/>
          </a:xfrm>
        </p:spPr>
        <p:txBody>
          <a:bodyPr>
            <a:normAutofit/>
          </a:bodyPr>
          <a:lstStyle/>
          <a:p>
            <a:r>
              <a:rPr lang="en-US" dirty="0" smtClean="0"/>
              <a:t>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Procurement BPMN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 smtClean="0"/>
              <a:t>Bisnis</a:t>
            </a:r>
            <a:r>
              <a:rPr lang="en-US" dirty="0" smtClean="0"/>
              <a:t>: 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martphone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608846"/>
              </p:ext>
            </p:extLst>
          </p:nvPr>
        </p:nvGraphicFramePr>
        <p:xfrm>
          <a:off x="838200" y="2052756"/>
          <a:ext cx="10515600" cy="358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0891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502615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02741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3447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Input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Functional Area Responsible for input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Process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Output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650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Permintaan pembelian smartphone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Marketing and Sales</a:t>
                      </a:r>
                      <a:endParaRPr lang="en-US" sz="3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Menerima pesanan penjualan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Permintaan dihasillkan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04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Bantuan pembiayaan dalam pembelian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Accounting and Finance</a:t>
                      </a:r>
                      <a:endParaRPr lang="en-US" sz="3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Pengaturan pembiayaan dari internal perusahaan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Pelanggan dibiayai dari perusahaan smartphone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5357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Penyelesaian Permintaan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Supply Chain Management</a:t>
                      </a:r>
                      <a:endParaRPr lang="en-US" sz="3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Pengiriman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Pelanggan menerima smartphone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393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Technical Support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Marketing and Sales </a:t>
                      </a:r>
                      <a:endParaRPr lang="en-US" sz="3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Dukungan Konsumen: Bantuan telpon 24 jam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Kebutuhan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teknis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pelanggan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selesai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40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5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vs Proses </a:t>
            </a:r>
            <a:r>
              <a:rPr lang="en-US" dirty="0" err="1" smtClean="0"/>
              <a:t>Bisnis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Menyelenggarakan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area 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Menyelenggarakan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optimalisasi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b="1" u="sng" dirty="0" err="1"/>
              <a:t>lintas</a:t>
            </a:r>
            <a:r>
              <a:rPr lang="en-US" dirty="0"/>
              <a:t> area </a:t>
            </a:r>
            <a:r>
              <a:rPr lang="en-US" dirty="0" err="1"/>
              <a:t>fungsional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73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8823</TotalTime>
  <Words>1486</Words>
  <Application>Microsoft Office PowerPoint</Application>
  <PresentationFormat>Widescreen</PresentationFormat>
  <Paragraphs>406</Paragraphs>
  <Slides>37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 Unicode MS</vt:lpstr>
      <vt:lpstr>Arial</vt:lpstr>
      <vt:lpstr>Arial Black</vt:lpstr>
      <vt:lpstr>Calibri</vt:lpstr>
      <vt:lpstr>Calibri Light</vt:lpstr>
      <vt:lpstr>Courier New</vt:lpstr>
      <vt:lpstr>Edwardian Script ITC</vt:lpstr>
      <vt:lpstr>Haettenschweiler</vt:lpstr>
      <vt:lpstr>Times New Roman</vt:lpstr>
      <vt:lpstr>Wingdings</vt:lpstr>
      <vt:lpstr>Office Theme</vt:lpstr>
      <vt:lpstr>DAH2F3  Perencanaan Sumber Daya Perusahaan</vt:lpstr>
      <vt:lpstr>Area Fungsional (Fungsional Area)</vt:lpstr>
      <vt:lpstr>Area fungsional utama dalam Operasi Bisnis, yaitu:</vt:lpstr>
      <vt:lpstr>Fungsi Bisnis (Business Function)</vt:lpstr>
      <vt:lpstr>Proses Bisnis (Business Process)</vt:lpstr>
      <vt:lpstr>PowerPoint Presentation</vt:lpstr>
      <vt:lpstr>Proses Bisnis :  Procurement BPMN</vt:lpstr>
      <vt:lpstr>Proses Bisnis: Narasi Penjualan Smartphone</vt:lpstr>
      <vt:lpstr>Fungsi Bisnis vs Proses Bisnis</vt:lpstr>
      <vt:lpstr>Indentifikasi: Apakah Fungsi Bisnis atau Proses Bisnis</vt:lpstr>
      <vt:lpstr>Proses Bisnis: Narasi Penanganan Smartphone Rusak</vt:lpstr>
      <vt:lpstr>Proses Bisnis di </vt:lpstr>
      <vt:lpstr>Bisnis Proses: Procurement</vt:lpstr>
      <vt:lpstr>Bisnis Proses: Sales Order</vt:lpstr>
      <vt:lpstr>Bisnis Proses: Production Planning</vt:lpstr>
      <vt:lpstr>Bisnis Proses: Production</vt:lpstr>
      <vt:lpstr>Bisnis Proses: Human Capital Management</vt:lpstr>
      <vt:lpstr>Unit 3: System Wide Concept</vt:lpstr>
      <vt:lpstr>Unit 3: System Wide Concept</vt:lpstr>
      <vt:lpstr>Organizational Element</vt:lpstr>
      <vt:lpstr>Organizational Element SALES and DISTRIBUTION</vt:lpstr>
      <vt:lpstr>Organizational Element Material Management</vt:lpstr>
      <vt:lpstr>Organizational Element HUMAN RESOURCE</vt:lpstr>
      <vt:lpstr>Organizational Element FINANCIAL ACCOUNTING</vt:lpstr>
      <vt:lpstr>Organizational Element CONTROLLING</vt:lpstr>
      <vt:lpstr>Organizational Structure</vt:lpstr>
      <vt:lpstr>Unit 3: System Wide Concept</vt:lpstr>
      <vt:lpstr>System Wide  Master Data concept</vt:lpstr>
      <vt:lpstr>System Wide  Master Data concept</vt:lpstr>
      <vt:lpstr>System Wide  Master Data concept</vt:lpstr>
      <vt:lpstr>System Wide  Master Data concept</vt:lpstr>
      <vt:lpstr>System Wide  Master Data concept</vt:lpstr>
      <vt:lpstr>System Wide  Master Data concept</vt:lpstr>
      <vt:lpstr>Unit 3: System Wide Concept</vt:lpstr>
      <vt:lpstr>Transaction</vt:lpstr>
      <vt:lpstr>Transaction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eLLen</cp:lastModifiedBy>
  <cp:revision>91</cp:revision>
  <dcterms:created xsi:type="dcterms:W3CDTF">2016-11-09T05:42:06Z</dcterms:created>
  <dcterms:modified xsi:type="dcterms:W3CDTF">2017-01-30T13:51:48Z</dcterms:modified>
</cp:coreProperties>
</file>