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84" r:id="rId6"/>
    <p:sldId id="28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1888" autoAdjust="0"/>
  </p:normalViewPr>
  <p:slideViewPr>
    <p:cSldViewPr snapToGrid="0">
      <p:cViewPr varScale="1">
        <p:scale>
          <a:sx n="48" d="100"/>
          <a:sy n="48" d="100"/>
        </p:scale>
        <p:origin x="5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Jelaskan</a:t>
            </a:r>
            <a:r>
              <a:rPr lang="en-US" dirty="0" smtClean="0"/>
              <a:t> scope </a:t>
            </a:r>
            <a:r>
              <a:rPr lang="en-US" dirty="0" err="1" smtClean="0"/>
              <a:t>logistik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 </a:t>
            </a:r>
            <a:r>
              <a:rPr lang="en-US" dirty="0" err="1" smtClean="0"/>
              <a:t>Materi</a:t>
            </a:r>
            <a:r>
              <a:rPr lang="en-US" dirty="0" smtClean="0"/>
              <a:t> kali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procurement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5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06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melaksanakan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Roleplay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selesai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dilanjutkan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penjelasan</a:t>
            </a:r>
            <a:endParaRPr lang="en-US" baseline="0" dirty="0" smtClean="0"/>
          </a:p>
          <a:p>
            <a:r>
              <a:rPr lang="en-US" baseline="0" dirty="0" err="1" smtClean="0"/>
              <a:t>Atau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Dosen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melaksanakan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Roleplay</a:t>
            </a:r>
            <a:r>
              <a:rPr lang="en-US" baseline="0" dirty="0" smtClean="0"/>
              <a:t> per proses “Procurement”, </a:t>
            </a:r>
            <a:r>
              <a:rPr lang="en-US" baseline="0" dirty="0" err="1" smtClean="0"/>
              <a:t>didampingi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penjelasan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Lanjutkan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Roleplay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penjelasan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smtClean="0"/>
              <a:t> Roleplay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diakhir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perkuliahan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err="1" smtClean="0"/>
              <a:t>Proses</a:t>
            </a:r>
            <a:r>
              <a:rPr lang="en-US" sz="1200" dirty="0" smtClean="0"/>
              <a:t> </a:t>
            </a:r>
            <a:r>
              <a:rPr lang="en-US" sz="1200" dirty="0" err="1" smtClean="0"/>
              <a:t>umum</a:t>
            </a:r>
            <a:endParaRPr lang="en-US" sz="1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R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equisition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Permohonan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Kebutuhan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Purchase order management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Permintaan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Pembelian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I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nvoice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verification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Verifikasi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tagihan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Cara </a:t>
            </a:r>
            <a:r>
              <a:rPr lang="en-US" dirty="0" err="1" smtClean="0"/>
              <a:t>pengadaan</a:t>
            </a:r>
            <a:r>
              <a:rPr lang="en-US" dirty="0" smtClean="0"/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noProof="0" dirty="0" smtClean="0"/>
              <a:t>Purchasing Department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noProof="0" dirty="0" smtClean="0"/>
              <a:t>Department in need </a:t>
            </a:r>
            <a:r>
              <a:rPr lang="en-US" sz="1200" noProof="0" dirty="0" smtClean="0">
                <a:sym typeface="Wingdings" pitchFamily="2" charset="2"/>
              </a:rPr>
              <a:t> </a:t>
            </a:r>
            <a:r>
              <a:rPr lang="en-US" sz="1200" noProof="0" dirty="0" err="1" smtClean="0">
                <a:sym typeface="Wingdings" pitchFamily="2" charset="2"/>
              </a:rPr>
              <a:t>menggunakan</a:t>
            </a:r>
            <a:r>
              <a:rPr lang="en-US" sz="1200" noProof="0" dirty="0" smtClean="0">
                <a:sym typeface="Wingdings" pitchFamily="2" charset="2"/>
              </a:rPr>
              <a:t> </a:t>
            </a:r>
            <a:r>
              <a:rPr lang="en-US" dirty="0" smtClean="0"/>
              <a:t>catalog-based self-service requisitioning for maintenance</a:t>
            </a:r>
            <a:endParaRPr lang="en-US" sz="1200" noProof="0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MRO (maintenance, repair, operations) </a:t>
            </a:r>
            <a:r>
              <a:rPr lang="en-US" dirty="0" err="1" smtClean="0"/>
              <a:t>cth</a:t>
            </a:r>
            <a:r>
              <a:rPr lang="en-US" dirty="0" smtClean="0"/>
              <a:t>. ATK, </a:t>
            </a:r>
            <a:r>
              <a:rPr lang="en-US" dirty="0" err="1" smtClean="0"/>
              <a:t>seragam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,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1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self-service requisitioning = </a:t>
            </a:r>
            <a:r>
              <a:rPr lang="en-US" dirty="0" err="1" smtClean="0"/>
              <a:t>untuk</a:t>
            </a:r>
            <a:r>
              <a:rPr lang="en-US" dirty="0" smtClean="0"/>
              <a:t> barang2 </a:t>
            </a:r>
            <a:r>
              <a:rPr lang="en-US" dirty="0" err="1" smtClean="0"/>
              <a:t>kecil</a:t>
            </a:r>
            <a:r>
              <a:rPr lang="en-US" dirty="0" smtClean="0"/>
              <a:t> (ATK, RAM </a:t>
            </a:r>
            <a:r>
              <a:rPr lang="en-US" dirty="0" err="1" smtClean="0"/>
              <a:t>rusak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self-service requisitioning = </a:t>
            </a:r>
            <a:r>
              <a:rPr lang="en-US" dirty="0" err="1" smtClean="0"/>
              <a:t>untuk</a:t>
            </a:r>
            <a:r>
              <a:rPr lang="en-US" dirty="0" smtClean="0"/>
              <a:t> barang2 </a:t>
            </a:r>
            <a:r>
              <a:rPr lang="en-US" dirty="0" err="1" smtClean="0"/>
              <a:t>kecil</a:t>
            </a:r>
            <a:r>
              <a:rPr lang="en-US" dirty="0" smtClean="0"/>
              <a:t> (ATK, RAM </a:t>
            </a:r>
            <a:r>
              <a:rPr lang="en-US" dirty="0" err="1" smtClean="0"/>
              <a:t>rusak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4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4900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Perencanaan </a:t>
            </a: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smtClean="0"/>
              <a:t>Minggu </a:t>
            </a:r>
            <a:r>
              <a:rPr lang="en-US" sz="3900" b="1" dirty="0" smtClean="0"/>
              <a:t>ke-3: Procurement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 r o d </a:t>
            </a:r>
            <a:r>
              <a:rPr lang="en-US" dirty="0" err="1" smtClean="0"/>
              <a:t>i</a:t>
            </a:r>
            <a:r>
              <a:rPr lang="en-US" dirty="0" smtClean="0"/>
              <a:t>  D 3  K o m p u t e r </a:t>
            </a:r>
            <a:r>
              <a:rPr lang="en-US" dirty="0" err="1" smtClean="0"/>
              <a:t>i</a:t>
            </a:r>
            <a:r>
              <a:rPr lang="en-US" dirty="0" smtClean="0"/>
              <a:t> s a s </a:t>
            </a:r>
            <a:r>
              <a:rPr lang="en-US" dirty="0" err="1" smtClean="0"/>
              <a:t>i</a:t>
            </a:r>
            <a:r>
              <a:rPr lang="en-US" dirty="0" smtClean="0"/>
              <a:t>   A k u n t a n 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 I T , U n </a:t>
            </a:r>
            <a:r>
              <a:rPr lang="en-US" dirty="0" err="1" smtClean="0"/>
              <a:t>i</a:t>
            </a:r>
            <a:r>
              <a:rPr lang="en-US" dirty="0" smtClean="0"/>
              <a:t> v e r s </a:t>
            </a:r>
            <a:r>
              <a:rPr lang="en-US" dirty="0" err="1" smtClean="0"/>
              <a:t>i</a:t>
            </a:r>
            <a:r>
              <a:rPr lang="en-US" dirty="0" smtClean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19201"/>
            <a:ext cx="8610600" cy="552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process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685800"/>
            <a:ext cx="22669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28800" y="579438"/>
            <a:ext cx="4876800" cy="5745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Material requirements are identified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Via user departments 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3200" dirty="0"/>
              <a:t>	</a:t>
            </a:r>
            <a:r>
              <a:rPr lang="en-US" sz="2000" dirty="0"/>
              <a:t>“You can enter purchase requisitions yourself”</a:t>
            </a:r>
            <a:endParaRPr lang="en-US" sz="3200" dirty="0"/>
          </a:p>
          <a:p>
            <a:pPr marL="800100" lvl="1" indent="-342900">
              <a:spcBef>
                <a:spcPct val="20000"/>
              </a:spcBef>
            </a:pPr>
            <a:r>
              <a:rPr lang="en-US" sz="3200" dirty="0"/>
              <a:t>or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via materials planning and control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3200" dirty="0"/>
              <a:t>	 </a:t>
            </a:r>
            <a:r>
              <a:rPr lang="en-US" sz="2000" dirty="0"/>
              <a:t>“generated automatically”</a:t>
            </a:r>
          </a:p>
          <a:p>
            <a:pPr marL="800100" lvl="1" indent="-342900">
              <a:spcBef>
                <a:spcPct val="20000"/>
              </a:spcBef>
            </a:pPr>
            <a:endParaRPr lang="en-US" sz="2000" dirty="0"/>
          </a:p>
          <a:p>
            <a:pPr marL="800100" lvl="1" indent="-342900">
              <a:spcBef>
                <a:spcPct val="20000"/>
              </a:spcBef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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 Purchase Requisition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sz="2000" dirty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00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685800"/>
            <a:ext cx="22669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28800" y="1066800"/>
            <a:ext cx="4876800" cy="541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All employees can create and manage their own requisition.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System provide frequently order catalog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Self-service requisition = purchase non-strategic goods </a:t>
            </a:r>
            <a:r>
              <a:rPr lang="en-US" sz="2400" dirty="0"/>
              <a:t>(not directly linked to the value chain)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0200" y="228600"/>
            <a:ext cx="58674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Self-Service Procurement</a:t>
            </a:r>
          </a:p>
        </p:txBody>
      </p:sp>
    </p:spTree>
    <p:extLst>
      <p:ext uri="{BB962C8B-B14F-4D97-AF65-F5344CB8AC3E}">
        <p14:creationId xmlns:p14="http://schemas.microsoft.com/office/powerpoint/2010/main" val="40858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28800" y="579438"/>
            <a:ext cx="4876800" cy="5745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Identify</a:t>
            </a:r>
            <a:r>
              <a:rPr lang="en-US" sz="3600" dirty="0"/>
              <a:t> </a:t>
            </a:r>
            <a:r>
              <a:rPr lang="en-US" sz="2400" dirty="0"/>
              <a:t>potential</a:t>
            </a:r>
          </a:p>
          <a:p>
            <a:r>
              <a:rPr lang="en-US" sz="3600" dirty="0">
                <a:solidFill>
                  <a:srgbClr val="00B050"/>
                </a:solidFill>
              </a:rPr>
              <a:t>sources of supply </a:t>
            </a:r>
            <a:r>
              <a:rPr lang="en-US" sz="2400" dirty="0"/>
              <a:t>based on past orders and existing longer-term purchase agreements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How? One of them is creating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requests for </a:t>
            </a:r>
            <a:r>
              <a:rPr lang="en-US" sz="3600" b="1" dirty="0">
                <a:solidFill>
                  <a:srgbClr val="92D050"/>
                </a:solidFill>
              </a:rPr>
              <a:t>quotation</a:t>
            </a:r>
            <a:r>
              <a:rPr lang="en-US" sz="3600" b="1" dirty="0">
                <a:solidFill>
                  <a:srgbClr val="7030A0"/>
                </a:solidFill>
              </a:rPr>
              <a:t> (RFQs)</a:t>
            </a:r>
            <a:r>
              <a:rPr lang="en-US" sz="2400" dirty="0"/>
              <a:t> sent electronically via EDI</a:t>
            </a:r>
          </a:p>
          <a:p>
            <a:endParaRPr lang="en-US" sz="2400" dirty="0"/>
          </a:p>
          <a:p>
            <a:endParaRPr lang="en-US" sz="2400" dirty="0"/>
          </a:p>
          <a:p>
            <a:pPr marL="0" lvl="1"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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 Request For Quotation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0389" y="2133601"/>
            <a:ext cx="1866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95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28800" y="579438"/>
            <a:ext cx="4876800" cy="5745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800" dirty="0"/>
              <a:t>simulating pricing scenarios, comparing a number of different quotations. 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00B050"/>
                </a:solidFill>
              </a:rPr>
              <a:t>Decision</a:t>
            </a:r>
          </a:p>
          <a:p>
            <a:r>
              <a:rPr lang="en-US" sz="2800" dirty="0"/>
              <a:t>Rejection letters can be sent automatically.</a:t>
            </a:r>
          </a:p>
          <a:p>
            <a:pPr algn="ctr"/>
            <a:endParaRPr lang="en-US" sz="2800" dirty="0"/>
          </a:p>
          <a:p>
            <a:endParaRPr lang="en-US" sz="2800" dirty="0"/>
          </a:p>
          <a:p>
            <a:pPr marL="0" lvl="1"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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 Quotation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0813" y="3419476"/>
            <a:ext cx="19145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1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28800" y="579438"/>
            <a:ext cx="4876800" cy="5745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Generating PO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Generate PO yourself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3200" dirty="0"/>
              <a:t>	or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Automatically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/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/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/>
          </a:p>
          <a:p>
            <a:pPr marL="47625" lvl="1" algn="ctr">
              <a:spcBef>
                <a:spcPct val="20000"/>
              </a:spcBef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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 Purchase Order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spcBef>
                <a:spcPct val="20000"/>
              </a:spcBef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5105400"/>
            <a:ext cx="2514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78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 formal </a:t>
            </a:r>
            <a:r>
              <a:rPr lang="en-US" sz="4000" dirty="0">
                <a:solidFill>
                  <a:srgbClr val="FF6600"/>
                </a:solidFill>
              </a:rPr>
              <a:t>request</a:t>
            </a:r>
            <a:r>
              <a:rPr lang="en-US" sz="4000" dirty="0"/>
              <a:t> to a vendor to </a:t>
            </a:r>
            <a:r>
              <a:rPr lang="en-US" sz="4000" dirty="0">
                <a:solidFill>
                  <a:srgbClr val="00B0F0"/>
                </a:solidFill>
              </a:rPr>
              <a:t>supply</a:t>
            </a:r>
            <a:r>
              <a:rPr lang="en-US" sz="4000" dirty="0"/>
              <a:t> certain </a:t>
            </a:r>
            <a:r>
              <a:rPr lang="en-US" sz="4000" dirty="0">
                <a:solidFill>
                  <a:schemeClr val="accent4"/>
                </a:solidFill>
              </a:rPr>
              <a:t>goods or services </a:t>
            </a:r>
            <a:r>
              <a:rPr lang="en-US" sz="4000" dirty="0"/>
              <a:t>under the stated conditions.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Purchase Order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(PO)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How to create PO?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Without reference</a:t>
            </a:r>
          </a:p>
          <a:p>
            <a:pPr marL="0" indent="0" algn="ctr">
              <a:buNone/>
            </a:pPr>
            <a:r>
              <a:rPr lang="en-US" sz="4000" dirty="0"/>
              <a:t>With reference to a purchase requisition</a:t>
            </a:r>
          </a:p>
          <a:p>
            <a:pPr marL="0" indent="0" algn="ctr">
              <a:buNone/>
            </a:pPr>
            <a:r>
              <a:rPr lang="en-US" sz="4000" dirty="0"/>
              <a:t>Request for quotation</a:t>
            </a:r>
          </a:p>
          <a:p>
            <a:pPr marL="0" indent="0" algn="ctr">
              <a:buNone/>
            </a:pPr>
            <a:r>
              <a:rPr lang="en-US" sz="4000"/>
              <a:t>Another PO</a:t>
            </a:r>
            <a:endParaRPr lang="en-US" sz="4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Purchase Order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(PO)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62600" y="304800"/>
            <a:ext cx="4876800" cy="6019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Remainder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Printed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Expediters at specified interval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Up to date status of all Purchase Requisition, Quotation, and PO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5105401"/>
            <a:ext cx="3019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62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62600" y="304800"/>
            <a:ext cx="4876800" cy="6019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Source of Goods Receipt is </a:t>
            </a:r>
            <a:r>
              <a:rPr lang="en-US" sz="7200" dirty="0"/>
              <a:t>PO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Company can specify the </a:t>
            </a:r>
            <a:r>
              <a:rPr lang="en-US" sz="4000" dirty="0">
                <a:solidFill>
                  <a:srgbClr val="7030A0"/>
                </a:solidFill>
              </a:rPr>
              <a:t>limit permissible tolerance</a:t>
            </a:r>
            <a:r>
              <a:rPr lang="en-US" sz="2800" dirty="0"/>
              <a:t> with defining over- and under- of order goods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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 Good Receipt/Material Doc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1650" y="1981201"/>
            <a:ext cx="18859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69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Deskripsi</a:t>
            </a:r>
            <a:r>
              <a:rPr lang="en-US" sz="2400" dirty="0"/>
              <a:t> dan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siklus</a:t>
            </a:r>
            <a:r>
              <a:rPr lang="en-US" sz="2400" dirty="0"/>
              <a:t>/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endParaRPr lang="en-US" sz="2400" dirty="0"/>
          </a:p>
          <a:p>
            <a:r>
              <a:rPr lang="en-US" sz="2400" dirty="0" err="1"/>
              <a:t>Komponen</a:t>
            </a:r>
            <a:endParaRPr lang="en-US" sz="2400" dirty="0"/>
          </a:p>
          <a:p>
            <a:r>
              <a:rPr lang="en-US" sz="2400" dirty="0" err="1"/>
              <a:t>Integrasi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lain</a:t>
            </a:r>
          </a:p>
          <a:p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  <a:p>
            <a:r>
              <a:rPr lang="en-US" sz="2400" dirty="0"/>
              <a:t>Master data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  <a:p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SAP. (2006). SAP01: SAP Overview. SAP AG.</a:t>
            </a:r>
          </a:p>
        </p:txBody>
      </p:sp>
    </p:spTree>
    <p:extLst>
      <p:ext uri="{BB962C8B-B14F-4D97-AF65-F5344CB8AC3E}">
        <p14:creationId xmlns:p14="http://schemas.microsoft.com/office/powerpoint/2010/main" val="32128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62600" y="1066800"/>
            <a:ext cx="4876800" cy="563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Advantage of posting GR to stock with reference to PO: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1. Goods delivered? And Delivery = PO data?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Easy to enter GR and check over/under-delivery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3. PO history automatically updated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4. When posting GR to warehouse, material doc (material, qty, str.loc) created.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5. Create accounting doc that record good movements on value stock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1650" y="1981201"/>
            <a:ext cx="18859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57800" y="2286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2795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62600" y="304800"/>
            <a:ext cx="4876800" cy="6019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Checking and matching of invoices and credit memo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Payment and evaluation of invoices not part of invoice verification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Invoice verification create a link between </a:t>
            </a:r>
            <a:r>
              <a:rPr lang="en-US" sz="3200" b="1" dirty="0"/>
              <a:t>procurement</a:t>
            </a:r>
            <a:r>
              <a:rPr lang="en-US" sz="3200" dirty="0"/>
              <a:t> </a:t>
            </a:r>
            <a:r>
              <a:rPr lang="en-US" sz="2800" dirty="0"/>
              <a:t>and </a:t>
            </a:r>
            <a:r>
              <a:rPr lang="en-US" sz="3200" b="1" dirty="0"/>
              <a:t>accounting</a:t>
            </a:r>
            <a:endParaRPr lang="en-US" sz="2800" b="1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685801"/>
            <a:ext cx="2238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50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685801"/>
            <a:ext cx="2238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62600" y="1066800"/>
            <a:ext cx="4876800" cy="563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Invoice with reference to PO: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System suggest data form PO and GR for PO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PO ≠ GR ≠ invoice </a:t>
            </a:r>
            <a:r>
              <a:rPr lang="en-US" sz="3200" dirty="0">
                <a:sym typeface="Wingdings" pitchFamily="2" charset="2"/>
              </a:rPr>
              <a:t> system warn user and block invoice payment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PO = GR = invoice </a:t>
            </a:r>
            <a:r>
              <a:rPr lang="en-US" sz="3200" dirty="0">
                <a:sym typeface="Wingdings" pitchFamily="2" charset="2"/>
              </a:rPr>
              <a:t> system update PO history and Financial Accounting initiate payment for the open invoice item</a:t>
            </a: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57800" y="2286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Posting</a:t>
            </a:r>
          </a:p>
        </p:txBody>
      </p:sp>
    </p:spTree>
    <p:extLst>
      <p:ext uri="{BB962C8B-B14F-4D97-AF65-F5344CB8AC3E}">
        <p14:creationId xmlns:p14="http://schemas.microsoft.com/office/powerpoint/2010/main" val="38671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62600" y="304800"/>
            <a:ext cx="4876800" cy="6019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685801"/>
            <a:ext cx="2238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1" y="2362200"/>
            <a:ext cx="6387001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36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Process 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1175" y="657225"/>
            <a:ext cx="8629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62600" y="1905000"/>
            <a:ext cx="4876800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Payment is part of Financial Accounting process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09600"/>
            <a:ext cx="1485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9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Messages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4088" y="1734345"/>
            <a:ext cx="77438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62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Messages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time you create purchasing doc </a:t>
            </a:r>
            <a:r>
              <a:rPr lang="en-US" sz="2400" dirty="0"/>
              <a:t>(RFQ, PO, Contract, Scheduling Agreement) </a:t>
            </a:r>
            <a:r>
              <a:rPr lang="en-US" dirty="0" smtClean="0"/>
              <a:t>, the system can create message form the document affected.</a:t>
            </a:r>
          </a:p>
          <a:p>
            <a:endParaRPr lang="en-US" dirty="0" smtClean="0"/>
          </a:p>
          <a:p>
            <a:r>
              <a:rPr lang="en-US" dirty="0" smtClean="0"/>
              <a:t>Messages are queued.</a:t>
            </a:r>
          </a:p>
          <a:p>
            <a:r>
              <a:rPr lang="en-US" dirty="0" smtClean="0"/>
              <a:t>The queue option:</a:t>
            </a:r>
          </a:p>
          <a:p>
            <a:pPr lvl="1"/>
            <a:r>
              <a:rPr lang="en-US" dirty="0" smtClean="0"/>
              <a:t>Issue immediately</a:t>
            </a:r>
          </a:p>
          <a:p>
            <a:pPr lvl="1"/>
            <a:r>
              <a:rPr lang="en-US" dirty="0" smtClean="0"/>
              <a:t>Issue later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13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Additional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Information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Good Receipt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Invoice verification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Payment processing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Stock		$xxx</a:t>
            </a:r>
          </a:p>
          <a:p>
            <a:pPr>
              <a:buNone/>
            </a:pPr>
            <a:r>
              <a:rPr lang="en-US" dirty="0" smtClean="0"/>
              <a:t>	GR/IR		$xxx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GR/IR		$xxx</a:t>
            </a:r>
          </a:p>
          <a:p>
            <a:pPr>
              <a:buNone/>
            </a:pPr>
            <a:r>
              <a:rPr lang="en-US" dirty="0" smtClean="0"/>
              <a:t>	A/P			$xxx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A/P		$xxx</a:t>
            </a:r>
          </a:p>
          <a:p>
            <a:pPr>
              <a:buNone/>
            </a:pPr>
            <a:r>
              <a:rPr lang="en-US" dirty="0" smtClean="0"/>
              <a:t>	Cash		$xxx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19201"/>
            <a:ext cx="8610600" cy="552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process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Summary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8601" y="2286000"/>
            <a:ext cx="2076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MM Purchase</a:t>
            </a:r>
          </a:p>
          <a:p>
            <a:r>
              <a:rPr lang="en-US" sz="1400" dirty="0"/>
              <a:t>Doc: Purchase Requisition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1" y="3276600"/>
            <a:ext cx="1597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MM Purchase</a:t>
            </a:r>
          </a:p>
          <a:p>
            <a:r>
              <a:rPr lang="en-US" sz="1400" dirty="0"/>
              <a:t>Doc: Request For </a:t>
            </a:r>
          </a:p>
          <a:p>
            <a:r>
              <a:rPr lang="en-US" sz="1400" dirty="0"/>
              <a:t>          Quotation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67801" y="5562600"/>
            <a:ext cx="1597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MM Purchase</a:t>
            </a:r>
          </a:p>
          <a:p>
            <a:r>
              <a:rPr lang="en-US" sz="1400" dirty="0"/>
              <a:t>Doc: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0" y="6172200"/>
            <a:ext cx="168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MM Purchase</a:t>
            </a:r>
          </a:p>
          <a:p>
            <a:r>
              <a:rPr lang="en-US" sz="1400" dirty="0"/>
              <a:t>Doc: Purchase Order</a:t>
            </a:r>
          </a:p>
          <a:p>
            <a:r>
              <a:rPr lang="en-US" sz="1400" b="1" dirty="0"/>
              <a:t>Exercise  4-1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01" y="6410980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MM Purchase</a:t>
            </a:r>
          </a:p>
          <a:p>
            <a:r>
              <a:rPr lang="en-US" sz="1400" dirty="0"/>
              <a:t>Doc: Order </a:t>
            </a:r>
            <a:r>
              <a:rPr lang="en-US" sz="1400" dirty="0" err="1"/>
              <a:t>Acknowledement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1" y="4343400"/>
            <a:ext cx="1631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MM Inventory</a:t>
            </a:r>
          </a:p>
          <a:p>
            <a:r>
              <a:rPr lang="en-US" sz="1400" dirty="0"/>
              <a:t>Doc: Good Receipt</a:t>
            </a:r>
          </a:p>
          <a:p>
            <a:r>
              <a:rPr lang="en-US" sz="1400" b="1" dirty="0"/>
              <a:t>Exercise 4-2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1" y="1905000"/>
            <a:ext cx="15770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MM Logistics</a:t>
            </a:r>
          </a:p>
          <a:p>
            <a:r>
              <a:rPr lang="en-US" sz="1400" dirty="0"/>
              <a:t>Invoice Verification</a:t>
            </a:r>
          </a:p>
          <a:p>
            <a:r>
              <a:rPr lang="en-US" sz="1400" b="1" dirty="0"/>
              <a:t>Exercise 4-3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2401" y="1600200"/>
            <a:ext cx="140301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Unit: Accounting</a:t>
            </a:r>
          </a:p>
          <a:p>
            <a:pPr algn="r"/>
            <a:r>
              <a:rPr lang="en-US" sz="1400" b="1" dirty="0"/>
              <a:t>Exercise 5-2</a:t>
            </a:r>
          </a:p>
        </p:txBody>
      </p:sp>
    </p:spTree>
    <p:extLst>
      <p:ext uri="{BB962C8B-B14F-4D97-AF65-F5344CB8AC3E}">
        <p14:creationId xmlns:p14="http://schemas.microsoft.com/office/powerpoint/2010/main" val="24412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67001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4400" dirty="0">
                <a:latin typeface="Edwardian Script ITC" pitchFamily="66" charset="0"/>
              </a:rPr>
              <a:t>End of This Session</a:t>
            </a:r>
            <a:endParaRPr lang="en-US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-1447800"/>
            <a:ext cx="6477000" cy="432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st.houzz.com/fimgs/5e2141b70e41d3f3_6422-w422-h468-b0-p0--traditional-baske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2057401"/>
            <a:ext cx="3091961" cy="34289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http://www.newrycomputercentre.co.uk/media/uploads/fujitsu20V3.25A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1" y="2406281"/>
            <a:ext cx="1327519" cy="1327519"/>
          </a:xfrm>
          <a:prstGeom prst="rect">
            <a:avLst/>
          </a:prstGeom>
          <a:noFill/>
        </p:spPr>
      </p:pic>
      <p:pic>
        <p:nvPicPr>
          <p:cNvPr id="1030" name="Picture 6" descr="http://3.bp.blogspot.com/_Z6MrfbZ8MOE/TEnIvwyCgpI/AAAAAAAAALg/6ZHW6YtmxLc/s1600/rambo-sodimm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1" y="1981201"/>
            <a:ext cx="1072721" cy="1072721"/>
          </a:xfrm>
          <a:prstGeom prst="rect">
            <a:avLst/>
          </a:prstGeom>
          <a:noFill/>
        </p:spPr>
      </p:pic>
      <p:pic>
        <p:nvPicPr>
          <p:cNvPr id="1032" name="Picture 8" descr="http://www.legitreviews.com/images/reviews/936/seagate_72002_front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4945501">
            <a:off x="2948205" y="2811279"/>
            <a:ext cx="1258302" cy="1142061"/>
          </a:xfrm>
          <a:prstGeom prst="rect">
            <a:avLst/>
          </a:prstGeom>
          <a:noFill/>
        </p:spPr>
      </p:pic>
      <p:pic>
        <p:nvPicPr>
          <p:cNvPr id="1034" name="Picture 10" descr="http://www.irisvista.com/tech/laptops/Toshiba-Portege-S100/big/take-apart-notebook-1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2819401"/>
            <a:ext cx="2514600" cy="18846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8" name="Picture 14" descr="http://img.alibaba.com/wsphoto/v0/318700932_1/30pcs-lot-usb-mice-newly-Optical-Mouse-usb-mouse-for-laptop-mouse-Hero-notebook-mouse-fre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1600200"/>
            <a:ext cx="1371600" cy="1371600"/>
          </a:xfrm>
          <a:prstGeom prst="rect">
            <a:avLst/>
          </a:prstGeom>
          <a:noFill/>
        </p:spPr>
      </p:pic>
      <p:sp>
        <p:nvSpPr>
          <p:cNvPr id="1040" name="AutoShape 16" descr="http://www.buy-notebook-batteries.com/images/buy-notebook-batteries.jpg"/>
          <p:cNvSpPr>
            <a:spLocks noChangeAspect="1" noChangeArrowheads="1"/>
          </p:cNvSpPr>
          <p:nvPr/>
        </p:nvSpPr>
        <p:spPr bwMode="auto">
          <a:xfrm>
            <a:off x="1679576" y="-1447800"/>
            <a:ext cx="4181475" cy="3028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http://www.buy-notebook-batteries.com/images/buy-notebook-batteries.jpg"/>
          <p:cNvSpPr>
            <a:spLocks noChangeAspect="1" noChangeArrowheads="1"/>
          </p:cNvSpPr>
          <p:nvPr/>
        </p:nvSpPr>
        <p:spPr bwMode="auto">
          <a:xfrm>
            <a:off x="1587501" y="-136525"/>
            <a:ext cx="4181475" cy="3028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20" descr="http://www.buy-notebook-batteries.com/images/buy-notebook-batteries.jpg"/>
          <p:cNvSpPr>
            <a:spLocks noChangeAspect="1" noChangeArrowheads="1"/>
          </p:cNvSpPr>
          <p:nvPr/>
        </p:nvSpPr>
        <p:spPr bwMode="auto">
          <a:xfrm>
            <a:off x="1587501" y="-136525"/>
            <a:ext cx="4181475" cy="3028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667000"/>
            <a:ext cx="2895600" cy="209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981200" y="5029201"/>
            <a:ext cx="2003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Pengadaan</a:t>
            </a:r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i="1" dirty="0"/>
              <a:t>Procurement</a:t>
            </a:r>
            <a:r>
              <a:rPr lang="en-US" sz="24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9902" y="5029201"/>
            <a:ext cx="1729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Produksi</a:t>
            </a:r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i="1" dirty="0"/>
              <a:t>Production</a:t>
            </a:r>
            <a:r>
              <a:rPr lang="en-US" sz="24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71777" y="5029201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Penjualan</a:t>
            </a:r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i="1" dirty="0"/>
              <a:t>Sales Order</a:t>
            </a:r>
            <a:r>
              <a:rPr lang="en-US" sz="2400" dirty="0"/>
              <a:t>)</a:t>
            </a:r>
          </a:p>
        </p:txBody>
      </p:sp>
      <p:sp>
        <p:nvSpPr>
          <p:cNvPr id="18" name="Chevron 17"/>
          <p:cNvSpPr/>
          <p:nvPr/>
        </p:nvSpPr>
        <p:spPr>
          <a:xfrm>
            <a:off x="4343400" y="5029200"/>
            <a:ext cx="609600" cy="8382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7467600" y="5029200"/>
            <a:ext cx="609600" cy="8382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770062"/>
            <a:ext cx="2251075" cy="4478338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97414" y="38100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Logistics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1" y="2616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57801" y="4419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Procurement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105401" y="5029200"/>
            <a:ext cx="4232275" cy="685800"/>
            <a:chOff x="1916" y="1489"/>
            <a:chExt cx="2666" cy="43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Sales Order Management</a:t>
              </a:r>
            </a:p>
          </p:txBody>
        </p:sp>
        <p:sp>
          <p:nvSpPr>
            <p:cNvPr id="1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24401" y="5638800"/>
            <a:ext cx="4232275" cy="685800"/>
            <a:chOff x="1916" y="1489"/>
            <a:chExt cx="2666" cy="432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Production</a:t>
              </a:r>
            </a:p>
          </p:txBody>
        </p:sp>
        <p:sp>
          <p:nvSpPr>
            <p:cNvPr id="23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991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Games: Role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di </a:t>
            </a:r>
            <a:r>
              <a:rPr lang="en-US" dirty="0" err="1" smtClean="0"/>
              <a:t>Toko</a:t>
            </a:r>
            <a:r>
              <a:rPr lang="en-US" dirty="0" smtClean="0"/>
              <a:t> Electronic Solution yang </a:t>
            </a:r>
            <a:r>
              <a:rPr lang="en-US" dirty="0" err="1" smtClean="0"/>
              <a:t>menjual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perlengkapan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computer.</a:t>
            </a:r>
          </a:p>
          <a:p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Department Procurement </a:t>
            </a:r>
          </a:p>
          <a:p>
            <a:pPr lvl="1"/>
            <a:r>
              <a:rPr lang="en-US" dirty="0" smtClean="0"/>
              <a:t>Department Warehouse</a:t>
            </a:r>
          </a:p>
          <a:p>
            <a:pPr lvl="1"/>
            <a:r>
              <a:rPr lang="en-US" dirty="0" smtClean="0"/>
              <a:t>Department Accounting</a:t>
            </a:r>
          </a:p>
          <a:p>
            <a:pPr lvl="1"/>
            <a:r>
              <a:rPr lang="en-US" dirty="0" smtClean="0"/>
              <a:t>Department Sales</a:t>
            </a:r>
          </a:p>
          <a:p>
            <a:pPr lvl="1"/>
            <a:r>
              <a:rPr lang="en-US" dirty="0" smtClean="0"/>
              <a:t>Vendor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computer </a:t>
            </a:r>
            <a:r>
              <a:rPr lang="en-US" dirty="0" err="1" smtClean="0"/>
              <a:t>ternama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department </a:t>
            </a:r>
            <a:r>
              <a:rPr lang="en-US" dirty="0" err="1" smtClean="0"/>
              <a:t>mengajukan</a:t>
            </a:r>
            <a:r>
              <a:rPr lang="en-US" dirty="0" smtClean="0"/>
              <a:t> “LAPTOP” 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karyawannya</a:t>
            </a:r>
            <a:endParaRPr lang="en-US" dirty="0" smtClean="0"/>
          </a:p>
          <a:p>
            <a:pPr lvl="2"/>
            <a:r>
              <a:rPr lang="en-US" dirty="0" err="1" smtClean="0"/>
              <a:t>Bebaskan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“LAPTOP”</a:t>
            </a:r>
          </a:p>
          <a:p>
            <a:pPr lvl="2"/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“Purchase Requisition”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dijual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 smtClean="0"/>
          </a:p>
          <a:p>
            <a:pPr lvl="2"/>
            <a:r>
              <a:rPr lang="en-US" dirty="0" err="1"/>
              <a:t>Bebaskan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“LAPTOP”</a:t>
            </a:r>
          </a:p>
          <a:p>
            <a:pPr lvl="2"/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“Purchase Requisition</a:t>
            </a:r>
            <a:r>
              <a:rPr lang="en-US" dirty="0" smtClean="0"/>
              <a:t>”</a:t>
            </a:r>
          </a:p>
          <a:p>
            <a:r>
              <a:rPr lang="en-US" dirty="0"/>
              <a:t>Department Procurement </a:t>
            </a:r>
            <a:r>
              <a:rPr lang="en-US" dirty="0" err="1" smtClean="0"/>
              <a:t>merekap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department </a:t>
            </a:r>
            <a:endParaRPr lang="en-US" dirty="0"/>
          </a:p>
          <a:p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Games: Role Play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747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Department Procurement </a:t>
            </a:r>
            <a:r>
              <a:rPr lang="en-US" dirty="0" err="1" smtClean="0"/>
              <a:t>mengirimkan</a:t>
            </a:r>
            <a:r>
              <a:rPr lang="en-US" dirty="0" smtClean="0"/>
              <a:t> “Request For Quotation” </a:t>
            </a:r>
            <a:r>
              <a:rPr lang="en-US" dirty="0" err="1" smtClean="0"/>
              <a:t>ke</a:t>
            </a:r>
            <a:r>
              <a:rPr lang="en-US" dirty="0" smtClean="0"/>
              <a:t> Vendor</a:t>
            </a:r>
          </a:p>
          <a:p>
            <a:pPr lvl="1"/>
            <a:r>
              <a:rPr lang="en-US" dirty="0" err="1" smtClean="0"/>
              <a:t>Berisi</a:t>
            </a:r>
            <a:r>
              <a:rPr lang="en-US" dirty="0" smtClean="0"/>
              <a:t> spec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qty</a:t>
            </a:r>
            <a:endParaRPr lang="en-US" dirty="0" smtClean="0"/>
          </a:p>
          <a:p>
            <a:r>
              <a:rPr lang="en-US" dirty="0" err="1" smtClean="0"/>
              <a:t>Departemen</a:t>
            </a:r>
            <a:r>
              <a:rPr lang="en-US" dirty="0" smtClean="0"/>
              <a:t> Procurement </a:t>
            </a:r>
            <a:r>
              <a:rPr lang="en-US" dirty="0" err="1" smtClean="0"/>
              <a:t>menerima</a:t>
            </a:r>
            <a:r>
              <a:rPr lang="en-US" dirty="0" smtClean="0"/>
              <a:t> “Quotation”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vendor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menyeleksi</a:t>
            </a:r>
            <a:r>
              <a:rPr lang="en-US" dirty="0" smtClean="0"/>
              <a:t> SATU Vendor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/>
              <a:t>“Quotation</a:t>
            </a:r>
            <a:r>
              <a:rPr lang="en-US" dirty="0" smtClean="0"/>
              <a:t>”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/>
              <a:t>Departemen</a:t>
            </a:r>
            <a:r>
              <a:rPr lang="en-US" dirty="0"/>
              <a:t> Procurement </a:t>
            </a:r>
            <a:r>
              <a:rPr lang="en-US" dirty="0" err="1" smtClean="0"/>
              <a:t>mengirimkan</a:t>
            </a:r>
            <a:r>
              <a:rPr lang="en-US" dirty="0" smtClean="0"/>
              <a:t> “Purchase Order (PO)” </a:t>
            </a:r>
            <a:r>
              <a:rPr lang="en-US" dirty="0" err="1" smtClean="0"/>
              <a:t>ke</a:t>
            </a:r>
            <a:r>
              <a:rPr lang="en-US" dirty="0" smtClean="0"/>
              <a:t> Vendor </a:t>
            </a:r>
            <a:r>
              <a:rPr lang="en-US" dirty="0" err="1" smtClean="0"/>
              <a:t>Terpilih</a:t>
            </a:r>
            <a:endParaRPr lang="en-US" dirty="0" smtClean="0"/>
          </a:p>
          <a:p>
            <a:r>
              <a:rPr lang="en-US" dirty="0" err="1"/>
              <a:t>Departemen</a:t>
            </a:r>
            <a:r>
              <a:rPr lang="en-US" dirty="0"/>
              <a:t> Procurement </a:t>
            </a:r>
            <a:r>
              <a:rPr lang="en-US" dirty="0" err="1" smtClean="0"/>
              <a:t>melakukan</a:t>
            </a:r>
            <a:r>
              <a:rPr lang="en-US" dirty="0" smtClean="0"/>
              <a:t> monitoring </a:t>
            </a:r>
            <a:r>
              <a:rPr lang="en-US" dirty="0" err="1" smtClean="0"/>
              <a:t>terhadap</a:t>
            </a:r>
            <a:r>
              <a:rPr lang="en-US" dirty="0" smtClean="0"/>
              <a:t> PO yang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Department Warehouse </a:t>
            </a:r>
            <a:r>
              <a:rPr lang="en-US" dirty="0" err="1" smtClean="0"/>
              <a:t>menerima</a:t>
            </a:r>
            <a:r>
              <a:rPr lang="en-US" dirty="0" smtClean="0"/>
              <a:t> “LAPTOP” </a:t>
            </a:r>
            <a:r>
              <a:rPr lang="en-US" dirty="0" err="1" smtClean="0"/>
              <a:t>dari</a:t>
            </a:r>
            <a:r>
              <a:rPr lang="en-US" dirty="0" smtClean="0"/>
              <a:t> Vendor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dicatat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“Goods Receipts”</a:t>
            </a:r>
          </a:p>
          <a:p>
            <a:r>
              <a:rPr lang="en-US" dirty="0"/>
              <a:t>Department Warehouse </a:t>
            </a:r>
            <a:r>
              <a:rPr lang="en-US" dirty="0" err="1" smtClean="0"/>
              <a:t>memverifikasi</a:t>
            </a:r>
            <a:r>
              <a:rPr lang="en-US" dirty="0" smtClean="0"/>
              <a:t> invoice</a:t>
            </a:r>
          </a:p>
          <a:p>
            <a:r>
              <a:rPr lang="en-US" dirty="0" err="1" smtClean="0"/>
              <a:t>Departemen</a:t>
            </a:r>
            <a:r>
              <a:rPr lang="en-US" dirty="0" smtClean="0"/>
              <a:t> Accounting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Procurement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Lesson Overview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Explain procurement process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How procurement process is integrated within other solution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Lesson Objectives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Outline the tasks associated within the procurement cycle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Explain how SAP within </a:t>
            </a:r>
            <a:r>
              <a:rPr lang="en-US" dirty="0" err="1" smtClean="0"/>
              <a:t>mySAP</a:t>
            </a:r>
            <a:r>
              <a:rPr lang="en-US" dirty="0" smtClean="0"/>
              <a:t> ERP supports the key processes in Procurement</a:t>
            </a:r>
          </a:p>
        </p:txBody>
      </p:sp>
    </p:spTree>
    <p:extLst>
      <p:ext uri="{BB962C8B-B14F-4D97-AF65-F5344CB8AC3E}">
        <p14:creationId xmlns:p14="http://schemas.microsoft.com/office/powerpoint/2010/main" val="19871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http://www.colourbox.com/preview/1467888-444999-open-arm-office-girl-with-message-cloud-isolated-on-white-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"/>
            <a:ext cx="4572000" cy="7056463"/>
          </a:xfrm>
          <a:prstGeom prst="rect">
            <a:avLst/>
          </a:prstGeom>
          <a:noFill/>
        </p:spPr>
      </p:pic>
      <p:pic>
        <p:nvPicPr>
          <p:cNvPr id="5" name="Picture 14" descr="http://img.alibaba.com/wsphoto/v0/318700932_1/30pcs-lot-usb-mice-newly-Optical-Mouse-usb-mouse-for-laptop-mouse-Hero-notebook-mouse-free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2971800"/>
            <a:ext cx="2209800" cy="2209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21013239">
            <a:off x="4478414" y="487979"/>
            <a:ext cx="1863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Dijual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Dipakai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endParaRPr lang="en-US" sz="22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828800" y="1535113"/>
            <a:ext cx="3733800" cy="63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b="1" dirty="0"/>
              <a:t>Process Procurement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828800" y="2174876"/>
            <a:ext cx="3733800" cy="24733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R</a:t>
            </a:r>
            <a:r>
              <a:rPr lang="en-US" sz="2400" dirty="0" err="1"/>
              <a:t>equisition</a:t>
            </a:r>
            <a:r>
              <a:rPr lang="en-US" sz="2400" dirty="0"/>
              <a:t>,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Purchase order management,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I</a:t>
            </a:r>
            <a:r>
              <a:rPr lang="en-US" sz="2400" dirty="0" err="1"/>
              <a:t>nvoice</a:t>
            </a:r>
            <a:r>
              <a:rPr lang="en-US" sz="2400" dirty="0"/>
              <a:t> verification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162800" y="4202113"/>
            <a:ext cx="3733800" cy="63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b="1" dirty="0"/>
              <a:t>Procurement via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7162800" y="4841876"/>
            <a:ext cx="3733800" cy="24733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Purchasing Department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Department in need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43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Procurement in </a:t>
            </a:r>
            <a:r>
              <a:rPr lang="en-US" dirty="0" err="1" smtClean="0"/>
              <a:t>mySAP</a:t>
            </a:r>
            <a:r>
              <a:rPr lang="en-US" dirty="0" smtClean="0"/>
              <a:t> ERP improves procurement processes:</a:t>
            </a:r>
          </a:p>
          <a:p>
            <a:r>
              <a:rPr lang="en-US" dirty="0" smtClean="0"/>
              <a:t>Facilitating plan-driven and </a:t>
            </a:r>
            <a:r>
              <a:rPr lang="en-US" i="1" dirty="0" smtClean="0"/>
              <a:t>ad hoc purchasing, </a:t>
            </a:r>
          </a:p>
          <a:p>
            <a:r>
              <a:rPr lang="en-US" i="1" dirty="0" smtClean="0"/>
              <a:t>complete inventory management, </a:t>
            </a:r>
          </a:p>
          <a:p>
            <a:r>
              <a:rPr lang="en-US" dirty="0" smtClean="0"/>
              <a:t>intelligent reporting on all procurement activities,</a:t>
            </a:r>
          </a:p>
          <a:p>
            <a:r>
              <a:rPr lang="en-US" dirty="0" smtClean="0"/>
              <a:t>Providing supplier relationship management tools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Procurement process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9283</TotalTime>
  <Words>993</Words>
  <Application>Microsoft Office PowerPoint</Application>
  <PresentationFormat>Widescreen</PresentationFormat>
  <Paragraphs>245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 Unicode MS</vt:lpstr>
      <vt:lpstr>Arial</vt:lpstr>
      <vt:lpstr>Arial Black</vt:lpstr>
      <vt:lpstr>Calibri</vt:lpstr>
      <vt:lpstr>Calibri Light</vt:lpstr>
      <vt:lpstr>Courier New</vt:lpstr>
      <vt:lpstr>Edwardian Script ITC</vt:lpstr>
      <vt:lpstr>Haettenschweiler</vt:lpstr>
      <vt:lpstr>Wingdings</vt:lpstr>
      <vt:lpstr>Wingdings 2</vt:lpstr>
      <vt:lpstr>Office Theme</vt:lpstr>
      <vt:lpstr>DAH2F3  Perencanaan Sumber Daya Perusahaan</vt:lpstr>
      <vt:lpstr>AGENDA</vt:lpstr>
      <vt:lpstr>PowerPoint Presentation</vt:lpstr>
      <vt:lpstr>Agenda</vt:lpstr>
      <vt:lpstr>Games: Role Play</vt:lpstr>
      <vt:lpstr>Games: Role Play (Conts)</vt:lpstr>
      <vt:lpstr>Lesson: Procurement </vt:lpstr>
      <vt:lpstr>PowerPoint Presentation</vt:lpstr>
      <vt:lpstr>Procurement process Overview</vt:lpstr>
      <vt:lpstr>Procurement process Overview</vt:lpstr>
      <vt:lpstr>Procurement Process Overview</vt:lpstr>
      <vt:lpstr>Procurement Process Overview</vt:lpstr>
      <vt:lpstr>Procurement Process Overview</vt:lpstr>
      <vt:lpstr>Procurement Process Overview</vt:lpstr>
      <vt:lpstr>Procurement Process Overview</vt:lpstr>
      <vt:lpstr>Purchase Order (PO)</vt:lpstr>
      <vt:lpstr>Purchase Order (PO)</vt:lpstr>
      <vt:lpstr>Procurement Process Overview</vt:lpstr>
      <vt:lpstr>Procurement Process Overview</vt:lpstr>
      <vt:lpstr>Procurement Process Overview</vt:lpstr>
      <vt:lpstr>Procurement Process Overview</vt:lpstr>
      <vt:lpstr>Procurement Process Overview</vt:lpstr>
      <vt:lpstr>Procurement Process Overview</vt:lpstr>
      <vt:lpstr>Procurement Process Overview</vt:lpstr>
      <vt:lpstr>Messages </vt:lpstr>
      <vt:lpstr>Messages </vt:lpstr>
      <vt:lpstr>Additional Information</vt:lpstr>
      <vt:lpstr>Procurement process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eLLen</cp:lastModifiedBy>
  <cp:revision>106</cp:revision>
  <dcterms:created xsi:type="dcterms:W3CDTF">2016-11-09T05:42:06Z</dcterms:created>
  <dcterms:modified xsi:type="dcterms:W3CDTF">2017-01-31T06:18:36Z</dcterms:modified>
</cp:coreProperties>
</file>