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1888" autoAdjust="0"/>
  </p:normalViewPr>
  <p:slideViewPr>
    <p:cSldViewPr snapToGrid="0">
      <p:cViewPr varScale="1">
        <p:scale>
          <a:sx n="48" d="100"/>
          <a:sy n="48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edit_(finance)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Buyer" TargetMode="External"/><Relationship Id="rId4" Type="http://schemas.openxmlformats.org/officeDocument/2006/relationships/hyperlink" Target="http://en.wikipedia.org/wiki/Sell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9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self-service requisitioning = </a:t>
            </a:r>
            <a:r>
              <a:rPr lang="en-US" dirty="0" err="1" smtClean="0"/>
              <a:t>untuk</a:t>
            </a:r>
            <a:r>
              <a:rPr lang="en-US" dirty="0" smtClean="0"/>
              <a:t> barang2 </a:t>
            </a:r>
            <a:r>
              <a:rPr lang="en-US" dirty="0" err="1" smtClean="0"/>
              <a:t>kecil</a:t>
            </a:r>
            <a:r>
              <a:rPr lang="en-US" dirty="0" smtClean="0"/>
              <a:t> (ATK, RAM </a:t>
            </a:r>
            <a:r>
              <a:rPr lang="en-US" dirty="0" err="1" smtClean="0"/>
              <a:t>rusak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picking status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scheduling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monitoring.</a:t>
            </a:r>
          </a:p>
          <a:p>
            <a:r>
              <a:rPr lang="en-US" baseline="0" dirty="0" smtClean="0"/>
              <a:t>Delivery qty = picking qty = outbound qty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hlinkClick r:id="rId3" tooltip="Credit (finance)"/>
              </a:rPr>
              <a:t>credit</a:t>
            </a:r>
            <a:r>
              <a:rPr lang="en-US" b="1" dirty="0" smtClean="0"/>
              <a:t> note</a:t>
            </a:r>
            <a:r>
              <a:rPr lang="en-US" dirty="0" smtClean="0"/>
              <a:t> or </a:t>
            </a:r>
            <a:r>
              <a:rPr lang="en-US" b="1" dirty="0" smtClean="0"/>
              <a:t>credit memorandum (memo)</a:t>
            </a:r>
            <a:r>
              <a:rPr lang="en-US" dirty="0" smtClean="0"/>
              <a:t> is a commercial document issued by a </a:t>
            </a:r>
            <a:r>
              <a:rPr lang="en-US" dirty="0" smtClean="0">
                <a:hlinkClick r:id="rId4" tooltip="Seller"/>
              </a:rPr>
              <a:t>seller</a:t>
            </a:r>
            <a:r>
              <a:rPr lang="en-US" dirty="0" smtClean="0"/>
              <a:t> to a </a:t>
            </a:r>
            <a:r>
              <a:rPr lang="en-US" dirty="0" smtClean="0">
                <a:hlinkClick r:id="rId5" tooltip="Buyer"/>
              </a:rPr>
              <a:t>buyer</a:t>
            </a:r>
            <a:r>
              <a:rPr lang="en-US" dirty="0" smtClean="0"/>
              <a:t>. The seller usually issues a Credit Memo for the same or lower amount than the invoice, and then repays the money to the buyer or sets it off against a balance due from other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Rebate = discount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self-service requisitioning = </a:t>
            </a:r>
            <a:r>
              <a:rPr lang="en-US" dirty="0" err="1" smtClean="0"/>
              <a:t>untuk</a:t>
            </a:r>
            <a:r>
              <a:rPr lang="en-US" dirty="0" smtClean="0"/>
              <a:t> barang2 </a:t>
            </a:r>
            <a:r>
              <a:rPr lang="en-US" dirty="0" err="1" smtClean="0"/>
              <a:t>kecil</a:t>
            </a:r>
            <a:r>
              <a:rPr lang="en-US" dirty="0" smtClean="0"/>
              <a:t> (ATK, RAM </a:t>
            </a:r>
            <a:r>
              <a:rPr lang="en-US" dirty="0" err="1" smtClean="0"/>
              <a:t>rusak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ke-4: Sales Order Management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Availability material can be checked to confirm the customer’s requested delivery date.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Availability Check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7300" y="2057400"/>
            <a:ext cx="1562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1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7030A0"/>
                </a:solidFill>
              </a:rPr>
              <a:t>Shipping</a:t>
            </a:r>
          </a:p>
          <a:p>
            <a:pPr algn="ctr">
              <a:buNone/>
            </a:pPr>
            <a:r>
              <a:rPr lang="en-US" sz="3200" dirty="0"/>
              <a:t> is an important part of logistics chain 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Outbound Delivery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	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 2"/>
              </a:rPr>
              <a:t>Surat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 2"/>
              </a:rPr>
              <a:t>Jalan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)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Outbound delivery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8727" y="3886200"/>
            <a:ext cx="1800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2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Delivery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dirty="0" smtClean="0"/>
              <a:t>In shipping processing, delivery procedure can be made: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General business agreement</a:t>
            </a:r>
          </a:p>
          <a:p>
            <a:r>
              <a:rPr lang="en-US" dirty="0" smtClean="0"/>
              <a:t>Recording special material request</a:t>
            </a:r>
          </a:p>
          <a:p>
            <a:r>
              <a:rPr lang="en-US" dirty="0" smtClean="0"/>
              <a:t>Define shipping condition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Delivery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Shipping module function:</a:t>
            </a:r>
          </a:p>
          <a:p>
            <a:r>
              <a:rPr lang="en-US" dirty="0" smtClean="0"/>
              <a:t>Deadline monitoring for reference document due for shipment</a:t>
            </a:r>
          </a:p>
          <a:p>
            <a:r>
              <a:rPr lang="en-US" dirty="0" smtClean="0"/>
              <a:t>Creating and processing outbound deliveries</a:t>
            </a:r>
          </a:p>
          <a:p>
            <a:r>
              <a:rPr lang="en-US" dirty="0" smtClean="0"/>
              <a:t>Packing deliveries</a:t>
            </a:r>
          </a:p>
          <a:p>
            <a:r>
              <a:rPr lang="en-US" dirty="0" smtClean="0"/>
              <a:t>Information support for transportation planning</a:t>
            </a:r>
          </a:p>
          <a:p>
            <a:r>
              <a:rPr lang="en-US" dirty="0" smtClean="0"/>
              <a:t>Supporting foreign trade requirement</a:t>
            </a:r>
          </a:p>
          <a:p>
            <a:r>
              <a:rPr lang="en-US" dirty="0" smtClean="0"/>
              <a:t>Printing and transmitting shipping document</a:t>
            </a:r>
          </a:p>
          <a:p>
            <a:r>
              <a:rPr lang="en-US" dirty="0" smtClean="0"/>
              <a:t>Processing goods issue</a:t>
            </a:r>
          </a:p>
          <a:p>
            <a:r>
              <a:rPr lang="en-US" dirty="0" smtClean="0"/>
              <a:t>Deliveries currently in process</a:t>
            </a:r>
          </a:p>
          <a:p>
            <a:r>
              <a:rPr lang="en-US" dirty="0" smtClean="0"/>
              <a:t>Activities that are still to be carried out</a:t>
            </a:r>
          </a:p>
          <a:p>
            <a:r>
              <a:rPr lang="en-US" dirty="0" smtClean="0"/>
              <a:t>Identifying possible bottlenecks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Delivery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dirty="0" smtClean="0"/>
              <a:t>Document to support delivery process              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Outbound Delivery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 2"/>
              </a:rPr>
              <a:t>Surat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 2"/>
              </a:rPr>
              <a:t>Jalan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sym typeface="Wingdings 2"/>
            </a:endParaRP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	shipping activities (picking, packing, transportation and good issue)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sym typeface="Wingdings 2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How to create outbound delivery document?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500" dirty="0"/>
              <a:t>With reference to </a:t>
            </a:r>
            <a:r>
              <a:rPr lang="en-US" sz="4300" dirty="0"/>
              <a:t>SO doc</a:t>
            </a: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With reference to </a:t>
            </a:r>
            <a:r>
              <a:rPr lang="en-US" sz="4300" dirty="0"/>
              <a:t>stock transport order</a:t>
            </a: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With reference to </a:t>
            </a:r>
            <a:r>
              <a:rPr lang="en-US" sz="4300" dirty="0"/>
              <a:t>subcontract order</a:t>
            </a: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With reference to a </a:t>
            </a:r>
            <a:r>
              <a:rPr lang="en-US" sz="4300" dirty="0"/>
              <a:t>project</a:t>
            </a:r>
            <a:endParaRPr lang="en-US" sz="3500" dirty="0"/>
          </a:p>
          <a:p>
            <a:pPr marL="0" indent="0" algn="ctr">
              <a:buNone/>
            </a:pPr>
            <a:r>
              <a:rPr lang="en-US" sz="4200" dirty="0"/>
              <a:t>Without </a:t>
            </a:r>
            <a:r>
              <a:rPr lang="en-US" sz="3500" dirty="0"/>
              <a:t>any reference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4960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371600"/>
            <a:ext cx="4876800" cy="39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Setting: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Transportation media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Route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Checking point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Picking Point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Transportation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1" y="5334000"/>
            <a:ext cx="1628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7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685800"/>
            <a:ext cx="5943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Picking/Packing/Shipping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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 Transfer Order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	(Document from sales to warehouse)</a:t>
            </a:r>
            <a:endParaRPr lang="en-US" sz="3200" dirty="0"/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95800"/>
            <a:ext cx="2609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2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/>
              <a:t>Ways to do picking</a:t>
            </a:r>
          </a:p>
          <a:p>
            <a:pPr algn="ctr">
              <a:buNone/>
            </a:pPr>
            <a:endParaRPr lang="en-US" sz="4800" dirty="0"/>
          </a:p>
          <a:p>
            <a:pPr marL="742950" indent="-742950" algn="ctr">
              <a:buNone/>
            </a:pPr>
            <a:r>
              <a:rPr lang="en-US" sz="4800" dirty="0"/>
              <a:t>Automatically </a:t>
            </a:r>
            <a:r>
              <a:rPr lang="en-US" dirty="0" smtClean="0"/>
              <a:t>(During OD Creation)</a:t>
            </a:r>
            <a:endParaRPr lang="en-US" sz="4800" dirty="0"/>
          </a:p>
          <a:p>
            <a:pPr marL="742950" indent="-742950" algn="ctr">
              <a:buNone/>
            </a:pPr>
            <a:r>
              <a:rPr lang="en-US" sz="4800" dirty="0"/>
              <a:t>Routinely </a:t>
            </a:r>
            <a:r>
              <a:rPr lang="en-US" dirty="0" smtClean="0"/>
              <a:t>(at certain time)</a:t>
            </a:r>
            <a:endParaRPr lang="en-US" sz="4800" dirty="0"/>
          </a:p>
          <a:p>
            <a:pPr marL="742950" indent="-742950" algn="ctr">
              <a:buNone/>
            </a:pPr>
            <a:r>
              <a:rPr lang="en-US" sz="4800" dirty="0"/>
              <a:t>Manually </a:t>
            </a:r>
            <a:r>
              <a:rPr lang="en-US" dirty="0" smtClean="0"/>
              <a:t>(via employee request)</a:t>
            </a: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Picking</a:t>
            </a:r>
          </a:p>
        </p:txBody>
      </p:sp>
    </p:spTree>
    <p:extLst>
      <p:ext uri="{BB962C8B-B14F-4D97-AF65-F5344CB8AC3E}">
        <p14:creationId xmlns:p14="http://schemas.microsoft.com/office/powerpoint/2010/main" val="37448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Goods Issue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Basis of Goods Issue posting is </a:t>
            </a:r>
            <a:r>
              <a:rPr lang="en-US" sz="4400" dirty="0"/>
              <a:t>Outbound delivery</a:t>
            </a: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  <a:p>
            <a:pPr marL="342900" indent="-342900">
              <a:spcBef>
                <a:spcPct val="20000"/>
              </a:spcBef>
            </a:pPr>
            <a:r>
              <a:rPr lang="en-US" sz="2800" dirty="0"/>
              <a:t>Any </a:t>
            </a:r>
            <a:r>
              <a:rPr lang="en-US" sz="3600" dirty="0">
                <a:solidFill>
                  <a:srgbClr val="00B0F0"/>
                </a:solidFill>
              </a:rPr>
              <a:t>changes</a:t>
            </a:r>
            <a:r>
              <a:rPr lang="en-US" sz="3600" dirty="0"/>
              <a:t> </a:t>
            </a:r>
            <a:r>
              <a:rPr lang="en-US" sz="2800" dirty="0"/>
              <a:t>in Good issue posting should be made in </a:t>
            </a:r>
            <a:r>
              <a:rPr lang="en-US" sz="4400" dirty="0">
                <a:solidFill>
                  <a:prstClr val="black"/>
                </a:solidFill>
              </a:rPr>
              <a:t>Outbound delivery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1176" y="2047876"/>
            <a:ext cx="2028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73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Marketing Information Systems And The Sales Order Process</a:t>
            </a:r>
          </a:p>
          <a:p>
            <a:r>
              <a:rPr lang="en-US" sz="2400" dirty="0" err="1"/>
              <a:t>Deskripsi</a:t>
            </a:r>
            <a:r>
              <a:rPr lang="en-US" sz="2400" dirty="0"/>
              <a:t> dan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/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endParaRPr lang="en-US" sz="2400" dirty="0"/>
          </a:p>
          <a:p>
            <a:r>
              <a:rPr lang="en-US" sz="2400" dirty="0" err="1"/>
              <a:t>Komponen</a:t>
            </a:r>
            <a:endParaRPr lang="en-US" sz="2400" dirty="0"/>
          </a:p>
          <a:p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lain</a:t>
            </a:r>
          </a:p>
          <a:p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dirty="0"/>
              <a:t>Master data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Monk, E., &amp; Wagner, B. (2009). Concept in Enterprise Resource Planning Third Edition. Boston, Massachusetts: Course Technology </a:t>
            </a:r>
            <a:r>
              <a:rPr lang="en-US" dirty="0" err="1" smtClean="0"/>
              <a:t>Cengage</a:t>
            </a:r>
            <a:r>
              <a:rPr lang="en-US" dirty="0" smtClean="0"/>
              <a:t> Learning..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/>
              <a:t>Posting Good Issue  for OD function include:</a:t>
            </a:r>
          </a:p>
          <a:p>
            <a:pPr marL="514350" indent="-514350">
              <a:buAutoNum type="arabicPeriod"/>
            </a:pPr>
            <a:r>
              <a:rPr lang="en-US" sz="4000" dirty="0"/>
              <a:t>Warehouse stock of material is reduced by delivery quantity</a:t>
            </a:r>
          </a:p>
          <a:p>
            <a:pPr marL="514350" indent="-514350">
              <a:buAutoNum type="arabicPeriod"/>
            </a:pPr>
            <a:r>
              <a:rPr lang="en-US" sz="4000" dirty="0"/>
              <a:t>Value change are posted to balance sheet account in inventory accounting</a:t>
            </a:r>
          </a:p>
          <a:p>
            <a:pPr marL="514350" indent="-514350">
              <a:buAutoNum type="arabicPeriod"/>
            </a:pPr>
            <a:r>
              <a:rPr lang="en-US" sz="4000" dirty="0"/>
              <a:t>Requirement are reduced by the delivery quantity</a:t>
            </a:r>
          </a:p>
          <a:p>
            <a:pPr marL="514350" indent="-514350">
              <a:buAutoNum type="arabicPeriod"/>
            </a:pPr>
            <a:r>
              <a:rPr lang="en-US" sz="4000" dirty="0"/>
              <a:t>The serial number status is updated</a:t>
            </a:r>
          </a:p>
          <a:p>
            <a:pPr marL="514350" indent="-514350">
              <a:buAutoNum type="arabicPeriod"/>
            </a:pPr>
            <a:r>
              <a:rPr lang="en-US" sz="4000" dirty="0"/>
              <a:t>Good issue is posting automatically recorded in the document flow</a:t>
            </a:r>
          </a:p>
          <a:p>
            <a:pPr marL="514350" indent="-514350">
              <a:buAutoNum type="arabicPeriod"/>
            </a:pPr>
            <a:r>
              <a:rPr lang="en-US" sz="4000" dirty="0"/>
              <a:t>Stock determination is executed for the vendor ‘s consignment stock</a:t>
            </a:r>
          </a:p>
          <a:p>
            <a:pPr marL="514350" indent="-514350">
              <a:buAutoNum type="arabicPeriod"/>
            </a:pPr>
            <a:r>
              <a:rPr lang="en-US" sz="4000" dirty="0"/>
              <a:t>A work list for the proof of delivery is generated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Good Issue</a:t>
            </a:r>
          </a:p>
        </p:txBody>
      </p:sp>
    </p:spTree>
    <p:extLst>
      <p:ext uri="{BB962C8B-B14F-4D97-AF65-F5344CB8AC3E}">
        <p14:creationId xmlns:p14="http://schemas.microsoft.com/office/powerpoint/2010/main" val="10395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/>
              <a:t>Ways to post GI</a:t>
            </a:r>
          </a:p>
          <a:p>
            <a:pPr algn="ctr">
              <a:buNone/>
            </a:pPr>
            <a:endParaRPr lang="en-US" sz="4800" dirty="0"/>
          </a:p>
          <a:p>
            <a:pPr marL="742950" indent="-742950" algn="ctr">
              <a:buNone/>
            </a:pPr>
            <a:r>
              <a:rPr lang="en-US" sz="4800" dirty="0"/>
              <a:t>Automatically </a:t>
            </a:r>
            <a:r>
              <a:rPr lang="en-US" dirty="0" smtClean="0"/>
              <a:t>(During OD Creation)</a:t>
            </a:r>
            <a:endParaRPr lang="en-US" sz="4800" dirty="0"/>
          </a:p>
          <a:p>
            <a:pPr marL="742950" indent="-742950" algn="ctr">
              <a:buNone/>
            </a:pPr>
            <a:r>
              <a:rPr lang="en-US" sz="4800" dirty="0"/>
              <a:t>Routinely </a:t>
            </a:r>
            <a:r>
              <a:rPr lang="en-US" dirty="0" smtClean="0"/>
              <a:t>(at certain time)</a:t>
            </a:r>
            <a:endParaRPr lang="en-US" sz="4800" dirty="0"/>
          </a:p>
          <a:p>
            <a:pPr marL="742950" indent="-742950" algn="ctr">
              <a:buNone/>
            </a:pPr>
            <a:r>
              <a:rPr lang="en-US" sz="4800" dirty="0"/>
              <a:t>Manually </a:t>
            </a:r>
            <a:r>
              <a:rPr lang="en-US" dirty="0" smtClean="0"/>
              <a:t>(via employee request)</a:t>
            </a: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Good Issue</a:t>
            </a:r>
          </a:p>
        </p:txBody>
      </p:sp>
    </p:spTree>
    <p:extLst>
      <p:ext uri="{BB962C8B-B14F-4D97-AF65-F5344CB8AC3E}">
        <p14:creationId xmlns:p14="http://schemas.microsoft.com/office/powerpoint/2010/main" val="36396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Billing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4400" dirty="0"/>
              <a:t>Final stage </a:t>
            </a:r>
            <a:r>
              <a:rPr lang="en-US" sz="2800" dirty="0"/>
              <a:t>in SO processing</a:t>
            </a: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1" y="609601"/>
            <a:ext cx="17811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Billing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600" dirty="0"/>
              <a:t>Billing function include</a:t>
            </a: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US" sz="3600" dirty="0"/>
              <a:t>Creation of invoices based on deliveries/service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en-US" sz="3600" dirty="0"/>
              <a:t>Issue of credit and debit memo and pro forma invoice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en-US" sz="3600" dirty="0"/>
              <a:t>Canceling billing transaction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en-US" sz="3600" dirty="0"/>
              <a:t>Comprehensive pricing function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en-US" sz="3600" dirty="0"/>
              <a:t>Issue rebate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en-US" sz="3600" dirty="0"/>
              <a:t>Transfer billing data to financial accounting</a:t>
            </a: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1" y="609601"/>
            <a:ext cx="17811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7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How to create billing document?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With reference to SO doc</a:t>
            </a:r>
          </a:p>
          <a:p>
            <a:pPr marL="0" indent="0" algn="ctr">
              <a:buNone/>
            </a:pPr>
            <a:r>
              <a:rPr lang="en-US" sz="4000" dirty="0"/>
              <a:t>With reference to a delivery doc</a:t>
            </a:r>
          </a:p>
          <a:p>
            <a:pPr marL="0" indent="0" algn="ctr">
              <a:buNone/>
            </a:pPr>
            <a:r>
              <a:rPr lang="en-US" sz="4000" dirty="0"/>
              <a:t>With reference to external transaction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6306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How to create billing document? </a:t>
            </a:r>
            <a:r>
              <a:rPr lang="en-US" b="1" dirty="0"/>
              <a:t>Cont</a:t>
            </a:r>
            <a:endParaRPr lang="en-US" sz="4000" b="1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Automatically</a:t>
            </a:r>
            <a:r>
              <a:rPr lang="en-US" dirty="0" smtClean="0"/>
              <a:t> for billing due list as background task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Manually </a:t>
            </a:r>
            <a:r>
              <a:rPr lang="en-US" dirty="0" smtClean="0"/>
              <a:t>for work list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Explicitly</a:t>
            </a:r>
            <a:r>
              <a:rPr lang="en-US" dirty="0" smtClean="0"/>
              <a:t> creating billing document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Collective</a:t>
            </a:r>
            <a:r>
              <a:rPr lang="en-US" dirty="0" smtClean="0"/>
              <a:t> billing document from several SO</a:t>
            </a:r>
          </a:p>
          <a:p>
            <a:pPr marL="0" indent="0" algn="ctr">
              <a:buNone/>
            </a:pPr>
            <a:r>
              <a:rPr lang="en-US" dirty="0" smtClean="0"/>
              <a:t>Invoice split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42525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How to create billing document? </a:t>
            </a:r>
            <a:r>
              <a:rPr lang="en-US" b="1" dirty="0"/>
              <a:t>Cont</a:t>
            </a:r>
            <a:endParaRPr lang="en-US" sz="4000" b="1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Automatically</a:t>
            </a:r>
            <a:r>
              <a:rPr lang="en-US" dirty="0" smtClean="0"/>
              <a:t> for billing due list as background task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Manually </a:t>
            </a:r>
            <a:r>
              <a:rPr lang="en-US" dirty="0" smtClean="0"/>
              <a:t>for work list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Explicitly</a:t>
            </a:r>
            <a:r>
              <a:rPr lang="en-US" dirty="0" smtClean="0"/>
              <a:t> creating billing document 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41457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Account affected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Customer A/R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GL (</a:t>
            </a:r>
            <a:r>
              <a:rPr lang="en-US" dirty="0" err="1" smtClean="0"/>
              <a:t>eg</a:t>
            </a:r>
            <a:r>
              <a:rPr lang="en-US" dirty="0" smtClean="0"/>
              <a:t>. Cash clearing account)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Revenue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Sales deduction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Accruals (for rebate agreement)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Accrual account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Accrual clearing account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Billing and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Financial Accounting</a:t>
            </a:r>
          </a:p>
        </p:txBody>
      </p:sp>
    </p:spTree>
    <p:extLst>
      <p:ext uri="{BB962C8B-B14F-4D97-AF65-F5344CB8AC3E}">
        <p14:creationId xmlns:p14="http://schemas.microsoft.com/office/powerpoint/2010/main" val="21495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Billing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914400">
              <a:spcBef>
                <a:spcPct val="20000"/>
              </a:spcBef>
            </a:pPr>
            <a:r>
              <a:rPr lang="en-US" sz="3600" dirty="0"/>
              <a:t>Create</a:t>
            </a:r>
          </a:p>
          <a:p>
            <a:pPr marL="914400">
              <a:spcBef>
                <a:spcPct val="20000"/>
              </a:spcBef>
            </a:pPr>
            <a:r>
              <a:rPr lang="en-US" sz="3600" dirty="0"/>
              <a:t>Change</a:t>
            </a:r>
          </a:p>
          <a:p>
            <a:pPr marL="914400">
              <a:spcBef>
                <a:spcPct val="20000"/>
              </a:spcBef>
            </a:pPr>
            <a:r>
              <a:rPr lang="en-US" sz="3600" dirty="0"/>
              <a:t>Delete </a:t>
            </a:r>
            <a:r>
              <a:rPr lang="en-US" sz="2800" dirty="0"/>
              <a:t>Billing document</a:t>
            </a: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1" y="609601"/>
            <a:ext cx="17811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7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Payment Processing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609600"/>
            <a:ext cx="12477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02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Logistics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Procurement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Sales Order Management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Production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84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9" y="885825"/>
            <a:ext cx="77438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6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Sales Order </a:t>
            </a:r>
            <a:r>
              <a:rPr lang="en-US" sz="2400" dirty="0" err="1">
                <a:solidFill>
                  <a:srgbClr val="00B050"/>
                </a:solidFill>
                <a:latin typeface="Arial Black" pitchFamily="34" charset="0"/>
              </a:rPr>
              <a:t>Mgmnt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Summary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143000"/>
            <a:ext cx="866605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1" y="1143001"/>
            <a:ext cx="194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Pre </a:t>
            </a:r>
            <a:r>
              <a:rPr lang="en-US" sz="1600" dirty="0"/>
              <a:t>Sales</a:t>
            </a:r>
            <a:r>
              <a:rPr lang="en-US" dirty="0"/>
              <a:t> Activity</a:t>
            </a:r>
          </a:p>
          <a:p>
            <a:r>
              <a:rPr lang="en-US" sz="1400" dirty="0"/>
              <a:t>Doc: Inquiry, Quotation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7201" y="2057400"/>
            <a:ext cx="138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Doc: Sales Order</a:t>
            </a:r>
          </a:p>
          <a:p>
            <a:r>
              <a:rPr lang="en-US" sz="1400" dirty="0"/>
              <a:t>Exercise 4-4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001" y="6400800"/>
            <a:ext cx="16176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Doc: Delivery Order</a:t>
            </a:r>
          </a:p>
          <a:p>
            <a:r>
              <a:rPr lang="en-US" sz="1400" dirty="0"/>
              <a:t>Exercise 4-5 no.1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6763" y="1981201"/>
            <a:ext cx="1050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Exercise 4-6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1" y="1600201"/>
            <a:ext cx="10509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Exercise 5-3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1181" y="5867401"/>
            <a:ext cx="16849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Doc: Transfer Order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1" y="4343400"/>
            <a:ext cx="168187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Doc: Good Issue Doc</a:t>
            </a:r>
          </a:p>
          <a:p>
            <a:r>
              <a:rPr lang="en-US" sz="1400" dirty="0"/>
              <a:t>Exercise 4-5 no.2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Sales Order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Sales Order process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How sales order process is integrated within other solution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Lesson Objectives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Outline the tasks associated with sales order management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how SAP within </a:t>
            </a:r>
            <a:r>
              <a:rPr lang="en-US" dirty="0" err="1" smtClean="0"/>
              <a:t>mySAP</a:t>
            </a:r>
            <a:r>
              <a:rPr lang="en-US" dirty="0" smtClean="0"/>
              <a:t> ERP supports the key processes in sales order management</a:t>
            </a:r>
          </a:p>
        </p:txBody>
      </p:sp>
    </p:spTree>
    <p:extLst>
      <p:ext uri="{BB962C8B-B14F-4D97-AF65-F5344CB8AC3E}">
        <p14:creationId xmlns:p14="http://schemas.microsoft.com/office/powerpoint/2010/main" val="271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Sales Order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143000"/>
            <a:ext cx="866605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8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Promotion activities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Wingdings 2"/>
              <a:buChar char="1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Inquiries</a:t>
            </a:r>
          </a:p>
          <a:p>
            <a:pPr marL="800100" lvl="1" indent="-342900">
              <a:spcBef>
                <a:spcPct val="20000"/>
              </a:spcBef>
              <a:buFont typeface="Wingdings 2"/>
              <a:buChar char="1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Quotation</a:t>
            </a:r>
          </a:p>
          <a:p>
            <a:pPr marL="800100" lvl="1" indent="-342900">
              <a:spcBef>
                <a:spcPct val="20000"/>
              </a:spcBef>
              <a:buFont typeface="Wingdings 2"/>
              <a:buChar char="1"/>
            </a:pPr>
            <a:endParaRPr lang="en-US" sz="2800" dirty="0">
              <a:solidFill>
                <a:schemeClr val="accent6">
                  <a:lumMod val="75000"/>
                </a:schemeClr>
              </a:solidFill>
              <a:sym typeface="Wingdings 2"/>
            </a:endParaRPr>
          </a:p>
          <a:p>
            <a:pPr marL="800100" lvl="1" indent="-342900">
              <a:spcBef>
                <a:spcPct val="20000"/>
              </a:spcBef>
            </a:pP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sz="2000" dirty="0"/>
              <a:t>	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609600"/>
            <a:ext cx="1447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Pre-Sales Activities</a:t>
            </a:r>
          </a:p>
        </p:txBody>
      </p:sp>
    </p:spTree>
    <p:extLst>
      <p:ext uri="{BB962C8B-B14F-4D97-AF65-F5344CB8AC3E}">
        <p14:creationId xmlns:p14="http://schemas.microsoft.com/office/powerpoint/2010/main" val="2776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600075"/>
            <a:ext cx="8686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371600"/>
            <a:ext cx="48768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Adopt information from pre-sales activities.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</a:pP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Wingdings 2"/>
              <a:buChar char="1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Sales Order(SO)</a:t>
            </a:r>
          </a:p>
          <a:p>
            <a:pPr marL="800100" lvl="1" indent="-342900">
              <a:spcBef>
                <a:spcPct val="20000"/>
              </a:spcBef>
              <a:buFont typeface="Wingdings 2"/>
              <a:buChar char="1"/>
            </a:pPr>
            <a:endParaRPr lang="en-US" sz="2800" dirty="0">
              <a:solidFill>
                <a:schemeClr val="accent6">
                  <a:lumMod val="75000"/>
                </a:schemeClr>
              </a:solidFill>
              <a:sym typeface="Wingdings 2"/>
            </a:endParaRPr>
          </a:p>
          <a:p>
            <a:pPr marL="342900" lvl="1" indent="-342900">
              <a:spcBef>
                <a:spcPct val="20000"/>
              </a:spcBef>
            </a:pPr>
            <a:r>
              <a:rPr lang="en-US" sz="2800" dirty="0"/>
              <a:t>Sales scheduling agreement or sales contract are created with reference to a SO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685800"/>
            <a:ext cx="51816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FF006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Sales Order (SO)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1" y="914400"/>
            <a:ext cx="1990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5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800" dirty="0"/>
              <a:t>During SO creation, system carry out basic function:</a:t>
            </a:r>
          </a:p>
          <a:p>
            <a:pPr>
              <a:buNone/>
            </a:pPr>
            <a:endParaRPr lang="en-US" sz="4800" dirty="0"/>
          </a:p>
          <a:p>
            <a:pPr>
              <a:buFont typeface="Arial" charset="0"/>
              <a:buChar char="•"/>
            </a:pPr>
            <a:r>
              <a:rPr lang="en-US" sz="4800" dirty="0"/>
              <a:t>Monitoring Sales transaction</a:t>
            </a:r>
          </a:p>
          <a:p>
            <a:pPr>
              <a:buFont typeface="Arial" charset="0"/>
              <a:buChar char="•"/>
            </a:pPr>
            <a:r>
              <a:rPr lang="en-US" sz="4800" dirty="0"/>
              <a:t>Checking for availability</a:t>
            </a:r>
          </a:p>
          <a:p>
            <a:pPr>
              <a:buFont typeface="Arial" charset="0"/>
              <a:buChar char="•"/>
            </a:pPr>
            <a:r>
              <a:rPr lang="en-US" sz="4800" dirty="0"/>
              <a:t>Transferring requirement to MRP</a:t>
            </a:r>
          </a:p>
          <a:p>
            <a:pPr>
              <a:buFont typeface="Arial" charset="0"/>
              <a:buChar char="•"/>
            </a:pPr>
            <a:r>
              <a:rPr lang="en-US" sz="4800" dirty="0"/>
              <a:t>Scheduling delivery</a:t>
            </a:r>
          </a:p>
          <a:p>
            <a:pPr>
              <a:buFont typeface="Arial" charset="0"/>
              <a:buChar char="•"/>
            </a:pPr>
            <a:r>
              <a:rPr lang="en-US" sz="4800" dirty="0"/>
              <a:t>Calculating pricing and taxes</a:t>
            </a:r>
          </a:p>
          <a:p>
            <a:pPr>
              <a:buFont typeface="Arial" charset="0"/>
              <a:buChar char="•"/>
            </a:pPr>
            <a:r>
              <a:rPr lang="en-US" sz="4800" dirty="0"/>
              <a:t>Checking credit limit </a:t>
            </a:r>
            <a:r>
              <a:rPr lang="en-US" sz="4400" dirty="0"/>
              <a:t>(per year limit)</a:t>
            </a:r>
            <a:endParaRPr lang="en-US" sz="4800" dirty="0"/>
          </a:p>
          <a:p>
            <a:pPr>
              <a:buFont typeface="Arial" charset="0"/>
              <a:buChar char="•"/>
            </a:pPr>
            <a:r>
              <a:rPr lang="en-US" sz="4800" dirty="0"/>
              <a:t>Creating printed or electronically transmitted document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Sales Order</a:t>
            </a:r>
          </a:p>
        </p:txBody>
      </p:sp>
    </p:spTree>
    <p:extLst>
      <p:ext uri="{BB962C8B-B14F-4D97-AF65-F5344CB8AC3E}">
        <p14:creationId xmlns:p14="http://schemas.microsoft.com/office/powerpoint/2010/main" val="1630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776" y="3407174"/>
            <a:ext cx="6524625" cy="329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Sales 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Basic function can be automated or manual processing.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 result form basic function is stored in sales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8826</TotalTime>
  <Words>892</Words>
  <Application>Microsoft Office PowerPoint</Application>
  <PresentationFormat>Widescreen</PresentationFormat>
  <Paragraphs>208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Arial</vt:lpstr>
      <vt:lpstr>Arial Black</vt:lpstr>
      <vt:lpstr>Calibri</vt:lpstr>
      <vt:lpstr>Calibri Light</vt:lpstr>
      <vt:lpstr>Courier New</vt:lpstr>
      <vt:lpstr>Edwardian Script ITC</vt:lpstr>
      <vt:lpstr>Haettenschweiler</vt:lpstr>
      <vt:lpstr>Wingdings 2</vt:lpstr>
      <vt:lpstr>Office Theme</vt:lpstr>
      <vt:lpstr>DAH2F3  Perencanaan Sumber Daya Perusahaan</vt:lpstr>
      <vt:lpstr>AGENDA</vt:lpstr>
      <vt:lpstr>Agenda</vt:lpstr>
      <vt:lpstr>Lesson: Sales Order Management</vt:lpstr>
      <vt:lpstr>Sales Order Process Overview</vt:lpstr>
      <vt:lpstr>PowerPoint Presentation</vt:lpstr>
      <vt:lpstr>PowerPoint Presentation</vt:lpstr>
      <vt:lpstr>Sales Order</vt:lpstr>
      <vt:lpstr>Sales Order</vt:lpstr>
      <vt:lpstr>PowerPoint Presentation</vt:lpstr>
      <vt:lpstr>PowerPoint Presentation</vt:lpstr>
      <vt:lpstr>Delivery</vt:lpstr>
      <vt:lpstr>Delivery</vt:lpstr>
      <vt:lpstr>Delivery</vt:lpstr>
      <vt:lpstr>Delivery</vt:lpstr>
      <vt:lpstr>PowerPoint Presentation</vt:lpstr>
      <vt:lpstr>PowerPoint Presentation</vt:lpstr>
      <vt:lpstr>Picking</vt:lpstr>
      <vt:lpstr>PowerPoint Presentation</vt:lpstr>
      <vt:lpstr>Good Issue</vt:lpstr>
      <vt:lpstr>Good Issue</vt:lpstr>
      <vt:lpstr>PowerPoint Presentation</vt:lpstr>
      <vt:lpstr>PowerPoint Presentation</vt:lpstr>
      <vt:lpstr>Billing</vt:lpstr>
      <vt:lpstr>Billing</vt:lpstr>
      <vt:lpstr>Billing</vt:lpstr>
      <vt:lpstr>Billing and Financial Accounting</vt:lpstr>
      <vt:lpstr>PowerPoint Presentation</vt:lpstr>
      <vt:lpstr>PowerPoint Presentation</vt:lpstr>
      <vt:lpstr>PowerPoint Presentation</vt:lpstr>
      <vt:lpstr>Sales Order Mgmnt Process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93</cp:revision>
  <dcterms:created xsi:type="dcterms:W3CDTF">2016-11-09T05:42:06Z</dcterms:created>
  <dcterms:modified xsi:type="dcterms:W3CDTF">2017-01-31T06:20:03Z</dcterms:modified>
</cp:coreProperties>
</file>