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1888" autoAdjust="0"/>
  </p:normalViewPr>
  <p:slideViewPr>
    <p:cSldViewPr snapToGrid="0">
      <p:cViewPr varScale="1">
        <p:scale>
          <a:sx n="48" d="100"/>
          <a:sy n="48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48DA9-8461-4EE0-BE22-C418063FDC6F}" type="doc">
      <dgm:prSet loTypeId="urn:microsoft.com/office/officeart/2005/8/layout/process1" loCatId="process" qsTypeId="urn:microsoft.com/office/officeart/2005/8/quickstyle/simple5" qsCatId="simple" csTypeId="urn:microsoft.com/office/officeart/2005/8/colors/colorful5" csCatId="colorful" phldr="1"/>
      <dgm:spPr/>
    </dgm:pt>
    <dgm:pt modelId="{C3EE1FF1-2B56-4A2A-B67D-90E0210431E1}">
      <dgm:prSet phldrT="[Text]"/>
      <dgm:spPr/>
      <dgm:t>
        <a:bodyPr/>
        <a:lstStyle/>
        <a:p>
          <a:r>
            <a:rPr lang="en-US" dirty="0" smtClean="0"/>
            <a:t>Sales plan &amp;/ production plan</a:t>
          </a:r>
        </a:p>
      </dgm:t>
    </dgm:pt>
    <dgm:pt modelId="{13D18C92-D897-4D2E-A767-73AB2F21DED5}" type="parTrans" cxnId="{EB07E3D6-3248-4082-AF78-47C7C38A1C85}">
      <dgm:prSet/>
      <dgm:spPr/>
      <dgm:t>
        <a:bodyPr/>
        <a:lstStyle/>
        <a:p>
          <a:endParaRPr lang="en-US"/>
        </a:p>
      </dgm:t>
    </dgm:pt>
    <dgm:pt modelId="{00B92076-363D-47D7-B384-4112B2853F8B}" type="sibTrans" cxnId="{EB07E3D6-3248-4082-AF78-47C7C38A1C85}">
      <dgm:prSet/>
      <dgm:spPr/>
      <dgm:t>
        <a:bodyPr/>
        <a:lstStyle/>
        <a:p>
          <a:endParaRPr lang="en-US"/>
        </a:p>
      </dgm:t>
    </dgm:pt>
    <dgm:pt modelId="{E74858C7-EB6E-43D7-9759-D5284DC0EBDC}">
      <dgm:prSet phldrT="[Text]"/>
      <dgm:spPr/>
      <dgm:t>
        <a:bodyPr/>
        <a:lstStyle/>
        <a:p>
          <a:r>
            <a:rPr lang="en-US" dirty="0" smtClean="0"/>
            <a:t>Determining Requirement</a:t>
          </a:r>
          <a:endParaRPr lang="en-US" dirty="0"/>
        </a:p>
      </dgm:t>
    </dgm:pt>
    <dgm:pt modelId="{80312D55-B5D1-47BA-9B76-8C8AD655D0AC}" type="parTrans" cxnId="{CDD98F9B-E621-40BA-A588-3F00407F37EE}">
      <dgm:prSet/>
      <dgm:spPr/>
      <dgm:t>
        <a:bodyPr/>
        <a:lstStyle/>
        <a:p>
          <a:endParaRPr lang="en-US"/>
        </a:p>
      </dgm:t>
    </dgm:pt>
    <dgm:pt modelId="{5EA78D55-1BE9-4301-8952-3715332235D2}" type="sibTrans" cxnId="{CDD98F9B-E621-40BA-A588-3F00407F37EE}">
      <dgm:prSet/>
      <dgm:spPr/>
      <dgm:t>
        <a:bodyPr/>
        <a:lstStyle/>
        <a:p>
          <a:endParaRPr lang="en-US"/>
        </a:p>
      </dgm:t>
    </dgm:pt>
    <dgm:pt modelId="{40E64622-F4A6-4D57-A5C0-080FF805FD89}">
      <dgm:prSet phldrT="[Text]"/>
      <dgm:spPr/>
      <dgm:t>
        <a:bodyPr/>
        <a:lstStyle/>
        <a:p>
          <a:r>
            <a:rPr lang="en-US" dirty="0" smtClean="0"/>
            <a:t>Forecast value &amp; requirement from sales information system and costing/ profitability analysis</a:t>
          </a:r>
        </a:p>
      </dgm:t>
    </dgm:pt>
    <dgm:pt modelId="{570AD32A-FF38-4E90-B60A-6EEA50ACDC9E}" type="parTrans" cxnId="{F5C314E4-5BDF-426F-B921-9207998FE8E2}">
      <dgm:prSet/>
      <dgm:spPr/>
      <dgm:t>
        <a:bodyPr/>
        <a:lstStyle/>
        <a:p>
          <a:endParaRPr lang="en-US"/>
        </a:p>
      </dgm:t>
    </dgm:pt>
    <dgm:pt modelId="{2B2F388E-7884-43A4-9E81-3995681616D5}" type="sibTrans" cxnId="{F5C314E4-5BDF-426F-B921-9207998FE8E2}">
      <dgm:prSet/>
      <dgm:spPr/>
      <dgm:t>
        <a:bodyPr/>
        <a:lstStyle/>
        <a:p>
          <a:endParaRPr lang="en-US"/>
        </a:p>
      </dgm:t>
    </dgm:pt>
    <dgm:pt modelId="{87B89C94-2499-4F00-8434-A7FAACABA654}" type="pres">
      <dgm:prSet presAssocID="{2CC48DA9-8461-4EE0-BE22-C418063FDC6F}" presName="Name0" presStyleCnt="0">
        <dgm:presLayoutVars>
          <dgm:dir/>
          <dgm:resizeHandles val="exact"/>
        </dgm:presLayoutVars>
      </dgm:prSet>
      <dgm:spPr/>
    </dgm:pt>
    <dgm:pt modelId="{09D2A644-761C-4090-98C1-29F6FEA17EB6}" type="pres">
      <dgm:prSet presAssocID="{40E64622-F4A6-4D57-A5C0-080FF805FD8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B0D10-C191-479C-B88A-5CED58C5AB8A}" type="pres">
      <dgm:prSet presAssocID="{2B2F388E-7884-43A4-9E81-3995681616D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0B4AB2B-FE7F-4E6B-B640-8FD62A70D0E2}" type="pres">
      <dgm:prSet presAssocID="{2B2F388E-7884-43A4-9E81-3995681616D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287CD0C-9A08-442A-9E31-290C57941898}" type="pres">
      <dgm:prSet presAssocID="{C3EE1FF1-2B56-4A2A-B67D-90E0210431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F96F6-A53E-483B-9FDD-B88292499E46}" type="pres">
      <dgm:prSet presAssocID="{00B92076-363D-47D7-B384-4112B2853F8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564E3BD-9653-4551-BAB2-2FBF6750814D}" type="pres">
      <dgm:prSet presAssocID="{00B92076-363D-47D7-B384-4112B2853F8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09F884C-3586-4E36-980B-F2B17B5AE1AD}" type="pres">
      <dgm:prSet presAssocID="{E74858C7-EB6E-43D7-9759-D5284DC0EBD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D98F9B-E621-40BA-A588-3F00407F37EE}" srcId="{2CC48DA9-8461-4EE0-BE22-C418063FDC6F}" destId="{E74858C7-EB6E-43D7-9759-D5284DC0EBDC}" srcOrd="2" destOrd="0" parTransId="{80312D55-B5D1-47BA-9B76-8C8AD655D0AC}" sibTransId="{5EA78D55-1BE9-4301-8952-3715332235D2}"/>
    <dgm:cxn modelId="{1AF0ACEA-976C-4926-9FE0-73CC5ADB8997}" type="presOf" srcId="{2B2F388E-7884-43A4-9E81-3995681616D5}" destId="{F0B4AB2B-FE7F-4E6B-B640-8FD62A70D0E2}" srcOrd="1" destOrd="0" presId="urn:microsoft.com/office/officeart/2005/8/layout/process1"/>
    <dgm:cxn modelId="{220E9255-C6A2-4C99-9CE8-88D35A4DF6DE}" type="presOf" srcId="{2CC48DA9-8461-4EE0-BE22-C418063FDC6F}" destId="{87B89C94-2499-4F00-8434-A7FAACABA654}" srcOrd="0" destOrd="0" presId="urn:microsoft.com/office/officeart/2005/8/layout/process1"/>
    <dgm:cxn modelId="{F8BD893A-F62B-48F2-AE41-F9488DBBA6CB}" type="presOf" srcId="{2B2F388E-7884-43A4-9E81-3995681616D5}" destId="{159B0D10-C191-479C-B88A-5CED58C5AB8A}" srcOrd="0" destOrd="0" presId="urn:microsoft.com/office/officeart/2005/8/layout/process1"/>
    <dgm:cxn modelId="{EB07E3D6-3248-4082-AF78-47C7C38A1C85}" srcId="{2CC48DA9-8461-4EE0-BE22-C418063FDC6F}" destId="{C3EE1FF1-2B56-4A2A-B67D-90E0210431E1}" srcOrd="1" destOrd="0" parTransId="{13D18C92-D897-4D2E-A767-73AB2F21DED5}" sibTransId="{00B92076-363D-47D7-B384-4112B2853F8B}"/>
    <dgm:cxn modelId="{1240EE51-70AF-4511-B7E4-93E45F85EF48}" type="presOf" srcId="{00B92076-363D-47D7-B384-4112B2853F8B}" destId="{6564E3BD-9653-4551-BAB2-2FBF6750814D}" srcOrd="1" destOrd="0" presId="urn:microsoft.com/office/officeart/2005/8/layout/process1"/>
    <dgm:cxn modelId="{5756ACE8-674A-422D-B5D7-4F060E1A3EAD}" type="presOf" srcId="{E74858C7-EB6E-43D7-9759-D5284DC0EBDC}" destId="{609F884C-3586-4E36-980B-F2B17B5AE1AD}" srcOrd="0" destOrd="0" presId="urn:microsoft.com/office/officeart/2005/8/layout/process1"/>
    <dgm:cxn modelId="{F5C314E4-5BDF-426F-B921-9207998FE8E2}" srcId="{2CC48DA9-8461-4EE0-BE22-C418063FDC6F}" destId="{40E64622-F4A6-4D57-A5C0-080FF805FD89}" srcOrd="0" destOrd="0" parTransId="{570AD32A-FF38-4E90-B60A-6EEA50ACDC9E}" sibTransId="{2B2F388E-7884-43A4-9E81-3995681616D5}"/>
    <dgm:cxn modelId="{C7C4BDE7-0AFC-46EF-AF52-CDE529F0A89E}" type="presOf" srcId="{40E64622-F4A6-4D57-A5C0-080FF805FD89}" destId="{09D2A644-761C-4090-98C1-29F6FEA17EB6}" srcOrd="0" destOrd="0" presId="urn:microsoft.com/office/officeart/2005/8/layout/process1"/>
    <dgm:cxn modelId="{2405FE08-9DE1-4A29-8259-F6C46D9CACAE}" type="presOf" srcId="{00B92076-363D-47D7-B384-4112B2853F8B}" destId="{089F96F6-A53E-483B-9FDD-B88292499E46}" srcOrd="0" destOrd="0" presId="urn:microsoft.com/office/officeart/2005/8/layout/process1"/>
    <dgm:cxn modelId="{DDBD0FB2-A669-4A66-9CC1-27059E4F1CC5}" type="presOf" srcId="{C3EE1FF1-2B56-4A2A-B67D-90E0210431E1}" destId="{B287CD0C-9A08-442A-9E31-290C57941898}" srcOrd="0" destOrd="0" presId="urn:microsoft.com/office/officeart/2005/8/layout/process1"/>
    <dgm:cxn modelId="{55CF584D-5D5A-4F2D-94E3-E719C5B28479}" type="presParOf" srcId="{87B89C94-2499-4F00-8434-A7FAACABA654}" destId="{09D2A644-761C-4090-98C1-29F6FEA17EB6}" srcOrd="0" destOrd="0" presId="urn:microsoft.com/office/officeart/2005/8/layout/process1"/>
    <dgm:cxn modelId="{A20B64EA-0314-46E7-BA8B-B8D4C6BFB608}" type="presParOf" srcId="{87B89C94-2499-4F00-8434-A7FAACABA654}" destId="{159B0D10-C191-479C-B88A-5CED58C5AB8A}" srcOrd="1" destOrd="0" presId="urn:microsoft.com/office/officeart/2005/8/layout/process1"/>
    <dgm:cxn modelId="{52009163-C3E5-473B-A960-988592E6B357}" type="presParOf" srcId="{159B0D10-C191-479C-B88A-5CED58C5AB8A}" destId="{F0B4AB2B-FE7F-4E6B-B640-8FD62A70D0E2}" srcOrd="0" destOrd="0" presId="urn:microsoft.com/office/officeart/2005/8/layout/process1"/>
    <dgm:cxn modelId="{604BEF81-6C5A-4B5E-B71F-6B939D77933F}" type="presParOf" srcId="{87B89C94-2499-4F00-8434-A7FAACABA654}" destId="{B287CD0C-9A08-442A-9E31-290C57941898}" srcOrd="2" destOrd="0" presId="urn:microsoft.com/office/officeart/2005/8/layout/process1"/>
    <dgm:cxn modelId="{48D688DB-01F6-46D5-B7EA-996C93B3F741}" type="presParOf" srcId="{87B89C94-2499-4F00-8434-A7FAACABA654}" destId="{089F96F6-A53E-483B-9FDD-B88292499E46}" srcOrd="3" destOrd="0" presId="urn:microsoft.com/office/officeart/2005/8/layout/process1"/>
    <dgm:cxn modelId="{EAD19DBD-8153-43A5-BF18-D3BA58EE5E8D}" type="presParOf" srcId="{089F96F6-A53E-483B-9FDD-B88292499E46}" destId="{6564E3BD-9653-4551-BAB2-2FBF6750814D}" srcOrd="0" destOrd="0" presId="urn:microsoft.com/office/officeart/2005/8/layout/process1"/>
    <dgm:cxn modelId="{367983DC-DE96-4960-A5B8-CBDBAA435600}" type="presParOf" srcId="{87B89C94-2499-4F00-8434-A7FAACABA654}" destId="{609F884C-3586-4E36-980B-F2B17B5AE1A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2A644-761C-4090-98C1-29F6FEA17EB6}">
      <dsp:nvSpPr>
        <dsp:cNvPr id="0" name=""/>
        <dsp:cNvSpPr/>
      </dsp:nvSpPr>
      <dsp:spPr>
        <a:xfrm>
          <a:off x="7634" y="927624"/>
          <a:ext cx="2281981" cy="14975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Forecast value &amp; requirement from sales information system and costing/ profitability analysis</a:t>
          </a:r>
        </a:p>
      </dsp:txBody>
      <dsp:txXfrm>
        <a:off x="51496" y="971486"/>
        <a:ext cx="2194257" cy="1409826"/>
      </dsp:txXfrm>
    </dsp:sp>
    <dsp:sp modelId="{159B0D10-C191-479C-B88A-5CED58C5AB8A}">
      <dsp:nvSpPr>
        <dsp:cNvPr id="0" name=""/>
        <dsp:cNvSpPr/>
      </dsp:nvSpPr>
      <dsp:spPr>
        <a:xfrm>
          <a:off x="2517814" y="1393434"/>
          <a:ext cx="483780" cy="5659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517814" y="1506620"/>
        <a:ext cx="338646" cy="339559"/>
      </dsp:txXfrm>
    </dsp:sp>
    <dsp:sp modelId="{B287CD0C-9A08-442A-9E31-290C57941898}">
      <dsp:nvSpPr>
        <dsp:cNvPr id="0" name=""/>
        <dsp:cNvSpPr/>
      </dsp:nvSpPr>
      <dsp:spPr>
        <a:xfrm>
          <a:off x="3202409" y="927624"/>
          <a:ext cx="2281981" cy="14975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Sales plan &amp;/ production plan</a:t>
          </a:r>
        </a:p>
      </dsp:txBody>
      <dsp:txXfrm>
        <a:off x="3246271" y="971486"/>
        <a:ext cx="2194257" cy="1409826"/>
      </dsp:txXfrm>
    </dsp:sp>
    <dsp:sp modelId="{089F96F6-A53E-483B-9FDD-B88292499E46}">
      <dsp:nvSpPr>
        <dsp:cNvPr id="0" name=""/>
        <dsp:cNvSpPr/>
      </dsp:nvSpPr>
      <dsp:spPr>
        <a:xfrm>
          <a:off x="5712588" y="1393434"/>
          <a:ext cx="483780" cy="5659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712588" y="1506620"/>
        <a:ext cx="338646" cy="339559"/>
      </dsp:txXfrm>
    </dsp:sp>
    <dsp:sp modelId="{609F884C-3586-4E36-980B-F2B17B5AE1AD}">
      <dsp:nvSpPr>
        <dsp:cNvPr id="0" name=""/>
        <dsp:cNvSpPr/>
      </dsp:nvSpPr>
      <dsp:spPr>
        <a:xfrm>
          <a:off x="6397183" y="927624"/>
          <a:ext cx="2281981" cy="14975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Determining Requirement</a:t>
          </a:r>
          <a:endParaRPr lang="en-US" sz="1800" kern="1200" dirty="0"/>
        </a:p>
      </dsp:txBody>
      <dsp:txXfrm>
        <a:off x="6441045" y="971486"/>
        <a:ext cx="2194257" cy="1409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836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Gunakan</a:t>
            </a:r>
            <a:r>
              <a:rPr lang="en-US" b="0" dirty="0" smtClean="0"/>
              <a:t> </a:t>
            </a:r>
            <a:r>
              <a:rPr lang="en-US" b="1" dirty="0" smtClean="0"/>
              <a:t>Forecast value &amp; requirement from sales information system and costing/ profitability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Supaya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bisa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bikin</a:t>
            </a: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Sales plan &amp;/ production plan</a:t>
            </a:r>
          </a:p>
          <a:p>
            <a:r>
              <a:rPr lang="en-US" dirty="0" err="1" smtClean="0"/>
              <a:t>Sebagai</a:t>
            </a:r>
            <a:r>
              <a:rPr lang="en-US" dirty="0" smtClean="0"/>
              <a:t> input </a:t>
            </a:r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Determining Requirement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products have seasonal demand, and to meet demand during peak periods, production planners must decide whether to build up inventory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before the peak demand, increase capacity during the peak period, subcontract production, or use some combination of these approaches.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0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Demand management </a:t>
            </a:r>
            <a:r>
              <a:rPr lang="en-US" b="0" dirty="0" err="1" smtClean="0"/>
              <a:t>menghubungkan</a:t>
            </a:r>
            <a:r>
              <a:rPr lang="en-US" b="0" dirty="0" smtClean="0"/>
              <a:t> </a:t>
            </a:r>
            <a:r>
              <a:rPr lang="en-US" b="1" dirty="0" smtClean="0"/>
              <a:t>Forecasting functionality </a:t>
            </a:r>
            <a:r>
              <a:rPr lang="en-US" b="0" dirty="0" err="1" smtClean="0"/>
              <a:t>dengan</a:t>
            </a:r>
            <a:r>
              <a:rPr lang="en-US" b="0" dirty="0" smtClean="0"/>
              <a:t>  </a:t>
            </a:r>
            <a:r>
              <a:rPr lang="en-US" b="1" dirty="0" smtClean="0"/>
              <a:t>production scheduling.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Demand management </a:t>
            </a:r>
            <a:r>
              <a:rPr lang="en-US" b="0" dirty="0" err="1" smtClean="0"/>
              <a:t>menghubungkan</a:t>
            </a:r>
            <a:r>
              <a:rPr lang="en-US" b="0" dirty="0" smtClean="0"/>
              <a:t> </a:t>
            </a:r>
            <a:r>
              <a:rPr lang="en-US" b="1" dirty="0" smtClean="0"/>
              <a:t>Forecasting functionality </a:t>
            </a:r>
            <a:r>
              <a:rPr lang="en-US" b="0" dirty="0" err="1" smtClean="0"/>
              <a:t>dengan</a:t>
            </a:r>
            <a:r>
              <a:rPr lang="en-US" b="0" dirty="0" smtClean="0"/>
              <a:t>  </a:t>
            </a:r>
            <a:r>
              <a:rPr lang="en-US" b="1" dirty="0" smtClean="0"/>
              <a:t>production scheduling.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40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02/14/17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4900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Perencanaan </a:t>
            </a: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dirty="0" err="1" smtClean="0"/>
              <a:t>Minggu</a:t>
            </a:r>
            <a:r>
              <a:rPr lang="en-US" sz="3900" b="1" dirty="0" smtClean="0"/>
              <a:t> ke-5: Production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 r o d </a:t>
            </a:r>
            <a:r>
              <a:rPr lang="en-US" dirty="0" err="1" smtClean="0"/>
              <a:t>i</a:t>
            </a:r>
            <a:r>
              <a:rPr lang="en-US" dirty="0" smtClean="0"/>
              <a:t>  D 3  K o m p u t e r </a:t>
            </a:r>
            <a:r>
              <a:rPr lang="en-US" dirty="0" err="1" smtClean="0"/>
              <a:t>i</a:t>
            </a:r>
            <a:r>
              <a:rPr lang="en-US" dirty="0" smtClean="0"/>
              <a:t> s a s </a:t>
            </a:r>
            <a:r>
              <a:rPr lang="en-US" dirty="0" err="1" smtClean="0"/>
              <a:t>i</a:t>
            </a:r>
            <a:r>
              <a:rPr lang="en-US" dirty="0" smtClean="0"/>
              <a:t>   A k u n t a n 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 I T , U n </a:t>
            </a:r>
            <a:r>
              <a:rPr lang="en-US" dirty="0" err="1" smtClean="0"/>
              <a:t>i</a:t>
            </a:r>
            <a:r>
              <a:rPr lang="en-US" dirty="0" smtClean="0"/>
              <a:t> v e r s </a:t>
            </a:r>
            <a:r>
              <a:rPr lang="en-US" dirty="0" err="1" smtClean="0"/>
              <a:t>i</a:t>
            </a:r>
            <a:r>
              <a:rPr lang="en-US" dirty="0" smtClean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762000"/>
            <a:ext cx="503805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370638"/>
            <a:ext cx="5562600" cy="48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/>
              <a:t>Sumber</a:t>
            </a:r>
            <a:r>
              <a:rPr lang="en-US" sz="1800" dirty="0"/>
              <a:t>: Concept in Enterprise Resource Planning 3rd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9400" y="762001"/>
            <a:ext cx="4038600" cy="36877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/>
              <a:t>Sales forecasting </a:t>
            </a:r>
            <a:r>
              <a:rPr lang="en-US" sz="2400" dirty="0"/>
              <a:t>is the process of developing a prediction of future demand for a company’s products.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057400" y="609600"/>
            <a:ext cx="2362200" cy="11430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762000"/>
            <a:ext cx="503805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370638"/>
            <a:ext cx="5562600" cy="48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/>
              <a:t>Sumber</a:t>
            </a:r>
            <a:r>
              <a:rPr lang="en-US" sz="1800" dirty="0"/>
              <a:t>: Concept in Enterprise Resource Planning 3rd</a:t>
            </a:r>
          </a:p>
        </p:txBody>
      </p:sp>
      <p:sp>
        <p:nvSpPr>
          <p:cNvPr id="6" name="Oval 5"/>
          <p:cNvSpPr/>
          <p:nvPr/>
        </p:nvSpPr>
        <p:spPr>
          <a:xfrm>
            <a:off x="3200400" y="1524000"/>
            <a:ext cx="2362200" cy="11430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1295400"/>
            <a:ext cx="77438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Manufacturing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Planning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05000" y="1143000"/>
            <a:ext cx="2362200" cy="11430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295400"/>
            <a:ext cx="77438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Sales and Operation Planning (SOP)</a:t>
            </a:r>
          </a:p>
          <a:p>
            <a:pPr>
              <a:buNone/>
            </a:pPr>
            <a:endParaRPr lang="en-US" dirty="0" smtClean="0">
              <a:solidFill>
                <a:srgbClr val="FF0066"/>
              </a:solidFill>
            </a:endParaRPr>
          </a:p>
          <a:p>
            <a:pPr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Manufacturing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Planning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676400" y="2362200"/>
          <a:ext cx="8686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Oval 7"/>
          <p:cNvSpPr/>
          <p:nvPr/>
        </p:nvSpPr>
        <p:spPr>
          <a:xfrm>
            <a:off x="1828800" y="1143000"/>
            <a:ext cx="2362200" cy="11430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81200" y="5257802"/>
            <a:ext cx="7467600" cy="12953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3200" i="1" dirty="0"/>
              <a:t>Sales and operations planning (SOP) </a:t>
            </a:r>
            <a:r>
              <a:rPr lang="en-US" sz="2600" dirty="0"/>
              <a:t>is the process of determining what the company will produce.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44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762000"/>
            <a:ext cx="503805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370638"/>
            <a:ext cx="5562600" cy="48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/>
              <a:t>Sumber</a:t>
            </a:r>
            <a:r>
              <a:rPr lang="en-US" sz="1800" dirty="0"/>
              <a:t>: Concept in Enterprise Resource Planning 3rd</a:t>
            </a:r>
          </a:p>
        </p:txBody>
      </p:sp>
      <p:sp>
        <p:nvSpPr>
          <p:cNvPr id="6" name="Oval 5"/>
          <p:cNvSpPr/>
          <p:nvPr/>
        </p:nvSpPr>
        <p:spPr>
          <a:xfrm>
            <a:off x="3200400" y="2590800"/>
            <a:ext cx="2362200" cy="11430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295400"/>
            <a:ext cx="77438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Demand Management</a:t>
            </a:r>
          </a:p>
          <a:p>
            <a:pPr>
              <a:buNone/>
            </a:pPr>
            <a:endParaRPr lang="en-US" dirty="0" smtClean="0">
              <a:solidFill>
                <a:srgbClr val="FF0066"/>
              </a:solidFill>
            </a:endParaRPr>
          </a:p>
          <a:p>
            <a:pPr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Manufacturing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Planning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67600" y="5486402"/>
            <a:ext cx="37338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 b="1" dirty="0"/>
              <a:t>Production </a:t>
            </a:r>
          </a:p>
          <a:p>
            <a:pPr>
              <a:spcBef>
                <a:spcPct val="20000"/>
              </a:spcBef>
              <a:defRPr/>
            </a:pPr>
            <a:r>
              <a:rPr lang="en-US" sz="3200" b="1" dirty="0"/>
              <a:t>Scheduling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505200" y="1219200"/>
            <a:ext cx="2362200" cy="11430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81200" y="4495801"/>
            <a:ext cx="7467600" cy="2057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/>
              <a:t>Demand management </a:t>
            </a:r>
            <a:r>
              <a:rPr lang="en-US" sz="2400" dirty="0"/>
              <a:t>is</a:t>
            </a:r>
            <a:r>
              <a:rPr lang="en-US" sz="2400" i="1" dirty="0"/>
              <a:t> </a:t>
            </a:r>
            <a:r>
              <a:rPr lang="en-US" sz="2400" dirty="0"/>
              <a:t>the process of breaking down the production plan into finer time units, such as weekly or even daily production figures, to meet demand for individual products.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3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295400"/>
            <a:ext cx="77438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Demand Management</a:t>
            </a:r>
          </a:p>
          <a:p>
            <a:pPr>
              <a:buNone/>
            </a:pPr>
            <a:endParaRPr lang="en-US" dirty="0" smtClean="0">
              <a:solidFill>
                <a:srgbClr val="FF0066"/>
              </a:solidFill>
            </a:endParaRPr>
          </a:p>
          <a:p>
            <a:pPr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Manufacturing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Planning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pic>
        <p:nvPicPr>
          <p:cNvPr id="7" name="Picture 3" descr="D:\S2\Pictures\girl-reading-newspaper.JPG"/>
          <p:cNvPicPr>
            <a:picLocks noChangeAspect="1" noChangeArrowheads="1"/>
          </p:cNvPicPr>
          <p:nvPr/>
        </p:nvPicPr>
        <p:blipFill>
          <a:blip r:embed="rId4" cstate="print"/>
          <a:srcRect t="11143"/>
          <a:stretch>
            <a:fillRect/>
          </a:stretch>
        </p:blipFill>
        <p:spPr bwMode="auto">
          <a:xfrm>
            <a:off x="2133600" y="3276600"/>
            <a:ext cx="2152650" cy="2895890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1050" y="5486402"/>
            <a:ext cx="3733800" cy="13715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3200" b="1" dirty="0"/>
              <a:t>Forecasting</a:t>
            </a:r>
          </a:p>
          <a:p>
            <a:pPr algn="r">
              <a:spcBef>
                <a:spcPct val="20000"/>
              </a:spcBef>
              <a:defRPr/>
            </a:pPr>
            <a:r>
              <a:rPr lang="en-US" sz="3200" b="1" dirty="0"/>
              <a:t>Functionality</a:t>
            </a:r>
            <a:endParaRPr lang="en-US" sz="3200" dirty="0"/>
          </a:p>
        </p:txBody>
      </p:sp>
      <p:pic>
        <p:nvPicPr>
          <p:cNvPr id="9" name="Picture 5" descr="D:\S2\Pictures\calendar_tap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3352040"/>
            <a:ext cx="2895600" cy="2410587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467600" y="5486402"/>
            <a:ext cx="37338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 b="1" dirty="0"/>
              <a:t>Production </a:t>
            </a:r>
          </a:p>
          <a:p>
            <a:pPr>
              <a:spcBef>
                <a:spcPct val="20000"/>
              </a:spcBef>
              <a:defRPr/>
            </a:pPr>
            <a:r>
              <a:rPr lang="en-US" sz="3200" b="1" dirty="0"/>
              <a:t>Scheduling</a:t>
            </a:r>
            <a:endParaRPr lang="en-US" sz="2400" dirty="0"/>
          </a:p>
        </p:txBody>
      </p:sp>
      <p:sp>
        <p:nvSpPr>
          <p:cNvPr id="11" name="Left-Right Arrow 10"/>
          <p:cNvSpPr/>
          <p:nvPr/>
        </p:nvSpPr>
        <p:spPr>
          <a:xfrm>
            <a:off x="4572000" y="4191000"/>
            <a:ext cx="2514600" cy="990600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1" y="4953000"/>
            <a:ext cx="112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Qty, dates</a:t>
            </a:r>
          </a:p>
        </p:txBody>
      </p:sp>
      <p:sp>
        <p:nvSpPr>
          <p:cNvPr id="13" name="Oval 12"/>
          <p:cNvSpPr/>
          <p:nvPr/>
        </p:nvSpPr>
        <p:spPr>
          <a:xfrm>
            <a:off x="3505200" y="1219200"/>
            <a:ext cx="2362200" cy="11430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762000"/>
            <a:ext cx="503805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370638"/>
            <a:ext cx="5562600" cy="48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/>
              <a:t>Sumber</a:t>
            </a:r>
            <a:r>
              <a:rPr lang="en-US" sz="1800" dirty="0"/>
              <a:t>: Concept in Enterprise Resource Planning 3rd</a:t>
            </a:r>
          </a:p>
        </p:txBody>
      </p:sp>
      <p:sp>
        <p:nvSpPr>
          <p:cNvPr id="6" name="Oval 5"/>
          <p:cNvSpPr/>
          <p:nvPr/>
        </p:nvSpPr>
        <p:spPr>
          <a:xfrm>
            <a:off x="1752600" y="3886200"/>
            <a:ext cx="2362200" cy="11430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Detailed scheduling uses demand management’s production plans as an input </a:t>
            </a:r>
            <a:r>
              <a:rPr lang="en-US" dirty="0" smtClean="0"/>
              <a:t>for a </a:t>
            </a:r>
            <a:r>
              <a:rPr lang="en-US" dirty="0" smtClean="0">
                <a:solidFill>
                  <a:srgbClr val="FF0000"/>
                </a:solidFill>
              </a:rPr>
              <a:t>production schedule (MPS)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Methods of detailed scheduling depend on the manufacturing environment. For Fitter </a:t>
            </a:r>
            <a:r>
              <a:rPr lang="en-US" dirty="0" err="1" smtClean="0"/>
              <a:t>Snacker</a:t>
            </a:r>
            <a:r>
              <a:rPr lang="en-US" dirty="0" smtClean="0"/>
              <a:t>, the detailed production schedule will determine when to switch between the production of NRG-A and NRG-B bars.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295400"/>
            <a:ext cx="77438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Master Production Scheduling (MPS)</a:t>
            </a:r>
          </a:p>
          <a:p>
            <a:pPr>
              <a:buNone/>
            </a:pPr>
            <a:endParaRPr lang="en-US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3600" b="1" dirty="0"/>
              <a:t>OPTIONAL S T E P</a:t>
            </a:r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r>
              <a:rPr lang="en-US" dirty="0" smtClean="0"/>
              <a:t>Planning critical resource</a:t>
            </a:r>
            <a:endParaRPr lang="en-US" sz="3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Manufacturing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Planning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53000" y="1143000"/>
            <a:ext cx="2362200" cy="11430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Deskripsi</a:t>
            </a:r>
            <a:r>
              <a:rPr lang="en-US" sz="2400" dirty="0"/>
              <a:t> dan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siklus</a:t>
            </a:r>
            <a:r>
              <a:rPr lang="en-US" sz="2400" dirty="0"/>
              <a:t>/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endParaRPr lang="en-US" sz="2400" dirty="0"/>
          </a:p>
          <a:p>
            <a:r>
              <a:rPr lang="en-US" sz="2400" dirty="0" err="1"/>
              <a:t>Komponen</a:t>
            </a:r>
            <a:endParaRPr lang="en-US" sz="2400" dirty="0"/>
          </a:p>
          <a:p>
            <a:r>
              <a:rPr lang="en-US" sz="2400" dirty="0" err="1"/>
              <a:t>Integrasi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lain</a:t>
            </a:r>
          </a:p>
          <a:p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  <a:p>
            <a:r>
              <a:rPr lang="en-US" sz="2400" dirty="0"/>
              <a:t>Master data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endParaRPr lang="en-US" sz="2400" dirty="0"/>
          </a:p>
          <a:p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en-US" dirty="0" smtClean="0"/>
              <a:t>References</a:t>
            </a:r>
          </a:p>
          <a:p>
            <a:r>
              <a:rPr lang="en-US" dirty="0" smtClean="0"/>
              <a:t>Monk, E., &amp; Wagner, B. (2009). Concept in Enterprise Resource Planning Third Edition. Boston, Massachusetts: Course Technology </a:t>
            </a:r>
            <a:r>
              <a:rPr lang="en-US" dirty="0" err="1" smtClean="0"/>
              <a:t>Cengage</a:t>
            </a:r>
            <a:r>
              <a:rPr lang="en-US" dirty="0" smtClean="0"/>
              <a:t> Learning..</a:t>
            </a:r>
          </a:p>
          <a:p>
            <a:r>
              <a:rPr lang="en-US" dirty="0" smtClean="0"/>
              <a:t>SAP. (2006). SAP01: SAP Overview. SAP 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6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762000"/>
            <a:ext cx="503805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370638"/>
            <a:ext cx="5562600" cy="48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/>
              <a:t>Sumber</a:t>
            </a:r>
            <a:r>
              <a:rPr lang="en-US" sz="1800" dirty="0"/>
              <a:t>: Concept in Enterprise Resource Planning 3rd</a:t>
            </a:r>
          </a:p>
        </p:txBody>
      </p:sp>
      <p:sp>
        <p:nvSpPr>
          <p:cNvPr id="6" name="Oval 5"/>
          <p:cNvSpPr/>
          <p:nvPr/>
        </p:nvSpPr>
        <p:spPr>
          <a:xfrm>
            <a:off x="4572000" y="3886200"/>
            <a:ext cx="2362200" cy="11430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295400"/>
            <a:ext cx="77438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Material Requirement Planning (MRP)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Manufacturing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Planning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1" y="4069248"/>
            <a:ext cx="4343400" cy="278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057400" y="3170238"/>
            <a:ext cx="4038600" cy="36877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/>
              <a:t>MRP </a:t>
            </a:r>
            <a:r>
              <a:rPr lang="en-US" sz="2400" dirty="0"/>
              <a:t>determines the amount and timing of raw material orders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Output: Planned order or Purchase Requisition</a:t>
            </a:r>
          </a:p>
        </p:txBody>
      </p:sp>
      <p:sp>
        <p:nvSpPr>
          <p:cNvPr id="8" name="Curved Left Arrow 7"/>
          <p:cNvSpPr/>
          <p:nvPr/>
        </p:nvSpPr>
        <p:spPr>
          <a:xfrm rot="18858172">
            <a:off x="9438115" y="2977241"/>
            <a:ext cx="838200" cy="1447800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96000" y="1143000"/>
            <a:ext cx="2362200" cy="11430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295400"/>
            <a:ext cx="77438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Manufacturing Execution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Manufacturing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Planning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57400" y="3170238"/>
            <a:ext cx="4038600" cy="36877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3200" dirty="0"/>
              <a:t>Creation and release of production order 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3200" dirty="0"/>
              <a:t>Goods issue of component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3200" dirty="0"/>
              <a:t>Confirmation of production activity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3200" dirty="0"/>
              <a:t>Good receipt of the finished goods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848600" y="533400"/>
            <a:ext cx="0" cy="2438400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5601" y="3048000"/>
            <a:ext cx="276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 Process Ends Here</a:t>
            </a:r>
          </a:p>
        </p:txBody>
      </p:sp>
      <p:sp>
        <p:nvSpPr>
          <p:cNvPr id="10" name="Oval 9"/>
          <p:cNvSpPr/>
          <p:nvPr/>
        </p:nvSpPr>
        <p:spPr>
          <a:xfrm>
            <a:off x="7543800" y="1143000"/>
            <a:ext cx="2362200" cy="114300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9362" y="1143000"/>
            <a:ext cx="846383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6294438"/>
            <a:ext cx="8229600" cy="563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Halaman</a:t>
            </a:r>
            <a:r>
              <a:rPr lang="en-US" sz="2400" dirty="0"/>
              <a:t> 4-49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Manufacturing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Execution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9362" y="1143000"/>
            <a:ext cx="846383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362200"/>
            <a:ext cx="5791200" cy="449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/>
              <a:t>Completion </a:t>
            </a:r>
            <a:r>
              <a:rPr lang="en-US" b="1" dirty="0"/>
              <a:t>Confirmation</a:t>
            </a:r>
            <a:endParaRPr lang="en-US" sz="2400" b="1" dirty="0"/>
          </a:p>
          <a:p>
            <a:pPr marL="457200" indent="-457200">
              <a:buNone/>
            </a:pPr>
            <a:r>
              <a:rPr lang="en-US" sz="2400" dirty="0"/>
              <a:t>1. </a:t>
            </a:r>
            <a:r>
              <a:rPr lang="en-US" sz="2400" b="1" dirty="0"/>
              <a:t>Milestone</a:t>
            </a:r>
            <a:r>
              <a:rPr lang="en-US" sz="2400" dirty="0"/>
              <a:t> completion confirmation</a:t>
            </a:r>
          </a:p>
          <a:p>
            <a:pPr marL="457200" indent="-457200">
              <a:buNone/>
            </a:pPr>
            <a:r>
              <a:rPr lang="en-US" sz="2400" dirty="0"/>
              <a:t>	confirm all preceding operation</a:t>
            </a:r>
          </a:p>
          <a:p>
            <a:pPr marL="457200" indent="-457200">
              <a:buNone/>
            </a:pPr>
            <a:r>
              <a:rPr lang="en-US" sz="2400" dirty="0"/>
              <a:t>2. </a:t>
            </a:r>
            <a:r>
              <a:rPr lang="en-US" sz="2400" b="1" dirty="0"/>
              <a:t>Standard</a:t>
            </a:r>
            <a:r>
              <a:rPr lang="en-US" sz="2400" dirty="0"/>
              <a:t> completion confirmation</a:t>
            </a:r>
          </a:p>
          <a:p>
            <a:pPr marL="457200" indent="-457200">
              <a:buNone/>
            </a:pPr>
            <a:r>
              <a:rPr lang="en-US" sz="2400" dirty="0"/>
              <a:t>	confirm using target value</a:t>
            </a:r>
          </a:p>
          <a:p>
            <a:pPr marL="457200" indent="-457200">
              <a:buNone/>
            </a:pPr>
            <a:r>
              <a:rPr lang="en-US" sz="2400" dirty="0"/>
              <a:t>3. </a:t>
            </a:r>
            <a:r>
              <a:rPr lang="en-US" sz="2400" b="1" dirty="0"/>
              <a:t>Normal</a:t>
            </a:r>
            <a:r>
              <a:rPr lang="en-US" sz="2400" dirty="0"/>
              <a:t> completion confirmation</a:t>
            </a:r>
          </a:p>
          <a:p>
            <a:pPr marL="457200" indent="-457200">
              <a:buNone/>
            </a:pPr>
            <a:r>
              <a:rPr lang="en-US" sz="2400" dirty="0"/>
              <a:t>	individual completion confirmation</a:t>
            </a:r>
          </a:p>
          <a:p>
            <a:pPr marL="457200" indent="-457200">
              <a:buNone/>
            </a:pPr>
            <a:r>
              <a:rPr lang="en-US" sz="2400" dirty="0"/>
              <a:t>4. </a:t>
            </a:r>
            <a:r>
              <a:rPr lang="en-US" sz="2400" b="1" dirty="0"/>
              <a:t>Collective</a:t>
            </a:r>
            <a:r>
              <a:rPr lang="en-US" sz="2400" dirty="0"/>
              <a:t> completion confirmation</a:t>
            </a:r>
          </a:p>
          <a:p>
            <a:pPr marL="457200" indent="-457200">
              <a:buNone/>
            </a:pPr>
            <a:r>
              <a:rPr lang="en-US" sz="2400" dirty="0"/>
              <a:t>	fast entry screen; multiple operation to confirmation</a:t>
            </a:r>
          </a:p>
          <a:p>
            <a:pPr marL="457200" indent="-457200">
              <a:buNone/>
            </a:pPr>
            <a:r>
              <a:rPr lang="en-US" sz="2400" dirty="0"/>
              <a:t>5. </a:t>
            </a:r>
            <a:r>
              <a:rPr lang="en-US" sz="2400" b="1" dirty="0"/>
              <a:t>Completion</a:t>
            </a:r>
            <a:r>
              <a:rPr lang="en-US" sz="2400" dirty="0"/>
              <a:t> confirmation order at order header level</a:t>
            </a:r>
          </a:p>
          <a:p>
            <a:pPr marL="457200" indent="-457200">
              <a:buNone/>
            </a:pPr>
            <a:r>
              <a:rPr lang="en-US" sz="2400" dirty="0"/>
              <a:t>	automatic </a:t>
            </a:r>
            <a:r>
              <a:rPr lang="en-US" sz="2400" dirty="0" err="1"/>
              <a:t>backflush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Manufacturing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Execution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9362" y="1143000"/>
            <a:ext cx="846383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362200"/>
            <a:ext cx="5791200" cy="4191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Good Receipt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Stock Finish Goods	xxx</a:t>
            </a:r>
          </a:p>
          <a:p>
            <a:pPr>
              <a:buNone/>
            </a:pPr>
            <a:r>
              <a:rPr lang="en-US" sz="2400" dirty="0"/>
              <a:t>		Revenue		xxx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Manufacturing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Execution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Production process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Summary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9362" y="1143000"/>
            <a:ext cx="846383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391401" y="1676400"/>
            <a:ext cx="172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Planning</a:t>
            </a:r>
          </a:p>
          <a:p>
            <a:r>
              <a:rPr lang="en-US" sz="1400" dirty="0"/>
              <a:t>Exercise 4-9 no 1. a-g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1600" y="2743201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Planning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0" y="4648200"/>
            <a:ext cx="155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Planning</a:t>
            </a:r>
          </a:p>
          <a:p>
            <a:r>
              <a:rPr lang="en-US" sz="1400" dirty="0"/>
              <a:t>Exercise 4-9 no 1.h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1001" y="6019800"/>
            <a:ext cx="1946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Shop Floor Control</a:t>
            </a:r>
          </a:p>
          <a:p>
            <a:r>
              <a:rPr lang="en-US" sz="1400" dirty="0"/>
              <a:t>(org </a:t>
            </a:r>
            <a:r>
              <a:rPr lang="en-US" sz="1400" dirty="0" err="1"/>
              <a:t>lapangan</a:t>
            </a:r>
            <a:r>
              <a:rPr lang="en-US" sz="1400" dirty="0"/>
              <a:t>)</a:t>
            </a:r>
          </a:p>
          <a:p>
            <a:r>
              <a:rPr lang="en-US" sz="1400" dirty="0"/>
              <a:t>Exercise 4-9 no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6861" y="5867400"/>
            <a:ext cx="194662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Unit: Shop Floor Control</a:t>
            </a:r>
          </a:p>
          <a:p>
            <a:pPr algn="r"/>
            <a:r>
              <a:rPr lang="en-US" sz="1400" dirty="0"/>
              <a:t>(org </a:t>
            </a:r>
            <a:r>
              <a:rPr lang="en-US" sz="1400" dirty="0" err="1"/>
              <a:t>lapangan</a:t>
            </a:r>
            <a:r>
              <a:rPr lang="en-US" sz="1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7061" y="5867400"/>
            <a:ext cx="194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Unit: Shop Floor Control</a:t>
            </a:r>
          </a:p>
          <a:p>
            <a:pPr algn="r"/>
            <a:r>
              <a:rPr lang="en-US" sz="1400" dirty="0"/>
              <a:t>(org </a:t>
            </a:r>
            <a:r>
              <a:rPr lang="en-US" sz="1400" dirty="0" err="1"/>
              <a:t>lapangan</a:t>
            </a:r>
            <a:r>
              <a:rPr lang="en-US" sz="1400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4267200"/>
            <a:ext cx="142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Warehouse</a:t>
            </a:r>
          </a:p>
          <a:p>
            <a:r>
              <a:rPr lang="en-US" sz="1400" dirty="0"/>
              <a:t>Exercise 4-9 no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2667001"/>
            <a:ext cx="1420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Unit: Warehouse</a:t>
            </a:r>
          </a:p>
        </p:txBody>
      </p:sp>
    </p:spTree>
    <p:extLst>
      <p:ext uri="{BB962C8B-B14F-4D97-AF65-F5344CB8AC3E}">
        <p14:creationId xmlns:p14="http://schemas.microsoft.com/office/powerpoint/2010/main" val="23827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67001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4400" dirty="0">
                <a:latin typeface="Edwardian Script ITC" pitchFamily="66" charset="0"/>
              </a:rPr>
              <a:t>End of This Session</a:t>
            </a:r>
            <a:endParaRPr lang="en-US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770062"/>
            <a:ext cx="2251075" cy="4478338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97414" y="38100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Logistics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1" y="2616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57801" y="4419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Procurement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105401" y="5029200"/>
            <a:ext cx="4232275" cy="685800"/>
            <a:chOff x="1916" y="1489"/>
            <a:chExt cx="2666" cy="432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Sales Order Management</a:t>
              </a:r>
            </a:p>
          </p:txBody>
        </p:sp>
        <p:sp>
          <p:nvSpPr>
            <p:cNvPr id="1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24401" y="5638800"/>
            <a:ext cx="4232275" cy="685800"/>
            <a:chOff x="1916" y="1489"/>
            <a:chExt cx="2666" cy="432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Production</a:t>
              </a:r>
            </a:p>
          </p:txBody>
        </p:sp>
        <p:sp>
          <p:nvSpPr>
            <p:cNvPr id="23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</p:spTree>
    <p:extLst>
      <p:ext uri="{BB962C8B-B14F-4D97-AF65-F5344CB8AC3E}">
        <p14:creationId xmlns:p14="http://schemas.microsoft.com/office/powerpoint/2010/main" val="3504000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Lesson Overview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Explain production process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How production process is integrated within other solution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Lesson Objectives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Outline the tasks associated within the planning and manufacturing execution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Explain how </a:t>
            </a:r>
            <a:r>
              <a:rPr lang="en-US" dirty="0" err="1" smtClean="0"/>
              <a:t>mySAP</a:t>
            </a:r>
            <a:r>
              <a:rPr lang="en-US" dirty="0" smtClean="0"/>
              <a:t> ERP supports the key processes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5549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mySAP</a:t>
            </a:r>
            <a:r>
              <a:rPr lang="en-US" dirty="0" smtClean="0"/>
              <a:t> ERP helps enterprise the full range of manufacturing activities.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Production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Through </a:t>
            </a:r>
            <a:r>
              <a:rPr lang="en-US" dirty="0" err="1" smtClean="0"/>
              <a:t>mySAP</a:t>
            </a:r>
            <a:r>
              <a:rPr lang="en-US" dirty="0" smtClean="0"/>
              <a:t> ERP, company can share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manufacturing information </a:t>
            </a:r>
            <a:r>
              <a:rPr lang="en-US" dirty="0" smtClean="0"/>
              <a:t>across enterprise and supply network to coordinate production process and promote cooperation.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MySAP</a:t>
            </a:r>
            <a:r>
              <a:rPr lang="en-US" dirty="0" smtClean="0"/>
              <a:t> ERP establish critical links between sales, production planning and the factory floor.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Production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Production process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Overview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9362" y="1143000"/>
            <a:ext cx="846383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38801" y="1066800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 Planning Process </a:t>
            </a:r>
          </a:p>
        </p:txBody>
      </p:sp>
    </p:spTree>
    <p:extLst>
      <p:ext uri="{BB962C8B-B14F-4D97-AF65-F5344CB8AC3E}">
        <p14:creationId xmlns:p14="http://schemas.microsoft.com/office/powerpoint/2010/main" val="35637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S2\Pictures\calendar_ta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133601"/>
            <a:ext cx="3810000" cy="3171825"/>
          </a:xfrm>
          <a:prstGeom prst="rect">
            <a:avLst/>
          </a:prstGeom>
          <a:noFill/>
        </p:spPr>
      </p:pic>
      <p:pic>
        <p:nvPicPr>
          <p:cNvPr id="1027" name="Picture 3" descr="D:\S2\Pictures\girl-reading-newspaper.JPG"/>
          <p:cNvPicPr>
            <a:picLocks noChangeAspect="1" noChangeArrowheads="1"/>
          </p:cNvPicPr>
          <p:nvPr/>
        </p:nvPicPr>
        <p:blipFill>
          <a:blip r:embed="rId3" cstate="print"/>
          <a:srcRect t="11143"/>
          <a:stretch>
            <a:fillRect/>
          </a:stretch>
        </p:blipFill>
        <p:spPr bwMode="auto">
          <a:xfrm>
            <a:off x="2190750" y="914400"/>
            <a:ext cx="2152650" cy="289589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5029201"/>
            <a:ext cx="3733800" cy="1828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b="1" dirty="0"/>
              <a:t>Production and Procurement </a:t>
            </a:r>
            <a:r>
              <a:rPr lang="en-US" sz="4000" dirty="0"/>
              <a:t>schedule </a:t>
            </a:r>
            <a:r>
              <a:rPr lang="en-US" dirty="0" smtClean="0"/>
              <a:t>for finished product and component material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Manufacturing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Planning</a:t>
            </a:r>
            <a:endParaRPr lang="en-US" sz="2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pic>
        <p:nvPicPr>
          <p:cNvPr id="1028" name="Picture 4" descr="D:\S2\Pictures\Consumer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36999"/>
            <a:ext cx="2362200" cy="2268576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124202"/>
            <a:ext cx="3733800" cy="6857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3200" b="1" dirty="0"/>
              <a:t>Forecasting</a:t>
            </a:r>
            <a:endParaRPr lang="en-US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6172202"/>
            <a:ext cx="3733800" cy="6857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2800" b="1" dirty="0"/>
              <a:t>Customer Demand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4876800" y="3124200"/>
            <a:ext cx="1143000" cy="1524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762000"/>
            <a:ext cx="503805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370638"/>
            <a:ext cx="5562600" cy="48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/>
              <a:t>Sumber</a:t>
            </a:r>
            <a:r>
              <a:rPr lang="en-US" sz="1800" dirty="0"/>
              <a:t>: Concept in Enterprise Resource Planning 3rd</a:t>
            </a:r>
          </a:p>
        </p:txBody>
      </p:sp>
    </p:spTree>
    <p:extLst>
      <p:ext uri="{BB962C8B-B14F-4D97-AF65-F5344CB8AC3E}">
        <p14:creationId xmlns:p14="http://schemas.microsoft.com/office/powerpoint/2010/main" val="1561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8828</TotalTime>
  <Words>697</Words>
  <Application>Microsoft Office PowerPoint</Application>
  <PresentationFormat>Widescreen</PresentationFormat>
  <Paragraphs>142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Unicode MS</vt:lpstr>
      <vt:lpstr>Arial</vt:lpstr>
      <vt:lpstr>Arial Black</vt:lpstr>
      <vt:lpstr>Calibri</vt:lpstr>
      <vt:lpstr>Calibri Light</vt:lpstr>
      <vt:lpstr>Courier New</vt:lpstr>
      <vt:lpstr>Edwardian Script ITC</vt:lpstr>
      <vt:lpstr>Haettenschweiler</vt:lpstr>
      <vt:lpstr>Office Theme</vt:lpstr>
      <vt:lpstr>DAH2F3  Perencanaan Sumber Daya Perusahaan</vt:lpstr>
      <vt:lpstr>AGENDA</vt:lpstr>
      <vt:lpstr>Agenda</vt:lpstr>
      <vt:lpstr>Lesson: Production</vt:lpstr>
      <vt:lpstr>Production </vt:lpstr>
      <vt:lpstr>Production </vt:lpstr>
      <vt:lpstr>Production process Overview</vt:lpstr>
      <vt:lpstr>Manufacturing Planning</vt:lpstr>
      <vt:lpstr>PowerPoint Presentation</vt:lpstr>
      <vt:lpstr>PowerPoint Presentation</vt:lpstr>
      <vt:lpstr>PowerPoint Presentation</vt:lpstr>
      <vt:lpstr>Manufacturing Planning</vt:lpstr>
      <vt:lpstr>Manufacturing Planning</vt:lpstr>
      <vt:lpstr>PowerPoint Presentation</vt:lpstr>
      <vt:lpstr>Manufacturing Planning</vt:lpstr>
      <vt:lpstr>Manufacturing Planning</vt:lpstr>
      <vt:lpstr>PowerPoint Presentation</vt:lpstr>
      <vt:lpstr>PowerPoint Presentation</vt:lpstr>
      <vt:lpstr>Manufacturing Planning</vt:lpstr>
      <vt:lpstr>PowerPoint Presentation</vt:lpstr>
      <vt:lpstr>Manufacturing Planning</vt:lpstr>
      <vt:lpstr>Manufacturing Planning</vt:lpstr>
      <vt:lpstr>Manufacturing Execution</vt:lpstr>
      <vt:lpstr>Manufacturing Execution</vt:lpstr>
      <vt:lpstr>Manufacturing Execution</vt:lpstr>
      <vt:lpstr>Production process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eLLen</cp:lastModifiedBy>
  <cp:revision>94</cp:revision>
  <dcterms:created xsi:type="dcterms:W3CDTF">2016-11-09T05:42:06Z</dcterms:created>
  <dcterms:modified xsi:type="dcterms:W3CDTF">2017-02-14T00:47:40Z</dcterms:modified>
</cp:coreProperties>
</file>