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0" autoAdjust="0"/>
    <p:restoredTop sz="81888" autoAdjust="0"/>
  </p:normalViewPr>
  <p:slideViewPr>
    <p:cSldViewPr snapToGrid="0">
      <p:cViewPr varScale="1">
        <p:scale>
          <a:sx n="30" d="100"/>
          <a:sy n="30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1217CE-200C-4384-A416-E8F6506569E9}" type="doc">
      <dgm:prSet loTypeId="urn:microsoft.com/office/officeart/2005/8/layout/gear1" loCatId="relationship" qsTypeId="urn:microsoft.com/office/officeart/2005/8/quickstyle/3d9" qsCatId="3D" csTypeId="urn:microsoft.com/office/officeart/2005/8/colors/colorful1#1" csCatId="colorful" phldr="1"/>
      <dgm:spPr/>
    </dgm:pt>
    <dgm:pt modelId="{17B0165A-8DC7-4270-89C1-443E30611702}">
      <dgm:prSet phldrT="[Text]"/>
      <dgm:spPr/>
      <dgm:t>
        <a:bodyPr/>
        <a:lstStyle/>
        <a:p>
          <a:r>
            <a:rPr lang="en-US" dirty="0" smtClean="0"/>
            <a:t>Customer</a:t>
          </a:r>
          <a:endParaRPr lang="en-US" dirty="0"/>
        </a:p>
      </dgm:t>
    </dgm:pt>
    <dgm:pt modelId="{6460CF85-F4F2-4F01-A250-4F5962F92775}" type="parTrans" cxnId="{328358F0-5406-48F2-A687-AA53F4C40219}">
      <dgm:prSet/>
      <dgm:spPr/>
      <dgm:t>
        <a:bodyPr/>
        <a:lstStyle/>
        <a:p>
          <a:endParaRPr lang="en-US"/>
        </a:p>
      </dgm:t>
    </dgm:pt>
    <dgm:pt modelId="{FBD7C194-B81D-485E-A206-D05F43DCC3A7}" type="sibTrans" cxnId="{328358F0-5406-48F2-A687-AA53F4C40219}">
      <dgm:prSet/>
      <dgm:spPr/>
      <dgm:t>
        <a:bodyPr/>
        <a:lstStyle/>
        <a:p>
          <a:endParaRPr lang="en-US"/>
        </a:p>
      </dgm:t>
    </dgm:pt>
    <dgm:pt modelId="{A932994E-27CB-4BFC-9FF9-1F23D6BA9574}">
      <dgm:prSet phldrT="[Text]"/>
      <dgm:spPr/>
      <dgm:t>
        <a:bodyPr/>
        <a:lstStyle/>
        <a:p>
          <a:r>
            <a:rPr lang="en-US" dirty="0" smtClean="0"/>
            <a:t>Vendor</a:t>
          </a:r>
          <a:endParaRPr lang="en-US" dirty="0"/>
        </a:p>
      </dgm:t>
    </dgm:pt>
    <dgm:pt modelId="{AF6A9E3E-8E96-4FF0-B443-5E3F43B12F9F}" type="parTrans" cxnId="{A9B032D2-8EE1-410F-B8FD-234ABB14AAB0}">
      <dgm:prSet/>
      <dgm:spPr/>
      <dgm:t>
        <a:bodyPr/>
        <a:lstStyle/>
        <a:p>
          <a:endParaRPr lang="en-US"/>
        </a:p>
      </dgm:t>
    </dgm:pt>
    <dgm:pt modelId="{58C2FF62-28CF-4A91-B778-3E4B0EFDBF15}" type="sibTrans" cxnId="{A9B032D2-8EE1-410F-B8FD-234ABB14AAB0}">
      <dgm:prSet/>
      <dgm:spPr/>
      <dgm:t>
        <a:bodyPr/>
        <a:lstStyle/>
        <a:p>
          <a:endParaRPr lang="en-US"/>
        </a:p>
      </dgm:t>
    </dgm:pt>
    <dgm:pt modelId="{AA8690C2-3054-42B3-BF18-536F4557AD34}">
      <dgm:prSet phldrT="[Text]"/>
      <dgm:spPr/>
      <dgm:t>
        <a:bodyPr/>
        <a:lstStyle/>
        <a:p>
          <a:r>
            <a:rPr lang="en-US" dirty="0" smtClean="0"/>
            <a:t>Assets</a:t>
          </a:r>
          <a:endParaRPr lang="en-US" dirty="0"/>
        </a:p>
      </dgm:t>
    </dgm:pt>
    <dgm:pt modelId="{B715AA5B-8570-49D1-9900-2ECB8AF81477}" type="parTrans" cxnId="{98A23261-87FB-4F25-B4B6-0212EC1D6038}">
      <dgm:prSet/>
      <dgm:spPr/>
      <dgm:t>
        <a:bodyPr/>
        <a:lstStyle/>
        <a:p>
          <a:endParaRPr lang="en-US"/>
        </a:p>
      </dgm:t>
    </dgm:pt>
    <dgm:pt modelId="{5D421ED9-DD65-4E6F-8781-3218682E4CB3}" type="sibTrans" cxnId="{98A23261-87FB-4F25-B4B6-0212EC1D6038}">
      <dgm:prSet/>
      <dgm:spPr/>
      <dgm:t>
        <a:bodyPr/>
        <a:lstStyle/>
        <a:p>
          <a:endParaRPr lang="en-US"/>
        </a:p>
      </dgm:t>
    </dgm:pt>
    <dgm:pt modelId="{2CF50B58-1C8A-4089-9A57-181DAC5E0494}" type="pres">
      <dgm:prSet presAssocID="{B41217CE-200C-4384-A416-E8F6506569E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68AA5FF-9DCC-4859-AA10-0DA2B5AFC583}" type="pres">
      <dgm:prSet presAssocID="{17B0165A-8DC7-4270-89C1-443E3061170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C2A7DD-2D9D-45F2-8E8E-D2CD8F01AF91}" type="pres">
      <dgm:prSet presAssocID="{17B0165A-8DC7-4270-89C1-443E30611702}" presName="gear1srcNode" presStyleLbl="node1" presStyleIdx="0" presStyleCnt="3"/>
      <dgm:spPr/>
      <dgm:t>
        <a:bodyPr/>
        <a:lstStyle/>
        <a:p>
          <a:endParaRPr lang="en-US"/>
        </a:p>
      </dgm:t>
    </dgm:pt>
    <dgm:pt modelId="{2BDC9D60-BDC6-46F9-BC0D-7DC422C18E54}" type="pres">
      <dgm:prSet presAssocID="{17B0165A-8DC7-4270-89C1-443E30611702}" presName="gear1dstNode" presStyleLbl="node1" presStyleIdx="0" presStyleCnt="3"/>
      <dgm:spPr/>
      <dgm:t>
        <a:bodyPr/>
        <a:lstStyle/>
        <a:p>
          <a:endParaRPr lang="en-US"/>
        </a:p>
      </dgm:t>
    </dgm:pt>
    <dgm:pt modelId="{D3149193-56BD-4E42-A28F-230C4A4CDEA8}" type="pres">
      <dgm:prSet presAssocID="{A932994E-27CB-4BFC-9FF9-1F23D6BA9574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403CF-C56F-486B-AD85-BD03068DF336}" type="pres">
      <dgm:prSet presAssocID="{A932994E-27CB-4BFC-9FF9-1F23D6BA9574}" presName="gear2srcNode" presStyleLbl="node1" presStyleIdx="1" presStyleCnt="3"/>
      <dgm:spPr/>
      <dgm:t>
        <a:bodyPr/>
        <a:lstStyle/>
        <a:p>
          <a:endParaRPr lang="en-US"/>
        </a:p>
      </dgm:t>
    </dgm:pt>
    <dgm:pt modelId="{F23A23F3-F0BF-45ED-BC11-F6E60F83BC2C}" type="pres">
      <dgm:prSet presAssocID="{A932994E-27CB-4BFC-9FF9-1F23D6BA9574}" presName="gear2dstNode" presStyleLbl="node1" presStyleIdx="1" presStyleCnt="3"/>
      <dgm:spPr/>
      <dgm:t>
        <a:bodyPr/>
        <a:lstStyle/>
        <a:p>
          <a:endParaRPr lang="en-US"/>
        </a:p>
      </dgm:t>
    </dgm:pt>
    <dgm:pt modelId="{9A51F252-85CB-4580-82FE-768517A65A4B}" type="pres">
      <dgm:prSet presAssocID="{AA8690C2-3054-42B3-BF18-536F4557AD34}" presName="gear3" presStyleLbl="node1" presStyleIdx="2" presStyleCnt="3"/>
      <dgm:spPr/>
      <dgm:t>
        <a:bodyPr/>
        <a:lstStyle/>
        <a:p>
          <a:endParaRPr lang="en-US"/>
        </a:p>
      </dgm:t>
    </dgm:pt>
    <dgm:pt modelId="{4084D671-C146-4D55-A14D-2172D1879A3D}" type="pres">
      <dgm:prSet presAssocID="{AA8690C2-3054-42B3-BF18-536F4557AD3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DC478-CE13-4CC5-8D64-AF4287578080}" type="pres">
      <dgm:prSet presAssocID="{AA8690C2-3054-42B3-BF18-536F4557AD34}" presName="gear3srcNode" presStyleLbl="node1" presStyleIdx="2" presStyleCnt="3"/>
      <dgm:spPr/>
      <dgm:t>
        <a:bodyPr/>
        <a:lstStyle/>
        <a:p>
          <a:endParaRPr lang="en-US"/>
        </a:p>
      </dgm:t>
    </dgm:pt>
    <dgm:pt modelId="{AD28CB19-3A8B-4301-A652-73048044AB66}" type="pres">
      <dgm:prSet presAssocID="{AA8690C2-3054-42B3-BF18-536F4557AD34}" presName="gear3dstNode" presStyleLbl="node1" presStyleIdx="2" presStyleCnt="3"/>
      <dgm:spPr/>
      <dgm:t>
        <a:bodyPr/>
        <a:lstStyle/>
        <a:p>
          <a:endParaRPr lang="en-US"/>
        </a:p>
      </dgm:t>
    </dgm:pt>
    <dgm:pt modelId="{94002F28-610F-4CF8-A75E-3A905E65860B}" type="pres">
      <dgm:prSet presAssocID="{FBD7C194-B81D-485E-A206-D05F43DCC3A7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AA9320FF-BD9A-4150-8C4D-3A9FC3D27201}" type="pres">
      <dgm:prSet presAssocID="{58C2FF62-28CF-4A91-B778-3E4B0EFDBF15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E4425627-6130-486E-8D1D-302FAFAB7204}" type="pres">
      <dgm:prSet presAssocID="{5D421ED9-DD65-4E6F-8781-3218682E4CB3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340D933D-4174-4B71-9A18-9FB3DB7A0054}" type="presOf" srcId="{AA8690C2-3054-42B3-BF18-536F4557AD34}" destId="{AD28CB19-3A8B-4301-A652-73048044AB66}" srcOrd="3" destOrd="0" presId="urn:microsoft.com/office/officeart/2005/8/layout/gear1"/>
    <dgm:cxn modelId="{19D0CC82-309C-447A-AE2F-5A8531C00F82}" type="presOf" srcId="{A932994E-27CB-4BFC-9FF9-1F23D6BA9574}" destId="{133403CF-C56F-486B-AD85-BD03068DF336}" srcOrd="1" destOrd="0" presId="urn:microsoft.com/office/officeart/2005/8/layout/gear1"/>
    <dgm:cxn modelId="{97E5766E-B246-4B61-8450-5A53ED2781FA}" type="presOf" srcId="{17B0165A-8DC7-4270-89C1-443E30611702}" destId="{1FC2A7DD-2D9D-45F2-8E8E-D2CD8F01AF91}" srcOrd="1" destOrd="0" presId="urn:microsoft.com/office/officeart/2005/8/layout/gear1"/>
    <dgm:cxn modelId="{F33E8121-EBD8-4536-9D83-30526D9C7E64}" type="presOf" srcId="{AA8690C2-3054-42B3-BF18-536F4557AD34}" destId="{9A51F252-85CB-4580-82FE-768517A65A4B}" srcOrd="0" destOrd="0" presId="urn:microsoft.com/office/officeart/2005/8/layout/gear1"/>
    <dgm:cxn modelId="{328358F0-5406-48F2-A687-AA53F4C40219}" srcId="{B41217CE-200C-4384-A416-E8F6506569E9}" destId="{17B0165A-8DC7-4270-89C1-443E30611702}" srcOrd="0" destOrd="0" parTransId="{6460CF85-F4F2-4F01-A250-4F5962F92775}" sibTransId="{FBD7C194-B81D-485E-A206-D05F43DCC3A7}"/>
    <dgm:cxn modelId="{AD8FFC81-E947-42E1-9511-A15F8AE4AFA6}" type="presOf" srcId="{17B0165A-8DC7-4270-89C1-443E30611702}" destId="{2BDC9D60-BDC6-46F9-BC0D-7DC422C18E54}" srcOrd="2" destOrd="0" presId="urn:microsoft.com/office/officeart/2005/8/layout/gear1"/>
    <dgm:cxn modelId="{1147CC15-292A-48D1-931B-C3587DF5A8C9}" type="presOf" srcId="{58C2FF62-28CF-4A91-B778-3E4B0EFDBF15}" destId="{AA9320FF-BD9A-4150-8C4D-3A9FC3D27201}" srcOrd="0" destOrd="0" presId="urn:microsoft.com/office/officeart/2005/8/layout/gear1"/>
    <dgm:cxn modelId="{4F3464AA-1BBC-45F5-B018-D912434CADB5}" type="presOf" srcId="{A932994E-27CB-4BFC-9FF9-1F23D6BA9574}" destId="{F23A23F3-F0BF-45ED-BC11-F6E60F83BC2C}" srcOrd="2" destOrd="0" presId="urn:microsoft.com/office/officeart/2005/8/layout/gear1"/>
    <dgm:cxn modelId="{DC6EB168-F3FF-49BF-95CB-74A013966C52}" type="presOf" srcId="{B41217CE-200C-4384-A416-E8F6506569E9}" destId="{2CF50B58-1C8A-4089-9A57-181DAC5E0494}" srcOrd="0" destOrd="0" presId="urn:microsoft.com/office/officeart/2005/8/layout/gear1"/>
    <dgm:cxn modelId="{A9B032D2-8EE1-410F-B8FD-234ABB14AAB0}" srcId="{B41217CE-200C-4384-A416-E8F6506569E9}" destId="{A932994E-27CB-4BFC-9FF9-1F23D6BA9574}" srcOrd="1" destOrd="0" parTransId="{AF6A9E3E-8E96-4FF0-B443-5E3F43B12F9F}" sibTransId="{58C2FF62-28CF-4A91-B778-3E4B0EFDBF15}"/>
    <dgm:cxn modelId="{92AFFA04-E79E-4EAC-99AA-5E0452F2F9C4}" type="presOf" srcId="{A932994E-27CB-4BFC-9FF9-1F23D6BA9574}" destId="{D3149193-56BD-4E42-A28F-230C4A4CDEA8}" srcOrd="0" destOrd="0" presId="urn:microsoft.com/office/officeart/2005/8/layout/gear1"/>
    <dgm:cxn modelId="{B7E3ED6D-1955-4319-AD35-4419732B26C6}" type="presOf" srcId="{AA8690C2-3054-42B3-BF18-536F4557AD34}" destId="{4084D671-C146-4D55-A14D-2172D1879A3D}" srcOrd="1" destOrd="0" presId="urn:microsoft.com/office/officeart/2005/8/layout/gear1"/>
    <dgm:cxn modelId="{42CAFA22-800A-42F8-A5FE-977F1E6AB5AC}" type="presOf" srcId="{FBD7C194-B81D-485E-A206-D05F43DCC3A7}" destId="{94002F28-610F-4CF8-A75E-3A905E65860B}" srcOrd="0" destOrd="0" presId="urn:microsoft.com/office/officeart/2005/8/layout/gear1"/>
    <dgm:cxn modelId="{98A23261-87FB-4F25-B4B6-0212EC1D6038}" srcId="{B41217CE-200C-4384-A416-E8F6506569E9}" destId="{AA8690C2-3054-42B3-BF18-536F4557AD34}" srcOrd="2" destOrd="0" parTransId="{B715AA5B-8570-49D1-9900-2ECB8AF81477}" sibTransId="{5D421ED9-DD65-4E6F-8781-3218682E4CB3}"/>
    <dgm:cxn modelId="{78C66363-96FA-48F7-BBC5-9AC0841D750A}" type="presOf" srcId="{AA8690C2-3054-42B3-BF18-536F4557AD34}" destId="{FD7DC478-CE13-4CC5-8D64-AF4287578080}" srcOrd="2" destOrd="0" presId="urn:microsoft.com/office/officeart/2005/8/layout/gear1"/>
    <dgm:cxn modelId="{4B31D585-242B-45BF-B8E4-EACC9A6BDA6F}" type="presOf" srcId="{17B0165A-8DC7-4270-89C1-443E30611702}" destId="{868AA5FF-9DCC-4859-AA10-0DA2B5AFC583}" srcOrd="0" destOrd="0" presId="urn:microsoft.com/office/officeart/2005/8/layout/gear1"/>
    <dgm:cxn modelId="{1DB19579-57DC-45CD-95F4-DD653DA2E822}" type="presOf" srcId="{5D421ED9-DD65-4E6F-8781-3218682E4CB3}" destId="{E4425627-6130-486E-8D1D-302FAFAB7204}" srcOrd="0" destOrd="0" presId="urn:microsoft.com/office/officeart/2005/8/layout/gear1"/>
    <dgm:cxn modelId="{67AD3990-6564-403F-8F77-827521DD2D15}" type="presParOf" srcId="{2CF50B58-1C8A-4089-9A57-181DAC5E0494}" destId="{868AA5FF-9DCC-4859-AA10-0DA2B5AFC583}" srcOrd="0" destOrd="0" presId="urn:microsoft.com/office/officeart/2005/8/layout/gear1"/>
    <dgm:cxn modelId="{702579BE-8209-4A2A-92E6-96ED54DDA13B}" type="presParOf" srcId="{2CF50B58-1C8A-4089-9A57-181DAC5E0494}" destId="{1FC2A7DD-2D9D-45F2-8E8E-D2CD8F01AF91}" srcOrd="1" destOrd="0" presId="urn:microsoft.com/office/officeart/2005/8/layout/gear1"/>
    <dgm:cxn modelId="{FD8DFCE8-A70B-4148-9143-00781D581D5D}" type="presParOf" srcId="{2CF50B58-1C8A-4089-9A57-181DAC5E0494}" destId="{2BDC9D60-BDC6-46F9-BC0D-7DC422C18E54}" srcOrd="2" destOrd="0" presId="urn:microsoft.com/office/officeart/2005/8/layout/gear1"/>
    <dgm:cxn modelId="{3C1EC61B-7FA5-4D03-8903-78992CA0A391}" type="presParOf" srcId="{2CF50B58-1C8A-4089-9A57-181DAC5E0494}" destId="{D3149193-56BD-4E42-A28F-230C4A4CDEA8}" srcOrd="3" destOrd="0" presId="urn:microsoft.com/office/officeart/2005/8/layout/gear1"/>
    <dgm:cxn modelId="{082F4703-9EE7-440C-AE4F-7048CCFE4023}" type="presParOf" srcId="{2CF50B58-1C8A-4089-9A57-181DAC5E0494}" destId="{133403CF-C56F-486B-AD85-BD03068DF336}" srcOrd="4" destOrd="0" presId="urn:microsoft.com/office/officeart/2005/8/layout/gear1"/>
    <dgm:cxn modelId="{45AADCC1-29B1-4898-8AC3-9BC570144C79}" type="presParOf" srcId="{2CF50B58-1C8A-4089-9A57-181DAC5E0494}" destId="{F23A23F3-F0BF-45ED-BC11-F6E60F83BC2C}" srcOrd="5" destOrd="0" presId="urn:microsoft.com/office/officeart/2005/8/layout/gear1"/>
    <dgm:cxn modelId="{76971959-B288-42C1-9687-A57C635CD6DD}" type="presParOf" srcId="{2CF50B58-1C8A-4089-9A57-181DAC5E0494}" destId="{9A51F252-85CB-4580-82FE-768517A65A4B}" srcOrd="6" destOrd="0" presId="urn:microsoft.com/office/officeart/2005/8/layout/gear1"/>
    <dgm:cxn modelId="{B29C9F0F-DB9A-4EEE-A016-6F319E5B76B2}" type="presParOf" srcId="{2CF50B58-1C8A-4089-9A57-181DAC5E0494}" destId="{4084D671-C146-4D55-A14D-2172D1879A3D}" srcOrd="7" destOrd="0" presId="urn:microsoft.com/office/officeart/2005/8/layout/gear1"/>
    <dgm:cxn modelId="{23AD1727-8C1A-4D58-B655-0410F98CD968}" type="presParOf" srcId="{2CF50B58-1C8A-4089-9A57-181DAC5E0494}" destId="{FD7DC478-CE13-4CC5-8D64-AF4287578080}" srcOrd="8" destOrd="0" presId="urn:microsoft.com/office/officeart/2005/8/layout/gear1"/>
    <dgm:cxn modelId="{78EBE36A-4990-445F-93EF-4AEA31CC5063}" type="presParOf" srcId="{2CF50B58-1C8A-4089-9A57-181DAC5E0494}" destId="{AD28CB19-3A8B-4301-A652-73048044AB66}" srcOrd="9" destOrd="0" presId="urn:microsoft.com/office/officeart/2005/8/layout/gear1"/>
    <dgm:cxn modelId="{63C62952-EAC3-4903-A3E5-AC49D0548410}" type="presParOf" srcId="{2CF50B58-1C8A-4089-9A57-181DAC5E0494}" destId="{94002F28-610F-4CF8-A75E-3A905E65860B}" srcOrd="10" destOrd="0" presId="urn:microsoft.com/office/officeart/2005/8/layout/gear1"/>
    <dgm:cxn modelId="{4662B7DC-C692-449D-872A-DDD85232E468}" type="presParOf" srcId="{2CF50B58-1C8A-4089-9A57-181DAC5E0494}" destId="{AA9320FF-BD9A-4150-8C4D-3A9FC3D27201}" srcOrd="11" destOrd="0" presId="urn:microsoft.com/office/officeart/2005/8/layout/gear1"/>
    <dgm:cxn modelId="{C4B93949-0E0E-4470-855A-3C6E4702C11A}" type="presParOf" srcId="{2CF50B58-1C8A-4089-9A57-181DAC5E0494}" destId="{E4425627-6130-486E-8D1D-302FAFAB720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ED47EB-D740-4220-BF4A-CB01ACEBBFEF}" type="doc">
      <dgm:prSet loTypeId="urn:microsoft.com/office/officeart/2005/8/layout/radial4" loCatId="relationship" qsTypeId="urn:microsoft.com/office/officeart/2005/8/quickstyle/simple4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53D5B44A-0B1D-4339-875B-42A9439CCA91}">
      <dgm:prSet phldrT="[Text]"/>
      <dgm:spPr/>
      <dgm:t>
        <a:bodyPr/>
        <a:lstStyle/>
        <a:p>
          <a:r>
            <a:rPr lang="en-US" dirty="0" smtClean="0"/>
            <a:t>G/L Posting</a:t>
          </a:r>
          <a:endParaRPr lang="en-US" dirty="0"/>
        </a:p>
      </dgm:t>
    </dgm:pt>
    <dgm:pt modelId="{B8A91EF0-7F3E-4CB3-B6D3-C20DE2BFA6EB}" type="parTrans" cxnId="{6ECF0A09-CC53-4658-963B-C49A1CAF1336}">
      <dgm:prSet/>
      <dgm:spPr/>
      <dgm:t>
        <a:bodyPr/>
        <a:lstStyle/>
        <a:p>
          <a:endParaRPr lang="en-US"/>
        </a:p>
      </dgm:t>
    </dgm:pt>
    <dgm:pt modelId="{4488C5D2-2A49-49A9-87B7-F28C617AEC0E}" type="sibTrans" cxnId="{6ECF0A09-CC53-4658-963B-C49A1CAF1336}">
      <dgm:prSet/>
      <dgm:spPr/>
      <dgm:t>
        <a:bodyPr/>
        <a:lstStyle/>
        <a:p>
          <a:endParaRPr lang="en-US"/>
        </a:p>
      </dgm:t>
    </dgm:pt>
    <dgm:pt modelId="{A4EDA94E-ED99-4D3A-BC6A-8A3431A8E7A1}">
      <dgm:prSet phldrT="[Text]"/>
      <dgm:spPr/>
      <dgm:t>
        <a:bodyPr/>
        <a:lstStyle/>
        <a:p>
          <a:r>
            <a:rPr lang="en-US" dirty="0" smtClean="0"/>
            <a:t>SAP MM</a:t>
          </a:r>
          <a:endParaRPr lang="en-US" dirty="0"/>
        </a:p>
      </dgm:t>
    </dgm:pt>
    <dgm:pt modelId="{137C6519-DC66-4191-887D-F5F9D6D8A50E}" type="parTrans" cxnId="{1B676AED-FC5E-40AE-A87F-82EC7D04B972}">
      <dgm:prSet/>
      <dgm:spPr/>
      <dgm:t>
        <a:bodyPr/>
        <a:lstStyle/>
        <a:p>
          <a:endParaRPr lang="en-US"/>
        </a:p>
      </dgm:t>
    </dgm:pt>
    <dgm:pt modelId="{47D4448A-433B-4651-A039-B2224FFD01F4}" type="sibTrans" cxnId="{1B676AED-FC5E-40AE-A87F-82EC7D04B972}">
      <dgm:prSet/>
      <dgm:spPr/>
      <dgm:t>
        <a:bodyPr/>
        <a:lstStyle/>
        <a:p>
          <a:endParaRPr lang="en-US"/>
        </a:p>
      </dgm:t>
    </dgm:pt>
    <dgm:pt modelId="{2B54A955-D752-43E3-9007-7FF94E15C897}">
      <dgm:prSet phldrT="[Text]"/>
      <dgm:spPr/>
      <dgm:t>
        <a:bodyPr/>
        <a:lstStyle/>
        <a:p>
          <a:r>
            <a:rPr lang="en-US" dirty="0" smtClean="0"/>
            <a:t>FI-AA</a:t>
          </a:r>
          <a:endParaRPr lang="en-US" dirty="0"/>
        </a:p>
      </dgm:t>
    </dgm:pt>
    <dgm:pt modelId="{576A256A-47BA-49DC-A1B8-E8468CCD3FCE}" type="parTrans" cxnId="{CE20DBAE-8C3B-47F0-AB2C-9B474799534B}">
      <dgm:prSet/>
      <dgm:spPr/>
      <dgm:t>
        <a:bodyPr/>
        <a:lstStyle/>
        <a:p>
          <a:endParaRPr lang="en-US"/>
        </a:p>
      </dgm:t>
    </dgm:pt>
    <dgm:pt modelId="{A99F1911-197D-49A8-876E-27C69BB2CA93}" type="sibTrans" cxnId="{CE20DBAE-8C3B-47F0-AB2C-9B474799534B}">
      <dgm:prSet/>
      <dgm:spPr/>
      <dgm:t>
        <a:bodyPr/>
        <a:lstStyle/>
        <a:p>
          <a:endParaRPr lang="en-US"/>
        </a:p>
      </dgm:t>
    </dgm:pt>
    <dgm:pt modelId="{1D7C5095-9F42-41BE-B8AC-E3C9F82F1B5F}">
      <dgm:prSet phldrT="[Text]"/>
      <dgm:spPr/>
      <dgm:t>
        <a:bodyPr/>
        <a:lstStyle/>
        <a:p>
          <a:r>
            <a:rPr lang="en-US" dirty="0" smtClean="0"/>
            <a:t>FI-GL</a:t>
          </a:r>
          <a:endParaRPr lang="en-US" dirty="0"/>
        </a:p>
      </dgm:t>
    </dgm:pt>
    <dgm:pt modelId="{8A0833AB-1F96-41DF-9EFB-EEA8F1BEEE19}" type="parTrans" cxnId="{DEE95D94-9F2E-4FFE-A082-39C869377ED7}">
      <dgm:prSet/>
      <dgm:spPr/>
      <dgm:t>
        <a:bodyPr/>
        <a:lstStyle/>
        <a:p>
          <a:endParaRPr lang="en-US"/>
        </a:p>
      </dgm:t>
    </dgm:pt>
    <dgm:pt modelId="{45FE9F13-318E-4BE2-8C6C-223D81D7511F}" type="sibTrans" cxnId="{DEE95D94-9F2E-4FFE-A082-39C869377ED7}">
      <dgm:prSet/>
      <dgm:spPr/>
      <dgm:t>
        <a:bodyPr/>
        <a:lstStyle/>
        <a:p>
          <a:endParaRPr lang="en-US"/>
        </a:p>
      </dgm:t>
    </dgm:pt>
    <dgm:pt modelId="{E408DAEE-8584-471E-BC06-22F5AC81AF5F}">
      <dgm:prSet phldrT="[Text]"/>
      <dgm:spPr/>
      <dgm:t>
        <a:bodyPr/>
        <a:lstStyle/>
        <a:p>
          <a:r>
            <a:rPr lang="en-US" dirty="0" smtClean="0"/>
            <a:t>FI-CO</a:t>
          </a:r>
          <a:endParaRPr lang="en-US" dirty="0"/>
        </a:p>
      </dgm:t>
    </dgm:pt>
    <dgm:pt modelId="{52BFF56E-4204-4B07-8901-B2A8343B1D42}" type="parTrans" cxnId="{0AE9203A-8956-4C0F-9E57-0F9CDAFA8F69}">
      <dgm:prSet/>
      <dgm:spPr/>
      <dgm:t>
        <a:bodyPr/>
        <a:lstStyle/>
        <a:p>
          <a:endParaRPr lang="en-US"/>
        </a:p>
      </dgm:t>
    </dgm:pt>
    <dgm:pt modelId="{9665CAF7-11D2-4031-AA85-4BD0815C420E}" type="sibTrans" cxnId="{0AE9203A-8956-4C0F-9E57-0F9CDAFA8F69}">
      <dgm:prSet/>
      <dgm:spPr/>
      <dgm:t>
        <a:bodyPr/>
        <a:lstStyle/>
        <a:p>
          <a:endParaRPr lang="en-US"/>
        </a:p>
      </dgm:t>
    </dgm:pt>
    <dgm:pt modelId="{43452A27-2726-4750-BDA3-F7D9BE6E127A}" type="pres">
      <dgm:prSet presAssocID="{F9ED47EB-D740-4220-BF4A-CB01ACEBBFE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062ADB-57E1-471A-880F-7DB5D6A1CFAE}" type="pres">
      <dgm:prSet presAssocID="{53D5B44A-0B1D-4339-875B-42A9439CCA91}" presName="centerShape" presStyleLbl="node0" presStyleIdx="0" presStyleCnt="1"/>
      <dgm:spPr/>
      <dgm:t>
        <a:bodyPr/>
        <a:lstStyle/>
        <a:p>
          <a:endParaRPr lang="en-US"/>
        </a:p>
      </dgm:t>
    </dgm:pt>
    <dgm:pt modelId="{397DB330-D913-4895-9BC3-DA61C563B22E}" type="pres">
      <dgm:prSet presAssocID="{137C6519-DC66-4191-887D-F5F9D6D8A50E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F64FB5A3-6F2A-4C61-85D6-3DB29476A21D}" type="pres">
      <dgm:prSet presAssocID="{A4EDA94E-ED99-4D3A-BC6A-8A3431A8E7A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4F516A-1043-4D1E-9626-CDEEB2365B1E}" type="pres">
      <dgm:prSet presAssocID="{576A256A-47BA-49DC-A1B8-E8468CCD3FCE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A1FD3CD2-CA17-4177-A669-70128FDA18A3}" type="pres">
      <dgm:prSet presAssocID="{2B54A955-D752-43E3-9007-7FF94E15C89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25457-FEBA-49D8-B5FD-6B7C2F240290}" type="pres">
      <dgm:prSet presAssocID="{8A0833AB-1F96-41DF-9EFB-EEA8F1BEEE19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9633F431-F47A-4F4C-8B19-2C07897D869A}" type="pres">
      <dgm:prSet presAssocID="{1D7C5095-9F42-41BE-B8AC-E3C9F82F1B5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6ED281-420B-4211-992B-8C3336C99431}" type="pres">
      <dgm:prSet presAssocID="{52BFF56E-4204-4B07-8901-B2A8343B1D42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D4055BD6-2A98-494C-A305-8338A7F1B5A0}" type="pres">
      <dgm:prSet presAssocID="{E408DAEE-8584-471E-BC06-22F5AC81AF5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695FA7-783F-4036-A4D8-0C7F2D463AB7}" type="presOf" srcId="{1D7C5095-9F42-41BE-B8AC-E3C9F82F1B5F}" destId="{9633F431-F47A-4F4C-8B19-2C07897D869A}" srcOrd="0" destOrd="0" presId="urn:microsoft.com/office/officeart/2005/8/layout/radial4"/>
    <dgm:cxn modelId="{9047B114-1D88-4C2E-8184-291F93B1F9CD}" type="presOf" srcId="{E408DAEE-8584-471E-BC06-22F5AC81AF5F}" destId="{D4055BD6-2A98-494C-A305-8338A7F1B5A0}" srcOrd="0" destOrd="0" presId="urn:microsoft.com/office/officeart/2005/8/layout/radial4"/>
    <dgm:cxn modelId="{96049644-28F1-40AB-B211-D8BED93E39F4}" type="presOf" srcId="{137C6519-DC66-4191-887D-F5F9D6D8A50E}" destId="{397DB330-D913-4895-9BC3-DA61C563B22E}" srcOrd="0" destOrd="0" presId="urn:microsoft.com/office/officeart/2005/8/layout/radial4"/>
    <dgm:cxn modelId="{1B676AED-FC5E-40AE-A87F-82EC7D04B972}" srcId="{53D5B44A-0B1D-4339-875B-42A9439CCA91}" destId="{A4EDA94E-ED99-4D3A-BC6A-8A3431A8E7A1}" srcOrd="0" destOrd="0" parTransId="{137C6519-DC66-4191-887D-F5F9D6D8A50E}" sibTransId="{47D4448A-433B-4651-A039-B2224FFD01F4}"/>
    <dgm:cxn modelId="{308563BC-AD09-45D5-8AFD-B4406B199BEE}" type="presOf" srcId="{52BFF56E-4204-4B07-8901-B2A8343B1D42}" destId="{FF6ED281-420B-4211-992B-8C3336C99431}" srcOrd="0" destOrd="0" presId="urn:microsoft.com/office/officeart/2005/8/layout/radial4"/>
    <dgm:cxn modelId="{7D91EC54-A32B-4CA4-AC9A-6F5CCACC0C1A}" type="presOf" srcId="{8A0833AB-1F96-41DF-9EFB-EEA8F1BEEE19}" destId="{95E25457-FEBA-49D8-B5FD-6B7C2F240290}" srcOrd="0" destOrd="0" presId="urn:microsoft.com/office/officeart/2005/8/layout/radial4"/>
    <dgm:cxn modelId="{BF630655-CB92-4671-BCD8-CDCC7F72EB13}" type="presOf" srcId="{53D5B44A-0B1D-4339-875B-42A9439CCA91}" destId="{F1062ADB-57E1-471A-880F-7DB5D6A1CFAE}" srcOrd="0" destOrd="0" presId="urn:microsoft.com/office/officeart/2005/8/layout/radial4"/>
    <dgm:cxn modelId="{DEE95D94-9F2E-4FFE-A082-39C869377ED7}" srcId="{53D5B44A-0B1D-4339-875B-42A9439CCA91}" destId="{1D7C5095-9F42-41BE-B8AC-E3C9F82F1B5F}" srcOrd="2" destOrd="0" parTransId="{8A0833AB-1F96-41DF-9EFB-EEA8F1BEEE19}" sibTransId="{45FE9F13-318E-4BE2-8C6C-223D81D7511F}"/>
    <dgm:cxn modelId="{CE20DBAE-8C3B-47F0-AB2C-9B474799534B}" srcId="{53D5B44A-0B1D-4339-875B-42A9439CCA91}" destId="{2B54A955-D752-43E3-9007-7FF94E15C897}" srcOrd="1" destOrd="0" parTransId="{576A256A-47BA-49DC-A1B8-E8468CCD3FCE}" sibTransId="{A99F1911-197D-49A8-876E-27C69BB2CA93}"/>
    <dgm:cxn modelId="{6ECF0A09-CC53-4658-963B-C49A1CAF1336}" srcId="{F9ED47EB-D740-4220-BF4A-CB01ACEBBFEF}" destId="{53D5B44A-0B1D-4339-875B-42A9439CCA91}" srcOrd="0" destOrd="0" parTransId="{B8A91EF0-7F3E-4CB3-B6D3-C20DE2BFA6EB}" sibTransId="{4488C5D2-2A49-49A9-87B7-F28C617AEC0E}"/>
    <dgm:cxn modelId="{F79E9E5D-618B-4F6F-A5F8-71E6393150B6}" type="presOf" srcId="{F9ED47EB-D740-4220-BF4A-CB01ACEBBFEF}" destId="{43452A27-2726-4750-BDA3-F7D9BE6E127A}" srcOrd="0" destOrd="0" presId="urn:microsoft.com/office/officeart/2005/8/layout/radial4"/>
    <dgm:cxn modelId="{7DC56A16-4963-4C6D-A821-6F35DDAAF149}" type="presOf" srcId="{2B54A955-D752-43E3-9007-7FF94E15C897}" destId="{A1FD3CD2-CA17-4177-A669-70128FDA18A3}" srcOrd="0" destOrd="0" presId="urn:microsoft.com/office/officeart/2005/8/layout/radial4"/>
    <dgm:cxn modelId="{0AE9203A-8956-4C0F-9E57-0F9CDAFA8F69}" srcId="{53D5B44A-0B1D-4339-875B-42A9439CCA91}" destId="{E408DAEE-8584-471E-BC06-22F5AC81AF5F}" srcOrd="3" destOrd="0" parTransId="{52BFF56E-4204-4B07-8901-B2A8343B1D42}" sibTransId="{9665CAF7-11D2-4031-AA85-4BD0815C420E}"/>
    <dgm:cxn modelId="{437DD2E6-4011-4B25-A90C-5955F3EF89CA}" type="presOf" srcId="{A4EDA94E-ED99-4D3A-BC6A-8A3431A8E7A1}" destId="{F64FB5A3-6F2A-4C61-85D6-3DB29476A21D}" srcOrd="0" destOrd="0" presId="urn:microsoft.com/office/officeart/2005/8/layout/radial4"/>
    <dgm:cxn modelId="{0F2FF74A-C586-4490-8538-F7E06777F093}" type="presOf" srcId="{576A256A-47BA-49DC-A1B8-E8468CCD3FCE}" destId="{EF4F516A-1043-4D1E-9626-CDEEB2365B1E}" srcOrd="0" destOrd="0" presId="urn:microsoft.com/office/officeart/2005/8/layout/radial4"/>
    <dgm:cxn modelId="{C50D3E73-CB59-4332-B4B5-635809B1775D}" type="presParOf" srcId="{43452A27-2726-4750-BDA3-F7D9BE6E127A}" destId="{F1062ADB-57E1-471A-880F-7DB5D6A1CFAE}" srcOrd="0" destOrd="0" presId="urn:microsoft.com/office/officeart/2005/8/layout/radial4"/>
    <dgm:cxn modelId="{90AE36EC-347F-45FF-B279-1492E23E5488}" type="presParOf" srcId="{43452A27-2726-4750-BDA3-F7D9BE6E127A}" destId="{397DB330-D913-4895-9BC3-DA61C563B22E}" srcOrd="1" destOrd="0" presId="urn:microsoft.com/office/officeart/2005/8/layout/radial4"/>
    <dgm:cxn modelId="{52037D57-702E-4187-BFF6-BC6529FBB868}" type="presParOf" srcId="{43452A27-2726-4750-BDA3-F7D9BE6E127A}" destId="{F64FB5A3-6F2A-4C61-85D6-3DB29476A21D}" srcOrd="2" destOrd="0" presId="urn:microsoft.com/office/officeart/2005/8/layout/radial4"/>
    <dgm:cxn modelId="{41FB1BF0-7B92-49E7-BA85-09DFC9684BD8}" type="presParOf" srcId="{43452A27-2726-4750-BDA3-F7D9BE6E127A}" destId="{EF4F516A-1043-4D1E-9626-CDEEB2365B1E}" srcOrd="3" destOrd="0" presId="urn:microsoft.com/office/officeart/2005/8/layout/radial4"/>
    <dgm:cxn modelId="{5918BCAA-A2AA-4D36-BEC6-877F0931ECA2}" type="presParOf" srcId="{43452A27-2726-4750-BDA3-F7D9BE6E127A}" destId="{A1FD3CD2-CA17-4177-A669-70128FDA18A3}" srcOrd="4" destOrd="0" presId="urn:microsoft.com/office/officeart/2005/8/layout/radial4"/>
    <dgm:cxn modelId="{79CCC60C-4EC1-4334-8BB1-EE9750E6FE2E}" type="presParOf" srcId="{43452A27-2726-4750-BDA3-F7D9BE6E127A}" destId="{95E25457-FEBA-49D8-B5FD-6B7C2F240290}" srcOrd="5" destOrd="0" presId="urn:microsoft.com/office/officeart/2005/8/layout/radial4"/>
    <dgm:cxn modelId="{EF790A32-EB03-4E00-A856-2DAD38FB1881}" type="presParOf" srcId="{43452A27-2726-4750-BDA3-F7D9BE6E127A}" destId="{9633F431-F47A-4F4C-8B19-2C07897D869A}" srcOrd="6" destOrd="0" presId="urn:microsoft.com/office/officeart/2005/8/layout/radial4"/>
    <dgm:cxn modelId="{F566893C-79EA-4DA0-B560-A0FFDEFAC499}" type="presParOf" srcId="{43452A27-2726-4750-BDA3-F7D9BE6E127A}" destId="{FF6ED281-420B-4211-992B-8C3336C99431}" srcOrd="7" destOrd="0" presId="urn:microsoft.com/office/officeart/2005/8/layout/radial4"/>
    <dgm:cxn modelId="{77623202-3FA3-4801-BEC9-9D84199AB828}" type="presParOf" srcId="{43452A27-2726-4750-BDA3-F7D9BE6E127A}" destId="{D4055BD6-2A98-494C-A305-8338A7F1B5A0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AA5FF-9DCC-4859-AA10-0DA2B5AFC583}">
      <dsp:nvSpPr>
        <dsp:cNvPr id="0" name=""/>
        <dsp:cNvSpPr/>
      </dsp:nvSpPr>
      <dsp:spPr>
        <a:xfrm>
          <a:off x="4015740" y="2948939"/>
          <a:ext cx="3604260" cy="3604260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Customer</a:t>
          </a:r>
          <a:endParaRPr lang="en-US" sz="3200" kern="1200" dirty="0"/>
        </a:p>
      </dsp:txBody>
      <dsp:txXfrm>
        <a:off x="4740357" y="3793220"/>
        <a:ext cx="2155026" cy="1852664"/>
      </dsp:txXfrm>
    </dsp:sp>
    <dsp:sp modelId="{D3149193-56BD-4E42-A28F-230C4A4CDEA8}">
      <dsp:nvSpPr>
        <dsp:cNvPr id="0" name=""/>
        <dsp:cNvSpPr/>
      </dsp:nvSpPr>
      <dsp:spPr>
        <a:xfrm>
          <a:off x="1918715" y="2097023"/>
          <a:ext cx="2621280" cy="2621280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Vendor</a:t>
          </a:r>
          <a:endParaRPr lang="en-US" sz="3200" kern="1200" dirty="0"/>
        </a:p>
      </dsp:txBody>
      <dsp:txXfrm>
        <a:off x="2578630" y="2760927"/>
        <a:ext cx="1301450" cy="1293472"/>
      </dsp:txXfrm>
    </dsp:sp>
    <dsp:sp modelId="{9A51F252-85CB-4580-82FE-768517A65A4B}">
      <dsp:nvSpPr>
        <dsp:cNvPr id="0" name=""/>
        <dsp:cNvSpPr/>
      </dsp:nvSpPr>
      <dsp:spPr>
        <a:xfrm rot="20700000">
          <a:off x="3386900" y="288608"/>
          <a:ext cx="2568319" cy="2568319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Assets</a:t>
          </a:r>
          <a:endParaRPr lang="en-US" sz="3200" kern="1200" dirty="0"/>
        </a:p>
      </dsp:txBody>
      <dsp:txXfrm rot="-20700000">
        <a:off x="3950208" y="851915"/>
        <a:ext cx="1441704" cy="1441704"/>
      </dsp:txXfrm>
    </dsp:sp>
    <dsp:sp modelId="{94002F28-610F-4CF8-A75E-3A905E65860B}">
      <dsp:nvSpPr>
        <dsp:cNvPr id="0" name=""/>
        <dsp:cNvSpPr/>
      </dsp:nvSpPr>
      <dsp:spPr>
        <a:xfrm>
          <a:off x="3765265" y="2389760"/>
          <a:ext cx="4613452" cy="4613452"/>
        </a:xfrm>
        <a:prstGeom prst="circularArrow">
          <a:avLst>
            <a:gd name="adj1" fmla="val 4688"/>
            <a:gd name="adj2" fmla="val 299029"/>
            <a:gd name="adj3" fmla="val 2553630"/>
            <a:gd name="adj4" fmla="val 15782808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320FF-BD9A-4150-8C4D-3A9FC3D27201}">
      <dsp:nvSpPr>
        <dsp:cNvPr id="0" name=""/>
        <dsp:cNvSpPr/>
      </dsp:nvSpPr>
      <dsp:spPr>
        <a:xfrm>
          <a:off x="1454492" y="1506910"/>
          <a:ext cx="3351961" cy="335196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25627-6130-486E-8D1D-302FAFAB7204}">
      <dsp:nvSpPr>
        <dsp:cNvPr id="0" name=""/>
        <dsp:cNvSpPr/>
      </dsp:nvSpPr>
      <dsp:spPr>
        <a:xfrm>
          <a:off x="2792821" y="-284073"/>
          <a:ext cx="3614089" cy="361408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62ADB-57E1-471A-880F-7DB5D6A1CFAE}">
      <dsp:nvSpPr>
        <dsp:cNvPr id="0" name=""/>
        <dsp:cNvSpPr/>
      </dsp:nvSpPr>
      <dsp:spPr>
        <a:xfrm>
          <a:off x="3009228" y="2313678"/>
          <a:ext cx="2211142" cy="22111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G/L Posting</a:t>
          </a:r>
          <a:endParaRPr lang="en-US" sz="4000" kern="1200" dirty="0"/>
        </a:p>
      </dsp:txBody>
      <dsp:txXfrm>
        <a:off x="3333042" y="2637492"/>
        <a:ext cx="1563514" cy="1563514"/>
      </dsp:txXfrm>
    </dsp:sp>
    <dsp:sp modelId="{397DB330-D913-4895-9BC3-DA61C563B22E}">
      <dsp:nvSpPr>
        <dsp:cNvPr id="0" name=""/>
        <dsp:cNvSpPr/>
      </dsp:nvSpPr>
      <dsp:spPr>
        <a:xfrm rot="11700000">
          <a:off x="1339356" y="2580625"/>
          <a:ext cx="1643162" cy="63017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4FB5A3-6F2A-4C61-85D6-3DB29476A21D}">
      <dsp:nvSpPr>
        <dsp:cNvPr id="0" name=""/>
        <dsp:cNvSpPr/>
      </dsp:nvSpPr>
      <dsp:spPr>
        <a:xfrm>
          <a:off x="317059" y="1842838"/>
          <a:ext cx="2100585" cy="16804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345" tIns="93345" rIns="93345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SAP MM</a:t>
          </a:r>
          <a:endParaRPr lang="en-US" sz="4900" kern="1200" dirty="0"/>
        </a:p>
      </dsp:txBody>
      <dsp:txXfrm>
        <a:off x="366278" y="1892057"/>
        <a:ext cx="2002147" cy="1582030"/>
      </dsp:txXfrm>
    </dsp:sp>
    <dsp:sp modelId="{EF4F516A-1043-4D1E-9626-CDEEB2365B1E}">
      <dsp:nvSpPr>
        <dsp:cNvPr id="0" name=""/>
        <dsp:cNvSpPr/>
      </dsp:nvSpPr>
      <dsp:spPr>
        <a:xfrm rot="14700000">
          <a:off x="2438352" y="1270894"/>
          <a:ext cx="1643162" cy="63017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FD3CD2-CA17-4177-A669-70128FDA18A3}">
      <dsp:nvSpPr>
        <dsp:cNvPr id="0" name=""/>
        <dsp:cNvSpPr/>
      </dsp:nvSpPr>
      <dsp:spPr>
        <a:xfrm>
          <a:off x="1862425" y="1142"/>
          <a:ext cx="2100585" cy="16804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345" tIns="93345" rIns="93345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FI-AA</a:t>
          </a:r>
          <a:endParaRPr lang="en-US" sz="4900" kern="1200" dirty="0"/>
        </a:p>
      </dsp:txBody>
      <dsp:txXfrm>
        <a:off x="1911644" y="50361"/>
        <a:ext cx="2002147" cy="1582030"/>
      </dsp:txXfrm>
    </dsp:sp>
    <dsp:sp modelId="{95E25457-FEBA-49D8-B5FD-6B7C2F240290}">
      <dsp:nvSpPr>
        <dsp:cNvPr id="0" name=""/>
        <dsp:cNvSpPr/>
      </dsp:nvSpPr>
      <dsp:spPr>
        <a:xfrm rot="17700000">
          <a:off x="4148085" y="1270894"/>
          <a:ext cx="1643162" cy="63017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33F431-F47A-4F4C-8B19-2C07897D869A}">
      <dsp:nvSpPr>
        <dsp:cNvPr id="0" name=""/>
        <dsp:cNvSpPr/>
      </dsp:nvSpPr>
      <dsp:spPr>
        <a:xfrm>
          <a:off x="4266589" y="1142"/>
          <a:ext cx="2100585" cy="16804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345" tIns="93345" rIns="93345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FI-GL</a:t>
          </a:r>
          <a:endParaRPr lang="en-US" sz="4900" kern="1200" dirty="0"/>
        </a:p>
      </dsp:txBody>
      <dsp:txXfrm>
        <a:off x="4315808" y="50361"/>
        <a:ext cx="2002147" cy="1582030"/>
      </dsp:txXfrm>
    </dsp:sp>
    <dsp:sp modelId="{FF6ED281-420B-4211-992B-8C3336C99431}">
      <dsp:nvSpPr>
        <dsp:cNvPr id="0" name=""/>
        <dsp:cNvSpPr/>
      </dsp:nvSpPr>
      <dsp:spPr>
        <a:xfrm rot="20700000">
          <a:off x="5247080" y="2580625"/>
          <a:ext cx="1643162" cy="63017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055BD6-2A98-494C-A305-8338A7F1B5A0}">
      <dsp:nvSpPr>
        <dsp:cNvPr id="0" name=""/>
        <dsp:cNvSpPr/>
      </dsp:nvSpPr>
      <dsp:spPr>
        <a:xfrm>
          <a:off x="5811955" y="1842838"/>
          <a:ext cx="2100585" cy="16804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345" tIns="93345" rIns="93345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FI-CO</a:t>
          </a:r>
          <a:endParaRPr lang="en-US" sz="4900" kern="1200" dirty="0"/>
        </a:p>
      </dsp:txBody>
      <dsp:txXfrm>
        <a:off x="5861174" y="1892057"/>
        <a:ext cx="2002147" cy="1582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F0852-ACA9-4D93-AD35-D89EAA711451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D6A3F-58E1-4FE6-8638-B496E09E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3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xW9pSAwaeO0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Accounting https://www.youtube.com/watch?v=HQKV47sDpOY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38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26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A/R</a:t>
            </a:r>
            <a:r>
              <a:rPr lang="en-US" baseline="0" dirty="0" smtClean="0"/>
              <a:t> Account Receivable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2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Data </a:t>
            </a:r>
            <a:r>
              <a:rPr lang="en-US" dirty="0" smtClean="0">
                <a:sym typeface="Wingdings" pitchFamily="2" charset="2"/>
              </a:rPr>
              <a:t> data yang </a:t>
            </a:r>
            <a:r>
              <a:rPr lang="en-US" dirty="0" err="1" smtClean="0">
                <a:sym typeface="Wingdings" pitchFamily="2" charset="2"/>
              </a:rPr>
              <a:t>relevan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untuk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semua</a:t>
            </a:r>
            <a:r>
              <a:rPr lang="en-US" baseline="0" dirty="0" smtClean="0">
                <a:sym typeface="Wingdings" pitchFamily="2" charset="2"/>
              </a:rPr>
              <a:t> company code </a:t>
            </a:r>
            <a:r>
              <a:rPr lang="en-US" baseline="0" dirty="0" err="1" smtClean="0">
                <a:sym typeface="Wingdings" pitchFamily="2" charset="2"/>
              </a:rPr>
              <a:t>dan</a:t>
            </a:r>
            <a:r>
              <a:rPr lang="en-US" baseline="0" dirty="0" smtClean="0">
                <a:sym typeface="Wingdings" pitchFamily="2" charset="2"/>
              </a:rPr>
              <a:t> sales organization [</a:t>
            </a:r>
            <a:r>
              <a:rPr lang="en-US" baseline="0" dirty="0" err="1" smtClean="0">
                <a:sym typeface="Wingdings" pitchFamily="2" charset="2"/>
              </a:rPr>
              <a:t>nama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alamat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bahasa</a:t>
            </a:r>
            <a:r>
              <a:rPr lang="en-US" baseline="0" dirty="0" smtClean="0">
                <a:sym typeface="Wingdings" pitchFamily="2" charset="2"/>
              </a:rPr>
              <a:t>]</a:t>
            </a:r>
            <a:endParaRPr lang="en-US" dirty="0" smtClean="0"/>
          </a:p>
          <a:p>
            <a:r>
              <a:rPr lang="en-US" dirty="0" smtClean="0"/>
              <a:t>Data for Company Code </a:t>
            </a:r>
            <a:r>
              <a:rPr lang="en-US" dirty="0" smtClean="0">
                <a:sym typeface="Wingdings" pitchFamily="2" charset="2"/>
              </a:rPr>
              <a:t> data agreement </a:t>
            </a:r>
            <a:r>
              <a:rPr lang="en-US" dirty="0" err="1" smtClean="0">
                <a:sym typeface="Wingdings" pitchFamily="2" charset="2"/>
              </a:rPr>
              <a:t>sesuai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company-specifics [parameter </a:t>
            </a:r>
            <a:r>
              <a:rPr lang="en-US" dirty="0" err="1" smtClean="0">
                <a:sym typeface="Wingdings" pitchFamily="2" charset="2"/>
              </a:rPr>
              <a:t>pembayaran</a:t>
            </a:r>
            <a:r>
              <a:rPr lang="en-US" dirty="0" smtClean="0">
                <a:sym typeface="Wingdings" pitchFamily="2" charset="2"/>
              </a:rPr>
              <a:t>,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akun</a:t>
            </a:r>
            <a:r>
              <a:rPr lang="en-US" baseline="0" dirty="0" smtClean="0">
                <a:sym typeface="Wingdings" pitchFamily="2" charset="2"/>
              </a:rPr>
              <a:t> G/L, dunning/</a:t>
            </a:r>
            <a:r>
              <a:rPr lang="en-US" baseline="0" dirty="0" err="1" smtClean="0">
                <a:sym typeface="Wingdings" pitchFamily="2" charset="2"/>
              </a:rPr>
              <a:t>penagihan</a:t>
            </a:r>
            <a:r>
              <a:rPr lang="en-US" baseline="0" dirty="0" smtClean="0">
                <a:sym typeface="Wingdings" pitchFamily="2" charset="2"/>
              </a:rPr>
              <a:t>]</a:t>
            </a:r>
            <a:endParaRPr lang="en-US" dirty="0" smtClean="0"/>
          </a:p>
          <a:p>
            <a:r>
              <a:rPr lang="en-US" dirty="0" smtClean="0"/>
              <a:t>Data for Sales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spesifik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untuk</a:t>
            </a:r>
            <a:r>
              <a:rPr lang="en-US" dirty="0" smtClean="0">
                <a:sym typeface="Wingdings" pitchFamily="2" charset="2"/>
              </a:rPr>
              <a:t> sales org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baseline="0" dirty="0" smtClean="0">
                <a:sym typeface="Wingdings" pitchFamily="2" charset="2"/>
              </a:rPr>
              <a:t> dist-</a:t>
            </a:r>
            <a:r>
              <a:rPr lang="en-US" baseline="0" dirty="0" err="1" smtClean="0">
                <a:sym typeface="Wingdings" pitchFamily="2" charset="2"/>
              </a:rPr>
              <a:t>channelnya</a:t>
            </a:r>
            <a:r>
              <a:rPr lang="en-US" baseline="0" dirty="0" smtClean="0">
                <a:sym typeface="Wingdings" pitchFamily="2" charset="2"/>
              </a:rPr>
              <a:t> [selling/shipping, Billing]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69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A/R</a:t>
            </a:r>
            <a:r>
              <a:rPr lang="en-US" baseline="0" dirty="0" smtClean="0"/>
              <a:t> Account Receivable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3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Data </a:t>
            </a:r>
            <a:r>
              <a:rPr lang="en-US" dirty="0" smtClean="0">
                <a:sym typeface="Wingdings" pitchFamily="2" charset="2"/>
              </a:rPr>
              <a:t> data yang </a:t>
            </a:r>
            <a:r>
              <a:rPr lang="en-US" dirty="0" err="1" smtClean="0">
                <a:sym typeface="Wingdings" pitchFamily="2" charset="2"/>
              </a:rPr>
              <a:t>relevan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untuk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semua</a:t>
            </a:r>
            <a:r>
              <a:rPr lang="en-US" baseline="0" dirty="0" smtClean="0">
                <a:sym typeface="Wingdings" pitchFamily="2" charset="2"/>
              </a:rPr>
              <a:t> company code </a:t>
            </a:r>
            <a:r>
              <a:rPr lang="en-US" baseline="0" dirty="0" err="1" smtClean="0">
                <a:sym typeface="Wingdings" pitchFamily="2" charset="2"/>
              </a:rPr>
              <a:t>dan</a:t>
            </a:r>
            <a:r>
              <a:rPr lang="en-US" baseline="0" dirty="0" smtClean="0">
                <a:sym typeface="Wingdings" pitchFamily="2" charset="2"/>
              </a:rPr>
              <a:t> sales organization [</a:t>
            </a:r>
            <a:r>
              <a:rPr lang="en-US" baseline="0" dirty="0" err="1" smtClean="0">
                <a:sym typeface="Wingdings" pitchFamily="2" charset="2"/>
              </a:rPr>
              <a:t>nama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alamat</a:t>
            </a:r>
            <a:r>
              <a:rPr lang="en-US" baseline="0" dirty="0" smtClean="0">
                <a:sym typeface="Wingdings" pitchFamily="2" charset="2"/>
              </a:rPr>
              <a:t>, email, fax, corporate group, </a:t>
            </a:r>
            <a:r>
              <a:rPr lang="en-US" baseline="0" dirty="0" err="1" smtClean="0">
                <a:sym typeface="Wingdings" pitchFamily="2" charset="2"/>
              </a:rPr>
              <a:t>cabang</a:t>
            </a:r>
            <a:r>
              <a:rPr lang="en-US" baseline="0" dirty="0" smtClean="0">
                <a:sym typeface="Wingdings" pitchFamily="2" charset="2"/>
              </a:rPr>
              <a:t>, bank details]</a:t>
            </a:r>
            <a:endParaRPr lang="en-US" dirty="0" smtClean="0"/>
          </a:p>
          <a:p>
            <a:r>
              <a:rPr lang="en-US" dirty="0" smtClean="0"/>
              <a:t>Data for Company Code </a:t>
            </a:r>
            <a:r>
              <a:rPr lang="en-US" dirty="0" smtClean="0">
                <a:sym typeface="Wingdings" pitchFamily="2" charset="2"/>
              </a:rPr>
              <a:t> data agreement </a:t>
            </a:r>
            <a:r>
              <a:rPr lang="en-US" dirty="0" err="1" smtClean="0">
                <a:sym typeface="Wingdings" pitchFamily="2" charset="2"/>
              </a:rPr>
              <a:t>sesuai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company-specifics [parameter </a:t>
            </a:r>
            <a:r>
              <a:rPr lang="en-US" dirty="0" err="1" smtClean="0">
                <a:sym typeface="Wingdings" pitchFamily="2" charset="2"/>
              </a:rPr>
              <a:t>pembayaran</a:t>
            </a:r>
            <a:r>
              <a:rPr lang="en-US" dirty="0" smtClean="0">
                <a:sym typeface="Wingdings" pitchFamily="2" charset="2"/>
              </a:rPr>
              <a:t>,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akun</a:t>
            </a:r>
            <a:r>
              <a:rPr lang="en-US" baseline="0" dirty="0" smtClean="0">
                <a:sym typeface="Wingdings" pitchFamily="2" charset="2"/>
              </a:rPr>
              <a:t> G/L, dunning/</a:t>
            </a:r>
            <a:r>
              <a:rPr lang="en-US" baseline="0" dirty="0" err="1" smtClean="0">
                <a:sym typeface="Wingdings" pitchFamily="2" charset="2"/>
              </a:rPr>
              <a:t>penagihan</a:t>
            </a:r>
            <a:r>
              <a:rPr lang="en-US" baseline="0" dirty="0" smtClean="0">
                <a:sym typeface="Wingdings" pitchFamily="2" charset="2"/>
              </a:rPr>
              <a:t>, correspondent information, payment method]</a:t>
            </a:r>
            <a:endParaRPr lang="en-US" dirty="0" smtClean="0"/>
          </a:p>
          <a:p>
            <a:r>
              <a:rPr lang="en-US" dirty="0" smtClean="0"/>
              <a:t>Purchasing Organization data</a:t>
            </a:r>
            <a:r>
              <a:rPr lang="en-US" dirty="0" smtClean="0">
                <a:sym typeface="Wingdings" pitchFamily="2" charset="2"/>
              </a:rPr>
              <a:t> inquiry, order, invoice verification information. Can be amended anytime you want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perhitungan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berbagai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penilaian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depresiasi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kebutuhan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pelaporan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neraca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kebutuhan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pajak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tujuan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kontroling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kebijakan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aturan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perusahaan</a:t>
            </a:r>
            <a:endParaRPr lang="en-US" baseline="0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.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lurus</a:t>
            </a:r>
            <a:r>
              <a:rPr lang="en-US" dirty="0" smtClean="0"/>
              <a:t> (straight line method) ii. </a:t>
            </a:r>
          </a:p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pembebanan</a:t>
            </a:r>
            <a:r>
              <a:rPr lang="en-US" dirty="0" smtClean="0"/>
              <a:t> yang </a:t>
            </a:r>
            <a:r>
              <a:rPr lang="en-US" dirty="0" err="1" smtClean="0"/>
              <a:t>menurun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(sum of  the years digit method) </a:t>
            </a:r>
          </a:p>
          <a:p>
            <a:r>
              <a:rPr lang="en-US" dirty="0" smtClean="0"/>
              <a:t>•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saldo</a:t>
            </a:r>
            <a:r>
              <a:rPr lang="en-US" dirty="0" smtClean="0"/>
              <a:t> </a:t>
            </a:r>
            <a:r>
              <a:rPr lang="en-US" dirty="0" err="1" smtClean="0"/>
              <a:t>menurun</a:t>
            </a:r>
            <a:r>
              <a:rPr lang="en-US" dirty="0" smtClean="0"/>
              <a:t> (declining balance method) </a:t>
            </a:r>
          </a:p>
          <a:p>
            <a:endParaRPr lang="en-US" dirty="0" smtClean="0"/>
          </a:p>
          <a:p>
            <a:r>
              <a:rPr lang="en-US" dirty="0" smtClean="0"/>
              <a:t>b.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</a:p>
          <a:p>
            <a:pPr marL="285750" indent="-285750">
              <a:buAutoNum type="romanLcPeriod"/>
            </a:pPr>
            <a:r>
              <a:rPr lang="en-US" dirty="0" err="1" smtClean="0"/>
              <a:t>metode</a:t>
            </a:r>
            <a:r>
              <a:rPr lang="en-US" dirty="0" smtClean="0"/>
              <a:t> jam-</a:t>
            </a:r>
            <a:r>
              <a:rPr lang="en-US" dirty="0" err="1" smtClean="0"/>
              <a:t>jasa</a:t>
            </a:r>
            <a:r>
              <a:rPr lang="en-US" dirty="0" smtClean="0"/>
              <a:t> (service hours method)</a:t>
            </a:r>
          </a:p>
          <a:p>
            <a:pPr marL="285750" indent="-285750">
              <a:buAutoNum type="romanLcPeriod"/>
            </a:pPr>
            <a:r>
              <a:rPr lang="en-US" dirty="0" smtClean="0"/>
              <a:t> ii.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unit </a:t>
            </a:r>
            <a:r>
              <a:rPr lang="en-US" dirty="0" err="1" smtClean="0"/>
              <a:t>produksi</a:t>
            </a:r>
            <a:r>
              <a:rPr lang="en-US" dirty="0" smtClean="0"/>
              <a:t> (productive-output method)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c.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</a:p>
          <a:p>
            <a:pPr marL="285750" indent="-285750">
              <a:buAutoNum type="romanLcPeriod"/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(group and composite method)</a:t>
            </a:r>
          </a:p>
          <a:p>
            <a:pPr marL="285750" indent="-285750">
              <a:buAutoNum type="romanLcPeriod"/>
            </a:pPr>
            <a:r>
              <a:rPr lang="en-US" dirty="0" smtClean="0"/>
              <a:t> ii.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anuitas</a:t>
            </a:r>
            <a:r>
              <a:rPr lang="en-US" dirty="0" smtClean="0"/>
              <a:t> (annuity method)</a:t>
            </a:r>
          </a:p>
          <a:p>
            <a:pPr marL="285750" indent="-285750">
              <a:buAutoNum type="romanLcPeriod"/>
            </a:pPr>
            <a:r>
              <a:rPr lang="en-US" dirty="0" smtClean="0"/>
              <a:t> iii.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persediaan</a:t>
            </a:r>
            <a:r>
              <a:rPr lang="en-US" dirty="0" smtClean="0"/>
              <a:t> (inventory method)</a:t>
            </a:r>
          </a:p>
          <a:p>
            <a:pPr marL="285750" indent="-285750">
              <a:buAutoNum type="romanLcPeriod"/>
            </a:pPr>
            <a:endParaRPr lang="en-US" dirty="0" smtClean="0"/>
          </a:p>
          <a:p>
            <a:pPr marL="285750" indent="-285750">
              <a:buAutoNum type="romanLcPeriod"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Penyusutan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beban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laba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rugi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laba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sedikit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pajak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sedikit</a:t>
            </a:r>
            <a:endParaRPr lang="en-US" dirty="0" smtClean="0"/>
          </a:p>
          <a:p>
            <a:pPr marL="285750" indent="-285750">
              <a:buAutoNum type="romanL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22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Dalam</a:t>
            </a:r>
            <a:r>
              <a:rPr lang="en-US" baseline="0" dirty="0" smtClean="0"/>
              <a:t> asset management </a:t>
            </a:r>
            <a:r>
              <a:rPr lang="en-US" baseline="0" dirty="0" err="1" smtClean="0"/>
              <a:t>terdapat</a:t>
            </a:r>
            <a:r>
              <a:rPr lang="en-US" baseline="0" dirty="0" smtClean="0"/>
              <a:t> asset class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Dalam</a:t>
            </a:r>
            <a:r>
              <a:rPr lang="en-US" baseline="0" dirty="0" smtClean="0"/>
              <a:t> asset class </a:t>
            </a:r>
            <a:r>
              <a:rPr lang="en-US" baseline="0" dirty="0" err="1" smtClean="0"/>
              <a:t>terdapat</a:t>
            </a:r>
            <a:r>
              <a:rPr lang="en-US" baseline="0" dirty="0" smtClean="0"/>
              <a:t> data-data </a:t>
            </a:r>
            <a:r>
              <a:rPr lang="en-US" baseline="0" dirty="0" err="1" smtClean="0"/>
              <a:t>sebagai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berikut</a:t>
            </a:r>
            <a:r>
              <a:rPr lang="en-US" baseline="0" dirty="0" smtClean="0"/>
              <a:t>:</a:t>
            </a:r>
          </a:p>
          <a:p>
            <a:pPr rtl="0"/>
            <a:r>
              <a:rPr lang="en-US" dirty="0" err="1" smtClean="0">
                <a:effectLst/>
              </a:rPr>
              <a:t>kriteria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klasifikasi</a:t>
            </a:r>
            <a:r>
              <a:rPr lang="en-US" dirty="0" smtClean="0">
                <a:effectLst/>
              </a:rPr>
              <a:t> </a:t>
            </a:r>
            <a:br>
              <a:rPr lang="en-US" dirty="0" smtClean="0">
                <a:effectLst/>
              </a:rPr>
            </a:br>
            <a:r>
              <a:rPr lang="en-US" dirty="0" err="1" smtClean="0">
                <a:effectLst/>
              </a:rPr>
              <a:t>Kunci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Penyusutan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dan</a:t>
            </a:r>
            <a:r>
              <a:rPr lang="en-US" dirty="0" smtClean="0">
                <a:effectLst/>
              </a:rPr>
              <a:t> masa </a:t>
            </a:r>
            <a:r>
              <a:rPr lang="en-US" dirty="0" err="1" smtClean="0">
                <a:effectLst/>
              </a:rPr>
              <a:t>manfaat</a:t>
            </a:r>
            <a:r>
              <a:rPr lang="en-US" dirty="0" smtClean="0">
                <a:effectLst/>
              </a:rPr>
              <a:t> </a:t>
            </a:r>
            <a:br>
              <a:rPr lang="en-US" dirty="0" smtClean="0">
                <a:effectLst/>
              </a:rPr>
            </a:br>
            <a:r>
              <a:rPr lang="en-US" dirty="0" err="1" smtClean="0">
                <a:effectLst/>
              </a:rPr>
              <a:t>Penilaian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bersih</a:t>
            </a:r>
            <a:r>
              <a:rPr lang="en-US" dirty="0" smtClean="0">
                <a:effectLst/>
              </a:rPr>
              <a:t>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Data yang </a:t>
            </a:r>
            <a:r>
              <a:rPr lang="en-US" dirty="0" err="1" smtClean="0">
                <a:effectLst/>
              </a:rPr>
              <a:t>terkait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Asuransi</a:t>
            </a:r>
            <a:r>
              <a:rPr lang="en-US" dirty="0" smtClean="0">
                <a:effectLst/>
              </a:rPr>
              <a:t>-</a:t>
            </a:r>
            <a:br>
              <a:rPr lang="en-US" dirty="0" smtClean="0">
                <a:effectLst/>
              </a:rPr>
            </a:br>
            <a:r>
              <a:rPr lang="en-US" dirty="0" err="1" smtClean="0">
                <a:effectLst/>
              </a:rPr>
              <a:t>Aset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Jenis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aset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dalam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pembangunan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satuan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nilai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ekonomi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rendah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aset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sewa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aset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dikapitalisasi</a:t>
            </a:r>
            <a:r>
              <a:rPr lang="en-US" dirty="0" smtClean="0">
                <a:effectLst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89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11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1941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general ledger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disebabkan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aktivitas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Transaksi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operasional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Transaksi</a:t>
            </a:r>
            <a:r>
              <a:rPr lang="en-US" baseline="0" dirty="0" smtClean="0"/>
              <a:t> posting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subsidiary ledger (</a:t>
            </a:r>
            <a:r>
              <a:rPr lang="en-US" baseline="0" dirty="0" err="1" smtClean="0"/>
              <a:t>buku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pembantu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contoh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pembantu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pembantu</a:t>
            </a:r>
            <a:r>
              <a:rPr lang="en-US" dirty="0" smtClean="0"/>
              <a:t> </a:t>
            </a:r>
            <a:r>
              <a:rPr lang="en-US" dirty="0" err="1" smtClean="0"/>
              <a:t>sbb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pembantu</a:t>
            </a:r>
            <a:r>
              <a:rPr lang="en-US" dirty="0" smtClean="0"/>
              <a:t> </a:t>
            </a:r>
            <a:r>
              <a:rPr lang="en-US" dirty="0" err="1" smtClean="0"/>
              <a:t>piutang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pembantu</a:t>
            </a:r>
            <a:r>
              <a:rPr lang="en-US" dirty="0" smtClean="0"/>
              <a:t> </a:t>
            </a:r>
            <a:r>
              <a:rPr lang="en-US" dirty="0" err="1" smtClean="0"/>
              <a:t>persediaan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penolong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pembantu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pembantu</a:t>
            </a:r>
            <a:r>
              <a:rPr lang="en-US" dirty="0" smtClean="0"/>
              <a:t> </a:t>
            </a:r>
            <a:r>
              <a:rPr lang="en-US" dirty="0" err="1" smtClean="0"/>
              <a:t>utang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pembantu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overhead </a:t>
            </a:r>
            <a:r>
              <a:rPr lang="en-US" dirty="0" err="1" smtClean="0"/>
              <a:t>pabrik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pembantu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administrasi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pembantu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72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Reconciliation account will come under Chart of Account. The customer account will come under General ledger. The customer / Vendor account will be reconciled by the reconciliation a/c.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19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invoice is a bill, or a request for payment, for a sale. It lists goods or services provided by the seller to the customer, along with prices, credits, discounts, taxes and total due.</a:t>
            </a:r>
          </a:p>
          <a:p>
            <a:endParaRPr lang="en-US" dirty="0" smtClean="0"/>
          </a:p>
          <a:p>
            <a:r>
              <a:rPr lang="en-US" dirty="0" smtClean="0"/>
              <a:t>A receipt is documentation that payment has been made to finalize a sale. It serves as proof of ownership in most cases.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36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header is valid for all types of the documents which is top part of the document while posting.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Date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Type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Number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Posting Date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Posting Period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Company Code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Besides the above, the document header contains information which is editable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Trading partner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Header Text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 Company Code number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6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menghasilkan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laporan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keuangan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dilihat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oleh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pihak</a:t>
            </a:r>
            <a:r>
              <a:rPr lang="en-US" baseline="0" dirty="0" smtClean="0">
                <a:sym typeface="Wingdings" pitchFamily="2" charset="2"/>
              </a:rPr>
              <a:t> lain  </a:t>
            </a:r>
            <a:r>
              <a:rPr lang="en-US" baseline="0" dirty="0" err="1" smtClean="0">
                <a:sym typeface="Wingdings" pitchFamily="2" charset="2"/>
              </a:rPr>
              <a:t>bahan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untuk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menarik</a:t>
            </a:r>
            <a:r>
              <a:rPr lang="en-US" baseline="0" dirty="0" smtClean="0">
                <a:sym typeface="Wingdings" pitchFamily="2" charset="2"/>
              </a:rPr>
              <a:t> investor, </a:t>
            </a:r>
            <a:r>
              <a:rPr lang="en-US" baseline="0" dirty="0" err="1" smtClean="0">
                <a:sym typeface="Wingdings" pitchFamily="2" charset="2"/>
              </a:rPr>
              <a:t>laporan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pajak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dll</a:t>
            </a:r>
            <a:r>
              <a:rPr lang="en-US" baseline="0" dirty="0" smtClean="0">
                <a:sym typeface="Wingdings" pitchFamily="2" charset="2"/>
              </a:rPr>
              <a:t>.</a:t>
            </a:r>
          </a:p>
          <a:p>
            <a:r>
              <a:rPr lang="en-US" baseline="0" dirty="0" err="1" smtClean="0">
                <a:sym typeface="Wingdings" pitchFamily="2" charset="2"/>
              </a:rPr>
              <a:t>Tapi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ternyata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akuntansi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bisa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dimanipulasi</a:t>
            </a:r>
            <a:r>
              <a:rPr lang="en-US" baseline="0" dirty="0" smtClean="0">
                <a:sym typeface="Wingdings" pitchFamily="2" charset="2"/>
              </a:rPr>
              <a:t> dan </a:t>
            </a:r>
            <a:r>
              <a:rPr lang="en-US" baseline="0" dirty="0" err="1" smtClean="0">
                <a:sym typeface="Wingdings" pitchFamily="2" charset="2"/>
              </a:rPr>
              <a:t>rawan</a:t>
            </a:r>
            <a:r>
              <a:rPr lang="en-US" baseline="0" dirty="0" smtClean="0">
                <a:sym typeface="Wingdings" pitchFamily="2" charset="2"/>
              </a:rPr>
              <a:t> PENIPUAN. Next slide.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70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Enron https://www.youtube.com/watch?v=stwcqdk7C_w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penipuan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ke-6 </a:t>
            </a:r>
            <a:r>
              <a:rPr lang="en-US" dirty="0" err="1" smtClean="0"/>
              <a:t>terbesar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69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Sarbanes </a:t>
            </a:r>
            <a:r>
              <a:rPr lang="en-US" dirty="0" err="1" smtClean="0"/>
              <a:t>oxlye</a:t>
            </a:r>
            <a:r>
              <a:rPr lang="en-US" dirty="0" smtClean="0"/>
              <a:t> </a:t>
            </a:r>
            <a:r>
              <a:rPr lang="en-US" dirty="0" smtClean="0">
                <a:hlinkClick r:id="rId3" tooltip="Watch this video on YouTube"/>
              </a:rPr>
              <a:t>http://www.youtube.com/watch?v=xW9pSAwaeO0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mencegah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adanya</a:t>
            </a:r>
            <a:r>
              <a:rPr lang="en-US" baseline="0" dirty="0" smtClean="0"/>
              <a:t> PENIPUAN 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Sarbanes </a:t>
            </a:r>
            <a:r>
              <a:rPr lang="en-US" dirty="0" err="1" smtClean="0"/>
              <a:t>oxlye</a:t>
            </a:r>
            <a:r>
              <a:rPr lang="en-US" dirty="0" smtClean="0"/>
              <a:t> = </a:t>
            </a:r>
            <a:r>
              <a:rPr lang="en-US" dirty="0" err="1" smtClean="0"/>
              <a:t>SOx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32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SAP </a:t>
            </a:r>
            <a:r>
              <a:rPr lang="en-US" b="1" dirty="0" err="1" smtClean="0"/>
              <a:t>sudah</a:t>
            </a:r>
            <a:r>
              <a:rPr lang="en-US" b="1" dirty="0" smtClean="0"/>
              <a:t> </a:t>
            </a:r>
            <a:r>
              <a:rPr lang="en-US" b="1" dirty="0" err="1" smtClean="0"/>
              <a:t>memenuhi</a:t>
            </a:r>
            <a:r>
              <a:rPr lang="en-US" b="1" dirty="0" smtClean="0"/>
              <a:t> </a:t>
            </a:r>
            <a:r>
              <a:rPr lang="en-US" b="1" dirty="0" err="1" smtClean="0"/>
              <a:t>aturan</a:t>
            </a:r>
            <a:r>
              <a:rPr lang="en-US" b="1" dirty="0" smtClean="0"/>
              <a:t> Sox </a:t>
            </a:r>
            <a:r>
              <a:rPr lang="en-US" b="1" dirty="0" err="1" smtClean="0"/>
              <a:t>dengan</a:t>
            </a:r>
            <a:r>
              <a:rPr lang="en-US" b="1" dirty="0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Archiving 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The software offers very few ways to delete items.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No deleting - the closest option is to flag for deletion.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Data are removed from the SAP ERP system only after they have been recorded to media (tape backup, DVD-R) for permanent storage.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User Authorizations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SAP ERP has sophisticated user administration tools that allow different levels of authorization management, to ensure that employees can perform only the transactions required for their jobs.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Tolerance Groups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Another ERP way to make sure employees do not exceed their authority in financial transactions is to set limits on the size of transaction an employee can process.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Financial Transparency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drill down from a report to the source documents (transactions) that created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95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PP : Production Planning</a:t>
            </a:r>
          </a:p>
          <a:p>
            <a:r>
              <a:rPr lang="en-US" dirty="0" smtClean="0"/>
              <a:t>QM : Quality Management</a:t>
            </a:r>
          </a:p>
          <a:p>
            <a:r>
              <a:rPr lang="en-US" dirty="0" smtClean="0"/>
              <a:t>PM</a:t>
            </a:r>
            <a:r>
              <a:rPr lang="en-US" baseline="0" dirty="0" smtClean="0"/>
              <a:t> : Plant Management</a:t>
            </a:r>
          </a:p>
          <a:p>
            <a:r>
              <a:rPr lang="en-US" baseline="0" dirty="0" smtClean="0"/>
              <a:t>PS : Project System</a:t>
            </a:r>
          </a:p>
          <a:p>
            <a:r>
              <a:rPr lang="en-US" baseline="0" dirty="0" smtClean="0"/>
              <a:t>WF : Workflow</a:t>
            </a:r>
          </a:p>
          <a:p>
            <a:r>
              <a:rPr lang="en-US" baseline="0" dirty="0" smtClean="0"/>
              <a:t>IS: Industry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28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15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1566" y="1122363"/>
            <a:ext cx="786643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1566" y="3602038"/>
            <a:ext cx="78664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1153"/>
          <a:stretch>
            <a:fillRect/>
          </a:stretch>
        </p:blipFill>
        <p:spPr bwMode="auto">
          <a:xfrm>
            <a:off x="-279563" y="5592173"/>
            <a:ext cx="12634393" cy="1528354"/>
          </a:xfrm>
          <a:prstGeom prst="rect">
            <a:avLst/>
          </a:prstGeom>
        </p:spPr>
      </p:pic>
      <p:pic>
        <p:nvPicPr>
          <p:cNvPr id="9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19373" t="11363" r="19857" b="9150"/>
          <a:stretch/>
        </p:blipFill>
        <p:spPr bwMode="auto">
          <a:xfrm>
            <a:off x="524181" y="1814393"/>
            <a:ext cx="1999638" cy="26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0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9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8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0">
                <a:latin typeface="Haettenschweiler" panose="020B070604090206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lum/>
          </a:blip>
          <a:srcRect l="19373" t="11363" r="19857" b="9150"/>
          <a:stretch/>
        </p:blipFill>
        <p:spPr bwMode="auto">
          <a:xfrm rot="20794821">
            <a:off x="9721044" y="1674746"/>
            <a:ext cx="3265511" cy="4271288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1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0" y="1709738"/>
            <a:ext cx="8818259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9190" y="4589463"/>
            <a:ext cx="88182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1153"/>
          <a:stretch>
            <a:fillRect/>
          </a:stretch>
        </p:blipFill>
        <p:spPr bwMode="auto">
          <a:xfrm>
            <a:off x="-221197" y="5405779"/>
            <a:ext cx="12634393" cy="1528354"/>
          </a:xfrm>
          <a:prstGeom prst="rect">
            <a:avLst/>
          </a:prstGeom>
        </p:spPr>
      </p:pic>
      <p:pic>
        <p:nvPicPr>
          <p:cNvPr id="8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19373" t="11363" r="19857" b="9150"/>
          <a:stretch/>
        </p:blipFill>
        <p:spPr bwMode="auto">
          <a:xfrm>
            <a:off x="463625" y="3528166"/>
            <a:ext cx="1999638" cy="26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8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dirty="0">
                <a:solidFill>
                  <a:schemeClr val="tx1"/>
                </a:solidFill>
                <a:latin typeface="Haettenschweiler" panose="020B070604090206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6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dirty="0">
                <a:solidFill>
                  <a:schemeClr val="tx1"/>
                </a:solidFill>
                <a:latin typeface="Haettenschweiler" panose="020B070604090206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45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7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7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9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2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8357" y="1122363"/>
            <a:ext cx="9341707" cy="2387600"/>
          </a:xfrm>
        </p:spPr>
        <p:txBody>
          <a:bodyPr>
            <a:normAutofit fontScale="90000"/>
          </a:bodyPr>
          <a:lstStyle/>
          <a:p>
            <a:r>
              <a:rPr lang="fi-FI" sz="1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DAH2F3</a:t>
            </a:r>
            <a:r>
              <a:rPr lang="fi-FI" dirty="0"/>
              <a:t> 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4900" dirty="0" smtClean="0">
                <a:effectLst>
                  <a:reflection blurRad="6350" stA="55000" endA="50" endPos="85000" dist="29997" dir="5400000" sy="-100000" algn="bl" rotWithShape="0"/>
                </a:effectLst>
              </a:rPr>
              <a:t>Perencanaan </a:t>
            </a:r>
            <a:r>
              <a:rPr lang="fi-FI" sz="4900" dirty="0">
                <a:effectLst>
                  <a:reflection blurRad="6350" stA="55000" endA="50" endPos="85000" dist="29997" dir="5400000" sy="-100000" algn="bl" rotWithShape="0"/>
                </a:effectLst>
              </a:rPr>
              <a:t>Sumber Daya Perusahaan</a:t>
            </a:r>
            <a:endParaRPr lang="en-US" sz="4300" dirty="0">
              <a:effectLst>
                <a:reflection blurRad="6350" stA="55000" endA="50" endPos="85000" dist="29997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8357" y="4022168"/>
            <a:ext cx="9341707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900" b="1" dirty="0" err="1" smtClean="0"/>
              <a:t>Minggu</a:t>
            </a:r>
            <a:r>
              <a:rPr lang="en-US" sz="3900" b="1" dirty="0" smtClean="0"/>
              <a:t> ke-7: </a:t>
            </a:r>
            <a:r>
              <a:rPr lang="en-US" sz="3900" b="1" smtClean="0"/>
              <a:t>Financial Accounting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P r o d </a:t>
            </a:r>
            <a:r>
              <a:rPr lang="en-US" dirty="0" err="1" smtClean="0"/>
              <a:t>i</a:t>
            </a:r>
            <a:r>
              <a:rPr lang="en-US" dirty="0" smtClean="0"/>
              <a:t>  D 3  K o m p u t e r </a:t>
            </a:r>
            <a:r>
              <a:rPr lang="en-US" dirty="0" err="1" smtClean="0"/>
              <a:t>i</a:t>
            </a:r>
            <a:r>
              <a:rPr lang="en-US" dirty="0" smtClean="0"/>
              <a:t> s a s </a:t>
            </a:r>
            <a:r>
              <a:rPr lang="en-US" dirty="0" err="1" smtClean="0"/>
              <a:t>i</a:t>
            </a:r>
            <a:r>
              <a:rPr lang="en-US" dirty="0" smtClean="0"/>
              <a:t>   A k u n t a n 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 I T , U n </a:t>
            </a:r>
            <a:r>
              <a:rPr lang="en-US" dirty="0" err="1" smtClean="0"/>
              <a:t>i</a:t>
            </a:r>
            <a:r>
              <a:rPr lang="en-US" dirty="0" smtClean="0"/>
              <a:t> v e r s </a:t>
            </a:r>
            <a:r>
              <a:rPr lang="en-US" dirty="0" err="1" smtClean="0"/>
              <a:t>i</a:t>
            </a:r>
            <a:r>
              <a:rPr lang="en-US" dirty="0" smtClean="0"/>
              <a:t> t a s   T e l k o m</a:t>
            </a:r>
          </a:p>
        </p:txBody>
      </p:sp>
    </p:spTree>
    <p:extLst>
      <p:ext uri="{BB962C8B-B14F-4D97-AF65-F5344CB8AC3E}">
        <p14:creationId xmlns:p14="http://schemas.microsoft.com/office/powerpoint/2010/main" val="40614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wiki.sapamericas.com/wp-content/uploads/2013/02/SAP-Modul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600200"/>
            <a:ext cx="5434834" cy="47244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3124201"/>
            <a:ext cx="3581400" cy="71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SAP R/3 integration </a:t>
            </a:r>
          </a:p>
          <a:p>
            <a:pPr marL="0" indent="0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other modules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5588913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Sumber</a:t>
            </a:r>
            <a:r>
              <a:rPr lang="en-US" sz="1000" dirty="0"/>
              <a:t> : http://www.wiki.sapamericas.com/wp-content/uploads/2013/02/SAP-Modules.jpg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1" y="1447800"/>
            <a:ext cx="3375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/>
            <a:r>
              <a:rPr lang="en-US" dirty="0"/>
              <a:t>SAP MM (Materials Management)</a:t>
            </a:r>
          </a:p>
          <a:p>
            <a:pPr algn="r">
              <a:buNone/>
            </a:pPr>
            <a:r>
              <a:rPr lang="en-US" dirty="0"/>
              <a:t>purchase order creates and</a:t>
            </a:r>
          </a:p>
          <a:p>
            <a:pPr algn="r">
              <a:buNone/>
            </a:pPr>
            <a:r>
              <a:rPr lang="en-US" dirty="0"/>
              <a:t> accounts payable (AP) entry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0185" y="304800"/>
            <a:ext cx="3087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/>
            <a:r>
              <a:rPr lang="en-US" dirty="0"/>
              <a:t>SAP SD (Sales &amp; Distribution)</a:t>
            </a:r>
          </a:p>
          <a:p>
            <a:pPr algn="r">
              <a:buNone/>
            </a:pPr>
            <a:r>
              <a:rPr lang="en-US" dirty="0"/>
              <a:t>record sales and creates and</a:t>
            </a:r>
          </a:p>
          <a:p>
            <a:pPr algn="r">
              <a:buNone/>
            </a:pPr>
            <a:r>
              <a:rPr lang="en-US" dirty="0"/>
              <a:t> accounts receivable (AR) entry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228600"/>
            <a:ext cx="29838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/>
              <a:t>SAP FI (Financial Accounting)</a:t>
            </a:r>
          </a:p>
          <a:p>
            <a:pPr>
              <a:buNone/>
            </a:pPr>
            <a:r>
              <a:rPr lang="en-US" dirty="0"/>
              <a:t>manages the AR and AP items</a:t>
            </a:r>
          </a:p>
          <a:p>
            <a:pPr>
              <a:buNone/>
            </a:pPr>
            <a:r>
              <a:rPr lang="en-US" dirty="0"/>
              <a:t>G/L Closing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86601" y="1371600"/>
            <a:ext cx="2717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/>
              <a:t>SAP CO (Controlling)</a:t>
            </a:r>
          </a:p>
          <a:p>
            <a:pPr lvl="0">
              <a:buNone/>
            </a:pPr>
            <a:r>
              <a:rPr lang="en-US" dirty="0"/>
              <a:t>tracks the costs associated </a:t>
            </a:r>
          </a:p>
          <a:p>
            <a:pPr lvl="0">
              <a:buNone/>
            </a:pPr>
            <a:r>
              <a:rPr lang="en-US" dirty="0"/>
              <a:t>with producing products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5581472"/>
            <a:ext cx="3115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/>
            <a:r>
              <a:rPr lang="en-US" dirty="0"/>
              <a:t>SAP HR (Human Resources)</a:t>
            </a:r>
          </a:p>
          <a:p>
            <a:pPr algn="r">
              <a:buNone/>
            </a:pPr>
            <a:r>
              <a:rPr lang="en-US" dirty="0"/>
              <a:t>manages the recruiting, hiring, </a:t>
            </a:r>
          </a:p>
          <a:p>
            <a:pPr algn="r">
              <a:buNone/>
            </a:pPr>
            <a:r>
              <a:rPr lang="en-US" dirty="0"/>
              <a:t>compensation, termination, </a:t>
            </a:r>
          </a:p>
          <a:p>
            <a:pPr algn="r">
              <a:buNone/>
            </a:pPr>
            <a:r>
              <a:rPr lang="en-US" dirty="0"/>
              <a:t>and severance of employees.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96200" y="2457272"/>
            <a:ext cx="3134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/>
              <a:t>SAP AM (Asset Management)</a:t>
            </a:r>
          </a:p>
          <a:p>
            <a:pPr>
              <a:buNone/>
            </a:pPr>
            <a:r>
              <a:rPr lang="en-US" dirty="0"/>
              <a:t>manages fixed-asset purchases </a:t>
            </a:r>
          </a:p>
          <a:p>
            <a:pPr>
              <a:buNone/>
            </a:pPr>
            <a:r>
              <a:rPr lang="en-US" dirty="0"/>
              <a:t>(plant and machinery) and </a:t>
            </a:r>
          </a:p>
          <a:p>
            <a:pPr>
              <a:buNone/>
            </a:pPr>
            <a:r>
              <a:rPr lang="en-US" dirty="0"/>
              <a:t>the related depreciation.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29188" y="5559624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Chp</a:t>
            </a:r>
            <a:r>
              <a:rPr lang="en-US" sz="1400" dirty="0"/>
              <a:t> 5 p122</a:t>
            </a:r>
          </a:p>
        </p:txBody>
      </p:sp>
    </p:spTree>
    <p:extLst>
      <p:ext uri="{BB962C8B-B14F-4D97-AF65-F5344CB8AC3E}">
        <p14:creationId xmlns:p14="http://schemas.microsoft.com/office/powerpoint/2010/main" val="9472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SAP R/3 Accounting System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SAP R/3 Accounting System offers: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Flexibility software for different countries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Meets major industrial nation needs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Multilingual approach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Currency handling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Country-specific  functions for taxes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Reporting and payment transaction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47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SAP R/3 Accounting System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81200" y="1219200"/>
            <a:ext cx="4040188" cy="639762"/>
          </a:xfrm>
        </p:spPr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981200" y="1858962"/>
            <a:ext cx="4040188" cy="46180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Financial Accounting (FI)</a:t>
            </a:r>
          </a:p>
          <a:p>
            <a:r>
              <a:rPr lang="en-US" dirty="0" smtClean="0"/>
              <a:t>Corporate Finance Management</a:t>
            </a:r>
          </a:p>
          <a:p>
            <a:r>
              <a:rPr lang="en-US" dirty="0" smtClean="0"/>
              <a:t>Profitability and Sales Accounting</a:t>
            </a:r>
          </a:p>
          <a:p>
            <a:r>
              <a:rPr lang="en-US" dirty="0" smtClean="0"/>
              <a:t>Product Cost Controlling</a:t>
            </a:r>
          </a:p>
          <a:p>
            <a:r>
              <a:rPr lang="en-US" dirty="0" smtClean="0"/>
              <a:t>Overhead Cost Controlling</a:t>
            </a:r>
          </a:p>
          <a:p>
            <a:r>
              <a:rPr lang="en-US" dirty="0" smtClean="0"/>
              <a:t>Investment Management (IM)</a:t>
            </a:r>
          </a:p>
          <a:p>
            <a:r>
              <a:rPr lang="en-US" dirty="0" smtClean="0"/>
              <a:t>Project Management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69026" y="1219200"/>
            <a:ext cx="4041775" cy="639762"/>
          </a:xfrm>
        </p:spPr>
        <p:txBody>
          <a:bodyPr/>
          <a:lstStyle/>
          <a:p>
            <a:r>
              <a:rPr lang="en-US" dirty="0" smtClean="0"/>
              <a:t>Organizational Element *)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69026" y="1858962"/>
            <a:ext cx="4041775" cy="46180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Corporate Group</a:t>
            </a:r>
          </a:p>
          <a:p>
            <a:r>
              <a:rPr lang="en-US" dirty="0" smtClean="0"/>
              <a:t>Company /Client</a:t>
            </a:r>
          </a:p>
          <a:p>
            <a:r>
              <a:rPr lang="en-US" dirty="0" smtClean="0"/>
              <a:t>Company Code</a:t>
            </a:r>
          </a:p>
          <a:p>
            <a:r>
              <a:rPr lang="en-US" dirty="0" smtClean="0"/>
              <a:t>Business Area</a:t>
            </a:r>
          </a:p>
          <a:p>
            <a:r>
              <a:rPr lang="en-US" dirty="0" smtClean="0"/>
              <a:t>Functional Area</a:t>
            </a:r>
          </a:p>
          <a:p>
            <a:r>
              <a:rPr lang="en-US" dirty="0" smtClean="0"/>
              <a:t>Profit Center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1800" dirty="0">
                <a:solidFill>
                  <a:srgbClr val="FF0000"/>
                </a:solidFill>
              </a:rPr>
              <a:t>*) Please recall previous slide on Organizational Element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5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Chart of Accounts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/>
              <a:t>What is </a:t>
            </a:r>
            <a:r>
              <a:rPr lang="en-US" sz="6000" b="1" dirty="0" err="1">
                <a:solidFill>
                  <a:srgbClr val="7030A0"/>
                </a:solidFill>
              </a:rPr>
              <a:t>CoA</a:t>
            </a:r>
            <a:r>
              <a:rPr lang="en-US" sz="4000" dirty="0"/>
              <a:t>?</a:t>
            </a:r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r>
              <a:rPr lang="en-US" dirty="0"/>
              <a:t>Is a classification system defined by accounting to record values or values flow.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sz="3600" b="1" dirty="0"/>
              <a:t>1 company code = 1 </a:t>
            </a:r>
            <a:r>
              <a:rPr lang="en-US" sz="3600" b="1" dirty="0" err="1"/>
              <a:t>CoA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3202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Chart of Accounts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268924"/>
            <a:ext cx="7620000" cy="5055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40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Chart of Accounts: </a:t>
            </a:r>
            <a:r>
              <a:rPr lang="en-US" dirty="0" smtClean="0">
                <a:solidFill>
                  <a:srgbClr val="002060"/>
                </a:solidFill>
                <a:latin typeface="Arial Black" pitchFamily="34" charset="0"/>
              </a:rPr>
              <a:t>3 Function</a:t>
            </a:r>
            <a:endParaRPr lang="en-US" sz="3600" dirty="0">
              <a:solidFill>
                <a:srgbClr val="002060"/>
              </a:solidFill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 an operational </a:t>
            </a:r>
            <a:r>
              <a:rPr lang="en-US" dirty="0" err="1" smtClean="0"/>
              <a:t>CoA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/>
              <a:t>Account used in</a:t>
            </a:r>
            <a:r>
              <a:rPr lang="en-US" sz="3600" b="1" dirty="0">
                <a:solidFill>
                  <a:srgbClr val="FF6600"/>
                </a:solidFill>
              </a:rPr>
              <a:t> </a:t>
            </a:r>
            <a:r>
              <a:rPr lang="en-US" sz="4000" b="1" dirty="0">
                <a:solidFill>
                  <a:srgbClr val="FF6600"/>
                </a:solidFill>
              </a:rPr>
              <a:t>day-to-day </a:t>
            </a:r>
            <a:r>
              <a:rPr lang="en-US" dirty="0"/>
              <a:t>transaction (financial accounting and cost accounting)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an local </a:t>
            </a:r>
            <a:r>
              <a:rPr lang="en-US" dirty="0" err="1" smtClean="0"/>
              <a:t>CoA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Account for </a:t>
            </a:r>
            <a:r>
              <a:rPr lang="en-US" sz="4000" b="1" dirty="0">
                <a:solidFill>
                  <a:srgbClr val="FF6600"/>
                </a:solidFill>
              </a:rPr>
              <a:t>legal</a:t>
            </a:r>
            <a:r>
              <a:rPr lang="en-US" dirty="0" smtClean="0"/>
              <a:t> requirement (country specific)</a:t>
            </a:r>
          </a:p>
          <a:p>
            <a:endParaRPr lang="en-US" dirty="0" smtClean="0"/>
          </a:p>
          <a:p>
            <a:r>
              <a:rPr lang="en-US" dirty="0" smtClean="0"/>
              <a:t>As a group </a:t>
            </a:r>
            <a:r>
              <a:rPr lang="en-US" dirty="0" err="1" smtClean="0"/>
              <a:t>CoA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Account applied throughout the corporate group to </a:t>
            </a:r>
            <a:r>
              <a:rPr lang="en-US" sz="4000" b="1" dirty="0">
                <a:solidFill>
                  <a:srgbClr val="FF6600"/>
                </a:solidFill>
              </a:rPr>
              <a:t>standardize operation </a:t>
            </a:r>
            <a:r>
              <a:rPr lang="en-US" dirty="0" smtClean="0"/>
              <a:t>within a corporate group.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0" y="304800"/>
          <a:ext cx="86868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975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Customer Master </a:t>
            </a:r>
            <a:r>
              <a:rPr lang="en-US" dirty="0" smtClean="0">
                <a:solidFill>
                  <a:srgbClr val="002060"/>
                </a:solidFill>
                <a:latin typeface="Arial Black" pitchFamily="34" charset="0"/>
              </a:rPr>
              <a:t>A/R</a:t>
            </a:r>
            <a:endParaRPr lang="en-US" sz="3600" dirty="0">
              <a:solidFill>
                <a:srgbClr val="002060"/>
              </a:solidFill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Contain information about Customers such as Payment and dunning.</a:t>
            </a:r>
          </a:p>
          <a:p>
            <a:endParaRPr lang="en-US" dirty="0" smtClean="0"/>
          </a:p>
          <a:p>
            <a:r>
              <a:rPr lang="en-US" dirty="0" smtClean="0"/>
              <a:t>Features which characterized customer master records:</a:t>
            </a:r>
          </a:p>
          <a:p>
            <a:pPr lvl="1"/>
            <a:r>
              <a:rPr lang="en-US" dirty="0" smtClean="0"/>
              <a:t>Provides an overview of all of a customer’s data at any time</a:t>
            </a:r>
          </a:p>
          <a:p>
            <a:pPr lvl="1"/>
            <a:r>
              <a:rPr lang="en-US" dirty="0" smtClean="0"/>
              <a:t>Allows flexibility access to the data</a:t>
            </a:r>
          </a:p>
          <a:p>
            <a:pPr lvl="1"/>
            <a:r>
              <a:rPr lang="en-US" dirty="0" smtClean="0"/>
              <a:t>Forms the database that controls automatics dunning and automatics payment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1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Customer Master </a:t>
            </a:r>
            <a:r>
              <a:rPr lang="en-US" dirty="0" smtClean="0">
                <a:solidFill>
                  <a:srgbClr val="002060"/>
                </a:solidFill>
                <a:latin typeface="Arial Black" pitchFamily="34" charset="0"/>
              </a:rPr>
              <a:t>A/R</a:t>
            </a:r>
            <a:endParaRPr lang="en-US" sz="3600" dirty="0">
              <a:solidFill>
                <a:srgbClr val="002060"/>
              </a:solidFill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3 Structure of Customer Master Record</a:t>
            </a:r>
          </a:p>
          <a:p>
            <a:r>
              <a:rPr lang="en-US" dirty="0" smtClean="0"/>
              <a:t>General Data</a:t>
            </a:r>
          </a:p>
          <a:p>
            <a:r>
              <a:rPr lang="en-US" dirty="0" smtClean="0"/>
              <a:t>Data for Company Code </a:t>
            </a:r>
          </a:p>
          <a:p>
            <a:r>
              <a:rPr lang="en-US" dirty="0" smtClean="0"/>
              <a:t>Data for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3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Vendor Master </a:t>
            </a:r>
            <a:r>
              <a:rPr lang="en-US" dirty="0" smtClean="0">
                <a:solidFill>
                  <a:srgbClr val="002060"/>
                </a:solidFill>
                <a:latin typeface="Arial Black" pitchFamily="34" charset="0"/>
              </a:rPr>
              <a:t>A/P</a:t>
            </a:r>
            <a:endParaRPr lang="en-US" sz="3600" dirty="0">
              <a:solidFill>
                <a:srgbClr val="002060"/>
              </a:solidFill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Contain information about Vendors</a:t>
            </a:r>
          </a:p>
          <a:p>
            <a:endParaRPr lang="en-US" dirty="0" smtClean="0"/>
          </a:p>
          <a:p>
            <a:r>
              <a:rPr lang="en-US" dirty="0" smtClean="0"/>
              <a:t>Features which characterized customer master records:</a:t>
            </a:r>
          </a:p>
          <a:p>
            <a:pPr lvl="1"/>
            <a:r>
              <a:rPr lang="en-US" dirty="0" smtClean="0"/>
              <a:t>Overview of all data for a given vendor</a:t>
            </a:r>
          </a:p>
          <a:p>
            <a:pPr lvl="1"/>
            <a:r>
              <a:rPr lang="en-US" dirty="0" smtClean="0"/>
              <a:t>Flexible data access</a:t>
            </a:r>
          </a:p>
          <a:p>
            <a:pPr lvl="1"/>
            <a:r>
              <a:rPr lang="en-US" dirty="0" smtClean="0"/>
              <a:t>Baseline data used to control payment transactions and to represent business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 anchor="b"/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Monk, E., &amp; Wagner, B. (2009). Concept in Enterprise Resource Planning Third Edition. Boston, Massachusetts: Course Technology </a:t>
            </a:r>
            <a:r>
              <a:rPr lang="en-US" dirty="0" err="1" smtClean="0"/>
              <a:t>Cengage</a:t>
            </a:r>
            <a:r>
              <a:rPr lang="en-US" dirty="0" smtClean="0"/>
              <a:t> Learning.</a:t>
            </a:r>
          </a:p>
          <a:p>
            <a:r>
              <a:rPr lang="en-US" dirty="0" smtClean="0"/>
              <a:t>SAP. (2006). SAP01: SAP Overview. SAP AG.</a:t>
            </a:r>
          </a:p>
          <a:p>
            <a:endParaRPr lang="en-US" dirty="0"/>
          </a:p>
        </p:txBody>
      </p:sp>
      <p:sp>
        <p:nvSpPr>
          <p:cNvPr id="5" name="Arc 4"/>
          <p:cNvSpPr>
            <a:spLocks/>
          </p:cNvSpPr>
          <p:nvPr/>
        </p:nvSpPr>
        <p:spPr bwMode="gray">
          <a:xfrm>
            <a:off x="2971801" y="-914400"/>
            <a:ext cx="2251075" cy="4478338"/>
          </a:xfrm>
          <a:custGeom>
            <a:avLst/>
            <a:gdLst>
              <a:gd name="T0" fmla="*/ 172478 w 21600"/>
              <a:gd name="T1" fmla="*/ 0 h 42964"/>
              <a:gd name="T2" fmla="*/ 283677 w 21600"/>
              <a:gd name="T3" fmla="*/ 4478338 h 42964"/>
              <a:gd name="T4" fmla="*/ 0 w 21600"/>
              <a:gd name="T5" fmla="*/ 2244798 h 42964"/>
              <a:gd name="T6" fmla="*/ 0 60000 65536"/>
              <a:gd name="T7" fmla="*/ 0 60000 65536"/>
              <a:gd name="T8" fmla="*/ 0 60000 65536"/>
              <a:gd name="T9" fmla="*/ 0 w 21600"/>
              <a:gd name="T10" fmla="*/ 0 h 42964"/>
              <a:gd name="T11" fmla="*/ 21600 w 21600"/>
              <a:gd name="T12" fmla="*/ 42964 h 429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964" fill="none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</a:path>
              <a:path w="21600" h="42964" stroke="0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  <a:lnTo>
                  <a:pt x="0" y="21536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4972051" y="1125538"/>
            <a:ext cx="4206875" cy="685800"/>
            <a:chOff x="1999" y="1893"/>
            <a:chExt cx="2650" cy="432"/>
          </a:xfrm>
        </p:grpSpPr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307" y="1893"/>
              <a:ext cx="2342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Lesson: SAP R/3 Accounting</a:t>
              </a:r>
            </a:p>
          </p:txBody>
        </p:sp>
        <p:sp>
          <p:nvSpPr>
            <p:cNvPr id="10" name="Oval 13">
              <a:hlinkClick r:id="rId2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99" y="1969"/>
              <a:ext cx="280" cy="280"/>
            </a:xfrm>
            <a:prstGeom prst="ellipse">
              <a:avLst/>
            </a:prstGeom>
            <a:gradFill rotWithShape="0">
              <a:gsLst>
                <a:gs pos="0">
                  <a:srgbClr val="1562AD">
                    <a:gamma/>
                    <a:tint val="0"/>
                    <a:invGamma/>
                  </a:srgbClr>
                </a:gs>
                <a:gs pos="100000">
                  <a:srgbClr val="1562A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grpSp>
        <p:nvGrpSpPr>
          <p:cNvPr id="12" name="Group 16"/>
          <p:cNvGrpSpPr>
            <a:grpSpLocks/>
          </p:cNvGrpSpPr>
          <p:nvPr/>
        </p:nvGrpSpPr>
        <p:grpSpPr bwMode="auto">
          <a:xfrm>
            <a:off x="5532438" y="1735138"/>
            <a:ext cx="4232275" cy="685800"/>
            <a:chOff x="1916" y="1489"/>
            <a:chExt cx="2666" cy="432"/>
          </a:xfrm>
        </p:grpSpPr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  <a:latin typeface="Arial Black" pitchFamily="34" charset="0"/>
                </a:rPr>
                <a:t>Accounting Foundation</a:t>
              </a:r>
            </a:p>
          </p:txBody>
        </p:sp>
        <p:sp>
          <p:nvSpPr>
            <p:cNvPr id="14" name="Oval 11">
              <a:hlinkClick r:id="rId2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5380038" y="2344738"/>
            <a:ext cx="4232275" cy="685800"/>
            <a:chOff x="1916" y="1489"/>
            <a:chExt cx="2666" cy="432"/>
          </a:xfrm>
        </p:grpSpPr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  <a:latin typeface="Arial Black" pitchFamily="34" charset="0"/>
                </a:rPr>
                <a:t>Financial Accounting</a:t>
              </a:r>
            </a:p>
          </p:txBody>
        </p:sp>
        <p:sp>
          <p:nvSpPr>
            <p:cNvPr id="17" name="Oval 11">
              <a:hlinkClick r:id="rId2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999038" y="2954338"/>
            <a:ext cx="4232275" cy="685800"/>
            <a:chOff x="1916" y="1489"/>
            <a:chExt cx="2666" cy="432"/>
          </a:xfrm>
        </p:grpSpPr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Management Accounting</a:t>
              </a:r>
            </a:p>
          </p:txBody>
        </p:sp>
        <p:sp>
          <p:nvSpPr>
            <p:cNvPr id="20" name="Oval 11">
              <a:hlinkClick r:id="rId2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</p:spTree>
    <p:extLst>
      <p:ext uri="{BB962C8B-B14F-4D97-AF65-F5344CB8AC3E}">
        <p14:creationId xmlns:p14="http://schemas.microsoft.com/office/powerpoint/2010/main" val="141273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Vendor Master </a:t>
            </a:r>
            <a:r>
              <a:rPr lang="en-US" dirty="0" smtClean="0">
                <a:solidFill>
                  <a:srgbClr val="002060"/>
                </a:solidFill>
                <a:latin typeface="Arial Black" pitchFamily="34" charset="0"/>
              </a:rPr>
              <a:t>A/P</a:t>
            </a:r>
            <a:endParaRPr lang="en-US" sz="3600" dirty="0">
              <a:solidFill>
                <a:srgbClr val="002060"/>
              </a:solidFill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3 Structure of Customer Master Record</a:t>
            </a:r>
          </a:p>
          <a:p>
            <a:r>
              <a:rPr lang="en-US" dirty="0" smtClean="0"/>
              <a:t>General Data</a:t>
            </a:r>
          </a:p>
          <a:p>
            <a:r>
              <a:rPr lang="en-US" dirty="0" smtClean="0"/>
              <a:t>Data for Company Code </a:t>
            </a:r>
          </a:p>
          <a:p>
            <a:r>
              <a:rPr lang="en-US" dirty="0" smtClean="0"/>
              <a:t>Purchasing organization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5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Assets Management</a:t>
            </a:r>
            <a:endParaRPr lang="en-US" sz="3600" dirty="0">
              <a:solidFill>
                <a:srgbClr val="002060"/>
              </a:solidFill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Fixed assets need to be planned and monitored.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To maintain Assets</a:t>
            </a:r>
          </a:p>
          <a:p>
            <a:pPr algn="ctr">
              <a:buNone/>
            </a:pPr>
            <a:r>
              <a:rPr lang="en-US" dirty="0" smtClean="0"/>
              <a:t>Chart of Depreciation</a:t>
            </a:r>
          </a:p>
          <a:p>
            <a:pPr algn="ctr">
              <a:buNone/>
            </a:pPr>
            <a:r>
              <a:rPr lang="en-US" dirty="0" smtClean="0"/>
              <a:t>Represent valuation methods for commercial balance sheet, tax requirement, controlling purpose, corporate policy, etc.</a:t>
            </a:r>
          </a:p>
        </p:txBody>
      </p:sp>
    </p:spTree>
    <p:extLst>
      <p:ext uri="{BB962C8B-B14F-4D97-AF65-F5344CB8AC3E}">
        <p14:creationId xmlns:p14="http://schemas.microsoft.com/office/powerpoint/2010/main" val="21911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Assets Management</a:t>
            </a:r>
            <a:endParaRPr lang="en-US" sz="3600" dirty="0">
              <a:solidFill>
                <a:srgbClr val="002060"/>
              </a:solidFill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Classification fixed assets: </a:t>
            </a:r>
            <a:r>
              <a:rPr lang="en-US" sz="4000" dirty="0">
                <a:solidFill>
                  <a:srgbClr val="FF6600"/>
                </a:solidFill>
              </a:rPr>
              <a:t>Assets class</a:t>
            </a:r>
            <a:endParaRPr lang="en-US" dirty="0" smtClean="0">
              <a:solidFill>
                <a:srgbClr val="FF6600"/>
              </a:solidFill>
            </a:endParaRPr>
          </a:p>
          <a:p>
            <a:pPr algn="ctr">
              <a:buNone/>
            </a:pPr>
            <a:r>
              <a:rPr lang="en-US" dirty="0"/>
              <a:t>Classification criteria</a:t>
            </a:r>
          </a:p>
          <a:p>
            <a:pPr algn="ctr">
              <a:buNone/>
            </a:pPr>
            <a:r>
              <a:rPr lang="en-US" dirty="0"/>
              <a:t>Depreciation keys and useful life</a:t>
            </a:r>
          </a:p>
          <a:p>
            <a:pPr algn="ctr">
              <a:buNone/>
            </a:pPr>
            <a:r>
              <a:rPr lang="en-US" dirty="0"/>
              <a:t>Valuation net assets</a:t>
            </a:r>
          </a:p>
          <a:p>
            <a:pPr algn="ctr">
              <a:buNone/>
            </a:pPr>
            <a:r>
              <a:rPr lang="en-US" dirty="0"/>
              <a:t>Insurance-related data</a:t>
            </a:r>
          </a:p>
          <a:p>
            <a:pPr algn="ctr">
              <a:buNone/>
            </a:pPr>
            <a:r>
              <a:rPr lang="en-US" dirty="0"/>
              <a:t>Assets type (assets under construction, low value economics unit, lease assets, and capitalized assets)</a:t>
            </a:r>
          </a:p>
        </p:txBody>
      </p:sp>
    </p:spTree>
    <p:extLst>
      <p:ext uri="{BB962C8B-B14F-4D97-AF65-F5344CB8AC3E}">
        <p14:creationId xmlns:p14="http://schemas.microsoft.com/office/powerpoint/2010/main" val="364274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Account Balances</a:t>
            </a:r>
            <a:endParaRPr lang="en-US" sz="3600" dirty="0">
              <a:solidFill>
                <a:srgbClr val="002060"/>
              </a:solidFill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/>
              <a:t>Overview of a line item display:</a:t>
            </a:r>
          </a:p>
          <a:p>
            <a:pPr algn="ctr">
              <a:buNone/>
            </a:pPr>
            <a:r>
              <a:rPr lang="en-US" dirty="0"/>
              <a:t>Open</a:t>
            </a:r>
          </a:p>
          <a:p>
            <a:pPr algn="ctr">
              <a:buNone/>
            </a:pPr>
            <a:r>
              <a:rPr lang="en-US" dirty="0"/>
              <a:t>Cleared</a:t>
            </a:r>
          </a:p>
          <a:p>
            <a:pPr algn="ctr">
              <a:buNone/>
            </a:pPr>
            <a:r>
              <a:rPr lang="en-US" dirty="0"/>
              <a:t>Parked 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Line item display available for:</a:t>
            </a:r>
          </a:p>
          <a:p>
            <a:pPr algn="ctr">
              <a:buNone/>
            </a:pPr>
            <a:r>
              <a:rPr lang="en-US" dirty="0"/>
              <a:t>An account in a company code</a:t>
            </a:r>
          </a:p>
          <a:p>
            <a:pPr algn="ctr">
              <a:buNone/>
            </a:pPr>
            <a:r>
              <a:rPr lang="en-US" dirty="0"/>
              <a:t>An account group in a group of company codes (</a:t>
            </a:r>
            <a:r>
              <a:rPr lang="en-US" dirty="0" err="1"/>
              <a:t>worklist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25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gray">
          <a:xfrm>
            <a:off x="1600201" y="101601"/>
            <a:ext cx="8532813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171450">
              <a:spcBef>
                <a:spcPct val="0"/>
              </a:spcBef>
            </a:pPr>
            <a:endParaRPr lang="en-GB" sz="240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5124" name="Arc 4"/>
          <p:cNvSpPr>
            <a:spLocks/>
          </p:cNvSpPr>
          <p:nvPr/>
        </p:nvSpPr>
        <p:spPr bwMode="gray">
          <a:xfrm>
            <a:off x="2697164" y="1770062"/>
            <a:ext cx="2251075" cy="4478338"/>
          </a:xfrm>
          <a:custGeom>
            <a:avLst/>
            <a:gdLst>
              <a:gd name="T0" fmla="*/ 172478 w 21600"/>
              <a:gd name="T1" fmla="*/ 0 h 42964"/>
              <a:gd name="T2" fmla="*/ 283677 w 21600"/>
              <a:gd name="T3" fmla="*/ 4478338 h 42964"/>
              <a:gd name="T4" fmla="*/ 0 w 21600"/>
              <a:gd name="T5" fmla="*/ 2244798 h 42964"/>
              <a:gd name="T6" fmla="*/ 0 60000 65536"/>
              <a:gd name="T7" fmla="*/ 0 60000 65536"/>
              <a:gd name="T8" fmla="*/ 0 60000 65536"/>
              <a:gd name="T9" fmla="*/ 0 w 21600"/>
              <a:gd name="T10" fmla="*/ 0 h 42964"/>
              <a:gd name="T11" fmla="*/ 21600 w 21600"/>
              <a:gd name="T12" fmla="*/ 42964 h 429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964" fill="none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</a:path>
              <a:path w="21600" h="42964" stroke="0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  <a:lnTo>
                  <a:pt x="0" y="21536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Agenda</a:t>
            </a:r>
            <a:endParaRPr lang="en-GB" sz="6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697414" y="3810000"/>
            <a:ext cx="4206875" cy="685800"/>
            <a:chOff x="1999" y="1893"/>
            <a:chExt cx="2650" cy="432"/>
          </a:xfrm>
        </p:grpSpPr>
        <p:sp>
          <p:nvSpPr>
            <p:cNvPr id="5130" name="Rectangle 12"/>
            <p:cNvSpPr>
              <a:spLocks noChangeArrowheads="1"/>
            </p:cNvSpPr>
            <p:nvPr/>
          </p:nvSpPr>
          <p:spPr bwMode="auto">
            <a:xfrm>
              <a:off x="2307" y="1893"/>
              <a:ext cx="2342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Lesson: SAP R/3 Accounting</a:t>
              </a:r>
            </a:p>
          </p:txBody>
        </p:sp>
        <p:sp>
          <p:nvSpPr>
            <p:cNvPr id="1521677" name="Oval 13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99" y="1969"/>
              <a:ext cx="280" cy="280"/>
            </a:xfrm>
            <a:prstGeom prst="ellipse">
              <a:avLst/>
            </a:prstGeom>
            <a:gradFill rotWithShape="0">
              <a:gsLst>
                <a:gs pos="0">
                  <a:srgbClr val="1562AD">
                    <a:gamma/>
                    <a:tint val="0"/>
                    <a:invGamma/>
                  </a:srgbClr>
                </a:gs>
                <a:gs pos="100000">
                  <a:srgbClr val="1562A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pic>
        <p:nvPicPr>
          <p:cNvPr id="19" name="Picture 18" descr="D:\S2\Pictures\Meet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1" y="2616200"/>
            <a:ext cx="3265715" cy="279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4C91-3EAA-44E3-98EA-EF2599E7CFA3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257801" y="4419600"/>
            <a:ext cx="4232275" cy="685800"/>
            <a:chOff x="1916" y="1489"/>
            <a:chExt cx="2666" cy="432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Accounting Foundation</a:t>
              </a:r>
            </a:p>
          </p:txBody>
        </p:sp>
        <p:sp>
          <p:nvSpPr>
            <p:cNvPr id="15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105401" y="5029200"/>
            <a:ext cx="4232275" cy="685800"/>
            <a:chOff x="1916" y="1489"/>
            <a:chExt cx="2666" cy="432"/>
          </a:xfrm>
        </p:grpSpPr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  <a:latin typeface="Arial Black" pitchFamily="34" charset="0"/>
                </a:rPr>
                <a:t>Financial</a:t>
              </a: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 </a:t>
              </a: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  <a:latin typeface="Arial Black" pitchFamily="34" charset="0"/>
                </a:rPr>
                <a:t>Accounting</a:t>
              </a:r>
            </a:p>
          </p:txBody>
        </p:sp>
        <p:sp>
          <p:nvSpPr>
            <p:cNvPr id="18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724401" y="5638800"/>
            <a:ext cx="4232275" cy="685800"/>
            <a:chOff x="1916" y="1489"/>
            <a:chExt cx="2666" cy="432"/>
          </a:xfrm>
        </p:grpSpPr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Management Accounting</a:t>
              </a:r>
            </a:p>
          </p:txBody>
        </p:sp>
        <p:sp>
          <p:nvSpPr>
            <p:cNvPr id="23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9686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Financial Accounting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Lesson Overview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-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Lesson Objectives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Explain how SAP supports the key process in financial accounting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Describe how to create a payment, view a general ledger transaction, and view a bank balance</a:t>
            </a:r>
          </a:p>
        </p:txBody>
      </p:sp>
    </p:spTree>
    <p:extLst>
      <p:ext uri="{BB962C8B-B14F-4D97-AF65-F5344CB8AC3E}">
        <p14:creationId xmlns:p14="http://schemas.microsoft.com/office/powerpoint/2010/main" val="81570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General Ledger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Activity: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Operational transactions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/>
              <a:t>eq. goods issue cause material issue posting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Posting transaction in subsidiary ledger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/>
              <a:t>eq. assets acquisition in fixed assets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Transaction originally assigned to the G/L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Posting G/L</a:t>
            </a:r>
          </a:p>
        </p:txBody>
      </p:sp>
    </p:spTree>
    <p:extLst>
      <p:ext uri="{BB962C8B-B14F-4D97-AF65-F5344CB8AC3E}">
        <p14:creationId xmlns:p14="http://schemas.microsoft.com/office/powerpoint/2010/main" val="40150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General Ledger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5000" y="5083314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/>
              <a:t>eq. goods issue cause material issue posting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1828801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dirty="0"/>
              <a:t>eq. assets acquisition in fixed assets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0" y="1879938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Transaction originally assigned to the G/L</a:t>
            </a:r>
          </a:p>
        </p:txBody>
      </p:sp>
    </p:spTree>
    <p:extLst>
      <p:ext uri="{BB962C8B-B14F-4D97-AF65-F5344CB8AC3E}">
        <p14:creationId xmlns:p14="http://schemas.microsoft.com/office/powerpoint/2010/main" val="24431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General Ledger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Subsidiary ledger are integrated with G/L accounting on level master data, transaction data and reporting.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Integrated </a:t>
            </a:r>
            <a:r>
              <a:rPr lang="en-US" dirty="0" smtClean="0">
                <a:sym typeface="Wingdings" pitchFamily="2" charset="2"/>
              </a:rPr>
              <a:t> accessing shared database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170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General Ledger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Shared database means:</a:t>
            </a:r>
          </a:p>
          <a:p>
            <a:pPr>
              <a:buFontTx/>
              <a:buChar char="-"/>
            </a:pPr>
            <a:r>
              <a:rPr lang="en-US" dirty="0" smtClean="0"/>
              <a:t>non-redundant data creation and maintenance</a:t>
            </a:r>
          </a:p>
          <a:p>
            <a:pPr>
              <a:buFontTx/>
              <a:buChar char="-"/>
            </a:pPr>
            <a:r>
              <a:rPr lang="en-US" dirty="0" smtClean="0"/>
              <a:t>Documentation and review system that can be clearly verified at any time</a:t>
            </a:r>
          </a:p>
          <a:p>
            <a:pPr>
              <a:buFontTx/>
              <a:buChar char="-"/>
            </a:pPr>
            <a:r>
              <a:rPr lang="en-US" dirty="0" smtClean="0"/>
              <a:t>Complete access to all application</a:t>
            </a:r>
          </a:p>
          <a:p>
            <a:pPr>
              <a:buFontTx/>
              <a:buChar char="-"/>
            </a:pPr>
            <a:r>
              <a:rPr lang="en-US" dirty="0" smtClean="0"/>
              <a:t>Reporting information system that can be fully customized</a:t>
            </a:r>
          </a:p>
        </p:txBody>
      </p:sp>
    </p:spTree>
    <p:extLst>
      <p:ext uri="{BB962C8B-B14F-4D97-AF65-F5344CB8AC3E}">
        <p14:creationId xmlns:p14="http://schemas.microsoft.com/office/powerpoint/2010/main" val="186387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www.kevinbeare.com/sites/www.kevinbeare.com/files/images/ServicesAccount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503237"/>
            <a:ext cx="6629400" cy="5162092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5000" y="5151438"/>
            <a:ext cx="5257800" cy="1477963"/>
          </a:xfrm>
        </p:spPr>
        <p:txBody>
          <a:bodyPr/>
          <a:lstStyle/>
          <a:p>
            <a:pPr algn="r">
              <a:buNone/>
            </a:pPr>
            <a:r>
              <a:rPr lang="en-US" dirty="0" smtClean="0"/>
              <a:t>Accounting Foundation</a:t>
            </a:r>
          </a:p>
          <a:p>
            <a:pPr algn="r">
              <a:buNone/>
            </a:pPr>
            <a:r>
              <a:rPr lang="en-US" sz="2000" dirty="0"/>
              <a:t>Play Video</a:t>
            </a:r>
          </a:p>
        </p:txBody>
      </p:sp>
    </p:spTree>
    <p:extLst>
      <p:ext uri="{BB962C8B-B14F-4D97-AF65-F5344CB8AC3E}">
        <p14:creationId xmlns:p14="http://schemas.microsoft.com/office/powerpoint/2010/main" val="37361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Accounting Documents: </a:t>
            </a:r>
            <a:r>
              <a:rPr lang="en-US" sz="3200" dirty="0">
                <a:solidFill>
                  <a:srgbClr val="0070C0"/>
                </a:solidFill>
                <a:latin typeface="Arial Black" pitchFamily="34" charset="0"/>
              </a:rPr>
              <a:t>Type</a:t>
            </a:r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 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Document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Receipts</a:t>
            </a:r>
          </a:p>
          <a:p>
            <a:r>
              <a:rPr lang="en-US" dirty="0" smtClean="0"/>
              <a:t>Invoices</a:t>
            </a:r>
          </a:p>
          <a:p>
            <a:r>
              <a:rPr lang="en-US" dirty="0" smtClean="0"/>
              <a:t>Checks</a:t>
            </a:r>
          </a:p>
          <a:p>
            <a:r>
              <a:rPr lang="en-US" dirty="0" smtClean="0"/>
              <a:t>Bank Statements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Processing Document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Accounting Documents</a:t>
            </a:r>
          </a:p>
          <a:p>
            <a:r>
              <a:rPr lang="en-US" dirty="0" smtClean="0"/>
              <a:t>Sample Documents</a:t>
            </a:r>
          </a:p>
          <a:p>
            <a:r>
              <a:rPr lang="en-US" dirty="0" smtClean="0"/>
              <a:t>Recurring Entry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9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Accounting Documents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You can only check whether postings are correct in the compact journal and general ledger by means of document.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Every posting must therefore have a document.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 document consists of a document header and at least two line items.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0" name="Line Callout 2 9"/>
          <p:cNvSpPr/>
          <p:nvPr/>
        </p:nvSpPr>
        <p:spPr>
          <a:xfrm>
            <a:off x="7924800" y="5181600"/>
            <a:ext cx="2667000" cy="1600200"/>
          </a:xfrm>
          <a:prstGeom prst="borderCallout2">
            <a:avLst>
              <a:gd name="adj1" fmla="val 75592"/>
              <a:gd name="adj2" fmla="val -9649"/>
              <a:gd name="adj3" fmla="val 75592"/>
              <a:gd name="adj4" fmla="val -23246"/>
              <a:gd name="adj5" fmla="val 11447"/>
              <a:gd name="adj6" fmla="val -440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Amount, account number, credit/debit assignment, etc</a:t>
            </a:r>
          </a:p>
        </p:txBody>
      </p:sp>
    </p:spTree>
    <p:extLst>
      <p:ext uri="{BB962C8B-B14F-4D97-AF65-F5344CB8AC3E}">
        <p14:creationId xmlns:p14="http://schemas.microsoft.com/office/powerpoint/2010/main" val="228047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Payment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To be able to post document</a:t>
            </a:r>
          </a:p>
          <a:p>
            <a:pPr algn="ctr">
              <a:buNone/>
            </a:pPr>
            <a:r>
              <a:rPr lang="en-US" dirty="0" smtClean="0"/>
              <a:t>Debit and credit must </a:t>
            </a:r>
            <a:r>
              <a:rPr lang="en-US" sz="4000" b="1" dirty="0"/>
              <a:t>balance (=Zero)</a:t>
            </a:r>
          </a:p>
          <a:p>
            <a:pPr algn="ctr">
              <a:buNone/>
            </a:pPr>
            <a:endParaRPr lang="en-US" sz="4000" b="1" dirty="0"/>
          </a:p>
          <a:p>
            <a:pPr algn="ctr">
              <a:buNone/>
            </a:pPr>
            <a:r>
              <a:rPr lang="en-US" sz="6000" b="1" dirty="0"/>
              <a:t>≠ </a:t>
            </a:r>
            <a:r>
              <a:rPr lang="en-US" sz="4800" b="1" dirty="0"/>
              <a:t>Zero</a:t>
            </a:r>
          </a:p>
          <a:p>
            <a:pPr algn="ctr">
              <a:buNone/>
            </a:pPr>
            <a:r>
              <a:rPr lang="en-US" dirty="0" smtClean="0"/>
              <a:t>What you should do? Hold or Park</a:t>
            </a:r>
          </a:p>
          <a:p>
            <a:pPr algn="ctr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1978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Travel Management and Expense Reimbursement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SAP R/3 Travel management, tools for: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Plan trips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Book travel service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Approve trips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Record trips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Determine and valuate reimbursement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Account for travel expense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1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Payment and Transfer to Payroll Accounting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00200" y="2819400"/>
            <a:ext cx="2362200" cy="1143000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/>
              <a:t>Payment of expense</a:t>
            </a:r>
            <a:endParaRPr lang="en-US" sz="1800" b="1" dirty="0"/>
          </a:p>
          <a:p>
            <a:pPr>
              <a:buNone/>
            </a:pPr>
            <a:r>
              <a:rPr lang="en-US" sz="1500" b="1" dirty="0"/>
              <a:t>Eq.travel expense from R/3 Travel Management</a:t>
            </a:r>
            <a:endParaRPr lang="en-US" sz="1700" b="1" dirty="0"/>
          </a:p>
        </p:txBody>
      </p:sp>
      <p:pic>
        <p:nvPicPr>
          <p:cNvPr id="2050" name="Picture 2" descr="http://help.sap.com/saphelp_40b/helpdata/EN/81/42b09e4a3711d189490000e8323c4f/Image78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0861" y="1447800"/>
            <a:ext cx="5987141" cy="3810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509694" y="5334001"/>
            <a:ext cx="1701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Sumber</a:t>
            </a:r>
            <a:r>
              <a:rPr lang="en-US" sz="1000" dirty="0"/>
              <a:t>: http://help.sap.com</a:t>
            </a:r>
          </a:p>
        </p:txBody>
      </p:sp>
      <p:cxnSp>
        <p:nvCxnSpPr>
          <p:cNvPr id="10" name="Straight Arrow Connector 9"/>
          <p:cNvCxnSpPr>
            <a:stCxn id="5" idx="3"/>
            <a:endCxn id="2050" idx="1"/>
          </p:cNvCxnSpPr>
          <p:nvPr/>
        </p:nvCxnSpPr>
        <p:spPr>
          <a:xfrm flipV="1">
            <a:off x="3962400" y="3352800"/>
            <a:ext cx="71846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26" y="1586860"/>
            <a:ext cx="5286375" cy="527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667001"/>
            <a:ext cx="6477000" cy="4525963"/>
          </a:xfrm>
        </p:spPr>
        <p:txBody>
          <a:bodyPr/>
          <a:lstStyle/>
          <a:p>
            <a:pPr>
              <a:buNone/>
            </a:pPr>
            <a:r>
              <a:rPr lang="en-US" sz="4400" dirty="0">
                <a:latin typeface="Edwardian Script ITC" pitchFamily="66" charset="0"/>
              </a:rPr>
              <a:t>End of This Session</a:t>
            </a:r>
            <a:endParaRPr lang="en-US" dirty="0">
              <a:latin typeface="Edwardian Script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13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SAP R/3 Accounting System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 Financial Accounting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8376" y="1524000"/>
            <a:ext cx="77438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12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SAP R/3 Accounting System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 Balance Sheet and Profit and Loss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1" y="1676401"/>
            <a:ext cx="774382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6659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4770438"/>
            <a:ext cx="5257800" cy="1477963"/>
          </a:xfrm>
        </p:spPr>
        <p:txBody>
          <a:bodyPr>
            <a:normAutofit fontScale="92500" lnSpcReduction="20000"/>
          </a:bodyPr>
          <a:lstStyle/>
          <a:p>
            <a:pPr algn="r">
              <a:buNone/>
            </a:pPr>
            <a:r>
              <a:rPr lang="en-US" sz="4400" dirty="0"/>
              <a:t>Accounting</a:t>
            </a:r>
          </a:p>
          <a:p>
            <a:pPr algn="r">
              <a:buNone/>
            </a:pPr>
            <a:r>
              <a:rPr lang="en-US" sz="4400" dirty="0"/>
              <a:t>vulnerable to</a:t>
            </a:r>
          </a:p>
          <a:p>
            <a:pPr algn="r">
              <a:buNone/>
            </a:pPr>
            <a:r>
              <a:rPr lang="en-US" sz="2000" dirty="0"/>
              <a:t>Play Video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019800" y="4572001"/>
            <a:ext cx="2895600" cy="1858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8800" b="1" dirty="0">
                <a:solidFill>
                  <a:srgbClr val="FF0000"/>
                </a:solidFill>
              </a:rPr>
              <a:t>Fraud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81922" name="Picture 2" descr="http://cdn.i-sight.com/uploads/Accounting-Fraud-CE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133601"/>
            <a:ext cx="5334000" cy="2476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66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http://gbr.pepperdine.edu/wp-content/uploads/2012/02/S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419101"/>
            <a:ext cx="7848600" cy="5886451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4770438"/>
            <a:ext cx="5257800" cy="1477963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sz="4400" dirty="0"/>
              <a:t>Preventing</a:t>
            </a:r>
          </a:p>
          <a:p>
            <a:pPr algn="r">
              <a:buNone/>
            </a:pPr>
            <a:r>
              <a:rPr lang="en-US" sz="2000" dirty="0"/>
              <a:t>Play Video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019800" y="4572001"/>
            <a:ext cx="2895600" cy="1858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8800" b="1" dirty="0">
                <a:solidFill>
                  <a:srgbClr val="FF0000"/>
                </a:solidFill>
              </a:rPr>
              <a:t>Fraud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5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6" name="Picture 6" descr="http://iss.leeds.ac.uk/images/sapman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43001" y="1600200"/>
            <a:ext cx="3961063" cy="4515614"/>
          </a:xfrm>
          <a:prstGeom prst="rect">
            <a:avLst/>
          </a:prstGeom>
          <a:noFill/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477000" y="304801"/>
            <a:ext cx="3733800" cy="5821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7044" name="Picture 4" descr="http://www.manageengine.com/products/eventlog/images/sox-compliance-index.gif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33" t="14233" r="6667" b="14601"/>
          <a:stretch>
            <a:fillRect/>
          </a:stretch>
        </p:blipFill>
        <p:spPr bwMode="auto">
          <a:xfrm>
            <a:off x="2590800" y="3276601"/>
            <a:ext cx="2381598" cy="1764147"/>
          </a:xfrm>
          <a:prstGeom prst="rect">
            <a:avLst/>
          </a:prstGeom>
          <a:noFill/>
        </p:spPr>
      </p:pic>
      <p:pic>
        <p:nvPicPr>
          <p:cNvPr id="87048" name="Picture 8" descr="http://www.eci.com/blog/images/7-26-12_archiving_butt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05500" y="779842"/>
            <a:ext cx="2286000" cy="17919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7050" name="Picture 10" descr="http://99psd.com/wp-content/uploads/2012/12/User_authorization_window.jpg"/>
          <p:cNvPicPr>
            <a:picLocks noChangeAspect="1" noChangeArrowheads="1"/>
          </p:cNvPicPr>
          <p:nvPr/>
        </p:nvPicPr>
        <p:blipFill>
          <a:blip r:embed="rId6" cstate="print"/>
          <a:srcRect l="20741" t="14359" r="20000" b="9744"/>
          <a:stretch>
            <a:fillRect/>
          </a:stretch>
        </p:blipFill>
        <p:spPr bwMode="auto">
          <a:xfrm>
            <a:off x="8305800" y="457200"/>
            <a:ext cx="2286000" cy="21145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7052" name="Picture 12" descr="http://thumbs.dreamstime.com/z/bank-check-signature-738766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05500" y="3352800"/>
            <a:ext cx="2286000" cy="17133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7054" name="Picture 14" descr="http://i.msdn.microsoft.com/dynimg/IC390764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05800" y="3352801"/>
            <a:ext cx="2286000" cy="21188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TextBox 16"/>
          <p:cNvSpPr txBox="1"/>
          <p:nvPr/>
        </p:nvSpPr>
        <p:spPr>
          <a:xfrm>
            <a:off x="6150982" y="1981201"/>
            <a:ext cx="1773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01790" y="2081463"/>
            <a:ext cx="2366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Authorizations</a:t>
            </a:r>
          </a:p>
          <a:p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7401" y="4626114"/>
            <a:ext cx="2366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1" dirty="0"/>
              <a:t>Tolerance Groups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8153401" y="4629090"/>
            <a:ext cx="236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/>
              <a:t>Financial Transparency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2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438400"/>
            <a:ext cx="3505200" cy="1143000"/>
          </a:xfrm>
        </p:spPr>
        <p:txBody>
          <a:bodyPr>
            <a:normAutofit/>
          </a:bodyPr>
          <a:lstStyle/>
          <a:p>
            <a:r>
              <a:rPr lang="en-US" sz="6600" b="1" dirty="0"/>
              <a:t>SAP R/3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304801"/>
            <a:ext cx="5410200" cy="5821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What’s this stand for?</a:t>
            </a:r>
          </a:p>
          <a:p>
            <a:pPr>
              <a:buNone/>
            </a:pPr>
            <a:r>
              <a:rPr lang="en-US" sz="2600" dirty="0"/>
              <a:t>	“R/3″ for “</a:t>
            </a:r>
            <a:r>
              <a:rPr lang="en-US" sz="2600" b="1" dirty="0" err="1">
                <a:solidFill>
                  <a:srgbClr val="FF6600"/>
                </a:solidFill>
              </a:rPr>
              <a:t>Realtime</a:t>
            </a:r>
            <a:r>
              <a:rPr lang="en-US" sz="2600" dirty="0"/>
              <a:t>” and “</a:t>
            </a:r>
            <a:r>
              <a:rPr lang="en-US" sz="2600" b="1" dirty="0">
                <a:solidFill>
                  <a:srgbClr val="33CC33"/>
                </a:solidFill>
              </a:rPr>
              <a:t>3 tier</a:t>
            </a:r>
            <a:r>
              <a:rPr lang="en-US" sz="2600" dirty="0"/>
              <a:t>” processing architecture.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is this?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b="1" dirty="0">
                <a:solidFill>
                  <a:srgbClr val="00B0F0"/>
                </a:solidFill>
              </a:rPr>
              <a:t>Enterprise wide </a:t>
            </a:r>
            <a:r>
              <a:rPr lang="en-US" sz="2600" dirty="0"/>
              <a:t>information system. </a:t>
            </a:r>
            <a:r>
              <a:rPr lang="en-US" sz="2600" b="1" dirty="0">
                <a:solidFill>
                  <a:srgbClr val="FF0066"/>
                </a:solidFill>
              </a:rPr>
              <a:t>Integration</a:t>
            </a:r>
            <a:r>
              <a:rPr lang="en-US" sz="2600" dirty="0"/>
              <a:t> of various aspect of accounting.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does it do?</a:t>
            </a:r>
          </a:p>
          <a:p>
            <a:pPr>
              <a:buFont typeface="Arial" charset="0"/>
              <a:buChar char="•"/>
            </a:pPr>
            <a:r>
              <a:rPr lang="en-US" sz="2600" dirty="0"/>
              <a:t>Provide accounting data</a:t>
            </a:r>
          </a:p>
          <a:p>
            <a:pPr>
              <a:buFont typeface="Arial" charset="0"/>
              <a:buChar char="•"/>
            </a:pPr>
            <a:r>
              <a:rPr lang="en-US" sz="2600" dirty="0"/>
              <a:t>Processing operational data for strategic company decision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06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8827</TotalTime>
  <Words>1592</Words>
  <Application>Microsoft Office PowerPoint</Application>
  <PresentationFormat>Widescreen</PresentationFormat>
  <Paragraphs>334</Paragraphs>
  <Slides>35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 Unicode MS</vt:lpstr>
      <vt:lpstr>Arial</vt:lpstr>
      <vt:lpstr>Arial Black</vt:lpstr>
      <vt:lpstr>Calibri</vt:lpstr>
      <vt:lpstr>Calibri Light</vt:lpstr>
      <vt:lpstr>Courier New</vt:lpstr>
      <vt:lpstr>Edwardian Script ITC</vt:lpstr>
      <vt:lpstr>Haettenschweiler</vt:lpstr>
      <vt:lpstr>Wingdings</vt:lpstr>
      <vt:lpstr>Office Theme</vt:lpstr>
      <vt:lpstr>DAH2F3  Perencanaan Sumber Daya Perusahaan</vt:lpstr>
      <vt:lpstr>AGENDA</vt:lpstr>
      <vt:lpstr>PowerPoint Presentation</vt:lpstr>
      <vt:lpstr>SAP R/3 Accounting System Financial Accounting</vt:lpstr>
      <vt:lpstr>SAP R/3 Accounting System Balance Sheet and Profit and Loss Statement</vt:lpstr>
      <vt:lpstr>PowerPoint Presentation</vt:lpstr>
      <vt:lpstr>PowerPoint Presentation</vt:lpstr>
      <vt:lpstr>PowerPoint Presentation</vt:lpstr>
      <vt:lpstr>SAP R/3</vt:lpstr>
      <vt:lpstr>PowerPoint Presentation</vt:lpstr>
      <vt:lpstr>SAP R/3 Accounting System</vt:lpstr>
      <vt:lpstr>SAP R/3 Accounting System</vt:lpstr>
      <vt:lpstr>Chart of Accounts</vt:lpstr>
      <vt:lpstr>Chart of Accounts</vt:lpstr>
      <vt:lpstr>Chart of Accounts: 3 Function</vt:lpstr>
      <vt:lpstr>Master Data</vt:lpstr>
      <vt:lpstr>Customer Master A/R</vt:lpstr>
      <vt:lpstr>Customer Master A/R</vt:lpstr>
      <vt:lpstr>Vendor Master A/P</vt:lpstr>
      <vt:lpstr>Vendor Master A/P</vt:lpstr>
      <vt:lpstr>Assets Management</vt:lpstr>
      <vt:lpstr>Assets Management</vt:lpstr>
      <vt:lpstr>Account Balances</vt:lpstr>
      <vt:lpstr>Agenda</vt:lpstr>
      <vt:lpstr>Lesson: Financial Accounting</vt:lpstr>
      <vt:lpstr>General Ledger</vt:lpstr>
      <vt:lpstr>General Ledger</vt:lpstr>
      <vt:lpstr>General Ledger</vt:lpstr>
      <vt:lpstr>General Ledger</vt:lpstr>
      <vt:lpstr>Accounting Documents: Type </vt:lpstr>
      <vt:lpstr>Accounting Documents</vt:lpstr>
      <vt:lpstr>Payment</vt:lpstr>
      <vt:lpstr>Travel Management and Expense Reimbursement</vt:lpstr>
      <vt:lpstr>Payment and Transfer to Payroll Accounting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Rapat Prodi Semester Ganuil TA 2016/2017</dc:title>
  <dc:creator>eLLen</dc:creator>
  <cp:lastModifiedBy>eLLen</cp:lastModifiedBy>
  <cp:revision>98</cp:revision>
  <dcterms:created xsi:type="dcterms:W3CDTF">2016-11-09T05:42:06Z</dcterms:created>
  <dcterms:modified xsi:type="dcterms:W3CDTF">2017-01-30T13:56:59Z</dcterms:modified>
</cp:coreProperties>
</file>