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9" r:id="rId4"/>
    <p:sldId id="260" r:id="rId5"/>
    <p:sldId id="308" r:id="rId6"/>
    <p:sldId id="30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81888" autoAdjust="0"/>
  </p:normalViewPr>
  <p:slideViewPr>
    <p:cSldViewPr snapToGrid="0">
      <p:cViewPr varScale="1">
        <p:scale>
          <a:sx n="80" d="100"/>
          <a:sy n="80" d="100"/>
        </p:scale>
        <p:origin x="4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BC7C5-AE3A-49F4-890C-F0F3798F6AB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374663-88F8-4340-BF0D-24140BA0F64B}">
      <dgm:prSet phldrT="[Text]"/>
      <dgm:spPr/>
      <dgm:t>
        <a:bodyPr/>
        <a:lstStyle/>
        <a:p>
          <a:r>
            <a:rPr lang="en-US" dirty="0"/>
            <a:t>Controlling Area</a:t>
          </a:r>
        </a:p>
      </dgm:t>
    </dgm:pt>
    <dgm:pt modelId="{9C3E812E-6410-4F98-AA21-FB4E092BE9E3}" type="parTrans" cxnId="{2069C425-5BDA-4725-8CB8-F5106C04F643}">
      <dgm:prSet/>
      <dgm:spPr/>
      <dgm:t>
        <a:bodyPr/>
        <a:lstStyle/>
        <a:p>
          <a:endParaRPr lang="en-US"/>
        </a:p>
      </dgm:t>
    </dgm:pt>
    <dgm:pt modelId="{CAB4F353-2EA6-47E9-BCAC-80EE94DE3725}" type="sibTrans" cxnId="{2069C425-5BDA-4725-8CB8-F5106C04F643}">
      <dgm:prSet/>
      <dgm:spPr/>
      <dgm:t>
        <a:bodyPr/>
        <a:lstStyle/>
        <a:p>
          <a:endParaRPr lang="en-US"/>
        </a:p>
      </dgm:t>
    </dgm:pt>
    <dgm:pt modelId="{2EF30328-09CA-4473-89B2-6A954083BF66}">
      <dgm:prSet phldrT="[Text]"/>
      <dgm:spPr/>
      <dgm:t>
        <a:bodyPr/>
        <a:lstStyle/>
        <a:p>
          <a:r>
            <a:rPr lang="en-US" dirty="0"/>
            <a:t>Company Code</a:t>
          </a:r>
        </a:p>
      </dgm:t>
    </dgm:pt>
    <dgm:pt modelId="{AC59669C-0471-47EF-BD76-0F66F04CCE40}" type="parTrans" cxnId="{0710BF4E-8263-4C49-B7D6-6DBEB43B968F}">
      <dgm:prSet/>
      <dgm:spPr/>
      <dgm:t>
        <a:bodyPr/>
        <a:lstStyle/>
        <a:p>
          <a:endParaRPr lang="en-US"/>
        </a:p>
      </dgm:t>
    </dgm:pt>
    <dgm:pt modelId="{C3056DE9-71A3-4483-B35A-BE105244E89D}" type="sibTrans" cxnId="{0710BF4E-8263-4C49-B7D6-6DBEB43B968F}">
      <dgm:prSet/>
      <dgm:spPr/>
      <dgm:t>
        <a:bodyPr/>
        <a:lstStyle/>
        <a:p>
          <a:endParaRPr lang="en-US"/>
        </a:p>
      </dgm:t>
    </dgm:pt>
    <dgm:pt modelId="{20F668B7-6272-426C-B7BC-0986CFA1CBD4}">
      <dgm:prSet phldrT="[Text]"/>
      <dgm:spPr/>
      <dgm:t>
        <a:bodyPr/>
        <a:lstStyle/>
        <a:p>
          <a:r>
            <a:rPr lang="en-US" dirty="0"/>
            <a:t>Profit Center</a:t>
          </a:r>
        </a:p>
      </dgm:t>
    </dgm:pt>
    <dgm:pt modelId="{31CC6AE5-D3FA-4B22-841B-59D90379DF89}" type="parTrans" cxnId="{215C7B61-EE59-487B-BA29-E2A6C2F5871F}">
      <dgm:prSet/>
      <dgm:spPr/>
      <dgm:t>
        <a:bodyPr/>
        <a:lstStyle/>
        <a:p>
          <a:endParaRPr lang="en-US"/>
        </a:p>
      </dgm:t>
    </dgm:pt>
    <dgm:pt modelId="{4A712852-0C0B-4F51-B032-C40CACEC620F}" type="sibTrans" cxnId="{215C7B61-EE59-487B-BA29-E2A6C2F5871F}">
      <dgm:prSet/>
      <dgm:spPr/>
      <dgm:t>
        <a:bodyPr/>
        <a:lstStyle/>
        <a:p>
          <a:endParaRPr lang="en-US"/>
        </a:p>
      </dgm:t>
    </dgm:pt>
    <dgm:pt modelId="{CB97A5DB-3FF2-4D43-9683-E719B256A63C}">
      <dgm:prSet phldrT="[Text]"/>
      <dgm:spPr/>
      <dgm:t>
        <a:bodyPr/>
        <a:lstStyle/>
        <a:p>
          <a:r>
            <a:rPr lang="en-US" dirty="0"/>
            <a:t>Company Code</a:t>
          </a:r>
        </a:p>
      </dgm:t>
    </dgm:pt>
    <dgm:pt modelId="{33E0DAB2-02EC-48EE-8A9C-4519447B64EE}" type="parTrans" cxnId="{E5190BDE-CA02-48A2-8C75-E395F7B10420}">
      <dgm:prSet/>
      <dgm:spPr/>
      <dgm:t>
        <a:bodyPr/>
        <a:lstStyle/>
        <a:p>
          <a:endParaRPr lang="en-US"/>
        </a:p>
      </dgm:t>
    </dgm:pt>
    <dgm:pt modelId="{1F0B6B97-DB6E-4D78-AB99-1E2DDB17FB96}" type="sibTrans" cxnId="{E5190BDE-CA02-48A2-8C75-E395F7B10420}">
      <dgm:prSet/>
      <dgm:spPr/>
      <dgm:t>
        <a:bodyPr/>
        <a:lstStyle/>
        <a:p>
          <a:endParaRPr lang="en-US"/>
        </a:p>
      </dgm:t>
    </dgm:pt>
    <dgm:pt modelId="{E8C83577-E8BC-4B0C-A3E8-2DD6966696A2}">
      <dgm:prSet phldrT="[Text]"/>
      <dgm:spPr/>
      <dgm:t>
        <a:bodyPr/>
        <a:lstStyle/>
        <a:p>
          <a:r>
            <a:rPr lang="en-US" dirty="0"/>
            <a:t>Profit Center</a:t>
          </a:r>
        </a:p>
      </dgm:t>
    </dgm:pt>
    <dgm:pt modelId="{0D53E5F2-3AF9-4FFE-ABCD-FC8565160C53}" type="parTrans" cxnId="{429ADACD-D776-4EE4-9493-FE29A930A696}">
      <dgm:prSet/>
      <dgm:spPr/>
      <dgm:t>
        <a:bodyPr/>
        <a:lstStyle/>
        <a:p>
          <a:endParaRPr lang="en-US"/>
        </a:p>
      </dgm:t>
    </dgm:pt>
    <dgm:pt modelId="{BE41D66D-9904-4EC1-B0FD-9AB64287A1E8}" type="sibTrans" cxnId="{429ADACD-D776-4EE4-9493-FE29A930A696}">
      <dgm:prSet/>
      <dgm:spPr/>
      <dgm:t>
        <a:bodyPr/>
        <a:lstStyle/>
        <a:p>
          <a:endParaRPr lang="en-US"/>
        </a:p>
      </dgm:t>
    </dgm:pt>
    <dgm:pt modelId="{2F4E9A86-218A-4E63-8B27-8DD9404D1661}">
      <dgm:prSet phldrT="[Text]"/>
      <dgm:spPr/>
      <dgm:t>
        <a:bodyPr/>
        <a:lstStyle/>
        <a:p>
          <a:r>
            <a:rPr lang="en-US" dirty="0"/>
            <a:t>System for Cost accounting purpose</a:t>
          </a:r>
        </a:p>
      </dgm:t>
    </dgm:pt>
    <dgm:pt modelId="{52E93BEF-FA54-4E20-8348-2723117C5DD2}" type="parTrans" cxnId="{DBB21BD5-E9DC-4FBD-82FE-C39C520E4B15}">
      <dgm:prSet/>
      <dgm:spPr/>
      <dgm:t>
        <a:bodyPr/>
        <a:lstStyle/>
        <a:p>
          <a:endParaRPr lang="en-US"/>
        </a:p>
      </dgm:t>
    </dgm:pt>
    <dgm:pt modelId="{04FE93A1-E718-48EE-9865-9B2849C7C819}" type="sibTrans" cxnId="{DBB21BD5-E9DC-4FBD-82FE-C39C520E4B15}">
      <dgm:prSet/>
      <dgm:spPr/>
      <dgm:t>
        <a:bodyPr/>
        <a:lstStyle/>
        <a:p>
          <a:endParaRPr lang="en-US"/>
        </a:p>
      </dgm:t>
    </dgm:pt>
    <dgm:pt modelId="{219056AD-9FEC-465B-A65D-6B9862133FB6}">
      <dgm:prSet phldrT="[Text]"/>
      <dgm:spPr/>
      <dgm:t>
        <a:bodyPr/>
        <a:lstStyle/>
        <a:p>
          <a:r>
            <a:rPr lang="en-US" dirty="0"/>
            <a:t>Independent legal entity</a:t>
          </a:r>
        </a:p>
      </dgm:t>
    </dgm:pt>
    <dgm:pt modelId="{ED2F70B7-EBFF-4AA4-ACFD-97FBF36675B5}" type="parTrans" cxnId="{18C87E56-4DAE-42C4-83E4-F467BF3973E3}">
      <dgm:prSet/>
      <dgm:spPr/>
      <dgm:t>
        <a:bodyPr/>
        <a:lstStyle/>
        <a:p>
          <a:endParaRPr lang="en-US"/>
        </a:p>
      </dgm:t>
    </dgm:pt>
    <dgm:pt modelId="{A33BAFCE-B1F8-4F50-92E2-28E006F9CB03}" type="sibTrans" cxnId="{18C87E56-4DAE-42C4-83E4-F467BF3973E3}">
      <dgm:prSet/>
      <dgm:spPr/>
      <dgm:t>
        <a:bodyPr/>
        <a:lstStyle/>
        <a:p>
          <a:endParaRPr lang="en-US"/>
        </a:p>
      </dgm:t>
    </dgm:pt>
    <dgm:pt modelId="{5025D4AB-1F95-4136-9C27-E4C20DED4C19}">
      <dgm:prSet phldrT="[Text]"/>
      <dgm:spPr/>
      <dgm:t>
        <a:bodyPr/>
        <a:lstStyle/>
        <a:p>
          <a:r>
            <a:rPr lang="en-US" dirty="0"/>
            <a:t>By product, geographical factors, or function</a:t>
          </a:r>
        </a:p>
      </dgm:t>
    </dgm:pt>
    <dgm:pt modelId="{A9AF83AE-F2E1-4BA2-AE4F-E9308E0C1AC0}" type="parTrans" cxnId="{89DD0ABB-72EA-4017-B1D4-67C12B3A3CD9}">
      <dgm:prSet/>
      <dgm:spPr/>
      <dgm:t>
        <a:bodyPr/>
        <a:lstStyle/>
        <a:p>
          <a:endParaRPr lang="en-US"/>
        </a:p>
      </dgm:t>
    </dgm:pt>
    <dgm:pt modelId="{E591CAC8-0EFE-490D-BDDC-8B1E5548F3EC}" type="sibTrans" cxnId="{89DD0ABB-72EA-4017-B1D4-67C12B3A3CD9}">
      <dgm:prSet/>
      <dgm:spPr/>
      <dgm:t>
        <a:bodyPr/>
        <a:lstStyle/>
        <a:p>
          <a:endParaRPr lang="en-US"/>
        </a:p>
      </dgm:t>
    </dgm:pt>
    <dgm:pt modelId="{E2A10298-FC13-458C-8EEB-9D32090FC0FB}">
      <dgm:prSet phldrT="[Text]"/>
      <dgm:spPr/>
      <dgm:t>
        <a:bodyPr/>
        <a:lstStyle/>
        <a:p>
          <a:r>
            <a:rPr lang="en-US" dirty="0"/>
            <a:t>Profit Center</a:t>
          </a:r>
        </a:p>
      </dgm:t>
    </dgm:pt>
    <dgm:pt modelId="{677395FA-7CD6-490D-B311-2C46FF732CE4}" type="sibTrans" cxnId="{4EC8C0D3-5557-4387-BFDB-C3B80B1E1CA8}">
      <dgm:prSet/>
      <dgm:spPr/>
      <dgm:t>
        <a:bodyPr/>
        <a:lstStyle/>
        <a:p>
          <a:endParaRPr lang="en-US"/>
        </a:p>
      </dgm:t>
    </dgm:pt>
    <dgm:pt modelId="{E3473417-104E-4CE9-83DD-E02147A7127C}" type="parTrans" cxnId="{4EC8C0D3-5557-4387-BFDB-C3B80B1E1CA8}">
      <dgm:prSet/>
      <dgm:spPr/>
      <dgm:t>
        <a:bodyPr/>
        <a:lstStyle/>
        <a:p>
          <a:endParaRPr lang="en-US"/>
        </a:p>
      </dgm:t>
    </dgm:pt>
    <dgm:pt modelId="{8220F7C4-B320-417B-A58B-BE6296A88CEA}" type="pres">
      <dgm:prSet presAssocID="{6CCBC7C5-AE3A-49F4-890C-F0F3798F6AB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BDF4BD-2B9D-43C3-8A6C-4DB895DC9FBA}" type="pres">
      <dgm:prSet presAssocID="{6CCBC7C5-AE3A-49F4-890C-F0F3798F6AB3}" presName="hierFlow" presStyleCnt="0"/>
      <dgm:spPr/>
    </dgm:pt>
    <dgm:pt modelId="{CD919474-B9B9-48FC-AEA0-629A249EA45E}" type="pres">
      <dgm:prSet presAssocID="{6CCBC7C5-AE3A-49F4-890C-F0F3798F6AB3}" presName="firstBuf" presStyleCnt="0"/>
      <dgm:spPr/>
    </dgm:pt>
    <dgm:pt modelId="{B415C9A4-E1EA-4320-843C-6608630A810E}" type="pres">
      <dgm:prSet presAssocID="{6CCBC7C5-AE3A-49F4-890C-F0F3798F6AB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962FBCC-2BC3-48E0-B8D7-DE8F28D942B1}" type="pres">
      <dgm:prSet presAssocID="{D9374663-88F8-4340-BF0D-24140BA0F64B}" presName="Name14" presStyleCnt="0"/>
      <dgm:spPr/>
    </dgm:pt>
    <dgm:pt modelId="{FA400BA9-741B-45B5-B34E-5586EAFB4BC2}" type="pres">
      <dgm:prSet presAssocID="{D9374663-88F8-4340-BF0D-24140BA0F64B}" presName="level1Shape" presStyleLbl="node0" presStyleIdx="0" presStyleCnt="1">
        <dgm:presLayoutVars>
          <dgm:chPref val="3"/>
        </dgm:presLayoutVars>
      </dgm:prSet>
      <dgm:spPr/>
    </dgm:pt>
    <dgm:pt modelId="{B8635FF7-2563-4980-859C-77851ED7C64E}" type="pres">
      <dgm:prSet presAssocID="{D9374663-88F8-4340-BF0D-24140BA0F64B}" presName="hierChild2" presStyleCnt="0"/>
      <dgm:spPr/>
    </dgm:pt>
    <dgm:pt modelId="{23B75D1B-F255-4569-9097-840DE7A79E3A}" type="pres">
      <dgm:prSet presAssocID="{AC59669C-0471-47EF-BD76-0F66F04CCE40}" presName="Name19" presStyleLbl="parChTrans1D2" presStyleIdx="0" presStyleCnt="2"/>
      <dgm:spPr/>
    </dgm:pt>
    <dgm:pt modelId="{BE9773CF-4D00-4245-992F-0CDBDAE3231C}" type="pres">
      <dgm:prSet presAssocID="{2EF30328-09CA-4473-89B2-6A954083BF66}" presName="Name21" presStyleCnt="0"/>
      <dgm:spPr/>
    </dgm:pt>
    <dgm:pt modelId="{FFD49893-7B85-4F81-8F77-3108A7E556DC}" type="pres">
      <dgm:prSet presAssocID="{2EF30328-09CA-4473-89B2-6A954083BF66}" presName="level2Shape" presStyleLbl="node2" presStyleIdx="0" presStyleCnt="2"/>
      <dgm:spPr/>
    </dgm:pt>
    <dgm:pt modelId="{09560C83-FC1E-4F7E-93EB-5186934B032A}" type="pres">
      <dgm:prSet presAssocID="{2EF30328-09CA-4473-89B2-6A954083BF66}" presName="hierChild3" presStyleCnt="0"/>
      <dgm:spPr/>
    </dgm:pt>
    <dgm:pt modelId="{C3AB35C0-EBBE-450C-9047-A04329F94EC4}" type="pres">
      <dgm:prSet presAssocID="{31CC6AE5-D3FA-4B22-841B-59D90379DF89}" presName="Name19" presStyleLbl="parChTrans1D3" presStyleIdx="0" presStyleCnt="3"/>
      <dgm:spPr/>
    </dgm:pt>
    <dgm:pt modelId="{1DE39D22-69C7-4213-A5E5-AE46BAAA67DD}" type="pres">
      <dgm:prSet presAssocID="{20F668B7-6272-426C-B7BC-0986CFA1CBD4}" presName="Name21" presStyleCnt="0"/>
      <dgm:spPr/>
    </dgm:pt>
    <dgm:pt modelId="{DBC2D8B2-3B3B-4B29-93BE-D07AAE251DFC}" type="pres">
      <dgm:prSet presAssocID="{20F668B7-6272-426C-B7BC-0986CFA1CBD4}" presName="level2Shape" presStyleLbl="node3" presStyleIdx="0" presStyleCnt="3"/>
      <dgm:spPr/>
    </dgm:pt>
    <dgm:pt modelId="{42FC0B7D-511E-497B-9761-4E3C2D1B2A03}" type="pres">
      <dgm:prSet presAssocID="{20F668B7-6272-426C-B7BC-0986CFA1CBD4}" presName="hierChild3" presStyleCnt="0"/>
      <dgm:spPr/>
    </dgm:pt>
    <dgm:pt modelId="{0E7BADA9-4DCE-405F-B7D9-BC48521E36AE}" type="pres">
      <dgm:prSet presAssocID="{E3473417-104E-4CE9-83DD-E02147A7127C}" presName="Name19" presStyleLbl="parChTrans1D3" presStyleIdx="1" presStyleCnt="3"/>
      <dgm:spPr/>
    </dgm:pt>
    <dgm:pt modelId="{7725FF5C-E2DF-4B13-89E6-2576B6C7ABB9}" type="pres">
      <dgm:prSet presAssocID="{E2A10298-FC13-458C-8EEB-9D32090FC0FB}" presName="Name21" presStyleCnt="0"/>
      <dgm:spPr/>
    </dgm:pt>
    <dgm:pt modelId="{99543B85-02E1-42A0-A4FA-4494A5116C89}" type="pres">
      <dgm:prSet presAssocID="{E2A10298-FC13-458C-8EEB-9D32090FC0FB}" presName="level2Shape" presStyleLbl="node3" presStyleIdx="1" presStyleCnt="3"/>
      <dgm:spPr/>
    </dgm:pt>
    <dgm:pt modelId="{EFEEF3D1-9200-4E52-A411-B152A02B0573}" type="pres">
      <dgm:prSet presAssocID="{E2A10298-FC13-458C-8EEB-9D32090FC0FB}" presName="hierChild3" presStyleCnt="0"/>
      <dgm:spPr/>
    </dgm:pt>
    <dgm:pt modelId="{2EF1AA06-238F-4D66-AC56-9CD2CEEF8123}" type="pres">
      <dgm:prSet presAssocID="{33E0DAB2-02EC-48EE-8A9C-4519447B64EE}" presName="Name19" presStyleLbl="parChTrans1D2" presStyleIdx="1" presStyleCnt="2"/>
      <dgm:spPr/>
    </dgm:pt>
    <dgm:pt modelId="{B038FA8A-D0F3-4929-ADA1-EFE817B16226}" type="pres">
      <dgm:prSet presAssocID="{CB97A5DB-3FF2-4D43-9683-E719B256A63C}" presName="Name21" presStyleCnt="0"/>
      <dgm:spPr/>
    </dgm:pt>
    <dgm:pt modelId="{1A495AF8-2703-4A36-86D7-F840F474DE7E}" type="pres">
      <dgm:prSet presAssocID="{CB97A5DB-3FF2-4D43-9683-E719B256A63C}" presName="level2Shape" presStyleLbl="node2" presStyleIdx="1" presStyleCnt="2"/>
      <dgm:spPr/>
    </dgm:pt>
    <dgm:pt modelId="{6F937424-4705-4415-99EB-6F4CC5451228}" type="pres">
      <dgm:prSet presAssocID="{CB97A5DB-3FF2-4D43-9683-E719B256A63C}" presName="hierChild3" presStyleCnt="0"/>
      <dgm:spPr/>
    </dgm:pt>
    <dgm:pt modelId="{49CFFA86-F7B4-4AC8-B859-4D50BED0D4E3}" type="pres">
      <dgm:prSet presAssocID="{0D53E5F2-3AF9-4FFE-ABCD-FC8565160C53}" presName="Name19" presStyleLbl="parChTrans1D3" presStyleIdx="2" presStyleCnt="3"/>
      <dgm:spPr/>
    </dgm:pt>
    <dgm:pt modelId="{101836F6-B6C4-47E7-A3C1-27B178156891}" type="pres">
      <dgm:prSet presAssocID="{E8C83577-E8BC-4B0C-A3E8-2DD6966696A2}" presName="Name21" presStyleCnt="0"/>
      <dgm:spPr/>
    </dgm:pt>
    <dgm:pt modelId="{2B5600E5-0AEA-4352-A481-6E806C440257}" type="pres">
      <dgm:prSet presAssocID="{E8C83577-E8BC-4B0C-A3E8-2DD6966696A2}" presName="level2Shape" presStyleLbl="node3" presStyleIdx="2" presStyleCnt="3"/>
      <dgm:spPr/>
    </dgm:pt>
    <dgm:pt modelId="{0E8DAB5A-D45A-41CD-8AFE-EEBFEC01FAA0}" type="pres">
      <dgm:prSet presAssocID="{E8C83577-E8BC-4B0C-A3E8-2DD6966696A2}" presName="hierChild3" presStyleCnt="0"/>
      <dgm:spPr/>
    </dgm:pt>
    <dgm:pt modelId="{AEDD9466-8EE6-4639-BE68-A50411F70CD0}" type="pres">
      <dgm:prSet presAssocID="{6CCBC7C5-AE3A-49F4-890C-F0F3798F6AB3}" presName="bgShapesFlow" presStyleCnt="0"/>
      <dgm:spPr/>
    </dgm:pt>
    <dgm:pt modelId="{A6340E1E-C74A-4AC4-9270-82468D405834}" type="pres">
      <dgm:prSet presAssocID="{2F4E9A86-218A-4E63-8B27-8DD9404D1661}" presName="rectComp" presStyleCnt="0"/>
      <dgm:spPr/>
    </dgm:pt>
    <dgm:pt modelId="{C5BD780D-FA56-4EC3-A107-8A42EA1199F7}" type="pres">
      <dgm:prSet presAssocID="{2F4E9A86-218A-4E63-8B27-8DD9404D1661}" presName="bgRect" presStyleLbl="bgShp" presStyleIdx="0" presStyleCnt="3"/>
      <dgm:spPr/>
    </dgm:pt>
    <dgm:pt modelId="{33B71E8C-8683-41BF-8C43-C47BE34EC34D}" type="pres">
      <dgm:prSet presAssocID="{2F4E9A86-218A-4E63-8B27-8DD9404D1661}" presName="bgRectTx" presStyleLbl="bgShp" presStyleIdx="0" presStyleCnt="3">
        <dgm:presLayoutVars>
          <dgm:bulletEnabled val="1"/>
        </dgm:presLayoutVars>
      </dgm:prSet>
      <dgm:spPr/>
    </dgm:pt>
    <dgm:pt modelId="{4DEE2A8E-310B-4F47-BBB7-B39126E718F8}" type="pres">
      <dgm:prSet presAssocID="{2F4E9A86-218A-4E63-8B27-8DD9404D1661}" presName="spComp" presStyleCnt="0"/>
      <dgm:spPr/>
    </dgm:pt>
    <dgm:pt modelId="{E80C4D17-E88E-428D-A51F-E8918C501AB4}" type="pres">
      <dgm:prSet presAssocID="{2F4E9A86-218A-4E63-8B27-8DD9404D1661}" presName="vSp" presStyleCnt="0"/>
      <dgm:spPr/>
    </dgm:pt>
    <dgm:pt modelId="{61FE924B-3B7C-4925-A3AB-0B32F19B4DA8}" type="pres">
      <dgm:prSet presAssocID="{219056AD-9FEC-465B-A65D-6B9862133FB6}" presName="rectComp" presStyleCnt="0"/>
      <dgm:spPr/>
    </dgm:pt>
    <dgm:pt modelId="{5C2A5077-F9F4-46D9-8E1B-D792968ABFD1}" type="pres">
      <dgm:prSet presAssocID="{219056AD-9FEC-465B-A65D-6B9862133FB6}" presName="bgRect" presStyleLbl="bgShp" presStyleIdx="1" presStyleCnt="3"/>
      <dgm:spPr/>
    </dgm:pt>
    <dgm:pt modelId="{8948C3C5-B840-411A-823C-EEF61070161A}" type="pres">
      <dgm:prSet presAssocID="{219056AD-9FEC-465B-A65D-6B9862133FB6}" presName="bgRectTx" presStyleLbl="bgShp" presStyleIdx="1" presStyleCnt="3">
        <dgm:presLayoutVars>
          <dgm:bulletEnabled val="1"/>
        </dgm:presLayoutVars>
      </dgm:prSet>
      <dgm:spPr/>
    </dgm:pt>
    <dgm:pt modelId="{5271C445-FB8A-42FE-9BAA-FFC4D0BB4A65}" type="pres">
      <dgm:prSet presAssocID="{219056AD-9FEC-465B-A65D-6B9862133FB6}" presName="spComp" presStyleCnt="0"/>
      <dgm:spPr/>
    </dgm:pt>
    <dgm:pt modelId="{8276B577-78EF-469F-98CF-827544B9EFBF}" type="pres">
      <dgm:prSet presAssocID="{219056AD-9FEC-465B-A65D-6B9862133FB6}" presName="vSp" presStyleCnt="0"/>
      <dgm:spPr/>
    </dgm:pt>
    <dgm:pt modelId="{A1C7EF9A-AFDA-4587-AB52-FAE65B8890D0}" type="pres">
      <dgm:prSet presAssocID="{5025D4AB-1F95-4136-9C27-E4C20DED4C19}" presName="rectComp" presStyleCnt="0"/>
      <dgm:spPr/>
    </dgm:pt>
    <dgm:pt modelId="{5C680DCE-2437-47C3-B44B-ED94E655C1CC}" type="pres">
      <dgm:prSet presAssocID="{5025D4AB-1F95-4136-9C27-E4C20DED4C19}" presName="bgRect" presStyleLbl="bgShp" presStyleIdx="2" presStyleCnt="3"/>
      <dgm:spPr/>
    </dgm:pt>
    <dgm:pt modelId="{04CD3F0E-A89B-4B22-A102-1011E2655C2F}" type="pres">
      <dgm:prSet presAssocID="{5025D4AB-1F95-4136-9C27-E4C20DED4C19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A0FA7267-A463-4E4F-AE9F-11E7A189626E}" type="presOf" srcId="{AC59669C-0471-47EF-BD76-0F66F04CCE40}" destId="{23B75D1B-F255-4569-9097-840DE7A79E3A}" srcOrd="0" destOrd="0" presId="urn:microsoft.com/office/officeart/2005/8/layout/hierarchy6"/>
    <dgm:cxn modelId="{BDE63335-1A2C-4664-BCCD-E61672FC8DF2}" type="presOf" srcId="{D9374663-88F8-4340-BF0D-24140BA0F64B}" destId="{FA400BA9-741B-45B5-B34E-5586EAFB4BC2}" srcOrd="0" destOrd="0" presId="urn:microsoft.com/office/officeart/2005/8/layout/hierarchy6"/>
    <dgm:cxn modelId="{7412B901-A6A4-474C-87C6-01746378BF04}" type="presOf" srcId="{33E0DAB2-02EC-48EE-8A9C-4519447B64EE}" destId="{2EF1AA06-238F-4D66-AC56-9CD2CEEF8123}" srcOrd="0" destOrd="0" presId="urn:microsoft.com/office/officeart/2005/8/layout/hierarchy6"/>
    <dgm:cxn modelId="{601BFFFF-88A6-4D19-84B8-2882D44DA49F}" type="presOf" srcId="{E2A10298-FC13-458C-8EEB-9D32090FC0FB}" destId="{99543B85-02E1-42A0-A4FA-4494A5116C89}" srcOrd="0" destOrd="0" presId="urn:microsoft.com/office/officeart/2005/8/layout/hierarchy6"/>
    <dgm:cxn modelId="{DBB21BD5-E9DC-4FBD-82FE-C39C520E4B15}" srcId="{6CCBC7C5-AE3A-49F4-890C-F0F3798F6AB3}" destId="{2F4E9A86-218A-4E63-8B27-8DD9404D1661}" srcOrd="1" destOrd="0" parTransId="{52E93BEF-FA54-4E20-8348-2723117C5DD2}" sibTransId="{04FE93A1-E718-48EE-9865-9B2849C7C819}"/>
    <dgm:cxn modelId="{35FF3E0B-4FA8-4FAA-8E48-17EB274B6F33}" type="presOf" srcId="{20F668B7-6272-426C-B7BC-0986CFA1CBD4}" destId="{DBC2D8B2-3B3B-4B29-93BE-D07AAE251DFC}" srcOrd="0" destOrd="0" presId="urn:microsoft.com/office/officeart/2005/8/layout/hierarchy6"/>
    <dgm:cxn modelId="{E7591F51-BDD2-4B2A-9199-6E0ED982E086}" type="presOf" srcId="{5025D4AB-1F95-4136-9C27-E4C20DED4C19}" destId="{5C680DCE-2437-47C3-B44B-ED94E655C1CC}" srcOrd="0" destOrd="0" presId="urn:microsoft.com/office/officeart/2005/8/layout/hierarchy6"/>
    <dgm:cxn modelId="{18C87E56-4DAE-42C4-83E4-F467BF3973E3}" srcId="{6CCBC7C5-AE3A-49F4-890C-F0F3798F6AB3}" destId="{219056AD-9FEC-465B-A65D-6B9862133FB6}" srcOrd="2" destOrd="0" parTransId="{ED2F70B7-EBFF-4AA4-ACFD-97FBF36675B5}" sibTransId="{A33BAFCE-B1F8-4F50-92E2-28E006F9CB03}"/>
    <dgm:cxn modelId="{0710BF4E-8263-4C49-B7D6-6DBEB43B968F}" srcId="{D9374663-88F8-4340-BF0D-24140BA0F64B}" destId="{2EF30328-09CA-4473-89B2-6A954083BF66}" srcOrd="0" destOrd="0" parTransId="{AC59669C-0471-47EF-BD76-0F66F04CCE40}" sibTransId="{C3056DE9-71A3-4483-B35A-BE105244E89D}"/>
    <dgm:cxn modelId="{89DD0ABB-72EA-4017-B1D4-67C12B3A3CD9}" srcId="{6CCBC7C5-AE3A-49F4-890C-F0F3798F6AB3}" destId="{5025D4AB-1F95-4136-9C27-E4C20DED4C19}" srcOrd="3" destOrd="0" parTransId="{A9AF83AE-F2E1-4BA2-AE4F-E9308E0C1AC0}" sibTransId="{E591CAC8-0EFE-490D-BDDC-8B1E5548F3EC}"/>
    <dgm:cxn modelId="{5F6790BD-924F-4C82-B8EF-A2273012EAEC}" type="presOf" srcId="{E3473417-104E-4CE9-83DD-E02147A7127C}" destId="{0E7BADA9-4DCE-405F-B7D9-BC48521E36AE}" srcOrd="0" destOrd="0" presId="urn:microsoft.com/office/officeart/2005/8/layout/hierarchy6"/>
    <dgm:cxn modelId="{429ADACD-D776-4EE4-9493-FE29A930A696}" srcId="{CB97A5DB-3FF2-4D43-9683-E719B256A63C}" destId="{E8C83577-E8BC-4B0C-A3E8-2DD6966696A2}" srcOrd="0" destOrd="0" parTransId="{0D53E5F2-3AF9-4FFE-ABCD-FC8565160C53}" sibTransId="{BE41D66D-9904-4EC1-B0FD-9AB64287A1E8}"/>
    <dgm:cxn modelId="{2069C425-5BDA-4725-8CB8-F5106C04F643}" srcId="{6CCBC7C5-AE3A-49F4-890C-F0F3798F6AB3}" destId="{D9374663-88F8-4340-BF0D-24140BA0F64B}" srcOrd="0" destOrd="0" parTransId="{9C3E812E-6410-4F98-AA21-FB4E092BE9E3}" sibTransId="{CAB4F353-2EA6-47E9-BCAC-80EE94DE3725}"/>
    <dgm:cxn modelId="{215C7B61-EE59-487B-BA29-E2A6C2F5871F}" srcId="{2EF30328-09CA-4473-89B2-6A954083BF66}" destId="{20F668B7-6272-426C-B7BC-0986CFA1CBD4}" srcOrd="0" destOrd="0" parTransId="{31CC6AE5-D3FA-4B22-841B-59D90379DF89}" sibTransId="{4A712852-0C0B-4F51-B032-C40CACEC620F}"/>
    <dgm:cxn modelId="{E57BB387-61B6-41E3-8B70-9DB9513DA417}" type="presOf" srcId="{219056AD-9FEC-465B-A65D-6B9862133FB6}" destId="{8948C3C5-B840-411A-823C-EEF61070161A}" srcOrd="1" destOrd="0" presId="urn:microsoft.com/office/officeart/2005/8/layout/hierarchy6"/>
    <dgm:cxn modelId="{BCBF2558-3CEE-4480-B71B-98FEC9554D46}" type="presOf" srcId="{2EF30328-09CA-4473-89B2-6A954083BF66}" destId="{FFD49893-7B85-4F81-8F77-3108A7E556DC}" srcOrd="0" destOrd="0" presId="urn:microsoft.com/office/officeart/2005/8/layout/hierarchy6"/>
    <dgm:cxn modelId="{231F721E-50D4-4AD7-A094-BFBF934EFB7E}" type="presOf" srcId="{CB97A5DB-3FF2-4D43-9683-E719B256A63C}" destId="{1A495AF8-2703-4A36-86D7-F840F474DE7E}" srcOrd="0" destOrd="0" presId="urn:microsoft.com/office/officeart/2005/8/layout/hierarchy6"/>
    <dgm:cxn modelId="{4EC8C0D3-5557-4387-BFDB-C3B80B1E1CA8}" srcId="{2EF30328-09CA-4473-89B2-6A954083BF66}" destId="{E2A10298-FC13-458C-8EEB-9D32090FC0FB}" srcOrd="1" destOrd="0" parTransId="{E3473417-104E-4CE9-83DD-E02147A7127C}" sibTransId="{677395FA-7CD6-490D-B311-2C46FF732CE4}"/>
    <dgm:cxn modelId="{2D22108C-CDFA-4432-AD7C-9EAEFCCE174C}" type="presOf" srcId="{31CC6AE5-D3FA-4B22-841B-59D90379DF89}" destId="{C3AB35C0-EBBE-450C-9047-A04329F94EC4}" srcOrd="0" destOrd="0" presId="urn:microsoft.com/office/officeart/2005/8/layout/hierarchy6"/>
    <dgm:cxn modelId="{513C3667-D5F6-4A39-99EF-429DC708E67A}" type="presOf" srcId="{6CCBC7C5-AE3A-49F4-890C-F0F3798F6AB3}" destId="{8220F7C4-B320-417B-A58B-BE6296A88CEA}" srcOrd="0" destOrd="0" presId="urn:microsoft.com/office/officeart/2005/8/layout/hierarchy6"/>
    <dgm:cxn modelId="{E5190BDE-CA02-48A2-8C75-E395F7B10420}" srcId="{D9374663-88F8-4340-BF0D-24140BA0F64B}" destId="{CB97A5DB-3FF2-4D43-9683-E719B256A63C}" srcOrd="1" destOrd="0" parTransId="{33E0DAB2-02EC-48EE-8A9C-4519447B64EE}" sibTransId="{1F0B6B97-DB6E-4D78-AB99-1E2DDB17FB96}"/>
    <dgm:cxn modelId="{4181CFDE-1D31-4253-AD62-89AB3FAB93A2}" type="presOf" srcId="{219056AD-9FEC-465B-A65D-6B9862133FB6}" destId="{5C2A5077-F9F4-46D9-8E1B-D792968ABFD1}" srcOrd="0" destOrd="0" presId="urn:microsoft.com/office/officeart/2005/8/layout/hierarchy6"/>
    <dgm:cxn modelId="{D575A0AD-DF9D-4E39-A55A-3DE738C30397}" type="presOf" srcId="{0D53E5F2-3AF9-4FFE-ABCD-FC8565160C53}" destId="{49CFFA86-F7B4-4AC8-B859-4D50BED0D4E3}" srcOrd="0" destOrd="0" presId="urn:microsoft.com/office/officeart/2005/8/layout/hierarchy6"/>
    <dgm:cxn modelId="{9CE26016-7387-4DA6-8D5A-42D6406852BD}" type="presOf" srcId="{E8C83577-E8BC-4B0C-A3E8-2DD6966696A2}" destId="{2B5600E5-0AEA-4352-A481-6E806C440257}" srcOrd="0" destOrd="0" presId="urn:microsoft.com/office/officeart/2005/8/layout/hierarchy6"/>
    <dgm:cxn modelId="{CDE60634-321B-49B8-AD00-631C7332B2A0}" type="presOf" srcId="{2F4E9A86-218A-4E63-8B27-8DD9404D1661}" destId="{33B71E8C-8683-41BF-8C43-C47BE34EC34D}" srcOrd="1" destOrd="0" presId="urn:microsoft.com/office/officeart/2005/8/layout/hierarchy6"/>
    <dgm:cxn modelId="{0D17346A-2343-4D56-B6C8-A97DD9600A22}" type="presOf" srcId="{5025D4AB-1F95-4136-9C27-E4C20DED4C19}" destId="{04CD3F0E-A89B-4B22-A102-1011E2655C2F}" srcOrd="1" destOrd="0" presId="urn:microsoft.com/office/officeart/2005/8/layout/hierarchy6"/>
    <dgm:cxn modelId="{74AA4D30-B632-4DA6-88F9-74BA5863C2A1}" type="presOf" srcId="{2F4E9A86-218A-4E63-8B27-8DD9404D1661}" destId="{C5BD780D-FA56-4EC3-A107-8A42EA1199F7}" srcOrd="0" destOrd="0" presId="urn:microsoft.com/office/officeart/2005/8/layout/hierarchy6"/>
    <dgm:cxn modelId="{18E590B9-C9C7-40B9-8B0F-53D5DA3C37E7}" type="presParOf" srcId="{8220F7C4-B320-417B-A58B-BE6296A88CEA}" destId="{45BDF4BD-2B9D-43C3-8A6C-4DB895DC9FBA}" srcOrd="0" destOrd="0" presId="urn:microsoft.com/office/officeart/2005/8/layout/hierarchy6"/>
    <dgm:cxn modelId="{E736F14B-73AA-4D46-A86E-EB5B4ACFAAF8}" type="presParOf" srcId="{45BDF4BD-2B9D-43C3-8A6C-4DB895DC9FBA}" destId="{CD919474-B9B9-48FC-AEA0-629A249EA45E}" srcOrd="0" destOrd="0" presId="urn:microsoft.com/office/officeart/2005/8/layout/hierarchy6"/>
    <dgm:cxn modelId="{E56E2FF3-8508-4C79-81A0-4285833170B6}" type="presParOf" srcId="{45BDF4BD-2B9D-43C3-8A6C-4DB895DC9FBA}" destId="{B415C9A4-E1EA-4320-843C-6608630A810E}" srcOrd="1" destOrd="0" presId="urn:microsoft.com/office/officeart/2005/8/layout/hierarchy6"/>
    <dgm:cxn modelId="{2029271B-43D9-419F-B078-5DB9B08193C2}" type="presParOf" srcId="{B415C9A4-E1EA-4320-843C-6608630A810E}" destId="{D962FBCC-2BC3-48E0-B8D7-DE8F28D942B1}" srcOrd="0" destOrd="0" presId="urn:microsoft.com/office/officeart/2005/8/layout/hierarchy6"/>
    <dgm:cxn modelId="{A062D596-1BA8-4FD1-8F88-9D7BD6A4F689}" type="presParOf" srcId="{D962FBCC-2BC3-48E0-B8D7-DE8F28D942B1}" destId="{FA400BA9-741B-45B5-B34E-5586EAFB4BC2}" srcOrd="0" destOrd="0" presId="urn:microsoft.com/office/officeart/2005/8/layout/hierarchy6"/>
    <dgm:cxn modelId="{CAD9C457-A1E8-491C-B27A-19EDB7D64ACA}" type="presParOf" srcId="{D962FBCC-2BC3-48E0-B8D7-DE8F28D942B1}" destId="{B8635FF7-2563-4980-859C-77851ED7C64E}" srcOrd="1" destOrd="0" presId="urn:microsoft.com/office/officeart/2005/8/layout/hierarchy6"/>
    <dgm:cxn modelId="{9ED89603-BC4E-47D2-9208-4C2C5F3137B4}" type="presParOf" srcId="{B8635FF7-2563-4980-859C-77851ED7C64E}" destId="{23B75D1B-F255-4569-9097-840DE7A79E3A}" srcOrd="0" destOrd="0" presId="urn:microsoft.com/office/officeart/2005/8/layout/hierarchy6"/>
    <dgm:cxn modelId="{38FBFBD7-4046-4F98-8BA3-9A1B79BE0B82}" type="presParOf" srcId="{B8635FF7-2563-4980-859C-77851ED7C64E}" destId="{BE9773CF-4D00-4245-992F-0CDBDAE3231C}" srcOrd="1" destOrd="0" presId="urn:microsoft.com/office/officeart/2005/8/layout/hierarchy6"/>
    <dgm:cxn modelId="{41ADABD0-BA4E-4092-BC02-C454A53ECEEE}" type="presParOf" srcId="{BE9773CF-4D00-4245-992F-0CDBDAE3231C}" destId="{FFD49893-7B85-4F81-8F77-3108A7E556DC}" srcOrd="0" destOrd="0" presId="urn:microsoft.com/office/officeart/2005/8/layout/hierarchy6"/>
    <dgm:cxn modelId="{5BC329AF-2279-42C9-8B36-7C1B58BAC345}" type="presParOf" srcId="{BE9773CF-4D00-4245-992F-0CDBDAE3231C}" destId="{09560C83-FC1E-4F7E-93EB-5186934B032A}" srcOrd="1" destOrd="0" presId="urn:microsoft.com/office/officeart/2005/8/layout/hierarchy6"/>
    <dgm:cxn modelId="{2531FCBE-450F-408A-936E-D2F6AFDBE3C2}" type="presParOf" srcId="{09560C83-FC1E-4F7E-93EB-5186934B032A}" destId="{C3AB35C0-EBBE-450C-9047-A04329F94EC4}" srcOrd="0" destOrd="0" presId="urn:microsoft.com/office/officeart/2005/8/layout/hierarchy6"/>
    <dgm:cxn modelId="{467CEEA2-1427-4FE3-8EF0-4F2BE5DFA6A5}" type="presParOf" srcId="{09560C83-FC1E-4F7E-93EB-5186934B032A}" destId="{1DE39D22-69C7-4213-A5E5-AE46BAAA67DD}" srcOrd="1" destOrd="0" presId="urn:microsoft.com/office/officeart/2005/8/layout/hierarchy6"/>
    <dgm:cxn modelId="{1F11F90C-0D6F-440E-9720-3D01425A1390}" type="presParOf" srcId="{1DE39D22-69C7-4213-A5E5-AE46BAAA67DD}" destId="{DBC2D8B2-3B3B-4B29-93BE-D07AAE251DFC}" srcOrd="0" destOrd="0" presId="urn:microsoft.com/office/officeart/2005/8/layout/hierarchy6"/>
    <dgm:cxn modelId="{CA6A98C3-EE68-4E06-9B4D-FB4BAB9510E8}" type="presParOf" srcId="{1DE39D22-69C7-4213-A5E5-AE46BAAA67DD}" destId="{42FC0B7D-511E-497B-9761-4E3C2D1B2A03}" srcOrd="1" destOrd="0" presId="urn:microsoft.com/office/officeart/2005/8/layout/hierarchy6"/>
    <dgm:cxn modelId="{3087FEE1-1F62-4D00-AE87-9999D527AA99}" type="presParOf" srcId="{09560C83-FC1E-4F7E-93EB-5186934B032A}" destId="{0E7BADA9-4DCE-405F-B7D9-BC48521E36AE}" srcOrd="2" destOrd="0" presId="urn:microsoft.com/office/officeart/2005/8/layout/hierarchy6"/>
    <dgm:cxn modelId="{963ED4EE-A56C-43CE-8C71-D5EB4B234BDE}" type="presParOf" srcId="{09560C83-FC1E-4F7E-93EB-5186934B032A}" destId="{7725FF5C-E2DF-4B13-89E6-2576B6C7ABB9}" srcOrd="3" destOrd="0" presId="urn:microsoft.com/office/officeart/2005/8/layout/hierarchy6"/>
    <dgm:cxn modelId="{D87FC145-B455-417B-B8C5-90006CC556F3}" type="presParOf" srcId="{7725FF5C-E2DF-4B13-89E6-2576B6C7ABB9}" destId="{99543B85-02E1-42A0-A4FA-4494A5116C89}" srcOrd="0" destOrd="0" presId="urn:microsoft.com/office/officeart/2005/8/layout/hierarchy6"/>
    <dgm:cxn modelId="{D0E1432A-83E5-4DD3-B1DA-ECADB259F36E}" type="presParOf" srcId="{7725FF5C-E2DF-4B13-89E6-2576B6C7ABB9}" destId="{EFEEF3D1-9200-4E52-A411-B152A02B0573}" srcOrd="1" destOrd="0" presId="urn:microsoft.com/office/officeart/2005/8/layout/hierarchy6"/>
    <dgm:cxn modelId="{86011038-F836-4D5B-AD50-45658F1A05AA}" type="presParOf" srcId="{B8635FF7-2563-4980-859C-77851ED7C64E}" destId="{2EF1AA06-238F-4D66-AC56-9CD2CEEF8123}" srcOrd="2" destOrd="0" presId="urn:microsoft.com/office/officeart/2005/8/layout/hierarchy6"/>
    <dgm:cxn modelId="{764F64FF-2707-49D3-BD25-EF361E02EBB4}" type="presParOf" srcId="{B8635FF7-2563-4980-859C-77851ED7C64E}" destId="{B038FA8A-D0F3-4929-ADA1-EFE817B16226}" srcOrd="3" destOrd="0" presId="urn:microsoft.com/office/officeart/2005/8/layout/hierarchy6"/>
    <dgm:cxn modelId="{35790D60-E372-46A9-855B-DBF0702C044A}" type="presParOf" srcId="{B038FA8A-D0F3-4929-ADA1-EFE817B16226}" destId="{1A495AF8-2703-4A36-86D7-F840F474DE7E}" srcOrd="0" destOrd="0" presId="urn:microsoft.com/office/officeart/2005/8/layout/hierarchy6"/>
    <dgm:cxn modelId="{D92D691E-E713-424A-B180-074414C523B9}" type="presParOf" srcId="{B038FA8A-D0F3-4929-ADA1-EFE817B16226}" destId="{6F937424-4705-4415-99EB-6F4CC5451228}" srcOrd="1" destOrd="0" presId="urn:microsoft.com/office/officeart/2005/8/layout/hierarchy6"/>
    <dgm:cxn modelId="{F7028FD4-05E6-46AE-8A2F-614C0948EE86}" type="presParOf" srcId="{6F937424-4705-4415-99EB-6F4CC5451228}" destId="{49CFFA86-F7B4-4AC8-B859-4D50BED0D4E3}" srcOrd="0" destOrd="0" presId="urn:microsoft.com/office/officeart/2005/8/layout/hierarchy6"/>
    <dgm:cxn modelId="{A83339DA-45EB-4D82-96F7-03F1991ADC8C}" type="presParOf" srcId="{6F937424-4705-4415-99EB-6F4CC5451228}" destId="{101836F6-B6C4-47E7-A3C1-27B178156891}" srcOrd="1" destOrd="0" presId="urn:microsoft.com/office/officeart/2005/8/layout/hierarchy6"/>
    <dgm:cxn modelId="{507E77F1-3D21-409D-89D9-12F1669B2586}" type="presParOf" srcId="{101836F6-B6C4-47E7-A3C1-27B178156891}" destId="{2B5600E5-0AEA-4352-A481-6E806C440257}" srcOrd="0" destOrd="0" presId="urn:microsoft.com/office/officeart/2005/8/layout/hierarchy6"/>
    <dgm:cxn modelId="{0B167FDC-6F3E-4728-AB59-6858112F6260}" type="presParOf" srcId="{101836F6-B6C4-47E7-A3C1-27B178156891}" destId="{0E8DAB5A-D45A-41CD-8AFE-EEBFEC01FAA0}" srcOrd="1" destOrd="0" presId="urn:microsoft.com/office/officeart/2005/8/layout/hierarchy6"/>
    <dgm:cxn modelId="{67F46048-E6DE-49E5-A18F-44008D3307D6}" type="presParOf" srcId="{8220F7C4-B320-417B-A58B-BE6296A88CEA}" destId="{AEDD9466-8EE6-4639-BE68-A50411F70CD0}" srcOrd="1" destOrd="0" presId="urn:microsoft.com/office/officeart/2005/8/layout/hierarchy6"/>
    <dgm:cxn modelId="{060B78C3-4980-4A42-A172-15A0F03E6745}" type="presParOf" srcId="{AEDD9466-8EE6-4639-BE68-A50411F70CD0}" destId="{A6340E1E-C74A-4AC4-9270-82468D405834}" srcOrd="0" destOrd="0" presId="urn:microsoft.com/office/officeart/2005/8/layout/hierarchy6"/>
    <dgm:cxn modelId="{795935E4-18E3-4F5D-84AA-AFC6E6306422}" type="presParOf" srcId="{A6340E1E-C74A-4AC4-9270-82468D405834}" destId="{C5BD780D-FA56-4EC3-A107-8A42EA1199F7}" srcOrd="0" destOrd="0" presId="urn:microsoft.com/office/officeart/2005/8/layout/hierarchy6"/>
    <dgm:cxn modelId="{E43E5711-8EB7-4A1C-B02F-0FD843905EC1}" type="presParOf" srcId="{A6340E1E-C74A-4AC4-9270-82468D405834}" destId="{33B71E8C-8683-41BF-8C43-C47BE34EC34D}" srcOrd="1" destOrd="0" presId="urn:microsoft.com/office/officeart/2005/8/layout/hierarchy6"/>
    <dgm:cxn modelId="{330D9CDC-6EEE-45BF-92C1-7F0615F64B2B}" type="presParOf" srcId="{AEDD9466-8EE6-4639-BE68-A50411F70CD0}" destId="{4DEE2A8E-310B-4F47-BBB7-B39126E718F8}" srcOrd="1" destOrd="0" presId="urn:microsoft.com/office/officeart/2005/8/layout/hierarchy6"/>
    <dgm:cxn modelId="{270D42FB-FE17-4D10-AE23-745B40830CF7}" type="presParOf" srcId="{4DEE2A8E-310B-4F47-BBB7-B39126E718F8}" destId="{E80C4D17-E88E-428D-A51F-E8918C501AB4}" srcOrd="0" destOrd="0" presId="urn:microsoft.com/office/officeart/2005/8/layout/hierarchy6"/>
    <dgm:cxn modelId="{BDCF0611-8815-4F06-A459-F62F3E2302DC}" type="presParOf" srcId="{AEDD9466-8EE6-4639-BE68-A50411F70CD0}" destId="{61FE924B-3B7C-4925-A3AB-0B32F19B4DA8}" srcOrd="2" destOrd="0" presId="urn:microsoft.com/office/officeart/2005/8/layout/hierarchy6"/>
    <dgm:cxn modelId="{C31D70EC-7E09-4654-BA7D-0240D91FCF4B}" type="presParOf" srcId="{61FE924B-3B7C-4925-A3AB-0B32F19B4DA8}" destId="{5C2A5077-F9F4-46D9-8E1B-D792968ABFD1}" srcOrd="0" destOrd="0" presId="urn:microsoft.com/office/officeart/2005/8/layout/hierarchy6"/>
    <dgm:cxn modelId="{41B38E46-66B4-4829-8FBE-6655AC0C69FE}" type="presParOf" srcId="{61FE924B-3B7C-4925-A3AB-0B32F19B4DA8}" destId="{8948C3C5-B840-411A-823C-EEF61070161A}" srcOrd="1" destOrd="0" presId="urn:microsoft.com/office/officeart/2005/8/layout/hierarchy6"/>
    <dgm:cxn modelId="{06EF9878-3FFB-4AE4-9D3B-AB4996F73FA0}" type="presParOf" srcId="{AEDD9466-8EE6-4639-BE68-A50411F70CD0}" destId="{5271C445-FB8A-42FE-9BAA-FFC4D0BB4A65}" srcOrd="3" destOrd="0" presId="urn:microsoft.com/office/officeart/2005/8/layout/hierarchy6"/>
    <dgm:cxn modelId="{E6C4A4ED-D1C2-4558-A6EC-7B266A455323}" type="presParOf" srcId="{5271C445-FB8A-42FE-9BAA-FFC4D0BB4A65}" destId="{8276B577-78EF-469F-98CF-827544B9EFBF}" srcOrd="0" destOrd="0" presId="urn:microsoft.com/office/officeart/2005/8/layout/hierarchy6"/>
    <dgm:cxn modelId="{D381E235-70C3-45B1-BF41-9C7092A09459}" type="presParOf" srcId="{AEDD9466-8EE6-4639-BE68-A50411F70CD0}" destId="{A1C7EF9A-AFDA-4587-AB52-FAE65B8890D0}" srcOrd="4" destOrd="0" presId="urn:microsoft.com/office/officeart/2005/8/layout/hierarchy6"/>
    <dgm:cxn modelId="{87FAA696-C115-46E0-8DDE-BCC8547B8B19}" type="presParOf" srcId="{A1C7EF9A-AFDA-4587-AB52-FAE65B8890D0}" destId="{5C680DCE-2437-47C3-B44B-ED94E655C1CC}" srcOrd="0" destOrd="0" presId="urn:microsoft.com/office/officeart/2005/8/layout/hierarchy6"/>
    <dgm:cxn modelId="{128B08D6-7767-49DA-AAA4-BBBF45F9216F}" type="presParOf" srcId="{A1C7EF9A-AFDA-4587-AB52-FAE65B8890D0}" destId="{04CD3F0E-A89B-4B22-A102-1011E2655C2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80DCE-2437-47C3-B44B-ED94E655C1CC}">
      <dsp:nvSpPr>
        <dsp:cNvPr id="0" name=""/>
        <dsp:cNvSpPr/>
      </dsp:nvSpPr>
      <dsp:spPr>
        <a:xfrm>
          <a:off x="0" y="3091299"/>
          <a:ext cx="8229600" cy="1242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By product, geographical factors, or function</a:t>
          </a:r>
        </a:p>
      </dsp:txBody>
      <dsp:txXfrm>
        <a:off x="0" y="3091299"/>
        <a:ext cx="2468880" cy="1242476"/>
      </dsp:txXfrm>
    </dsp:sp>
    <dsp:sp modelId="{5C2A5077-F9F4-46D9-8E1B-D792968ABFD1}">
      <dsp:nvSpPr>
        <dsp:cNvPr id="0" name=""/>
        <dsp:cNvSpPr/>
      </dsp:nvSpPr>
      <dsp:spPr>
        <a:xfrm>
          <a:off x="0" y="1641743"/>
          <a:ext cx="8229600" cy="1242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Independent legal entity</a:t>
          </a:r>
        </a:p>
      </dsp:txBody>
      <dsp:txXfrm>
        <a:off x="0" y="1641743"/>
        <a:ext cx="2468880" cy="1242476"/>
      </dsp:txXfrm>
    </dsp:sp>
    <dsp:sp modelId="{C5BD780D-FA56-4EC3-A107-8A42EA1199F7}">
      <dsp:nvSpPr>
        <dsp:cNvPr id="0" name=""/>
        <dsp:cNvSpPr/>
      </dsp:nvSpPr>
      <dsp:spPr>
        <a:xfrm>
          <a:off x="0" y="192186"/>
          <a:ext cx="8229600" cy="1242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System for Cost accounting purpose</a:t>
          </a:r>
        </a:p>
      </dsp:txBody>
      <dsp:txXfrm>
        <a:off x="0" y="192186"/>
        <a:ext cx="2468880" cy="1242476"/>
      </dsp:txXfrm>
    </dsp:sp>
    <dsp:sp modelId="{FA400BA9-741B-45B5-B34E-5586EAFB4BC2}">
      <dsp:nvSpPr>
        <dsp:cNvPr id="0" name=""/>
        <dsp:cNvSpPr/>
      </dsp:nvSpPr>
      <dsp:spPr>
        <a:xfrm>
          <a:off x="4995152" y="295726"/>
          <a:ext cx="1553095" cy="1035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Controlling Area</a:t>
          </a:r>
        </a:p>
      </dsp:txBody>
      <dsp:txXfrm>
        <a:off x="5025478" y="326052"/>
        <a:ext cx="1492443" cy="974745"/>
      </dsp:txXfrm>
    </dsp:sp>
    <dsp:sp modelId="{23B75D1B-F255-4569-9097-840DE7A79E3A}">
      <dsp:nvSpPr>
        <dsp:cNvPr id="0" name=""/>
        <dsp:cNvSpPr/>
      </dsp:nvSpPr>
      <dsp:spPr>
        <a:xfrm>
          <a:off x="4257431" y="1331123"/>
          <a:ext cx="1514268" cy="414158"/>
        </a:xfrm>
        <a:custGeom>
          <a:avLst/>
          <a:gdLst/>
          <a:ahLst/>
          <a:cxnLst/>
          <a:rect l="0" t="0" r="0" b="0"/>
          <a:pathLst>
            <a:path>
              <a:moveTo>
                <a:pt x="1514268" y="0"/>
              </a:moveTo>
              <a:lnTo>
                <a:pt x="1514268" y="207079"/>
              </a:lnTo>
              <a:lnTo>
                <a:pt x="0" y="207079"/>
              </a:lnTo>
              <a:lnTo>
                <a:pt x="0" y="414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49893-7B85-4F81-8F77-3108A7E556DC}">
      <dsp:nvSpPr>
        <dsp:cNvPr id="0" name=""/>
        <dsp:cNvSpPr/>
      </dsp:nvSpPr>
      <dsp:spPr>
        <a:xfrm>
          <a:off x="3480883" y="1745282"/>
          <a:ext cx="1553095" cy="1035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Company Code</a:t>
          </a:r>
        </a:p>
      </dsp:txBody>
      <dsp:txXfrm>
        <a:off x="3511209" y="1775608"/>
        <a:ext cx="1492443" cy="974745"/>
      </dsp:txXfrm>
    </dsp:sp>
    <dsp:sp modelId="{C3AB35C0-EBBE-450C-9047-A04329F94EC4}">
      <dsp:nvSpPr>
        <dsp:cNvPr id="0" name=""/>
        <dsp:cNvSpPr/>
      </dsp:nvSpPr>
      <dsp:spPr>
        <a:xfrm>
          <a:off x="3247919" y="2780680"/>
          <a:ext cx="1009512" cy="414158"/>
        </a:xfrm>
        <a:custGeom>
          <a:avLst/>
          <a:gdLst/>
          <a:ahLst/>
          <a:cxnLst/>
          <a:rect l="0" t="0" r="0" b="0"/>
          <a:pathLst>
            <a:path>
              <a:moveTo>
                <a:pt x="1009512" y="0"/>
              </a:moveTo>
              <a:lnTo>
                <a:pt x="1009512" y="207079"/>
              </a:lnTo>
              <a:lnTo>
                <a:pt x="0" y="207079"/>
              </a:lnTo>
              <a:lnTo>
                <a:pt x="0" y="41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2D8B2-3B3B-4B29-93BE-D07AAE251DFC}">
      <dsp:nvSpPr>
        <dsp:cNvPr id="0" name=""/>
        <dsp:cNvSpPr/>
      </dsp:nvSpPr>
      <dsp:spPr>
        <a:xfrm>
          <a:off x="2471371" y="3194839"/>
          <a:ext cx="1553095" cy="1035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Profit Center</a:t>
          </a:r>
        </a:p>
      </dsp:txBody>
      <dsp:txXfrm>
        <a:off x="2501697" y="3225165"/>
        <a:ext cx="1492443" cy="974745"/>
      </dsp:txXfrm>
    </dsp:sp>
    <dsp:sp modelId="{0E7BADA9-4DCE-405F-B7D9-BC48521E36AE}">
      <dsp:nvSpPr>
        <dsp:cNvPr id="0" name=""/>
        <dsp:cNvSpPr/>
      </dsp:nvSpPr>
      <dsp:spPr>
        <a:xfrm>
          <a:off x="4257431" y="2780680"/>
          <a:ext cx="1009512" cy="414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79"/>
              </a:lnTo>
              <a:lnTo>
                <a:pt x="1009512" y="207079"/>
              </a:lnTo>
              <a:lnTo>
                <a:pt x="1009512" y="41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43B85-02E1-42A0-A4FA-4494A5116C89}">
      <dsp:nvSpPr>
        <dsp:cNvPr id="0" name=""/>
        <dsp:cNvSpPr/>
      </dsp:nvSpPr>
      <dsp:spPr>
        <a:xfrm>
          <a:off x="4490396" y="3194839"/>
          <a:ext cx="1553095" cy="1035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Profit Center</a:t>
          </a:r>
        </a:p>
      </dsp:txBody>
      <dsp:txXfrm>
        <a:off x="4520722" y="3225165"/>
        <a:ext cx="1492443" cy="974745"/>
      </dsp:txXfrm>
    </dsp:sp>
    <dsp:sp modelId="{2EF1AA06-238F-4D66-AC56-9CD2CEEF8123}">
      <dsp:nvSpPr>
        <dsp:cNvPr id="0" name=""/>
        <dsp:cNvSpPr/>
      </dsp:nvSpPr>
      <dsp:spPr>
        <a:xfrm>
          <a:off x="5771700" y="1331123"/>
          <a:ext cx="1514268" cy="414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79"/>
              </a:lnTo>
              <a:lnTo>
                <a:pt x="1514268" y="207079"/>
              </a:lnTo>
              <a:lnTo>
                <a:pt x="1514268" y="414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5AF8-2703-4A36-86D7-F840F474DE7E}">
      <dsp:nvSpPr>
        <dsp:cNvPr id="0" name=""/>
        <dsp:cNvSpPr/>
      </dsp:nvSpPr>
      <dsp:spPr>
        <a:xfrm>
          <a:off x="6509420" y="1745282"/>
          <a:ext cx="1553095" cy="1035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Company Code</a:t>
          </a:r>
        </a:p>
      </dsp:txBody>
      <dsp:txXfrm>
        <a:off x="6539746" y="1775608"/>
        <a:ext cx="1492443" cy="974745"/>
      </dsp:txXfrm>
    </dsp:sp>
    <dsp:sp modelId="{49CFFA86-F7B4-4AC8-B859-4D50BED0D4E3}">
      <dsp:nvSpPr>
        <dsp:cNvPr id="0" name=""/>
        <dsp:cNvSpPr/>
      </dsp:nvSpPr>
      <dsp:spPr>
        <a:xfrm>
          <a:off x="7240248" y="2780680"/>
          <a:ext cx="91440" cy="4141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41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600E5-0AEA-4352-A481-6E806C440257}">
      <dsp:nvSpPr>
        <dsp:cNvPr id="0" name=""/>
        <dsp:cNvSpPr/>
      </dsp:nvSpPr>
      <dsp:spPr>
        <a:xfrm>
          <a:off x="6509420" y="3194839"/>
          <a:ext cx="1553095" cy="1035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Profit Center</a:t>
          </a:r>
        </a:p>
      </dsp:txBody>
      <dsp:txXfrm>
        <a:off x="6539746" y="3225165"/>
        <a:ext cx="1492443" cy="974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0852-ACA9-4D93-AD35-D89EAA711451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D6A3F-58E1-4FE6-8638-B496E09E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Controlling area represent a closed</a:t>
            </a:r>
            <a:r>
              <a:rPr lang="en-US" baseline="0" dirty="0"/>
              <a:t> system used for cost accounting purposes within organization.</a:t>
            </a:r>
            <a:endParaRPr lang="en-US" dirty="0"/>
          </a:p>
          <a:p>
            <a:r>
              <a:rPr lang="en-US" dirty="0"/>
              <a:t>Profit center = management-oriented</a:t>
            </a:r>
            <a:r>
              <a:rPr lang="en-US" baseline="0" dirty="0"/>
              <a:t> organizational unit used for internal controlling purposes. Divide into profit center, you can analyze area responsibility and delegate responsibility.</a:t>
            </a:r>
          </a:p>
          <a:p>
            <a:r>
              <a:rPr lang="en-US" baseline="0" dirty="0"/>
              <a:t>Profit center can be divide according to products (products lines, division), geographical factors(region, offices, or product sites), or functions (production, sales)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74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</a:t>
            </a:r>
            <a:r>
              <a:rPr lang="en-US" baseline="0" dirty="0"/>
              <a:t> </a:t>
            </a:r>
            <a:r>
              <a:rPr lang="en-US" baseline="0" dirty="0" err="1"/>
              <a:t>muncul</a:t>
            </a:r>
            <a:r>
              <a:rPr lang="en-US" baseline="0" dirty="0"/>
              <a:t> </a:t>
            </a:r>
            <a:r>
              <a:rPr lang="en-US" baseline="0" dirty="0" err="1"/>
              <a:t>biaya</a:t>
            </a:r>
            <a:r>
              <a:rPr lang="en-US" baseline="0" dirty="0"/>
              <a:t>? </a:t>
            </a:r>
            <a:r>
              <a:rPr lang="en-US" baseline="0" dirty="0" err="1"/>
              <a:t>Disitu</a:t>
            </a:r>
            <a:r>
              <a:rPr lang="en-US" baseline="0" dirty="0"/>
              <a:t> </a:t>
            </a:r>
            <a:r>
              <a:rPr lang="en-US" baseline="0" dirty="0" err="1"/>
              <a:t>dibuat</a:t>
            </a:r>
            <a:r>
              <a:rPr lang="en-US" baseline="0" dirty="0"/>
              <a:t> </a:t>
            </a:r>
            <a:r>
              <a:rPr lang="en-US" baseline="0"/>
              <a:t>cost center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1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55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baseline="0" dirty="0"/>
              <a:t> </a:t>
            </a:r>
            <a:r>
              <a:rPr lang="en-US" baseline="0" dirty="0" err="1"/>
              <a:t>untuk</a:t>
            </a:r>
            <a:r>
              <a:rPr lang="en-US" baseline="0" dirty="0"/>
              <a:t> </a:t>
            </a:r>
            <a:r>
              <a:rPr lang="en-US" baseline="0" dirty="0" err="1"/>
              <a:t>menentukan</a:t>
            </a:r>
            <a:r>
              <a:rPr lang="en-US" baseline="0" dirty="0"/>
              <a:t> </a:t>
            </a:r>
            <a:r>
              <a:rPr lang="en-US" baseline="0" dirty="0" err="1"/>
              <a:t>harga</a:t>
            </a:r>
            <a:r>
              <a:rPr lang="en-US" baseline="0" dirty="0"/>
              <a:t> </a:t>
            </a:r>
            <a:r>
              <a:rPr lang="en-US" baseline="0" dirty="0" err="1"/>
              <a:t>jual</a:t>
            </a:r>
            <a:r>
              <a:rPr lang="en-US" baseline="0" dirty="0"/>
              <a:t> </a:t>
            </a:r>
            <a:r>
              <a:rPr lang="en-US" baseline="0" dirty="0" err="1"/>
              <a:t>produk</a:t>
            </a:r>
            <a:r>
              <a:rPr lang="en-US" baseline="0" dirty="0"/>
              <a:t> yang optimal </a:t>
            </a:r>
            <a:r>
              <a:rPr lang="en-US" baseline="0" dirty="0" err="1"/>
              <a:t>untuk</a:t>
            </a:r>
            <a:r>
              <a:rPr lang="en-US" baseline="0" dirty="0"/>
              <a:t> </a:t>
            </a:r>
            <a:r>
              <a:rPr lang="en-US" baseline="0" dirty="0" err="1"/>
              <a:t>dijual</a:t>
            </a:r>
            <a:r>
              <a:rPr lang="en-US" baseline="0" dirty="0"/>
              <a:t> </a:t>
            </a:r>
            <a:r>
              <a:rPr lang="en-US" baseline="0" dirty="0" err="1"/>
              <a:t>ke</a:t>
            </a:r>
            <a:r>
              <a:rPr lang="en-US" baseline="0" dirty="0"/>
              <a:t> </a:t>
            </a:r>
            <a:r>
              <a:rPr lang="en-US" baseline="0" dirty="0" err="1"/>
              <a:t>pasar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11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Controlling area represent a closed</a:t>
            </a:r>
            <a:r>
              <a:rPr lang="en-US" baseline="0" dirty="0"/>
              <a:t> system used for cost accounting purposes </a:t>
            </a:r>
            <a:r>
              <a:rPr lang="en-US" baseline="0"/>
              <a:t>within organization.</a:t>
            </a:r>
            <a:endParaRPr lang="en-US"/>
          </a:p>
          <a:p>
            <a:r>
              <a:rPr lang="en-US" dirty="0"/>
              <a:t>Profit center = management-oriented</a:t>
            </a:r>
            <a:r>
              <a:rPr lang="en-US" baseline="0" dirty="0"/>
              <a:t> organizational unit used for internal controlling purposes. Divide into profit center, you can analyze area responsibility and delegate responsibility.</a:t>
            </a:r>
          </a:p>
          <a:p>
            <a:r>
              <a:rPr lang="en-US" baseline="0" dirty="0"/>
              <a:t>Profit center can be divide according to products (products lines, division), geographical factors(region, offices, or product sites), or functions (production, sales)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3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70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Return on Investment (ROI) </a:t>
            </a:r>
            <a:r>
              <a:rPr lang="en-US" dirty="0"/>
              <a:t>A performance measure used to evaluate the efficiency of an investment or to compare the efficiency of a number of different investments. ROI = (gain from investment - cost of investment) / cost of investment</a:t>
            </a:r>
            <a:endParaRPr lang="en-US" i="1" dirty="0"/>
          </a:p>
          <a:p>
            <a:r>
              <a:rPr lang="en-US" i="1" dirty="0"/>
              <a:t>Working capital</a:t>
            </a:r>
            <a:r>
              <a:rPr lang="en-US" dirty="0"/>
              <a:t> is how much in liquid assets that a company has on hand. WC = the current assets minus the current liabilities.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04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6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71450" indent="-171450">
              <a:buFontTx/>
              <a:buChar char="-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Penolong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Tenaga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Penolong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dirty="0"/>
              <a:t>1.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depresiasi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aktiva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(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)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menyusut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berjalannya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 </a:t>
            </a:r>
            <a:r>
              <a:rPr lang="en-US" dirty="0" err="1"/>
              <a:t>Sebab-sebab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penyusutan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bermacam-macam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: </a:t>
            </a:r>
            <a:r>
              <a:rPr lang="en-US" dirty="0" err="1"/>
              <a:t>susut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,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iklim</a:t>
            </a:r>
            <a:r>
              <a:rPr lang="en-US" dirty="0"/>
              <a:t>,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reparasi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cadang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perolehan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emplasemen</a:t>
            </a:r>
            <a:r>
              <a:rPr lang="en-US" dirty="0"/>
              <a:t>, </a:t>
            </a:r>
            <a:r>
              <a:rPr lang="en-US" dirty="0" err="1"/>
              <a:t>perumahan</a:t>
            </a:r>
            <a:r>
              <a:rPr lang="en-US" dirty="0"/>
              <a:t>, </a:t>
            </a:r>
            <a:r>
              <a:rPr lang="en-US" dirty="0" err="1"/>
              <a:t>bangunan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, </a:t>
            </a:r>
            <a:r>
              <a:rPr lang="en-US" dirty="0" err="1"/>
              <a:t>mesin</a:t>
            </a:r>
            <a:r>
              <a:rPr lang="en-US" dirty="0"/>
              <a:t> -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3.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pembayaran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4.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kesejahteraan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tunjangan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pengabdian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5. </a:t>
            </a:r>
            <a:r>
              <a:rPr lang="en-US" dirty="0" err="1"/>
              <a:t>Biaya</a:t>
            </a:r>
            <a:r>
              <a:rPr lang="en-US" dirty="0"/>
              <a:t> bank,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integral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6.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limbah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7. </a:t>
            </a:r>
            <a:r>
              <a:rPr lang="en-US" dirty="0" err="1"/>
              <a:t>Biaya</a:t>
            </a:r>
            <a:r>
              <a:rPr lang="en-US" dirty="0"/>
              <a:t> training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transportasi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biaya-biaya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: </a:t>
            </a:r>
            <a:r>
              <a:rPr lang="en-US" dirty="0" err="1"/>
              <a:t>kebakaran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8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</a:t>
            </a:r>
            <a:r>
              <a:rPr lang="en-US" baseline="0" dirty="0"/>
              <a:t> </a:t>
            </a:r>
            <a:r>
              <a:rPr lang="en-US" baseline="0" dirty="0" err="1"/>
              <a:t>muncul</a:t>
            </a:r>
            <a:r>
              <a:rPr lang="en-US" baseline="0" dirty="0"/>
              <a:t> </a:t>
            </a:r>
            <a:r>
              <a:rPr lang="en-US" baseline="0" dirty="0" err="1"/>
              <a:t>biaya</a:t>
            </a:r>
            <a:r>
              <a:rPr lang="en-US" baseline="0" dirty="0"/>
              <a:t>? </a:t>
            </a:r>
            <a:r>
              <a:rPr lang="en-US" baseline="0" dirty="0" err="1"/>
              <a:t>Disitu</a:t>
            </a:r>
            <a:r>
              <a:rPr lang="en-US" baseline="0" dirty="0"/>
              <a:t> </a:t>
            </a:r>
            <a:r>
              <a:rPr lang="en-US" baseline="0" dirty="0" err="1"/>
              <a:t>dibuat</a:t>
            </a:r>
            <a:r>
              <a:rPr lang="en-US" baseline="0" dirty="0"/>
              <a:t> cost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90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</a:t>
            </a:r>
            <a:r>
              <a:rPr lang="en-US" baseline="0" dirty="0"/>
              <a:t> </a:t>
            </a:r>
            <a:r>
              <a:rPr lang="en-US" baseline="0" dirty="0" err="1"/>
              <a:t>muncul</a:t>
            </a:r>
            <a:r>
              <a:rPr lang="en-US" baseline="0" dirty="0"/>
              <a:t> </a:t>
            </a:r>
            <a:r>
              <a:rPr lang="en-US" baseline="0" dirty="0" err="1"/>
              <a:t>biaya</a:t>
            </a:r>
            <a:r>
              <a:rPr lang="en-US" baseline="0" dirty="0"/>
              <a:t>? </a:t>
            </a:r>
            <a:r>
              <a:rPr lang="en-US" baseline="0" dirty="0" err="1"/>
              <a:t>Disitu</a:t>
            </a:r>
            <a:r>
              <a:rPr lang="en-US" baseline="0" dirty="0"/>
              <a:t> </a:t>
            </a:r>
            <a:r>
              <a:rPr lang="en-US" baseline="0" dirty="0" err="1"/>
              <a:t>dibuat</a:t>
            </a:r>
            <a:r>
              <a:rPr lang="en-US" baseline="0" dirty="0"/>
              <a:t> </a:t>
            </a:r>
            <a:r>
              <a:rPr lang="en-US" baseline="0"/>
              <a:t>cost center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</a:t>
            </a:r>
            <a:r>
              <a:rPr lang="en-US" baseline="0" dirty="0"/>
              <a:t> </a:t>
            </a:r>
            <a:r>
              <a:rPr lang="en-US" baseline="0" dirty="0" err="1"/>
              <a:t>muncul</a:t>
            </a:r>
            <a:r>
              <a:rPr lang="en-US" baseline="0" dirty="0"/>
              <a:t> </a:t>
            </a:r>
            <a:r>
              <a:rPr lang="en-US" baseline="0" dirty="0" err="1"/>
              <a:t>biaya</a:t>
            </a:r>
            <a:r>
              <a:rPr lang="en-US" baseline="0" dirty="0"/>
              <a:t>? </a:t>
            </a:r>
            <a:r>
              <a:rPr lang="en-US" baseline="0" dirty="0" err="1"/>
              <a:t>Disitu</a:t>
            </a:r>
            <a:r>
              <a:rPr lang="en-US" baseline="0" dirty="0"/>
              <a:t> </a:t>
            </a:r>
            <a:r>
              <a:rPr lang="en-US" baseline="0" dirty="0" err="1"/>
              <a:t>dibuat</a:t>
            </a:r>
            <a:r>
              <a:rPr lang="en-US" baseline="0" dirty="0"/>
              <a:t> </a:t>
            </a:r>
            <a:r>
              <a:rPr lang="en-US" baseline="0"/>
              <a:t>cost center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8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1566" y="1122363"/>
            <a:ext cx="786643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1566" y="3602038"/>
            <a:ext cx="78664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79563" y="5592173"/>
            <a:ext cx="12634393" cy="1528354"/>
          </a:xfrm>
          <a:prstGeom prst="rect">
            <a:avLst/>
          </a:prstGeom>
        </p:spPr>
      </p:pic>
      <p:pic>
        <p:nvPicPr>
          <p:cNvPr id="9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524181" y="1814393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0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>
                <a:latin typeface="Haettenschweiler" panose="020B070604090206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lum/>
          </a:blip>
          <a:srcRect l="19373" t="11363" r="19857" b="9150"/>
          <a:stretch/>
        </p:blipFill>
        <p:spPr bwMode="auto">
          <a:xfrm rot="20794821">
            <a:off x="9721044" y="1674746"/>
            <a:ext cx="3265511" cy="4271288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1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0" y="1709738"/>
            <a:ext cx="8818259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190" y="4589463"/>
            <a:ext cx="88182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21197" y="5405779"/>
            <a:ext cx="12634393" cy="1528354"/>
          </a:xfrm>
          <a:prstGeom prst="rect">
            <a:avLst/>
          </a:prstGeom>
        </p:spPr>
      </p:pic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463625" y="3528166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7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2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DD58-6691-42D8-9EBE-A82CA2B5129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8357" y="1122363"/>
            <a:ext cx="9341707" cy="2387600"/>
          </a:xfrm>
        </p:spPr>
        <p:txBody>
          <a:bodyPr>
            <a:normAutofit fontScale="90000"/>
          </a:bodyPr>
          <a:lstStyle/>
          <a:p>
            <a:r>
              <a:rPr lang="fi-FI" sz="1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DAH2F3</a:t>
            </a:r>
            <a:r>
              <a:rPr lang="fi-FI" dirty="0"/>
              <a:t> </a:t>
            </a:r>
            <a:br>
              <a:rPr lang="fi-FI" dirty="0"/>
            </a:br>
            <a:r>
              <a:rPr lang="fi-FI" sz="4900" dirty="0">
                <a:effectLst>
                  <a:reflection blurRad="6350" stA="55000" endA="50" endPos="85000" dist="29997" dir="5400000" sy="-100000" algn="bl" rotWithShape="0"/>
                </a:effectLst>
              </a:rPr>
              <a:t>Perencanaan Sumber Daya Perusahaan</a:t>
            </a:r>
            <a:endParaRPr lang="en-US" sz="4300" dirty="0">
              <a:effectLst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8357" y="4022168"/>
            <a:ext cx="9341707" cy="1655762"/>
          </a:xfrm>
        </p:spPr>
        <p:txBody>
          <a:bodyPr>
            <a:normAutofit fontScale="85000" lnSpcReduction="10000"/>
          </a:bodyPr>
          <a:lstStyle/>
          <a:p>
            <a:r>
              <a:rPr lang="en-US" sz="3900" b="1" dirty="0" err="1"/>
              <a:t>Minggu</a:t>
            </a:r>
            <a:r>
              <a:rPr lang="en-US" sz="3900" b="1" dirty="0"/>
              <a:t> ke-8: Management Accounting/Controlling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P r o d </a:t>
            </a:r>
            <a:r>
              <a:rPr lang="en-US" dirty="0" err="1"/>
              <a:t>i</a:t>
            </a:r>
            <a:r>
              <a:rPr lang="en-US" dirty="0"/>
              <a:t>  D 3  K o m p u t e r </a:t>
            </a:r>
            <a:r>
              <a:rPr lang="en-US" dirty="0" err="1"/>
              <a:t>i</a:t>
            </a:r>
            <a:r>
              <a:rPr lang="en-US" dirty="0"/>
              <a:t> s a s </a:t>
            </a:r>
            <a:r>
              <a:rPr lang="en-US" dirty="0" err="1"/>
              <a:t>i</a:t>
            </a:r>
            <a:r>
              <a:rPr lang="en-US" dirty="0"/>
              <a:t>   A k u n t a n s </a:t>
            </a:r>
            <a:r>
              <a:rPr lang="en-US" dirty="0" err="1"/>
              <a:t>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 I T , U n </a:t>
            </a:r>
            <a:r>
              <a:rPr lang="en-US" dirty="0" err="1"/>
              <a:t>i</a:t>
            </a:r>
            <a:r>
              <a:rPr lang="en-US" dirty="0"/>
              <a:t> v e r s </a:t>
            </a:r>
            <a:r>
              <a:rPr lang="en-US" dirty="0" err="1"/>
              <a:t>i</a:t>
            </a:r>
            <a:r>
              <a:rPr lang="en-US" dirty="0"/>
              <a:t> t a s   T e l k o m</a:t>
            </a:r>
          </a:p>
        </p:txBody>
      </p:sp>
    </p:spTree>
    <p:extLst>
      <p:ext uri="{BB962C8B-B14F-4D97-AF65-F5344CB8AC3E}">
        <p14:creationId xmlns:p14="http://schemas.microsoft.com/office/powerpoint/2010/main" val="406144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2133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en-US" sz="60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Organizational Element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00B050"/>
                </a:solidFill>
              </a:rPr>
              <a:t>1 </a:t>
            </a:r>
            <a:r>
              <a:rPr lang="en-US" sz="2400" dirty="0"/>
              <a:t>Controlling Area = </a:t>
            </a:r>
            <a:r>
              <a:rPr lang="en-US" sz="4800" dirty="0">
                <a:solidFill>
                  <a:srgbClr val="00B050"/>
                </a:solidFill>
              </a:rPr>
              <a:t>1 or more </a:t>
            </a:r>
            <a:r>
              <a:rPr lang="en-US" sz="2400" dirty="0"/>
              <a:t>Company codes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that may use different currency.</a:t>
            </a:r>
          </a:p>
          <a:p>
            <a:pPr marL="0" indent="0" algn="ctr">
              <a:buNone/>
            </a:pPr>
            <a:r>
              <a:rPr lang="en-US" dirty="0"/>
              <a:t>But,</a:t>
            </a:r>
          </a:p>
          <a:p>
            <a:pPr marL="0" indent="0" algn="ctr">
              <a:buNone/>
            </a:pPr>
            <a:r>
              <a:rPr lang="en-US" dirty="0"/>
              <a:t>Must use the </a:t>
            </a:r>
            <a:r>
              <a:rPr lang="en-US" b="1" dirty="0">
                <a:solidFill>
                  <a:srgbClr val="FF0000"/>
                </a:solidFill>
              </a:rPr>
              <a:t>same</a:t>
            </a:r>
            <a:r>
              <a:rPr lang="en-US" dirty="0"/>
              <a:t> operational Chart of Account (</a:t>
            </a:r>
            <a:r>
              <a:rPr lang="en-US" sz="4400" dirty="0" err="1">
                <a:solidFill>
                  <a:srgbClr val="7030A0"/>
                </a:solidFill>
              </a:rPr>
              <a:t>CoA</a:t>
            </a:r>
            <a:r>
              <a:rPr lang="en-US" dirty="0"/>
              <a:t>)</a:t>
            </a:r>
            <a:r>
              <a:rPr lang="en-US" sz="4400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sz="4400" dirty="0">
                <a:solidFill>
                  <a:srgbClr val="7030A0"/>
                </a:solidFill>
              </a:rPr>
              <a:t>fiscal year.</a:t>
            </a:r>
          </a:p>
        </p:txBody>
      </p:sp>
    </p:spTree>
    <p:extLst>
      <p:ext uri="{BB962C8B-B14F-4D97-AF65-F5344CB8AC3E}">
        <p14:creationId xmlns:p14="http://schemas.microsoft.com/office/powerpoint/2010/main" val="315423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45720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5105400"/>
            <a:ext cx="7391400" cy="1143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Facilitate coordination, monitoring, and optimization of all processes </a:t>
            </a:r>
            <a:r>
              <a:rPr lang="en-US" sz="3300" b="1" dirty="0"/>
              <a:t>in an organization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Process =  consumption of production factors and the service provided by an organization.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09800" y="1752600"/>
            <a:ext cx="5638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1. “Enterprise Controlling” (EC)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71800" y="2362200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dirty="0"/>
              <a:t>Efficient controlling aids are needed to manage the company as a unit.</a:t>
            </a:r>
          </a:p>
        </p:txBody>
      </p:sp>
    </p:spTree>
    <p:extLst>
      <p:ext uri="{BB962C8B-B14F-4D97-AF65-F5344CB8AC3E}">
        <p14:creationId xmlns:p14="http://schemas.microsoft.com/office/powerpoint/2010/main" val="115622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09800" y="1752600"/>
            <a:ext cx="5638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1. “Enterprise Controlling” (EC)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71800" y="2362200"/>
            <a:ext cx="7391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EC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Enterprise Controller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: 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keuangan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-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perencanaan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pengendalian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, 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Investasi</a:t>
            </a:r>
            <a:r>
              <a:rPr lang="en-US" sz="2000" dirty="0"/>
              <a:t>,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Maintenance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aset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,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Akuisisi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SDM </a:t>
            </a:r>
            <a:r>
              <a:rPr lang="en-US" sz="2000" dirty="0" err="1"/>
              <a:t>perusahaan</a:t>
            </a:r>
            <a:r>
              <a:rPr lang="en-US" sz="2000" dirty="0"/>
              <a:t>, 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pasar</a:t>
            </a:r>
            <a:r>
              <a:rPr lang="en-US" sz="2000" dirty="0"/>
              <a:t> yang </a:t>
            </a:r>
            <a:r>
              <a:rPr lang="en-US" sz="2000" dirty="0" err="1"/>
              <a:t>berkaitan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pengambilan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pasar</a:t>
            </a:r>
            <a:r>
              <a:rPr lang="en-US" sz="2000" dirty="0"/>
              <a:t>, competitor performance, </a:t>
            </a:r>
            <a:r>
              <a:rPr lang="en-US" sz="2000" dirty="0" err="1"/>
              <a:t>Faktor-faktor</a:t>
            </a:r>
            <a:r>
              <a:rPr lang="en-US" sz="2000" dirty="0"/>
              <a:t> </a:t>
            </a:r>
            <a:r>
              <a:rPr lang="en-US" sz="2000" dirty="0" err="1"/>
              <a:t>struktural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proses </a:t>
            </a:r>
            <a:r>
              <a:rPr lang="en-US" sz="2000" dirty="0" err="1"/>
              <a:t>bisnis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,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, financial accounting </a:t>
            </a:r>
            <a:r>
              <a:rPr lang="en-US" sz="2000" dirty="0" err="1"/>
              <a:t>dan</a:t>
            </a:r>
            <a:r>
              <a:rPr lang="en-US" sz="2000" dirty="0"/>
              <a:t> profitability analysis.</a:t>
            </a:r>
          </a:p>
        </p:txBody>
      </p:sp>
    </p:spTree>
    <p:extLst>
      <p:ext uri="{BB962C8B-B14F-4D97-AF65-F5344CB8AC3E}">
        <p14:creationId xmlns:p14="http://schemas.microsoft.com/office/powerpoint/2010/main" val="3495647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45720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473872"/>
            <a:ext cx="7391400" cy="354592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CO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: </a:t>
            </a:r>
          </a:p>
          <a:p>
            <a:r>
              <a:rPr lang="en-US" dirty="0" err="1"/>
              <a:t>Pengendalian</a:t>
            </a:r>
            <a:r>
              <a:rPr lang="en-US" dirty="0"/>
              <a:t> capital investment, </a:t>
            </a:r>
          </a:p>
          <a:p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</a:t>
            </a:r>
          </a:p>
          <a:p>
            <a:r>
              <a:rPr lang="en-US" dirty="0" err="1"/>
              <a:t>memonitor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, </a:t>
            </a:r>
          </a:p>
          <a:p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pendanaan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procurement, </a:t>
            </a:r>
          </a:p>
          <a:p>
            <a:r>
              <a:rPr lang="en-US" dirty="0" err="1"/>
              <a:t>pengadaan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area, </a:t>
            </a:r>
          </a:p>
          <a:p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profit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09800" y="1752600"/>
            <a:ext cx="5638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71800" y="2362200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2071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09800" y="1752600"/>
            <a:ext cx="5638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1. “Enterprise Controlling” (EC)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71800" y="2362200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dirty="0"/>
              <a:t>Efficient controlling aids are needed to manage the company as a unit.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0" y="4267201"/>
            <a:ext cx="7162800" cy="1858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Key Capabilities </a:t>
            </a:r>
            <a:r>
              <a:rPr lang="en-US" dirty="0" err="1"/>
              <a:t>dari</a:t>
            </a:r>
            <a:r>
              <a:rPr lang="en-US" dirty="0"/>
              <a:t> “EC”</a:t>
            </a:r>
          </a:p>
          <a:p>
            <a:pPr marL="514350" indent="-514350">
              <a:buAutoNum type="alphaLcPeriod"/>
            </a:pPr>
            <a:r>
              <a:rPr lang="en-US" dirty="0"/>
              <a:t>Profit Center Accounting (EC-PCA)</a:t>
            </a:r>
          </a:p>
          <a:p>
            <a:pPr marL="514350" indent="-514350">
              <a:buAutoNum type="alphaLcPeriod"/>
            </a:pPr>
            <a:r>
              <a:rPr lang="en-US" dirty="0"/>
              <a:t>Consolidation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7050" y="2709864"/>
            <a:ext cx="60579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4270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09800" y="1752600"/>
            <a:ext cx="5638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1. “Enterprise Controlling” (EC)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0" y="2362201"/>
            <a:ext cx="7162800" cy="1295400"/>
          </a:xfrm>
        </p:spPr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b="1" dirty="0">
                <a:solidFill>
                  <a:srgbClr val="FF0066"/>
                </a:solidFill>
              </a:rPr>
              <a:t>Profit Center Accounting (EC-PCA)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71800" y="2971800"/>
            <a:ext cx="73914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dirty="0"/>
              <a:t>	Evaluate the profit  or loss of individual , independent areas within organization. (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analisa</a:t>
            </a:r>
            <a:r>
              <a:rPr lang="en-US" sz="2000" dirty="0"/>
              <a:t> </a:t>
            </a:r>
            <a:r>
              <a:rPr lang="en-US" sz="2000" dirty="0" err="1"/>
              <a:t>untung</a:t>
            </a:r>
            <a:r>
              <a:rPr lang="en-US" sz="2000" dirty="0"/>
              <a:t>/</a:t>
            </a:r>
            <a:r>
              <a:rPr lang="en-US" sz="2000" dirty="0" err="1"/>
              <a:t>rugi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organizational unit-department)</a:t>
            </a:r>
          </a:p>
          <a:p>
            <a:pPr marL="342900" indent="-342900">
              <a:spcBef>
                <a:spcPct val="20000"/>
              </a:spcBef>
            </a:pPr>
            <a:endParaRPr lang="en-US" sz="2000" dirty="0"/>
          </a:p>
          <a:p>
            <a:pPr marL="342900" indent="-342900">
              <a:spcBef>
                <a:spcPct val="20000"/>
              </a:spcBef>
            </a:pPr>
            <a:r>
              <a:rPr lang="en-US" sz="2000" dirty="0"/>
              <a:t>	You can analyze the area of responsibility and delegate responsibility  to distributed units.</a:t>
            </a:r>
          </a:p>
          <a:p>
            <a:pPr marL="342900" indent="-342900">
              <a:spcBef>
                <a:spcPct val="20000"/>
              </a:spcBef>
            </a:pPr>
            <a:endParaRPr lang="en-US" sz="2000" dirty="0"/>
          </a:p>
          <a:p>
            <a:pPr marL="342900" indent="-342900">
              <a:spcBef>
                <a:spcPct val="20000"/>
              </a:spcBef>
            </a:pPr>
            <a:r>
              <a:rPr lang="en-US" sz="2000" dirty="0"/>
              <a:t>	It display statistical accounting component. Key figure you can display: Return on Investment (ROI), Working Capital, Cash Flow on a profit center.</a:t>
            </a:r>
          </a:p>
        </p:txBody>
      </p:sp>
    </p:spTree>
    <p:extLst>
      <p:ext uri="{BB962C8B-B14F-4D97-AF65-F5344CB8AC3E}">
        <p14:creationId xmlns:p14="http://schemas.microsoft.com/office/powerpoint/2010/main" val="119003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09800" y="1752600"/>
            <a:ext cx="5638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1. “Enterprise Controlling” (EC)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0" y="2362201"/>
            <a:ext cx="7162800" cy="12954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>
                <a:solidFill>
                  <a:srgbClr val="FF0066"/>
                </a:solidFill>
              </a:rPr>
              <a:t>b.  Consolidation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71800" y="2971800"/>
            <a:ext cx="73914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dirty="0"/>
              <a:t>	Consolidate financial data both external (legal) and internal (profit center) accounting perspective.</a:t>
            </a:r>
          </a:p>
          <a:p>
            <a:pPr marL="342900" indent="-342900">
              <a:spcBef>
                <a:spcPct val="20000"/>
              </a:spcBef>
            </a:pPr>
            <a:endParaRPr lang="en-US" sz="2000" dirty="0"/>
          </a:p>
          <a:p>
            <a:pPr marL="342900" indent="-342900">
              <a:spcBef>
                <a:spcPct val="20000"/>
              </a:spcBef>
            </a:pPr>
            <a:r>
              <a:rPr lang="en-US" sz="2000" dirty="0"/>
              <a:t>	Currency translation, inter-unit elimination, and consolidation of investment</a:t>
            </a:r>
          </a:p>
        </p:txBody>
      </p:sp>
    </p:spTree>
    <p:extLst>
      <p:ext uri="{BB962C8B-B14F-4D97-AF65-F5344CB8AC3E}">
        <p14:creationId xmlns:p14="http://schemas.microsoft.com/office/powerpoint/2010/main" val="706026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45720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5105400"/>
            <a:ext cx="7391400" cy="1143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Facilitate coordination, monitoring, and optimization of all processes </a:t>
            </a:r>
            <a:r>
              <a:rPr lang="en-US" sz="3300" b="1" dirty="0"/>
              <a:t>in an organization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Process =  consumption of production factors and the service provided by an organization.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09800" y="1752600"/>
            <a:ext cx="5638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1. “Enterprise Controlling” (EC)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71800" y="2362200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Efficient controlling aids are needed to manage the company as a unit.</a:t>
            </a:r>
          </a:p>
        </p:txBody>
      </p:sp>
    </p:spTree>
    <p:extLst>
      <p:ext uri="{BB962C8B-B14F-4D97-AF65-F5344CB8AC3E}">
        <p14:creationId xmlns:p14="http://schemas.microsoft.com/office/powerpoint/2010/main" val="400974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00417 -0.405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2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0.00018 -0.409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0.00104 -0.397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build="p"/>
      <p:bldP spid="4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2286000"/>
            <a:ext cx="7391400" cy="1143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Facilitate coordination, monitoring, and optimization of all processes </a:t>
            </a:r>
            <a:r>
              <a:rPr lang="en-US" sz="3300" b="1" dirty="0"/>
              <a:t>in an organization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Process =  consumption of production factors and the service provided by an organization.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7050" y="3429001"/>
            <a:ext cx="60579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76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048000" y="2514600"/>
            <a:ext cx="71628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ct val="20000"/>
              </a:spcBef>
              <a:defRPr/>
            </a:pPr>
            <a:r>
              <a:rPr lang="en-US" sz="2400" dirty="0"/>
              <a:t>Key Capabilities </a:t>
            </a:r>
            <a:r>
              <a:rPr lang="en-US" sz="2400" dirty="0" err="1"/>
              <a:t>dari</a:t>
            </a:r>
            <a:r>
              <a:rPr lang="en-US" sz="2400" dirty="0"/>
              <a:t> “CO”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2400" dirty="0"/>
              <a:t>Overhead Cost Controlling (CO-OM)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r>
              <a:rPr lang="en-US" sz="2400" dirty="0"/>
              <a:t>Cost Center Accounting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r>
              <a:rPr lang="en-US" sz="2400" dirty="0"/>
              <a:t>Internal Order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2400" dirty="0"/>
              <a:t>Activity Based Costing (ABC)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2400" dirty="0"/>
              <a:t>Product Cost Controlling (CO-PC)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2400" dirty="0"/>
              <a:t>Profitability Analysis (CO-PA)</a:t>
            </a:r>
          </a:p>
        </p:txBody>
      </p:sp>
    </p:spTree>
    <p:extLst>
      <p:ext uri="{BB962C8B-B14F-4D97-AF65-F5344CB8AC3E}">
        <p14:creationId xmlns:p14="http://schemas.microsoft.com/office/powerpoint/2010/main" val="83651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 anchor="b"/>
          <a:lstStyle/>
          <a:p>
            <a:r>
              <a:rPr lang="en-US" dirty="0"/>
              <a:t>Reference:</a:t>
            </a:r>
          </a:p>
          <a:p>
            <a:r>
              <a:rPr lang="en-US" dirty="0"/>
              <a:t>SAP. (2006). SAP01: SAP Overview. SAP AG.</a:t>
            </a:r>
          </a:p>
          <a:p>
            <a:endParaRPr lang="en-US" dirty="0"/>
          </a:p>
        </p:txBody>
      </p:sp>
      <p:sp>
        <p:nvSpPr>
          <p:cNvPr id="6" name="Arc 4"/>
          <p:cNvSpPr>
            <a:spLocks/>
          </p:cNvSpPr>
          <p:nvPr/>
        </p:nvSpPr>
        <p:spPr bwMode="gray">
          <a:xfrm>
            <a:off x="2971801" y="-914400"/>
            <a:ext cx="2251075" cy="4478338"/>
          </a:xfrm>
          <a:custGeom>
            <a:avLst/>
            <a:gdLst>
              <a:gd name="T0" fmla="*/ 172478 w 21600"/>
              <a:gd name="T1" fmla="*/ 0 h 42964"/>
              <a:gd name="T2" fmla="*/ 283677 w 21600"/>
              <a:gd name="T3" fmla="*/ 4478338 h 42964"/>
              <a:gd name="T4" fmla="*/ 0 w 21600"/>
              <a:gd name="T5" fmla="*/ 2244798 h 42964"/>
              <a:gd name="T6" fmla="*/ 0 60000 65536"/>
              <a:gd name="T7" fmla="*/ 0 60000 65536"/>
              <a:gd name="T8" fmla="*/ 0 60000 65536"/>
              <a:gd name="T9" fmla="*/ 0 w 21600"/>
              <a:gd name="T10" fmla="*/ 0 h 42964"/>
              <a:gd name="T11" fmla="*/ 21600 w 21600"/>
              <a:gd name="T12" fmla="*/ 42964 h 42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64" fill="none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</a:path>
              <a:path w="21600" h="42964" stroke="0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  <a:lnTo>
                  <a:pt x="0" y="2153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4972051" y="1125538"/>
            <a:ext cx="4206875" cy="685800"/>
            <a:chOff x="1999" y="1893"/>
            <a:chExt cx="2650" cy="432"/>
          </a:xfrm>
        </p:grpSpPr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307" y="1893"/>
              <a:ext cx="234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Lesson: SAP R/3 Accounting</a:t>
              </a:r>
            </a:p>
          </p:txBody>
        </p:sp>
        <p:sp>
          <p:nvSpPr>
            <p:cNvPr id="9" name="Oval 13">
              <a:hlinkClick r:id="rId2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99" y="1969"/>
              <a:ext cx="280" cy="280"/>
            </a:xfrm>
            <a:prstGeom prst="ellipse">
              <a:avLst/>
            </a:prstGeom>
            <a:gradFill rotWithShape="0">
              <a:gsLst>
                <a:gs pos="0">
                  <a:srgbClr val="1562AD">
                    <a:gamma/>
                    <a:tint val="0"/>
                    <a:invGamma/>
                  </a:srgbClr>
                </a:gs>
                <a:gs pos="100000">
                  <a:srgbClr val="1562A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5532438" y="1735138"/>
            <a:ext cx="4232275" cy="685800"/>
            <a:chOff x="1916" y="1489"/>
            <a:chExt cx="2666" cy="432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Accounting Foundation</a:t>
              </a:r>
            </a:p>
          </p:txBody>
        </p:sp>
        <p:sp>
          <p:nvSpPr>
            <p:cNvPr id="12" name="Oval 11">
              <a:hlinkClick r:id="rId2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5380038" y="2344738"/>
            <a:ext cx="4232275" cy="685800"/>
            <a:chOff x="1916" y="1489"/>
            <a:chExt cx="2666" cy="43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Financial Accounting</a:t>
              </a:r>
            </a:p>
          </p:txBody>
        </p:sp>
        <p:sp>
          <p:nvSpPr>
            <p:cNvPr id="15" name="Oval 11">
              <a:hlinkClick r:id="rId2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4999038" y="2954338"/>
            <a:ext cx="4232275" cy="685800"/>
            <a:chOff x="1916" y="1489"/>
            <a:chExt cx="2666" cy="432"/>
          </a:xfrm>
        </p:grpSpPr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Management Accounting</a:t>
              </a:r>
            </a:p>
          </p:txBody>
        </p:sp>
        <p:sp>
          <p:nvSpPr>
            <p:cNvPr id="18" name="Oval 11">
              <a:hlinkClick r:id="rId2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</p:spTree>
    <p:extLst>
      <p:ext uri="{BB962C8B-B14F-4D97-AF65-F5344CB8AC3E}">
        <p14:creationId xmlns:p14="http://schemas.microsoft.com/office/powerpoint/2010/main" val="2578327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828800" y="1550254"/>
            <a:ext cx="6324600" cy="515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998054"/>
            <a:ext cx="18097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267200" y="2514600"/>
            <a:ext cx="5943600" cy="40386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indent="-5143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2400" b="1" dirty="0">
                <a:solidFill>
                  <a:srgbClr val="FF6600"/>
                </a:solidFill>
              </a:rPr>
              <a:t>Overhead Cost Controlling (CO-OM)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endParaRPr lang="en-US" sz="24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400" dirty="0"/>
              <a:t>The main purpose is to take </a:t>
            </a:r>
            <a:r>
              <a:rPr lang="en-US" sz="3200" b="1" dirty="0">
                <a:solidFill>
                  <a:srgbClr val="0070C0"/>
                </a:solidFill>
              </a:rPr>
              <a:t>cost that  cannot be assignedd directly to  the goods or services </a:t>
            </a:r>
            <a:r>
              <a:rPr lang="en-US" sz="2400" dirty="0"/>
              <a:t>of a company an allocate the as far as is possible according to their cause. 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US" sz="24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400" dirty="0"/>
              <a:t>(</a:t>
            </a:r>
            <a:r>
              <a:rPr lang="en-US" sz="2400" dirty="0" err="1"/>
              <a:t>fokus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mengalokasikan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dikenakan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/</a:t>
            </a:r>
            <a:r>
              <a:rPr lang="en-US" sz="2400" dirty="0" err="1"/>
              <a:t>jasa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3110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828800" y="1550254"/>
            <a:ext cx="6324600" cy="515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998054"/>
            <a:ext cx="18097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267200" y="2514600"/>
            <a:ext cx="5943600" cy="40386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2400" b="1" dirty="0">
                <a:solidFill>
                  <a:srgbClr val="FF6600"/>
                </a:solidFill>
              </a:rPr>
              <a:t>Overhead Cost Controlling (CO-OM)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endParaRPr lang="en-US" sz="24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400" u="sng" dirty="0"/>
              <a:t>Component</a:t>
            </a:r>
            <a:r>
              <a:rPr lang="en-US" sz="2400" dirty="0"/>
              <a:t> that helps you to </a:t>
            </a:r>
            <a:r>
              <a:rPr lang="en-US" sz="3600" b="1" dirty="0">
                <a:solidFill>
                  <a:srgbClr val="33CC33"/>
                </a:solidFill>
              </a:rPr>
              <a:t>plan, allocate, control, and monitor </a:t>
            </a:r>
            <a:r>
              <a:rPr lang="en-US" sz="2400" dirty="0"/>
              <a:t>overhead in your 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210339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828800" y="1550254"/>
            <a:ext cx="6324600" cy="515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998054"/>
            <a:ext cx="18097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267200" y="2514600"/>
            <a:ext cx="5943600" cy="40386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2400" b="1" dirty="0">
                <a:solidFill>
                  <a:srgbClr val="FF6600"/>
                </a:solidFill>
              </a:rPr>
              <a:t>Overhead Cost Controlling (CO-OM)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endParaRPr lang="en-US" sz="24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400" dirty="0"/>
              <a:t>You can develop standards that allows you to control cost and valuate internal activities.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US" sz="24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400" dirty="0"/>
              <a:t>You can examine the origin of cost  in the functional area of an enterprise.</a:t>
            </a:r>
          </a:p>
        </p:txBody>
      </p:sp>
    </p:spTree>
    <p:extLst>
      <p:ext uri="{BB962C8B-B14F-4D97-AF65-F5344CB8AC3E}">
        <p14:creationId xmlns:p14="http://schemas.microsoft.com/office/powerpoint/2010/main" val="2534564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828800" y="1550254"/>
            <a:ext cx="6324600" cy="515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998054"/>
            <a:ext cx="18097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267200" y="2514600"/>
            <a:ext cx="5943600" cy="40386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2400" dirty="0">
                <a:solidFill>
                  <a:srgbClr val="FF6600"/>
                </a:solidFill>
              </a:rPr>
              <a:t>Overhead Cost Controlling (CO-OM)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r>
              <a:rPr lang="en-US" sz="2400" b="1" dirty="0">
                <a:solidFill>
                  <a:srgbClr val="FF6600"/>
                </a:solidFill>
              </a:rPr>
              <a:t>Cost Center Accounting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r>
              <a:rPr lang="en-US" sz="2400" b="1" dirty="0">
                <a:solidFill>
                  <a:srgbClr val="FF6600"/>
                </a:solidFill>
              </a:rPr>
              <a:t>Internal Order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endParaRPr lang="en-US" sz="2400" dirty="0"/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11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828800" y="1550254"/>
            <a:ext cx="6324600" cy="515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998054"/>
            <a:ext cx="18097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267200" y="2514600"/>
            <a:ext cx="5943600" cy="40386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514350" indent="-5143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2400" dirty="0">
                <a:solidFill>
                  <a:srgbClr val="FF6600"/>
                </a:solidFill>
              </a:rPr>
              <a:t>Overhead Cost Controlling (CO-OM)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r>
              <a:rPr lang="en-US" sz="2400" b="1" dirty="0">
                <a:solidFill>
                  <a:srgbClr val="FF6600"/>
                </a:solidFill>
              </a:rPr>
              <a:t>Cost Center Accounting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endParaRPr lang="en-US" sz="2400" b="1" dirty="0">
              <a:solidFill>
                <a:srgbClr val="FF6600"/>
              </a:solidFill>
            </a:endParaRPr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400" dirty="0"/>
              <a:t>Is used to determine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where the cost  incurred in your organization</a:t>
            </a:r>
            <a:r>
              <a:rPr lang="en-US" sz="2400" dirty="0"/>
              <a:t>.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US" sz="24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pengeluaran</a:t>
            </a:r>
            <a:r>
              <a:rPr lang="en-US" sz="2400" dirty="0"/>
              <a:t> (cost reports)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US" sz="24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400" dirty="0"/>
              <a:t>Cost Center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departemen</a:t>
            </a:r>
            <a:r>
              <a:rPr lang="en-US" sz="2400" dirty="0"/>
              <a:t> (organizational unit) yang </a:t>
            </a:r>
            <a:r>
              <a:rPr lang="en-US" sz="2400" dirty="0" err="1"/>
              <a:t>dikepalai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Manager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lingkup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endParaRPr lang="en-US" sz="2400" dirty="0"/>
          </a:p>
          <a:p>
            <a:pPr marL="514350" indent="-514350">
              <a:spcBef>
                <a:spcPct val="20000"/>
              </a:spcBef>
              <a:defRPr/>
            </a:pPr>
            <a:endParaRPr lang="en-US" sz="24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lingkup</a:t>
            </a:r>
            <a:r>
              <a:rPr lang="en-US" sz="2400" dirty="0"/>
              <a:t>: Marketing, Purchasing, HR, Finances, </a:t>
            </a:r>
            <a:r>
              <a:rPr lang="en-US" sz="2400" dirty="0" err="1"/>
              <a:t>dsb</a:t>
            </a:r>
            <a:endParaRPr lang="en-US" sz="2400" dirty="0"/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32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828800" y="1550254"/>
            <a:ext cx="6324600" cy="515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998054"/>
            <a:ext cx="18097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267200" y="2514600"/>
            <a:ext cx="5943600" cy="40386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2400" dirty="0">
                <a:solidFill>
                  <a:srgbClr val="FF6600"/>
                </a:solidFill>
              </a:rPr>
              <a:t>Overhead Cost Controlling (CO-OM)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r>
              <a:rPr lang="en-US" sz="2400" b="1" dirty="0">
                <a:solidFill>
                  <a:srgbClr val="FF6600"/>
                </a:solidFill>
              </a:rPr>
              <a:t>Cost Center Accounting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endParaRPr lang="en-US" sz="2400" b="1" dirty="0">
              <a:solidFill>
                <a:srgbClr val="FF6600"/>
              </a:solidFill>
            </a:endParaRPr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3200" b="1" dirty="0">
                <a:solidFill>
                  <a:srgbClr val="FF0066"/>
                </a:solidFill>
              </a:rPr>
              <a:t>You should structure cost center </a:t>
            </a:r>
            <a:r>
              <a:rPr lang="en-US" sz="2400" dirty="0"/>
              <a:t>so that they represent area of responsibility,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US" sz="24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400" dirty="0"/>
              <a:t>So a given person manages the cost in that subarea.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707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828800" y="1550254"/>
            <a:ext cx="6324600" cy="515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998054"/>
            <a:ext cx="18097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267200" y="2514600"/>
            <a:ext cx="5943600" cy="40386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4350" indent="-5143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2400" dirty="0">
                <a:solidFill>
                  <a:srgbClr val="FF6600"/>
                </a:solidFill>
              </a:rPr>
              <a:t>Overhead Cost Controlling (CO-OM)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r>
              <a:rPr lang="en-US" sz="2400" b="1" dirty="0">
                <a:solidFill>
                  <a:srgbClr val="FF6600"/>
                </a:solidFill>
              </a:rPr>
              <a:t>Cost Center Accounting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endParaRPr lang="en-US" sz="2400" b="1" dirty="0">
              <a:solidFill>
                <a:srgbClr val="FF6600"/>
              </a:solidFill>
            </a:endParaRPr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3200" b="1" dirty="0" err="1">
                <a:solidFill>
                  <a:srgbClr val="FF0000"/>
                </a:solidFill>
              </a:rPr>
              <a:t>Studi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Kasus</a:t>
            </a:r>
            <a:r>
              <a:rPr lang="en-US" sz="3200" b="1" dirty="0">
                <a:solidFill>
                  <a:srgbClr val="FF0000"/>
                </a:solidFill>
              </a:rPr>
              <a:t>: Politeknik Telkom.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US" sz="3200" b="1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400" dirty="0"/>
              <a:t>Unit </a:t>
            </a:r>
            <a:r>
              <a:rPr lang="en-US" sz="2400" dirty="0" err="1"/>
              <a:t>mana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yang </a:t>
            </a:r>
            <a:r>
              <a:rPr lang="en-US" sz="2400" dirty="0" err="1"/>
              <a:t>mengeluarkan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? </a:t>
            </a:r>
            <a:r>
              <a:rPr lang="en-US" sz="2400" dirty="0" err="1"/>
              <a:t>Sebutkan</a:t>
            </a:r>
            <a:r>
              <a:rPr lang="en-US" sz="2400" dirty="0"/>
              <a:t> 1 </a:t>
            </a:r>
            <a:r>
              <a:rPr lang="en-US" sz="2400" dirty="0" err="1"/>
              <a:t>biayanya</a:t>
            </a:r>
            <a:r>
              <a:rPr lang="en-US" sz="2400" dirty="0"/>
              <a:t>!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US" sz="24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400" dirty="0" err="1"/>
              <a:t>Setiap</a:t>
            </a:r>
            <a:r>
              <a:rPr lang="en-US" sz="2400" dirty="0"/>
              <a:t> Unit yang </a:t>
            </a:r>
            <a:r>
              <a:rPr lang="en-US" sz="2400" dirty="0" err="1"/>
              <a:t>mengeluarkan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-set </a:t>
            </a:r>
            <a:r>
              <a:rPr lang="en-US" sz="2400" dirty="0" err="1"/>
              <a:t>sebagai</a:t>
            </a:r>
            <a:r>
              <a:rPr lang="en-US" sz="2400" dirty="0"/>
              <a:t> Cost Center plus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orang</a:t>
            </a:r>
            <a:r>
              <a:rPr lang="en-US" sz="2400" dirty="0"/>
              <a:t> </a:t>
            </a:r>
            <a:r>
              <a:rPr lang="en-US" sz="2400" dirty="0" err="1"/>
              <a:t>penanggung</a:t>
            </a:r>
            <a:r>
              <a:rPr lang="en-US" sz="2400" dirty="0"/>
              <a:t> </a:t>
            </a:r>
            <a:r>
              <a:rPr lang="en-US" sz="2400" dirty="0" err="1"/>
              <a:t>jawabnya</a:t>
            </a:r>
            <a:r>
              <a:rPr lang="en-US" sz="2400" dirty="0"/>
              <a:t>.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33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828800" y="1550254"/>
            <a:ext cx="6324600" cy="515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998054"/>
            <a:ext cx="18097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267200" y="2514600"/>
            <a:ext cx="5943600" cy="40386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indent="-5143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2400" dirty="0">
                <a:solidFill>
                  <a:srgbClr val="FF6600"/>
                </a:solidFill>
              </a:rPr>
              <a:t>Overhead Cost Controlling (CO-OM)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r>
              <a:rPr lang="en-US" sz="2400" b="1" dirty="0">
                <a:solidFill>
                  <a:srgbClr val="FF6600"/>
                </a:solidFill>
              </a:rPr>
              <a:t>Cost Center Accounting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endParaRPr lang="en-US" sz="2400" b="1" dirty="0">
              <a:solidFill>
                <a:srgbClr val="FF6600"/>
              </a:solidFill>
            </a:endParaRPr>
          </a:p>
          <a:p>
            <a:pPr marL="514350" indent="-514350" algn="ctr">
              <a:spcBef>
                <a:spcPct val="20000"/>
              </a:spcBef>
              <a:defRPr/>
            </a:pPr>
            <a:r>
              <a:rPr lang="en-US" sz="2400" dirty="0"/>
              <a:t>1 cost center = 1 Controlling Area</a:t>
            </a:r>
          </a:p>
          <a:p>
            <a:pPr marL="514350" indent="-514350" algn="ctr">
              <a:spcBef>
                <a:spcPct val="20000"/>
              </a:spcBef>
              <a:defRPr/>
            </a:pPr>
            <a:endParaRPr lang="en-US" sz="2400" dirty="0"/>
          </a:p>
          <a:p>
            <a:pPr marL="514350" indent="-514350" algn="ctr">
              <a:spcBef>
                <a:spcPct val="20000"/>
              </a:spcBef>
              <a:defRPr/>
            </a:pPr>
            <a:r>
              <a:rPr lang="en-US" sz="2400" dirty="0"/>
              <a:t>= 1 Company Code</a:t>
            </a:r>
          </a:p>
          <a:p>
            <a:pPr marL="514350" indent="-514350" algn="ctr">
              <a:spcBef>
                <a:spcPct val="20000"/>
              </a:spcBef>
              <a:defRPr/>
            </a:pPr>
            <a:r>
              <a:rPr lang="en-US" dirty="0"/>
              <a:t>Reconcile external and internal accounting</a:t>
            </a:r>
          </a:p>
          <a:p>
            <a:pPr marL="514350" indent="-514350" algn="ctr">
              <a:spcBef>
                <a:spcPct val="20000"/>
              </a:spcBef>
              <a:defRPr/>
            </a:pPr>
            <a:endParaRPr lang="en-US" dirty="0"/>
          </a:p>
          <a:p>
            <a:pPr marL="514350" indent="-514350" algn="ctr">
              <a:spcBef>
                <a:spcPct val="20000"/>
              </a:spcBef>
              <a:defRPr/>
            </a:pPr>
            <a:r>
              <a:rPr lang="en-US" sz="2400" dirty="0"/>
              <a:t>= 1 Business Area</a:t>
            </a:r>
          </a:p>
          <a:p>
            <a:pPr marL="514350" indent="-514350" algn="ctr">
              <a:spcBef>
                <a:spcPct val="20000"/>
              </a:spcBef>
              <a:defRPr/>
            </a:pPr>
            <a:r>
              <a:rPr lang="en-US" sz="2400" dirty="0"/>
              <a:t>= 1 Profit Center</a:t>
            </a:r>
          </a:p>
          <a:p>
            <a:pPr marL="514350" indent="-514350" algn="ctr">
              <a:spcBef>
                <a:spcPct val="20000"/>
              </a:spcBef>
              <a:defRPr/>
            </a:pPr>
            <a:r>
              <a:rPr lang="en-US" dirty="0"/>
              <a:t>Analysis process</a:t>
            </a:r>
          </a:p>
          <a:p>
            <a:pPr marL="514350" indent="-514350" algn="ctr">
              <a:spcBef>
                <a:spcPct val="20000"/>
              </a:spcBef>
              <a:defRPr/>
            </a:pPr>
            <a:endParaRPr lang="en-US" dirty="0"/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047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828800" y="1550254"/>
            <a:ext cx="6324600" cy="515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998054"/>
            <a:ext cx="18097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267200" y="2514600"/>
            <a:ext cx="5943600" cy="40386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2400" dirty="0">
                <a:solidFill>
                  <a:srgbClr val="FF6600"/>
                </a:solidFill>
              </a:rPr>
              <a:t>Overhead Cost Controlling (CO-OM)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r>
              <a:rPr lang="en-US" sz="2400" b="1" dirty="0">
                <a:solidFill>
                  <a:srgbClr val="FF6600"/>
                </a:solidFill>
              </a:rPr>
              <a:t>Cost Center Accounting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endParaRPr lang="en-US" sz="2400" b="1" dirty="0">
              <a:solidFill>
                <a:srgbClr val="FF6600"/>
              </a:solidFill>
            </a:endParaRPr>
          </a:p>
          <a:p>
            <a:pPr marL="514350" indent="-514350" algn="ctr">
              <a:spcBef>
                <a:spcPct val="20000"/>
              </a:spcBef>
              <a:defRPr/>
            </a:pPr>
            <a:r>
              <a:rPr lang="en-US" sz="2400" dirty="0"/>
              <a:t>How many minimum cost center in 1 controlling area?</a:t>
            </a: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 algn="ctr">
              <a:spcBef>
                <a:spcPct val="20000"/>
              </a:spcBef>
            </a:pPr>
            <a:r>
              <a:rPr lang="en-US" sz="2400" b="1" dirty="0">
                <a:solidFill>
                  <a:srgbClr val="33CC33"/>
                </a:solidFill>
              </a:rPr>
              <a:t>1 Cost Center</a:t>
            </a:r>
          </a:p>
          <a:p>
            <a:pPr marL="1028700" lvl="1" indent="-571500" algn="ctr">
              <a:spcBef>
                <a:spcPct val="20000"/>
              </a:spcBef>
            </a:pPr>
            <a:r>
              <a:rPr lang="en-US" sz="2400" b="1" dirty="0">
                <a:solidFill>
                  <a:srgbClr val="33CC33"/>
                </a:solidFill>
              </a:rPr>
              <a:t>(standard hierarchy)</a:t>
            </a:r>
          </a:p>
        </p:txBody>
      </p:sp>
    </p:spTree>
    <p:extLst>
      <p:ext uri="{BB962C8B-B14F-4D97-AF65-F5344CB8AC3E}">
        <p14:creationId xmlns:p14="http://schemas.microsoft.com/office/powerpoint/2010/main" val="419117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828800" y="1550254"/>
            <a:ext cx="6324600" cy="515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998054"/>
            <a:ext cx="18097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267200" y="2514600"/>
            <a:ext cx="5943600" cy="40386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2400" dirty="0">
                <a:solidFill>
                  <a:srgbClr val="FF6600"/>
                </a:solidFill>
              </a:rPr>
              <a:t>Overhead Cost Controlling (CO-OM)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r>
              <a:rPr lang="en-US" sz="2400" b="1" dirty="0">
                <a:solidFill>
                  <a:srgbClr val="FF6600"/>
                </a:solidFill>
              </a:rPr>
              <a:t>Cost Center Accounting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9" name="Picture 1" descr="F:\SAP - Poltek Telkom\SAP - Slide Show\AC040_EN_Col62_Show_FV\XSL Output\graphics\OverviewManagementAccounting0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3469772"/>
            <a:ext cx="5715000" cy="33882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11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Unit 5: SAP R/3 Accounting: Financial and Management Accounting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Unit Overview</a:t>
            </a:r>
          </a:p>
          <a:p>
            <a:pPr>
              <a:buFont typeface="Arial" charset="0"/>
              <a:buChar char="•"/>
            </a:pPr>
            <a:r>
              <a:rPr lang="en-US" dirty="0"/>
              <a:t>Two functional areas within the </a:t>
            </a:r>
            <a:r>
              <a:rPr lang="en-US" dirty="0" err="1"/>
              <a:t>mySAP</a:t>
            </a:r>
            <a:r>
              <a:rPr lang="en-US" dirty="0"/>
              <a:t> Financials solution: Financial Accounting and Management Accounting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Unit Objectives</a:t>
            </a:r>
          </a:p>
          <a:p>
            <a:pPr>
              <a:buFont typeface="Arial" charset="0"/>
              <a:buChar char="•"/>
            </a:pPr>
            <a:r>
              <a:rPr lang="en-US" dirty="0"/>
              <a:t>Different between organizational element and master data</a:t>
            </a:r>
          </a:p>
          <a:p>
            <a:pPr>
              <a:buFont typeface="Arial" charset="0"/>
              <a:buChar char="•"/>
            </a:pPr>
            <a:r>
              <a:rPr lang="en-US" dirty="0"/>
              <a:t>Illustrate the integration between Financial Accounting and other SAP module</a:t>
            </a:r>
          </a:p>
          <a:p>
            <a:pPr>
              <a:buFont typeface="Arial" charset="0"/>
              <a:buChar char="•"/>
            </a:pPr>
            <a:r>
              <a:rPr lang="en-US" dirty="0"/>
              <a:t>Describe how to view Chart of Account</a:t>
            </a:r>
          </a:p>
          <a:p>
            <a:pPr>
              <a:buFont typeface="Arial" charset="0"/>
              <a:buChar char="•"/>
            </a:pPr>
            <a:r>
              <a:rPr lang="en-US" dirty="0"/>
              <a:t>Describe how to create payment, view a general ledger transaction, and view a bank balance</a:t>
            </a:r>
          </a:p>
        </p:txBody>
      </p:sp>
    </p:spTree>
    <p:extLst>
      <p:ext uri="{BB962C8B-B14F-4D97-AF65-F5344CB8AC3E}">
        <p14:creationId xmlns:p14="http://schemas.microsoft.com/office/powerpoint/2010/main" val="2587816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828800" y="1550254"/>
            <a:ext cx="6324600" cy="515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998054"/>
            <a:ext cx="18097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267200" y="2514600"/>
            <a:ext cx="5943600" cy="40386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514350" indent="-514350">
              <a:spcBef>
                <a:spcPct val="20000"/>
              </a:spcBef>
              <a:buFont typeface="Arial" pitchFamily="34" charset="0"/>
              <a:buAutoNum type="alphaLcPeriod"/>
              <a:defRPr/>
            </a:pPr>
            <a:r>
              <a:rPr lang="en-US" sz="2400" dirty="0">
                <a:solidFill>
                  <a:srgbClr val="FF6600"/>
                </a:solidFill>
              </a:rPr>
              <a:t>Overhead Cost Controlling (CO-OM)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LcPeriod" startAt="2"/>
            </a:pPr>
            <a:r>
              <a:rPr lang="en-US" sz="2400" b="1" dirty="0">
                <a:solidFill>
                  <a:srgbClr val="FF6600"/>
                </a:solidFill>
              </a:rPr>
              <a:t>Internal Order</a:t>
            </a:r>
          </a:p>
          <a:p>
            <a:pPr marL="1028700" lvl="1" indent="-571500">
              <a:spcBef>
                <a:spcPct val="20000"/>
              </a:spcBef>
            </a:pPr>
            <a:r>
              <a:rPr lang="en-US" sz="2400" dirty="0"/>
              <a:t>Used to plan, collect and settle the cost of internal </a:t>
            </a:r>
            <a:r>
              <a:rPr lang="en-US" sz="3200" b="1" dirty="0"/>
              <a:t>job</a:t>
            </a:r>
            <a:r>
              <a:rPr lang="en-US" sz="3200" dirty="0"/>
              <a:t> </a:t>
            </a:r>
            <a:r>
              <a:rPr lang="en-US" sz="2400" dirty="0"/>
              <a:t>and tasks.</a:t>
            </a:r>
          </a:p>
          <a:p>
            <a:pPr marL="1028700" lvl="1" indent="-571500">
              <a:spcBef>
                <a:spcPct val="20000"/>
              </a:spcBef>
            </a:pPr>
            <a:endParaRPr lang="en-US" sz="2400" dirty="0"/>
          </a:p>
          <a:p>
            <a:pPr marL="1028700" lvl="1" indent="-571500">
              <a:spcBef>
                <a:spcPct val="20000"/>
              </a:spcBef>
            </a:pPr>
            <a:r>
              <a:rPr lang="en-US" sz="2400" dirty="0"/>
              <a:t>Internal order category:</a:t>
            </a:r>
          </a:p>
          <a:p>
            <a:pPr marL="1028700" lvl="1" indent="-571500">
              <a:spcBef>
                <a:spcPct val="20000"/>
              </a:spcBef>
              <a:buAutoNum type="alphaLcPeriod"/>
            </a:pPr>
            <a:r>
              <a:rPr lang="en-US" sz="2400" dirty="0"/>
              <a:t>Standard Order</a:t>
            </a:r>
          </a:p>
          <a:p>
            <a:pPr marL="1028700" lvl="1" indent="-571500">
              <a:spcBef>
                <a:spcPct val="20000"/>
              </a:spcBef>
              <a:buAutoNum type="alphaLcPeriod"/>
            </a:pPr>
            <a:r>
              <a:rPr lang="en-US" sz="2400" dirty="0"/>
              <a:t>Productive Order</a:t>
            </a:r>
          </a:p>
          <a:p>
            <a:pPr lvl="1">
              <a:spcBef>
                <a:spcPct val="20000"/>
              </a:spcBef>
            </a:pPr>
            <a:endParaRPr lang="en-US" sz="2400" dirty="0"/>
          </a:p>
          <a:p>
            <a:pPr marL="1028700" lvl="1" indent="-571500">
              <a:spcBef>
                <a:spcPct val="20000"/>
              </a:spcBef>
            </a:pP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memantau</a:t>
            </a:r>
            <a:r>
              <a:rPr lang="en-US" sz="2400" b="1" dirty="0"/>
              <a:t> </a:t>
            </a:r>
            <a:r>
              <a:rPr lang="en-US" sz="2400" b="1" dirty="0" err="1"/>
              <a:t>biaya</a:t>
            </a:r>
            <a:r>
              <a:rPr lang="en-US" sz="2400" b="1" dirty="0"/>
              <a:t> yang </a:t>
            </a:r>
            <a:r>
              <a:rPr lang="en-US" sz="2400" b="1" dirty="0" err="1"/>
              <a:t>muncul</a:t>
            </a:r>
            <a:r>
              <a:rPr lang="en-US" sz="2400" b="1" dirty="0"/>
              <a:t> (cost)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suatu</a:t>
            </a:r>
            <a:r>
              <a:rPr lang="en-US" sz="2400" b="1" dirty="0"/>
              <a:t> job, service </a:t>
            </a:r>
            <a:r>
              <a:rPr lang="en-US" sz="2400" b="1" dirty="0" err="1"/>
              <a:t>atau</a:t>
            </a:r>
            <a:r>
              <a:rPr lang="en-US" sz="2400" b="1" dirty="0"/>
              <a:t> task</a:t>
            </a:r>
          </a:p>
          <a:p>
            <a:pPr marL="1028700" lvl="1" indent="-571500">
              <a:spcBef>
                <a:spcPct val="20000"/>
              </a:spcBef>
            </a:pPr>
            <a:endParaRPr lang="en-US" sz="2400" b="1" dirty="0"/>
          </a:p>
          <a:p>
            <a:pPr marL="1028700" lvl="1" indent="-571500">
              <a:spcBef>
                <a:spcPct val="20000"/>
              </a:spcBef>
            </a:pPr>
            <a:r>
              <a:rPr lang="en-US" sz="2400" b="1" dirty="0" err="1"/>
              <a:t>Suatu</a:t>
            </a:r>
            <a:r>
              <a:rPr lang="en-US" sz="2400" b="1" dirty="0"/>
              <a:t> job/service/task </a:t>
            </a:r>
            <a:r>
              <a:rPr lang="en-US" sz="2400" b="1" dirty="0" err="1"/>
              <a:t>bisa</a:t>
            </a:r>
            <a:r>
              <a:rPr lang="en-US" sz="2400" b="1" dirty="0"/>
              <a:t> </a:t>
            </a:r>
            <a:r>
              <a:rPr lang="en-US" sz="2400" b="1" dirty="0" err="1"/>
              <a:t>diberi</a:t>
            </a:r>
            <a:r>
              <a:rPr lang="en-US" sz="2400" b="1" dirty="0"/>
              <a:t> </a:t>
            </a:r>
            <a:r>
              <a:rPr lang="en-US" sz="2400" b="1" dirty="0" err="1"/>
              <a:t>anggaran</a:t>
            </a:r>
            <a:r>
              <a:rPr lang="en-US" sz="2400" b="1" dirty="0"/>
              <a:t>, </a:t>
            </a:r>
            <a:r>
              <a:rPr lang="en-US" sz="2400" b="1" dirty="0" err="1"/>
              <a:t>lalu</a:t>
            </a:r>
            <a:r>
              <a:rPr lang="en-US" sz="2400" b="1" dirty="0"/>
              <a:t> </a:t>
            </a:r>
            <a:r>
              <a:rPr lang="en-US" sz="2400" b="1" dirty="0" err="1"/>
              <a:t>dipantau</a:t>
            </a:r>
            <a:r>
              <a:rPr lang="en-US" sz="2400" b="1" dirty="0"/>
              <a:t> </a:t>
            </a:r>
            <a:r>
              <a:rPr lang="en-US" sz="2400" b="1" dirty="0" err="1"/>
              <a:t>oleh</a:t>
            </a:r>
            <a:r>
              <a:rPr lang="en-US" sz="2400" b="1" dirty="0"/>
              <a:t> Internal Order</a:t>
            </a: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048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828800" y="1550254"/>
            <a:ext cx="6324600" cy="515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998054"/>
            <a:ext cx="18097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2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828800" y="1550254"/>
            <a:ext cx="6324600" cy="515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267200" y="2514600"/>
            <a:ext cx="5943600" cy="40386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indent="-514350">
              <a:spcBef>
                <a:spcPct val="20000"/>
              </a:spcBef>
              <a:buFont typeface="+mj-lt"/>
              <a:buAutoNum type="alphaLcPeriod" startAt="2"/>
              <a:defRPr/>
            </a:pPr>
            <a:r>
              <a:rPr lang="en-US" sz="2400" dirty="0">
                <a:solidFill>
                  <a:srgbClr val="FF6600"/>
                </a:solidFill>
              </a:rPr>
              <a:t>Activity Based Costing (ABC)</a:t>
            </a:r>
          </a:p>
          <a:p>
            <a:pPr marL="1028700" lvl="1" indent="-571500">
              <a:spcBef>
                <a:spcPct val="20000"/>
              </a:spcBef>
            </a:pPr>
            <a:r>
              <a:rPr lang="en-US" sz="2400" dirty="0"/>
              <a:t>Cost accounting method to monitor cost by business process rather then cost center.</a:t>
            </a:r>
          </a:p>
          <a:p>
            <a:pPr marL="1028700" lvl="1" indent="-571500">
              <a:spcBef>
                <a:spcPct val="20000"/>
              </a:spcBef>
            </a:pPr>
            <a:endParaRPr lang="en-US" sz="2400" dirty="0"/>
          </a:p>
          <a:p>
            <a:pPr marL="1028700" lvl="1" indent="-571500">
              <a:spcBef>
                <a:spcPct val="20000"/>
              </a:spcBef>
            </a:pPr>
            <a:r>
              <a:rPr lang="en-US" sz="2400" dirty="0"/>
              <a:t>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akuntansi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(</a:t>
            </a:r>
            <a:r>
              <a:rPr lang="en-US" sz="2400" dirty="0" err="1"/>
              <a:t>penentuan</a:t>
            </a:r>
            <a:r>
              <a:rPr lang="en-US" sz="2400" dirty="0"/>
              <a:t> HPP)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memantau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proses/</a:t>
            </a:r>
            <a:r>
              <a:rPr lang="en-US" sz="2400" dirty="0" err="1"/>
              <a:t>aktivitas</a:t>
            </a:r>
            <a:r>
              <a:rPr lang="en-US" sz="2400" dirty="0"/>
              <a:t> yang </a:t>
            </a:r>
            <a:r>
              <a:rPr lang="en-US" sz="2400" dirty="0" err="1"/>
              <a:t>terjadi</a:t>
            </a:r>
            <a:r>
              <a:rPr lang="en-US" sz="2400" dirty="0"/>
              <a:t>,</a:t>
            </a:r>
          </a:p>
          <a:p>
            <a:pPr marL="1028700" lvl="1" indent="-571500">
              <a:spcBef>
                <a:spcPct val="20000"/>
              </a:spcBef>
            </a:pPr>
            <a:endParaRPr lang="en-US" sz="2400" dirty="0"/>
          </a:p>
          <a:p>
            <a:pPr marL="1028700" lvl="1" indent="-571500">
              <a:spcBef>
                <a:spcPct val="20000"/>
              </a:spcBef>
            </a:pPr>
            <a:r>
              <a:rPr lang="en-US" sz="2400" dirty="0" err="1"/>
              <a:t>Kegunaan</a:t>
            </a:r>
            <a:r>
              <a:rPr lang="en-US" sz="2400" dirty="0"/>
              <a:t>: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pemantauan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- </a:t>
            </a:r>
            <a:r>
              <a:rPr lang="en-US" sz="2400" dirty="0" err="1"/>
              <a:t>biaya</a:t>
            </a:r>
            <a:r>
              <a:rPr lang="en-US" sz="2400" dirty="0"/>
              <a:t> yang </a:t>
            </a:r>
            <a:r>
              <a:rPr lang="en-US" sz="2400" dirty="0" err="1"/>
              <a:t>berlebih</a:t>
            </a:r>
            <a:r>
              <a:rPr lang="en-US" sz="2400" dirty="0"/>
              <a:t>/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efisien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memantau</a:t>
            </a:r>
            <a:r>
              <a:rPr lang="en-US" sz="2400" dirty="0"/>
              <a:t> unit-unit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efisien</a:t>
            </a:r>
            <a:endParaRPr lang="en-US" sz="2400" dirty="0"/>
          </a:p>
          <a:p>
            <a:pPr marL="1028700" lvl="1" indent="-571500">
              <a:spcBef>
                <a:spcPct val="20000"/>
              </a:spcBef>
            </a:pPr>
            <a:endParaRPr lang="en-US" sz="2400" dirty="0"/>
          </a:p>
          <a:p>
            <a:pPr marL="1028700" lvl="1" indent="-571500">
              <a:spcBef>
                <a:spcPct val="20000"/>
              </a:spcBef>
            </a:pPr>
            <a:endParaRPr lang="en-US" sz="2400" dirty="0"/>
          </a:p>
          <a:p>
            <a:pPr marL="1028700" lvl="1" indent="-571500">
              <a:spcBef>
                <a:spcPct val="20000"/>
              </a:spcBef>
            </a:pPr>
            <a:endParaRPr lang="en-US" sz="2400" dirty="0"/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471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6257" name="Picture 1" descr="F:\SAP - Poltek Telkom\SAP - Slide Show\AC040_EN_Col62_Show_FV\XSL Output\graphics\OverviewManagementAccounting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1" y="1676400"/>
            <a:ext cx="7743825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1730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828800" y="1550254"/>
            <a:ext cx="6324600" cy="515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6066" y="2981325"/>
            <a:ext cx="1837535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807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828800" y="1550254"/>
            <a:ext cx="6324600" cy="515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6066" y="2981325"/>
            <a:ext cx="1837535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6172200" y="2514600"/>
            <a:ext cx="4267200" cy="40386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514350" indent="-514350">
              <a:spcBef>
                <a:spcPct val="20000"/>
              </a:spcBef>
              <a:buFont typeface="+mj-lt"/>
              <a:buAutoNum type="alphaLcPeriod" startAt="3"/>
              <a:defRPr/>
            </a:pPr>
            <a:r>
              <a:rPr lang="en-US" sz="2400" dirty="0">
                <a:solidFill>
                  <a:srgbClr val="FF6600"/>
                </a:solidFill>
              </a:rPr>
              <a:t>Product Cost Controlling (CO-PC)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400" u="sng" dirty="0"/>
              <a:t>Component</a:t>
            </a:r>
            <a:r>
              <a:rPr lang="en-US" sz="2400" dirty="0"/>
              <a:t> that manage cost related to the manufacturing process and the rendering of service.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mengatur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proses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US" sz="24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400" dirty="0"/>
              <a:t>It enables you to calculate the minimum price at which a product can be profitability marketed.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US" sz="24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jual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yang optimal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dijual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pasar</a:t>
            </a:r>
            <a:endParaRPr lang="en-US" sz="2400" dirty="0"/>
          </a:p>
          <a:p>
            <a:pPr marL="514350" indent="-514350">
              <a:spcBef>
                <a:spcPct val="20000"/>
              </a:spcBef>
              <a:defRPr/>
            </a:pPr>
            <a:endParaRPr lang="en-US" sz="2400" dirty="0"/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67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661921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4657" name="Picture 1" descr="SAPManagementAccounting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7476" y="1524001"/>
            <a:ext cx="6791325" cy="461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5221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828800" y="1550254"/>
            <a:ext cx="6324600" cy="515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6066" y="2981325"/>
            <a:ext cx="1837535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6172200" y="2514600"/>
            <a:ext cx="4267200" cy="40386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4350" indent="-514350">
              <a:spcBef>
                <a:spcPct val="20000"/>
              </a:spcBef>
              <a:buFont typeface="+mj-lt"/>
              <a:buAutoNum type="alphaLcPeriod" startAt="3"/>
              <a:defRPr/>
            </a:pPr>
            <a:r>
              <a:rPr lang="en-US" sz="2400" dirty="0">
                <a:solidFill>
                  <a:srgbClr val="FF6600"/>
                </a:solidFill>
              </a:rPr>
              <a:t>Product Cost Controlling (CO-PC)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400" dirty="0"/>
              <a:t>CO-PC uses information from Overhead Cost Controlling  (CO-OM) component to calculate such cost as 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400" dirty="0"/>
              <a:t>	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400" dirty="0"/>
              <a:t>	labor, machine or factory overhead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US" sz="24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400" dirty="0"/>
              <a:t>And provide information to Profitability Analysis (CO-PA).</a:t>
            </a: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97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828800" y="1550254"/>
            <a:ext cx="6324600" cy="515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6066" y="2981325"/>
            <a:ext cx="1837535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6172200" y="2514600"/>
            <a:ext cx="4267200" cy="40386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ct val="20000"/>
              </a:spcBef>
              <a:buFont typeface="+mj-lt"/>
              <a:buAutoNum type="alphaLcPeriod" startAt="3"/>
              <a:defRPr/>
            </a:pPr>
            <a:r>
              <a:rPr lang="en-US" sz="2400" dirty="0">
                <a:solidFill>
                  <a:srgbClr val="FF6600"/>
                </a:solidFill>
              </a:rPr>
              <a:t>Product Cost Controlling (CO-PC)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US" sz="24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400" dirty="0"/>
              <a:t>Tools:</a:t>
            </a:r>
          </a:p>
          <a:p>
            <a:pPr marL="514350" indent="-514350">
              <a:spcBef>
                <a:spcPct val="20000"/>
              </a:spcBef>
              <a:buAutoNum type="arabicPeriod"/>
              <a:defRPr/>
            </a:pPr>
            <a:r>
              <a:rPr lang="en-US" sz="2400" dirty="0"/>
              <a:t>Product Cost Planning</a:t>
            </a:r>
          </a:p>
          <a:p>
            <a:pPr marL="514350" indent="-514350">
              <a:spcBef>
                <a:spcPct val="20000"/>
              </a:spcBef>
              <a:buAutoNum type="arabicPeriod"/>
              <a:defRPr/>
            </a:pPr>
            <a:r>
              <a:rPr lang="en-US" sz="2400" dirty="0"/>
              <a:t>Cost Object Controlling</a:t>
            </a:r>
          </a:p>
          <a:p>
            <a:pPr marL="514350" indent="-514350">
              <a:spcBef>
                <a:spcPct val="20000"/>
              </a:spcBef>
              <a:buAutoNum type="arabicPeriod"/>
              <a:defRPr/>
            </a:pPr>
            <a:r>
              <a:rPr lang="en-US" sz="2400" dirty="0"/>
              <a:t>Actual Costing</a:t>
            </a:r>
          </a:p>
          <a:p>
            <a:pPr marL="514350" indent="-514350">
              <a:spcBef>
                <a:spcPct val="20000"/>
              </a:spcBef>
              <a:buAutoNum type="arabicPeriod"/>
              <a:defRPr/>
            </a:pPr>
            <a:r>
              <a:rPr lang="en-US" sz="2400" dirty="0"/>
              <a:t>Information System</a:t>
            </a: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22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2400" dirty="0">
                <a:solidFill>
                  <a:srgbClr val="00B050"/>
                </a:solidFill>
                <a:latin typeface="Arial Black" pitchFamily="34" charset="0"/>
              </a:rPr>
              <a:t>Lesson: </a:t>
            </a:r>
            <a:r>
              <a:rPr lang="en-US" sz="3600" dirty="0">
                <a:solidFill>
                  <a:schemeClr val="hlink"/>
                </a:solidFill>
                <a:latin typeface="Arial Black" pitchFamily="34" charset="0"/>
              </a:rPr>
              <a:t>Management 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Lesson Overview</a:t>
            </a:r>
          </a:p>
          <a:p>
            <a:pPr>
              <a:buFont typeface="Arial" charset="0"/>
              <a:buChar char="•"/>
            </a:pPr>
            <a:r>
              <a:rPr lang="en-US" dirty="0"/>
              <a:t>Foundation of </a:t>
            </a:r>
            <a:r>
              <a:rPr lang="en-US" dirty="0" err="1"/>
              <a:t>mySAP</a:t>
            </a:r>
            <a:r>
              <a:rPr lang="en-US" dirty="0"/>
              <a:t> Financials Management Accounting b providing </a:t>
            </a:r>
            <a:r>
              <a:rPr lang="en-US" dirty="0" err="1"/>
              <a:t>overveiw</a:t>
            </a:r>
            <a:r>
              <a:rPr lang="en-US" dirty="0"/>
              <a:t> of the Controlling and Enterprise Controlling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Lesson Objectives</a:t>
            </a:r>
          </a:p>
          <a:p>
            <a:pPr lvl="0"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Define organization elements and master data in relation to </a:t>
            </a:r>
            <a:r>
              <a:rPr lang="en-US" dirty="0" err="1">
                <a:solidFill>
                  <a:prstClr val="black"/>
                </a:solidFill>
              </a:rPr>
              <a:t>mySAP</a:t>
            </a:r>
            <a:r>
              <a:rPr lang="en-US" dirty="0">
                <a:solidFill>
                  <a:prstClr val="black"/>
                </a:solidFill>
              </a:rPr>
              <a:t> Financials’ Management Accounting: Controlling and Enterprise Controlling</a:t>
            </a:r>
          </a:p>
          <a:p>
            <a:pPr lvl="0"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Define the component of Controlling and Enterprise Controlling</a:t>
            </a:r>
          </a:p>
          <a:p>
            <a:pPr lvl="0"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Illustrate the integration between Controlling and other SAP application components area</a:t>
            </a:r>
          </a:p>
          <a:p>
            <a:pPr lvl="0"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Crate cost center master record</a:t>
            </a:r>
          </a:p>
          <a:p>
            <a:pPr lvl="0"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View a cost center report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27785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:\SAP - Poltek Telkom\SAP - Slide Show\AC040_EN_Col62_Show_FV\XSL Output\graphics\OverviewManagementAccounting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2176" y="1752600"/>
            <a:ext cx="7743825" cy="3829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9393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3665" name="Picture 1" descr="F:\SAP - Poltek Telkom\SAP - Slide Show\AC040_EN_Col62_Show_FV\XSL Output\graphics\OverviewManagementAccounting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1" y="1752600"/>
            <a:ext cx="7743825" cy="4400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4185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4689" name="Picture 1" descr="F:\SAP - Poltek Telkom\SAP - Slide Show\AC040_EN_Col62_Show_FV\XSL Output\graphics\OverviewManagementAccounting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1" y="1371601"/>
            <a:ext cx="7743825" cy="4600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6652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828800" y="1550254"/>
            <a:ext cx="6324600" cy="515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6066" y="2981325"/>
            <a:ext cx="1837535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971800"/>
            <a:ext cx="1780586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645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971800"/>
            <a:ext cx="1780586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4267200" y="2514600"/>
            <a:ext cx="5943600" cy="40386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514350" indent="-514350">
              <a:spcBef>
                <a:spcPct val="20000"/>
              </a:spcBef>
              <a:buFont typeface="+mj-lt"/>
              <a:buAutoNum type="alphaLcPeriod" startAt="4"/>
              <a:defRPr/>
            </a:pPr>
            <a:r>
              <a:rPr lang="en-US" sz="2400" dirty="0">
                <a:solidFill>
                  <a:srgbClr val="FF6600"/>
                </a:solidFill>
              </a:rPr>
              <a:t>Profitability Analysis (CO-PA)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US" sz="2400" dirty="0">
              <a:solidFill>
                <a:srgbClr val="FF6600"/>
              </a:solidFill>
            </a:endParaRPr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7030A0"/>
                </a:solidFill>
              </a:rPr>
              <a:t>External view </a:t>
            </a:r>
            <a:r>
              <a:rPr lang="en-US" sz="2400" dirty="0"/>
              <a:t>of your profitability.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US" sz="24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400" dirty="0"/>
              <a:t>CO-PA allows you to monitor and analyze contribution of your </a:t>
            </a:r>
            <a:r>
              <a:rPr lang="en-US" sz="2800" b="1" dirty="0">
                <a:solidFill>
                  <a:srgbClr val="FF0066"/>
                </a:solidFill>
              </a:rPr>
              <a:t>market segment </a:t>
            </a:r>
            <a:r>
              <a:rPr lang="en-US" sz="2400" dirty="0"/>
              <a:t>and units, structure according to products, customer order, and summarization of these and other define characteristics.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US" sz="24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sv-SE" sz="2400" dirty="0"/>
              <a:t>Analisa untung/rugi dari sebuah organizational unit berdasarkan segmen market / karakteristik tertentu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sv-SE" sz="24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sv-SE" sz="2400" dirty="0"/>
              <a:t>Menyediakan data untuk penentuan harga jual, sasaran pembeli dan pemilihan jalur distribusi produk</a:t>
            </a:r>
            <a:endParaRPr lang="en-US" sz="2400" dirty="0"/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829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971800"/>
            <a:ext cx="1780586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4267200" y="2514600"/>
            <a:ext cx="5943600" cy="40386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514350" indent="-514350">
              <a:spcBef>
                <a:spcPct val="20000"/>
              </a:spcBef>
              <a:buFont typeface="+mj-lt"/>
              <a:buAutoNum type="alphaLcPeriod" startAt="4"/>
              <a:defRPr/>
            </a:pPr>
            <a:r>
              <a:rPr lang="en-US" sz="2400" strike="sngStrike" dirty="0">
                <a:solidFill>
                  <a:srgbClr val="FF6600"/>
                </a:solidFill>
              </a:rPr>
              <a:t>Profitability Analysis (CO-PA)</a:t>
            </a:r>
            <a:endParaRPr lang="en-US" sz="2400" dirty="0">
              <a:solidFill>
                <a:srgbClr val="FF6600"/>
              </a:solidFill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lphaLcPeriod" startAt="4"/>
              <a:defRPr/>
            </a:pPr>
            <a:r>
              <a:rPr lang="en-US" sz="2400" dirty="0">
                <a:solidFill>
                  <a:srgbClr val="FF6600"/>
                </a:solidFill>
              </a:rPr>
              <a:t>Profit Center Accounting (EC-PCA)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US" sz="2400" dirty="0">
              <a:solidFill>
                <a:srgbClr val="FF6600"/>
              </a:solidFill>
            </a:endParaRPr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7030A0"/>
                </a:solidFill>
              </a:rPr>
              <a:t>Internal view </a:t>
            </a:r>
            <a:r>
              <a:rPr lang="en-US" sz="2400" dirty="0"/>
              <a:t>of your profitability.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US" sz="2400" dirty="0">
              <a:solidFill>
                <a:srgbClr val="FF6600"/>
              </a:solidFill>
            </a:endParaRPr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800" dirty="0"/>
              <a:t>Responsibility characteristics  is balancing </a:t>
            </a:r>
            <a:r>
              <a:rPr lang="en-US" sz="2800" b="1" dirty="0">
                <a:solidFill>
                  <a:srgbClr val="FF0066"/>
                </a:solidFill>
              </a:rPr>
              <a:t>COSTS and REVENUE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US" sz="28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800" dirty="0"/>
              <a:t>You can structure profit center according to region (branch offices, plants), function (production, sales), or product (product ranges, division).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76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209800" y="1752600"/>
            <a:ext cx="5105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2. “Controlling “ (CO)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6000" dirty="0"/>
              <a:t> </a:t>
            </a:r>
            <a:r>
              <a:rPr lang="en-US" sz="3100" dirty="0"/>
              <a:t>of </a:t>
            </a:r>
            <a:br>
              <a:rPr lang="en-US" sz="3100" dirty="0"/>
            </a:br>
            <a:r>
              <a:rPr lang="en-US" sz="3100" dirty="0"/>
              <a:t>Management Accounting</a:t>
            </a:r>
            <a:endParaRPr 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971800"/>
            <a:ext cx="1780586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4267200" y="2514600"/>
            <a:ext cx="5943600" cy="40386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514350" indent="-514350">
              <a:spcBef>
                <a:spcPct val="20000"/>
              </a:spcBef>
              <a:buFont typeface="+mj-lt"/>
              <a:buAutoNum type="alphaLcPeriod" startAt="4"/>
              <a:defRPr/>
            </a:pPr>
            <a:r>
              <a:rPr lang="en-US" sz="2400" strike="sngStrike" dirty="0">
                <a:solidFill>
                  <a:srgbClr val="FF6600"/>
                </a:solidFill>
              </a:rPr>
              <a:t>Profitability Analysis (CO-PA)</a:t>
            </a:r>
            <a:endParaRPr lang="en-US" sz="2400" dirty="0">
              <a:solidFill>
                <a:srgbClr val="FF6600"/>
              </a:solidFill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lphaLcPeriod" startAt="4"/>
              <a:defRPr/>
            </a:pPr>
            <a:r>
              <a:rPr lang="en-US" sz="2400" dirty="0">
                <a:solidFill>
                  <a:srgbClr val="FF6600"/>
                </a:solidFill>
              </a:rPr>
              <a:t>Profit Center Accounting (EC-PCA)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US" sz="2400" dirty="0">
              <a:solidFill>
                <a:srgbClr val="FF6600"/>
              </a:solidFill>
            </a:endParaRPr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3600" b="1" dirty="0" err="1">
                <a:solidFill>
                  <a:srgbClr val="FF0000"/>
                </a:solidFill>
              </a:rPr>
              <a:t>Studi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Kasus</a:t>
            </a:r>
            <a:r>
              <a:rPr lang="en-US" sz="3600" b="1" dirty="0">
                <a:solidFill>
                  <a:srgbClr val="FF0000"/>
                </a:solidFill>
              </a:rPr>
              <a:t>: Politeknik Telkom.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US" sz="3600" b="1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800" dirty="0"/>
              <a:t>Unit </a:t>
            </a:r>
            <a:r>
              <a:rPr lang="en-US" sz="2800" dirty="0" err="1"/>
              <a:t>mana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yang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pendapatan</a:t>
            </a:r>
            <a:r>
              <a:rPr lang="en-US" sz="2800" dirty="0"/>
              <a:t>? </a:t>
            </a:r>
            <a:r>
              <a:rPr lang="en-US" sz="2800" dirty="0" err="1"/>
              <a:t>Sebutkan</a:t>
            </a:r>
            <a:r>
              <a:rPr lang="en-US" sz="2800" dirty="0"/>
              <a:t> 1 </a:t>
            </a:r>
            <a:r>
              <a:rPr lang="en-US" sz="2800" dirty="0" err="1"/>
              <a:t>pendapatannya</a:t>
            </a:r>
            <a:r>
              <a:rPr lang="en-US" sz="2800" dirty="0"/>
              <a:t>!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en-US" sz="2800" dirty="0"/>
          </a:p>
          <a:p>
            <a:pPr marL="514350" indent="-514350">
              <a:spcBef>
                <a:spcPct val="20000"/>
              </a:spcBef>
              <a:defRPr/>
            </a:pPr>
            <a:r>
              <a:rPr lang="en-US" sz="2800" dirty="0" err="1"/>
              <a:t>Setiap</a:t>
            </a:r>
            <a:r>
              <a:rPr lang="en-US" sz="2800" dirty="0"/>
              <a:t> Unit yang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pendapatan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-set </a:t>
            </a:r>
            <a:r>
              <a:rPr lang="en-US" sz="2800" dirty="0" err="1"/>
              <a:t>sebagai</a:t>
            </a:r>
            <a:r>
              <a:rPr lang="en-US" sz="2800" dirty="0"/>
              <a:t> Profit Center plus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orang</a:t>
            </a:r>
            <a:r>
              <a:rPr lang="en-US" sz="2800" dirty="0"/>
              <a:t> </a:t>
            </a:r>
            <a:r>
              <a:rPr lang="en-US" sz="2800" dirty="0" err="1"/>
              <a:t>penanggung</a:t>
            </a:r>
            <a:r>
              <a:rPr lang="en-US" sz="2800" dirty="0"/>
              <a:t> </a:t>
            </a:r>
            <a:r>
              <a:rPr lang="en-US" sz="2800" dirty="0" err="1"/>
              <a:t>jawabnya</a:t>
            </a:r>
            <a:r>
              <a:rPr lang="en-US" sz="2800" dirty="0"/>
              <a:t>.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LcPeriod"/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  <a:p>
            <a:pPr marL="1028700" lvl="1" indent="-571500">
              <a:spcBef>
                <a:spcPct val="20000"/>
              </a:spcBef>
            </a:pPr>
            <a:endParaRPr lang="en-US" sz="24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85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7729" name="Picture 1" descr="F:\SAP - Poltek Telkom\SAP - Slide Show\AC040_EN_Col62_Show_FV\XSL Output\graphics\OverviewManagementAccounting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1" y="1752601"/>
            <a:ext cx="7743825" cy="4600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87344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0" y="1245454"/>
            <a:ext cx="1600200" cy="1447800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“EC”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474054"/>
            <a:ext cx="6324600" cy="515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1828800" y="2845654"/>
            <a:ext cx="9144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Up Arrow 7"/>
          <p:cNvSpPr/>
          <p:nvPr/>
        </p:nvSpPr>
        <p:spPr>
          <a:xfrm>
            <a:off x="8915400" y="1931254"/>
            <a:ext cx="9144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 rot="10800000">
            <a:off x="8915400" y="2998054"/>
            <a:ext cx="9144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610600" y="4064854"/>
            <a:ext cx="1600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dirty="0"/>
              <a:t>“CO”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 dirty="0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2003697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6705" name="Picture 1" descr="F:\SAP - Poltek Telkom\SAP - Slide Show\AC040_EN_Col62_Show_FV\XSL Output\graphics\GeneralTasksofManagementAccounting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1" y="1981201"/>
            <a:ext cx="7743825" cy="3971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79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FI </a:t>
            </a:r>
            <a:r>
              <a:rPr lang="en-US" dirty="0" err="1"/>
              <a:t>dan</a:t>
            </a:r>
            <a:r>
              <a:rPr lang="en-US" dirty="0"/>
              <a:t> CO?</a:t>
            </a:r>
          </a:p>
          <a:p>
            <a:r>
              <a:rPr lang="en-US" dirty="0" err="1"/>
              <a:t>Sebutkan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jelaskan</a:t>
            </a:r>
            <a:r>
              <a:rPr lang="en-US" dirty="0"/>
              <a:t> OE di FI </a:t>
            </a:r>
            <a:r>
              <a:rPr lang="en-US" dirty="0" err="1"/>
              <a:t>dan</a:t>
            </a:r>
            <a:r>
              <a:rPr lang="en-US" dirty="0"/>
              <a:t> CO?</a:t>
            </a:r>
          </a:p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(Cost)di CO: Cost Center Accounting, Internal Order, Activity Based Costing, Product Cost Controlling.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keempat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profit di CO: </a:t>
            </a:r>
            <a:r>
              <a:rPr lang="en-US" dirty="0" err="1"/>
              <a:t>Profitabiilty</a:t>
            </a:r>
            <a:r>
              <a:rPr lang="en-US" dirty="0"/>
              <a:t> analysis </a:t>
            </a:r>
            <a:r>
              <a:rPr lang="en-US" dirty="0" err="1"/>
              <a:t>dan</a:t>
            </a:r>
            <a:r>
              <a:rPr lang="en-US" dirty="0"/>
              <a:t> Profit Center Accounting.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CO </a:t>
            </a:r>
            <a:r>
              <a:rPr lang="en-US" dirty="0" err="1"/>
              <a:t>dengan</a:t>
            </a:r>
            <a:r>
              <a:rPr lang="en-US" dirty="0"/>
              <a:t> production planning (PP) &amp; CO </a:t>
            </a:r>
            <a:r>
              <a:rPr lang="en-US" dirty="0" err="1"/>
              <a:t>dengan</a:t>
            </a:r>
            <a:r>
              <a:rPr lang="en-US" dirty="0"/>
              <a:t> Sales and Distribution (SD)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71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9" name="Picture 1" descr="F:\SAP - Poltek Telkom\SAP - Slide Show\AC040_EN_Col62_Show_FV\XSL Output\graphics\GeneralTasksofManagementAccounting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1" y="1647826"/>
            <a:ext cx="7743825" cy="4600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9628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Posting in Controlling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8753" name="Picture 1" descr="SAPManagementAccounting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4" y="1552576"/>
            <a:ext cx="6734175" cy="461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64924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SAP R/3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Application component which can transfer data to Cost Center Accounting automatically.</a:t>
            </a:r>
          </a:p>
          <a:p>
            <a:endParaRPr lang="en-US" dirty="0"/>
          </a:p>
          <a:p>
            <a:r>
              <a:rPr lang="en-US" dirty="0"/>
              <a:t>Financial Accounting (FI)</a:t>
            </a:r>
          </a:p>
          <a:p>
            <a:r>
              <a:rPr lang="en-US" dirty="0"/>
              <a:t>Assets Accounting (FI-AA)</a:t>
            </a:r>
          </a:p>
          <a:p>
            <a:r>
              <a:rPr lang="en-US" dirty="0"/>
              <a:t>Material Management (MM)</a:t>
            </a:r>
          </a:p>
          <a:p>
            <a:r>
              <a:rPr lang="en-US" dirty="0"/>
              <a:t>Material Consumption</a:t>
            </a:r>
          </a:p>
          <a:p>
            <a:r>
              <a:rPr lang="en-US" dirty="0"/>
              <a:t>Production Planning (PP)</a:t>
            </a:r>
          </a:p>
          <a:p>
            <a:r>
              <a:rPr lang="en-US" dirty="0"/>
              <a:t>Personnel Administration and Payroll (PA)</a:t>
            </a:r>
          </a:p>
          <a:p>
            <a:r>
              <a:rPr lang="en-US" dirty="0"/>
              <a:t>Sales and Distribution (SD)</a:t>
            </a:r>
          </a:p>
          <a:p>
            <a:pPr lvl="1"/>
            <a:r>
              <a:rPr lang="en-US" dirty="0"/>
              <a:t>Source of Revenue postings to CO/EC via Billing Document	</a:t>
            </a:r>
          </a:p>
        </p:txBody>
      </p:sp>
    </p:spTree>
    <p:extLst>
      <p:ext uri="{BB962C8B-B14F-4D97-AF65-F5344CB8AC3E}">
        <p14:creationId xmlns:p14="http://schemas.microsoft.com/office/powerpoint/2010/main" val="30393734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26" y="1586860"/>
            <a:ext cx="5286375" cy="527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667001"/>
            <a:ext cx="6477000" cy="4525963"/>
          </a:xfrm>
        </p:spPr>
        <p:txBody>
          <a:bodyPr/>
          <a:lstStyle/>
          <a:p>
            <a:pPr>
              <a:buNone/>
            </a:pPr>
            <a:r>
              <a:rPr lang="en-US" sz="4400" dirty="0">
                <a:latin typeface="Edwardian Script ITC" pitchFamily="66" charset="0"/>
              </a:rPr>
              <a:t>End of This Session</a:t>
            </a:r>
            <a:endParaRPr lang="en-US" dirty="0"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61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(CO)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 represents the internal accounting </a:t>
            </a:r>
            <a:r>
              <a:rPr lang="en-US" dirty="0" err="1"/>
              <a:t>perpective</a:t>
            </a:r>
            <a:endParaRPr lang="en-US" dirty="0"/>
          </a:p>
          <a:p>
            <a:pPr lvl="1"/>
            <a:r>
              <a:rPr lang="en-US" dirty="0"/>
              <a:t>Provide information for managers</a:t>
            </a:r>
          </a:p>
          <a:p>
            <a:pPr lvl="1"/>
            <a:r>
              <a:rPr lang="en-US" dirty="0"/>
              <a:t>In charge with directing and controlling </a:t>
            </a:r>
            <a:r>
              <a:rPr lang="en-US" dirty="0" err="1"/>
              <a:t>organizational’s</a:t>
            </a:r>
            <a:r>
              <a:rPr lang="en-US" dirty="0"/>
              <a:t> operation</a:t>
            </a:r>
          </a:p>
          <a:p>
            <a:pPr lvl="1"/>
            <a:endParaRPr lang="en-US" dirty="0"/>
          </a:p>
          <a:p>
            <a:r>
              <a:rPr lang="en-US" dirty="0"/>
              <a:t>CO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Revenue</a:t>
            </a:r>
          </a:p>
          <a:p>
            <a:pPr lvl="1"/>
            <a:endParaRPr lang="en-US" dirty="0"/>
          </a:p>
          <a:p>
            <a:r>
              <a:rPr lang="en-US" dirty="0"/>
              <a:t>CO provide managerial accounting information without being limited to </a:t>
            </a:r>
            <a:r>
              <a:rPr lang="en-US"/>
              <a:t>legal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9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900" b="1" dirty="0">
                <a:solidFill>
                  <a:schemeClr val="tx2">
                    <a:lumMod val="75000"/>
                  </a:schemeClr>
                </a:solidFill>
              </a:rPr>
              <a:t>FI </a:t>
            </a:r>
            <a:r>
              <a:rPr lang="en-US" sz="5900" b="1" dirty="0" err="1">
                <a:solidFill>
                  <a:schemeClr val="tx2">
                    <a:lumMod val="75000"/>
                  </a:schemeClr>
                </a:solidFill>
              </a:rPr>
              <a:t>v.s</a:t>
            </a:r>
            <a:r>
              <a:rPr lang="en-US" sz="5900" b="1" dirty="0">
                <a:solidFill>
                  <a:schemeClr val="tx2">
                    <a:lumMod val="75000"/>
                  </a:schemeClr>
                </a:solidFill>
              </a:rPr>
              <a:t>. 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 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Accounting: Financial</a:t>
            </a:r>
          </a:p>
          <a:p>
            <a:pPr marL="0" indent="0">
              <a:buNone/>
            </a:pPr>
            <a:r>
              <a:rPr lang="en-US" sz="2400" dirty="0"/>
              <a:t>FI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hal-hal</a:t>
            </a:r>
            <a:r>
              <a:rPr lang="en-US" sz="2400" dirty="0"/>
              <a:t>/</a:t>
            </a:r>
            <a:r>
              <a:rPr lang="en-US" sz="2400" dirty="0" err="1"/>
              <a:t>pihak-pihak</a:t>
            </a:r>
            <a:r>
              <a:rPr lang="en-US" sz="2400" dirty="0"/>
              <a:t> yang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eksternal</a:t>
            </a:r>
            <a:r>
              <a:rPr lang="en-US" sz="2400" dirty="0"/>
              <a:t>, </a:t>
            </a:r>
            <a:r>
              <a:rPr lang="en-US" sz="2400" dirty="0" err="1"/>
              <a:t>hasilnya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keuangan</a:t>
            </a:r>
            <a:r>
              <a:rPr lang="en-US" sz="2400" dirty="0"/>
              <a:t>, </a:t>
            </a:r>
            <a:r>
              <a:rPr lang="en-US" sz="2400" dirty="0" err="1"/>
              <a:t>neracasaldo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laba-rugiuntuk</a:t>
            </a:r>
            <a:r>
              <a:rPr lang="en-US" sz="2400" dirty="0"/>
              <a:t> supplier, customer, bank, stakeholder, </a:t>
            </a:r>
            <a:r>
              <a:rPr lang="en-US" sz="2400" dirty="0" err="1"/>
              <a:t>dll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CO </a:t>
            </a:r>
            <a:r>
              <a:rPr lang="en-US" dirty="0">
                <a:sym typeface="Wingdings" panose="05000000000000000000" pitchFamily="2" charset="2"/>
              </a:rPr>
              <a:t> Management Accounting</a:t>
            </a:r>
          </a:p>
          <a:p>
            <a:pPr marL="0" indent="0">
              <a:buNone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hal-hal</a:t>
            </a:r>
            <a:r>
              <a:rPr lang="en-US" sz="2400" dirty="0"/>
              <a:t>/</a:t>
            </a:r>
            <a:r>
              <a:rPr lang="en-US" sz="2400" dirty="0" err="1"/>
              <a:t>pihak-pihak</a:t>
            </a:r>
            <a:r>
              <a:rPr lang="en-US" sz="2400" dirty="0"/>
              <a:t> yang </a:t>
            </a:r>
            <a:r>
              <a:rPr lang="en-US" sz="2400" dirty="0" err="1"/>
              <a:t>bersifat</a:t>
            </a:r>
            <a:r>
              <a:rPr lang="en-US" sz="2400" dirty="0"/>
              <a:t> internal,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manager</a:t>
            </a:r>
          </a:p>
        </p:txBody>
      </p:sp>
    </p:spTree>
    <p:extLst>
      <p:ext uri="{BB962C8B-B14F-4D97-AF65-F5344CB8AC3E}">
        <p14:creationId xmlns:p14="http://schemas.microsoft.com/office/powerpoint/2010/main" val="45013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mySAP</a:t>
            </a:r>
            <a:r>
              <a:rPr lang="en-US" dirty="0"/>
              <a:t> Financial Controlling carries out </a:t>
            </a:r>
            <a:r>
              <a:rPr lang="en-US" b="1" dirty="0"/>
              <a:t>cost and revenue </a:t>
            </a:r>
            <a:r>
              <a:rPr lang="en-US" dirty="0"/>
              <a:t>element accounting.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Cost and revenue element accounting records and groups the cost </a:t>
            </a:r>
            <a:r>
              <a:rPr lang="en-US" b="1" dirty="0"/>
              <a:t>incurred</a:t>
            </a:r>
            <a:r>
              <a:rPr lang="en-US" dirty="0"/>
              <a:t> during particular </a:t>
            </a:r>
            <a:r>
              <a:rPr lang="en-US" b="1" dirty="0"/>
              <a:t>settlement period.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Posting</a:t>
            </a:r>
            <a:r>
              <a:rPr lang="en-US" dirty="0"/>
              <a:t> relevant to cost accounting contain the cost or revenue elements involved and </a:t>
            </a:r>
            <a:r>
              <a:rPr lang="en-US" b="1" dirty="0"/>
              <a:t>specific locations </a:t>
            </a:r>
            <a:r>
              <a:rPr lang="en-US" dirty="0"/>
              <a:t>and reasons for the cost.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SAP R/3 system uses </a:t>
            </a:r>
            <a:r>
              <a:rPr lang="en-US" b="1" dirty="0"/>
              <a:t>Controlling Object </a:t>
            </a:r>
            <a:r>
              <a:rPr lang="en-US" dirty="0"/>
              <a:t>for account assignment.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“Controlling Object” </a:t>
            </a:r>
            <a:r>
              <a:rPr lang="en-US" b="1" dirty="0"/>
              <a:t>form the master data </a:t>
            </a:r>
            <a:r>
              <a:rPr lang="en-US" dirty="0"/>
              <a:t>of CO.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Controlling Object for account assignment = cost center, orders, project, business process, and various cost object such as sales order.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133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en-US" sz="60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Master Data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7047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2133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en-US" sz="60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Organizational Element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199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8852</TotalTime>
  <Words>2254</Words>
  <Application>Microsoft Office PowerPoint</Application>
  <PresentationFormat>Widescreen</PresentationFormat>
  <Paragraphs>373</Paragraphs>
  <Slides>53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Arial Black</vt:lpstr>
      <vt:lpstr>Calibri</vt:lpstr>
      <vt:lpstr>Calibri Light</vt:lpstr>
      <vt:lpstr>Edwardian Script ITC</vt:lpstr>
      <vt:lpstr>Haettenschweiler</vt:lpstr>
      <vt:lpstr>Wingdings</vt:lpstr>
      <vt:lpstr>Office Theme</vt:lpstr>
      <vt:lpstr>DAH2F3  Perencanaan Sumber Daya Perusahaan</vt:lpstr>
      <vt:lpstr>Agenda</vt:lpstr>
      <vt:lpstr>Unit 5: SAP R/3 Accounting: Financial and Management Accounting</vt:lpstr>
      <vt:lpstr>Lesson: Management Accounting</vt:lpstr>
      <vt:lpstr>Pertanyaan Pendahuluan</vt:lpstr>
      <vt:lpstr>Controlling (CO)</vt:lpstr>
      <vt:lpstr>FI v.s. CO</vt:lpstr>
      <vt:lpstr>PowerPoint Presentation</vt:lpstr>
      <vt:lpstr>PowerPoint Presentation</vt:lpstr>
      <vt:lpstr>PowerPoint Presentation</vt:lpstr>
      <vt:lpstr>Component of  Management Accounting</vt:lpstr>
      <vt:lpstr>Component of  Management Accounting</vt:lpstr>
      <vt:lpstr>Component of  Management Accounting</vt:lpstr>
      <vt:lpstr>Component of  Management Accounting</vt:lpstr>
      <vt:lpstr>Component of  Management Accounting</vt:lpstr>
      <vt:lpstr>Component of  Management Accounting</vt:lpstr>
      <vt:lpstr>Component of  Management Accounting</vt:lpstr>
      <vt:lpstr>Component of  Management Accounting</vt:lpstr>
      <vt:lpstr>Component of  Management Accounting</vt:lpstr>
      <vt:lpstr>Component of  Management Accounting</vt:lpstr>
      <vt:lpstr>Component of  Management Accounting</vt:lpstr>
      <vt:lpstr>Component of  Management Accounting</vt:lpstr>
      <vt:lpstr>Component of  Management Accounting</vt:lpstr>
      <vt:lpstr>Component of  Management Accounting</vt:lpstr>
      <vt:lpstr>Component of  Management Accounting</vt:lpstr>
      <vt:lpstr>Component of  Management Accounting</vt:lpstr>
      <vt:lpstr>Component of  Management Accounting</vt:lpstr>
      <vt:lpstr>Component of  Management Accounting</vt:lpstr>
      <vt:lpstr>Component of  Management Accounting</vt:lpstr>
      <vt:lpstr>Component of  Management Accounting</vt:lpstr>
      <vt:lpstr>Component of  Management Accounting</vt:lpstr>
      <vt:lpstr>Component of  Management Accounting</vt:lpstr>
      <vt:lpstr>PowerPoint Presentation</vt:lpstr>
      <vt:lpstr>Component of  Management Accounting</vt:lpstr>
      <vt:lpstr>Component of  Management Accounting</vt:lpstr>
      <vt:lpstr>PowerPoint Presentation</vt:lpstr>
      <vt:lpstr>PowerPoint Presentation</vt:lpstr>
      <vt:lpstr>Component of  Management Accounting</vt:lpstr>
      <vt:lpstr>Component of  Management Accounting</vt:lpstr>
      <vt:lpstr>PowerPoint Presentation</vt:lpstr>
      <vt:lpstr>PowerPoint Presentation</vt:lpstr>
      <vt:lpstr>PowerPoint Presentation</vt:lpstr>
      <vt:lpstr>Component of  Management Accounting</vt:lpstr>
      <vt:lpstr>Component of  Management Accounting</vt:lpstr>
      <vt:lpstr>Component of  Management Accounting</vt:lpstr>
      <vt:lpstr>Component of  Management Accounting</vt:lpstr>
      <vt:lpstr>PowerPoint Presentation</vt:lpstr>
      <vt:lpstr>RESUME</vt:lpstr>
      <vt:lpstr>RESUME</vt:lpstr>
      <vt:lpstr>RESUME</vt:lpstr>
      <vt:lpstr>Posting in Controlling</vt:lpstr>
      <vt:lpstr>Integration SAP R/3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Prodi Semester Ganuil TA 2016/2017</dc:title>
  <dc:creator>eLLen</dc:creator>
  <cp:lastModifiedBy>Switch eLLeN</cp:lastModifiedBy>
  <cp:revision>100</cp:revision>
  <dcterms:created xsi:type="dcterms:W3CDTF">2016-11-09T05:42:06Z</dcterms:created>
  <dcterms:modified xsi:type="dcterms:W3CDTF">2017-03-09T04:16:37Z</dcterms:modified>
</cp:coreProperties>
</file>