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81888" autoAdjust="0"/>
  </p:normalViewPr>
  <p:slideViewPr>
    <p:cSldViewPr snapToGrid="0">
      <p:cViewPr varScale="1">
        <p:scale>
          <a:sx n="30" d="100"/>
          <a:sy n="30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0852-ACA9-4D93-AD35-D89EAA711451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D6A3F-58E1-4FE6-8638-B496E09E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1566" y="1122363"/>
            <a:ext cx="786643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1566" y="3602038"/>
            <a:ext cx="78664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79563" y="5592173"/>
            <a:ext cx="12634393" cy="1528354"/>
          </a:xfrm>
          <a:prstGeom prst="rect">
            <a:avLst/>
          </a:prstGeom>
        </p:spPr>
      </p:pic>
      <p:pic>
        <p:nvPicPr>
          <p:cNvPr id="9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524181" y="1814393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0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>
                <a:latin typeface="Haettenschweiler" panose="020B070604090206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lum/>
          </a:blip>
          <a:srcRect l="19373" t="11363" r="19857" b="9150"/>
          <a:stretch/>
        </p:blipFill>
        <p:spPr bwMode="auto">
          <a:xfrm rot="20794821">
            <a:off x="9721044" y="1674746"/>
            <a:ext cx="3265511" cy="4271288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1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0" y="1709738"/>
            <a:ext cx="8818259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190" y="4589463"/>
            <a:ext cx="88182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21197" y="5405779"/>
            <a:ext cx="12634393" cy="1528354"/>
          </a:xfrm>
          <a:prstGeom prst="rect">
            <a:avLst/>
          </a:prstGeom>
        </p:spPr>
      </p:pic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463625" y="3528166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7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2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8357" y="1122363"/>
            <a:ext cx="9341707" cy="2387600"/>
          </a:xfrm>
        </p:spPr>
        <p:txBody>
          <a:bodyPr>
            <a:normAutofit fontScale="90000"/>
          </a:bodyPr>
          <a:lstStyle/>
          <a:p>
            <a:r>
              <a:rPr lang="fi-FI" sz="1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DAH2F3</a:t>
            </a:r>
            <a:r>
              <a:rPr lang="fi-FI" dirty="0"/>
              <a:t> 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4900" dirty="0" smtClean="0">
                <a:effectLst>
                  <a:reflection blurRad="6350" stA="55000" endA="50" endPos="85000" dist="29997" dir="5400000" sy="-100000" algn="bl" rotWithShape="0"/>
                </a:effectLst>
              </a:rPr>
              <a:t>Perencanaan </a:t>
            </a:r>
            <a:r>
              <a:rPr lang="fi-FI" sz="4900" dirty="0">
                <a:effectLst>
                  <a:reflection blurRad="6350" stA="55000" endA="50" endPos="85000" dist="29997" dir="5400000" sy="-100000" algn="bl" rotWithShape="0"/>
                </a:effectLst>
              </a:rPr>
              <a:t>Sumber Daya Perusahaan</a:t>
            </a:r>
            <a:endParaRPr lang="en-US" sz="4300" dirty="0">
              <a:effectLst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8357" y="4022168"/>
            <a:ext cx="9341707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900" b="1" dirty="0" err="1" smtClean="0"/>
              <a:t>Minggu</a:t>
            </a:r>
            <a:r>
              <a:rPr lang="en-US" sz="3900" b="1" dirty="0" smtClean="0"/>
              <a:t> ke-6: Assessment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P r o d </a:t>
            </a:r>
            <a:r>
              <a:rPr lang="en-US" dirty="0" err="1" smtClean="0"/>
              <a:t>i</a:t>
            </a:r>
            <a:r>
              <a:rPr lang="en-US" dirty="0" smtClean="0"/>
              <a:t>  D 3  K o m p u t e r </a:t>
            </a:r>
            <a:r>
              <a:rPr lang="en-US" dirty="0" err="1" smtClean="0"/>
              <a:t>i</a:t>
            </a:r>
            <a:r>
              <a:rPr lang="en-US" dirty="0" smtClean="0"/>
              <a:t> s a s </a:t>
            </a:r>
            <a:r>
              <a:rPr lang="en-US" dirty="0" err="1" smtClean="0"/>
              <a:t>i</a:t>
            </a:r>
            <a:r>
              <a:rPr lang="en-US" dirty="0" smtClean="0"/>
              <a:t>   A k u n t a n 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 I T , U n </a:t>
            </a:r>
            <a:r>
              <a:rPr lang="en-US" dirty="0" err="1" smtClean="0"/>
              <a:t>i</a:t>
            </a:r>
            <a:r>
              <a:rPr lang="en-US" dirty="0" smtClean="0"/>
              <a:t> v e r s </a:t>
            </a:r>
            <a:r>
              <a:rPr lang="en-US" dirty="0" err="1" smtClean="0"/>
              <a:t>i</a:t>
            </a:r>
            <a:r>
              <a:rPr lang="en-US" dirty="0" smtClean="0"/>
              <a:t> t a s   T e l k o m</a:t>
            </a:r>
          </a:p>
        </p:txBody>
      </p:sp>
    </p:spTree>
    <p:extLst>
      <p:ext uri="{BB962C8B-B14F-4D97-AF65-F5344CB8AC3E}">
        <p14:creationId xmlns:p14="http://schemas.microsoft.com/office/powerpoint/2010/main" val="40614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Kasus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pengerjaan</a:t>
            </a:r>
            <a:r>
              <a:rPr lang="en-US" sz="2400" dirty="0"/>
              <a:t>: </a:t>
            </a:r>
            <a:r>
              <a:rPr lang="en-US" sz="2400" dirty="0" err="1"/>
              <a:t>berkelompok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diminta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skenario</a:t>
            </a:r>
            <a:r>
              <a:rPr lang="en-US" sz="2400" dirty="0"/>
              <a:t> yang </a:t>
            </a:r>
            <a:r>
              <a:rPr lang="en-US" sz="2400" dirty="0" err="1"/>
              <a:t>diselesaikan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berkelompok</a:t>
            </a:r>
            <a:r>
              <a:rPr lang="en-US" sz="2400"/>
              <a:t>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701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26" y="1586860"/>
            <a:ext cx="5286375" cy="527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667001"/>
            <a:ext cx="6477000" cy="4525963"/>
          </a:xfrm>
        </p:spPr>
        <p:txBody>
          <a:bodyPr/>
          <a:lstStyle/>
          <a:p>
            <a:pPr>
              <a:buNone/>
            </a:pPr>
            <a:r>
              <a:rPr lang="en-US" sz="4400" dirty="0">
                <a:latin typeface="Edwardian Script ITC" pitchFamily="66" charset="0"/>
              </a:rPr>
              <a:t>End of This Session</a:t>
            </a:r>
            <a:endParaRPr lang="en-US" dirty="0"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1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Big picture procurement and sales integration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 anchor="b"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SAP. (2006). SAP01: SAP Overview. SAP 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76200"/>
            <a:ext cx="30480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</a:rPr>
              <a:t>Procurement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-76200"/>
            <a:ext cx="304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Sales</a:t>
            </a:r>
            <a:endParaRPr lang="en-US" sz="44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44589" y="-76200"/>
            <a:ext cx="304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Production</a:t>
            </a:r>
            <a:endParaRPr lang="en-US" sz="44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975362" y="8382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508762" y="857250"/>
            <a:ext cx="2152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Pre-Sales Activities</a:t>
            </a:r>
            <a:endParaRPr lang="en-US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4956000" y="15240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489401" y="1543050"/>
            <a:ext cx="2326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Sales Order Creation</a:t>
            </a:r>
            <a:endParaRPr lang="en-US" sz="2000" dirty="0"/>
          </a:p>
        </p:txBody>
      </p:sp>
      <p:sp>
        <p:nvSpPr>
          <p:cNvPr id="32" name="Rounded Rectangle 31"/>
          <p:cNvSpPr/>
          <p:nvPr/>
        </p:nvSpPr>
        <p:spPr>
          <a:xfrm>
            <a:off x="4956000" y="22098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89400" y="2228850"/>
            <a:ext cx="20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Availability Check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35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76200"/>
            <a:ext cx="30480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</a:rPr>
              <a:t>Procurement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-76200"/>
            <a:ext cx="304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Sales</a:t>
            </a:r>
            <a:endParaRPr lang="en-US" sz="44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44589" y="-76200"/>
            <a:ext cx="304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Production</a:t>
            </a:r>
            <a:endParaRPr lang="en-US" sz="44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89351" y="8382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22752" y="857250"/>
            <a:ext cx="264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Demand Determination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1689351" y="15240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22752" y="1543050"/>
            <a:ext cx="2527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Source Determination</a:t>
            </a:r>
            <a:endParaRPr lang="en-US" sz="2000" dirty="0"/>
          </a:p>
        </p:txBody>
      </p:sp>
      <p:sp>
        <p:nvSpPr>
          <p:cNvPr id="14" name="Rounded Rectangle 13"/>
          <p:cNvSpPr/>
          <p:nvPr/>
        </p:nvSpPr>
        <p:spPr>
          <a:xfrm>
            <a:off x="1676400" y="22098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09801" y="2228850"/>
            <a:ext cx="2060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Supplier Selection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1689351" y="28956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222751" y="2914650"/>
            <a:ext cx="2746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Purchase Order Creation</a:t>
            </a:r>
            <a:endParaRPr lang="en-US" sz="2000" dirty="0"/>
          </a:p>
        </p:txBody>
      </p:sp>
      <p:sp>
        <p:nvSpPr>
          <p:cNvPr id="18" name="Rounded Rectangle 17"/>
          <p:cNvSpPr/>
          <p:nvPr/>
        </p:nvSpPr>
        <p:spPr>
          <a:xfrm>
            <a:off x="1689351" y="35814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22751" y="3600450"/>
            <a:ext cx="2022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Order Monitoring</a:t>
            </a:r>
            <a:endParaRPr lang="en-US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1689351" y="42672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22752" y="4286250"/>
            <a:ext cx="1744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Goods Receipt </a:t>
            </a:r>
            <a:endParaRPr lang="en-US" sz="2000" dirty="0"/>
          </a:p>
        </p:txBody>
      </p:sp>
      <p:sp>
        <p:nvSpPr>
          <p:cNvPr id="22" name="Rounded Rectangle 21"/>
          <p:cNvSpPr/>
          <p:nvPr/>
        </p:nvSpPr>
        <p:spPr>
          <a:xfrm>
            <a:off x="1689351" y="49530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22751" y="4972050"/>
            <a:ext cx="2172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Invoice Verification</a:t>
            </a:r>
            <a:endParaRPr lang="en-US" sz="2000" dirty="0"/>
          </a:p>
        </p:txBody>
      </p:sp>
      <p:sp>
        <p:nvSpPr>
          <p:cNvPr id="24" name="Rounded Rectangle 23"/>
          <p:cNvSpPr/>
          <p:nvPr/>
        </p:nvSpPr>
        <p:spPr>
          <a:xfrm>
            <a:off x="1689351" y="56388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222751" y="5657850"/>
            <a:ext cx="116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Payment </a:t>
            </a:r>
            <a:endParaRPr lang="en-US" sz="2000" dirty="0"/>
          </a:p>
        </p:txBody>
      </p:sp>
      <p:sp>
        <p:nvSpPr>
          <p:cNvPr id="26" name="Rounded Rectangle 25"/>
          <p:cNvSpPr/>
          <p:nvPr/>
        </p:nvSpPr>
        <p:spPr>
          <a:xfrm>
            <a:off x="4975362" y="8382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508762" y="857250"/>
            <a:ext cx="2152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Pre-Sales Activities</a:t>
            </a:r>
            <a:endParaRPr lang="en-US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4956000" y="15240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489401" y="1543050"/>
            <a:ext cx="2326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Sales Order Creation</a:t>
            </a:r>
            <a:endParaRPr lang="en-US" sz="2000" dirty="0"/>
          </a:p>
        </p:txBody>
      </p:sp>
      <p:sp>
        <p:nvSpPr>
          <p:cNvPr id="32" name="Rounded Rectangle 31"/>
          <p:cNvSpPr/>
          <p:nvPr/>
        </p:nvSpPr>
        <p:spPr>
          <a:xfrm>
            <a:off x="4956000" y="22098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89400" y="2228850"/>
            <a:ext cx="200356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Availability Check</a:t>
            </a:r>
            <a:endParaRPr lang="en-US" sz="20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3657600" y="1371600"/>
            <a:ext cx="1143000" cy="9906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2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76200"/>
            <a:ext cx="30480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</a:rPr>
              <a:t>Procurement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-76200"/>
            <a:ext cx="304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Sales</a:t>
            </a:r>
            <a:endParaRPr lang="en-US" sz="44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44589" y="-76200"/>
            <a:ext cx="304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Production</a:t>
            </a:r>
            <a:endParaRPr lang="en-US" sz="44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89351" y="8382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22752" y="857250"/>
            <a:ext cx="264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Demand Determination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1689351" y="15240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22752" y="1543050"/>
            <a:ext cx="2527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Source Determination</a:t>
            </a:r>
            <a:endParaRPr lang="en-US" sz="2000" dirty="0"/>
          </a:p>
        </p:txBody>
      </p:sp>
      <p:sp>
        <p:nvSpPr>
          <p:cNvPr id="14" name="Rounded Rectangle 13"/>
          <p:cNvSpPr/>
          <p:nvPr/>
        </p:nvSpPr>
        <p:spPr>
          <a:xfrm>
            <a:off x="1676400" y="22098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09801" y="2228850"/>
            <a:ext cx="2060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Supplier Selection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1689351" y="28956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222751" y="2914650"/>
            <a:ext cx="2746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Purchase Order Creation</a:t>
            </a:r>
            <a:endParaRPr lang="en-US" sz="2000" dirty="0"/>
          </a:p>
        </p:txBody>
      </p:sp>
      <p:sp>
        <p:nvSpPr>
          <p:cNvPr id="18" name="Rounded Rectangle 17"/>
          <p:cNvSpPr/>
          <p:nvPr/>
        </p:nvSpPr>
        <p:spPr>
          <a:xfrm>
            <a:off x="1689351" y="35814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22751" y="3600450"/>
            <a:ext cx="2022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Order Monitoring</a:t>
            </a:r>
            <a:endParaRPr lang="en-US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1689351" y="42672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22752" y="4286250"/>
            <a:ext cx="1744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Goods Receipt </a:t>
            </a:r>
            <a:endParaRPr lang="en-US" sz="2000" dirty="0"/>
          </a:p>
        </p:txBody>
      </p:sp>
      <p:sp>
        <p:nvSpPr>
          <p:cNvPr id="22" name="Rounded Rectangle 21"/>
          <p:cNvSpPr/>
          <p:nvPr/>
        </p:nvSpPr>
        <p:spPr>
          <a:xfrm>
            <a:off x="1689351" y="49530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22751" y="4972050"/>
            <a:ext cx="2172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Invoice Verification</a:t>
            </a:r>
            <a:endParaRPr lang="en-US" sz="2000" dirty="0"/>
          </a:p>
        </p:txBody>
      </p:sp>
      <p:sp>
        <p:nvSpPr>
          <p:cNvPr id="24" name="Rounded Rectangle 23"/>
          <p:cNvSpPr/>
          <p:nvPr/>
        </p:nvSpPr>
        <p:spPr>
          <a:xfrm>
            <a:off x="1689351" y="56388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222751" y="5657850"/>
            <a:ext cx="116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Payment </a:t>
            </a:r>
            <a:endParaRPr lang="en-US" sz="2000" dirty="0"/>
          </a:p>
        </p:txBody>
      </p:sp>
      <p:sp>
        <p:nvSpPr>
          <p:cNvPr id="26" name="Rounded Rectangle 25"/>
          <p:cNvSpPr/>
          <p:nvPr/>
        </p:nvSpPr>
        <p:spPr>
          <a:xfrm>
            <a:off x="4975362" y="8382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508762" y="857250"/>
            <a:ext cx="2152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Pre-Sales Activities</a:t>
            </a:r>
            <a:endParaRPr lang="en-US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4956000" y="15240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489401" y="1543050"/>
            <a:ext cx="2326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Sales Order Creation</a:t>
            </a:r>
            <a:endParaRPr lang="en-US" sz="2000" dirty="0"/>
          </a:p>
        </p:txBody>
      </p:sp>
      <p:sp>
        <p:nvSpPr>
          <p:cNvPr id="32" name="Rounded Rectangle 31"/>
          <p:cNvSpPr/>
          <p:nvPr/>
        </p:nvSpPr>
        <p:spPr>
          <a:xfrm>
            <a:off x="4956000" y="22098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7944956" y="8382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478356" y="857250"/>
            <a:ext cx="2288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Production Planning</a:t>
            </a:r>
            <a:endParaRPr lang="en-US" sz="2000" dirty="0"/>
          </a:p>
        </p:txBody>
      </p:sp>
      <p:sp>
        <p:nvSpPr>
          <p:cNvPr id="48" name="Rounded Rectangle 47"/>
          <p:cNvSpPr/>
          <p:nvPr/>
        </p:nvSpPr>
        <p:spPr>
          <a:xfrm>
            <a:off x="7925594" y="15240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458994" y="1447800"/>
            <a:ext cx="173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Production </a:t>
            </a:r>
          </a:p>
          <a:p>
            <a:r>
              <a:rPr lang="en-US" sz="2000" dirty="0"/>
              <a:t>Order Creation</a:t>
            </a:r>
            <a:endParaRPr lang="en-US" sz="2000" dirty="0"/>
          </a:p>
        </p:txBody>
      </p:sp>
      <p:sp>
        <p:nvSpPr>
          <p:cNvPr id="50" name="Rounded Rectangle 49"/>
          <p:cNvSpPr/>
          <p:nvPr/>
        </p:nvSpPr>
        <p:spPr>
          <a:xfrm>
            <a:off x="7925594" y="22098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458994" y="2228850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Machine Occupancy</a:t>
            </a:r>
            <a:endParaRPr lang="en-US" sz="2000" dirty="0"/>
          </a:p>
        </p:txBody>
      </p:sp>
      <p:sp>
        <p:nvSpPr>
          <p:cNvPr id="52" name="Rounded Rectangle 51"/>
          <p:cNvSpPr/>
          <p:nvPr/>
        </p:nvSpPr>
        <p:spPr>
          <a:xfrm>
            <a:off x="7922594" y="28956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455995" y="2914650"/>
            <a:ext cx="1713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Order Release </a:t>
            </a:r>
            <a:endParaRPr lang="en-US" sz="2000" dirty="0"/>
          </a:p>
        </p:txBody>
      </p:sp>
      <p:sp>
        <p:nvSpPr>
          <p:cNvPr id="54" name="Rounded Rectangle 53"/>
          <p:cNvSpPr/>
          <p:nvPr/>
        </p:nvSpPr>
        <p:spPr>
          <a:xfrm>
            <a:off x="7922594" y="35814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55994" y="3600450"/>
            <a:ext cx="1666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Order Printing</a:t>
            </a:r>
            <a:endParaRPr lang="en-US" sz="2000" dirty="0"/>
          </a:p>
        </p:txBody>
      </p:sp>
      <p:sp>
        <p:nvSpPr>
          <p:cNvPr id="56" name="Rounded Rectangle 55"/>
          <p:cNvSpPr/>
          <p:nvPr/>
        </p:nvSpPr>
        <p:spPr>
          <a:xfrm>
            <a:off x="7922594" y="42672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455995" y="4286250"/>
            <a:ext cx="188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Material Staging</a:t>
            </a:r>
            <a:endParaRPr lang="en-US" sz="2000" dirty="0"/>
          </a:p>
        </p:txBody>
      </p:sp>
      <p:sp>
        <p:nvSpPr>
          <p:cNvPr id="58" name="Rounded Rectangle 57"/>
          <p:cNvSpPr/>
          <p:nvPr/>
        </p:nvSpPr>
        <p:spPr>
          <a:xfrm>
            <a:off x="7922594" y="49530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455994" y="4972050"/>
            <a:ext cx="1867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Order Execution</a:t>
            </a:r>
            <a:endParaRPr lang="en-US" sz="2000" dirty="0"/>
          </a:p>
        </p:txBody>
      </p:sp>
      <p:sp>
        <p:nvSpPr>
          <p:cNvPr id="60" name="Rounded Rectangle 59"/>
          <p:cNvSpPr/>
          <p:nvPr/>
        </p:nvSpPr>
        <p:spPr>
          <a:xfrm>
            <a:off x="7922594" y="56388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8455995" y="5657850"/>
            <a:ext cx="1557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Confirmation</a:t>
            </a:r>
            <a:endParaRPr lang="en-US" sz="2000" dirty="0"/>
          </a:p>
        </p:txBody>
      </p:sp>
      <p:sp>
        <p:nvSpPr>
          <p:cNvPr id="62" name="Rounded Rectangle 61"/>
          <p:cNvSpPr/>
          <p:nvPr/>
        </p:nvSpPr>
        <p:spPr>
          <a:xfrm>
            <a:off x="7922594" y="63246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455995" y="6343650"/>
            <a:ext cx="1744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Goods Receipt</a:t>
            </a:r>
            <a:endParaRPr lang="en-US" sz="2000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3657600" y="1371600"/>
            <a:ext cx="1143000" cy="9906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7492962" y="1295401"/>
            <a:ext cx="2032038" cy="113350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489400" y="2228850"/>
            <a:ext cx="200356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Availability Check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27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76200"/>
            <a:ext cx="30480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</a:rPr>
              <a:t>Procurement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-76200"/>
            <a:ext cx="304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Sales</a:t>
            </a:r>
            <a:endParaRPr lang="en-US" sz="44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44589" y="-76200"/>
            <a:ext cx="304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Production</a:t>
            </a:r>
            <a:endParaRPr lang="en-US" sz="44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89351" y="8382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22752" y="857250"/>
            <a:ext cx="264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Demand Determination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1689351" y="15240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22752" y="1543050"/>
            <a:ext cx="2527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Source Determination</a:t>
            </a:r>
            <a:endParaRPr lang="en-US" sz="2000" dirty="0"/>
          </a:p>
        </p:txBody>
      </p:sp>
      <p:sp>
        <p:nvSpPr>
          <p:cNvPr id="14" name="Rounded Rectangle 13"/>
          <p:cNvSpPr/>
          <p:nvPr/>
        </p:nvSpPr>
        <p:spPr>
          <a:xfrm>
            <a:off x="1676400" y="22098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09801" y="2228850"/>
            <a:ext cx="2060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Supplier Selection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1689351" y="28956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222751" y="2914650"/>
            <a:ext cx="2746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Purchase Order Creation</a:t>
            </a:r>
            <a:endParaRPr lang="en-US" sz="2000" dirty="0"/>
          </a:p>
        </p:txBody>
      </p:sp>
      <p:sp>
        <p:nvSpPr>
          <p:cNvPr id="18" name="Rounded Rectangle 17"/>
          <p:cNvSpPr/>
          <p:nvPr/>
        </p:nvSpPr>
        <p:spPr>
          <a:xfrm>
            <a:off x="1689351" y="35814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22751" y="3600450"/>
            <a:ext cx="2022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Order Monitoring</a:t>
            </a:r>
            <a:endParaRPr lang="en-US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1689351" y="42672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22752" y="4286250"/>
            <a:ext cx="1744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Goods Receipt </a:t>
            </a:r>
            <a:endParaRPr lang="en-US" sz="2000" dirty="0"/>
          </a:p>
        </p:txBody>
      </p:sp>
      <p:sp>
        <p:nvSpPr>
          <p:cNvPr id="26" name="Rounded Rectangle 25"/>
          <p:cNvSpPr/>
          <p:nvPr/>
        </p:nvSpPr>
        <p:spPr>
          <a:xfrm>
            <a:off x="4975362" y="8382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508762" y="857250"/>
            <a:ext cx="2152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Pre-Sales Activities</a:t>
            </a:r>
            <a:endParaRPr lang="en-US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4956000" y="15240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489401" y="1543050"/>
            <a:ext cx="2326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Sales Order Creation</a:t>
            </a:r>
            <a:endParaRPr lang="en-US" sz="2000" dirty="0"/>
          </a:p>
        </p:txBody>
      </p:sp>
      <p:sp>
        <p:nvSpPr>
          <p:cNvPr id="32" name="Rounded Rectangle 31"/>
          <p:cNvSpPr/>
          <p:nvPr/>
        </p:nvSpPr>
        <p:spPr>
          <a:xfrm>
            <a:off x="4956000" y="22098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3657600" y="1371600"/>
            <a:ext cx="1143000" cy="9906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953000" y="28956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486400" y="2914650"/>
            <a:ext cx="2158348" cy="400110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Outbound Delivery</a:t>
            </a:r>
            <a:endParaRPr lang="en-US" sz="2000" dirty="0"/>
          </a:p>
        </p:txBody>
      </p:sp>
      <p:sp>
        <p:nvSpPr>
          <p:cNvPr id="34" name="Rounded Rectangle 33"/>
          <p:cNvSpPr/>
          <p:nvPr/>
        </p:nvSpPr>
        <p:spPr>
          <a:xfrm>
            <a:off x="4953000" y="35814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486401" y="3600450"/>
            <a:ext cx="1716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Transportation</a:t>
            </a:r>
            <a:endParaRPr lang="en-US" sz="2000" dirty="0"/>
          </a:p>
        </p:txBody>
      </p:sp>
      <p:sp>
        <p:nvSpPr>
          <p:cNvPr id="36" name="Rounded Rectangle 35"/>
          <p:cNvSpPr/>
          <p:nvPr/>
        </p:nvSpPr>
        <p:spPr>
          <a:xfrm>
            <a:off x="4953000" y="42672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486401" y="4166937"/>
            <a:ext cx="1925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Picking/Packing/</a:t>
            </a:r>
          </a:p>
          <a:p>
            <a:r>
              <a:rPr lang="en-US" sz="2000" dirty="0"/>
              <a:t>Shipping</a:t>
            </a:r>
            <a:endParaRPr lang="en-US" sz="2000" dirty="0"/>
          </a:p>
        </p:txBody>
      </p:sp>
      <p:sp>
        <p:nvSpPr>
          <p:cNvPr id="38" name="Rounded Rectangle 37"/>
          <p:cNvSpPr/>
          <p:nvPr/>
        </p:nvSpPr>
        <p:spPr>
          <a:xfrm>
            <a:off x="4953000" y="49530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486400" y="4972050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Goods Issue</a:t>
            </a:r>
            <a:endParaRPr lang="en-US" sz="2000" dirty="0"/>
          </a:p>
        </p:txBody>
      </p:sp>
      <p:sp>
        <p:nvSpPr>
          <p:cNvPr id="40" name="Rounded Rectangle 39"/>
          <p:cNvSpPr/>
          <p:nvPr/>
        </p:nvSpPr>
        <p:spPr>
          <a:xfrm>
            <a:off x="4953000" y="56388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486401" y="5657850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Billing</a:t>
            </a:r>
            <a:endParaRPr lang="en-US" sz="2000" dirty="0"/>
          </a:p>
        </p:txBody>
      </p:sp>
      <p:sp>
        <p:nvSpPr>
          <p:cNvPr id="42" name="Rounded Rectangle 41"/>
          <p:cNvSpPr/>
          <p:nvPr/>
        </p:nvSpPr>
        <p:spPr>
          <a:xfrm>
            <a:off x="4953000" y="63246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486400" y="6343650"/>
            <a:ext cx="109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Payment</a:t>
            </a:r>
            <a:endParaRPr lang="en-US" sz="2000" dirty="0"/>
          </a:p>
        </p:txBody>
      </p:sp>
      <p:cxnSp>
        <p:nvCxnSpPr>
          <p:cNvPr id="44" name="Straight Arrow Connector 43"/>
          <p:cNvCxnSpPr>
            <a:stCxn id="21" idx="3"/>
            <a:endCxn id="29" idx="1"/>
          </p:cNvCxnSpPr>
          <p:nvPr/>
        </p:nvCxnSpPr>
        <p:spPr>
          <a:xfrm flipV="1">
            <a:off x="3967268" y="3114705"/>
            <a:ext cx="1519132" cy="13716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944956" y="8382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478356" y="857250"/>
            <a:ext cx="2288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Production Planning</a:t>
            </a:r>
            <a:endParaRPr lang="en-US" sz="2000" dirty="0"/>
          </a:p>
        </p:txBody>
      </p:sp>
      <p:sp>
        <p:nvSpPr>
          <p:cNvPr id="49" name="Rounded Rectangle 48"/>
          <p:cNvSpPr/>
          <p:nvPr/>
        </p:nvSpPr>
        <p:spPr>
          <a:xfrm>
            <a:off x="7925594" y="15240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458994" y="1447800"/>
            <a:ext cx="173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Production </a:t>
            </a:r>
          </a:p>
          <a:p>
            <a:r>
              <a:rPr lang="en-US" sz="2000" dirty="0"/>
              <a:t>Order Creation</a:t>
            </a:r>
            <a:endParaRPr lang="en-US" sz="2000" dirty="0"/>
          </a:p>
        </p:txBody>
      </p:sp>
      <p:sp>
        <p:nvSpPr>
          <p:cNvPr id="51" name="Rounded Rectangle 50"/>
          <p:cNvSpPr/>
          <p:nvPr/>
        </p:nvSpPr>
        <p:spPr>
          <a:xfrm>
            <a:off x="7925594" y="22098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458994" y="2228850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Machine Occupancy</a:t>
            </a:r>
            <a:endParaRPr lang="en-US" sz="2000" dirty="0"/>
          </a:p>
        </p:txBody>
      </p:sp>
      <p:sp>
        <p:nvSpPr>
          <p:cNvPr id="53" name="Rounded Rectangle 52"/>
          <p:cNvSpPr/>
          <p:nvPr/>
        </p:nvSpPr>
        <p:spPr>
          <a:xfrm>
            <a:off x="7922594" y="28956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455995" y="2914650"/>
            <a:ext cx="1713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Order Release </a:t>
            </a:r>
            <a:endParaRPr lang="en-US" sz="2000" dirty="0"/>
          </a:p>
        </p:txBody>
      </p:sp>
      <p:sp>
        <p:nvSpPr>
          <p:cNvPr id="55" name="Rounded Rectangle 54"/>
          <p:cNvSpPr/>
          <p:nvPr/>
        </p:nvSpPr>
        <p:spPr>
          <a:xfrm>
            <a:off x="7922594" y="35814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455994" y="3600450"/>
            <a:ext cx="1666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Order Printing</a:t>
            </a:r>
            <a:endParaRPr lang="en-US" sz="2000" dirty="0"/>
          </a:p>
        </p:txBody>
      </p:sp>
      <p:sp>
        <p:nvSpPr>
          <p:cNvPr id="57" name="Rounded Rectangle 56"/>
          <p:cNvSpPr/>
          <p:nvPr/>
        </p:nvSpPr>
        <p:spPr>
          <a:xfrm>
            <a:off x="7922594" y="42672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455995" y="4286250"/>
            <a:ext cx="188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Material Staging</a:t>
            </a:r>
            <a:endParaRPr lang="en-US" sz="2000" dirty="0"/>
          </a:p>
        </p:txBody>
      </p:sp>
      <p:sp>
        <p:nvSpPr>
          <p:cNvPr id="59" name="Rounded Rectangle 58"/>
          <p:cNvSpPr/>
          <p:nvPr/>
        </p:nvSpPr>
        <p:spPr>
          <a:xfrm>
            <a:off x="7922594" y="49530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8455994" y="4972050"/>
            <a:ext cx="1867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Order Execution</a:t>
            </a:r>
            <a:endParaRPr lang="en-US" sz="2000" dirty="0"/>
          </a:p>
        </p:txBody>
      </p:sp>
      <p:sp>
        <p:nvSpPr>
          <p:cNvPr id="61" name="Rounded Rectangle 60"/>
          <p:cNvSpPr/>
          <p:nvPr/>
        </p:nvSpPr>
        <p:spPr>
          <a:xfrm>
            <a:off x="7922594" y="56388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455995" y="5657850"/>
            <a:ext cx="1557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Confirmation</a:t>
            </a:r>
            <a:endParaRPr lang="en-US" sz="2000" dirty="0"/>
          </a:p>
        </p:txBody>
      </p:sp>
      <p:sp>
        <p:nvSpPr>
          <p:cNvPr id="63" name="Rounded Rectangle 62"/>
          <p:cNvSpPr/>
          <p:nvPr/>
        </p:nvSpPr>
        <p:spPr>
          <a:xfrm>
            <a:off x="7922594" y="63246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455995" y="6343650"/>
            <a:ext cx="1744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Goods Receipt</a:t>
            </a:r>
            <a:endParaRPr lang="en-US" sz="2000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7492962" y="1295401"/>
            <a:ext cx="2032038" cy="113350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4" idx="1"/>
            <a:endCxn id="29" idx="3"/>
          </p:cNvCxnSpPr>
          <p:nvPr/>
        </p:nvCxnSpPr>
        <p:spPr>
          <a:xfrm flipH="1" flipV="1">
            <a:off x="7644748" y="3114705"/>
            <a:ext cx="811246" cy="342900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489400" y="2228850"/>
            <a:ext cx="200356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Availability Check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895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76200"/>
            <a:ext cx="30480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B050"/>
                </a:solidFill>
              </a:rPr>
              <a:t>Procurement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76800" y="-76200"/>
            <a:ext cx="304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Sales</a:t>
            </a:r>
            <a:endParaRPr lang="en-US" sz="4400" b="1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44589" y="-76200"/>
            <a:ext cx="304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Production</a:t>
            </a:r>
            <a:endParaRPr lang="en-US" sz="44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89351" y="8382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22752" y="857250"/>
            <a:ext cx="264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Demand Determination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1689351" y="15240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22752" y="1543050"/>
            <a:ext cx="2527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Source Determination</a:t>
            </a:r>
            <a:endParaRPr lang="en-US" sz="2000" dirty="0"/>
          </a:p>
        </p:txBody>
      </p:sp>
      <p:sp>
        <p:nvSpPr>
          <p:cNvPr id="14" name="Rounded Rectangle 13"/>
          <p:cNvSpPr/>
          <p:nvPr/>
        </p:nvSpPr>
        <p:spPr>
          <a:xfrm>
            <a:off x="1676400" y="22098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09801" y="2228850"/>
            <a:ext cx="2060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Supplier Selection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1689351" y="28956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222751" y="2914650"/>
            <a:ext cx="2746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Purchase Order Creation</a:t>
            </a:r>
            <a:endParaRPr lang="en-US" sz="2000" dirty="0"/>
          </a:p>
        </p:txBody>
      </p:sp>
      <p:sp>
        <p:nvSpPr>
          <p:cNvPr id="18" name="Rounded Rectangle 17"/>
          <p:cNvSpPr/>
          <p:nvPr/>
        </p:nvSpPr>
        <p:spPr>
          <a:xfrm>
            <a:off x="1689351" y="35814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22751" y="3600450"/>
            <a:ext cx="2022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Order Monitoring</a:t>
            </a:r>
            <a:endParaRPr lang="en-US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1689351" y="42672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22752" y="4286250"/>
            <a:ext cx="1744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Goods Receipt </a:t>
            </a:r>
            <a:endParaRPr lang="en-US" sz="2000" dirty="0"/>
          </a:p>
        </p:txBody>
      </p:sp>
      <p:sp>
        <p:nvSpPr>
          <p:cNvPr id="22" name="Rounded Rectangle 21"/>
          <p:cNvSpPr/>
          <p:nvPr/>
        </p:nvSpPr>
        <p:spPr>
          <a:xfrm>
            <a:off x="1689351" y="49530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22751" y="4972050"/>
            <a:ext cx="2172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Invoice Verification</a:t>
            </a:r>
            <a:endParaRPr lang="en-US" sz="2000" dirty="0"/>
          </a:p>
        </p:txBody>
      </p:sp>
      <p:sp>
        <p:nvSpPr>
          <p:cNvPr id="24" name="Rounded Rectangle 23"/>
          <p:cNvSpPr/>
          <p:nvPr/>
        </p:nvSpPr>
        <p:spPr>
          <a:xfrm>
            <a:off x="1689351" y="5638800"/>
            <a:ext cx="5334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222751" y="5657850"/>
            <a:ext cx="116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Payment </a:t>
            </a:r>
            <a:endParaRPr lang="en-US" sz="2000" dirty="0"/>
          </a:p>
        </p:txBody>
      </p:sp>
      <p:sp>
        <p:nvSpPr>
          <p:cNvPr id="26" name="Rounded Rectangle 25"/>
          <p:cNvSpPr/>
          <p:nvPr/>
        </p:nvSpPr>
        <p:spPr>
          <a:xfrm>
            <a:off x="4975362" y="8382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508762" y="857250"/>
            <a:ext cx="2152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Pre-Sales Activities</a:t>
            </a:r>
            <a:endParaRPr lang="en-US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4956000" y="15240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489401" y="1543050"/>
            <a:ext cx="2326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Sales Order Creation</a:t>
            </a:r>
            <a:endParaRPr lang="en-US" sz="2000" dirty="0"/>
          </a:p>
        </p:txBody>
      </p:sp>
      <p:sp>
        <p:nvSpPr>
          <p:cNvPr id="32" name="Rounded Rectangle 31"/>
          <p:cNvSpPr/>
          <p:nvPr/>
        </p:nvSpPr>
        <p:spPr>
          <a:xfrm>
            <a:off x="4956000" y="22098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4953000" y="28956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4953000" y="35814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486401" y="3600450"/>
            <a:ext cx="1716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Transportation</a:t>
            </a:r>
            <a:endParaRPr lang="en-US" sz="2000" dirty="0"/>
          </a:p>
        </p:txBody>
      </p:sp>
      <p:sp>
        <p:nvSpPr>
          <p:cNvPr id="38" name="Rounded Rectangle 37"/>
          <p:cNvSpPr/>
          <p:nvPr/>
        </p:nvSpPr>
        <p:spPr>
          <a:xfrm>
            <a:off x="4953000" y="42672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486401" y="4166937"/>
            <a:ext cx="1925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Picking/Packing/</a:t>
            </a:r>
          </a:p>
          <a:p>
            <a:r>
              <a:rPr lang="en-US" sz="2000" dirty="0"/>
              <a:t>Shipping</a:t>
            </a:r>
            <a:endParaRPr lang="en-US" sz="2000" dirty="0"/>
          </a:p>
        </p:txBody>
      </p:sp>
      <p:sp>
        <p:nvSpPr>
          <p:cNvPr id="40" name="Rounded Rectangle 39"/>
          <p:cNvSpPr/>
          <p:nvPr/>
        </p:nvSpPr>
        <p:spPr>
          <a:xfrm>
            <a:off x="4953000" y="49530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486400" y="4972050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Goods Issue</a:t>
            </a:r>
            <a:endParaRPr lang="en-US" sz="2000" dirty="0"/>
          </a:p>
        </p:txBody>
      </p:sp>
      <p:sp>
        <p:nvSpPr>
          <p:cNvPr id="42" name="Rounded Rectangle 41"/>
          <p:cNvSpPr/>
          <p:nvPr/>
        </p:nvSpPr>
        <p:spPr>
          <a:xfrm>
            <a:off x="4953000" y="56388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486401" y="5657850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Billing</a:t>
            </a:r>
            <a:endParaRPr lang="en-US" sz="2000" dirty="0"/>
          </a:p>
        </p:txBody>
      </p:sp>
      <p:sp>
        <p:nvSpPr>
          <p:cNvPr id="44" name="Rounded Rectangle 43"/>
          <p:cNvSpPr/>
          <p:nvPr/>
        </p:nvSpPr>
        <p:spPr>
          <a:xfrm>
            <a:off x="4953000" y="6324600"/>
            <a:ext cx="533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486400" y="6343650"/>
            <a:ext cx="109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Payment</a:t>
            </a:r>
            <a:endParaRPr lang="en-US" sz="2000" dirty="0"/>
          </a:p>
        </p:txBody>
      </p:sp>
      <p:sp>
        <p:nvSpPr>
          <p:cNvPr id="46" name="Rounded Rectangle 45"/>
          <p:cNvSpPr/>
          <p:nvPr/>
        </p:nvSpPr>
        <p:spPr>
          <a:xfrm>
            <a:off x="7944956" y="8382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478356" y="857250"/>
            <a:ext cx="2288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Production Planning</a:t>
            </a:r>
            <a:endParaRPr lang="en-US" sz="2000" dirty="0"/>
          </a:p>
        </p:txBody>
      </p:sp>
      <p:sp>
        <p:nvSpPr>
          <p:cNvPr id="48" name="Rounded Rectangle 47"/>
          <p:cNvSpPr/>
          <p:nvPr/>
        </p:nvSpPr>
        <p:spPr>
          <a:xfrm>
            <a:off x="7925594" y="15240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458994" y="1447800"/>
            <a:ext cx="173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Production </a:t>
            </a:r>
          </a:p>
          <a:p>
            <a:r>
              <a:rPr lang="en-US" sz="2000" dirty="0"/>
              <a:t>Order Creation</a:t>
            </a:r>
            <a:endParaRPr lang="en-US" sz="2000" dirty="0"/>
          </a:p>
        </p:txBody>
      </p:sp>
      <p:sp>
        <p:nvSpPr>
          <p:cNvPr id="50" name="Rounded Rectangle 49"/>
          <p:cNvSpPr/>
          <p:nvPr/>
        </p:nvSpPr>
        <p:spPr>
          <a:xfrm>
            <a:off x="7925594" y="22098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458994" y="2228850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Machine Occupancy</a:t>
            </a:r>
            <a:endParaRPr lang="en-US" sz="2000" dirty="0"/>
          </a:p>
        </p:txBody>
      </p:sp>
      <p:sp>
        <p:nvSpPr>
          <p:cNvPr id="52" name="Rounded Rectangle 51"/>
          <p:cNvSpPr/>
          <p:nvPr/>
        </p:nvSpPr>
        <p:spPr>
          <a:xfrm>
            <a:off x="7922594" y="28956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455995" y="2914650"/>
            <a:ext cx="1713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Order Release </a:t>
            </a:r>
            <a:endParaRPr lang="en-US" sz="2000" dirty="0"/>
          </a:p>
        </p:txBody>
      </p:sp>
      <p:sp>
        <p:nvSpPr>
          <p:cNvPr id="54" name="Rounded Rectangle 53"/>
          <p:cNvSpPr/>
          <p:nvPr/>
        </p:nvSpPr>
        <p:spPr>
          <a:xfrm>
            <a:off x="7922594" y="35814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55994" y="3600450"/>
            <a:ext cx="1666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Order Printing</a:t>
            </a:r>
            <a:endParaRPr lang="en-US" sz="2000" dirty="0"/>
          </a:p>
        </p:txBody>
      </p:sp>
      <p:sp>
        <p:nvSpPr>
          <p:cNvPr id="56" name="Rounded Rectangle 55"/>
          <p:cNvSpPr/>
          <p:nvPr/>
        </p:nvSpPr>
        <p:spPr>
          <a:xfrm>
            <a:off x="7922594" y="42672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455995" y="4286250"/>
            <a:ext cx="1886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Material Staging</a:t>
            </a:r>
            <a:endParaRPr lang="en-US" sz="2000" dirty="0"/>
          </a:p>
        </p:txBody>
      </p:sp>
      <p:sp>
        <p:nvSpPr>
          <p:cNvPr id="58" name="Rounded Rectangle 57"/>
          <p:cNvSpPr/>
          <p:nvPr/>
        </p:nvSpPr>
        <p:spPr>
          <a:xfrm>
            <a:off x="7922594" y="49530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455994" y="4972050"/>
            <a:ext cx="1867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Order Execution</a:t>
            </a:r>
            <a:endParaRPr lang="en-US" sz="2000" dirty="0"/>
          </a:p>
        </p:txBody>
      </p:sp>
      <p:sp>
        <p:nvSpPr>
          <p:cNvPr id="60" name="Rounded Rectangle 59"/>
          <p:cNvSpPr/>
          <p:nvPr/>
        </p:nvSpPr>
        <p:spPr>
          <a:xfrm>
            <a:off x="7922594" y="56388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8455995" y="5657850"/>
            <a:ext cx="1557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Confirmation</a:t>
            </a:r>
            <a:endParaRPr lang="en-US" sz="2000" dirty="0"/>
          </a:p>
        </p:txBody>
      </p:sp>
      <p:sp>
        <p:nvSpPr>
          <p:cNvPr id="62" name="Rounded Rectangle 61"/>
          <p:cNvSpPr/>
          <p:nvPr/>
        </p:nvSpPr>
        <p:spPr>
          <a:xfrm>
            <a:off x="7922594" y="6324600"/>
            <a:ext cx="5334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455995" y="6343650"/>
            <a:ext cx="1744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Goods Receipt</a:t>
            </a:r>
            <a:endParaRPr lang="en-US" sz="2000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3657600" y="1371600"/>
            <a:ext cx="1143000" cy="9906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967268" y="3114705"/>
            <a:ext cx="1519132" cy="13716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492962" y="1295401"/>
            <a:ext cx="2032038" cy="113350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7644748" y="3114705"/>
            <a:ext cx="811246" cy="342900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89400" y="2228850"/>
            <a:ext cx="200356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Availability Check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5486400" y="2914650"/>
            <a:ext cx="2158348" cy="400110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Outbound Delivery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84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Kasus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pengerjaan</a:t>
            </a:r>
            <a:r>
              <a:rPr lang="en-US" sz="2400" dirty="0"/>
              <a:t>: </a:t>
            </a:r>
            <a:r>
              <a:rPr lang="en-US" sz="2400" dirty="0" err="1"/>
              <a:t>individu</a:t>
            </a:r>
            <a:r>
              <a:rPr lang="en-US" sz="2400" dirty="0"/>
              <a:t> dan </a:t>
            </a:r>
            <a:r>
              <a:rPr lang="en-US" sz="2400" dirty="0" err="1"/>
              <a:t>berkelompok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terurut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.</a:t>
            </a:r>
          </a:p>
          <a:p>
            <a:r>
              <a:rPr lang="en-US" sz="2400" dirty="0"/>
              <a:t>Procurement </a:t>
            </a:r>
            <a:r>
              <a:rPr lang="en-US" sz="2400" dirty="0" err="1"/>
              <a:t>untuk</a:t>
            </a:r>
            <a:r>
              <a:rPr lang="en-US" sz="2400" dirty="0"/>
              <a:t> 10 </a:t>
            </a:r>
            <a:r>
              <a:rPr lang="en-US" sz="2400" dirty="0" err="1"/>
              <a:t>barang</a:t>
            </a:r>
            <a:r>
              <a:rPr lang="en-US" sz="2400" dirty="0"/>
              <a:t> A</a:t>
            </a:r>
          </a:p>
          <a:p>
            <a:r>
              <a:rPr lang="en-US" sz="2400" dirty="0" err="1"/>
              <a:t>Pembayaran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vendor</a:t>
            </a:r>
          </a:p>
          <a:p>
            <a:r>
              <a:rPr lang="en-US" sz="2400" dirty="0"/>
              <a:t>Sales order </a:t>
            </a:r>
            <a:r>
              <a:rPr lang="en-US" sz="2400" dirty="0" err="1"/>
              <a:t>untuk</a:t>
            </a:r>
            <a:r>
              <a:rPr lang="en-US" sz="2400" dirty="0"/>
              <a:t> 10 </a:t>
            </a:r>
            <a:r>
              <a:rPr lang="en-US" sz="2400" dirty="0" err="1"/>
              <a:t>barang</a:t>
            </a:r>
            <a:r>
              <a:rPr lang="en-US" sz="2400" dirty="0"/>
              <a:t> A</a:t>
            </a:r>
          </a:p>
          <a:p>
            <a:r>
              <a:rPr lang="en-US" sz="2400" dirty="0" err="1"/>
              <a:t>Pembayaran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customer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23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Kasus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pengerjaan</a:t>
            </a:r>
            <a:r>
              <a:rPr lang="en-US" sz="2400" dirty="0"/>
              <a:t>: </a:t>
            </a:r>
            <a:r>
              <a:rPr lang="en-US" sz="2400" dirty="0" err="1"/>
              <a:t>individu</a:t>
            </a:r>
            <a:r>
              <a:rPr lang="en-US" sz="2400" dirty="0"/>
              <a:t> dan </a:t>
            </a:r>
            <a:r>
              <a:rPr lang="en-US" sz="2400" dirty="0" err="1"/>
              <a:t>berkelompok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terurut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.</a:t>
            </a:r>
          </a:p>
          <a:p>
            <a:r>
              <a:rPr lang="en-US" sz="2400" dirty="0"/>
              <a:t>Procurement </a:t>
            </a:r>
            <a:r>
              <a:rPr lang="en-US" sz="2400" dirty="0" err="1"/>
              <a:t>untuk</a:t>
            </a:r>
            <a:r>
              <a:rPr lang="en-US" sz="2400" dirty="0"/>
              <a:t> 10 </a:t>
            </a:r>
            <a:r>
              <a:rPr lang="en-US" sz="2400" dirty="0" err="1"/>
              <a:t>barang</a:t>
            </a:r>
            <a:r>
              <a:rPr lang="en-US" sz="2400" dirty="0"/>
              <a:t> A</a:t>
            </a:r>
          </a:p>
          <a:p>
            <a:r>
              <a:rPr lang="en-US" sz="2400" dirty="0"/>
              <a:t>Sales order </a:t>
            </a:r>
            <a:r>
              <a:rPr lang="en-US" sz="2400" dirty="0" err="1"/>
              <a:t>untuk</a:t>
            </a:r>
            <a:r>
              <a:rPr lang="en-US" sz="2400" dirty="0"/>
              <a:t> 10 </a:t>
            </a:r>
            <a:r>
              <a:rPr lang="en-US" sz="2400" dirty="0" err="1"/>
              <a:t>barang</a:t>
            </a:r>
            <a:r>
              <a:rPr lang="en-US" sz="2400" dirty="0"/>
              <a:t> A</a:t>
            </a:r>
          </a:p>
          <a:p>
            <a:r>
              <a:rPr lang="en-US" sz="2400" dirty="0" err="1"/>
              <a:t>Pembayaran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customer</a:t>
            </a:r>
          </a:p>
          <a:p>
            <a:r>
              <a:rPr lang="en-US" sz="2400" dirty="0" err="1"/>
              <a:t>Pembayaran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vendor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62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8827</TotalTime>
  <Words>413</Words>
  <Application>Microsoft Office PowerPoint</Application>
  <PresentationFormat>Widescreen</PresentationFormat>
  <Paragraphs>217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Edwardian Script ITC</vt:lpstr>
      <vt:lpstr>Haettenschweiler</vt:lpstr>
      <vt:lpstr>Office Theme</vt:lpstr>
      <vt:lpstr>DAH2F3  Perencanaan Sumber Daya Perusahaan</vt:lpstr>
      <vt:lpstr>AGENDA</vt:lpstr>
      <vt:lpstr>Procurement</vt:lpstr>
      <vt:lpstr>Procurement</vt:lpstr>
      <vt:lpstr>Procurement</vt:lpstr>
      <vt:lpstr>Procurement</vt:lpstr>
      <vt:lpstr>Procurement</vt:lpstr>
      <vt:lpstr>Kasus 1</vt:lpstr>
      <vt:lpstr>Kasus 2</vt:lpstr>
      <vt:lpstr>Kasus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Prodi Semester Ganuil TA 2016/2017</dc:title>
  <dc:creator>eLLen</dc:creator>
  <cp:lastModifiedBy>eLLen</cp:lastModifiedBy>
  <cp:revision>95</cp:revision>
  <dcterms:created xsi:type="dcterms:W3CDTF">2016-11-09T05:42:06Z</dcterms:created>
  <dcterms:modified xsi:type="dcterms:W3CDTF">2017-01-30T13:58:31Z</dcterms:modified>
</cp:coreProperties>
</file>