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2" r:id="rId2"/>
    <p:sldId id="368" r:id="rId3"/>
    <p:sldId id="409" r:id="rId4"/>
    <p:sldId id="369" r:id="rId5"/>
    <p:sldId id="398" r:id="rId6"/>
    <p:sldId id="400" r:id="rId7"/>
    <p:sldId id="373" r:id="rId8"/>
    <p:sldId id="399" r:id="rId9"/>
  </p:sldIdLst>
  <p:sldSz cx="12190413" cy="6859588"/>
  <p:notesSz cx="7099300" cy="10234613"/>
  <p:defaultTextStyle>
    <a:defPPr>
      <a:defRPr lang="id-ID"/>
    </a:defPPr>
    <a:lvl1pPr marL="0" algn="l" defTabSz="10882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46" algn="l" defTabSz="10882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295" algn="l" defTabSz="10882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440" algn="l" defTabSz="10882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586" algn="l" defTabSz="10882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729" algn="l" defTabSz="10882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878" algn="l" defTabSz="10882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024" algn="l" defTabSz="10882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3171" algn="l" defTabSz="10882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 autoAdjust="0"/>
    <p:restoredTop sz="50000" autoAdjust="0"/>
  </p:normalViewPr>
  <p:slideViewPr>
    <p:cSldViewPr>
      <p:cViewPr varScale="1">
        <p:scale>
          <a:sx n="93" d="100"/>
          <a:sy n="93" d="100"/>
        </p:scale>
        <p:origin x="216" y="40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2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2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r">
              <a:defRPr sz="1200"/>
            </a:lvl1pPr>
          </a:lstStyle>
          <a:p>
            <a:fld id="{BCB6D642-C7DC-4686-8F48-B2B94E9ECD43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6" tIns="48324" rIns="96646" bIns="48324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46" tIns="48324" rIns="96646" bIns="483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2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2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r">
              <a:defRPr sz="1200"/>
            </a:lvl1pPr>
          </a:lstStyle>
          <a:p>
            <a:fld id="{C3B9BDE7-E915-4882-A860-0103563BF33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46" algn="l" defTabSz="1088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95" algn="l" defTabSz="1088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440" algn="l" defTabSz="1088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586" algn="l" defTabSz="1088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729" algn="l" defTabSz="1088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878" algn="l" defTabSz="1088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024" algn="l" defTabSz="1088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171" algn="l" defTabSz="1088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67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9BDE7-E915-4882-A860-0103563BF338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25DA-2225-4BB5-96F1-C45AA35971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217" y="6386860"/>
            <a:ext cx="2742843" cy="365210"/>
          </a:xfrm>
          <a:prstGeom prst="rect">
            <a:avLst/>
          </a:prstGeom>
        </p:spPr>
        <p:txBody>
          <a:bodyPr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0C3A3B-997E-4CF1-805F-8FAE66E840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4"/>
            <a:ext cx="12190413" cy="739946"/>
            <a:chOff x="0" y="0"/>
            <a:chExt cx="12192000" cy="739775"/>
          </a:xfrm>
        </p:grpSpPr>
        <p:sp>
          <p:nvSpPr>
            <p:cNvPr id="9" name="Rectangle 8"/>
            <p:cNvSpPr/>
            <p:nvPr/>
          </p:nvSpPr>
          <p:spPr bwMode="auto">
            <a:xfrm>
              <a:off x="0" y="0"/>
              <a:ext cx="12192000" cy="73977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0" y="615950"/>
              <a:ext cx="12192000" cy="7302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25225" y="123599"/>
              <a:ext cx="728663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42858" y="117575"/>
            <a:ext cx="6596792" cy="4017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625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90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4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2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4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5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7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48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0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317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4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4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46" indent="0">
              <a:buNone/>
              <a:defRPr sz="2400" b="1"/>
            </a:lvl2pPr>
            <a:lvl3pPr marL="1088295" indent="0">
              <a:buNone/>
              <a:defRPr sz="2100" b="1"/>
            </a:lvl3pPr>
            <a:lvl4pPr marL="1632440" indent="0">
              <a:buNone/>
              <a:defRPr sz="1900" b="1"/>
            </a:lvl4pPr>
            <a:lvl5pPr marL="2176586" indent="0">
              <a:buNone/>
              <a:defRPr sz="1900" b="1"/>
            </a:lvl5pPr>
            <a:lvl6pPr marL="2720729" indent="0">
              <a:buNone/>
              <a:defRPr sz="1900" b="1"/>
            </a:lvl6pPr>
            <a:lvl7pPr marL="3264878" indent="0">
              <a:buNone/>
              <a:defRPr sz="1900" b="1"/>
            </a:lvl7pPr>
            <a:lvl8pPr marL="3809024" indent="0">
              <a:buNone/>
              <a:defRPr sz="1900" b="1"/>
            </a:lvl8pPr>
            <a:lvl9pPr marL="435317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82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46" indent="0">
              <a:buNone/>
              <a:defRPr sz="2400" b="1"/>
            </a:lvl2pPr>
            <a:lvl3pPr marL="1088295" indent="0">
              <a:buNone/>
              <a:defRPr sz="2100" b="1"/>
            </a:lvl3pPr>
            <a:lvl4pPr marL="1632440" indent="0">
              <a:buNone/>
              <a:defRPr sz="1900" b="1"/>
            </a:lvl4pPr>
            <a:lvl5pPr marL="2176586" indent="0">
              <a:buNone/>
              <a:defRPr sz="1900" b="1"/>
            </a:lvl5pPr>
            <a:lvl6pPr marL="2720729" indent="0">
              <a:buNone/>
              <a:defRPr sz="1900" b="1"/>
            </a:lvl6pPr>
            <a:lvl7pPr marL="3264878" indent="0">
              <a:buNone/>
              <a:defRPr sz="1900" b="1"/>
            </a:lvl7pPr>
            <a:lvl8pPr marL="3809024" indent="0">
              <a:buNone/>
              <a:defRPr sz="1900" b="1"/>
            </a:lvl8pPr>
            <a:lvl9pPr marL="435317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5382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46" indent="0">
              <a:buNone/>
              <a:defRPr sz="1400"/>
            </a:lvl2pPr>
            <a:lvl3pPr marL="1088295" indent="0">
              <a:buNone/>
              <a:defRPr sz="1200"/>
            </a:lvl3pPr>
            <a:lvl4pPr marL="1632440" indent="0">
              <a:buNone/>
              <a:defRPr sz="1100"/>
            </a:lvl4pPr>
            <a:lvl5pPr marL="2176586" indent="0">
              <a:buNone/>
              <a:defRPr sz="1100"/>
            </a:lvl5pPr>
            <a:lvl6pPr marL="2720729" indent="0">
              <a:buNone/>
              <a:defRPr sz="1100"/>
            </a:lvl6pPr>
            <a:lvl7pPr marL="3264878" indent="0">
              <a:buNone/>
              <a:defRPr sz="1100"/>
            </a:lvl7pPr>
            <a:lvl8pPr marL="3809024" indent="0">
              <a:buNone/>
              <a:defRPr sz="1100"/>
            </a:lvl8pPr>
            <a:lvl9pPr marL="4353171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5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20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46" indent="0">
              <a:buNone/>
              <a:defRPr sz="3300"/>
            </a:lvl2pPr>
            <a:lvl3pPr marL="1088295" indent="0">
              <a:buNone/>
              <a:defRPr sz="2900"/>
            </a:lvl3pPr>
            <a:lvl4pPr marL="1632440" indent="0">
              <a:buNone/>
              <a:defRPr sz="2400"/>
            </a:lvl4pPr>
            <a:lvl5pPr marL="2176586" indent="0">
              <a:buNone/>
              <a:defRPr sz="2400"/>
            </a:lvl5pPr>
            <a:lvl6pPr marL="2720729" indent="0">
              <a:buNone/>
              <a:defRPr sz="2400"/>
            </a:lvl6pPr>
            <a:lvl7pPr marL="3264878" indent="0">
              <a:buNone/>
              <a:defRPr sz="2400"/>
            </a:lvl7pPr>
            <a:lvl8pPr marL="3809024" indent="0">
              <a:buNone/>
              <a:defRPr sz="2400"/>
            </a:lvl8pPr>
            <a:lvl9pPr marL="4353171" indent="0">
              <a:buNone/>
              <a:defRPr sz="24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46" indent="0">
              <a:buNone/>
              <a:defRPr sz="1400"/>
            </a:lvl2pPr>
            <a:lvl3pPr marL="1088295" indent="0">
              <a:buNone/>
              <a:defRPr sz="1200"/>
            </a:lvl3pPr>
            <a:lvl4pPr marL="1632440" indent="0">
              <a:buNone/>
              <a:defRPr sz="1100"/>
            </a:lvl4pPr>
            <a:lvl5pPr marL="2176586" indent="0">
              <a:buNone/>
              <a:defRPr sz="1100"/>
            </a:lvl5pPr>
            <a:lvl6pPr marL="2720729" indent="0">
              <a:buNone/>
              <a:defRPr sz="1100"/>
            </a:lvl6pPr>
            <a:lvl7pPr marL="3264878" indent="0">
              <a:buNone/>
              <a:defRPr sz="1100"/>
            </a:lvl7pPr>
            <a:lvl8pPr marL="3809024" indent="0">
              <a:buNone/>
              <a:defRPr sz="1100"/>
            </a:lvl8pPr>
            <a:lvl9pPr marL="4353171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791" tIns="54397" rIns="108791" bIns="5439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4"/>
            <a:ext cx="10971372" cy="4527011"/>
          </a:xfrm>
          <a:prstGeom prst="rect">
            <a:avLst/>
          </a:prstGeom>
        </p:spPr>
        <p:txBody>
          <a:bodyPr vert="horz" lIns="108791" tIns="54397" rIns="108791" bIns="54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791" tIns="54397" rIns="108791" bIns="5439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F271-C5D7-46DD-9380-075406AF08A8}" type="datetimeFigureOut">
              <a:rPr lang="id-ID" smtClean="0"/>
              <a:pPr/>
              <a:t>23/07/18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791" tIns="54397" rIns="108791" bIns="5439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791" tIns="54397" rIns="108791" bIns="5439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1CB0-2C31-413D-A71C-DEE0A69CE4E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1088295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10" indent="-408110" algn="l" defTabSz="1088295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40" indent="-340091" algn="l" defTabSz="1088295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367" indent="-272073" algn="l" defTabSz="108829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513" indent="-272073" algn="l" defTabSz="1088295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659" indent="-272073" algn="l" defTabSz="1088295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805" indent="-272073" algn="l" defTabSz="108829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52" indent="-272073" algn="l" defTabSz="108829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98" indent="-272073" algn="l" defTabSz="108829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44" indent="-272073" algn="l" defTabSz="108829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882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6" algn="l" defTabSz="10882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5" algn="l" defTabSz="10882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40" algn="l" defTabSz="10882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6" algn="l" defTabSz="10882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9" algn="l" defTabSz="10882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8" algn="l" defTabSz="10882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24" algn="l" defTabSz="10882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71" algn="l" defTabSz="10882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26" Type="http://schemas.openxmlformats.org/officeDocument/2006/relationships/image" Target="../media/image32.png"/><Relationship Id="rId3" Type="http://schemas.openxmlformats.org/officeDocument/2006/relationships/image" Target="../media/image9.emf"/><Relationship Id="rId21" Type="http://schemas.openxmlformats.org/officeDocument/2006/relationships/image" Target="../media/image27.jpe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jpeg"/><Relationship Id="rId20" Type="http://schemas.openxmlformats.org/officeDocument/2006/relationships/image" Target="../media/image26.jpe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24" Type="http://schemas.openxmlformats.org/officeDocument/2006/relationships/image" Target="../media/image30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23" Type="http://schemas.openxmlformats.org/officeDocument/2006/relationships/image" Target="../media/image29.jpeg"/><Relationship Id="rId28" Type="http://schemas.openxmlformats.org/officeDocument/2006/relationships/image" Target="../media/image34.png"/><Relationship Id="rId10" Type="http://schemas.openxmlformats.org/officeDocument/2006/relationships/image" Target="../media/image16.jpeg"/><Relationship Id="rId19" Type="http://schemas.openxmlformats.org/officeDocument/2006/relationships/image" Target="../media/image25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Relationship Id="rId22" Type="http://schemas.openxmlformats.org/officeDocument/2006/relationships/image" Target="../media/image28.jpe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0413" cy="4395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63652" b="23773"/>
          <a:stretch/>
        </p:blipFill>
        <p:spPr>
          <a:xfrm>
            <a:off x="7526" y="4468892"/>
            <a:ext cx="3329060" cy="2422598"/>
          </a:xfrm>
          <a:prstGeom prst="rect">
            <a:avLst/>
          </a:prstGeom>
        </p:spPr>
      </p:pic>
      <p:pic>
        <p:nvPicPr>
          <p:cNvPr id="5" name="Picture 2" descr="http://3.bp.blogspot.com/-RPYRdc_z9G0/UmVy92RKYzI/AAAAAAAADD4/cDukfbdLqlM/s1600/Logo-Telkom-Indonesia-transparent-backgrou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55647" y="333451"/>
            <a:ext cx="1809287" cy="89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638822" y="4365898"/>
            <a:ext cx="7848872" cy="2308306"/>
          </a:xfrm>
          <a:prstGeom prst="rect">
            <a:avLst/>
          </a:prstGeom>
          <a:noFill/>
        </p:spPr>
        <p:txBody>
          <a:bodyPr wrap="square" lIns="91423" tIns="45711" rIns="91423" bIns="45711" anchor="ctr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Regular" panose="00000500000000000000" pitchFamily="2" charset="0"/>
                <a:cs typeface="Aparajita" pitchFamily="34" charset="0"/>
              </a:rPr>
              <a:t>Shared Service Operation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Regular" panose="00000500000000000000" pitchFamily="2" charset="0"/>
                <a:cs typeface="Aparajita" pitchFamily="34" charset="0"/>
              </a:rPr>
              <a:t>Finance Center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Regular" panose="00000500000000000000" pitchFamily="2" charset="0"/>
                <a:cs typeface="Aparajita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593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556235"/>
            <a:ext cx="10357945" cy="851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6538"/>
            <a:r>
              <a:rPr lang="en-US" sz="2400" b="1" dirty="0"/>
              <a:t>ORGANIZATION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id-ID" b="1" dirty="0">
                <a:solidFill>
                  <a:schemeClr val="tx1"/>
                </a:solidFill>
                <a:latin typeface="+mj-lt"/>
              </a:rPr>
              <a:t>ORGANIZATION JOURNEY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SSO FINANCE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1548" y="1132914"/>
          <a:ext cx="12123559" cy="5125720"/>
        </p:xfrm>
        <a:graphic>
          <a:graphicData uri="http://schemas.openxmlformats.org/drawingml/2006/table">
            <a:tbl>
              <a:tblPr firstRow="1" bandRow="1"/>
              <a:tblGrid>
                <a:gridCol w="91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5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id-ID" sz="18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id-ID" sz="1800" dirty="0"/>
                        <a:t>Finance per</a:t>
                      </a:r>
                      <a:r>
                        <a:rPr lang="id-ID" sz="1800" baseline="0" dirty="0"/>
                        <a:t> Divisi/Ubis</a:t>
                      </a:r>
                      <a:endParaRPr lang="id-ID" sz="18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id-ID" sz="1800" dirty="0"/>
                        <a:t>Finance Center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id-ID" sz="1800" dirty="0"/>
                        <a:t>Finance</a:t>
                      </a:r>
                      <a:r>
                        <a:rPr lang="id-ID" sz="1800" baseline="0" dirty="0"/>
                        <a:t> &amp; Billing Collection</a:t>
                      </a:r>
                      <a:endParaRPr lang="id-ID" sz="18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id-ID" sz="1800" dirty="0"/>
                        <a:t>Telkom Regional &amp; Collection</a:t>
                      </a:r>
                      <a:r>
                        <a:rPr lang="id-ID" sz="1800" baseline="0" dirty="0"/>
                        <a:t> Ubis</a:t>
                      </a:r>
                      <a:endParaRPr lang="id-ID" sz="18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id-ID" sz="1800" dirty="0"/>
                        <a:t>Shared Service Operation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Type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Desentralisasi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Sentralisasi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Sentralisasi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Semi Desentralisasi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Shared Sumber Daya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Generate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Bentuk</a:t>
                      </a:r>
                      <a:r>
                        <a:rPr lang="id-ID" sz="1200" baseline="0" dirty="0"/>
                        <a:t> organisasi divisionalisasi dan end to end tanggung jawab</a:t>
                      </a:r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id-ID" sz="1200" baseline="0" dirty="0"/>
                        <a:t>Independensi &amp; Objectivitas pencatatan </a:t>
                      </a:r>
                      <a:r>
                        <a:rPr lang="id-ID" sz="1200" baseline="0"/>
                        <a:t>transaksi keuangan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id-ID" sz="1200"/>
                        <a:t>Implementasi</a:t>
                      </a:r>
                      <a:r>
                        <a:rPr lang="id-ID" sz="1200" baseline="0"/>
                        <a:t> </a:t>
                      </a:r>
                      <a:r>
                        <a:rPr lang="id-ID" sz="1200" baseline="0" dirty="0"/>
                        <a:t>ERP SAP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id-ID" sz="1200" baseline="0" dirty="0"/>
                        <a:t>Independensi &amp; Objectivitas pencatatan billing (revenue)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id-ID" sz="1200" dirty="0"/>
                        <a:t>Sentralisasi proses</a:t>
                      </a:r>
                      <a:r>
                        <a:rPr lang="id-ID" sz="1200" baseline="0" dirty="0"/>
                        <a:t> billing</a:t>
                      </a:r>
                      <a:r>
                        <a:rPr lang="id-ID" sz="1200" dirty="0"/>
                        <a:t> dan mesin billing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id-ID" sz="1200" dirty="0"/>
                        <a:t>Penguatan layanan Telkom Regional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id-ID" sz="1200" dirty="0"/>
                        <a:t>Collection menjadi tanggungjawab Unit Bisnis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228600" marR="0" indent="-228600" algn="l" defTabSz="1190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200" dirty="0"/>
                        <a:t>Trend</a:t>
                      </a:r>
                      <a:r>
                        <a:rPr lang="id-ID" sz="1200" baseline="0" dirty="0"/>
                        <a:t> Global</a:t>
                      </a:r>
                    </a:p>
                    <a:p>
                      <a:pPr marL="228600" marR="0" indent="-228600" algn="l" defTabSz="1190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200" baseline="0" dirty="0"/>
                        <a:t>Optimalisasi sumber daya Telkom Group</a:t>
                      </a:r>
                    </a:p>
                    <a:p>
                      <a:pPr marL="228600" marR="0" indent="-228600" algn="l" defTabSz="1190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200" baseline="0" dirty="0"/>
                        <a:t>Efisiensi biaya Telkom Group</a:t>
                      </a:r>
                    </a:p>
                    <a:p>
                      <a:pPr marL="228600" marR="0" indent="-228600" algn="l" defTabSz="1190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200" baseline="0" dirty="0"/>
                        <a:t>Standarisasi proses bisnis Telkom Group</a:t>
                      </a:r>
                    </a:p>
                    <a:p>
                      <a:pPr marL="228600" marR="0" indent="-228600" algn="l" defTabSz="1190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200" baseline="0" dirty="0"/>
                        <a:t>Unit bisnis dan subsidiary fokus pada bisnis</a:t>
                      </a:r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Perubahan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Fungsi keuangan,</a:t>
                      </a:r>
                      <a:r>
                        <a:rPr lang="id-ID" sz="1200" baseline="0" dirty="0"/>
                        <a:t> billing &amp; collection berada di masing-masing divisi/unit bisnis</a:t>
                      </a:r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Dibentuknya unit finance center</a:t>
                      </a:r>
                      <a:r>
                        <a:rPr lang="id-ID" sz="1200" baseline="0" dirty="0"/>
                        <a:t> yang terpisah dari Unit Bisnis</a:t>
                      </a:r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Billing &amp; Collection bergabung dengan</a:t>
                      </a:r>
                      <a:r>
                        <a:rPr lang="id-ID" sz="1200" baseline="0" dirty="0"/>
                        <a:t> Finance Center</a:t>
                      </a:r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id-ID" sz="1200" dirty="0"/>
                        <a:t>Dibentuknya unit </a:t>
                      </a:r>
                      <a:r>
                        <a:rPr lang="id-ID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  <a:r>
                        <a:rPr lang="id-ID" sz="1200" dirty="0"/>
                        <a:t> Collection &amp; Finance di Regional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id-ID" sz="1200" dirty="0"/>
                        <a:t>Pemisahan fungsi collection ke Unit Bisnis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Layanan keuangan ke</a:t>
                      </a:r>
                      <a:r>
                        <a:rPr lang="id-ID" sz="1200" baseline="0" dirty="0"/>
                        <a:t> Telkom Group</a:t>
                      </a:r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id-ID" sz="1200" dirty="0"/>
                        <a:t>Structure</a:t>
                      </a:r>
                    </a:p>
                    <a:p>
                      <a:endParaRPr lang="id-ID" sz="1200" dirty="0"/>
                    </a:p>
                    <a:p>
                      <a:endParaRPr lang="id-ID" sz="1200" dirty="0"/>
                    </a:p>
                    <a:p>
                      <a:endParaRPr lang="id-ID" sz="1200" dirty="0"/>
                    </a:p>
                    <a:p>
                      <a:endParaRPr lang="id-ID" sz="1200" dirty="0"/>
                    </a:p>
                    <a:p>
                      <a:endParaRPr lang="id-ID" sz="1200" dirty="0"/>
                    </a:p>
                    <a:p>
                      <a:endParaRPr lang="id-ID" sz="1200" dirty="0"/>
                    </a:p>
                    <a:p>
                      <a:endParaRPr lang="id-ID" sz="1200" dirty="0"/>
                    </a:p>
                    <a:p>
                      <a:endParaRPr lang="id-ID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id-ID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68442" y="672274"/>
            <a:ext cx="11738076" cy="514350"/>
          </a:xfrm>
          <a:prstGeom prst="rightArrow">
            <a:avLst>
              <a:gd name="adj1" fmla="val 50000"/>
              <a:gd name="adj2" fmla="val 116667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0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4128" y="825254"/>
            <a:ext cx="908050" cy="228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800" b="1" i="1" kern="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&lt; </a:t>
            </a:r>
            <a:r>
              <a:rPr lang="en-US" sz="1800" b="1" i="1" kern="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2006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2658" y="830238"/>
            <a:ext cx="908050" cy="228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kern="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2006</a:t>
            </a:r>
          </a:p>
        </p:txBody>
      </p:sp>
      <p:sp>
        <p:nvSpPr>
          <p:cNvPr id="7" name="Rectangle 6"/>
          <p:cNvSpPr/>
          <p:nvPr/>
        </p:nvSpPr>
        <p:spPr>
          <a:xfrm>
            <a:off x="5340961" y="811807"/>
            <a:ext cx="908050" cy="228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kern="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20</a:t>
            </a:r>
            <a:r>
              <a:rPr lang="id-ID" sz="1800" b="1" i="1" kern="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10</a:t>
            </a:r>
            <a:endParaRPr lang="en-US" sz="1800" b="1" i="1" kern="0" dirty="0">
              <a:solidFill>
                <a:srgbClr val="1F497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8854" y="811807"/>
            <a:ext cx="1286423" cy="228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kern="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20</a:t>
            </a:r>
            <a:r>
              <a:rPr lang="id-ID" sz="1800" b="1" i="1" kern="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14-Now</a:t>
            </a:r>
            <a:endParaRPr lang="en-US" sz="1800" b="1" i="1" kern="0" dirty="0">
              <a:solidFill>
                <a:srgbClr val="1F497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47437" y="836962"/>
            <a:ext cx="1212855" cy="21689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800" b="1" i="1" kern="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Next</a:t>
            </a:r>
            <a:endParaRPr lang="en-US" sz="1800" b="1" i="1" kern="0" dirty="0">
              <a:solidFill>
                <a:srgbClr val="1F497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587" y="4565523"/>
            <a:ext cx="2218366" cy="1615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3589" y="4540936"/>
            <a:ext cx="2399351" cy="17119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80176" y="4567830"/>
            <a:ext cx="2592000" cy="1707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4189" y="4565522"/>
            <a:ext cx="3590364" cy="16156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38778" y="672274"/>
            <a:ext cx="2641398" cy="5701632"/>
          </a:xfrm>
          <a:prstGeom prst="rect">
            <a:avLst/>
          </a:prstGeom>
          <a:noFill/>
          <a:ln w="412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0487" y="90082"/>
            <a:ext cx="7804983" cy="439737"/>
          </a:xfrm>
          <a:prstGeom prst="rect">
            <a:avLst/>
          </a:prstGeom>
        </p:spPr>
        <p:txBody>
          <a:bodyPr lIns="91423" tIns="45711" rIns="91423" bIns="4571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l" eaLnBrk="1" fontAlgn="auto" hangingPunct="1">
              <a:spcAft>
                <a:spcPts val="0"/>
              </a:spcAft>
              <a:defRPr/>
            </a:pPr>
            <a:r>
              <a:rPr lang="id-ID" sz="2400" b="1" cap="all" dirty="0">
                <a:latin typeface="+mn-lt"/>
                <a:cs typeface="Arial" pitchFamily="34" charset="0"/>
              </a:rPr>
              <a:t>STRUKTUR</a:t>
            </a:r>
            <a:r>
              <a:rPr lang="id-ID" sz="2400" dirty="0"/>
              <a:t> </a:t>
            </a:r>
            <a:r>
              <a:rPr lang="id-ID" sz="2400" b="1" cap="all" dirty="0">
                <a:latin typeface="+mn-lt"/>
                <a:cs typeface="Arial" pitchFamily="34" charset="0"/>
              </a:rPr>
              <a:t>ORGANISASI SSO FINANCE (PR. 202.44)</a:t>
            </a:r>
            <a:endParaRPr lang="en-US" sz="2400" b="1" cap="all" dirty="0">
              <a:latin typeface="+mn-lt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4910" y="1113637"/>
            <a:ext cx="9410486" cy="461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5238" y="1039332"/>
            <a:ext cx="3173388" cy="5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ttp://photo.telkom.co.id/74020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4256" y="1055922"/>
            <a:ext cx="476188" cy="602431"/>
          </a:xfrm>
          <a:prstGeom prst="rect">
            <a:avLst/>
          </a:prstGeom>
          <a:noFill/>
        </p:spPr>
      </p:pic>
      <p:pic>
        <p:nvPicPr>
          <p:cNvPr id="12" name="Picture 11" descr="http://photo.telkom.co.id/64190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33317" y="2487485"/>
            <a:ext cx="476187" cy="591881"/>
          </a:xfrm>
          <a:prstGeom prst="rect">
            <a:avLst/>
          </a:prstGeom>
          <a:noFill/>
        </p:spPr>
      </p:pic>
      <p:pic>
        <p:nvPicPr>
          <p:cNvPr id="13" name="Picture 12" descr="http://photo.telkom.co.id/64200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7167" y="3120232"/>
            <a:ext cx="261983" cy="345387"/>
          </a:xfrm>
          <a:prstGeom prst="rect">
            <a:avLst/>
          </a:prstGeom>
          <a:noFill/>
        </p:spPr>
      </p:pic>
      <p:pic>
        <p:nvPicPr>
          <p:cNvPr id="14" name="Picture 13" descr="http://photo.telkom.co.id/65095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90214" y="3161033"/>
            <a:ext cx="270956" cy="351388"/>
          </a:xfrm>
          <a:prstGeom prst="rect">
            <a:avLst/>
          </a:prstGeom>
          <a:noFill/>
        </p:spPr>
      </p:pic>
      <p:pic>
        <p:nvPicPr>
          <p:cNvPr id="15" name="Picture 14" descr="http://photo.telkom.co.id/670057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04156" y="3165784"/>
            <a:ext cx="269068" cy="346561"/>
          </a:xfrm>
          <a:prstGeom prst="rect">
            <a:avLst/>
          </a:prstGeom>
          <a:noFill/>
        </p:spPr>
      </p:pic>
      <p:pic>
        <p:nvPicPr>
          <p:cNvPr id="16" name="Picture 15" descr="http://photo.telkom.co.id/81011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8884" y="3185488"/>
            <a:ext cx="270956" cy="341087"/>
          </a:xfrm>
          <a:prstGeom prst="rect">
            <a:avLst/>
          </a:prstGeom>
          <a:noFill/>
        </p:spPr>
      </p:pic>
      <p:pic>
        <p:nvPicPr>
          <p:cNvPr id="18" name="Picture 17" descr="http://photo.telkom.co.id/760062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51520" y="3159629"/>
            <a:ext cx="279930" cy="345386"/>
          </a:xfrm>
          <a:prstGeom prst="rect">
            <a:avLst/>
          </a:prstGeom>
          <a:noFill/>
        </p:spPr>
      </p:pic>
      <p:pic>
        <p:nvPicPr>
          <p:cNvPr id="19" name="Picture 18" descr="http://photo.telkom.co.id/630744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46995" y="4884325"/>
            <a:ext cx="261983" cy="355687"/>
          </a:xfrm>
          <a:prstGeom prst="rect">
            <a:avLst/>
          </a:prstGeom>
          <a:noFill/>
        </p:spPr>
      </p:pic>
      <p:pic>
        <p:nvPicPr>
          <p:cNvPr id="20" name="Picture 19" descr="http://photo.telkom.co.id/621555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48098" y="4904832"/>
            <a:ext cx="270956" cy="346229"/>
          </a:xfrm>
          <a:prstGeom prst="rect">
            <a:avLst/>
          </a:prstGeom>
          <a:noFill/>
        </p:spPr>
      </p:pic>
      <p:pic>
        <p:nvPicPr>
          <p:cNvPr id="21" name="Picture 20" descr="http://photo.telkom.co.id/64203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03493" y="4923547"/>
            <a:ext cx="270956" cy="342806"/>
          </a:xfrm>
          <a:prstGeom prst="rect">
            <a:avLst/>
          </a:prstGeom>
          <a:noFill/>
        </p:spPr>
      </p:pic>
      <p:pic>
        <p:nvPicPr>
          <p:cNvPr id="22" name="Picture 21" descr="http://photo.telkom.co.id/642004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86108" y="4900196"/>
            <a:ext cx="261983" cy="355705"/>
          </a:xfrm>
          <a:prstGeom prst="rect">
            <a:avLst/>
          </a:prstGeom>
          <a:noFill/>
        </p:spPr>
      </p:pic>
      <p:pic>
        <p:nvPicPr>
          <p:cNvPr id="23" name="Picture 22" descr="http://photo.telkom.co.id/640753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13192" y="4878685"/>
            <a:ext cx="301672" cy="393138"/>
          </a:xfrm>
          <a:prstGeom prst="rect">
            <a:avLst/>
          </a:prstGeom>
          <a:noFill/>
        </p:spPr>
      </p:pic>
      <p:pic>
        <p:nvPicPr>
          <p:cNvPr id="24" name="Picture 23" descr="http://photo.telkom.co.id/680356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79472" y="3974830"/>
            <a:ext cx="282296" cy="365200"/>
          </a:xfrm>
          <a:prstGeom prst="rect">
            <a:avLst/>
          </a:prstGeom>
          <a:noFill/>
        </p:spPr>
      </p:pic>
      <p:pic>
        <p:nvPicPr>
          <p:cNvPr id="25" name="Picture 24" descr="http://photo.telkom.co.id/740055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160966" y="3953005"/>
            <a:ext cx="279443" cy="361701"/>
          </a:xfrm>
          <a:prstGeom prst="rect">
            <a:avLst/>
          </a:prstGeom>
          <a:noFill/>
        </p:spPr>
      </p:pic>
      <p:pic>
        <p:nvPicPr>
          <p:cNvPr id="26" name="Picture 25" descr="http://photo.telkom.co.id/650292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969103" y="3956815"/>
            <a:ext cx="270756" cy="354565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rot="5400000">
            <a:off x="6813457" y="4262430"/>
            <a:ext cx="169095" cy="10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66908" y="3572670"/>
            <a:ext cx="4940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AMC</a:t>
            </a:r>
          </a:p>
        </p:txBody>
      </p:sp>
      <p:sp>
        <p:nvSpPr>
          <p:cNvPr id="32" name="Multiply 31"/>
          <p:cNvSpPr/>
          <p:nvPr/>
        </p:nvSpPr>
        <p:spPr>
          <a:xfrm>
            <a:off x="7309652" y="3572670"/>
            <a:ext cx="368252" cy="4191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166776" y="3358356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WAHYU</a:t>
            </a:r>
          </a:p>
        </p:txBody>
      </p:sp>
      <p:cxnSp>
        <p:nvCxnSpPr>
          <p:cNvPr id="41" name="Straight Arrow Connector 40"/>
          <p:cNvCxnSpPr>
            <a:endCxn id="31" idx="1"/>
          </p:cNvCxnSpPr>
          <p:nvPr/>
        </p:nvCxnSpPr>
        <p:spPr>
          <a:xfrm flipV="1">
            <a:off x="7809718" y="3711170"/>
            <a:ext cx="357190" cy="43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http://photo.telkom.co.id/660258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952198" y="4001298"/>
            <a:ext cx="285750" cy="381000"/>
          </a:xfrm>
          <a:prstGeom prst="rect">
            <a:avLst/>
          </a:prstGeom>
          <a:noFill/>
        </p:spPr>
      </p:pic>
      <p:pic>
        <p:nvPicPr>
          <p:cNvPr id="42" name="Picture 41" descr="http://photo.telkom.co.id/670018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9238478" y="3929860"/>
            <a:ext cx="285750" cy="381000"/>
          </a:xfrm>
          <a:prstGeom prst="rect">
            <a:avLst/>
          </a:prstGeom>
          <a:noFill/>
        </p:spPr>
      </p:pic>
      <p:pic>
        <p:nvPicPr>
          <p:cNvPr id="44" name="Picture 43" descr="http://photo.telkom.co.id/720263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738016" y="3977488"/>
            <a:ext cx="276225" cy="381000"/>
          </a:xfrm>
          <a:prstGeom prst="rect">
            <a:avLst/>
          </a:prstGeom>
          <a:noFill/>
        </p:spPr>
      </p:pic>
      <p:pic>
        <p:nvPicPr>
          <p:cNvPr id="46" name="Picture 45" descr="http://photo.telkom.co.id/740254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81224" y="3948910"/>
            <a:ext cx="276225" cy="381000"/>
          </a:xfrm>
          <a:prstGeom prst="rect">
            <a:avLst/>
          </a:prstGeom>
          <a:noFill/>
        </p:spPr>
      </p:pic>
      <p:pic>
        <p:nvPicPr>
          <p:cNvPr id="47" name="Picture 46" descr="http://photo.telkom.co.id/710391.jp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094810" y="3120232"/>
            <a:ext cx="247650" cy="381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AC13C8-C955-4D44-BDCF-F3FD1D1B9B7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44" y="1498877"/>
            <a:ext cx="258209" cy="349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BCFB3-ADA8-7345-861F-B0729A07C73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702" y="3969312"/>
            <a:ext cx="287965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68D677-7EA8-454D-8D45-9193FD298D8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63" y="1479789"/>
            <a:ext cx="263693" cy="3571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A6DE7F0-EE6F-9249-B13A-F07E5F2E831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7" y="799604"/>
            <a:ext cx="4029927" cy="15922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16385FC-532D-334B-BC69-15FC4E90A13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5" y="5824636"/>
            <a:ext cx="4622886" cy="9208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A169971-4FF0-2F49-B2C2-5671FFA9DF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85" y="5109080"/>
            <a:ext cx="4168941" cy="13754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rPr>
              <a:t>STRUKTUR ORGANISASI FINANCE &amp; ASSET MGT</a:t>
            </a:r>
          </a:p>
        </p:txBody>
      </p:sp>
      <p:cxnSp>
        <p:nvCxnSpPr>
          <p:cNvPr id="3" name="Straight Connector 2"/>
          <p:cNvCxnSpPr>
            <a:stCxn id="39" idx="3"/>
          </p:cNvCxnSpPr>
          <p:nvPr/>
        </p:nvCxnSpPr>
        <p:spPr>
          <a:xfrm flipV="1">
            <a:off x="5959111" y="1862302"/>
            <a:ext cx="17197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4289272" y="2340140"/>
            <a:ext cx="5205730" cy="140652"/>
          </a:xfrm>
          <a:custGeom>
            <a:avLst/>
            <a:gdLst>
              <a:gd name="connsiteX0" fmla="*/ 0 w 3788228"/>
              <a:gd name="connsiteY0" fmla="*/ 166255 h 166255"/>
              <a:gd name="connsiteX1" fmla="*/ 0 w 3788228"/>
              <a:gd name="connsiteY1" fmla="*/ 0 h 166255"/>
              <a:gd name="connsiteX2" fmla="*/ 3788228 w 3788228"/>
              <a:gd name="connsiteY2" fmla="*/ 0 h 166255"/>
              <a:gd name="connsiteX3" fmla="*/ 3788228 w 3788228"/>
              <a:gd name="connsiteY3" fmla="*/ 142504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228" h="166255">
                <a:moveTo>
                  <a:pt x="0" y="166255"/>
                </a:moveTo>
                <a:lnTo>
                  <a:pt x="0" y="0"/>
                </a:lnTo>
                <a:lnTo>
                  <a:pt x="3788228" y="0"/>
                </a:lnTo>
                <a:lnTo>
                  <a:pt x="3788228" y="142504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215"/>
          <p:cNvGrpSpPr/>
          <p:nvPr/>
        </p:nvGrpSpPr>
        <p:grpSpPr>
          <a:xfrm>
            <a:off x="3649193" y="2496034"/>
            <a:ext cx="1093179" cy="364649"/>
            <a:chOff x="3861113" y="3541468"/>
            <a:chExt cx="704288" cy="364649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3861113" y="3541468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3861113" y="3541468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DEPUTY FINANCE &amp; ASSET MANAGEMENT</a:t>
              </a:r>
            </a:p>
          </p:txBody>
        </p:sp>
      </p:grpSp>
      <p:grpSp>
        <p:nvGrpSpPr>
          <p:cNvPr id="11" name="Group 219"/>
          <p:cNvGrpSpPr/>
          <p:nvPr/>
        </p:nvGrpSpPr>
        <p:grpSpPr>
          <a:xfrm>
            <a:off x="6323385" y="1567179"/>
            <a:ext cx="971495" cy="463227"/>
            <a:chOff x="1026452" y="4116804"/>
            <a:chExt cx="704288" cy="364649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1026452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026452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 ACCOUNTING CONTROLLER  GROUP</a:t>
              </a:r>
            </a:p>
          </p:txBody>
        </p:sp>
      </p:grpSp>
      <p:grpSp>
        <p:nvGrpSpPr>
          <p:cNvPr id="14" name="Group 221"/>
          <p:cNvGrpSpPr/>
          <p:nvPr/>
        </p:nvGrpSpPr>
        <p:grpSpPr>
          <a:xfrm>
            <a:off x="1912287" y="3287973"/>
            <a:ext cx="970128" cy="364649"/>
            <a:chOff x="1971339" y="4116804"/>
            <a:chExt cx="704288" cy="364649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1971339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971339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ACCOUNTING CONSOLIDATION</a:t>
              </a:r>
            </a:p>
          </p:txBody>
        </p:sp>
      </p:grpSp>
      <p:grpSp>
        <p:nvGrpSpPr>
          <p:cNvPr id="17" name="Group 223"/>
          <p:cNvGrpSpPr/>
          <p:nvPr/>
        </p:nvGrpSpPr>
        <p:grpSpPr>
          <a:xfrm>
            <a:off x="2957057" y="3287973"/>
            <a:ext cx="869477" cy="364649"/>
            <a:chOff x="2916226" y="4116804"/>
            <a:chExt cx="704288" cy="364649"/>
          </a:xfrm>
          <a:noFill/>
        </p:grpSpPr>
        <p:sp>
          <p:nvSpPr>
            <p:cNvPr id="18" name="Rectangle 17"/>
            <p:cNvSpPr/>
            <p:nvPr/>
          </p:nvSpPr>
          <p:spPr>
            <a:xfrm>
              <a:off x="2916226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2916226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FINANCIAL REPORTING</a:t>
              </a:r>
            </a:p>
          </p:txBody>
        </p:sp>
      </p:grpSp>
      <p:grpSp>
        <p:nvGrpSpPr>
          <p:cNvPr id="20" name="Group 225"/>
          <p:cNvGrpSpPr/>
          <p:nvPr/>
        </p:nvGrpSpPr>
        <p:grpSpPr>
          <a:xfrm>
            <a:off x="4106749" y="3287973"/>
            <a:ext cx="869477" cy="364649"/>
            <a:chOff x="3861113" y="4116804"/>
            <a:chExt cx="704288" cy="364649"/>
          </a:xfrm>
          <a:noFill/>
        </p:grpSpPr>
        <p:sp>
          <p:nvSpPr>
            <p:cNvPr id="21" name="Rectangle 20"/>
            <p:cNvSpPr/>
            <p:nvPr/>
          </p:nvSpPr>
          <p:spPr>
            <a:xfrm>
              <a:off x="3861113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3861113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FIXED ASSET MANAGEMENT</a:t>
              </a:r>
            </a:p>
          </p:txBody>
        </p:sp>
      </p:grpSp>
      <p:grpSp>
        <p:nvGrpSpPr>
          <p:cNvPr id="23" name="Group 227"/>
          <p:cNvGrpSpPr/>
          <p:nvPr/>
        </p:nvGrpSpPr>
        <p:grpSpPr>
          <a:xfrm>
            <a:off x="5161682" y="3287973"/>
            <a:ext cx="869477" cy="364649"/>
            <a:chOff x="4806000" y="4116804"/>
            <a:chExt cx="704288" cy="364649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4806000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806000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BUDGET OPERATION</a:t>
              </a:r>
            </a:p>
          </p:txBody>
        </p:sp>
      </p:grpSp>
      <p:grpSp>
        <p:nvGrpSpPr>
          <p:cNvPr id="26" name="Group 229"/>
          <p:cNvGrpSpPr/>
          <p:nvPr/>
        </p:nvGrpSpPr>
        <p:grpSpPr>
          <a:xfrm>
            <a:off x="6185310" y="3287973"/>
            <a:ext cx="869477" cy="364649"/>
            <a:chOff x="5750887" y="4116804"/>
            <a:chExt cx="704288" cy="364649"/>
          </a:xfrm>
          <a:noFill/>
        </p:grpSpPr>
        <p:sp>
          <p:nvSpPr>
            <p:cNvPr id="27" name="Rectangle 26"/>
            <p:cNvSpPr/>
            <p:nvPr/>
          </p:nvSpPr>
          <p:spPr>
            <a:xfrm>
              <a:off x="5750887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5750887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CASH OPERATION</a:t>
              </a:r>
            </a:p>
          </p:txBody>
        </p:sp>
      </p:grpSp>
      <p:grpSp>
        <p:nvGrpSpPr>
          <p:cNvPr id="29" name="Group 231"/>
          <p:cNvGrpSpPr/>
          <p:nvPr/>
        </p:nvGrpSpPr>
        <p:grpSpPr>
          <a:xfrm>
            <a:off x="7208937" y="3287973"/>
            <a:ext cx="869477" cy="364649"/>
            <a:chOff x="6695773" y="4116804"/>
            <a:chExt cx="704288" cy="364649"/>
          </a:xfrm>
          <a:noFill/>
        </p:grpSpPr>
        <p:sp>
          <p:nvSpPr>
            <p:cNvPr id="30" name="Rectangle 29"/>
            <p:cNvSpPr/>
            <p:nvPr/>
          </p:nvSpPr>
          <p:spPr>
            <a:xfrm>
              <a:off x="6695773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6695773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TAX  &amp; NON TAX OBLIGATION</a:t>
              </a:r>
            </a:p>
          </p:txBody>
        </p:sp>
      </p:grpSp>
      <p:grpSp>
        <p:nvGrpSpPr>
          <p:cNvPr id="32" name="Group 233"/>
          <p:cNvGrpSpPr/>
          <p:nvPr/>
        </p:nvGrpSpPr>
        <p:grpSpPr>
          <a:xfrm>
            <a:off x="8232564" y="3287973"/>
            <a:ext cx="869477" cy="364649"/>
            <a:chOff x="7640660" y="4116804"/>
            <a:chExt cx="704288" cy="364649"/>
          </a:xfrm>
          <a:noFill/>
        </p:grpSpPr>
        <p:sp>
          <p:nvSpPr>
            <p:cNvPr id="33" name="Rectangle 32"/>
            <p:cNvSpPr/>
            <p:nvPr/>
          </p:nvSpPr>
          <p:spPr>
            <a:xfrm>
              <a:off x="7640660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7640660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GENERAL ACC. OPERATION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9082254" y="2465554"/>
            <a:ext cx="1028611" cy="3646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082255" y="2465554"/>
            <a:ext cx="1013620" cy="3646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DEPUTY BILLING &amp; REVENUE ASSURANCE</a:t>
            </a:r>
          </a:p>
        </p:txBody>
      </p:sp>
      <p:grpSp>
        <p:nvGrpSpPr>
          <p:cNvPr id="37" name="Group 237"/>
          <p:cNvGrpSpPr/>
          <p:nvPr/>
        </p:nvGrpSpPr>
        <p:grpSpPr>
          <a:xfrm>
            <a:off x="5195512" y="1680502"/>
            <a:ext cx="762981" cy="364649"/>
            <a:chOff x="3861113" y="2966133"/>
            <a:chExt cx="704291" cy="364649"/>
          </a:xfrm>
          <a:solidFill>
            <a:schemeClr val="bg1"/>
          </a:solidFill>
        </p:grpSpPr>
        <p:sp>
          <p:nvSpPr>
            <p:cNvPr id="38" name="Rectangle 37"/>
            <p:cNvSpPr/>
            <p:nvPr/>
          </p:nvSpPr>
          <p:spPr>
            <a:xfrm>
              <a:off x="3861113" y="2966133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3861116" y="2966133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 GENERAL SUPPORT</a:t>
              </a:r>
            </a:p>
          </p:txBody>
        </p:sp>
      </p:grpSp>
      <p:grpSp>
        <p:nvGrpSpPr>
          <p:cNvPr id="40" name="Group 298"/>
          <p:cNvGrpSpPr/>
          <p:nvPr/>
        </p:nvGrpSpPr>
        <p:grpSpPr>
          <a:xfrm>
            <a:off x="1206976" y="5575301"/>
            <a:ext cx="1625124" cy="584126"/>
            <a:chOff x="81566" y="3636027"/>
            <a:chExt cx="704288" cy="364649"/>
          </a:xfrm>
          <a:noFill/>
        </p:grpSpPr>
        <p:sp>
          <p:nvSpPr>
            <p:cNvPr id="41" name="Rectangle 40"/>
            <p:cNvSpPr/>
            <p:nvPr/>
          </p:nvSpPr>
          <p:spPr>
            <a:xfrm>
              <a:off x="81566" y="3636027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81566" y="3636027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FINANCE CENTER BUSINES PARTNER (01 - 05 )</a:t>
              </a:r>
            </a:p>
          </p:txBody>
        </p:sp>
      </p:grpSp>
      <p:sp>
        <p:nvSpPr>
          <p:cNvPr id="43" name="Freeform 42"/>
          <p:cNvSpPr/>
          <p:nvPr/>
        </p:nvSpPr>
        <p:spPr>
          <a:xfrm>
            <a:off x="2353793" y="3124367"/>
            <a:ext cx="6271260" cy="198437"/>
          </a:xfrm>
          <a:custGeom>
            <a:avLst/>
            <a:gdLst>
              <a:gd name="connsiteX0" fmla="*/ 0 w 3788228"/>
              <a:gd name="connsiteY0" fmla="*/ 166255 h 166255"/>
              <a:gd name="connsiteX1" fmla="*/ 0 w 3788228"/>
              <a:gd name="connsiteY1" fmla="*/ 0 h 166255"/>
              <a:gd name="connsiteX2" fmla="*/ 3788228 w 3788228"/>
              <a:gd name="connsiteY2" fmla="*/ 0 h 166255"/>
              <a:gd name="connsiteX3" fmla="*/ 3788228 w 3788228"/>
              <a:gd name="connsiteY3" fmla="*/ 142504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228" h="166255">
                <a:moveTo>
                  <a:pt x="0" y="166255"/>
                </a:moveTo>
                <a:lnTo>
                  <a:pt x="0" y="0"/>
                </a:lnTo>
                <a:lnTo>
                  <a:pt x="3788228" y="0"/>
                </a:lnTo>
                <a:lnTo>
                  <a:pt x="3788228" y="142504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121400" y="1371600"/>
            <a:ext cx="14849" cy="9733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367886" y="311643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79740" y="312278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563209" y="312278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569286" y="312278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575365" y="312278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235796" y="1557925"/>
            <a:ext cx="1549190" cy="6222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77800" indent="-114300"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 Consolidation Controller </a:t>
            </a:r>
          </a:p>
          <a:p>
            <a:pPr marL="177800" indent="-114300"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Accounting Controller Parent</a:t>
            </a:r>
          </a:p>
          <a:p>
            <a:pPr marL="177800" indent="-114300"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 Accounting Controller </a:t>
            </a: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Subsidary</a:t>
            </a:r>
            <a:endParaRPr lang="en-US" sz="800" dirty="0">
              <a:solidFill>
                <a:schemeClr val="tx1"/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31059" y="3835565"/>
            <a:ext cx="940725" cy="10207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Financial Statement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 Disclosure Reporting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 Financial Reporting Review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42780" y="3821278"/>
            <a:ext cx="940725" cy="78549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</a:t>
            </a: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 Cash In</a:t>
            </a:r>
          </a:p>
          <a:p>
            <a:pPr marL="177800" indent="-114300">
              <a:buFont typeface="Arial" pitchFamily="34" charset="0"/>
              <a:buChar char="•"/>
              <a:defRPr/>
            </a:pP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</a:t>
            </a: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 Cash Out</a:t>
            </a:r>
          </a:p>
          <a:p>
            <a:pPr marL="177800" indent="-114300"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Cash Evaluation &amp; Monitoring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>
              <a:solidFill>
                <a:schemeClr val="tx1"/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>
              <a:solidFill>
                <a:schemeClr val="tx1"/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>
              <a:solidFill>
                <a:schemeClr val="tx1"/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  <a:p>
            <a:pPr marL="114300" indent="-50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152177" y="3821277"/>
            <a:ext cx="925248" cy="12231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Budget </a:t>
            </a: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Opex</a:t>
            </a: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 Group Business  01 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Budget </a:t>
            </a: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Opex</a:t>
            </a: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 Group Business  02 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</a:t>
            </a: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 Budget Capex 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Reporting &amp; Analysis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  <a:p>
            <a:pPr marL="114300" indent="-50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37727" y="3835566"/>
            <a:ext cx="1034798" cy="830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>
            <a:spAutoFit/>
          </a:bodyPr>
          <a:lstStyle/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latin typeface="Arial Narrow" pitchFamily="34" charset="0"/>
                <a:ea typeface="Tahoma" pitchFamily="34" charset="0"/>
                <a:cs typeface="Tahoma" pitchFamily="34" charset="0"/>
              </a:rPr>
              <a:t>Mgr Consolidation Process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latin typeface="Arial Narrow" pitchFamily="34" charset="0"/>
                <a:ea typeface="Tahoma" pitchFamily="34" charset="0"/>
                <a:cs typeface="Tahoma" pitchFamily="34" charset="0"/>
              </a:rPr>
              <a:t>Mgr  Reciprocal Elimination 01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latin typeface="Arial Narrow" pitchFamily="34" charset="0"/>
                <a:ea typeface="Tahoma" pitchFamily="34" charset="0"/>
                <a:cs typeface="Tahoma" pitchFamily="34" charset="0"/>
              </a:rPr>
              <a:t>Mgr Reciprocal Elimination 02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150577" y="3821277"/>
            <a:ext cx="940725" cy="116220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</a:t>
            </a: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 Corporate Tax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</a:t>
            </a: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 PPH Operation Control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</a:t>
            </a: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 PPN Operation Control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</a:t>
            </a: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 Non Tax Obligation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191052" y="3835566"/>
            <a:ext cx="940725" cy="117506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Accounting Assessment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Accounting Operation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Accounting Intercompany</a:t>
            </a:r>
          </a:p>
        </p:txBody>
      </p:sp>
      <p:cxnSp>
        <p:nvCxnSpPr>
          <p:cNvPr id="57" name="Straight Connector 56"/>
          <p:cNvCxnSpPr>
            <a:endCxn id="39" idx="1"/>
          </p:cNvCxnSpPr>
          <p:nvPr/>
        </p:nvCxnSpPr>
        <p:spPr>
          <a:xfrm flipV="1">
            <a:off x="4129254" y="1862825"/>
            <a:ext cx="1066261" cy="58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040206" y="367523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082400" y="367523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230369" y="365618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303519" y="3665705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04438" y="365618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356951" y="3664115"/>
            <a:ext cx="0" cy="163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368188" y="367523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42" idx="0"/>
          </p:cNvCxnSpPr>
          <p:nvPr/>
        </p:nvCxnSpPr>
        <p:spPr>
          <a:xfrm rot="5400000">
            <a:off x="1668055" y="3230153"/>
            <a:ext cx="2696631" cy="1993664"/>
          </a:xfrm>
          <a:prstGeom prst="bentConnector3">
            <a:avLst>
              <a:gd name="adj1" fmla="val 952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88261" y="1832347"/>
            <a:ext cx="1066261" cy="58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153846" y="1862296"/>
            <a:ext cx="17197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119901" y="3810007"/>
            <a:ext cx="940725" cy="134619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77800" indent="-114300"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Asset Accounting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Asset Existence &amp; Database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Asset Optimization Management</a:t>
            </a:r>
          </a:p>
          <a:p>
            <a:pPr marL="177800" indent="-114300"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Asset Insurance </a:t>
            </a:r>
            <a:endParaRPr lang="en-US" sz="800" strike="sngStrike" dirty="0">
              <a:solidFill>
                <a:schemeClr val="tx1"/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Energy Management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299803" y="1427584"/>
            <a:ext cx="1821180" cy="65775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91440" rIns="0" bIns="9144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General </a:t>
            </a:r>
            <a:r>
              <a:rPr lang="en-US" sz="800" dirty="0" err="1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Administrasi</a:t>
            </a:r>
            <a:endParaRPr lang="en-US" sz="800" dirty="0">
              <a:solidFill>
                <a:schemeClr val="tx1"/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Logistic  Support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Unit Program &amp; Performance</a:t>
            </a:r>
          </a:p>
          <a:p>
            <a:pPr marL="177800" indent="-1143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Mgr Quality Management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60874" y="786588"/>
            <a:ext cx="1520150" cy="57980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da-DK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SGM SSO FINANCE CENTER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42858" y="117575"/>
            <a:ext cx="9352810" cy="40173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STRUKTUR ORGANISASI FCBP (01 - 05) BERBASIS CFU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9612" y="921165"/>
            <a:ext cx="1520150" cy="57980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da-DK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SGM SSO FINANCE CENTER </a:t>
            </a:r>
          </a:p>
        </p:txBody>
      </p:sp>
      <p:grpSp>
        <p:nvGrpSpPr>
          <p:cNvPr id="6" name="Group 215"/>
          <p:cNvGrpSpPr/>
          <p:nvPr/>
        </p:nvGrpSpPr>
        <p:grpSpPr>
          <a:xfrm>
            <a:off x="3911670" y="1789914"/>
            <a:ext cx="1093179" cy="364649"/>
            <a:chOff x="3861113" y="3541468"/>
            <a:chExt cx="704288" cy="364649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3861113" y="3541468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861113" y="3541468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9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DEPUTY FINANCE &amp; ASSET MANAGEMENT</a:t>
              </a:r>
            </a:p>
          </p:txBody>
        </p:sp>
      </p:grpSp>
      <p:grpSp>
        <p:nvGrpSpPr>
          <p:cNvPr id="9" name="Group 221"/>
          <p:cNvGrpSpPr/>
          <p:nvPr/>
        </p:nvGrpSpPr>
        <p:grpSpPr>
          <a:xfrm>
            <a:off x="1912287" y="2551373"/>
            <a:ext cx="1410834" cy="364649"/>
            <a:chOff x="1971339" y="4116804"/>
            <a:chExt cx="704288" cy="364649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971339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971339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FCBP 01</a:t>
              </a:r>
            </a:p>
          </p:txBody>
        </p:sp>
      </p:grpSp>
      <p:grpSp>
        <p:nvGrpSpPr>
          <p:cNvPr id="12" name="Group 223"/>
          <p:cNvGrpSpPr/>
          <p:nvPr/>
        </p:nvGrpSpPr>
        <p:grpSpPr>
          <a:xfrm>
            <a:off x="3824069" y="2551373"/>
            <a:ext cx="1403251" cy="364649"/>
            <a:chOff x="2916226" y="4116804"/>
            <a:chExt cx="704288" cy="364649"/>
          </a:xfrm>
          <a:noFill/>
        </p:grpSpPr>
        <p:sp>
          <p:nvSpPr>
            <p:cNvPr id="13" name="Rectangle 12"/>
            <p:cNvSpPr/>
            <p:nvPr/>
          </p:nvSpPr>
          <p:spPr>
            <a:xfrm>
              <a:off x="2916226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916226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FCBP 02</a:t>
              </a:r>
            </a:p>
          </p:txBody>
        </p:sp>
      </p:grpSp>
      <p:grpSp>
        <p:nvGrpSpPr>
          <p:cNvPr id="15" name="Group 225"/>
          <p:cNvGrpSpPr/>
          <p:nvPr/>
        </p:nvGrpSpPr>
        <p:grpSpPr>
          <a:xfrm>
            <a:off x="5752717" y="2551373"/>
            <a:ext cx="1328806" cy="364649"/>
            <a:chOff x="3861113" y="4116804"/>
            <a:chExt cx="704288" cy="364649"/>
          </a:xfrm>
          <a:noFill/>
        </p:grpSpPr>
        <p:sp>
          <p:nvSpPr>
            <p:cNvPr id="16" name="Rectangle 15"/>
            <p:cNvSpPr/>
            <p:nvPr/>
          </p:nvSpPr>
          <p:spPr>
            <a:xfrm>
              <a:off x="3861113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861113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FCBP 03</a:t>
              </a:r>
            </a:p>
          </p:txBody>
        </p:sp>
      </p:grpSp>
      <p:grpSp>
        <p:nvGrpSpPr>
          <p:cNvPr id="18" name="Group 227"/>
          <p:cNvGrpSpPr/>
          <p:nvPr/>
        </p:nvGrpSpPr>
        <p:grpSpPr>
          <a:xfrm>
            <a:off x="7450666" y="2551373"/>
            <a:ext cx="1430869" cy="364649"/>
            <a:chOff x="4806000" y="4116804"/>
            <a:chExt cx="704288" cy="364649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4806000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806000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FCBP 04</a:t>
              </a:r>
            </a:p>
          </p:txBody>
        </p:sp>
      </p:grpSp>
      <p:grpSp>
        <p:nvGrpSpPr>
          <p:cNvPr id="21" name="Group 235"/>
          <p:cNvGrpSpPr/>
          <p:nvPr/>
        </p:nvGrpSpPr>
        <p:grpSpPr>
          <a:xfrm>
            <a:off x="9082252" y="1784373"/>
            <a:ext cx="976147" cy="364649"/>
            <a:chOff x="4806000" y="3541468"/>
            <a:chExt cx="704288" cy="364649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806000" y="3541468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4806000" y="3541468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9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DEPUTY BILLING &amp; REVENUE MGT</a:t>
              </a:r>
            </a:p>
          </p:txBody>
        </p:sp>
      </p:grpSp>
      <p:sp>
        <p:nvSpPr>
          <p:cNvPr id="24" name="Freeform 23"/>
          <p:cNvSpPr/>
          <p:nvPr/>
        </p:nvSpPr>
        <p:spPr>
          <a:xfrm>
            <a:off x="2353791" y="2396066"/>
            <a:ext cx="7601867" cy="193022"/>
          </a:xfrm>
          <a:custGeom>
            <a:avLst/>
            <a:gdLst>
              <a:gd name="connsiteX0" fmla="*/ 0 w 3788228"/>
              <a:gd name="connsiteY0" fmla="*/ 166255 h 166255"/>
              <a:gd name="connsiteX1" fmla="*/ 0 w 3788228"/>
              <a:gd name="connsiteY1" fmla="*/ 0 h 166255"/>
              <a:gd name="connsiteX2" fmla="*/ 3788228 w 3788228"/>
              <a:gd name="connsiteY2" fmla="*/ 0 h 166255"/>
              <a:gd name="connsiteX3" fmla="*/ 3788228 w 3788228"/>
              <a:gd name="connsiteY3" fmla="*/ 142504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228" h="166255">
                <a:moveTo>
                  <a:pt x="0" y="166255"/>
                </a:moveTo>
                <a:lnTo>
                  <a:pt x="0" y="0"/>
                </a:lnTo>
                <a:lnTo>
                  <a:pt x="3788228" y="0"/>
                </a:lnTo>
                <a:lnTo>
                  <a:pt x="3788228" y="142504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98"/>
          <p:cNvGrpSpPr/>
          <p:nvPr/>
        </p:nvGrpSpPr>
        <p:grpSpPr>
          <a:xfrm>
            <a:off x="4470400" y="1500971"/>
            <a:ext cx="5024602" cy="282110"/>
            <a:chOff x="4470400" y="1650173"/>
            <a:chExt cx="5024602" cy="491893"/>
          </a:xfrm>
        </p:grpSpPr>
        <p:sp>
          <p:nvSpPr>
            <p:cNvPr id="26" name="Freeform 25"/>
            <p:cNvSpPr/>
            <p:nvPr/>
          </p:nvSpPr>
          <p:spPr>
            <a:xfrm>
              <a:off x="4470400" y="1984539"/>
              <a:ext cx="5024602" cy="157527"/>
            </a:xfrm>
            <a:custGeom>
              <a:avLst/>
              <a:gdLst>
                <a:gd name="connsiteX0" fmla="*/ 0 w 3788228"/>
                <a:gd name="connsiteY0" fmla="*/ 166255 h 166255"/>
                <a:gd name="connsiteX1" fmla="*/ 0 w 3788228"/>
                <a:gd name="connsiteY1" fmla="*/ 0 h 166255"/>
                <a:gd name="connsiteX2" fmla="*/ 3788228 w 3788228"/>
                <a:gd name="connsiteY2" fmla="*/ 0 h 166255"/>
                <a:gd name="connsiteX3" fmla="*/ 3788228 w 3788228"/>
                <a:gd name="connsiteY3" fmla="*/ 14250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8228" h="166255">
                  <a:moveTo>
                    <a:pt x="0" y="166255"/>
                  </a:moveTo>
                  <a:lnTo>
                    <a:pt x="0" y="0"/>
                  </a:lnTo>
                  <a:lnTo>
                    <a:pt x="3788228" y="0"/>
                  </a:lnTo>
                  <a:lnTo>
                    <a:pt x="3788228" y="142504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5979803" y="1837014"/>
              <a:ext cx="373683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flipV="1">
            <a:off x="4285701" y="237983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430520" y="238618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927605" y="3098964"/>
            <a:ext cx="1700812" cy="156058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ACCOUNTING ASESSMENT &amp; BUDGET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ACCOUNTING OPERATION &amp; REPORTING TELKOM REGIONAL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TAX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CASH OPERATION (SUPP CONS)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FINANCE SERVICE BUSINESS 01</a:t>
            </a:r>
          </a:p>
          <a:p>
            <a:pPr marL="169863" indent="-111125" defTabSz="622300">
              <a:lnSpc>
                <a:spcPct val="90000"/>
              </a:lnSpc>
              <a:spcAft>
                <a:spcPct val="35000"/>
              </a:spcAft>
              <a:defRPr/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497514" y="3084677"/>
            <a:ext cx="1607575" cy="208071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MGR ACCOUNTING ASESSMENT &amp; BUDGET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MGR ACCOUNTING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MGR TAX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MGR CASH OPERATION (NITS &amp; DSS)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MGR FINANCE SERVICE (DSO &amp; ISC)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MGR FINANCE SERVICE (DPD)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MGR FINANCE SERVICE BDG (DSO &amp; ISC)</a:t>
            </a:r>
          </a:p>
          <a:p>
            <a:pPr marL="169863" indent="-111125" defTabSz="622300">
              <a:lnSpc>
                <a:spcPct val="90000"/>
              </a:lnSpc>
              <a:spcAft>
                <a:spcPct val="3500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169863" indent="-111125" defTabSz="622300">
              <a:lnSpc>
                <a:spcPct val="90000"/>
              </a:lnSpc>
              <a:spcAft>
                <a:spcPct val="3500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114300" indent="-50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45149" y="3088692"/>
            <a:ext cx="1780162" cy="1678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>
            <a:spAutoFit/>
          </a:bodyPr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/>
              <a:t>MGR ACCOUNTING ASESSMENT &amp; BUDGET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/>
              <a:t>MGR ACCOUNTING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/>
              <a:t>MGR TAX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/>
              <a:t>MGR CASH OPERATION (DES)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/>
              <a:t>MGR FINANCE SERVICE (DBS)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/>
              <a:t>MGR FINANCE SERVICE (DGS)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/>
              <a:t>MGR FINANCE SERVICE (EBIS)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/>
              <a:t>MGR FINANCE SERVICE BUSINESS 02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40206" y="293863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000215" y="293863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876337" y="2919580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582425" y="2929105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65868" y="3073406"/>
            <a:ext cx="1636881" cy="201416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ACCOUNTING ASESSMENT &amp; BUDGET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ACCOUNTING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TAX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CASH OPERATION (WINS, ISP, &amp; DWS)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FINANCE SERVICE (DDS)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FINANCE SERVICE BUSINESS 03</a:t>
            </a:r>
          </a:p>
          <a:p>
            <a:pPr algn="ctr" fontAlgn="b">
              <a:defRPr/>
            </a:pPr>
            <a:endParaRPr lang="en-US" sz="900" dirty="0">
              <a:solidFill>
                <a:schemeClr val="tx1"/>
              </a:solidFill>
            </a:endParaRPr>
          </a:p>
          <a:p>
            <a:pPr marL="169863" indent="-111125" defTabSz="622300">
              <a:lnSpc>
                <a:spcPct val="90000"/>
              </a:lnSpc>
              <a:spcAft>
                <a:spcPct val="35000"/>
              </a:spcAft>
              <a:buFont typeface="Arial" pitchFamily="34" charset="0"/>
              <a:buChar char="•"/>
              <a:defRPr/>
            </a:pP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446261" y="2145347"/>
            <a:ext cx="2590" cy="261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227"/>
          <p:cNvGrpSpPr/>
          <p:nvPr/>
        </p:nvGrpSpPr>
        <p:grpSpPr>
          <a:xfrm>
            <a:off x="9236657" y="2559935"/>
            <a:ext cx="1430869" cy="364649"/>
            <a:chOff x="4806000" y="4116804"/>
            <a:chExt cx="704288" cy="364649"/>
          </a:xfrm>
          <a:noFill/>
        </p:grpSpPr>
        <p:sp>
          <p:nvSpPr>
            <p:cNvPr id="40" name="Rectangle 39"/>
            <p:cNvSpPr/>
            <p:nvPr/>
          </p:nvSpPr>
          <p:spPr>
            <a:xfrm>
              <a:off x="4806000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4806000" y="4116804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FCBP 05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368416" y="2937667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144592" y="2394742"/>
            <a:ext cx="0" cy="163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251366" y="3097252"/>
            <a:ext cx="2129995" cy="215568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91440" rIns="0" bIns="91440"/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ACCOUNTING ASESSMENT &amp; BUDGET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ACCOUNTING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TAX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CASH OPERATION (KUG, SSO FC, CDC, PMO, &amp; IA)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FINANCE SERVICE (TCUC &amp; SSO PSC)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FINANCE SERVICE (HCM, HCBPC, &amp; ACI)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FINANCE SERVICE JKT (HCM, KUG, CEO OFFICE, &amp; PROBIS)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chemeClr val="tx1"/>
                </a:solidFill>
              </a:rPr>
              <a:t>MGR FINANCE SERVICE BUSINESS 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/>
          <p:nvPr/>
        </p:nvGrpSpPr>
        <p:grpSpPr>
          <a:xfrm>
            <a:off x="0" y="1"/>
            <a:ext cx="12190413" cy="739946"/>
            <a:chOff x="0" y="0"/>
            <a:chExt cx="12192000" cy="739775"/>
          </a:xfrm>
        </p:grpSpPr>
        <p:sp>
          <p:nvSpPr>
            <p:cNvPr id="56" name="Rectangle 55"/>
            <p:cNvSpPr/>
            <p:nvPr/>
          </p:nvSpPr>
          <p:spPr bwMode="auto">
            <a:xfrm>
              <a:off x="0" y="0"/>
              <a:ext cx="12192000" cy="73977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0" y="615950"/>
              <a:ext cx="12192000" cy="7302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lowchart: Data 57"/>
            <p:cNvSpPr/>
            <p:nvPr/>
          </p:nvSpPr>
          <p:spPr bwMode="auto">
            <a:xfrm>
              <a:off x="10434638" y="0"/>
              <a:ext cx="1182687" cy="739775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lowchart: Manual Input 58"/>
            <p:cNvSpPr/>
            <p:nvPr/>
          </p:nvSpPr>
          <p:spPr bwMode="auto">
            <a:xfrm rot="5400000" flipV="1">
              <a:off x="11238706" y="-213518"/>
              <a:ext cx="739775" cy="1166812"/>
            </a:xfrm>
            <a:prstGeom prst="flowChartManualInpu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lowchart: Data 59"/>
            <p:cNvSpPr/>
            <p:nvPr/>
          </p:nvSpPr>
          <p:spPr bwMode="auto">
            <a:xfrm>
              <a:off x="10007600" y="0"/>
              <a:ext cx="1182688" cy="739775"/>
            </a:xfrm>
            <a:prstGeom prst="flowChartInputOutpu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Picture 1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02511" y="87313"/>
              <a:ext cx="728663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TextBox 61"/>
          <p:cNvSpPr txBox="1"/>
          <p:nvPr/>
        </p:nvSpPr>
        <p:spPr>
          <a:xfrm>
            <a:off x="375693" y="60974"/>
            <a:ext cx="9193245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cap="all" dirty="0">
                <a:ea typeface="+mj-ea"/>
                <a:cs typeface="Arial" pitchFamily="34" charset="0"/>
              </a:rPr>
              <a:t>FINANCE CENTER BUSINES PARTNER (</a:t>
            </a:r>
            <a:r>
              <a:rPr lang="en-US" sz="2400" b="1" cap="all" dirty="0" err="1">
                <a:ea typeface="+mj-ea"/>
                <a:cs typeface="Arial" pitchFamily="34" charset="0"/>
              </a:rPr>
              <a:t>fcbp</a:t>
            </a:r>
            <a:r>
              <a:rPr lang="en-US" sz="2400" b="1" cap="all" dirty="0">
                <a:ea typeface="+mj-ea"/>
                <a:cs typeface="Arial" pitchFamily="34" charset="0"/>
              </a:rPr>
              <a:t>) SUPPORT CFU / FU</a:t>
            </a:r>
          </a:p>
        </p:txBody>
      </p:sp>
      <p:pic>
        <p:nvPicPr>
          <p:cNvPr id="43" name="Picture 42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6578" y="1143778"/>
            <a:ext cx="6083379" cy="502350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166" y="2001034"/>
            <a:ext cx="4143404" cy="336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ight Arrow 44"/>
          <p:cNvSpPr/>
          <p:nvPr/>
        </p:nvSpPr>
        <p:spPr>
          <a:xfrm>
            <a:off x="4737884" y="1858158"/>
            <a:ext cx="714380" cy="3143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04156" y="2017689"/>
            <a:ext cx="1093179" cy="3646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DEPUTY FINANCE &amp; ASSET MANAGEMENT</a:t>
            </a:r>
          </a:p>
        </p:txBody>
      </p:sp>
      <p:grpSp>
        <p:nvGrpSpPr>
          <p:cNvPr id="7" name="Group 235"/>
          <p:cNvGrpSpPr/>
          <p:nvPr/>
        </p:nvGrpSpPr>
        <p:grpSpPr>
          <a:xfrm>
            <a:off x="4042167" y="2001258"/>
            <a:ext cx="1161206" cy="364649"/>
            <a:chOff x="4806000" y="3541468"/>
            <a:chExt cx="704288" cy="364649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4806000" y="3541468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806000" y="3541468"/>
              <a:ext cx="704288" cy="364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445" tIns="4445" rIns="4445" bIns="51456" spcCol="1270" anchor="ctr"/>
            <a:lstStyle/>
            <a:p>
              <a:pPr algn="ctr" defTabSz="3111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9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DEPUTY BILLING &amp; REVENUE ASSURANCE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200150" y="2645610"/>
            <a:ext cx="9823450" cy="359834"/>
          </a:xfrm>
          <a:custGeom>
            <a:avLst/>
            <a:gdLst>
              <a:gd name="connsiteX0" fmla="*/ 0 w 3788228"/>
              <a:gd name="connsiteY0" fmla="*/ 166255 h 166255"/>
              <a:gd name="connsiteX1" fmla="*/ 0 w 3788228"/>
              <a:gd name="connsiteY1" fmla="*/ 0 h 166255"/>
              <a:gd name="connsiteX2" fmla="*/ 3788228 w 3788228"/>
              <a:gd name="connsiteY2" fmla="*/ 0 h 166255"/>
              <a:gd name="connsiteX3" fmla="*/ 3788228 w 3788228"/>
              <a:gd name="connsiteY3" fmla="*/ 142504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228" h="166255">
                <a:moveTo>
                  <a:pt x="0" y="166255"/>
                </a:moveTo>
                <a:lnTo>
                  <a:pt x="0" y="0"/>
                </a:lnTo>
                <a:lnTo>
                  <a:pt x="3788228" y="0"/>
                </a:lnTo>
                <a:lnTo>
                  <a:pt x="3788228" y="142504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364"/>
          <p:cNvGrpSpPr/>
          <p:nvPr/>
        </p:nvGrpSpPr>
        <p:grpSpPr>
          <a:xfrm>
            <a:off x="4669972" y="1549871"/>
            <a:ext cx="4825030" cy="482753"/>
            <a:chOff x="4470400" y="1300327"/>
            <a:chExt cx="5024602" cy="841739"/>
          </a:xfrm>
        </p:grpSpPr>
        <p:sp>
          <p:nvSpPr>
            <p:cNvPr id="12" name="Freeform 11"/>
            <p:cNvSpPr/>
            <p:nvPr/>
          </p:nvSpPr>
          <p:spPr>
            <a:xfrm>
              <a:off x="4470400" y="1984539"/>
              <a:ext cx="5024602" cy="157527"/>
            </a:xfrm>
            <a:custGeom>
              <a:avLst/>
              <a:gdLst>
                <a:gd name="connsiteX0" fmla="*/ 0 w 3788228"/>
                <a:gd name="connsiteY0" fmla="*/ 166255 h 166255"/>
                <a:gd name="connsiteX1" fmla="*/ 0 w 3788228"/>
                <a:gd name="connsiteY1" fmla="*/ 0 h 166255"/>
                <a:gd name="connsiteX2" fmla="*/ 3788228 w 3788228"/>
                <a:gd name="connsiteY2" fmla="*/ 0 h 166255"/>
                <a:gd name="connsiteX3" fmla="*/ 3788228 w 3788228"/>
                <a:gd name="connsiteY3" fmla="*/ 14250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8228" h="166255">
                  <a:moveTo>
                    <a:pt x="0" y="166255"/>
                  </a:moveTo>
                  <a:lnTo>
                    <a:pt x="0" y="0"/>
                  </a:lnTo>
                  <a:lnTo>
                    <a:pt x="3788228" y="0"/>
                  </a:lnTo>
                  <a:lnTo>
                    <a:pt x="3788228" y="142504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6136249" y="1300327"/>
              <a:ext cx="0" cy="67627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 flipV="1">
            <a:off x="3794101" y="2654776"/>
            <a:ext cx="65" cy="3361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642204" y="2384004"/>
            <a:ext cx="2590" cy="261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520179" y="2969160"/>
            <a:ext cx="1171078" cy="41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>
              <a:lnSpc>
                <a:spcPct val="90000"/>
              </a:lnSpc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SM </a:t>
            </a:r>
          </a:p>
          <a:p>
            <a:pPr algn="ctr" defTabSz="311150">
              <a:lnSpc>
                <a:spcPct val="90000"/>
              </a:lnSpc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FINANCE  SUPPORT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41169" y="2968436"/>
            <a:ext cx="1339871" cy="427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>
              <a:lnSpc>
                <a:spcPct val="90000"/>
              </a:lnSpc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SM </a:t>
            </a:r>
          </a:p>
          <a:p>
            <a:pPr algn="ctr" defTabSz="311150">
              <a:lnSpc>
                <a:spcPct val="90000"/>
              </a:lnSpc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DEBT &amp; DUNNING  MANAGEMENT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02924" y="2962499"/>
            <a:ext cx="1274714" cy="427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>
              <a:lnSpc>
                <a:spcPct val="90000"/>
              </a:lnSpc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SM </a:t>
            </a:r>
          </a:p>
          <a:p>
            <a:pPr algn="ctr" defTabSz="3111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CENTRALIZED  PAYMENT MGT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11916" y="2960520"/>
            <a:ext cx="1211511" cy="427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>
              <a:lnSpc>
                <a:spcPct val="90000"/>
              </a:lnSpc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SM  </a:t>
            </a:r>
          </a:p>
          <a:p>
            <a:pPr algn="ctr" defTabSz="311150">
              <a:lnSpc>
                <a:spcPct val="90000"/>
              </a:lnSpc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ACCOUNT  RECEIVABLE  MANAGEMENT</a:t>
            </a:r>
            <a:endParaRPr lang="en-US" sz="800" b="1" strike="sngStrike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65019" y="2974373"/>
            <a:ext cx="1166130" cy="427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 fontAlgn="auto">
              <a:spcBef>
                <a:spcPts val="0"/>
              </a:spcBef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SM</a:t>
            </a:r>
          </a:p>
          <a:p>
            <a:pPr algn="ctr" defTabSz="311150" fontAlgn="auto">
              <a:spcBef>
                <a:spcPts val="0"/>
              </a:spcBef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ENTERPRISE &amp; BUSINESS  BILLING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5495" y="2984267"/>
            <a:ext cx="1218530" cy="427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 fontAlgn="auto">
              <a:spcBef>
                <a:spcPts val="0"/>
              </a:spcBef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SM</a:t>
            </a:r>
          </a:p>
          <a:p>
            <a:pPr algn="ctr" defTabSz="311150" fontAlgn="auto">
              <a:spcBef>
                <a:spcPts val="0"/>
              </a:spcBef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REVENUE ASSURANCE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05093" y="2972395"/>
            <a:ext cx="1300929" cy="427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>
              <a:lnSpc>
                <a:spcPct val="90000"/>
              </a:lnSpc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SM </a:t>
            </a:r>
          </a:p>
          <a:p>
            <a:pPr algn="ctr" defTabSz="311150">
              <a:lnSpc>
                <a:spcPct val="90000"/>
              </a:lnSpc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WHOLESALE &amp; INTERNATIONAL BILLING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33811" y="2974373"/>
            <a:ext cx="1166130" cy="427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 fontAlgn="auto">
              <a:spcBef>
                <a:spcPts val="0"/>
              </a:spcBef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SM</a:t>
            </a:r>
          </a:p>
          <a:p>
            <a:pPr algn="ctr" defTabSz="311150" fontAlgn="auto">
              <a:spcBef>
                <a:spcPts val="0"/>
              </a:spcBef>
              <a:defRPr/>
            </a:pPr>
            <a:r>
              <a:rPr lang="en-US" sz="800" b="1" dirty="0">
                <a:solidFill>
                  <a:schemeClr val="tx1"/>
                </a:solidFill>
                <a:cs typeface="Arial" pitchFamily="34" charset="0"/>
              </a:rPr>
              <a:t>CONSUMER &amp; DIGITAL BILLING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2459098" y="2635726"/>
            <a:ext cx="65" cy="3361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270476" y="2626201"/>
            <a:ext cx="65" cy="3361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6823051" y="2635726"/>
            <a:ext cx="65" cy="3361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325995" y="2654776"/>
            <a:ext cx="65" cy="3361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9732186" y="2626201"/>
            <a:ext cx="65" cy="3361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514062" y="3444568"/>
            <a:ext cx="1195338" cy="14834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>
            <a:spAutoFit/>
          </a:bodyPr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Billing &amp; Payment Application System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Financial Application System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System Compliance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System Integration Sap ERP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System Integration Billing &amp; Payment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54592" y="3439224"/>
            <a:ext cx="1167796" cy="17050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>
            <a:spAutoFit/>
          </a:bodyPr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Enterprise &amp; Business Billing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Enterprise &amp; Business Billing Data Management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Enterprise &amp;  Business Billing Support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Enterprise   &amp; Business Billing Solution</a:t>
            </a:r>
          </a:p>
          <a:p>
            <a:pPr marL="169863" indent="-111125" defTabSz="622300">
              <a:lnSpc>
                <a:spcPct val="90000"/>
              </a:lnSpc>
              <a:spcAft>
                <a:spcPct val="35000"/>
              </a:spcAft>
              <a:defRPr/>
            </a:pPr>
            <a:endParaRPr lang="en-US" sz="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17283" y="3436378"/>
            <a:ext cx="1283983" cy="12618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>
            <a:spAutoFit/>
          </a:bodyPr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Domestic Interconnection Billing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International Interconnection Billing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Managed &amp; Network Service Billing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Vas &amp; </a:t>
            </a:r>
            <a:r>
              <a:rPr lang="en-US" sz="800" dirty="0" err="1">
                <a:solidFill>
                  <a:srgbClr val="000000"/>
                </a:solidFill>
              </a:rPr>
              <a:t>Mes</a:t>
            </a:r>
            <a:r>
              <a:rPr lang="en-US" sz="800" dirty="0">
                <a:solidFill>
                  <a:srgbClr val="000000"/>
                </a:solidFill>
              </a:rPr>
              <a:t> Billing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Wholesale Billing Data Management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1283" y="3444844"/>
            <a:ext cx="1334338" cy="886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>
            <a:spAutoFit/>
          </a:bodyPr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Credit Control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Debt Management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Dunning Management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Revenue Account Management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095874" y="3427635"/>
            <a:ext cx="1251283" cy="11079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>
            <a:spAutoFit/>
          </a:bodyPr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Partnership Account Management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Reconciliation &amp; Settlement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</a:t>
            </a:r>
            <a:r>
              <a:rPr lang="en-US" sz="800" dirty="0" err="1">
                <a:solidFill>
                  <a:srgbClr val="000000"/>
                </a:solidFill>
              </a:rPr>
              <a:t>Ar</a:t>
            </a:r>
            <a:r>
              <a:rPr lang="en-US" sz="800" dirty="0">
                <a:solidFill>
                  <a:srgbClr val="000000"/>
                </a:solidFill>
              </a:rPr>
              <a:t> Data Management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Intercompany Settlement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76169" y="3433959"/>
            <a:ext cx="1290031" cy="1637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>
            <a:spAutoFit/>
          </a:bodyPr>
          <a:lstStyle/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Billing Information &amp; Convergent Invoicing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Contact Center &amp; Complain Handling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Payment Interface Operation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Payment Partnership &amp; Readiness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Cash &amp; Cashless Payment Mode</a:t>
            </a:r>
          </a:p>
          <a:p>
            <a:pPr marL="169863" indent="-111125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Arial" pitchFamily="34" charset="0"/>
              <a:buChar char="•"/>
              <a:defRPr/>
            </a:pPr>
            <a:r>
              <a:rPr lang="en-US" sz="800" dirty="0">
                <a:solidFill>
                  <a:srgbClr val="000000"/>
                </a:solidFill>
              </a:rPr>
              <a:t>Mgr Digital Payment Mode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2618" y="3477390"/>
            <a:ext cx="120811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Mgr RA Wholesale Service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Mgr RA Consumer &amp; Enterprise Service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Mgr Operation Fraud Management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Mgr RA Framework &amp; Performance Management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30879" y="3444140"/>
            <a:ext cx="116655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Mgr Consumer Billing Operation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Mgr </a:t>
            </a:r>
            <a:r>
              <a:rPr lang="en-US" sz="800" dirty="0" err="1">
                <a:solidFill>
                  <a:srgbClr val="000000"/>
                </a:solidFill>
              </a:rPr>
              <a:t>Cosumer</a:t>
            </a:r>
            <a:r>
              <a:rPr lang="en-US" sz="800" dirty="0">
                <a:solidFill>
                  <a:srgbClr val="000000"/>
                </a:solidFill>
              </a:rPr>
              <a:t> Billing Data Management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Mgr Consumer Billing Support &amp; Solution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Mgr Digital Service &amp; Wireless Billing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523702" y="929464"/>
            <a:ext cx="1520150" cy="57980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445" tIns="4445" rIns="4445" bIns="51456" spcCol="1270" anchor="ctr"/>
          <a:lstStyle/>
          <a:p>
            <a:pPr algn="ctr" defTabSz="3111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da-DK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SGM SSO FINANCE CENTER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831</Words>
  <Application>Microsoft Macintosh PowerPoint</Application>
  <PresentationFormat>Custom</PresentationFormat>
  <Paragraphs>202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Aparajita</vt:lpstr>
      <vt:lpstr>Arial</vt:lpstr>
      <vt:lpstr>Arial Narrow</vt:lpstr>
      <vt:lpstr>Arial Rounded MT Bold</vt:lpstr>
      <vt:lpstr>Bebas Neue Regular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Deficiencies Audit</dc:title>
  <dc:creator>admin</dc:creator>
  <cp:lastModifiedBy>SSOF 01</cp:lastModifiedBy>
  <cp:revision>148</cp:revision>
  <dcterms:created xsi:type="dcterms:W3CDTF">2016-02-26T04:43:17Z</dcterms:created>
  <dcterms:modified xsi:type="dcterms:W3CDTF">2018-07-23T02:55:29Z</dcterms:modified>
</cp:coreProperties>
</file>