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80" r:id="rId17"/>
    <p:sldId id="270" r:id="rId18"/>
    <p:sldId id="271" r:id="rId19"/>
    <p:sldId id="27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2" r:id="rId28"/>
    <p:sldId id="285" r:id="rId29"/>
    <p:sldId id="286" r:id="rId30"/>
    <p:sldId id="287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16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autoTitleDeleted val="1"/>
    <c:plotArea>
      <c:layout>
        <c:manualLayout>
          <c:layoutTarget val="inner"/>
          <c:xMode val="edge"/>
          <c:yMode val="edge"/>
          <c:x val="0"/>
          <c:y val="5.0895915354330933E-2"/>
          <c:w val="1"/>
          <c:h val="0.9312500000000000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66"/>
            </a:solidFill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c:spPr>
          <c:dLbls>
            <c:dLbl>
              <c:idx val="0"/>
              <c:layout>
                <c:manualLayout>
                  <c:x val="-1.527100135442968E-3"/>
                  <c:y val="0.25063004695384722"/>
                </c:manualLayout>
              </c:layout>
              <c:showVal val="1"/>
            </c:dLbl>
            <c:dLbl>
              <c:idx val="1"/>
              <c:layout>
                <c:manualLayout>
                  <c:x val="-3.1440226174351848E-3"/>
                  <c:y val="0.26919523561709519"/>
                </c:manualLayout>
              </c:layout>
              <c:showVal val="1"/>
            </c:dLbl>
            <c:dLbl>
              <c:idx val="2"/>
              <c:layout>
                <c:manualLayout>
                  <c:x val="-3.054200270885933E-3"/>
                  <c:y val="0.32489080160684047"/>
                </c:manualLayout>
              </c:layout>
              <c:showVal val="1"/>
            </c:dLbl>
            <c:dLbl>
              <c:idx val="3"/>
              <c:layout>
                <c:manualLayout>
                  <c:x val="0"/>
                  <c:y val="0.24134745262222426"/>
                </c:manualLayout>
              </c:layout>
              <c:showVal val="1"/>
            </c:dLbl>
            <c:dLbl>
              <c:idx val="4"/>
              <c:layout>
                <c:manualLayout>
                  <c:x val="-1.5271001354429633E-3"/>
                  <c:y val="0.27847782994872"/>
                </c:manualLayout>
              </c:layout>
              <c:showVal val="1"/>
            </c:dLbl>
            <c:dLbl>
              <c:idx val="5"/>
              <c:layout>
                <c:manualLayout>
                  <c:x val="-3.054200270885933E-3"/>
                  <c:y val="0.24134745262222418"/>
                </c:manualLayout>
              </c:layout>
              <c:showVal val="1"/>
            </c:dLbl>
            <c:txPr>
              <a:bodyPr/>
              <a:lstStyle/>
              <a:p>
                <a:pPr>
                  <a:defRPr lang="id-ID" sz="16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id-ID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SUMATERA</c:v>
                </c:pt>
                <c:pt idx="1">
                  <c:v>JAWA</c:v>
                </c:pt>
                <c:pt idx="2">
                  <c:v>KALIMANTAN</c:v>
                </c:pt>
                <c:pt idx="3">
                  <c:v>SULAWESI</c:v>
                </c:pt>
                <c:pt idx="4">
                  <c:v>BALI-NUSTENG</c:v>
                </c:pt>
                <c:pt idx="5">
                  <c:v>PAPUA MALUKU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26.3</c:v>
                </c:pt>
                <c:pt idx="1">
                  <c:v>27.09</c:v>
                </c:pt>
                <c:pt idx="2">
                  <c:v>34.96</c:v>
                </c:pt>
                <c:pt idx="3">
                  <c:v>13.99</c:v>
                </c:pt>
                <c:pt idx="4">
                  <c:v>10.94</c:v>
                </c:pt>
                <c:pt idx="5">
                  <c:v>20.279999999999987</c:v>
                </c:pt>
              </c:numCache>
            </c:numRef>
          </c:val>
        </c:ser>
        <c:dLbls>
          <c:showVal val="1"/>
        </c:dLbls>
        <c:overlap val="-25"/>
        <c:axId val="69237760"/>
        <c:axId val="69620480"/>
      </c:barChart>
      <c:catAx>
        <c:axId val="69237760"/>
        <c:scaling>
          <c:orientation val="minMax"/>
        </c:scaling>
        <c:axPos val="b"/>
        <c:majorTickMark val="none"/>
        <c:tickLblPos val="none"/>
        <c:txPr>
          <a:bodyPr/>
          <a:lstStyle/>
          <a:p>
            <a:pPr>
              <a:defRPr lang="id-ID"/>
            </a:pPr>
            <a:endParaRPr lang="id-ID"/>
          </a:p>
        </c:txPr>
        <c:crossAx val="69620480"/>
        <c:crosses val="autoZero"/>
        <c:auto val="1"/>
        <c:lblAlgn val="ctr"/>
        <c:lblOffset val="100"/>
      </c:catAx>
      <c:valAx>
        <c:axId val="69620480"/>
        <c:scaling>
          <c:orientation val="minMax"/>
        </c:scaling>
        <c:delete val="1"/>
        <c:axPos val="l"/>
        <c:numFmt formatCode="0.00" sourceLinked="1"/>
        <c:tickLblPos val="none"/>
        <c:crossAx val="69237760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</c:chart>
  <c:spPr>
    <a:solidFill>
      <a:schemeClr val="accent5">
        <a:lumMod val="20000"/>
        <a:lumOff val="80000"/>
      </a:schemeClr>
    </a:solidFill>
  </c:spPr>
  <c:txPr>
    <a:bodyPr/>
    <a:lstStyle/>
    <a:p>
      <a:pPr>
        <a:defRPr sz="1800"/>
      </a:pPr>
      <a:endParaRPr lang="id-ID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autoTitleDeleted val="1"/>
    <c:plotArea>
      <c:layout>
        <c:manualLayout>
          <c:layoutTarget val="inner"/>
          <c:xMode val="edge"/>
          <c:yMode val="edge"/>
          <c:x val="0"/>
          <c:y val="5.0895915354330912E-2"/>
          <c:w val="1"/>
          <c:h val="0.9312500000000000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dLbls>
            <c:dLbl>
              <c:idx val="1"/>
              <c:layout>
                <c:manualLayout>
                  <c:x val="1.4372187195115882E-3"/>
                  <c:y val="0.36202117893333491"/>
                </c:manualLayout>
              </c:layout>
              <c:spPr/>
              <c:txPr>
                <a:bodyPr/>
                <a:lstStyle/>
                <a:p>
                  <a:pPr>
                    <a:defRPr lang="id-ID" sz="14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pPr>
                  <a:endParaRPr lang="id-ID"/>
                </a:p>
              </c:txPr>
              <c:showVal val="1"/>
            </c:dLbl>
            <c:txPr>
              <a:bodyPr/>
              <a:lstStyle/>
              <a:p>
                <a:pPr>
                  <a:defRPr lang="id-ID" sz="1400" b="1"/>
                </a:pPr>
                <a:endParaRPr lang="id-ID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SUMATERA</c:v>
                </c:pt>
                <c:pt idx="1">
                  <c:v>JAWA</c:v>
                </c:pt>
                <c:pt idx="2">
                  <c:v>KALIMANTAN</c:v>
                </c:pt>
                <c:pt idx="3">
                  <c:v>SULAWESI</c:v>
                </c:pt>
                <c:pt idx="4">
                  <c:v>BALI-NUSTENG</c:v>
                </c:pt>
                <c:pt idx="5">
                  <c:v>PAPUA MALUKU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46.267000000000003</c:v>
                </c:pt>
                <c:pt idx="1">
                  <c:v>136.60999999999999</c:v>
                </c:pt>
                <c:pt idx="2">
                  <c:v>13.786</c:v>
                </c:pt>
                <c:pt idx="3">
                  <c:v>17.369</c:v>
                </c:pt>
                <c:pt idx="4">
                  <c:v>13.073</c:v>
                </c:pt>
                <c:pt idx="5">
                  <c:v>6.1639999999999864</c:v>
                </c:pt>
              </c:numCache>
            </c:numRef>
          </c:val>
        </c:ser>
        <c:dLbls>
          <c:showVal val="1"/>
        </c:dLbls>
        <c:overlap val="-25"/>
        <c:axId val="69646208"/>
        <c:axId val="69647744"/>
      </c:barChart>
      <c:catAx>
        <c:axId val="69646208"/>
        <c:scaling>
          <c:orientation val="minMax"/>
        </c:scaling>
        <c:axPos val="b"/>
        <c:majorTickMark val="none"/>
        <c:tickLblPos val="none"/>
        <c:txPr>
          <a:bodyPr/>
          <a:lstStyle/>
          <a:p>
            <a:pPr>
              <a:defRPr lang="id-ID"/>
            </a:pPr>
            <a:endParaRPr lang="id-ID"/>
          </a:p>
        </c:txPr>
        <c:crossAx val="69647744"/>
        <c:crosses val="autoZero"/>
        <c:auto val="1"/>
        <c:lblAlgn val="ctr"/>
        <c:lblOffset val="100"/>
      </c:catAx>
      <c:valAx>
        <c:axId val="69647744"/>
        <c:scaling>
          <c:orientation val="minMax"/>
        </c:scaling>
        <c:delete val="1"/>
        <c:axPos val="l"/>
        <c:numFmt formatCode="0.00" sourceLinked="1"/>
        <c:tickLblPos val="none"/>
        <c:crossAx val="69646208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</c:chart>
  <c:spPr>
    <a:solidFill>
      <a:schemeClr val="accent5">
        <a:lumMod val="20000"/>
        <a:lumOff val="80000"/>
      </a:schemeClr>
    </a:solidFill>
  </c:spPr>
  <c:txPr>
    <a:bodyPr/>
    <a:lstStyle/>
    <a:p>
      <a:pPr>
        <a:defRPr sz="1800"/>
      </a:pPr>
      <a:endParaRPr lang="id-ID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autoTitleDeleted val="1"/>
    <c:plotArea>
      <c:layout>
        <c:manualLayout>
          <c:layoutTarget val="inner"/>
          <c:xMode val="edge"/>
          <c:yMode val="edge"/>
          <c:x val="0"/>
          <c:y val="5.0895915354330891E-2"/>
          <c:w val="1"/>
          <c:h val="0.9312500000000000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dLbls>
            <c:dLbl>
              <c:idx val="1"/>
              <c:layout>
                <c:manualLayout>
                  <c:x val="1.4372187195115876E-3"/>
                  <c:y val="0.36202117893333491"/>
                </c:manualLayout>
              </c:layout>
              <c:spPr/>
              <c:txPr>
                <a:bodyPr/>
                <a:lstStyle/>
                <a:p>
                  <a:pPr>
                    <a:defRPr lang="id-ID" sz="18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pPr>
                  <a:endParaRPr lang="id-ID"/>
                </a:p>
              </c:txPr>
              <c:showVal val="1"/>
            </c:dLbl>
            <c:txPr>
              <a:bodyPr/>
              <a:lstStyle/>
              <a:p>
                <a:pPr>
                  <a:defRPr lang="id-ID" sz="1800" b="1"/>
                </a:pPr>
                <a:endParaRPr lang="id-ID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SUMATERA</c:v>
                </c:pt>
                <c:pt idx="1">
                  <c:v>JAWA</c:v>
                </c:pt>
                <c:pt idx="2">
                  <c:v>KALIMANTAN</c:v>
                </c:pt>
                <c:pt idx="3">
                  <c:v>SULAWESI</c:v>
                </c:pt>
                <c:pt idx="4">
                  <c:v>BALI-NUSTENG</c:v>
                </c:pt>
                <c:pt idx="5">
                  <c:v>PAPUA MALUKU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1217</c:v>
                </c:pt>
                <c:pt idx="1">
                  <c:v>3701</c:v>
                </c:pt>
                <c:pt idx="2" formatCode="General">
                  <c:v>482</c:v>
                </c:pt>
                <c:pt idx="3" formatCode="General">
                  <c:v>243</c:v>
                </c:pt>
                <c:pt idx="4" formatCode="General">
                  <c:v>143</c:v>
                </c:pt>
                <c:pt idx="5" formatCode="General">
                  <c:v>125</c:v>
                </c:pt>
              </c:numCache>
            </c:numRef>
          </c:val>
        </c:ser>
        <c:dLbls>
          <c:showVal val="1"/>
        </c:dLbls>
        <c:overlap val="-25"/>
        <c:axId val="69663744"/>
        <c:axId val="75379456"/>
      </c:barChart>
      <c:catAx>
        <c:axId val="69663744"/>
        <c:scaling>
          <c:orientation val="minMax"/>
        </c:scaling>
        <c:axPos val="b"/>
        <c:majorTickMark val="none"/>
        <c:tickLblPos val="none"/>
        <c:txPr>
          <a:bodyPr/>
          <a:lstStyle/>
          <a:p>
            <a:pPr>
              <a:defRPr lang="id-ID"/>
            </a:pPr>
            <a:endParaRPr lang="id-ID"/>
          </a:p>
        </c:txPr>
        <c:crossAx val="75379456"/>
        <c:crosses val="autoZero"/>
        <c:auto val="1"/>
        <c:lblAlgn val="ctr"/>
        <c:lblOffset val="100"/>
      </c:catAx>
      <c:valAx>
        <c:axId val="75379456"/>
        <c:scaling>
          <c:orientation val="minMax"/>
        </c:scaling>
        <c:delete val="1"/>
        <c:axPos val="l"/>
        <c:numFmt formatCode="#,##0" sourceLinked="1"/>
        <c:tickLblPos val="none"/>
        <c:crossAx val="69663744"/>
        <c:crosses val="autoZero"/>
        <c:crossBetween val="between"/>
      </c:valAx>
    </c:plotArea>
    <c:plotVisOnly val="1"/>
    <c:dispBlanksAs val="gap"/>
  </c:chart>
  <c:spPr>
    <a:solidFill>
      <a:schemeClr val="bg1"/>
    </a:solidFill>
  </c:spPr>
  <c:txPr>
    <a:bodyPr/>
    <a:lstStyle/>
    <a:p>
      <a:pPr>
        <a:defRPr sz="1800"/>
      </a:pPr>
      <a:endParaRPr lang="id-ID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autoTitleDeleted val="1"/>
    <c:plotArea>
      <c:layout>
        <c:manualLayout>
          <c:layoutTarget val="inner"/>
          <c:xMode val="edge"/>
          <c:yMode val="edge"/>
          <c:x val="0.17476582032666721"/>
          <c:y val="0"/>
          <c:w val="0.8252342261069473"/>
          <c:h val="0.8045136503519995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dLbls>
            <c:txPr>
              <a:bodyPr/>
              <a:lstStyle/>
              <a:p>
                <a:pPr>
                  <a:defRPr lang="id-ID" sz="1600" b="1">
                    <a:latin typeface="Arial Narrow" pitchFamily="34" charset="0"/>
                  </a:defRPr>
                </a:pPr>
                <a:endParaRPr lang="id-ID"/>
              </a:p>
            </c:txPr>
            <c:showVal val="1"/>
          </c:dLbls>
          <c:cat>
            <c:strRef>
              <c:f>Sheet1!$A$2:$A$9</c:f>
              <c:strCache>
                <c:ptCount val="8"/>
                <c:pt idx="0">
                  <c:v>Brazil</c:v>
                </c:pt>
                <c:pt idx="1">
                  <c:v>China</c:v>
                </c:pt>
                <c:pt idx="2">
                  <c:v>India</c:v>
                </c:pt>
                <c:pt idx="3">
                  <c:v>Indonesia</c:v>
                </c:pt>
                <c:pt idx="4">
                  <c:v>Korea</c:v>
                </c:pt>
                <c:pt idx="5">
                  <c:v>Malaysia</c:v>
                </c:pt>
                <c:pt idx="6">
                  <c:v>Thailand</c:v>
                </c:pt>
                <c:pt idx="7">
                  <c:v>Vietnam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8790</c:v>
                </c:pt>
                <c:pt idx="1">
                  <c:v>3810</c:v>
                </c:pt>
                <c:pt idx="3">
                  <c:v>2352</c:v>
                </c:pt>
                <c:pt idx="4">
                  <c:v>17449</c:v>
                </c:pt>
                <c:pt idx="5">
                  <c:v>6278</c:v>
                </c:pt>
                <c:pt idx="6">
                  <c:v>4898</c:v>
                </c:pt>
                <c:pt idx="7">
                  <c:v>1296</c:v>
                </c:pt>
              </c:numCache>
            </c:numRef>
          </c:val>
        </c:ser>
        <c:dLbls>
          <c:showVal val="1"/>
        </c:dLbls>
        <c:gapWidth val="75"/>
        <c:axId val="75866880"/>
        <c:axId val="75868416"/>
      </c:barChart>
      <c:catAx>
        <c:axId val="75866880"/>
        <c:scaling>
          <c:orientation val="minMax"/>
        </c:scaling>
        <c:delete val="1"/>
        <c:axPos val="b"/>
        <c:majorTickMark val="none"/>
        <c:tickLblPos val="none"/>
        <c:crossAx val="75868416"/>
        <c:crosses val="autoZero"/>
        <c:auto val="1"/>
        <c:lblAlgn val="ctr"/>
        <c:lblOffset val="100"/>
      </c:catAx>
      <c:valAx>
        <c:axId val="75868416"/>
        <c:scaling>
          <c:orientation val="minMax"/>
        </c:scaling>
        <c:delete val="1"/>
        <c:axPos val="l"/>
        <c:numFmt formatCode="#,##0" sourceLinked="1"/>
        <c:majorTickMark val="none"/>
        <c:tickLblPos val="none"/>
        <c:crossAx val="75866880"/>
        <c:crosses val="autoZero"/>
        <c:crossBetween val="between"/>
      </c:valAx>
      <c:spPr>
        <a:noFill/>
      </c:spPr>
    </c:plotArea>
    <c:plotVisOnly val="1"/>
    <c:dispBlanksAs val="gap"/>
  </c:chart>
  <c:spPr>
    <a:noFill/>
  </c:spPr>
  <c:txPr>
    <a:bodyPr/>
    <a:lstStyle/>
    <a:p>
      <a:pPr>
        <a:defRPr sz="1800"/>
      </a:pPr>
      <a:endParaRPr lang="id-ID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autoTitleDeleted val="1"/>
    <c:plotArea>
      <c:layout>
        <c:manualLayout>
          <c:layoutTarget val="inner"/>
          <c:xMode val="edge"/>
          <c:yMode val="edge"/>
          <c:x val="0.17476582032666721"/>
          <c:y val="0"/>
          <c:w val="0.8252342261069473"/>
          <c:h val="0.916749149084445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DE64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dLbls>
            <c:dLbl>
              <c:idx val="3"/>
              <c:layout>
                <c:manualLayout>
                  <c:x val="0"/>
                  <c:y val="5.4267474554109837E-2"/>
                </c:manualLayout>
              </c:layout>
              <c:showVal val="1"/>
            </c:dLbl>
            <c:txPr>
              <a:bodyPr/>
              <a:lstStyle/>
              <a:p>
                <a:pPr>
                  <a:defRPr lang="id-ID" sz="1600" b="1">
                    <a:latin typeface="Arial Narrow" pitchFamily="34" charset="0"/>
                  </a:defRPr>
                </a:pPr>
                <a:endParaRPr lang="id-ID"/>
              </a:p>
            </c:txPr>
            <c:showVal val="1"/>
          </c:dLbls>
          <c:cat>
            <c:strRef>
              <c:f>Sheet1!$A$2:$A$9</c:f>
              <c:strCache>
                <c:ptCount val="8"/>
                <c:pt idx="0">
                  <c:v>Brazil</c:v>
                </c:pt>
                <c:pt idx="1">
                  <c:v>China</c:v>
                </c:pt>
                <c:pt idx="2">
                  <c:v>India</c:v>
                </c:pt>
                <c:pt idx="3">
                  <c:v>Indonesia</c:v>
                </c:pt>
                <c:pt idx="4">
                  <c:v>Korea</c:v>
                </c:pt>
                <c:pt idx="5">
                  <c:v>Malaysia</c:v>
                </c:pt>
                <c:pt idx="6">
                  <c:v>Thailand</c:v>
                </c:pt>
                <c:pt idx="7">
                  <c:v>Vietnam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2695</c:v>
                </c:pt>
                <c:pt idx="1">
                  <c:v>867</c:v>
                </c:pt>
                <c:pt idx="3">
                  <c:v>679</c:v>
                </c:pt>
                <c:pt idx="4">
                  <c:v>8226</c:v>
                </c:pt>
                <c:pt idx="5">
                  <c:v>5481</c:v>
                </c:pt>
                <c:pt idx="6">
                  <c:v>1209</c:v>
                </c:pt>
                <c:pt idx="7">
                  <c:v>433</c:v>
                </c:pt>
              </c:numCache>
            </c:numRef>
          </c:val>
        </c:ser>
        <c:dLbls>
          <c:showVal val="1"/>
        </c:dLbls>
        <c:gapWidth val="75"/>
        <c:axId val="76548352"/>
        <c:axId val="76554240"/>
      </c:barChart>
      <c:catAx>
        <c:axId val="76548352"/>
        <c:scaling>
          <c:orientation val="minMax"/>
        </c:scaling>
        <c:delete val="1"/>
        <c:axPos val="b"/>
        <c:majorTickMark val="none"/>
        <c:tickLblPos val="none"/>
        <c:crossAx val="76554240"/>
        <c:crosses val="autoZero"/>
        <c:auto val="1"/>
        <c:lblAlgn val="ctr"/>
        <c:lblOffset val="100"/>
      </c:catAx>
      <c:valAx>
        <c:axId val="76554240"/>
        <c:scaling>
          <c:orientation val="minMax"/>
        </c:scaling>
        <c:delete val="1"/>
        <c:axPos val="l"/>
        <c:numFmt formatCode="#,##0" sourceLinked="1"/>
        <c:majorTickMark val="none"/>
        <c:tickLblPos val="none"/>
        <c:crossAx val="76548352"/>
        <c:crosses val="autoZero"/>
        <c:crossBetween val="between"/>
      </c:valAx>
      <c:spPr>
        <a:noFill/>
      </c:spPr>
    </c:plotArea>
    <c:plotVisOnly val="1"/>
    <c:dispBlanksAs val="gap"/>
  </c:chart>
  <c:spPr>
    <a:noFill/>
  </c:spPr>
  <c:txPr>
    <a:bodyPr/>
    <a:lstStyle/>
    <a:p>
      <a:pPr>
        <a:defRPr sz="1800"/>
      </a:pPr>
      <a:endParaRPr lang="id-ID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autoTitleDeleted val="1"/>
    <c:plotArea>
      <c:layout>
        <c:manualLayout>
          <c:layoutTarget val="inner"/>
          <c:xMode val="edge"/>
          <c:yMode val="edge"/>
          <c:x val="0.17476575713411791"/>
          <c:y val="0"/>
          <c:w val="0.8252342261069473"/>
          <c:h val="0.8656820833585929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C00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dLbls>
            <c:txPr>
              <a:bodyPr/>
              <a:lstStyle/>
              <a:p>
                <a:pPr>
                  <a:defRPr lang="id-ID" sz="1600" b="1">
                    <a:latin typeface="Arial Narrow" pitchFamily="34" charset="0"/>
                  </a:defRPr>
                </a:pPr>
                <a:endParaRPr lang="id-ID"/>
              </a:p>
            </c:txPr>
            <c:showVal val="1"/>
          </c:dLbls>
          <c:cat>
            <c:strRef>
              <c:f>Sheet1!$A$2:$A$9</c:f>
              <c:strCache>
                <c:ptCount val="8"/>
                <c:pt idx="0">
                  <c:v>Brazil</c:v>
                </c:pt>
                <c:pt idx="1">
                  <c:v>China</c:v>
                </c:pt>
                <c:pt idx="2">
                  <c:v>India</c:v>
                </c:pt>
                <c:pt idx="3">
                  <c:v>Indonesia</c:v>
                </c:pt>
                <c:pt idx="4">
                  <c:v>Korea</c:v>
                </c:pt>
                <c:pt idx="5">
                  <c:v>Malaysia</c:v>
                </c:pt>
                <c:pt idx="6">
                  <c:v>Thailand</c:v>
                </c:pt>
                <c:pt idx="7">
                  <c:v>Vietnam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11952</c:v>
                </c:pt>
                <c:pt idx="1">
                  <c:v>6350</c:v>
                </c:pt>
                <c:pt idx="3">
                  <c:v>5816</c:v>
                </c:pt>
                <c:pt idx="4">
                  <c:v>26303</c:v>
                </c:pt>
                <c:pt idx="5">
                  <c:v>13155</c:v>
                </c:pt>
                <c:pt idx="6">
                  <c:v>9306</c:v>
                </c:pt>
                <c:pt idx="7">
                  <c:v>2274</c:v>
                </c:pt>
              </c:numCache>
            </c:numRef>
          </c:val>
        </c:ser>
        <c:dLbls>
          <c:showVal val="1"/>
        </c:dLbls>
        <c:gapWidth val="75"/>
        <c:axId val="76602368"/>
        <c:axId val="76604160"/>
      </c:barChart>
      <c:catAx>
        <c:axId val="76602368"/>
        <c:scaling>
          <c:orientation val="minMax"/>
        </c:scaling>
        <c:delete val="1"/>
        <c:axPos val="b"/>
        <c:majorTickMark val="none"/>
        <c:tickLblPos val="none"/>
        <c:crossAx val="76604160"/>
        <c:crosses val="autoZero"/>
        <c:auto val="1"/>
        <c:lblAlgn val="ctr"/>
        <c:lblOffset val="100"/>
      </c:catAx>
      <c:valAx>
        <c:axId val="76604160"/>
        <c:scaling>
          <c:orientation val="minMax"/>
        </c:scaling>
        <c:delete val="1"/>
        <c:axPos val="l"/>
        <c:numFmt formatCode="#,##0" sourceLinked="1"/>
        <c:majorTickMark val="none"/>
        <c:tickLblPos val="none"/>
        <c:crossAx val="76602368"/>
        <c:crosses val="autoZero"/>
        <c:crossBetween val="between"/>
      </c:valAx>
      <c:spPr>
        <a:noFill/>
      </c:spPr>
    </c:plotArea>
    <c:plotVisOnly val="1"/>
    <c:dispBlanksAs val="gap"/>
  </c:chart>
  <c:spPr>
    <a:noFill/>
  </c:spPr>
  <c:txPr>
    <a:bodyPr/>
    <a:lstStyle/>
    <a:p>
      <a:pPr>
        <a:defRPr sz="1800"/>
      </a:pPr>
      <a:endParaRPr lang="id-ID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autoTitleDeleted val="1"/>
    <c:plotArea>
      <c:layout>
        <c:manualLayout>
          <c:layoutTarget val="inner"/>
          <c:xMode val="edge"/>
          <c:yMode val="edge"/>
          <c:x val="0.17476582032666721"/>
          <c:y val="0"/>
          <c:w val="0.8252342261069473"/>
          <c:h val="0.8658597112398210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dLbls>
            <c:txPr>
              <a:bodyPr/>
              <a:lstStyle/>
              <a:p>
                <a:pPr>
                  <a:defRPr lang="id-ID" sz="1600" b="1">
                    <a:latin typeface="Arial Narrow" pitchFamily="34" charset="0"/>
                  </a:defRPr>
                </a:pPr>
                <a:endParaRPr lang="id-ID"/>
              </a:p>
            </c:txPr>
            <c:showVal val="1"/>
          </c:dLbls>
          <c:cat>
            <c:strRef>
              <c:f>Sheet1!$A$2:$A$9</c:f>
              <c:strCache>
                <c:ptCount val="8"/>
                <c:pt idx="0">
                  <c:v>Brazil</c:v>
                </c:pt>
                <c:pt idx="1">
                  <c:v>China</c:v>
                </c:pt>
                <c:pt idx="2">
                  <c:v>India</c:v>
                </c:pt>
                <c:pt idx="3">
                  <c:v>Indonesia</c:v>
                </c:pt>
                <c:pt idx="4">
                  <c:v>Korea</c:v>
                </c:pt>
                <c:pt idx="5">
                  <c:v>Malaysia</c:v>
                </c:pt>
                <c:pt idx="6">
                  <c:v>Thailand</c:v>
                </c:pt>
                <c:pt idx="7">
                  <c:v>Vietnam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593000</c:v>
                </c:pt>
                <c:pt idx="1">
                  <c:v>7657000</c:v>
                </c:pt>
                <c:pt idx="2">
                  <c:v>4010000</c:v>
                </c:pt>
                <c:pt idx="3">
                  <c:v>603000</c:v>
                </c:pt>
                <c:pt idx="4">
                  <c:v>1225000</c:v>
                </c:pt>
                <c:pt idx="5">
                  <c:v>90000</c:v>
                </c:pt>
                <c:pt idx="6">
                  <c:v>265000</c:v>
                </c:pt>
              </c:numCache>
            </c:numRef>
          </c:val>
        </c:ser>
        <c:dLbls>
          <c:showVal val="1"/>
        </c:dLbls>
        <c:gapWidth val="75"/>
        <c:axId val="90659072"/>
        <c:axId val="90697728"/>
      </c:barChart>
      <c:catAx>
        <c:axId val="90659072"/>
        <c:scaling>
          <c:orientation val="minMax"/>
        </c:scaling>
        <c:delete val="1"/>
        <c:axPos val="b"/>
        <c:majorTickMark val="none"/>
        <c:tickLblPos val="none"/>
        <c:crossAx val="90697728"/>
        <c:crosses val="autoZero"/>
        <c:auto val="1"/>
        <c:lblAlgn val="ctr"/>
        <c:lblOffset val="100"/>
      </c:catAx>
      <c:valAx>
        <c:axId val="90697728"/>
        <c:scaling>
          <c:orientation val="minMax"/>
        </c:scaling>
        <c:delete val="1"/>
        <c:axPos val="l"/>
        <c:numFmt formatCode="#,##0" sourceLinked="1"/>
        <c:majorTickMark val="none"/>
        <c:tickLblPos val="none"/>
        <c:crossAx val="90659072"/>
        <c:crosses val="autoZero"/>
        <c:crossBetween val="between"/>
      </c:valAx>
      <c:spPr>
        <a:noFill/>
      </c:spPr>
    </c:plotArea>
    <c:plotVisOnly val="1"/>
    <c:dispBlanksAs val="gap"/>
  </c:chart>
  <c:spPr>
    <a:noFill/>
  </c:spPr>
  <c:txPr>
    <a:bodyPr/>
    <a:lstStyle/>
    <a:p>
      <a:pPr>
        <a:defRPr sz="1800"/>
      </a:pPr>
      <a:endParaRPr lang="id-ID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autoTitleDeleted val="1"/>
    <c:plotArea>
      <c:layout>
        <c:manualLayout>
          <c:layoutTarget val="inner"/>
          <c:xMode val="edge"/>
          <c:yMode val="edge"/>
          <c:x val="0.17476577389305273"/>
          <c:y val="0"/>
          <c:w val="0.8252342261069473"/>
          <c:h val="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scene3d>
              <a:camera prst="orthographicFront"/>
              <a:lightRig rig="threePt" dir="t"/>
            </a:scene3d>
            <a:sp3d>
              <a:bevelT w="190500" h="38100"/>
            </a:sp3d>
          </c:spPr>
          <c:dLbls>
            <c:txPr>
              <a:bodyPr/>
              <a:lstStyle/>
              <a:p>
                <a:pPr>
                  <a:defRPr lang="id-ID" sz="1600" b="1">
                    <a:latin typeface="Arial Narrow" pitchFamily="34" charset="0"/>
                  </a:defRPr>
                </a:pPr>
                <a:endParaRPr lang="id-ID"/>
              </a:p>
            </c:txPr>
            <c:showVal val="1"/>
          </c:dLbls>
          <c:cat>
            <c:strRef>
              <c:f>Sheet1!$A$2:$A$9</c:f>
              <c:strCache>
                <c:ptCount val="8"/>
                <c:pt idx="0">
                  <c:v>Brazil</c:v>
                </c:pt>
                <c:pt idx="1">
                  <c:v>China</c:v>
                </c:pt>
                <c:pt idx="2">
                  <c:v>India</c:v>
                </c:pt>
                <c:pt idx="3">
                  <c:v>Indonesia</c:v>
                </c:pt>
                <c:pt idx="4">
                  <c:v>Korea</c:v>
                </c:pt>
                <c:pt idx="5">
                  <c:v>Malaysia</c:v>
                </c:pt>
                <c:pt idx="6">
                  <c:v>Thailand</c:v>
                </c:pt>
                <c:pt idx="7">
                  <c:v>Vietnam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3053</c:v>
                </c:pt>
                <c:pt idx="1">
                  <c:v>5730</c:v>
                </c:pt>
                <c:pt idx="2">
                  <c:v>3380</c:v>
                </c:pt>
                <c:pt idx="3">
                  <c:v>2671</c:v>
                </c:pt>
                <c:pt idx="4">
                  <c:v>25309</c:v>
                </c:pt>
                <c:pt idx="5">
                  <c:v>3333</c:v>
                </c:pt>
                <c:pt idx="6">
                  <c:v>4121</c:v>
                </c:pt>
              </c:numCache>
            </c:numRef>
          </c:val>
        </c:ser>
        <c:dLbls>
          <c:showVal val="1"/>
        </c:dLbls>
        <c:gapWidth val="75"/>
        <c:axId val="96169984"/>
        <c:axId val="96171520"/>
      </c:barChart>
      <c:catAx>
        <c:axId val="96169984"/>
        <c:scaling>
          <c:orientation val="minMax"/>
        </c:scaling>
        <c:delete val="1"/>
        <c:axPos val="b"/>
        <c:majorTickMark val="none"/>
        <c:tickLblPos val="none"/>
        <c:crossAx val="96171520"/>
        <c:crosses val="autoZero"/>
        <c:auto val="1"/>
        <c:lblAlgn val="ctr"/>
        <c:lblOffset val="100"/>
      </c:catAx>
      <c:valAx>
        <c:axId val="96171520"/>
        <c:scaling>
          <c:orientation val="minMax"/>
        </c:scaling>
        <c:delete val="1"/>
        <c:axPos val="l"/>
        <c:numFmt formatCode="#,##0" sourceLinked="1"/>
        <c:majorTickMark val="none"/>
        <c:tickLblPos val="none"/>
        <c:crossAx val="96169984"/>
        <c:crosses val="autoZero"/>
        <c:crossBetween val="between"/>
      </c:valAx>
      <c:spPr>
        <a:noFill/>
      </c:spPr>
    </c:plotArea>
    <c:plotVisOnly val="1"/>
    <c:dispBlanksAs val="gap"/>
  </c:chart>
  <c:spPr>
    <a:noFill/>
  </c:spPr>
  <c:txPr>
    <a:bodyPr/>
    <a:lstStyle/>
    <a:p>
      <a:pPr>
        <a:defRPr sz="1800"/>
      </a:pPr>
      <a:endParaRPr lang="id-ID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6DA76-6DF0-47CE-99E7-C29091DC9A8B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4DDE-07FF-4E46-8A31-330D8404E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663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49C8-0768-422B-80CD-C868B690AC75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49C8-0768-422B-80CD-C868B690AC75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49C8-0768-422B-80CD-C868B690AC75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49C8-0768-422B-80CD-C868B690AC75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49C8-0768-422B-80CD-C868B690AC75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849C8-0768-422B-80CD-C868B690AC75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2FCF-4DCC-4924-89D8-3BCE7CA982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chart" Target="../charts/chart7.xml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jpeg"/><Relationship Id="rId5" Type="http://schemas.openxmlformats.org/officeDocument/2006/relationships/image" Target="../media/image2.png"/><Relationship Id="rId15" Type="http://schemas.openxmlformats.org/officeDocument/2006/relationships/image" Target="../media/image32.gif"/><Relationship Id="rId10" Type="http://schemas.openxmlformats.org/officeDocument/2006/relationships/image" Target="../media/image27.jpeg"/><Relationship Id="rId4" Type="http://schemas.openxmlformats.org/officeDocument/2006/relationships/chart" Target="../charts/chart8.xml"/><Relationship Id="rId9" Type="http://schemas.openxmlformats.org/officeDocument/2006/relationships/image" Target="../media/image26.jpeg"/><Relationship Id="rId1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2.png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Indonesia Inovatif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Satryo Soemantri Brodjonegoro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3" name="Rectangle 272"/>
          <p:cNvSpPr/>
          <p:nvPr/>
        </p:nvSpPr>
        <p:spPr>
          <a:xfrm>
            <a:off x="72008" y="2780928"/>
            <a:ext cx="2123728" cy="18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2" name="Rectangle 271"/>
          <p:cNvSpPr/>
          <p:nvPr/>
        </p:nvSpPr>
        <p:spPr>
          <a:xfrm>
            <a:off x="72008" y="692696"/>
            <a:ext cx="2123728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2411760" y="0"/>
            <a:ext cx="673224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/>
          <p:cNvSpPr/>
          <p:nvPr/>
        </p:nvSpPr>
        <p:spPr>
          <a:xfrm>
            <a:off x="0" y="0"/>
            <a:ext cx="2411760" cy="6206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0" y="13831"/>
            <a:ext cx="9144000" cy="4772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latin typeface="+mj-lt"/>
                <a:ea typeface="+mj-ea"/>
                <a:cs typeface="+mj-cs"/>
              </a:rPr>
              <a:t>      </a:t>
            </a: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Contoh 2</a:t>
            </a:r>
            <a:r>
              <a:rPr lang="id-ID" sz="2800" b="1" dirty="0" smtClean="0">
                <a:latin typeface="+mj-lt"/>
                <a:ea typeface="+mj-ea"/>
                <a:cs typeface="+mj-cs"/>
              </a:rPr>
              <a:t>        Penggalian Nilai Tambah: BATUBARA</a:t>
            </a:r>
            <a:endParaRPr lang="id-ID" sz="2800" b="1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" name="Picture 102" descr="59-3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0" y="2954555"/>
            <a:ext cx="9144000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46"/>
          <p:cNvGrpSpPr/>
          <p:nvPr/>
        </p:nvGrpSpPr>
        <p:grpSpPr>
          <a:xfrm>
            <a:off x="251520" y="3212976"/>
            <a:ext cx="1872208" cy="1296144"/>
            <a:chOff x="2699792" y="3248167"/>
            <a:chExt cx="2088232" cy="1476977"/>
          </a:xfrm>
        </p:grpSpPr>
        <p:sp>
          <p:nvSpPr>
            <p:cNvPr id="148" name="Cube 147"/>
            <p:cNvSpPr/>
            <p:nvPr/>
          </p:nvSpPr>
          <p:spPr>
            <a:xfrm>
              <a:off x="2699792" y="3933056"/>
              <a:ext cx="2088232" cy="792088"/>
            </a:xfrm>
            <a:prstGeom prst="cube">
              <a:avLst>
                <a:gd name="adj" fmla="val 79508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2699792" y="3789040"/>
              <a:ext cx="2088232" cy="792088"/>
            </a:xfrm>
            <a:prstGeom prst="cube">
              <a:avLst>
                <a:gd name="adj" fmla="val 79508"/>
              </a:avLst>
            </a:prstGeom>
            <a:solidFill>
              <a:schemeClr val="bg2">
                <a:lumMod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2699792" y="3645024"/>
              <a:ext cx="2088232" cy="792088"/>
            </a:xfrm>
            <a:prstGeom prst="cube">
              <a:avLst>
                <a:gd name="adj" fmla="val 79508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2699792" y="3501008"/>
              <a:ext cx="2088232" cy="792088"/>
            </a:xfrm>
            <a:prstGeom prst="cube">
              <a:avLst>
                <a:gd name="adj" fmla="val 79508"/>
              </a:avLst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2699792" y="3248167"/>
              <a:ext cx="1512168" cy="900752"/>
            </a:xfrm>
            <a:custGeom>
              <a:avLst/>
              <a:gdLst>
                <a:gd name="connsiteX0" fmla="*/ 0 w 1719618"/>
                <a:gd name="connsiteY0" fmla="*/ 532263 h 900752"/>
                <a:gd name="connsiteX1" fmla="*/ 573206 w 1719618"/>
                <a:gd name="connsiteY1" fmla="*/ 0 h 900752"/>
                <a:gd name="connsiteX2" fmla="*/ 1037230 w 1719618"/>
                <a:gd name="connsiteY2" fmla="*/ 163773 h 900752"/>
                <a:gd name="connsiteX3" fmla="*/ 1719618 w 1719618"/>
                <a:gd name="connsiteY3" fmla="*/ 272955 h 900752"/>
                <a:gd name="connsiteX4" fmla="*/ 1719618 w 1719618"/>
                <a:gd name="connsiteY4" fmla="*/ 272955 h 900752"/>
                <a:gd name="connsiteX5" fmla="*/ 1241946 w 1719618"/>
                <a:gd name="connsiteY5" fmla="*/ 900752 h 900752"/>
                <a:gd name="connsiteX6" fmla="*/ 1255594 w 1719618"/>
                <a:gd name="connsiteY6" fmla="*/ 900752 h 90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9618" h="900752">
                  <a:moveTo>
                    <a:pt x="0" y="532263"/>
                  </a:moveTo>
                  <a:lnTo>
                    <a:pt x="573206" y="0"/>
                  </a:lnTo>
                  <a:lnTo>
                    <a:pt x="1037230" y="163773"/>
                  </a:lnTo>
                  <a:lnTo>
                    <a:pt x="1719618" y="272955"/>
                  </a:lnTo>
                  <a:lnTo>
                    <a:pt x="1719618" y="272955"/>
                  </a:lnTo>
                  <a:lnTo>
                    <a:pt x="1241946" y="900752"/>
                  </a:lnTo>
                  <a:lnTo>
                    <a:pt x="1255594" y="900752"/>
                  </a:lnTo>
                </a:path>
              </a:pathLst>
            </a:custGeom>
            <a:solidFill>
              <a:srgbClr val="92D05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2699792" y="3780590"/>
              <a:ext cx="1080120" cy="368490"/>
            </a:xfrm>
            <a:custGeom>
              <a:avLst/>
              <a:gdLst>
                <a:gd name="connsiteX0" fmla="*/ 0 w 1241946"/>
                <a:gd name="connsiteY0" fmla="*/ 341194 h 368490"/>
                <a:gd name="connsiteX1" fmla="*/ 0 w 1241946"/>
                <a:gd name="connsiteY1" fmla="*/ 0 h 368490"/>
                <a:gd name="connsiteX2" fmla="*/ 764275 w 1241946"/>
                <a:gd name="connsiteY2" fmla="*/ 136478 h 368490"/>
                <a:gd name="connsiteX3" fmla="*/ 1241946 w 1241946"/>
                <a:gd name="connsiteY3" fmla="*/ 368490 h 368490"/>
                <a:gd name="connsiteX4" fmla="*/ 0 w 1241946"/>
                <a:gd name="connsiteY4" fmla="*/ 341194 h 36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946" h="368490">
                  <a:moveTo>
                    <a:pt x="0" y="341194"/>
                  </a:moveTo>
                  <a:lnTo>
                    <a:pt x="0" y="0"/>
                  </a:lnTo>
                  <a:lnTo>
                    <a:pt x="764275" y="136478"/>
                  </a:lnTo>
                  <a:lnTo>
                    <a:pt x="1241946" y="368490"/>
                  </a:lnTo>
                  <a:lnTo>
                    <a:pt x="0" y="341194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" name="Group 157"/>
          <p:cNvGrpSpPr/>
          <p:nvPr/>
        </p:nvGrpSpPr>
        <p:grpSpPr>
          <a:xfrm>
            <a:off x="5652120" y="2720540"/>
            <a:ext cx="2592288" cy="1356532"/>
            <a:chOff x="5652120" y="2720540"/>
            <a:chExt cx="2592288" cy="1356532"/>
          </a:xfrm>
        </p:grpSpPr>
        <p:sp>
          <p:nvSpPr>
            <p:cNvPr id="141" name="Flowchart: Punched Tape 140"/>
            <p:cNvSpPr/>
            <p:nvPr/>
          </p:nvSpPr>
          <p:spPr>
            <a:xfrm>
              <a:off x="5652120" y="3789040"/>
              <a:ext cx="432048" cy="288032"/>
            </a:xfrm>
            <a:prstGeom prst="flowChartPunchedTape">
              <a:avLst/>
            </a:prstGeom>
            <a:gradFill flip="none" rotWithShape="1">
              <a:gsLst>
                <a:gs pos="0">
                  <a:srgbClr val="31859C">
                    <a:shade val="30000"/>
                    <a:satMod val="115000"/>
                    <a:alpha val="25000"/>
                  </a:srgbClr>
                </a:gs>
                <a:gs pos="50000">
                  <a:srgbClr val="31859C">
                    <a:shade val="67500"/>
                    <a:satMod val="115000"/>
                  </a:srgbClr>
                </a:gs>
                <a:gs pos="100000">
                  <a:srgbClr val="31859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" name="Group 153"/>
            <p:cNvGrpSpPr/>
            <p:nvPr/>
          </p:nvGrpSpPr>
          <p:grpSpPr>
            <a:xfrm>
              <a:off x="5796136" y="2720540"/>
              <a:ext cx="2376264" cy="1253748"/>
              <a:chOff x="5940152" y="159028"/>
              <a:chExt cx="2376264" cy="1253748"/>
            </a:xfrm>
          </p:grpSpPr>
          <p:pic>
            <p:nvPicPr>
              <p:cNvPr id="155" name="Picture 2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7164288" y="159028"/>
                <a:ext cx="1089285" cy="936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6" name="Cube 155"/>
              <p:cNvSpPr/>
              <p:nvPr/>
            </p:nvSpPr>
            <p:spPr>
              <a:xfrm>
                <a:off x="5940152" y="980728"/>
                <a:ext cx="2376264" cy="144016"/>
              </a:xfrm>
              <a:prstGeom prst="cube">
                <a:avLst>
                  <a:gd name="adj" fmla="val 48325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 Narrow" pitchFamily="34" charset="0"/>
                </a:endParaRPr>
              </a:p>
            </p:txBody>
          </p:sp>
          <p:sp>
            <p:nvSpPr>
              <p:cNvPr id="157" name="Right Arrow 156"/>
              <p:cNvSpPr/>
              <p:nvPr/>
            </p:nvSpPr>
            <p:spPr>
              <a:xfrm>
                <a:off x="6876256" y="620688"/>
                <a:ext cx="432048" cy="288032"/>
              </a:xfrm>
              <a:prstGeom prst="rightArrow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 Narrow" pitchFamily="34" charset="0"/>
                </a:endParaRPr>
              </a:p>
            </p:txBody>
          </p:sp>
          <p:pic>
            <p:nvPicPr>
              <p:cNvPr id="159" name="Picture 4"/>
              <p:cNvPicPr>
                <a:picLocks noChangeAspect="1" noChangeArrowheads="1"/>
              </p:cNvPicPr>
              <p:nvPr/>
            </p:nvPicPr>
            <p:blipFill>
              <a:blip r:embed="rId5" cstate="screen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6278855" y="670778"/>
                <a:ext cx="669409" cy="3819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" name="Group 29"/>
              <p:cNvGrpSpPr/>
              <p:nvPr/>
            </p:nvGrpSpPr>
            <p:grpSpPr>
              <a:xfrm>
                <a:off x="6012160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206" name="Straight Connector 20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2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33"/>
              <p:cNvGrpSpPr/>
              <p:nvPr/>
            </p:nvGrpSpPr>
            <p:grpSpPr>
              <a:xfrm>
                <a:off x="6164560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38"/>
              <p:cNvGrpSpPr/>
              <p:nvPr/>
            </p:nvGrpSpPr>
            <p:grpSpPr>
              <a:xfrm>
                <a:off x="6300192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41"/>
              <p:cNvGrpSpPr/>
              <p:nvPr/>
            </p:nvGrpSpPr>
            <p:grpSpPr>
              <a:xfrm>
                <a:off x="6452592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44"/>
              <p:cNvGrpSpPr/>
              <p:nvPr/>
            </p:nvGrpSpPr>
            <p:grpSpPr>
              <a:xfrm>
                <a:off x="6588224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48"/>
              <p:cNvGrpSpPr/>
              <p:nvPr/>
            </p:nvGrpSpPr>
            <p:grpSpPr>
              <a:xfrm>
                <a:off x="6740624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51"/>
              <p:cNvGrpSpPr/>
              <p:nvPr/>
            </p:nvGrpSpPr>
            <p:grpSpPr>
              <a:xfrm>
                <a:off x="6876256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54"/>
              <p:cNvGrpSpPr/>
              <p:nvPr/>
            </p:nvGrpSpPr>
            <p:grpSpPr>
              <a:xfrm>
                <a:off x="7028656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57"/>
              <p:cNvGrpSpPr/>
              <p:nvPr/>
            </p:nvGrpSpPr>
            <p:grpSpPr>
              <a:xfrm>
                <a:off x="7155904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60"/>
              <p:cNvGrpSpPr/>
              <p:nvPr/>
            </p:nvGrpSpPr>
            <p:grpSpPr>
              <a:xfrm>
                <a:off x="7308304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63"/>
              <p:cNvGrpSpPr/>
              <p:nvPr/>
            </p:nvGrpSpPr>
            <p:grpSpPr>
              <a:xfrm>
                <a:off x="7443936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67"/>
              <p:cNvGrpSpPr/>
              <p:nvPr/>
            </p:nvGrpSpPr>
            <p:grpSpPr>
              <a:xfrm>
                <a:off x="7596336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70"/>
              <p:cNvGrpSpPr/>
              <p:nvPr/>
            </p:nvGrpSpPr>
            <p:grpSpPr>
              <a:xfrm>
                <a:off x="7731968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73"/>
              <p:cNvGrpSpPr/>
              <p:nvPr/>
            </p:nvGrpSpPr>
            <p:grpSpPr>
              <a:xfrm>
                <a:off x="7884368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76"/>
              <p:cNvGrpSpPr/>
              <p:nvPr/>
            </p:nvGrpSpPr>
            <p:grpSpPr>
              <a:xfrm>
                <a:off x="8020000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79"/>
              <p:cNvGrpSpPr/>
              <p:nvPr/>
            </p:nvGrpSpPr>
            <p:grpSpPr>
              <a:xfrm>
                <a:off x="8172400" y="1124744"/>
                <a:ext cx="72008" cy="288032"/>
                <a:chOff x="3563888" y="1124744"/>
                <a:chExt cx="72008" cy="288032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rot="5400000">
                  <a:off x="3455876" y="1232756"/>
                  <a:ext cx="288032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16200000" flipH="1">
                  <a:off x="3491880" y="1196752"/>
                  <a:ext cx="216024" cy="72008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3" name="Flowchart: Punched Tape 232"/>
            <p:cNvSpPr/>
            <p:nvPr/>
          </p:nvSpPr>
          <p:spPr>
            <a:xfrm>
              <a:off x="6516216" y="3789040"/>
              <a:ext cx="432048" cy="288032"/>
            </a:xfrm>
            <a:prstGeom prst="flowChartPunchedTape">
              <a:avLst/>
            </a:prstGeom>
            <a:gradFill flip="none" rotWithShape="1">
              <a:gsLst>
                <a:gs pos="0">
                  <a:srgbClr val="31859C">
                    <a:shade val="30000"/>
                    <a:satMod val="115000"/>
                    <a:alpha val="25000"/>
                  </a:srgbClr>
                </a:gs>
                <a:gs pos="50000">
                  <a:srgbClr val="31859C">
                    <a:shade val="67500"/>
                    <a:satMod val="115000"/>
                  </a:srgbClr>
                </a:gs>
                <a:gs pos="100000">
                  <a:srgbClr val="31859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4" name="Flowchart: Punched Tape 233"/>
            <p:cNvSpPr/>
            <p:nvPr/>
          </p:nvSpPr>
          <p:spPr>
            <a:xfrm>
              <a:off x="6948264" y="3789040"/>
              <a:ext cx="432048" cy="288032"/>
            </a:xfrm>
            <a:prstGeom prst="flowChartPunchedTape">
              <a:avLst/>
            </a:prstGeom>
            <a:gradFill flip="none" rotWithShape="1">
              <a:gsLst>
                <a:gs pos="0">
                  <a:srgbClr val="31859C">
                    <a:shade val="30000"/>
                    <a:satMod val="115000"/>
                    <a:alpha val="25000"/>
                  </a:srgbClr>
                </a:gs>
                <a:gs pos="50000">
                  <a:srgbClr val="31859C">
                    <a:shade val="67500"/>
                    <a:satMod val="115000"/>
                  </a:srgbClr>
                </a:gs>
                <a:gs pos="100000">
                  <a:srgbClr val="31859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5" name="Flowchart: Punched Tape 234"/>
            <p:cNvSpPr/>
            <p:nvPr/>
          </p:nvSpPr>
          <p:spPr>
            <a:xfrm>
              <a:off x="7380312" y="3789040"/>
              <a:ext cx="432048" cy="288032"/>
            </a:xfrm>
            <a:prstGeom prst="flowChartPunchedTape">
              <a:avLst/>
            </a:prstGeom>
            <a:gradFill flip="none" rotWithShape="1">
              <a:gsLst>
                <a:gs pos="0">
                  <a:srgbClr val="31859C">
                    <a:shade val="30000"/>
                    <a:satMod val="115000"/>
                    <a:alpha val="25000"/>
                  </a:srgbClr>
                </a:gs>
                <a:gs pos="50000">
                  <a:srgbClr val="31859C">
                    <a:shade val="67500"/>
                    <a:satMod val="115000"/>
                  </a:srgbClr>
                </a:gs>
                <a:gs pos="100000">
                  <a:srgbClr val="31859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6" name="Flowchart: Punched Tape 235"/>
            <p:cNvSpPr/>
            <p:nvPr/>
          </p:nvSpPr>
          <p:spPr>
            <a:xfrm>
              <a:off x="7812360" y="3789040"/>
              <a:ext cx="432048" cy="288032"/>
            </a:xfrm>
            <a:prstGeom prst="flowChartPunchedTape">
              <a:avLst/>
            </a:prstGeom>
            <a:gradFill flip="none" rotWithShape="1">
              <a:gsLst>
                <a:gs pos="0">
                  <a:srgbClr val="31859C">
                    <a:shade val="30000"/>
                    <a:satMod val="115000"/>
                    <a:alpha val="25000"/>
                  </a:srgbClr>
                </a:gs>
                <a:gs pos="50000">
                  <a:srgbClr val="31859C">
                    <a:shade val="67500"/>
                    <a:satMod val="115000"/>
                  </a:srgbClr>
                </a:gs>
                <a:gs pos="100000">
                  <a:srgbClr val="31859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7" name="Flowchart: Punched Tape 236"/>
            <p:cNvSpPr/>
            <p:nvPr/>
          </p:nvSpPr>
          <p:spPr>
            <a:xfrm>
              <a:off x="6084168" y="3789040"/>
              <a:ext cx="432048" cy="288032"/>
            </a:xfrm>
            <a:prstGeom prst="flowChartPunchedTape">
              <a:avLst/>
            </a:prstGeom>
            <a:gradFill flip="none" rotWithShape="1">
              <a:gsLst>
                <a:gs pos="0">
                  <a:srgbClr val="31859C">
                    <a:shade val="30000"/>
                    <a:satMod val="115000"/>
                    <a:alpha val="25000"/>
                  </a:srgbClr>
                </a:gs>
                <a:gs pos="50000">
                  <a:srgbClr val="31859C">
                    <a:shade val="67500"/>
                    <a:satMod val="115000"/>
                  </a:srgbClr>
                </a:gs>
                <a:gs pos="100000">
                  <a:srgbClr val="31859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86"/>
          <p:cNvGrpSpPr/>
          <p:nvPr/>
        </p:nvGrpSpPr>
        <p:grpSpPr>
          <a:xfrm>
            <a:off x="107504" y="4968552"/>
            <a:ext cx="6840763" cy="2060848"/>
            <a:chOff x="107504" y="4797152"/>
            <a:chExt cx="6840763" cy="2060848"/>
          </a:xfrm>
        </p:grpSpPr>
        <p:grpSp>
          <p:nvGrpSpPr>
            <p:cNvPr id="22" name="Group 229"/>
            <p:cNvGrpSpPr/>
            <p:nvPr/>
          </p:nvGrpSpPr>
          <p:grpSpPr>
            <a:xfrm>
              <a:off x="4067944" y="6021288"/>
              <a:ext cx="2880323" cy="648072"/>
              <a:chOff x="4162690" y="4077072"/>
              <a:chExt cx="2425534" cy="1080120"/>
            </a:xfrm>
            <a:noFill/>
          </p:grpSpPr>
          <p:sp>
            <p:nvSpPr>
              <p:cNvPr id="231" name="Rounded Rectangle 230"/>
              <p:cNvSpPr/>
              <p:nvPr/>
            </p:nvSpPr>
            <p:spPr>
              <a:xfrm>
                <a:off x="4355976" y="4077072"/>
                <a:ext cx="2232248" cy="1080120"/>
              </a:xfrm>
              <a:prstGeom prst="roundRect">
                <a:avLst>
                  <a:gd name="adj" fmla="val 90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TextBox 97"/>
              <p:cNvSpPr txBox="1"/>
              <p:nvPr/>
            </p:nvSpPr>
            <p:spPr>
              <a:xfrm>
                <a:off x="4162690" y="4149080"/>
                <a:ext cx="2304256" cy="61369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indent="95250">
                  <a:lnSpc>
                    <a:spcPct val="80000"/>
                  </a:lnSpc>
                </a:pPr>
                <a:r>
                  <a:rPr lang="id-ID" sz="1400" dirty="0" smtClean="0"/>
                  <a:t>Menjadi Ideal Finished Product</a:t>
                </a:r>
              </a:p>
              <a:p>
                <a:pPr indent="95250">
                  <a:lnSpc>
                    <a:spcPct val="80000"/>
                  </a:lnSpc>
                </a:pPr>
                <a:r>
                  <a:rPr lang="id-ID" sz="1400" dirty="0" smtClean="0"/>
                  <a:t>AR Calorie &gt;6000 kcal/kg</a:t>
                </a:r>
              </a:p>
              <a:p>
                <a:pPr indent="95250">
                  <a:lnSpc>
                    <a:spcPct val="80000"/>
                  </a:lnSpc>
                </a:pPr>
                <a:r>
                  <a:rPr lang="id-ID" sz="1400" dirty="0" smtClean="0"/>
                  <a:t>TM &lt; 10%</a:t>
                </a:r>
                <a:endParaRPr lang="id-ID" sz="1400" dirty="0"/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>
              <a:off x="2627784" y="5351364"/>
              <a:ext cx="1296144" cy="885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id-ID" sz="2000" dirty="0" smtClean="0">
                  <a:latin typeface="Abadi MT Condensed Extra Bold" pitchFamily="34" charset="0"/>
                </a:rPr>
                <a:t>INOVASI NILAI TAMBAH</a:t>
              </a:r>
              <a:endParaRPr lang="id-ID" sz="2000" dirty="0">
                <a:latin typeface="Abadi MT Condensed Extra Bold" pitchFamily="34" charset="0"/>
              </a:endParaRPr>
            </a:p>
          </p:txBody>
        </p:sp>
        <p:grpSp>
          <p:nvGrpSpPr>
            <p:cNvPr id="23" name="Group 244"/>
            <p:cNvGrpSpPr/>
            <p:nvPr/>
          </p:nvGrpSpPr>
          <p:grpSpPr>
            <a:xfrm>
              <a:off x="4067944" y="4797152"/>
              <a:ext cx="2592288" cy="1008112"/>
              <a:chOff x="4283968" y="2996952"/>
              <a:chExt cx="2304256" cy="1008112"/>
            </a:xfrm>
            <a:noFill/>
          </p:grpSpPr>
          <p:sp>
            <p:nvSpPr>
              <p:cNvPr id="246" name="Rounded Rectangle 245"/>
              <p:cNvSpPr/>
              <p:nvPr/>
            </p:nvSpPr>
            <p:spPr>
              <a:xfrm>
                <a:off x="4355976" y="2996952"/>
                <a:ext cx="2232248" cy="1008112"/>
              </a:xfrm>
              <a:prstGeom prst="roundRect">
                <a:avLst>
                  <a:gd name="adj" fmla="val 90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4283968" y="3391370"/>
                <a:ext cx="2304256" cy="61369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80975" indent="-85725">
                  <a:lnSpc>
                    <a:spcPct val="80000"/>
                  </a:lnSpc>
                </a:pPr>
                <a:r>
                  <a:rPr lang="id-ID" sz="1400" dirty="0" smtClean="0"/>
                  <a:t>Menjadi Ideal Finished Product</a:t>
                </a:r>
              </a:p>
              <a:p>
                <a:pPr marL="180975" indent="-85725">
                  <a:lnSpc>
                    <a:spcPct val="80000"/>
                  </a:lnSpc>
                </a:pPr>
                <a:r>
                  <a:rPr lang="id-ID" sz="1400" dirty="0" smtClean="0"/>
                  <a:t>AR Calorie &gt;5300 kcal/kg</a:t>
                </a:r>
              </a:p>
              <a:p>
                <a:pPr marL="180975" indent="-85725">
                  <a:lnSpc>
                    <a:spcPct val="80000"/>
                  </a:lnSpc>
                </a:pPr>
                <a:r>
                  <a:rPr lang="id-ID" sz="1400" dirty="0" smtClean="0"/>
                  <a:t>TM &lt; 15%</a:t>
                </a:r>
              </a:p>
            </p:txBody>
          </p:sp>
        </p:grpSp>
        <p:grpSp>
          <p:nvGrpSpPr>
            <p:cNvPr id="24" name="Group 247"/>
            <p:cNvGrpSpPr/>
            <p:nvPr/>
          </p:nvGrpSpPr>
          <p:grpSpPr>
            <a:xfrm>
              <a:off x="107504" y="4941168"/>
              <a:ext cx="2448272" cy="1916832"/>
              <a:chOff x="107504" y="3068960"/>
              <a:chExt cx="2448272" cy="2088232"/>
            </a:xfrm>
            <a:noFill/>
          </p:grpSpPr>
          <p:sp>
            <p:nvSpPr>
              <p:cNvPr id="249" name="Rounded Rectangle 248"/>
              <p:cNvSpPr/>
              <p:nvPr/>
            </p:nvSpPr>
            <p:spPr>
              <a:xfrm>
                <a:off x="107504" y="4077072"/>
                <a:ext cx="2232248" cy="1080120"/>
              </a:xfrm>
              <a:prstGeom prst="roundRect">
                <a:avLst>
                  <a:gd name="adj" fmla="val 90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107504" y="3068960"/>
                <a:ext cx="2232248" cy="936104"/>
              </a:xfrm>
              <a:prstGeom prst="roundRect">
                <a:avLst>
                  <a:gd name="adj" fmla="val 90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07504" y="3068960"/>
                <a:ext cx="2448272" cy="78604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id-ID" sz="1400" b="1" dirty="0" smtClean="0"/>
                  <a:t>Low rank coal (lignite):</a:t>
                </a:r>
              </a:p>
              <a:p>
                <a:pPr marL="180975" indent="-180975">
                  <a:lnSpc>
                    <a:spcPct val="80000"/>
                  </a:lnSpc>
                </a:pPr>
                <a:r>
                  <a:rPr lang="id-ID" sz="1400" dirty="0" smtClean="0"/>
                  <a:t>ROM</a:t>
                </a:r>
              </a:p>
              <a:p>
                <a:pPr>
                  <a:lnSpc>
                    <a:spcPct val="80000"/>
                  </a:lnSpc>
                </a:pPr>
                <a:r>
                  <a:rPr lang="id-ID" sz="1400" dirty="0" smtClean="0"/>
                  <a:t>AR Calorie 2200 - 3700 kcal/kg TM 40-60%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107504" y="4005064"/>
                <a:ext cx="2304256" cy="95840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id-ID" sz="1400" b="1" dirty="0" smtClean="0"/>
                  <a:t>Medium rank coal (sub-bituminous)</a:t>
                </a:r>
              </a:p>
              <a:p>
                <a:pPr>
                  <a:lnSpc>
                    <a:spcPct val="80000"/>
                  </a:lnSpc>
                </a:pPr>
                <a:r>
                  <a:rPr lang="id-ID" sz="1400" dirty="0" smtClean="0"/>
                  <a:t>ROM</a:t>
                </a:r>
              </a:p>
              <a:p>
                <a:pPr>
                  <a:lnSpc>
                    <a:spcPct val="80000"/>
                  </a:lnSpc>
                </a:pPr>
                <a:r>
                  <a:rPr lang="id-ID" sz="1400" dirty="0" smtClean="0"/>
                  <a:t>AR Calorie 4100-5300 kcal/kg</a:t>
                </a:r>
              </a:p>
              <a:p>
                <a:pPr>
                  <a:lnSpc>
                    <a:spcPct val="80000"/>
                  </a:lnSpc>
                </a:pPr>
                <a:r>
                  <a:rPr lang="id-ID" sz="1400" dirty="0" smtClean="0"/>
                  <a:t>TM &lt; 30%</a:t>
                </a:r>
              </a:p>
            </p:txBody>
          </p:sp>
        </p:grpSp>
        <p:cxnSp>
          <p:nvCxnSpPr>
            <p:cNvPr id="253" name="Straight Arrow Connector 252"/>
            <p:cNvCxnSpPr/>
            <p:nvPr/>
          </p:nvCxnSpPr>
          <p:spPr>
            <a:xfrm flipV="1">
              <a:off x="2483768" y="5283784"/>
              <a:ext cx="1656184" cy="17424"/>
            </a:xfrm>
            <a:prstGeom prst="straightConnector1">
              <a:avLst/>
            </a:prstGeom>
            <a:ln w="76200">
              <a:solidFill>
                <a:srgbClr val="FF9933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2555776" y="6219888"/>
              <a:ext cx="1584176" cy="17424"/>
            </a:xfrm>
            <a:prstGeom prst="straightConnector1">
              <a:avLst/>
            </a:prstGeom>
            <a:ln w="76200">
              <a:solidFill>
                <a:srgbClr val="FF9933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Parallelogram 258"/>
          <p:cNvSpPr/>
          <p:nvPr/>
        </p:nvSpPr>
        <p:spPr>
          <a:xfrm>
            <a:off x="2195736" y="3140968"/>
            <a:ext cx="3888432" cy="72008"/>
          </a:xfrm>
          <a:prstGeom prst="parallelogram">
            <a:avLst>
              <a:gd name="adj" fmla="val 6904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5" name="Group 259"/>
          <p:cNvGrpSpPr/>
          <p:nvPr/>
        </p:nvGrpSpPr>
        <p:grpSpPr>
          <a:xfrm>
            <a:off x="395536" y="908720"/>
            <a:ext cx="1152128" cy="720080"/>
            <a:chOff x="2699792" y="3248167"/>
            <a:chExt cx="2088232" cy="1476977"/>
          </a:xfrm>
        </p:grpSpPr>
        <p:sp>
          <p:nvSpPr>
            <p:cNvPr id="261" name="Cube 260"/>
            <p:cNvSpPr/>
            <p:nvPr/>
          </p:nvSpPr>
          <p:spPr>
            <a:xfrm>
              <a:off x="2699792" y="3933056"/>
              <a:ext cx="2088232" cy="792088"/>
            </a:xfrm>
            <a:prstGeom prst="cube">
              <a:avLst>
                <a:gd name="adj" fmla="val 79508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262" name="Cube 261"/>
            <p:cNvSpPr/>
            <p:nvPr/>
          </p:nvSpPr>
          <p:spPr>
            <a:xfrm>
              <a:off x="2699792" y="3789040"/>
              <a:ext cx="2088232" cy="792088"/>
            </a:xfrm>
            <a:prstGeom prst="cube">
              <a:avLst>
                <a:gd name="adj" fmla="val 79508"/>
              </a:avLst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263" name="Cube 262"/>
            <p:cNvSpPr/>
            <p:nvPr/>
          </p:nvSpPr>
          <p:spPr>
            <a:xfrm>
              <a:off x="2699792" y="3645024"/>
              <a:ext cx="2088232" cy="792088"/>
            </a:xfrm>
            <a:prstGeom prst="cube">
              <a:avLst>
                <a:gd name="adj" fmla="val 79508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264" name="Cube 263"/>
            <p:cNvSpPr/>
            <p:nvPr/>
          </p:nvSpPr>
          <p:spPr>
            <a:xfrm>
              <a:off x="2699792" y="3501008"/>
              <a:ext cx="2088232" cy="792088"/>
            </a:xfrm>
            <a:prstGeom prst="cube">
              <a:avLst>
                <a:gd name="adj" fmla="val 79508"/>
              </a:avLst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265" name="Freeform 264"/>
            <p:cNvSpPr/>
            <p:nvPr/>
          </p:nvSpPr>
          <p:spPr>
            <a:xfrm>
              <a:off x="2699792" y="3248167"/>
              <a:ext cx="1512168" cy="900752"/>
            </a:xfrm>
            <a:custGeom>
              <a:avLst/>
              <a:gdLst>
                <a:gd name="connsiteX0" fmla="*/ 0 w 1719618"/>
                <a:gd name="connsiteY0" fmla="*/ 532263 h 900752"/>
                <a:gd name="connsiteX1" fmla="*/ 573206 w 1719618"/>
                <a:gd name="connsiteY1" fmla="*/ 0 h 900752"/>
                <a:gd name="connsiteX2" fmla="*/ 1037230 w 1719618"/>
                <a:gd name="connsiteY2" fmla="*/ 163773 h 900752"/>
                <a:gd name="connsiteX3" fmla="*/ 1719618 w 1719618"/>
                <a:gd name="connsiteY3" fmla="*/ 272955 h 900752"/>
                <a:gd name="connsiteX4" fmla="*/ 1719618 w 1719618"/>
                <a:gd name="connsiteY4" fmla="*/ 272955 h 900752"/>
                <a:gd name="connsiteX5" fmla="*/ 1241946 w 1719618"/>
                <a:gd name="connsiteY5" fmla="*/ 900752 h 900752"/>
                <a:gd name="connsiteX6" fmla="*/ 1255594 w 1719618"/>
                <a:gd name="connsiteY6" fmla="*/ 900752 h 90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9618" h="900752">
                  <a:moveTo>
                    <a:pt x="0" y="532263"/>
                  </a:moveTo>
                  <a:lnTo>
                    <a:pt x="573206" y="0"/>
                  </a:lnTo>
                  <a:lnTo>
                    <a:pt x="1037230" y="163773"/>
                  </a:lnTo>
                  <a:lnTo>
                    <a:pt x="1719618" y="272955"/>
                  </a:lnTo>
                  <a:lnTo>
                    <a:pt x="1719618" y="272955"/>
                  </a:lnTo>
                  <a:lnTo>
                    <a:pt x="1241946" y="900752"/>
                  </a:lnTo>
                  <a:lnTo>
                    <a:pt x="1255594" y="900752"/>
                  </a:lnTo>
                </a:path>
              </a:pathLst>
            </a:custGeom>
            <a:solidFill>
              <a:srgbClr val="92D05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6" name="Freeform 265"/>
            <p:cNvSpPr/>
            <p:nvPr/>
          </p:nvSpPr>
          <p:spPr>
            <a:xfrm>
              <a:off x="2699792" y="3780590"/>
              <a:ext cx="1080120" cy="368490"/>
            </a:xfrm>
            <a:custGeom>
              <a:avLst/>
              <a:gdLst>
                <a:gd name="connsiteX0" fmla="*/ 0 w 1241946"/>
                <a:gd name="connsiteY0" fmla="*/ 341194 h 368490"/>
                <a:gd name="connsiteX1" fmla="*/ 0 w 1241946"/>
                <a:gd name="connsiteY1" fmla="*/ 0 h 368490"/>
                <a:gd name="connsiteX2" fmla="*/ 764275 w 1241946"/>
                <a:gd name="connsiteY2" fmla="*/ 136478 h 368490"/>
                <a:gd name="connsiteX3" fmla="*/ 1241946 w 1241946"/>
                <a:gd name="connsiteY3" fmla="*/ 368490 h 368490"/>
                <a:gd name="connsiteX4" fmla="*/ 0 w 1241946"/>
                <a:gd name="connsiteY4" fmla="*/ 341194 h 36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946" h="368490">
                  <a:moveTo>
                    <a:pt x="0" y="341194"/>
                  </a:moveTo>
                  <a:lnTo>
                    <a:pt x="0" y="0"/>
                  </a:lnTo>
                  <a:lnTo>
                    <a:pt x="764275" y="136478"/>
                  </a:lnTo>
                  <a:lnTo>
                    <a:pt x="1241946" y="368490"/>
                  </a:lnTo>
                  <a:lnTo>
                    <a:pt x="0" y="341194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1393787" y="1311151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u="sng" dirty="0" smtClean="0">
                <a:solidFill>
                  <a:srgbClr val="C00000"/>
                </a:solidFill>
              </a:rPr>
              <a:t>+</a:t>
            </a:r>
            <a:r>
              <a:rPr lang="id-ID" sz="2400" b="1" dirty="0" smtClean="0">
                <a:solidFill>
                  <a:srgbClr val="C00000"/>
                </a:solidFill>
              </a:rPr>
              <a:t>25%</a:t>
            </a:r>
            <a:endParaRPr lang="id-ID" sz="2400" b="1" dirty="0">
              <a:solidFill>
                <a:srgbClr val="C00000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403648" y="2780928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u="sng" dirty="0" smtClean="0">
                <a:solidFill>
                  <a:srgbClr val="C00000"/>
                </a:solidFill>
              </a:rPr>
              <a:t>+</a:t>
            </a:r>
            <a:r>
              <a:rPr lang="id-ID" sz="2400" b="1" dirty="0" smtClean="0">
                <a:solidFill>
                  <a:srgbClr val="C00000"/>
                </a:solidFill>
              </a:rPr>
              <a:t>75%</a:t>
            </a:r>
            <a:endParaRPr lang="id-ID" sz="2400" b="1" dirty="0">
              <a:solidFill>
                <a:srgbClr val="C0000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5496" y="2780928"/>
            <a:ext cx="1872208" cy="46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id-ID" sz="1600" b="1" dirty="0" smtClean="0"/>
              <a:t>Kualitas Medium</a:t>
            </a:r>
          </a:p>
          <a:p>
            <a:pPr>
              <a:lnSpc>
                <a:spcPct val="75000"/>
              </a:lnSpc>
            </a:pPr>
            <a:r>
              <a:rPr lang="id-ID" sz="1600" b="1" dirty="0" smtClean="0"/>
              <a:t>&amp; Rendah</a:t>
            </a:r>
            <a:endParaRPr lang="id-ID" sz="1600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0" y="692696"/>
            <a:ext cx="1512168" cy="28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id-ID" sz="1600" b="1" dirty="0" smtClean="0"/>
              <a:t>Kualitas Tinggi</a:t>
            </a:r>
            <a:endParaRPr lang="id-ID" sz="16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1547664" y="2033516"/>
            <a:ext cx="12266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2000" b="1" dirty="0" smtClean="0"/>
              <a:t>Batubara</a:t>
            </a:r>
          </a:p>
          <a:p>
            <a:pPr>
              <a:lnSpc>
                <a:spcPct val="85000"/>
              </a:lnSpc>
            </a:pPr>
            <a:r>
              <a:rPr lang="id-ID" sz="2000" b="1" dirty="0" smtClean="0"/>
              <a:t>Indonesia</a:t>
            </a:r>
            <a:endParaRPr lang="id-ID" sz="2000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2195736" y="2874422"/>
            <a:ext cx="1425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/>
              <a:t>US$ 30-40/ton</a:t>
            </a:r>
            <a:endParaRPr lang="id-ID" sz="160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2195736" y="1290246"/>
            <a:ext cx="1425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/>
              <a:t>US$ 60-90/ton</a:t>
            </a:r>
            <a:endParaRPr lang="id-ID" sz="1600" b="1" dirty="0"/>
          </a:p>
        </p:txBody>
      </p:sp>
      <p:grpSp>
        <p:nvGrpSpPr>
          <p:cNvPr id="26" name="Group 287"/>
          <p:cNvGrpSpPr/>
          <p:nvPr/>
        </p:nvGrpSpPr>
        <p:grpSpPr>
          <a:xfrm>
            <a:off x="2195736" y="3446424"/>
            <a:ext cx="5112568" cy="1638760"/>
            <a:chOff x="2195736" y="3446424"/>
            <a:chExt cx="5112568" cy="1638760"/>
          </a:xfrm>
        </p:grpSpPr>
        <p:grpSp>
          <p:nvGrpSpPr>
            <p:cNvPr id="27" name="Group 141"/>
            <p:cNvGrpSpPr/>
            <p:nvPr/>
          </p:nvGrpSpPr>
          <p:grpSpPr>
            <a:xfrm>
              <a:off x="4355977" y="3734455"/>
              <a:ext cx="1296144" cy="666555"/>
              <a:chOff x="3923928" y="3753134"/>
              <a:chExt cx="1521529" cy="683978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3923928" y="3789040"/>
                <a:ext cx="1512168" cy="648072"/>
              </a:xfrm>
              <a:prstGeom prst="cube">
                <a:avLst>
                  <a:gd name="adj" fmla="val 6418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 Narrow" pitchFamily="34" charset="0"/>
                </a:endParaRPr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3944203" y="3753134"/>
                <a:ext cx="1064525" cy="464024"/>
              </a:xfrm>
              <a:custGeom>
                <a:avLst/>
                <a:gdLst>
                  <a:gd name="connsiteX0" fmla="*/ 0 w 1064525"/>
                  <a:gd name="connsiteY0" fmla="*/ 436729 h 464024"/>
                  <a:gd name="connsiteX1" fmla="*/ 777922 w 1064525"/>
                  <a:gd name="connsiteY1" fmla="*/ 0 h 464024"/>
                  <a:gd name="connsiteX2" fmla="*/ 1064525 w 1064525"/>
                  <a:gd name="connsiteY2" fmla="*/ 464024 h 464024"/>
                  <a:gd name="connsiteX3" fmla="*/ 0 w 1064525"/>
                  <a:gd name="connsiteY3" fmla="*/ 436729 h 46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4525" h="464024">
                    <a:moveTo>
                      <a:pt x="0" y="436729"/>
                    </a:moveTo>
                    <a:lnTo>
                      <a:pt x="777922" y="0"/>
                    </a:lnTo>
                    <a:lnTo>
                      <a:pt x="1064525" y="464024"/>
                    </a:lnTo>
                    <a:lnTo>
                      <a:pt x="0" y="4367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4722125" y="3753134"/>
                <a:ext cx="723332" cy="467954"/>
              </a:xfrm>
              <a:custGeom>
                <a:avLst/>
                <a:gdLst>
                  <a:gd name="connsiteX0" fmla="*/ 259308 w 723332"/>
                  <a:gd name="connsiteY0" fmla="*/ 464024 h 464024"/>
                  <a:gd name="connsiteX1" fmla="*/ 723332 w 723332"/>
                  <a:gd name="connsiteY1" fmla="*/ 54591 h 464024"/>
                  <a:gd name="connsiteX2" fmla="*/ 0 w 723332"/>
                  <a:gd name="connsiteY2" fmla="*/ 0 h 464024"/>
                  <a:gd name="connsiteX3" fmla="*/ 259308 w 723332"/>
                  <a:gd name="connsiteY3" fmla="*/ 464024 h 464024"/>
                  <a:gd name="connsiteX0" fmla="*/ 281923 w 723332"/>
                  <a:gd name="connsiteY0" fmla="*/ 467954 h 467954"/>
                  <a:gd name="connsiteX1" fmla="*/ 723332 w 723332"/>
                  <a:gd name="connsiteY1" fmla="*/ 54591 h 467954"/>
                  <a:gd name="connsiteX2" fmla="*/ 0 w 723332"/>
                  <a:gd name="connsiteY2" fmla="*/ 0 h 467954"/>
                  <a:gd name="connsiteX3" fmla="*/ 281923 w 723332"/>
                  <a:gd name="connsiteY3" fmla="*/ 467954 h 46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332" h="467954">
                    <a:moveTo>
                      <a:pt x="281923" y="467954"/>
                    </a:moveTo>
                    <a:lnTo>
                      <a:pt x="723332" y="54591"/>
                    </a:lnTo>
                    <a:lnTo>
                      <a:pt x="0" y="0"/>
                    </a:lnTo>
                    <a:lnTo>
                      <a:pt x="281923" y="46795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3930555" y="3753134"/>
                <a:ext cx="805218" cy="423081"/>
              </a:xfrm>
              <a:custGeom>
                <a:avLst/>
                <a:gdLst>
                  <a:gd name="connsiteX0" fmla="*/ 0 w 805218"/>
                  <a:gd name="connsiteY0" fmla="*/ 423081 h 423081"/>
                  <a:gd name="connsiteX1" fmla="*/ 805218 w 805218"/>
                  <a:gd name="connsiteY1" fmla="*/ 0 h 423081"/>
                  <a:gd name="connsiteX2" fmla="*/ 409433 w 805218"/>
                  <a:gd name="connsiteY2" fmla="*/ 40944 h 423081"/>
                  <a:gd name="connsiteX3" fmla="*/ 0 w 805218"/>
                  <a:gd name="connsiteY3" fmla="*/ 423081 h 423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218" h="423081">
                    <a:moveTo>
                      <a:pt x="0" y="423081"/>
                    </a:moveTo>
                    <a:lnTo>
                      <a:pt x="805218" y="0"/>
                    </a:lnTo>
                    <a:lnTo>
                      <a:pt x="409433" y="40944"/>
                    </a:lnTo>
                    <a:lnTo>
                      <a:pt x="0" y="42308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10" name="Rounded Rectangle 35"/>
            <p:cNvSpPr/>
            <p:nvPr/>
          </p:nvSpPr>
          <p:spPr>
            <a:xfrm>
              <a:off x="2555776" y="3471398"/>
              <a:ext cx="1512168" cy="1109730"/>
            </a:xfrm>
            <a:prstGeom prst="roundRect">
              <a:avLst/>
            </a:prstGeom>
            <a:solidFill>
              <a:srgbClr val="FFFF99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211" name="Right Arrow 210"/>
            <p:cNvSpPr/>
            <p:nvPr/>
          </p:nvSpPr>
          <p:spPr>
            <a:xfrm>
              <a:off x="2195736" y="4047462"/>
              <a:ext cx="432048" cy="288032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214" name="TextBox 21"/>
            <p:cNvSpPr txBox="1"/>
            <p:nvPr/>
          </p:nvSpPr>
          <p:spPr>
            <a:xfrm>
              <a:off x="2411760" y="4469631"/>
              <a:ext cx="1800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>
                  <a:solidFill>
                    <a:srgbClr val="002060"/>
                  </a:solidFill>
                  <a:latin typeface="Arial Narrow" pitchFamily="34" charset="0"/>
                </a:rPr>
                <a:t>Coal Upgrading</a:t>
              </a:r>
              <a:endParaRPr lang="id-ID" sz="1050" b="1" dirty="0" smtClean="0">
                <a:solidFill>
                  <a:srgbClr val="002060"/>
                </a:solidFill>
                <a:latin typeface="Arial Narrow" pitchFamily="34" charset="0"/>
              </a:endParaRPr>
            </a:p>
            <a:p>
              <a:pPr algn="ctr"/>
              <a:endParaRPr lang="id-ID" sz="1600" b="1" dirty="0" smtClean="0">
                <a:solidFill>
                  <a:srgbClr val="002060"/>
                </a:solidFill>
                <a:latin typeface="Arial Narrow" pitchFamily="34" charset="0"/>
              </a:endParaRPr>
            </a:p>
          </p:txBody>
        </p:sp>
        <p:grpSp>
          <p:nvGrpSpPr>
            <p:cNvPr id="28" name="Group 29"/>
            <p:cNvGrpSpPr/>
            <p:nvPr/>
          </p:nvGrpSpPr>
          <p:grpSpPr>
            <a:xfrm>
              <a:off x="2699795" y="3446424"/>
              <a:ext cx="1296141" cy="1080121"/>
              <a:chOff x="2987824" y="71845"/>
              <a:chExt cx="2202257" cy="1844987"/>
            </a:xfrm>
          </p:grpSpPr>
          <p:grpSp>
            <p:nvGrpSpPr>
              <p:cNvPr id="29" name="Group 10"/>
              <p:cNvGrpSpPr/>
              <p:nvPr/>
            </p:nvGrpSpPr>
            <p:grpSpPr>
              <a:xfrm>
                <a:off x="2987824" y="188640"/>
                <a:ext cx="1944216" cy="1728192"/>
                <a:chOff x="3635896" y="1556792"/>
                <a:chExt cx="1944216" cy="1728192"/>
              </a:xfrm>
            </p:grpSpPr>
            <p:sp>
              <p:nvSpPr>
                <p:cNvPr id="219" name="Cube 218"/>
                <p:cNvSpPr/>
                <p:nvPr/>
              </p:nvSpPr>
              <p:spPr>
                <a:xfrm>
                  <a:off x="3635896" y="2492896"/>
                  <a:ext cx="1944216" cy="504056"/>
                </a:xfrm>
                <a:prstGeom prst="cube">
                  <a:avLst>
                    <a:gd name="adj" fmla="val 36896"/>
                  </a:avLst>
                </a:prstGeom>
                <a:solidFill>
                  <a:schemeClr val="accent6">
                    <a:lumMod val="7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 Narrow" pitchFamily="34" charset="0"/>
                  </a:endParaRPr>
                </a:p>
              </p:txBody>
            </p:sp>
            <p:sp>
              <p:nvSpPr>
                <p:cNvPr id="220" name="Cube 219"/>
                <p:cNvSpPr/>
                <p:nvPr/>
              </p:nvSpPr>
              <p:spPr>
                <a:xfrm>
                  <a:off x="3779912" y="2708920"/>
                  <a:ext cx="648072" cy="576064"/>
                </a:xfrm>
                <a:prstGeom prst="cube">
                  <a:avLst>
                    <a:gd name="adj" fmla="val 60563"/>
                  </a:avLst>
                </a:prstGeom>
                <a:solidFill>
                  <a:schemeClr val="accent6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 Narrow" pitchFamily="34" charset="0"/>
                  </a:endParaRPr>
                </a:p>
              </p:txBody>
            </p:sp>
            <p:sp>
              <p:nvSpPr>
                <p:cNvPr id="221" name="Can 220"/>
                <p:cNvSpPr/>
                <p:nvPr/>
              </p:nvSpPr>
              <p:spPr>
                <a:xfrm>
                  <a:off x="5148064" y="1700808"/>
                  <a:ext cx="144016" cy="86409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 Narrow" pitchFamily="34" charset="0"/>
                  </a:endParaRPr>
                </a:p>
              </p:txBody>
            </p:sp>
            <p:sp>
              <p:nvSpPr>
                <p:cNvPr id="222" name="Can 221"/>
                <p:cNvSpPr/>
                <p:nvPr/>
              </p:nvSpPr>
              <p:spPr>
                <a:xfrm>
                  <a:off x="4211960" y="1700808"/>
                  <a:ext cx="144016" cy="86409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 Narrow" pitchFamily="34" charset="0"/>
                  </a:endParaRPr>
                </a:p>
              </p:txBody>
            </p:sp>
            <p:sp>
              <p:nvSpPr>
                <p:cNvPr id="223" name="Can 222"/>
                <p:cNvSpPr/>
                <p:nvPr/>
              </p:nvSpPr>
              <p:spPr>
                <a:xfrm>
                  <a:off x="3923928" y="1556792"/>
                  <a:ext cx="216024" cy="1368152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Arial Narrow" pitchFamily="34" charset="0"/>
                  </a:endParaRPr>
                </a:p>
              </p:txBody>
            </p:sp>
          </p:grpSp>
          <p:sp>
            <p:nvSpPr>
              <p:cNvPr id="217" name="Freeform 216"/>
              <p:cNvSpPr/>
              <p:nvPr/>
            </p:nvSpPr>
            <p:spPr>
              <a:xfrm>
                <a:off x="4499992" y="71845"/>
                <a:ext cx="690089" cy="332819"/>
              </a:xfrm>
              <a:custGeom>
                <a:avLst/>
                <a:gdLst>
                  <a:gd name="connsiteX0" fmla="*/ 11394 w 690089"/>
                  <a:gd name="connsiteY0" fmla="*/ 107967 h 332819"/>
                  <a:gd name="connsiteX1" fmla="*/ 11394 w 690089"/>
                  <a:gd name="connsiteY1" fmla="*/ 107967 h 332819"/>
                  <a:gd name="connsiteX2" fmla="*/ 206266 w 690089"/>
                  <a:gd name="connsiteY2" fmla="*/ 48006 h 332819"/>
                  <a:gd name="connsiteX3" fmla="*/ 236246 w 690089"/>
                  <a:gd name="connsiteY3" fmla="*/ 92977 h 332819"/>
                  <a:gd name="connsiteX4" fmla="*/ 461099 w 690089"/>
                  <a:gd name="connsiteY4" fmla="*/ 77986 h 332819"/>
                  <a:gd name="connsiteX5" fmla="*/ 491079 w 690089"/>
                  <a:gd name="connsiteY5" fmla="*/ 107967 h 332819"/>
                  <a:gd name="connsiteX6" fmla="*/ 506069 w 690089"/>
                  <a:gd name="connsiteY6" fmla="*/ 152937 h 332819"/>
                  <a:gd name="connsiteX7" fmla="*/ 625991 w 690089"/>
                  <a:gd name="connsiteY7" fmla="*/ 167927 h 332819"/>
                  <a:gd name="connsiteX8" fmla="*/ 685951 w 690089"/>
                  <a:gd name="connsiteY8" fmla="*/ 242878 h 332819"/>
                  <a:gd name="connsiteX9" fmla="*/ 640981 w 690089"/>
                  <a:gd name="connsiteY9" fmla="*/ 332819 h 332819"/>
                  <a:gd name="connsiteX10" fmla="*/ 566030 w 690089"/>
                  <a:gd name="connsiteY10" fmla="*/ 317829 h 332819"/>
                  <a:gd name="connsiteX11" fmla="*/ 491079 w 690089"/>
                  <a:gd name="connsiteY11" fmla="*/ 257868 h 332819"/>
                  <a:gd name="connsiteX12" fmla="*/ 431118 w 690089"/>
                  <a:gd name="connsiteY12" fmla="*/ 257868 h 332819"/>
                  <a:gd name="connsiteX13" fmla="*/ 386148 w 690089"/>
                  <a:gd name="connsiteY13" fmla="*/ 272859 h 332819"/>
                  <a:gd name="connsiteX14" fmla="*/ 341177 w 690089"/>
                  <a:gd name="connsiteY14" fmla="*/ 242878 h 332819"/>
                  <a:gd name="connsiteX15" fmla="*/ 311197 w 690089"/>
                  <a:gd name="connsiteY15" fmla="*/ 197908 h 332819"/>
                  <a:gd name="connsiteX16" fmla="*/ 221256 w 690089"/>
                  <a:gd name="connsiteY16" fmla="*/ 227888 h 332819"/>
                  <a:gd name="connsiteX17" fmla="*/ 101335 w 690089"/>
                  <a:gd name="connsiteY17" fmla="*/ 227888 h 332819"/>
                  <a:gd name="connsiteX18" fmla="*/ 56364 w 690089"/>
                  <a:gd name="connsiteY18" fmla="*/ 212898 h 332819"/>
                  <a:gd name="connsiteX19" fmla="*/ 11394 w 690089"/>
                  <a:gd name="connsiteY19" fmla="*/ 167927 h 332819"/>
                  <a:gd name="connsiteX20" fmla="*/ 11394 w 690089"/>
                  <a:gd name="connsiteY20" fmla="*/ 107967 h 33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90089" h="332819">
                    <a:moveTo>
                      <a:pt x="11394" y="107967"/>
                    </a:moveTo>
                    <a:lnTo>
                      <a:pt x="11394" y="107967"/>
                    </a:lnTo>
                    <a:cubicBezTo>
                      <a:pt x="89681" y="52048"/>
                      <a:pt x="110255" y="0"/>
                      <a:pt x="206266" y="48006"/>
                    </a:cubicBezTo>
                    <a:cubicBezTo>
                      <a:pt x="222380" y="56063"/>
                      <a:pt x="226253" y="77987"/>
                      <a:pt x="236246" y="92977"/>
                    </a:cubicBezTo>
                    <a:cubicBezTo>
                      <a:pt x="369112" y="48687"/>
                      <a:pt x="294778" y="59506"/>
                      <a:pt x="461099" y="77986"/>
                    </a:cubicBezTo>
                    <a:cubicBezTo>
                      <a:pt x="471092" y="87980"/>
                      <a:pt x="483808" y="95848"/>
                      <a:pt x="491079" y="107967"/>
                    </a:cubicBezTo>
                    <a:cubicBezTo>
                      <a:pt x="499208" y="121516"/>
                      <a:pt x="491630" y="146520"/>
                      <a:pt x="506069" y="152937"/>
                    </a:cubicBezTo>
                    <a:cubicBezTo>
                      <a:pt x="542882" y="169298"/>
                      <a:pt x="586017" y="162930"/>
                      <a:pt x="625991" y="167927"/>
                    </a:cubicBezTo>
                    <a:cubicBezTo>
                      <a:pt x="642008" y="183944"/>
                      <a:pt x="682169" y="220188"/>
                      <a:pt x="685951" y="242878"/>
                    </a:cubicBezTo>
                    <a:cubicBezTo>
                      <a:pt x="690089" y="267704"/>
                      <a:pt x="651422" y="317157"/>
                      <a:pt x="640981" y="332819"/>
                    </a:cubicBezTo>
                    <a:cubicBezTo>
                      <a:pt x="615997" y="327822"/>
                      <a:pt x="589886" y="326775"/>
                      <a:pt x="566030" y="317829"/>
                    </a:cubicBezTo>
                    <a:cubicBezTo>
                      <a:pt x="535771" y="306482"/>
                      <a:pt x="513032" y="279822"/>
                      <a:pt x="491079" y="257868"/>
                    </a:cubicBezTo>
                    <a:cubicBezTo>
                      <a:pt x="465581" y="181375"/>
                      <a:pt x="492366" y="217036"/>
                      <a:pt x="431118" y="257868"/>
                    </a:cubicBezTo>
                    <a:cubicBezTo>
                      <a:pt x="417971" y="266633"/>
                      <a:pt x="401138" y="267862"/>
                      <a:pt x="386148" y="272859"/>
                    </a:cubicBezTo>
                    <a:cubicBezTo>
                      <a:pt x="371158" y="262865"/>
                      <a:pt x="353916" y="255617"/>
                      <a:pt x="341177" y="242878"/>
                    </a:cubicBezTo>
                    <a:cubicBezTo>
                      <a:pt x="328438" y="230139"/>
                      <a:pt x="329074" y="200143"/>
                      <a:pt x="311197" y="197908"/>
                    </a:cubicBezTo>
                    <a:cubicBezTo>
                      <a:pt x="279839" y="193988"/>
                      <a:pt x="221256" y="227888"/>
                      <a:pt x="221256" y="227888"/>
                    </a:cubicBezTo>
                    <a:cubicBezTo>
                      <a:pt x="118461" y="193623"/>
                      <a:pt x="246046" y="227888"/>
                      <a:pt x="101335" y="227888"/>
                    </a:cubicBezTo>
                    <a:cubicBezTo>
                      <a:pt x="85534" y="227888"/>
                      <a:pt x="71354" y="217895"/>
                      <a:pt x="56364" y="212898"/>
                    </a:cubicBezTo>
                    <a:cubicBezTo>
                      <a:pt x="41374" y="197908"/>
                      <a:pt x="20875" y="186888"/>
                      <a:pt x="11394" y="167927"/>
                    </a:cubicBezTo>
                    <a:cubicBezTo>
                      <a:pt x="0" y="145139"/>
                      <a:pt x="11394" y="117960"/>
                      <a:pt x="11394" y="10796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 Narrow" pitchFamily="34" charset="0"/>
                </a:endParaRPr>
              </a:p>
            </p:txBody>
          </p:sp>
          <p:sp>
            <p:nvSpPr>
              <p:cNvPr id="218" name="Freeform 22"/>
              <p:cNvSpPr/>
              <p:nvPr/>
            </p:nvSpPr>
            <p:spPr>
              <a:xfrm>
                <a:off x="3563888" y="71845"/>
                <a:ext cx="690089" cy="332819"/>
              </a:xfrm>
              <a:custGeom>
                <a:avLst/>
                <a:gdLst>
                  <a:gd name="connsiteX0" fmla="*/ 11394 w 690089"/>
                  <a:gd name="connsiteY0" fmla="*/ 107967 h 332819"/>
                  <a:gd name="connsiteX1" fmla="*/ 11394 w 690089"/>
                  <a:gd name="connsiteY1" fmla="*/ 107967 h 332819"/>
                  <a:gd name="connsiteX2" fmla="*/ 206266 w 690089"/>
                  <a:gd name="connsiteY2" fmla="*/ 48006 h 332819"/>
                  <a:gd name="connsiteX3" fmla="*/ 236246 w 690089"/>
                  <a:gd name="connsiteY3" fmla="*/ 92977 h 332819"/>
                  <a:gd name="connsiteX4" fmla="*/ 461099 w 690089"/>
                  <a:gd name="connsiteY4" fmla="*/ 77986 h 332819"/>
                  <a:gd name="connsiteX5" fmla="*/ 491079 w 690089"/>
                  <a:gd name="connsiteY5" fmla="*/ 107967 h 332819"/>
                  <a:gd name="connsiteX6" fmla="*/ 506069 w 690089"/>
                  <a:gd name="connsiteY6" fmla="*/ 152937 h 332819"/>
                  <a:gd name="connsiteX7" fmla="*/ 625991 w 690089"/>
                  <a:gd name="connsiteY7" fmla="*/ 167927 h 332819"/>
                  <a:gd name="connsiteX8" fmla="*/ 685951 w 690089"/>
                  <a:gd name="connsiteY8" fmla="*/ 242878 h 332819"/>
                  <a:gd name="connsiteX9" fmla="*/ 640981 w 690089"/>
                  <a:gd name="connsiteY9" fmla="*/ 332819 h 332819"/>
                  <a:gd name="connsiteX10" fmla="*/ 566030 w 690089"/>
                  <a:gd name="connsiteY10" fmla="*/ 317829 h 332819"/>
                  <a:gd name="connsiteX11" fmla="*/ 491079 w 690089"/>
                  <a:gd name="connsiteY11" fmla="*/ 257868 h 332819"/>
                  <a:gd name="connsiteX12" fmla="*/ 431118 w 690089"/>
                  <a:gd name="connsiteY12" fmla="*/ 257868 h 332819"/>
                  <a:gd name="connsiteX13" fmla="*/ 386148 w 690089"/>
                  <a:gd name="connsiteY13" fmla="*/ 272859 h 332819"/>
                  <a:gd name="connsiteX14" fmla="*/ 341177 w 690089"/>
                  <a:gd name="connsiteY14" fmla="*/ 242878 h 332819"/>
                  <a:gd name="connsiteX15" fmla="*/ 311197 w 690089"/>
                  <a:gd name="connsiteY15" fmla="*/ 197908 h 332819"/>
                  <a:gd name="connsiteX16" fmla="*/ 221256 w 690089"/>
                  <a:gd name="connsiteY16" fmla="*/ 227888 h 332819"/>
                  <a:gd name="connsiteX17" fmla="*/ 101335 w 690089"/>
                  <a:gd name="connsiteY17" fmla="*/ 227888 h 332819"/>
                  <a:gd name="connsiteX18" fmla="*/ 56364 w 690089"/>
                  <a:gd name="connsiteY18" fmla="*/ 212898 h 332819"/>
                  <a:gd name="connsiteX19" fmla="*/ 11394 w 690089"/>
                  <a:gd name="connsiteY19" fmla="*/ 167927 h 332819"/>
                  <a:gd name="connsiteX20" fmla="*/ 11394 w 690089"/>
                  <a:gd name="connsiteY20" fmla="*/ 107967 h 33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90089" h="332819">
                    <a:moveTo>
                      <a:pt x="11394" y="107967"/>
                    </a:moveTo>
                    <a:lnTo>
                      <a:pt x="11394" y="107967"/>
                    </a:lnTo>
                    <a:cubicBezTo>
                      <a:pt x="89681" y="52048"/>
                      <a:pt x="110255" y="0"/>
                      <a:pt x="206266" y="48006"/>
                    </a:cubicBezTo>
                    <a:cubicBezTo>
                      <a:pt x="222380" y="56063"/>
                      <a:pt x="226253" y="77987"/>
                      <a:pt x="236246" y="92977"/>
                    </a:cubicBezTo>
                    <a:cubicBezTo>
                      <a:pt x="369112" y="48687"/>
                      <a:pt x="294778" y="59506"/>
                      <a:pt x="461099" y="77986"/>
                    </a:cubicBezTo>
                    <a:cubicBezTo>
                      <a:pt x="471092" y="87980"/>
                      <a:pt x="483808" y="95848"/>
                      <a:pt x="491079" y="107967"/>
                    </a:cubicBezTo>
                    <a:cubicBezTo>
                      <a:pt x="499208" y="121516"/>
                      <a:pt x="491630" y="146520"/>
                      <a:pt x="506069" y="152937"/>
                    </a:cubicBezTo>
                    <a:cubicBezTo>
                      <a:pt x="542882" y="169298"/>
                      <a:pt x="586017" y="162930"/>
                      <a:pt x="625991" y="167927"/>
                    </a:cubicBezTo>
                    <a:cubicBezTo>
                      <a:pt x="642008" y="183944"/>
                      <a:pt x="682169" y="220188"/>
                      <a:pt x="685951" y="242878"/>
                    </a:cubicBezTo>
                    <a:cubicBezTo>
                      <a:pt x="690089" y="267704"/>
                      <a:pt x="651422" y="317157"/>
                      <a:pt x="640981" y="332819"/>
                    </a:cubicBezTo>
                    <a:cubicBezTo>
                      <a:pt x="615997" y="327822"/>
                      <a:pt x="589886" y="326775"/>
                      <a:pt x="566030" y="317829"/>
                    </a:cubicBezTo>
                    <a:cubicBezTo>
                      <a:pt x="535771" y="306482"/>
                      <a:pt x="513032" y="279822"/>
                      <a:pt x="491079" y="257868"/>
                    </a:cubicBezTo>
                    <a:cubicBezTo>
                      <a:pt x="465581" y="181375"/>
                      <a:pt x="492366" y="217036"/>
                      <a:pt x="431118" y="257868"/>
                    </a:cubicBezTo>
                    <a:cubicBezTo>
                      <a:pt x="417971" y="266633"/>
                      <a:pt x="401138" y="267862"/>
                      <a:pt x="386148" y="272859"/>
                    </a:cubicBezTo>
                    <a:cubicBezTo>
                      <a:pt x="371158" y="262865"/>
                      <a:pt x="353916" y="255617"/>
                      <a:pt x="341177" y="242878"/>
                    </a:cubicBezTo>
                    <a:cubicBezTo>
                      <a:pt x="328438" y="230139"/>
                      <a:pt x="329074" y="200143"/>
                      <a:pt x="311197" y="197908"/>
                    </a:cubicBezTo>
                    <a:cubicBezTo>
                      <a:pt x="279839" y="193988"/>
                      <a:pt x="221256" y="227888"/>
                      <a:pt x="221256" y="227888"/>
                    </a:cubicBezTo>
                    <a:cubicBezTo>
                      <a:pt x="118461" y="193623"/>
                      <a:pt x="246046" y="227888"/>
                      <a:pt x="101335" y="227888"/>
                    </a:cubicBezTo>
                    <a:cubicBezTo>
                      <a:pt x="85534" y="227888"/>
                      <a:pt x="71354" y="217895"/>
                      <a:pt x="56364" y="212898"/>
                    </a:cubicBezTo>
                    <a:cubicBezTo>
                      <a:pt x="41374" y="197908"/>
                      <a:pt x="20875" y="186888"/>
                      <a:pt x="11394" y="167927"/>
                    </a:cubicBezTo>
                    <a:cubicBezTo>
                      <a:pt x="0" y="145139"/>
                      <a:pt x="11394" y="117960"/>
                      <a:pt x="11394" y="10796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Arial Narrow" pitchFamily="34" charset="0"/>
                </a:endParaRPr>
              </a:p>
            </p:txBody>
          </p:sp>
        </p:grpSp>
        <p:sp>
          <p:nvSpPr>
            <p:cNvPr id="225" name="Right Arrow 224"/>
            <p:cNvSpPr/>
            <p:nvPr/>
          </p:nvSpPr>
          <p:spPr>
            <a:xfrm>
              <a:off x="3923928" y="4039911"/>
              <a:ext cx="432048" cy="288032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sp>
          <p:nvSpPr>
            <p:cNvPr id="228" name="Left-Right Arrow 36"/>
            <p:cNvSpPr/>
            <p:nvPr/>
          </p:nvSpPr>
          <p:spPr>
            <a:xfrm>
              <a:off x="2483768" y="4789602"/>
              <a:ext cx="1656184" cy="198600"/>
            </a:xfrm>
            <a:prstGeom prst="leftRightArrow">
              <a:avLst>
                <a:gd name="adj1" fmla="val 50000"/>
                <a:gd name="adj2" fmla="val 32652"/>
              </a:avLst>
            </a:prstGeom>
            <a:solidFill>
              <a:schemeClr val="accent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grpSp>
          <p:nvGrpSpPr>
            <p:cNvPr id="30" name="Group 238"/>
            <p:cNvGrpSpPr/>
            <p:nvPr/>
          </p:nvGrpSpPr>
          <p:grpSpPr>
            <a:xfrm>
              <a:off x="2195736" y="3501009"/>
              <a:ext cx="3744416" cy="360040"/>
              <a:chOff x="2195736" y="980728"/>
              <a:chExt cx="3744416" cy="360040"/>
            </a:xfrm>
          </p:grpSpPr>
          <p:sp>
            <p:nvSpPr>
              <p:cNvPr id="240" name="Parallelogram 239"/>
              <p:cNvSpPr/>
              <p:nvPr/>
            </p:nvSpPr>
            <p:spPr>
              <a:xfrm>
                <a:off x="2195736" y="980728"/>
                <a:ext cx="288032" cy="72008"/>
              </a:xfrm>
              <a:prstGeom prst="parallelogram">
                <a:avLst>
                  <a:gd name="adj" fmla="val 6904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1" name="Parallelogram 240"/>
              <p:cNvSpPr/>
              <p:nvPr/>
            </p:nvSpPr>
            <p:spPr>
              <a:xfrm rot="19293145">
                <a:off x="4825695" y="1036030"/>
                <a:ext cx="250600" cy="208552"/>
              </a:xfrm>
              <a:prstGeom prst="parallelogram">
                <a:avLst>
                  <a:gd name="adj" fmla="val 794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2" name="Parallelogram 241"/>
              <p:cNvSpPr/>
              <p:nvPr/>
            </p:nvSpPr>
            <p:spPr>
              <a:xfrm>
                <a:off x="2411760" y="1268760"/>
                <a:ext cx="216024" cy="72008"/>
              </a:xfrm>
              <a:prstGeom prst="parallelogram">
                <a:avLst>
                  <a:gd name="adj" fmla="val 6904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3" name="Parallelogram 242"/>
              <p:cNvSpPr/>
              <p:nvPr/>
            </p:nvSpPr>
            <p:spPr>
              <a:xfrm>
                <a:off x="4932040" y="980728"/>
                <a:ext cx="1008112" cy="72007"/>
              </a:xfrm>
              <a:prstGeom prst="parallelogram">
                <a:avLst>
                  <a:gd name="adj" fmla="val 6904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4" name="Parallelogram 243"/>
              <p:cNvSpPr/>
              <p:nvPr/>
            </p:nvSpPr>
            <p:spPr>
              <a:xfrm rot="19293145">
                <a:off x="2309846" y="1045761"/>
                <a:ext cx="291887" cy="237200"/>
              </a:xfrm>
              <a:prstGeom prst="parallelogram">
                <a:avLst>
                  <a:gd name="adj" fmla="val 79445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76" name="TextBox 275"/>
            <p:cNvSpPr txBox="1"/>
            <p:nvPr/>
          </p:nvSpPr>
          <p:spPr>
            <a:xfrm>
              <a:off x="4139952" y="4436995"/>
              <a:ext cx="3168352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id-ID" sz="1600" b="1" dirty="0" smtClean="0">
                  <a:solidFill>
                    <a:srgbClr val="002060"/>
                  </a:solidFill>
                </a:rPr>
                <a:t>Meningkatkan kualitas</a:t>
              </a:r>
            </a:p>
            <a:p>
              <a:pPr>
                <a:lnSpc>
                  <a:spcPct val="85000"/>
                </a:lnSpc>
              </a:pPr>
              <a:r>
                <a:rPr lang="id-ID" sz="1600" b="1" dirty="0" smtClean="0">
                  <a:solidFill>
                    <a:srgbClr val="002060"/>
                  </a:solidFill>
                </a:rPr>
                <a:t> dengan biaya </a:t>
              </a:r>
              <a:r>
                <a:rPr lang="id-ID" sz="1600" b="1" u="sng" dirty="0" smtClean="0">
                  <a:solidFill>
                    <a:srgbClr val="002060"/>
                  </a:solidFill>
                </a:rPr>
                <a:t>+</a:t>
              </a:r>
              <a:r>
                <a:rPr lang="id-ID" sz="1600" b="1" dirty="0" smtClean="0">
                  <a:solidFill>
                    <a:srgbClr val="002060"/>
                  </a:solidFill>
                </a:rPr>
                <a:t> US$ 12/ton</a:t>
              </a:r>
              <a:endParaRPr lang="id-ID" sz="1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277" name="Parallelogram 276"/>
          <p:cNvSpPr/>
          <p:nvPr/>
        </p:nvSpPr>
        <p:spPr>
          <a:xfrm>
            <a:off x="2195736" y="1556792"/>
            <a:ext cx="3744416" cy="72008"/>
          </a:xfrm>
          <a:prstGeom prst="parallelogram">
            <a:avLst>
              <a:gd name="adj" fmla="val 69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8" name="Parallelogram 277"/>
          <p:cNvSpPr/>
          <p:nvPr/>
        </p:nvSpPr>
        <p:spPr>
          <a:xfrm rot="19293145">
            <a:off x="5750179" y="1837849"/>
            <a:ext cx="291887" cy="237200"/>
          </a:xfrm>
          <a:prstGeom prst="parallelogram">
            <a:avLst>
              <a:gd name="adj" fmla="val 794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9" name="Parallelogram 278"/>
          <p:cNvSpPr/>
          <p:nvPr/>
        </p:nvSpPr>
        <p:spPr>
          <a:xfrm rot="19293145">
            <a:off x="5750179" y="2118655"/>
            <a:ext cx="291887" cy="237200"/>
          </a:xfrm>
          <a:prstGeom prst="parallelogram">
            <a:avLst>
              <a:gd name="adj" fmla="val 794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0" name="Parallelogram 279"/>
          <p:cNvSpPr/>
          <p:nvPr/>
        </p:nvSpPr>
        <p:spPr>
          <a:xfrm rot="19293145">
            <a:off x="5750179" y="2406687"/>
            <a:ext cx="291887" cy="237200"/>
          </a:xfrm>
          <a:prstGeom prst="parallelogram">
            <a:avLst>
              <a:gd name="adj" fmla="val 794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2" name="Parallelogram 281"/>
          <p:cNvSpPr/>
          <p:nvPr/>
        </p:nvSpPr>
        <p:spPr>
          <a:xfrm>
            <a:off x="5868144" y="2924944"/>
            <a:ext cx="288032" cy="72008"/>
          </a:xfrm>
          <a:prstGeom prst="parallelogram">
            <a:avLst>
              <a:gd name="adj" fmla="val 69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3" name="Parallelogram 282"/>
          <p:cNvSpPr/>
          <p:nvPr/>
        </p:nvSpPr>
        <p:spPr>
          <a:xfrm rot="19293145">
            <a:off x="5750179" y="2694719"/>
            <a:ext cx="291887" cy="237200"/>
          </a:xfrm>
          <a:prstGeom prst="parallelogram">
            <a:avLst>
              <a:gd name="adj" fmla="val 794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5" name="TextBox 284"/>
          <p:cNvSpPr txBox="1"/>
          <p:nvPr/>
        </p:nvSpPr>
        <p:spPr>
          <a:xfrm>
            <a:off x="4716016" y="3234462"/>
            <a:ext cx="1425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rgbClr val="002060"/>
                </a:solidFill>
              </a:rPr>
              <a:t>US$ 60-90/ton</a:t>
            </a:r>
            <a:endParaRPr lang="id-ID" sz="1600" b="1" dirty="0">
              <a:solidFill>
                <a:srgbClr val="002060"/>
              </a:solidFill>
            </a:endParaRPr>
          </a:p>
        </p:txBody>
      </p:sp>
      <p:sp>
        <p:nvSpPr>
          <p:cNvPr id="286" name="Parallelogram 285"/>
          <p:cNvSpPr/>
          <p:nvPr/>
        </p:nvSpPr>
        <p:spPr>
          <a:xfrm rot="19293145">
            <a:off x="5750179" y="1621825"/>
            <a:ext cx="291887" cy="237200"/>
          </a:xfrm>
          <a:prstGeom prst="parallelogram">
            <a:avLst>
              <a:gd name="adj" fmla="val 794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1" name="TextBox 290"/>
          <p:cNvSpPr txBox="1"/>
          <p:nvPr/>
        </p:nvSpPr>
        <p:spPr>
          <a:xfrm>
            <a:off x="2771800" y="2041684"/>
            <a:ext cx="23762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262 juta ton di 2010, menjadi &gt;500 juta ton di 2025</a:t>
            </a:r>
            <a:endParaRPr lang="id-ID" sz="1400" dirty="0"/>
          </a:p>
        </p:txBody>
      </p:sp>
      <p:grpSp>
        <p:nvGrpSpPr>
          <p:cNvPr id="31" name="Group 207"/>
          <p:cNvGrpSpPr/>
          <p:nvPr/>
        </p:nvGrpSpPr>
        <p:grpSpPr>
          <a:xfrm>
            <a:off x="8028384" y="1628800"/>
            <a:ext cx="1152128" cy="3168352"/>
            <a:chOff x="8028384" y="1628800"/>
            <a:chExt cx="1152128" cy="3168352"/>
          </a:xfrm>
        </p:grpSpPr>
        <p:sp>
          <p:nvSpPr>
            <p:cNvPr id="226" name="TextBox 34"/>
            <p:cNvSpPr txBox="1"/>
            <p:nvPr/>
          </p:nvSpPr>
          <p:spPr>
            <a:xfrm>
              <a:off x="8028384" y="2878600"/>
              <a:ext cx="1152128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id-ID" sz="1600" dirty="0" smtClean="0">
                  <a:latin typeface="Arial Narrow" pitchFamily="34" charset="0"/>
                </a:rPr>
                <a:t>Kebutuhan</a:t>
              </a:r>
            </a:p>
            <a:p>
              <a:pPr algn="ctr">
                <a:lnSpc>
                  <a:spcPct val="90000"/>
                </a:lnSpc>
              </a:pPr>
              <a:r>
                <a:rPr lang="id-ID" sz="1600" dirty="0" smtClean="0">
                  <a:latin typeface="Arial Narrow" pitchFamily="34" charset="0"/>
                </a:rPr>
                <a:t>Internasional</a:t>
              </a:r>
            </a:p>
            <a:p>
              <a:pPr algn="ctr">
                <a:lnSpc>
                  <a:spcPct val="90000"/>
                </a:lnSpc>
              </a:pPr>
              <a:r>
                <a:rPr lang="id-ID" sz="1600" dirty="0" smtClean="0">
                  <a:latin typeface="Arial Narrow" pitchFamily="34" charset="0"/>
                </a:rPr>
                <a:t>&amp;</a:t>
              </a:r>
            </a:p>
            <a:p>
              <a:pPr algn="ctr">
                <a:lnSpc>
                  <a:spcPct val="90000"/>
                </a:lnSpc>
              </a:pPr>
              <a:r>
                <a:rPr lang="id-ID" sz="1600" dirty="0" smtClean="0">
                  <a:latin typeface="Arial Narrow" pitchFamily="34" charset="0"/>
                </a:rPr>
                <a:t>Nasional</a:t>
              </a:r>
              <a:endParaRPr lang="id-ID" sz="1600" dirty="0">
                <a:latin typeface="Arial Narrow" pitchFamily="34" charset="0"/>
              </a:endParaRPr>
            </a:p>
          </p:txBody>
        </p:sp>
        <p:pic>
          <p:nvPicPr>
            <p:cNvPr id="227" name="Picture 8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8028385" y="1628800"/>
              <a:ext cx="108012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9" name="Right Arrow 32"/>
            <p:cNvSpPr/>
            <p:nvPr/>
          </p:nvSpPr>
          <p:spPr>
            <a:xfrm rot="16200000">
              <a:off x="8388424" y="2492897"/>
              <a:ext cx="432048" cy="288032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7" cstate="screen"/>
            <a:srcRect l="9043" t="7724" r="9571" b="15034"/>
            <a:stretch>
              <a:fillRect/>
            </a:stretch>
          </p:blipFill>
          <p:spPr bwMode="auto">
            <a:xfrm>
              <a:off x="8028384" y="4217369"/>
              <a:ext cx="1043608" cy="5797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290" name="Right Arrow 32"/>
            <p:cNvSpPr/>
            <p:nvPr/>
          </p:nvSpPr>
          <p:spPr>
            <a:xfrm rot="5400000">
              <a:off x="8388424" y="3929337"/>
              <a:ext cx="432048" cy="288032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 Narrow" pitchFamily="34" charset="0"/>
              </a:endParaRPr>
            </a:p>
          </p:txBody>
        </p:sp>
      </p:grp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8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07704" y="4336053"/>
            <a:ext cx="533597" cy="74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4" name="Date Placeholder 2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230" name="Footer Placeholder 2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239" name="Slide Number Placeholder 2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411760" y="0"/>
            <a:ext cx="673224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2411760" cy="6206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0" y="1700808"/>
            <a:ext cx="9144000" cy="4608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4644008" y="5517232"/>
            <a:ext cx="576064" cy="79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91680" y="3717032"/>
          <a:ext cx="7272805" cy="51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864096"/>
                <a:gridCol w="864097"/>
                <a:gridCol w="1003937"/>
                <a:gridCol w="868271"/>
                <a:gridCol w="934014"/>
                <a:gridCol w="921082"/>
                <a:gridCol w="881204"/>
              </a:tblGrid>
              <a:tr h="518456">
                <a:tc>
                  <a:txBody>
                    <a:bodyPr/>
                    <a:lstStyle/>
                    <a:p>
                      <a:pPr algn="ctr"/>
                      <a:r>
                        <a:rPr lang="id-ID" sz="1900" dirty="0" smtClean="0">
                          <a:solidFill>
                            <a:schemeClr val="tx1"/>
                          </a:solidFill>
                        </a:rPr>
                        <a:t>194,2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 smtClean="0">
                          <a:solidFill>
                            <a:schemeClr val="tx1"/>
                          </a:solidFill>
                        </a:rPr>
                        <a:t>1.336,3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 smtClean="0">
                          <a:solidFill>
                            <a:schemeClr val="tx1"/>
                          </a:solidFill>
                        </a:rPr>
                        <a:t>1.186,2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 smtClean="0">
                          <a:solidFill>
                            <a:schemeClr val="tx1"/>
                          </a:solidFill>
                        </a:rPr>
                        <a:t>225,7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 smtClean="0">
                          <a:solidFill>
                            <a:schemeClr val="tx1"/>
                          </a:solidFill>
                        </a:rPr>
                        <a:t>48,4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 smtClean="0">
                          <a:solidFill>
                            <a:schemeClr val="tx1"/>
                          </a:solidFill>
                        </a:rPr>
                        <a:t>27,0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 smtClean="0">
                          <a:solidFill>
                            <a:schemeClr val="tx1"/>
                          </a:solidFill>
                        </a:rPr>
                        <a:t>64,3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900" dirty="0" smtClean="0">
                          <a:solidFill>
                            <a:schemeClr val="tx1"/>
                          </a:solidFill>
                        </a:rPr>
                        <a:t>88,5</a:t>
                      </a:r>
                      <a:endParaRPr lang="id-ID" sz="1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0200" y="6309320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Brazil        China       India     Indonesia   Korea    Malaysia   Thailand  Vietnam</a:t>
            </a:r>
            <a:endParaRPr lang="id-ID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843808" y="3774638"/>
            <a:ext cx="51845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799694" y="3724232"/>
            <a:ext cx="51125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54134" y="3706867"/>
            <a:ext cx="514730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671903" y="3724234"/>
            <a:ext cx="511256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4572001" y="3774639"/>
            <a:ext cx="518457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408206" y="3724232"/>
            <a:ext cx="51125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935598" y="3724232"/>
            <a:ext cx="51125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5508103" y="3774639"/>
            <a:ext cx="5184576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/>
          <p:cNvGraphicFramePr/>
          <p:nvPr/>
        </p:nvGraphicFramePr>
        <p:xfrm>
          <a:off x="251520" y="1793392"/>
          <a:ext cx="8712968" cy="1987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latin typeface="+mj-lt"/>
                <a:ea typeface="+mj-ea"/>
                <a:cs typeface="+mj-cs"/>
              </a:rPr>
              <a:t>          </a:t>
            </a: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Trend</a:t>
            </a:r>
            <a:r>
              <a:rPr lang="id-ID" sz="2800" b="1" dirty="0" smtClean="0">
                <a:latin typeface="+mj-lt"/>
                <a:ea typeface="+mj-ea"/>
                <a:cs typeface="+mj-cs"/>
              </a:rPr>
              <a:t>          Populasi Sarjana Teknik (2008)</a:t>
            </a:r>
            <a:endParaRPr lang="id-ID" sz="28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9" name="Chart 28"/>
          <p:cNvGraphicFramePr/>
          <p:nvPr/>
        </p:nvGraphicFramePr>
        <p:xfrm>
          <a:off x="251520" y="4638735"/>
          <a:ext cx="8712968" cy="1641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1" name="Straight Connector 40"/>
          <p:cNvCxnSpPr/>
          <p:nvPr/>
        </p:nvCxnSpPr>
        <p:spPr>
          <a:xfrm flipV="1">
            <a:off x="1584174" y="3521584"/>
            <a:ext cx="745232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19672" y="6280518"/>
            <a:ext cx="745232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3717032"/>
            <a:ext cx="1440160" cy="51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id-ID" b="1" dirty="0" smtClean="0"/>
              <a:t>Population, </a:t>
            </a:r>
            <a:r>
              <a:rPr lang="id-ID" sz="1600" b="1" dirty="0" smtClean="0"/>
              <a:t>2008 </a:t>
            </a:r>
            <a:r>
              <a:rPr lang="id-ID" sz="1400" dirty="0" smtClean="0"/>
              <a:t>(mio)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-899814" y="3687435"/>
            <a:ext cx="5184576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20" y="2945520"/>
            <a:ext cx="1440160" cy="5909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d-ID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Populasi ST</a:t>
            </a:r>
          </a:p>
          <a:p>
            <a:pPr algn="ctr">
              <a:lnSpc>
                <a:spcPct val="90000"/>
              </a:lnSpc>
            </a:pPr>
            <a:endParaRPr lang="id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520" y="5554048"/>
            <a:ext cx="1440160" cy="68326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1600" b="1" dirty="0" smtClean="0"/>
              <a:t>ST</a:t>
            </a:r>
          </a:p>
          <a:p>
            <a:pPr algn="ctr">
              <a:lnSpc>
                <a:spcPct val="80000"/>
              </a:lnSpc>
            </a:pPr>
            <a:r>
              <a:rPr lang="id-ID" sz="1600" b="1" dirty="0" smtClean="0"/>
              <a:t>/1 juta penduduk</a:t>
            </a:r>
            <a:endParaRPr lang="id-ID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2365" y="6608385"/>
            <a:ext cx="2928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Dari berbagai sumber, dari tahun 2004 2007</a:t>
            </a:r>
            <a:endParaRPr lang="id-ID" sz="1200" dirty="0"/>
          </a:p>
        </p:txBody>
      </p:sp>
      <p:sp>
        <p:nvSpPr>
          <p:cNvPr id="39" name="Up Arrow 38"/>
          <p:cNvSpPr/>
          <p:nvPr/>
        </p:nvSpPr>
        <p:spPr>
          <a:xfrm>
            <a:off x="4716016" y="5237942"/>
            <a:ext cx="360040" cy="423306"/>
          </a:xfrm>
          <a:prstGeom prst="upArrow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ounded Rectangle 39"/>
          <p:cNvSpPr/>
          <p:nvPr/>
        </p:nvSpPr>
        <p:spPr>
          <a:xfrm>
            <a:off x="4499992" y="4653136"/>
            <a:ext cx="86409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d-ID" b="1" dirty="0" smtClean="0">
                <a:solidFill>
                  <a:srgbClr val="002060"/>
                </a:solidFill>
              </a:rPr>
              <a:t>2025:</a:t>
            </a:r>
          </a:p>
          <a:p>
            <a:pPr algn="ctr"/>
            <a:r>
              <a:rPr lang="id-ID" b="1" dirty="0" smtClean="0">
                <a:solidFill>
                  <a:schemeClr val="tx1"/>
                </a:solidFill>
              </a:rPr>
              <a:t>7.500?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36296" y="4293096"/>
            <a:ext cx="1656184" cy="1440160"/>
          </a:xfrm>
          <a:prstGeom prst="roundRect">
            <a:avLst>
              <a:gd name="adj" fmla="val 8138"/>
            </a:avLst>
          </a:prstGeom>
          <a:solidFill>
            <a:schemeClr val="bg1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id-ID" b="1" dirty="0" smtClean="0">
                <a:solidFill>
                  <a:srgbClr val="002060"/>
                </a:solidFill>
              </a:rPr>
              <a:t>USA: </a:t>
            </a:r>
          </a:p>
          <a:p>
            <a:pPr algn="ctr"/>
            <a:r>
              <a:rPr lang="id-ID" b="1" dirty="0" smtClean="0">
                <a:solidFill>
                  <a:srgbClr val="002060"/>
                </a:solidFill>
              </a:rPr>
              <a:t>1.571.900 ST (2008)</a:t>
            </a:r>
          </a:p>
          <a:p>
            <a:pPr algn="ctr"/>
            <a:r>
              <a:rPr lang="id-ID" b="1" dirty="0" smtClean="0">
                <a:solidFill>
                  <a:srgbClr val="002060"/>
                </a:solidFill>
              </a:rPr>
              <a:t>= 5.174 ST/1 juta penduduk</a:t>
            </a:r>
          </a:p>
        </p:txBody>
      </p:sp>
      <p:pic>
        <p:nvPicPr>
          <p:cNvPr id="43" name="Picture 42" descr="59-3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grpSp>
        <p:nvGrpSpPr>
          <p:cNvPr id="2" name="Group 48"/>
          <p:cNvGrpSpPr/>
          <p:nvPr/>
        </p:nvGrpSpPr>
        <p:grpSpPr>
          <a:xfrm>
            <a:off x="323528" y="2431337"/>
            <a:ext cx="1368152" cy="514182"/>
            <a:chOff x="251520" y="2770801"/>
            <a:chExt cx="1368152" cy="514182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51520" y="2770801"/>
              <a:ext cx="576064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467544" y="2787678"/>
              <a:ext cx="576064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755576" y="2807930"/>
              <a:ext cx="576064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1043608" y="2807930"/>
              <a:ext cx="576064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" name="Rounded Rectangle 49"/>
          <p:cNvSpPr/>
          <p:nvPr/>
        </p:nvSpPr>
        <p:spPr>
          <a:xfrm>
            <a:off x="4427984" y="1844824"/>
            <a:ext cx="1008112" cy="4968552"/>
          </a:xfrm>
          <a:prstGeom prst="roundRect">
            <a:avLst>
              <a:gd name="adj" fmla="val 90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" name="Picture 50" descr="BENDERA MALAYSI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5680" y="1106725"/>
            <a:ext cx="565777" cy="377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 descr="brazi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7366" y="1124744"/>
            <a:ext cx="519844" cy="360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 descr="China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32054" y="1122207"/>
            <a:ext cx="514343" cy="342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 descr="images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3017" y="1124745"/>
            <a:ext cx="541044" cy="360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 descr="korea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9747" y="1122457"/>
            <a:ext cx="519744" cy="345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 descr="thailand_fla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5520" y="1124744"/>
            <a:ext cx="541415" cy="360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 descr="vietnam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40637" y="1121880"/>
            <a:ext cx="512311" cy="339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 descr="bendera indonesia.jpg"/>
          <p:cNvPicPr>
            <a:picLocks noChangeAspect="1"/>
          </p:cNvPicPr>
          <p:nvPr/>
        </p:nvPicPr>
        <p:blipFill>
          <a:blip r:embed="rId14" cstate="print"/>
          <a:srcRect t="15750" r="9672" b="16001"/>
          <a:stretch>
            <a:fillRect/>
          </a:stretch>
        </p:blipFill>
        <p:spPr>
          <a:xfrm>
            <a:off x="4645480" y="1147441"/>
            <a:ext cx="565777" cy="341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 descr="american-flag.gi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64726" y="4797152"/>
            <a:ext cx="515586" cy="36310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Graphic spid="25" grpId="0">
        <p:bldAsOne/>
      </p:bldGraphic>
      <p:bldGraphic spid="29" grpId="0">
        <p:bldAsOne/>
      </p:bldGraphic>
      <p:bldP spid="9" grpId="0" animBg="1"/>
      <p:bldP spid="27" grpId="0" animBg="1"/>
      <p:bldP spid="30" grpId="0" animBg="1"/>
      <p:bldP spid="39" grpId="0" animBg="1"/>
      <p:bldP spid="40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411760" y="0"/>
            <a:ext cx="673224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/>
          <p:cNvSpPr/>
          <p:nvPr/>
        </p:nvSpPr>
        <p:spPr>
          <a:xfrm>
            <a:off x="0" y="0"/>
            <a:ext cx="2411760" cy="6206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395536" y="692696"/>
          <a:ext cx="8388431" cy="4392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718"/>
                <a:gridCol w="1391718"/>
                <a:gridCol w="1469036"/>
                <a:gridCol w="1391718"/>
                <a:gridCol w="1320396"/>
                <a:gridCol w="1423845"/>
              </a:tblGrid>
              <a:tr h="172819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SUMATERA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JAWA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KALIMANTAN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SULAWESI-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dirty="0"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BALI - NUSA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TENGGARA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dirty="0"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PAPUA-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MALUKU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dirty="0">
                        <a:latin typeface="Arial Narrow" pitchFamily="34" charset="0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endParaRPr lang="id-ID" sz="1400" dirty="0">
                        <a:latin typeface="Arial Narrow" pitchFamily="34" charset="0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36000" marR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itle 1"/>
          <p:cNvSpPr txBox="1">
            <a:spLocks/>
          </p:cNvSpPr>
          <p:nvPr/>
        </p:nvSpPr>
        <p:spPr>
          <a:xfrm>
            <a:off x="0" y="13831"/>
            <a:ext cx="9144000" cy="4772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latin typeface="+mj-lt"/>
                <a:ea typeface="+mj-ea"/>
                <a:cs typeface="+mj-cs"/>
              </a:rPr>
              <a:t>      </a:t>
            </a: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Acuan </a:t>
            </a:r>
            <a:r>
              <a:rPr lang="id-ID" sz="2800" b="1" dirty="0" smtClean="0">
                <a:latin typeface="+mj-lt"/>
                <a:ea typeface="+mj-ea"/>
                <a:cs typeface="+mj-cs"/>
              </a:rPr>
              <a:t>            Kebutuhan Insinyur: </a:t>
            </a:r>
            <a:r>
              <a:rPr lang="id-ID" sz="2800" b="1" dirty="0" smtClean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KORIDOR EKONOMI</a:t>
            </a:r>
            <a:endParaRPr lang="id-ID" sz="2800" b="1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539551" y="1004959"/>
            <a:ext cx="1180905" cy="1305672"/>
            <a:chOff x="2422146" y="736544"/>
            <a:chExt cx="1566678" cy="1878622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589597" y="1866846"/>
              <a:ext cx="211601" cy="250309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0"/>
                </a:cxn>
                <a:cxn ang="0">
                  <a:pos x="240" y="192"/>
                </a:cxn>
                <a:cxn ang="0">
                  <a:pos x="240" y="240"/>
                </a:cxn>
                <a:cxn ang="0">
                  <a:pos x="144" y="240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240" h="240">
                  <a:moveTo>
                    <a:pt x="48" y="0"/>
                  </a:moveTo>
                  <a:lnTo>
                    <a:pt x="144" y="0"/>
                  </a:lnTo>
                  <a:lnTo>
                    <a:pt x="240" y="192"/>
                  </a:lnTo>
                  <a:lnTo>
                    <a:pt x="240" y="240"/>
                  </a:lnTo>
                  <a:lnTo>
                    <a:pt x="144" y="240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891211" y="1220214"/>
              <a:ext cx="463854" cy="5475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384"/>
                </a:cxn>
                <a:cxn ang="0">
                  <a:pos x="528" y="528"/>
                </a:cxn>
                <a:cxn ang="0">
                  <a:pos x="240" y="528"/>
                </a:cxn>
                <a:cxn ang="0">
                  <a:pos x="0" y="240"/>
                </a:cxn>
                <a:cxn ang="0">
                  <a:pos x="0" y="0"/>
                </a:cxn>
              </a:cxnLst>
              <a:rect l="0" t="0" r="r" b="b"/>
              <a:pathLst>
                <a:path w="528" h="528">
                  <a:moveTo>
                    <a:pt x="0" y="0"/>
                  </a:moveTo>
                  <a:lnTo>
                    <a:pt x="528" y="384"/>
                  </a:lnTo>
                  <a:lnTo>
                    <a:pt x="528" y="528"/>
                  </a:lnTo>
                  <a:lnTo>
                    <a:pt x="240" y="528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CC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042355" y="1767765"/>
              <a:ext cx="399227" cy="199466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453" y="48"/>
                </a:cxn>
                <a:cxn ang="0">
                  <a:pos x="453" y="192"/>
                </a:cxn>
                <a:cxn ang="0">
                  <a:pos x="117" y="192"/>
                </a:cxn>
                <a:cxn ang="0">
                  <a:pos x="0" y="72"/>
                </a:cxn>
                <a:cxn ang="0">
                  <a:pos x="21" y="48"/>
                </a:cxn>
                <a:cxn ang="0">
                  <a:pos x="69" y="0"/>
                </a:cxn>
                <a:cxn ang="0">
                  <a:pos x="357" y="0"/>
                </a:cxn>
              </a:cxnLst>
              <a:rect l="0" t="0" r="r" b="b"/>
              <a:pathLst>
                <a:path w="453" h="192">
                  <a:moveTo>
                    <a:pt x="357" y="0"/>
                  </a:moveTo>
                  <a:lnTo>
                    <a:pt x="453" y="48"/>
                  </a:lnTo>
                  <a:lnTo>
                    <a:pt x="453" y="192"/>
                  </a:lnTo>
                  <a:lnTo>
                    <a:pt x="117" y="192"/>
                  </a:lnTo>
                  <a:lnTo>
                    <a:pt x="0" y="72"/>
                  </a:lnTo>
                  <a:lnTo>
                    <a:pt x="21" y="48"/>
                  </a:lnTo>
                  <a:lnTo>
                    <a:pt x="69" y="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145549" y="1967231"/>
              <a:ext cx="506590" cy="348087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432" y="0"/>
                </a:cxn>
                <a:cxn ang="0">
                  <a:pos x="576" y="144"/>
                </a:cxn>
                <a:cxn ang="0">
                  <a:pos x="576" y="288"/>
                </a:cxn>
                <a:cxn ang="0">
                  <a:pos x="480" y="240"/>
                </a:cxn>
                <a:cxn ang="0">
                  <a:pos x="288" y="336"/>
                </a:cxn>
                <a:cxn ang="0">
                  <a:pos x="0" y="0"/>
                </a:cxn>
                <a:cxn ang="0">
                  <a:pos x="336" y="0"/>
                </a:cxn>
              </a:cxnLst>
              <a:rect l="0" t="0" r="r" b="b"/>
              <a:pathLst>
                <a:path w="576" h="336">
                  <a:moveTo>
                    <a:pt x="336" y="0"/>
                  </a:moveTo>
                  <a:lnTo>
                    <a:pt x="432" y="0"/>
                  </a:lnTo>
                  <a:lnTo>
                    <a:pt x="576" y="144"/>
                  </a:lnTo>
                  <a:lnTo>
                    <a:pt x="576" y="288"/>
                  </a:lnTo>
                  <a:lnTo>
                    <a:pt x="480" y="240"/>
                  </a:lnTo>
                  <a:lnTo>
                    <a:pt x="288" y="336"/>
                  </a:lnTo>
                  <a:lnTo>
                    <a:pt x="0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CC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314412" y="2216236"/>
              <a:ext cx="337727" cy="298546"/>
            </a:xfrm>
            <a:custGeom>
              <a:avLst/>
              <a:gdLst/>
              <a:ahLst/>
              <a:cxnLst>
                <a:cxn ang="0">
                  <a:pos x="384" y="48"/>
                </a:cxn>
                <a:cxn ang="0">
                  <a:pos x="384" y="288"/>
                </a:cxn>
                <a:cxn ang="0">
                  <a:pos x="192" y="288"/>
                </a:cxn>
                <a:cxn ang="0">
                  <a:pos x="0" y="144"/>
                </a:cxn>
                <a:cxn ang="0">
                  <a:pos x="288" y="0"/>
                </a:cxn>
                <a:cxn ang="0">
                  <a:pos x="384" y="48"/>
                </a:cxn>
              </a:cxnLst>
              <a:rect l="0" t="0" r="r" b="b"/>
              <a:pathLst>
                <a:path w="384" h="288">
                  <a:moveTo>
                    <a:pt x="384" y="48"/>
                  </a:moveTo>
                  <a:lnTo>
                    <a:pt x="384" y="288"/>
                  </a:lnTo>
                  <a:lnTo>
                    <a:pt x="192" y="288"/>
                  </a:lnTo>
                  <a:lnTo>
                    <a:pt x="0" y="144"/>
                  </a:lnTo>
                  <a:lnTo>
                    <a:pt x="288" y="0"/>
                  </a:lnTo>
                  <a:lnTo>
                    <a:pt x="384" y="48"/>
                  </a:lnTo>
                  <a:close/>
                </a:path>
              </a:pathLst>
            </a:custGeom>
            <a:solidFill>
              <a:srgbClr val="66FF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723390" y="1818610"/>
              <a:ext cx="126127" cy="14862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96"/>
                </a:cxn>
                <a:cxn ang="0">
                  <a:pos x="96" y="144"/>
                </a:cxn>
                <a:cxn ang="0">
                  <a:pos x="0" y="0"/>
                </a:cxn>
                <a:cxn ang="0">
                  <a:pos x="48" y="0"/>
                </a:cxn>
              </a:cxnLst>
              <a:rect l="0" t="0" r="r" b="b"/>
              <a:pathLst>
                <a:path w="144" h="144">
                  <a:moveTo>
                    <a:pt x="48" y="0"/>
                  </a:moveTo>
                  <a:lnTo>
                    <a:pt x="144" y="96"/>
                  </a:lnTo>
                  <a:lnTo>
                    <a:pt x="96" y="14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862697" y="2016771"/>
              <a:ext cx="83389" cy="100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441581" y="1520064"/>
              <a:ext cx="83389" cy="977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904392" y="1020749"/>
              <a:ext cx="84432" cy="495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auto">
            <a:xfrm>
              <a:off x="3735528" y="2565626"/>
              <a:ext cx="41695" cy="4954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48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0" y="48"/>
                </a:cxn>
              </a:cxnLst>
              <a:rect l="0" t="0" r="r" b="b"/>
              <a:pathLst>
                <a:path w="48" h="48">
                  <a:moveTo>
                    <a:pt x="0" y="48"/>
                  </a:moveTo>
                  <a:lnTo>
                    <a:pt x="48" y="48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2976685" y="1834254"/>
              <a:ext cx="421116" cy="530604"/>
            </a:xfrm>
            <a:custGeom>
              <a:avLst/>
              <a:gdLst/>
              <a:ahLst/>
              <a:cxnLst>
                <a:cxn ang="0">
                  <a:pos x="192" y="128"/>
                </a:cxn>
                <a:cxn ang="0">
                  <a:pos x="480" y="464"/>
                </a:cxn>
                <a:cxn ang="0">
                  <a:pos x="384" y="512"/>
                </a:cxn>
                <a:cxn ang="0">
                  <a:pos x="0" y="80"/>
                </a:cxn>
                <a:cxn ang="0">
                  <a:pos x="77" y="0"/>
                </a:cxn>
                <a:cxn ang="0">
                  <a:pos x="192" y="128"/>
                </a:cxn>
              </a:cxnLst>
              <a:rect l="0" t="0" r="r" b="b"/>
              <a:pathLst>
                <a:path w="480" h="512">
                  <a:moveTo>
                    <a:pt x="192" y="128"/>
                  </a:moveTo>
                  <a:lnTo>
                    <a:pt x="480" y="464"/>
                  </a:lnTo>
                  <a:lnTo>
                    <a:pt x="384" y="512"/>
                  </a:lnTo>
                  <a:lnTo>
                    <a:pt x="0" y="80"/>
                  </a:lnTo>
                  <a:lnTo>
                    <a:pt x="77" y="0"/>
                  </a:lnTo>
                  <a:lnTo>
                    <a:pt x="192" y="128"/>
                  </a:lnTo>
                  <a:close/>
                </a:path>
              </a:pathLst>
            </a:custGeom>
            <a:solidFill>
              <a:srgbClr val="FFFF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>
              <a:off x="2806780" y="1469220"/>
              <a:ext cx="297075" cy="448471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336" y="288"/>
                </a:cxn>
                <a:cxn ang="0">
                  <a:pos x="192" y="432"/>
                </a:cxn>
                <a:cxn ang="0">
                  <a:pos x="0" y="96"/>
                </a:cxn>
              </a:cxnLst>
              <a:rect l="0" t="0" r="r" b="b"/>
              <a:pathLst>
                <a:path w="336" h="432">
                  <a:moveTo>
                    <a:pt x="0" y="96"/>
                  </a:moveTo>
                  <a:lnTo>
                    <a:pt x="96" y="0"/>
                  </a:lnTo>
                  <a:lnTo>
                    <a:pt x="336" y="288"/>
                  </a:lnTo>
                  <a:lnTo>
                    <a:pt x="192" y="432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CC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3" name="Freeform 48"/>
            <p:cNvSpPr>
              <a:spLocks/>
            </p:cNvSpPr>
            <p:nvPr/>
          </p:nvSpPr>
          <p:spPr bwMode="auto">
            <a:xfrm>
              <a:off x="2631662" y="1020749"/>
              <a:ext cx="259550" cy="548856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95" y="192"/>
                </a:cxn>
                <a:cxn ang="0">
                  <a:pos x="295" y="432"/>
                </a:cxn>
                <a:cxn ang="0">
                  <a:pos x="199" y="528"/>
                </a:cxn>
                <a:cxn ang="0">
                  <a:pos x="7" y="288"/>
                </a:cxn>
                <a:cxn ang="0">
                  <a:pos x="10" y="252"/>
                </a:cxn>
                <a:cxn ang="0">
                  <a:pos x="7" y="96"/>
                </a:cxn>
                <a:cxn ang="0">
                  <a:pos x="103" y="0"/>
                </a:cxn>
              </a:cxnLst>
              <a:rect l="0" t="0" r="r" b="b"/>
              <a:pathLst>
                <a:path w="295" h="528">
                  <a:moveTo>
                    <a:pt x="103" y="0"/>
                  </a:moveTo>
                  <a:lnTo>
                    <a:pt x="295" y="192"/>
                  </a:lnTo>
                  <a:lnTo>
                    <a:pt x="295" y="432"/>
                  </a:lnTo>
                  <a:lnTo>
                    <a:pt x="199" y="528"/>
                  </a:lnTo>
                  <a:cubicBezTo>
                    <a:pt x="135" y="448"/>
                    <a:pt x="65" y="373"/>
                    <a:pt x="7" y="288"/>
                  </a:cubicBezTo>
                  <a:cubicBezTo>
                    <a:pt x="0" y="278"/>
                    <a:pt x="10" y="252"/>
                    <a:pt x="10" y="252"/>
                  </a:cubicBezTo>
                  <a:lnTo>
                    <a:pt x="7" y="9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4" name="Freeform 49"/>
            <p:cNvSpPr>
              <a:spLocks/>
            </p:cNvSpPr>
            <p:nvPr/>
          </p:nvSpPr>
          <p:spPr bwMode="auto">
            <a:xfrm>
              <a:off x="2469053" y="870824"/>
              <a:ext cx="254338" cy="448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" y="0"/>
                </a:cxn>
                <a:cxn ang="0">
                  <a:pos x="289" y="144"/>
                </a:cxn>
                <a:cxn ang="0">
                  <a:pos x="193" y="240"/>
                </a:cxn>
                <a:cxn ang="0">
                  <a:pos x="194" y="432"/>
                </a:cxn>
                <a:cxn ang="0">
                  <a:pos x="2" y="104"/>
                </a:cxn>
                <a:cxn ang="0">
                  <a:pos x="0" y="0"/>
                </a:cxn>
              </a:cxnLst>
              <a:rect l="0" t="0" r="r" b="b"/>
              <a:pathLst>
                <a:path w="289" h="432">
                  <a:moveTo>
                    <a:pt x="0" y="0"/>
                  </a:moveTo>
                  <a:lnTo>
                    <a:pt x="193" y="0"/>
                  </a:lnTo>
                  <a:lnTo>
                    <a:pt x="289" y="144"/>
                  </a:lnTo>
                  <a:lnTo>
                    <a:pt x="193" y="240"/>
                  </a:lnTo>
                  <a:lnTo>
                    <a:pt x="194" y="432"/>
                  </a:lnTo>
                  <a:lnTo>
                    <a:pt x="2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 rot="193903">
              <a:off x="2518044" y="1471827"/>
              <a:ext cx="126127" cy="1486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144" y="48"/>
                </a:cxn>
                <a:cxn ang="0">
                  <a:pos x="144" y="144"/>
                </a:cxn>
                <a:cxn ang="0">
                  <a:pos x="0" y="0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6" name="Freeform 87"/>
            <p:cNvSpPr>
              <a:spLocks/>
            </p:cNvSpPr>
            <p:nvPr/>
          </p:nvSpPr>
          <p:spPr bwMode="auto">
            <a:xfrm>
              <a:off x="3603148" y="1376657"/>
              <a:ext cx="54203" cy="5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7" name="Freeform 88"/>
            <p:cNvSpPr>
              <a:spLocks/>
            </p:cNvSpPr>
            <p:nvPr/>
          </p:nvSpPr>
          <p:spPr bwMode="auto">
            <a:xfrm rot="193903">
              <a:off x="2422146" y="1209784"/>
              <a:ext cx="59415" cy="116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144" y="48"/>
                </a:cxn>
                <a:cxn ang="0">
                  <a:pos x="144" y="144"/>
                </a:cxn>
                <a:cxn ang="0">
                  <a:pos x="0" y="0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48" name="Freeform 92"/>
            <p:cNvSpPr>
              <a:spLocks/>
            </p:cNvSpPr>
            <p:nvPr/>
          </p:nvSpPr>
          <p:spPr bwMode="auto">
            <a:xfrm>
              <a:off x="2470095" y="736544"/>
              <a:ext cx="54203" cy="5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1907703" y="1831567"/>
            <a:ext cx="1180905" cy="470975"/>
            <a:chOff x="4511023" y="5357751"/>
            <a:chExt cx="679474" cy="247913"/>
          </a:xfrm>
        </p:grpSpPr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109192" y="5429856"/>
              <a:ext cx="79369" cy="315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0" y="0"/>
                </a:cxn>
              </a:cxnLst>
              <a:rect l="0" t="0" r="r" b="b"/>
              <a:pathLst>
                <a:path w="192" h="48">
                  <a:moveTo>
                    <a:pt x="0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954972" y="5419324"/>
              <a:ext cx="235525" cy="18634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40"/>
                </a:cxn>
                <a:cxn ang="0">
                  <a:pos x="432" y="288"/>
                </a:cxn>
                <a:cxn ang="0">
                  <a:pos x="432" y="144"/>
                </a:cxn>
                <a:cxn ang="0">
                  <a:pos x="240" y="144"/>
                </a:cxn>
                <a:cxn ang="0">
                  <a:pos x="240" y="96"/>
                </a:cxn>
                <a:cxn ang="0">
                  <a:pos x="192" y="48"/>
                </a:cxn>
                <a:cxn ang="0">
                  <a:pos x="48" y="0"/>
                </a:cxn>
              </a:cxnLst>
              <a:rect l="0" t="0" r="r" b="b"/>
              <a:pathLst>
                <a:path w="432" h="288">
                  <a:moveTo>
                    <a:pt x="48" y="0"/>
                  </a:moveTo>
                  <a:lnTo>
                    <a:pt x="0" y="240"/>
                  </a:lnTo>
                  <a:lnTo>
                    <a:pt x="432" y="288"/>
                  </a:lnTo>
                  <a:lnTo>
                    <a:pt x="432" y="144"/>
                  </a:lnTo>
                  <a:lnTo>
                    <a:pt x="240" y="144"/>
                  </a:lnTo>
                  <a:lnTo>
                    <a:pt x="240" y="96"/>
                  </a:lnTo>
                  <a:lnTo>
                    <a:pt x="19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4745903" y="5388537"/>
              <a:ext cx="234880" cy="18553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162"/>
                </a:cxn>
                <a:cxn ang="0">
                  <a:pos x="176" y="210"/>
                </a:cxn>
                <a:cxn ang="0">
                  <a:pos x="242" y="141"/>
                </a:cxn>
                <a:cxn ang="0">
                  <a:pos x="290" y="186"/>
                </a:cxn>
                <a:cxn ang="0">
                  <a:pos x="293" y="243"/>
                </a:cxn>
                <a:cxn ang="0">
                  <a:pos x="340" y="243"/>
                </a:cxn>
                <a:cxn ang="0">
                  <a:pos x="383" y="41"/>
                </a:cxn>
                <a:cxn ang="0">
                  <a:pos x="340" y="41"/>
                </a:cxn>
                <a:cxn ang="0">
                  <a:pos x="298" y="0"/>
                </a:cxn>
                <a:cxn ang="0">
                  <a:pos x="255" y="0"/>
                </a:cxn>
                <a:cxn ang="0">
                  <a:pos x="213" y="81"/>
                </a:cxn>
                <a:cxn ang="0">
                  <a:pos x="0" y="41"/>
                </a:cxn>
              </a:cxnLst>
              <a:rect l="0" t="0" r="r" b="b"/>
              <a:pathLst>
                <a:path w="383" h="243">
                  <a:moveTo>
                    <a:pt x="0" y="41"/>
                  </a:moveTo>
                  <a:lnTo>
                    <a:pt x="0" y="162"/>
                  </a:lnTo>
                  <a:lnTo>
                    <a:pt x="176" y="210"/>
                  </a:lnTo>
                  <a:lnTo>
                    <a:pt x="242" y="141"/>
                  </a:lnTo>
                  <a:lnTo>
                    <a:pt x="290" y="186"/>
                  </a:lnTo>
                  <a:lnTo>
                    <a:pt x="293" y="243"/>
                  </a:lnTo>
                  <a:lnTo>
                    <a:pt x="340" y="243"/>
                  </a:lnTo>
                  <a:lnTo>
                    <a:pt x="383" y="41"/>
                  </a:lnTo>
                  <a:lnTo>
                    <a:pt x="340" y="41"/>
                  </a:lnTo>
                  <a:lnTo>
                    <a:pt x="298" y="0"/>
                  </a:lnTo>
                  <a:lnTo>
                    <a:pt x="255" y="0"/>
                  </a:lnTo>
                  <a:lnTo>
                    <a:pt x="213" y="8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99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60" name="Freeform 43"/>
            <p:cNvSpPr>
              <a:spLocks/>
            </p:cNvSpPr>
            <p:nvPr/>
          </p:nvSpPr>
          <p:spPr bwMode="auto">
            <a:xfrm>
              <a:off x="4563290" y="5357751"/>
              <a:ext cx="182613" cy="153933"/>
            </a:xfrm>
            <a:custGeom>
              <a:avLst/>
              <a:gdLst/>
              <a:ahLst/>
              <a:cxnLst>
                <a:cxn ang="0">
                  <a:pos x="336" y="96"/>
                </a:cxn>
                <a:cxn ang="0">
                  <a:pos x="336" y="240"/>
                </a:cxn>
                <a:cxn ang="0">
                  <a:pos x="0" y="192"/>
                </a:cxn>
                <a:cxn ang="0">
                  <a:pos x="48" y="48"/>
                </a:cxn>
                <a:cxn ang="0">
                  <a:pos x="96" y="48"/>
                </a:cxn>
                <a:cxn ang="0">
                  <a:pos x="96" y="0"/>
                </a:cxn>
                <a:cxn ang="0">
                  <a:pos x="336" y="96"/>
                </a:cxn>
              </a:cxnLst>
              <a:rect l="0" t="0" r="r" b="b"/>
              <a:pathLst>
                <a:path w="336" h="240">
                  <a:moveTo>
                    <a:pt x="336" y="96"/>
                  </a:moveTo>
                  <a:lnTo>
                    <a:pt x="336" y="240"/>
                  </a:lnTo>
                  <a:lnTo>
                    <a:pt x="0" y="192"/>
                  </a:lnTo>
                  <a:lnTo>
                    <a:pt x="48" y="48"/>
                  </a:lnTo>
                  <a:lnTo>
                    <a:pt x="96" y="48"/>
                  </a:lnTo>
                  <a:lnTo>
                    <a:pt x="96" y="0"/>
                  </a:lnTo>
                  <a:lnTo>
                    <a:pt x="336" y="96"/>
                  </a:lnTo>
                  <a:close/>
                </a:path>
              </a:pathLst>
            </a:custGeom>
            <a:solidFill>
              <a:srgbClr val="99FFCC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CC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4589101" y="5357751"/>
              <a:ext cx="25811" cy="307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48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0" y="48"/>
                </a:cxn>
              </a:cxnLst>
              <a:rect l="0" t="0" r="r" b="b"/>
              <a:pathLst>
                <a:path w="48" h="48">
                  <a:moveTo>
                    <a:pt x="0" y="48"/>
                  </a:moveTo>
                  <a:lnTo>
                    <a:pt x="48" y="48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62" name="Freeform 45"/>
            <p:cNvSpPr>
              <a:spLocks/>
            </p:cNvSpPr>
            <p:nvPr/>
          </p:nvSpPr>
          <p:spPr bwMode="auto">
            <a:xfrm>
              <a:off x="4511023" y="5357751"/>
              <a:ext cx="78078" cy="12314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44" y="48"/>
                </a:cxn>
                <a:cxn ang="0">
                  <a:pos x="96" y="192"/>
                </a:cxn>
                <a:cxn ang="0">
                  <a:pos x="96" y="144"/>
                </a:cxn>
                <a:cxn ang="0">
                  <a:pos x="0" y="96"/>
                </a:cxn>
                <a:cxn ang="0">
                  <a:pos x="48" y="0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144" y="48"/>
                  </a:lnTo>
                  <a:lnTo>
                    <a:pt x="96" y="192"/>
                  </a:lnTo>
                  <a:lnTo>
                    <a:pt x="96" y="144"/>
                  </a:lnTo>
                  <a:lnTo>
                    <a:pt x="0" y="96"/>
                  </a:lnTo>
                  <a:lnTo>
                    <a:pt x="48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99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63" name="Freeform 54"/>
            <p:cNvSpPr>
              <a:spLocks/>
            </p:cNvSpPr>
            <p:nvPr/>
          </p:nvSpPr>
          <p:spPr bwMode="auto">
            <a:xfrm>
              <a:off x="4857535" y="5492239"/>
              <a:ext cx="66464" cy="84258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54" y="0"/>
                </a:cxn>
                <a:cxn ang="0">
                  <a:pos x="105" y="51"/>
                </a:cxn>
                <a:cxn ang="0">
                  <a:pos x="108" y="111"/>
                </a:cxn>
                <a:cxn ang="0">
                  <a:pos x="0" y="75"/>
                </a:cxn>
              </a:cxnLst>
              <a:rect l="0" t="0" r="r" b="b"/>
              <a:pathLst>
                <a:path w="108" h="111">
                  <a:moveTo>
                    <a:pt x="0" y="75"/>
                  </a:moveTo>
                  <a:lnTo>
                    <a:pt x="54" y="0"/>
                  </a:lnTo>
                  <a:lnTo>
                    <a:pt x="105" y="51"/>
                  </a:lnTo>
                  <a:lnTo>
                    <a:pt x="108" y="11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3275855" y="997245"/>
            <a:ext cx="1338359" cy="1351635"/>
            <a:chOff x="4031560" y="1070290"/>
            <a:chExt cx="1265434" cy="1196791"/>
          </a:xfrm>
        </p:grpSpPr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664277" y="1070290"/>
              <a:ext cx="632717" cy="84740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576" y="0"/>
                </a:cxn>
                <a:cxn ang="0">
                  <a:pos x="576" y="48"/>
                </a:cxn>
                <a:cxn ang="0">
                  <a:pos x="528" y="48"/>
                </a:cxn>
                <a:cxn ang="0">
                  <a:pos x="576" y="240"/>
                </a:cxn>
                <a:cxn ang="0">
                  <a:pos x="576" y="288"/>
                </a:cxn>
                <a:cxn ang="0">
                  <a:pos x="720" y="384"/>
                </a:cxn>
                <a:cxn ang="0">
                  <a:pos x="720" y="432"/>
                </a:cxn>
                <a:cxn ang="0">
                  <a:pos x="576" y="432"/>
                </a:cxn>
                <a:cxn ang="0">
                  <a:pos x="528" y="576"/>
                </a:cxn>
                <a:cxn ang="0">
                  <a:pos x="528" y="672"/>
                </a:cxn>
                <a:cxn ang="0">
                  <a:pos x="336" y="816"/>
                </a:cxn>
                <a:cxn ang="0">
                  <a:pos x="192" y="432"/>
                </a:cxn>
                <a:cxn ang="0">
                  <a:pos x="0" y="432"/>
                </a:cxn>
                <a:cxn ang="0">
                  <a:pos x="432" y="0"/>
                </a:cxn>
              </a:cxnLst>
              <a:rect l="0" t="0" r="r" b="b"/>
              <a:pathLst>
                <a:path w="720" h="816">
                  <a:moveTo>
                    <a:pt x="432" y="0"/>
                  </a:moveTo>
                  <a:lnTo>
                    <a:pt x="576" y="0"/>
                  </a:lnTo>
                  <a:lnTo>
                    <a:pt x="576" y="48"/>
                  </a:lnTo>
                  <a:lnTo>
                    <a:pt x="528" y="48"/>
                  </a:lnTo>
                  <a:lnTo>
                    <a:pt x="576" y="240"/>
                  </a:lnTo>
                  <a:lnTo>
                    <a:pt x="576" y="288"/>
                  </a:lnTo>
                  <a:lnTo>
                    <a:pt x="720" y="384"/>
                  </a:lnTo>
                  <a:lnTo>
                    <a:pt x="720" y="432"/>
                  </a:lnTo>
                  <a:lnTo>
                    <a:pt x="576" y="432"/>
                  </a:lnTo>
                  <a:lnTo>
                    <a:pt x="528" y="576"/>
                  </a:lnTo>
                  <a:lnTo>
                    <a:pt x="528" y="672"/>
                  </a:lnTo>
                  <a:lnTo>
                    <a:pt x="336" y="816"/>
                  </a:lnTo>
                  <a:lnTo>
                    <a:pt x="192" y="432"/>
                  </a:lnTo>
                  <a:lnTo>
                    <a:pt x="0" y="432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66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284856" y="1419680"/>
              <a:ext cx="674412" cy="747017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0" y="480"/>
                </a:cxn>
                <a:cxn ang="0">
                  <a:pos x="528" y="0"/>
                </a:cxn>
                <a:cxn ang="0">
                  <a:pos x="432" y="96"/>
                </a:cxn>
                <a:cxn ang="0">
                  <a:pos x="624" y="96"/>
                </a:cxn>
                <a:cxn ang="0">
                  <a:pos x="768" y="480"/>
                </a:cxn>
                <a:cxn ang="0">
                  <a:pos x="480" y="720"/>
                </a:cxn>
                <a:cxn ang="0">
                  <a:pos x="0" y="672"/>
                </a:cxn>
              </a:cxnLst>
              <a:rect l="0" t="0" r="r" b="b"/>
              <a:pathLst>
                <a:path w="768" h="720">
                  <a:moveTo>
                    <a:pt x="0" y="672"/>
                  </a:moveTo>
                  <a:lnTo>
                    <a:pt x="0" y="480"/>
                  </a:lnTo>
                  <a:lnTo>
                    <a:pt x="528" y="0"/>
                  </a:lnTo>
                  <a:lnTo>
                    <a:pt x="432" y="96"/>
                  </a:lnTo>
                  <a:lnTo>
                    <a:pt x="624" y="96"/>
                  </a:lnTo>
                  <a:lnTo>
                    <a:pt x="768" y="480"/>
                  </a:lnTo>
                  <a:lnTo>
                    <a:pt x="480" y="72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6FF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707014" y="1917691"/>
              <a:ext cx="293947" cy="34939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36" y="96"/>
                </a:cxn>
                <a:cxn ang="0">
                  <a:pos x="240" y="288"/>
                </a:cxn>
                <a:cxn ang="0">
                  <a:pos x="48" y="336"/>
                </a:cxn>
                <a:cxn ang="0">
                  <a:pos x="48" y="288"/>
                </a:cxn>
                <a:cxn ang="0">
                  <a:pos x="0" y="240"/>
                </a:cxn>
                <a:cxn ang="0">
                  <a:pos x="288" y="0"/>
                </a:cxn>
              </a:cxnLst>
              <a:rect l="0" t="0" r="r" b="b"/>
              <a:pathLst>
                <a:path w="336" h="336">
                  <a:moveTo>
                    <a:pt x="288" y="0"/>
                  </a:moveTo>
                  <a:lnTo>
                    <a:pt x="336" y="96"/>
                  </a:lnTo>
                  <a:lnTo>
                    <a:pt x="240" y="288"/>
                  </a:lnTo>
                  <a:lnTo>
                    <a:pt x="48" y="336"/>
                  </a:lnTo>
                  <a:lnTo>
                    <a:pt x="48" y="288"/>
                  </a:lnTo>
                  <a:lnTo>
                    <a:pt x="0" y="24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959267" y="2166696"/>
              <a:ext cx="41695" cy="100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48" y="96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0" y="96"/>
                  </a:lnTo>
                  <a:lnTo>
                    <a:pt x="48" y="96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0" name="Freeform 50"/>
            <p:cNvSpPr>
              <a:spLocks/>
            </p:cNvSpPr>
            <p:nvPr/>
          </p:nvSpPr>
          <p:spPr bwMode="auto">
            <a:xfrm>
              <a:off x="4031560" y="1368835"/>
              <a:ext cx="717148" cy="74832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92" y="144"/>
                </a:cxn>
                <a:cxn ang="0">
                  <a:pos x="528" y="48"/>
                </a:cxn>
                <a:cxn ang="0">
                  <a:pos x="624" y="96"/>
                </a:cxn>
                <a:cxn ang="0">
                  <a:pos x="816" y="48"/>
                </a:cxn>
                <a:cxn ang="0">
                  <a:pos x="288" y="528"/>
                </a:cxn>
                <a:cxn ang="0">
                  <a:pos x="288" y="720"/>
                </a:cxn>
                <a:cxn ang="0">
                  <a:pos x="192" y="720"/>
                </a:cxn>
                <a:cxn ang="0">
                  <a:pos x="144" y="432"/>
                </a:cxn>
                <a:cxn ang="0">
                  <a:pos x="0" y="240"/>
                </a:cxn>
                <a:cxn ang="0">
                  <a:pos x="48" y="0"/>
                </a:cxn>
              </a:cxnLst>
              <a:rect l="0" t="0" r="r" b="b"/>
              <a:pathLst>
                <a:path w="816" h="720">
                  <a:moveTo>
                    <a:pt x="48" y="0"/>
                  </a:moveTo>
                  <a:lnTo>
                    <a:pt x="192" y="144"/>
                  </a:lnTo>
                  <a:lnTo>
                    <a:pt x="528" y="48"/>
                  </a:lnTo>
                  <a:lnTo>
                    <a:pt x="624" y="96"/>
                  </a:lnTo>
                  <a:lnTo>
                    <a:pt x="816" y="48"/>
                  </a:lnTo>
                  <a:lnTo>
                    <a:pt x="288" y="528"/>
                  </a:lnTo>
                  <a:lnTo>
                    <a:pt x="288" y="720"/>
                  </a:lnTo>
                  <a:lnTo>
                    <a:pt x="192" y="720"/>
                  </a:lnTo>
                  <a:lnTo>
                    <a:pt x="144" y="432"/>
                  </a:lnTo>
                  <a:lnTo>
                    <a:pt x="0" y="24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CC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pSp>
        <p:nvGrpSpPr>
          <p:cNvPr id="5" name="Group 70"/>
          <p:cNvGrpSpPr/>
          <p:nvPr/>
        </p:nvGrpSpPr>
        <p:grpSpPr>
          <a:xfrm>
            <a:off x="7488832" y="1405536"/>
            <a:ext cx="1259632" cy="858079"/>
            <a:chOff x="6225743" y="1368835"/>
            <a:chExt cx="1902320" cy="1550092"/>
          </a:xfrm>
        </p:grpSpPr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6859502" y="1718225"/>
              <a:ext cx="1268561" cy="1200702"/>
            </a:xfrm>
            <a:custGeom>
              <a:avLst/>
              <a:gdLst/>
              <a:ahLst/>
              <a:cxnLst>
                <a:cxn ang="0">
                  <a:pos x="1368" y="253"/>
                </a:cxn>
                <a:cxn ang="0">
                  <a:pos x="915" y="176"/>
                </a:cxn>
                <a:cxn ang="0">
                  <a:pos x="595" y="395"/>
                </a:cxn>
                <a:cxn ang="0">
                  <a:pos x="549" y="395"/>
                </a:cxn>
                <a:cxn ang="0">
                  <a:pos x="412" y="219"/>
                </a:cxn>
                <a:cxn ang="0">
                  <a:pos x="412" y="88"/>
                </a:cxn>
                <a:cxn ang="0">
                  <a:pos x="229" y="0"/>
                </a:cxn>
                <a:cxn ang="0">
                  <a:pos x="0" y="132"/>
                </a:cxn>
                <a:cxn ang="0">
                  <a:pos x="137" y="176"/>
                </a:cxn>
                <a:cxn ang="0">
                  <a:pos x="183" y="263"/>
                </a:cxn>
                <a:cxn ang="0">
                  <a:pos x="366" y="263"/>
                </a:cxn>
                <a:cxn ang="0">
                  <a:pos x="366" y="307"/>
                </a:cxn>
                <a:cxn ang="0">
                  <a:pos x="137" y="307"/>
                </a:cxn>
                <a:cxn ang="0">
                  <a:pos x="137" y="351"/>
                </a:cxn>
                <a:cxn ang="0">
                  <a:pos x="275" y="483"/>
                </a:cxn>
                <a:cxn ang="0">
                  <a:pos x="366" y="395"/>
                </a:cxn>
                <a:cxn ang="0">
                  <a:pos x="503" y="527"/>
                </a:cxn>
                <a:cxn ang="0">
                  <a:pos x="915" y="658"/>
                </a:cxn>
                <a:cxn ang="0">
                  <a:pos x="1007" y="921"/>
                </a:cxn>
                <a:cxn ang="0">
                  <a:pos x="915" y="965"/>
                </a:cxn>
                <a:cxn ang="0">
                  <a:pos x="870" y="1053"/>
                </a:cxn>
                <a:cxn ang="0">
                  <a:pos x="1007" y="1053"/>
                </a:cxn>
                <a:cxn ang="0">
                  <a:pos x="1098" y="1009"/>
                </a:cxn>
                <a:cxn ang="0">
                  <a:pos x="1377" y="1058"/>
                </a:cxn>
                <a:cxn ang="0">
                  <a:pos x="1368" y="253"/>
                </a:cxn>
              </a:cxnLst>
              <a:rect l="0" t="0" r="r" b="b"/>
              <a:pathLst>
                <a:path w="1377" h="1058">
                  <a:moveTo>
                    <a:pt x="1368" y="253"/>
                  </a:moveTo>
                  <a:lnTo>
                    <a:pt x="915" y="176"/>
                  </a:lnTo>
                  <a:lnTo>
                    <a:pt x="595" y="395"/>
                  </a:lnTo>
                  <a:lnTo>
                    <a:pt x="549" y="395"/>
                  </a:lnTo>
                  <a:lnTo>
                    <a:pt x="412" y="219"/>
                  </a:lnTo>
                  <a:lnTo>
                    <a:pt x="412" y="88"/>
                  </a:lnTo>
                  <a:lnTo>
                    <a:pt x="229" y="0"/>
                  </a:lnTo>
                  <a:lnTo>
                    <a:pt x="0" y="132"/>
                  </a:lnTo>
                  <a:lnTo>
                    <a:pt x="137" y="176"/>
                  </a:lnTo>
                  <a:lnTo>
                    <a:pt x="183" y="263"/>
                  </a:lnTo>
                  <a:lnTo>
                    <a:pt x="366" y="263"/>
                  </a:lnTo>
                  <a:lnTo>
                    <a:pt x="366" y="307"/>
                  </a:lnTo>
                  <a:lnTo>
                    <a:pt x="137" y="307"/>
                  </a:lnTo>
                  <a:lnTo>
                    <a:pt x="137" y="351"/>
                  </a:lnTo>
                  <a:lnTo>
                    <a:pt x="275" y="483"/>
                  </a:lnTo>
                  <a:lnTo>
                    <a:pt x="366" y="395"/>
                  </a:lnTo>
                  <a:lnTo>
                    <a:pt x="503" y="527"/>
                  </a:lnTo>
                  <a:lnTo>
                    <a:pt x="915" y="658"/>
                  </a:lnTo>
                  <a:lnTo>
                    <a:pt x="1007" y="921"/>
                  </a:lnTo>
                  <a:lnTo>
                    <a:pt x="915" y="965"/>
                  </a:lnTo>
                  <a:lnTo>
                    <a:pt x="870" y="1053"/>
                  </a:lnTo>
                  <a:lnTo>
                    <a:pt x="1007" y="1053"/>
                  </a:lnTo>
                  <a:lnTo>
                    <a:pt x="1098" y="1009"/>
                  </a:lnTo>
                  <a:lnTo>
                    <a:pt x="1377" y="1058"/>
                  </a:lnTo>
                  <a:lnTo>
                    <a:pt x="1368" y="253"/>
                  </a:lnTo>
                  <a:close/>
                </a:path>
              </a:pathLst>
            </a:custGeom>
            <a:solidFill>
              <a:srgbClr val="FF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393564" y="1368835"/>
              <a:ext cx="168863" cy="39893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48" y="144"/>
                </a:cxn>
                <a:cxn ang="0">
                  <a:pos x="96" y="192"/>
                </a:cxn>
                <a:cxn ang="0">
                  <a:pos x="144" y="48"/>
                </a:cxn>
                <a:cxn ang="0">
                  <a:pos x="192" y="96"/>
                </a:cxn>
                <a:cxn ang="0">
                  <a:pos x="144" y="192"/>
                </a:cxn>
                <a:cxn ang="0">
                  <a:pos x="192" y="240"/>
                </a:cxn>
                <a:cxn ang="0">
                  <a:pos x="144" y="240"/>
                </a:cxn>
                <a:cxn ang="0">
                  <a:pos x="96" y="240"/>
                </a:cxn>
                <a:cxn ang="0">
                  <a:pos x="96" y="336"/>
                </a:cxn>
                <a:cxn ang="0">
                  <a:pos x="144" y="384"/>
                </a:cxn>
                <a:cxn ang="0">
                  <a:pos x="96" y="384"/>
                </a:cxn>
                <a:cxn ang="0">
                  <a:pos x="48" y="288"/>
                </a:cxn>
                <a:cxn ang="0">
                  <a:pos x="48" y="192"/>
                </a:cxn>
                <a:cxn ang="0">
                  <a:pos x="0" y="144"/>
                </a:cxn>
                <a:cxn ang="0">
                  <a:pos x="48" y="0"/>
                </a:cxn>
              </a:cxnLst>
              <a:rect l="0" t="0" r="r" b="b"/>
              <a:pathLst>
                <a:path w="192" h="384">
                  <a:moveTo>
                    <a:pt x="48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48" y="144"/>
                  </a:lnTo>
                  <a:lnTo>
                    <a:pt x="96" y="192"/>
                  </a:lnTo>
                  <a:lnTo>
                    <a:pt x="144" y="48"/>
                  </a:lnTo>
                  <a:lnTo>
                    <a:pt x="192" y="96"/>
                  </a:lnTo>
                  <a:lnTo>
                    <a:pt x="144" y="192"/>
                  </a:lnTo>
                  <a:lnTo>
                    <a:pt x="192" y="240"/>
                  </a:lnTo>
                  <a:lnTo>
                    <a:pt x="144" y="240"/>
                  </a:lnTo>
                  <a:lnTo>
                    <a:pt x="96" y="240"/>
                  </a:lnTo>
                  <a:lnTo>
                    <a:pt x="96" y="336"/>
                  </a:lnTo>
                  <a:lnTo>
                    <a:pt x="144" y="384"/>
                  </a:lnTo>
                  <a:lnTo>
                    <a:pt x="96" y="384"/>
                  </a:lnTo>
                  <a:lnTo>
                    <a:pt x="48" y="288"/>
                  </a:lnTo>
                  <a:lnTo>
                    <a:pt x="48" y="192"/>
                  </a:lnTo>
                  <a:lnTo>
                    <a:pt x="0" y="14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393564" y="1818610"/>
              <a:ext cx="86517" cy="99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96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lnTo>
                    <a:pt x="96" y="48"/>
                  </a:lnTo>
                  <a:lnTo>
                    <a:pt x="96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6480081" y="2016771"/>
              <a:ext cx="336685" cy="19946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44" y="0"/>
                </a:cxn>
                <a:cxn ang="0">
                  <a:pos x="384" y="96"/>
                </a:cxn>
                <a:cxn ang="0">
                  <a:pos x="384" y="192"/>
                </a:cxn>
                <a:cxn ang="0">
                  <a:pos x="336" y="192"/>
                </a:cxn>
                <a:cxn ang="0">
                  <a:pos x="192" y="96"/>
                </a:cxn>
                <a:cxn ang="0">
                  <a:pos x="48" y="144"/>
                </a:cxn>
                <a:cxn ang="0">
                  <a:pos x="0" y="144"/>
                </a:cxn>
                <a:cxn ang="0">
                  <a:pos x="0" y="48"/>
                </a:cxn>
              </a:cxnLst>
              <a:rect l="0" t="0" r="r" b="b"/>
              <a:pathLst>
                <a:path w="384" h="192">
                  <a:moveTo>
                    <a:pt x="0" y="48"/>
                  </a:moveTo>
                  <a:lnTo>
                    <a:pt x="144" y="48"/>
                  </a:lnTo>
                  <a:lnTo>
                    <a:pt x="144" y="0"/>
                  </a:lnTo>
                  <a:lnTo>
                    <a:pt x="384" y="96"/>
                  </a:lnTo>
                  <a:lnTo>
                    <a:pt x="384" y="192"/>
                  </a:lnTo>
                  <a:lnTo>
                    <a:pt x="336" y="192"/>
                  </a:lnTo>
                  <a:lnTo>
                    <a:pt x="192" y="96"/>
                  </a:lnTo>
                  <a:lnTo>
                    <a:pt x="48" y="144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6225743" y="2117155"/>
              <a:ext cx="167821" cy="99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92" y="48"/>
                </a:cxn>
                <a:cxn ang="0">
                  <a:pos x="96" y="96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192" h="96">
                  <a:moveTo>
                    <a:pt x="0" y="0"/>
                  </a:moveTo>
                  <a:lnTo>
                    <a:pt x="144" y="0"/>
                  </a:lnTo>
                  <a:lnTo>
                    <a:pt x="192" y="48"/>
                  </a:lnTo>
                  <a:lnTo>
                    <a:pt x="96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859502" y="2714247"/>
              <a:ext cx="83389" cy="19946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48"/>
                </a:cxn>
                <a:cxn ang="0">
                  <a:pos x="48" y="192"/>
                </a:cxn>
                <a:cxn ang="0">
                  <a:pos x="0" y="144"/>
                </a:cxn>
                <a:cxn ang="0">
                  <a:pos x="48" y="0"/>
                </a:cxn>
              </a:cxnLst>
              <a:rect l="0" t="0" r="r" b="b"/>
              <a:pathLst>
                <a:path w="144" h="192">
                  <a:moveTo>
                    <a:pt x="48" y="0"/>
                  </a:moveTo>
                  <a:lnTo>
                    <a:pt x="144" y="48"/>
                  </a:lnTo>
                  <a:lnTo>
                    <a:pt x="48" y="192"/>
                  </a:lnTo>
                  <a:lnTo>
                    <a:pt x="0" y="14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7237881" y="2465242"/>
              <a:ext cx="85474" cy="24900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0"/>
                </a:cxn>
                <a:cxn ang="0">
                  <a:pos x="144" y="144"/>
                </a:cxn>
                <a:cxn ang="0">
                  <a:pos x="48" y="240"/>
                </a:cxn>
                <a:cxn ang="0">
                  <a:pos x="0" y="144"/>
                </a:cxn>
                <a:cxn ang="0">
                  <a:pos x="48" y="0"/>
                </a:cxn>
              </a:cxnLst>
              <a:rect l="0" t="0" r="r" b="b"/>
              <a:pathLst>
                <a:path w="144" h="240">
                  <a:moveTo>
                    <a:pt x="48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48" y="240"/>
                  </a:lnTo>
                  <a:lnTo>
                    <a:pt x="0" y="14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80" name="Freeform 89"/>
            <p:cNvSpPr>
              <a:spLocks/>
            </p:cNvSpPr>
            <p:nvPr/>
          </p:nvSpPr>
          <p:spPr bwMode="auto">
            <a:xfrm>
              <a:off x="6401903" y="2209718"/>
              <a:ext cx="54203" cy="586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81" name="Freeform 93"/>
            <p:cNvSpPr>
              <a:spLocks/>
            </p:cNvSpPr>
            <p:nvPr/>
          </p:nvSpPr>
          <p:spPr bwMode="auto">
            <a:xfrm>
              <a:off x="7456778" y="1916387"/>
              <a:ext cx="95898" cy="5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82" name="Freeform 94"/>
            <p:cNvSpPr>
              <a:spLocks/>
            </p:cNvSpPr>
            <p:nvPr/>
          </p:nvSpPr>
          <p:spPr bwMode="auto">
            <a:xfrm>
              <a:off x="6833443" y="1679114"/>
              <a:ext cx="95898" cy="586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pSp>
        <p:nvGrpSpPr>
          <p:cNvPr id="6" name="Group 82"/>
          <p:cNvGrpSpPr/>
          <p:nvPr/>
        </p:nvGrpSpPr>
        <p:grpSpPr>
          <a:xfrm>
            <a:off x="4995427" y="895463"/>
            <a:ext cx="944724" cy="1422234"/>
            <a:chOff x="5296994" y="971209"/>
            <a:chExt cx="1054875" cy="1543573"/>
          </a:xfrm>
        </p:grpSpPr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929711" y="1419680"/>
              <a:ext cx="168863" cy="198161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192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144" y="0"/>
                </a:cxn>
                <a:cxn ang="0">
                  <a:pos x="96" y="96"/>
                </a:cxn>
                <a:cxn ang="0">
                  <a:pos x="0" y="96"/>
                </a:cxn>
              </a:cxnLst>
              <a:rect l="0" t="0" r="r" b="b"/>
              <a:pathLst>
                <a:path w="192" h="192">
                  <a:moveTo>
                    <a:pt x="0" y="96"/>
                  </a:moveTo>
                  <a:lnTo>
                    <a:pt x="0" y="192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144" y="0"/>
                  </a:lnTo>
                  <a:lnTo>
                    <a:pt x="9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676415" y="1520064"/>
              <a:ext cx="253295" cy="97777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88" y="96"/>
                </a:cxn>
                <a:cxn ang="0">
                  <a:pos x="0" y="96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96">
                  <a:moveTo>
                    <a:pt x="288" y="0"/>
                  </a:moveTo>
                  <a:lnTo>
                    <a:pt x="288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424163" y="1469220"/>
              <a:ext cx="463854" cy="547551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288" y="144"/>
                </a:cxn>
                <a:cxn ang="0">
                  <a:pos x="96" y="96"/>
                </a:cxn>
                <a:cxn ang="0">
                  <a:pos x="48" y="192"/>
                </a:cxn>
                <a:cxn ang="0">
                  <a:pos x="48" y="288"/>
                </a:cxn>
                <a:cxn ang="0">
                  <a:pos x="144" y="384"/>
                </a:cxn>
                <a:cxn ang="0">
                  <a:pos x="480" y="288"/>
                </a:cxn>
                <a:cxn ang="0">
                  <a:pos x="528" y="336"/>
                </a:cxn>
                <a:cxn ang="0">
                  <a:pos x="240" y="432"/>
                </a:cxn>
                <a:cxn ang="0">
                  <a:pos x="288" y="528"/>
                </a:cxn>
                <a:cxn ang="0">
                  <a:pos x="0" y="336"/>
                </a:cxn>
                <a:cxn ang="0">
                  <a:pos x="0" y="288"/>
                </a:cxn>
                <a:cxn ang="0">
                  <a:pos x="0" y="192"/>
                </a:cxn>
                <a:cxn ang="0">
                  <a:pos x="48" y="48"/>
                </a:cxn>
                <a:cxn ang="0">
                  <a:pos x="144" y="48"/>
                </a:cxn>
                <a:cxn ang="0">
                  <a:pos x="144" y="0"/>
                </a:cxn>
                <a:cxn ang="0">
                  <a:pos x="288" y="48"/>
                </a:cxn>
              </a:cxnLst>
              <a:rect l="0" t="0" r="r" b="b"/>
              <a:pathLst>
                <a:path w="528" h="528">
                  <a:moveTo>
                    <a:pt x="288" y="48"/>
                  </a:moveTo>
                  <a:lnTo>
                    <a:pt x="288" y="144"/>
                  </a:lnTo>
                  <a:lnTo>
                    <a:pt x="96" y="96"/>
                  </a:lnTo>
                  <a:lnTo>
                    <a:pt x="48" y="192"/>
                  </a:lnTo>
                  <a:lnTo>
                    <a:pt x="48" y="288"/>
                  </a:lnTo>
                  <a:lnTo>
                    <a:pt x="144" y="384"/>
                  </a:lnTo>
                  <a:lnTo>
                    <a:pt x="480" y="288"/>
                  </a:lnTo>
                  <a:lnTo>
                    <a:pt x="528" y="336"/>
                  </a:lnTo>
                  <a:lnTo>
                    <a:pt x="240" y="432"/>
                  </a:lnTo>
                  <a:lnTo>
                    <a:pt x="288" y="528"/>
                  </a:lnTo>
                  <a:lnTo>
                    <a:pt x="0" y="336"/>
                  </a:lnTo>
                  <a:lnTo>
                    <a:pt x="0" y="288"/>
                  </a:lnTo>
                  <a:lnTo>
                    <a:pt x="0" y="192"/>
                  </a:lnTo>
                  <a:lnTo>
                    <a:pt x="48" y="48"/>
                  </a:lnTo>
                  <a:lnTo>
                    <a:pt x="144" y="48"/>
                  </a:lnTo>
                  <a:lnTo>
                    <a:pt x="144" y="0"/>
                  </a:lnTo>
                  <a:lnTo>
                    <a:pt x="288" y="48"/>
                  </a:lnTo>
                  <a:close/>
                </a:path>
              </a:pathLst>
            </a:custGeom>
            <a:solidFill>
              <a:srgbClr val="FF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296994" y="1767765"/>
              <a:ext cx="379422" cy="697477"/>
            </a:xfrm>
            <a:custGeom>
              <a:avLst/>
              <a:gdLst/>
              <a:ahLst/>
              <a:cxnLst>
                <a:cxn ang="0">
                  <a:pos x="144" y="48"/>
                </a:cxn>
                <a:cxn ang="0">
                  <a:pos x="432" y="240"/>
                </a:cxn>
                <a:cxn ang="0">
                  <a:pos x="336" y="288"/>
                </a:cxn>
                <a:cxn ang="0">
                  <a:pos x="288" y="240"/>
                </a:cxn>
                <a:cxn ang="0">
                  <a:pos x="240" y="288"/>
                </a:cxn>
                <a:cxn ang="0">
                  <a:pos x="240" y="672"/>
                </a:cxn>
                <a:cxn ang="0">
                  <a:pos x="96" y="672"/>
                </a:cxn>
                <a:cxn ang="0">
                  <a:pos x="96" y="384"/>
                </a:cxn>
                <a:cxn ang="0">
                  <a:pos x="0" y="384"/>
                </a:cxn>
                <a:cxn ang="0">
                  <a:pos x="0" y="288"/>
                </a:cxn>
                <a:cxn ang="0">
                  <a:pos x="48" y="240"/>
                </a:cxn>
                <a:cxn ang="0">
                  <a:pos x="144" y="0"/>
                </a:cxn>
                <a:cxn ang="0">
                  <a:pos x="144" y="48"/>
                </a:cxn>
              </a:cxnLst>
              <a:rect l="0" t="0" r="r" b="b"/>
              <a:pathLst>
                <a:path w="432" h="672">
                  <a:moveTo>
                    <a:pt x="144" y="48"/>
                  </a:moveTo>
                  <a:lnTo>
                    <a:pt x="432" y="240"/>
                  </a:lnTo>
                  <a:lnTo>
                    <a:pt x="336" y="288"/>
                  </a:lnTo>
                  <a:lnTo>
                    <a:pt x="288" y="240"/>
                  </a:lnTo>
                  <a:lnTo>
                    <a:pt x="240" y="288"/>
                  </a:lnTo>
                  <a:lnTo>
                    <a:pt x="240" y="672"/>
                  </a:lnTo>
                  <a:lnTo>
                    <a:pt x="96" y="672"/>
                  </a:lnTo>
                  <a:lnTo>
                    <a:pt x="96" y="384"/>
                  </a:lnTo>
                  <a:lnTo>
                    <a:pt x="0" y="384"/>
                  </a:lnTo>
                  <a:lnTo>
                    <a:pt x="0" y="288"/>
                  </a:lnTo>
                  <a:lnTo>
                    <a:pt x="48" y="240"/>
                  </a:lnTo>
                  <a:lnTo>
                    <a:pt x="144" y="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F505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593026" y="2016771"/>
              <a:ext cx="210558" cy="39893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240" y="288"/>
                </a:cxn>
                <a:cxn ang="0">
                  <a:pos x="96" y="384"/>
                </a:cxn>
                <a:cxn ang="0">
                  <a:pos x="0" y="48"/>
                </a:cxn>
              </a:cxnLst>
              <a:rect l="0" t="0" r="r" b="b"/>
              <a:pathLst>
                <a:path w="240" h="384">
                  <a:moveTo>
                    <a:pt x="0" y="48"/>
                  </a:moveTo>
                  <a:lnTo>
                    <a:pt x="96" y="0"/>
                  </a:lnTo>
                  <a:lnTo>
                    <a:pt x="240" y="288"/>
                  </a:lnTo>
                  <a:lnTo>
                    <a:pt x="96" y="38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761889" y="2364857"/>
              <a:ext cx="84432" cy="1499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0"/>
                </a:cxn>
                <a:cxn ang="0">
                  <a:pos x="96" y="144"/>
                </a:cxn>
                <a:cxn ang="0">
                  <a:pos x="0" y="96"/>
                </a:cxn>
                <a:cxn ang="0">
                  <a:pos x="48" y="0"/>
                </a:cxn>
              </a:cxnLst>
              <a:rect l="0" t="0" r="r" b="b"/>
              <a:pathLst>
                <a:path w="96" h="144">
                  <a:moveTo>
                    <a:pt x="48" y="0"/>
                  </a:moveTo>
                  <a:lnTo>
                    <a:pt x="96" y="0"/>
                  </a:lnTo>
                  <a:lnTo>
                    <a:pt x="96" y="144"/>
                  </a:lnTo>
                  <a:lnTo>
                    <a:pt x="0" y="9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310174" y="971209"/>
              <a:ext cx="41695" cy="99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48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91" name="Text Box 74"/>
            <p:cNvSpPr txBox="1">
              <a:spLocks noChangeArrowheads="1"/>
            </p:cNvSpPr>
            <p:nvPr/>
          </p:nvSpPr>
          <p:spPr bwMode="auto">
            <a:xfrm>
              <a:off x="5442925" y="1334939"/>
              <a:ext cx="170230" cy="246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</p:grpSp>
      <p:grpSp>
        <p:nvGrpSpPr>
          <p:cNvPr id="7" name="Group 91"/>
          <p:cNvGrpSpPr/>
          <p:nvPr/>
        </p:nvGrpSpPr>
        <p:grpSpPr>
          <a:xfrm>
            <a:off x="6084167" y="1831567"/>
            <a:ext cx="1259632" cy="466124"/>
            <a:chOff x="4796658" y="2740321"/>
            <a:chExt cx="1630261" cy="531908"/>
          </a:xfrm>
        </p:grpSpPr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796658" y="2913713"/>
              <a:ext cx="168863" cy="100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61" y="48"/>
                </a:cxn>
                <a:cxn ang="0">
                  <a:pos x="144" y="96"/>
                </a:cxn>
                <a:cxn ang="0">
                  <a:pos x="96" y="96"/>
                </a:cxn>
                <a:cxn ang="0">
                  <a:pos x="81" y="44"/>
                </a:cxn>
                <a:cxn ang="0">
                  <a:pos x="0" y="0"/>
                </a:cxn>
              </a:cxnLst>
              <a:rect l="0" t="0" r="r" b="b"/>
              <a:pathLst>
                <a:path w="192" h="96">
                  <a:moveTo>
                    <a:pt x="0" y="0"/>
                  </a:moveTo>
                  <a:lnTo>
                    <a:pt x="192" y="0"/>
                  </a:lnTo>
                  <a:lnTo>
                    <a:pt x="161" y="48"/>
                  </a:lnTo>
                  <a:lnTo>
                    <a:pt x="144" y="96"/>
                  </a:lnTo>
                  <a:lnTo>
                    <a:pt x="96" y="96"/>
                  </a:lnTo>
                  <a:lnTo>
                    <a:pt x="8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00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5007216" y="2917623"/>
              <a:ext cx="100067" cy="96473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96"/>
                </a:cxn>
                <a:cxn ang="0">
                  <a:pos x="96" y="0"/>
                </a:cxn>
                <a:cxn ang="0">
                  <a:pos x="0" y="0"/>
                </a:cxn>
                <a:cxn ang="0">
                  <a:pos x="0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5147936" y="2864172"/>
              <a:ext cx="294990" cy="149925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144"/>
                </a:cxn>
                <a:cxn ang="0">
                  <a:pos x="336" y="96"/>
                </a:cxn>
                <a:cxn ang="0">
                  <a:pos x="336" y="48"/>
                </a:cxn>
                <a:cxn ang="0">
                  <a:pos x="24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144" y="0"/>
                </a:cxn>
                <a:cxn ang="0">
                  <a:pos x="144" y="48"/>
                </a:cxn>
                <a:cxn ang="0">
                  <a:pos x="0" y="96"/>
                </a:cxn>
              </a:cxnLst>
              <a:rect l="0" t="0" r="r" b="b"/>
              <a:pathLst>
                <a:path w="336" h="144">
                  <a:moveTo>
                    <a:pt x="0" y="96"/>
                  </a:moveTo>
                  <a:lnTo>
                    <a:pt x="0" y="144"/>
                  </a:lnTo>
                  <a:lnTo>
                    <a:pt x="336" y="96"/>
                  </a:lnTo>
                  <a:lnTo>
                    <a:pt x="336" y="48"/>
                  </a:lnTo>
                  <a:lnTo>
                    <a:pt x="24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538823" y="2864172"/>
              <a:ext cx="307499" cy="1720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144"/>
                </a:cxn>
                <a:cxn ang="0">
                  <a:pos x="432" y="96"/>
                </a:cxn>
                <a:cxn ang="0">
                  <a:pos x="480" y="0"/>
                </a:cxn>
                <a:cxn ang="0">
                  <a:pos x="432" y="0"/>
                </a:cxn>
                <a:cxn ang="0">
                  <a:pos x="384" y="48"/>
                </a:cxn>
                <a:cxn ang="0">
                  <a:pos x="0" y="48"/>
                </a:cxn>
              </a:cxnLst>
              <a:rect l="0" t="0" r="r" b="b"/>
              <a:pathLst>
                <a:path w="480" h="144">
                  <a:moveTo>
                    <a:pt x="0" y="48"/>
                  </a:moveTo>
                  <a:lnTo>
                    <a:pt x="0" y="144"/>
                  </a:lnTo>
                  <a:lnTo>
                    <a:pt x="432" y="96"/>
                  </a:lnTo>
                  <a:lnTo>
                    <a:pt x="480" y="0"/>
                  </a:lnTo>
                  <a:lnTo>
                    <a:pt x="432" y="0"/>
                  </a:lnTo>
                  <a:lnTo>
                    <a:pt x="384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6146523" y="2913713"/>
              <a:ext cx="253295" cy="148621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144"/>
                </a:cxn>
                <a:cxn ang="0">
                  <a:pos x="288" y="48"/>
                </a:cxn>
                <a:cxn ang="0">
                  <a:pos x="288" y="0"/>
                </a:cxn>
                <a:cxn ang="0">
                  <a:pos x="0" y="48"/>
                </a:cxn>
              </a:cxnLst>
              <a:rect l="0" t="0" r="r" b="b"/>
              <a:pathLst>
                <a:path w="288" h="144">
                  <a:moveTo>
                    <a:pt x="0" y="48"/>
                  </a:moveTo>
                  <a:lnTo>
                    <a:pt x="48" y="144"/>
                  </a:lnTo>
                  <a:lnTo>
                    <a:pt x="288" y="48"/>
                  </a:lnTo>
                  <a:lnTo>
                    <a:pt x="288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6258056" y="2740321"/>
              <a:ext cx="168863" cy="100385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0"/>
                </a:cxn>
                <a:cxn ang="0">
                  <a:pos x="192" y="48"/>
                </a:cxn>
                <a:cxn ang="0">
                  <a:pos x="48" y="96"/>
                </a:cxn>
                <a:cxn ang="0">
                  <a:pos x="0" y="48"/>
                </a:cxn>
              </a:cxnLst>
              <a:rect l="0" t="0" r="r" b="b"/>
              <a:pathLst>
                <a:path w="192" h="96">
                  <a:moveTo>
                    <a:pt x="0" y="48"/>
                  </a:moveTo>
                  <a:lnTo>
                    <a:pt x="144" y="0"/>
                  </a:lnTo>
                  <a:lnTo>
                    <a:pt x="192" y="48"/>
                  </a:lnTo>
                  <a:lnTo>
                    <a:pt x="48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505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99" name="Freeform 51"/>
            <p:cNvSpPr>
              <a:spLocks/>
            </p:cNvSpPr>
            <p:nvPr/>
          </p:nvSpPr>
          <p:spPr bwMode="auto">
            <a:xfrm>
              <a:off x="5940135" y="2969771"/>
              <a:ext cx="243914" cy="246399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43" y="80"/>
                </a:cxn>
                <a:cxn ang="0">
                  <a:pos x="210" y="0"/>
                </a:cxn>
                <a:cxn ang="0">
                  <a:pos x="210" y="0"/>
                </a:cxn>
                <a:cxn ang="0">
                  <a:pos x="246" y="72"/>
                </a:cxn>
                <a:cxn ang="0">
                  <a:pos x="189" y="138"/>
                </a:cxn>
                <a:cxn ang="0">
                  <a:pos x="128" y="201"/>
                </a:cxn>
                <a:cxn ang="0">
                  <a:pos x="0" y="201"/>
                </a:cxn>
              </a:cxnLst>
              <a:rect l="0" t="0" r="r" b="b"/>
              <a:pathLst>
                <a:path w="246" h="201">
                  <a:moveTo>
                    <a:pt x="0" y="201"/>
                  </a:moveTo>
                  <a:lnTo>
                    <a:pt x="43" y="8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46" y="72"/>
                  </a:lnTo>
                  <a:lnTo>
                    <a:pt x="189" y="138"/>
                  </a:lnTo>
                  <a:lnTo>
                    <a:pt x="128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0" name="Freeform 52"/>
            <p:cNvSpPr>
              <a:spLocks/>
            </p:cNvSpPr>
            <p:nvPr/>
          </p:nvSpPr>
          <p:spPr bwMode="auto">
            <a:xfrm>
              <a:off x="5386637" y="3122304"/>
              <a:ext cx="211601" cy="14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240" y="96"/>
                </a:cxn>
                <a:cxn ang="0">
                  <a:pos x="192" y="144"/>
                </a:cxn>
                <a:cxn ang="0">
                  <a:pos x="96" y="96"/>
                </a:cxn>
                <a:cxn ang="0">
                  <a:pos x="48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240" h="144">
                  <a:moveTo>
                    <a:pt x="0" y="0"/>
                  </a:moveTo>
                  <a:lnTo>
                    <a:pt x="96" y="0"/>
                  </a:lnTo>
                  <a:lnTo>
                    <a:pt x="240" y="96"/>
                  </a:lnTo>
                  <a:lnTo>
                    <a:pt x="192" y="144"/>
                  </a:lnTo>
                  <a:lnTo>
                    <a:pt x="96" y="96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6030820" y="2858958"/>
              <a:ext cx="83389" cy="495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2" name="Freeform 91"/>
            <p:cNvSpPr>
              <a:spLocks/>
            </p:cNvSpPr>
            <p:nvPr/>
          </p:nvSpPr>
          <p:spPr bwMode="auto">
            <a:xfrm>
              <a:off x="5874465" y="2917623"/>
              <a:ext cx="84432" cy="495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395537" y="5085184"/>
          <a:ext cx="835292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964"/>
                <a:gridCol w="1367018"/>
                <a:gridCol w="1442964"/>
                <a:gridCol w="1435685"/>
                <a:gridCol w="1296144"/>
                <a:gridCol w="1368152"/>
              </a:tblGrid>
              <a:tr h="1584176">
                <a:tc>
                  <a:txBody>
                    <a:bodyPr/>
                    <a:lstStyle/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Pertanian</a:t>
                      </a:r>
                    </a:p>
                    <a:p>
                      <a:pPr marL="95250" marR="0" indent="-9525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id-ID" sz="1200" b="0" dirty="0" smtClean="0"/>
                        <a:t>Pertambangan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Industri Manufaktur: 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 Migas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Pangan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Energi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Konstruksi</a:t>
                      </a:r>
                    </a:p>
                    <a:p>
                      <a:pPr>
                        <a:lnSpc>
                          <a:spcPct val="85000"/>
                        </a:lnSpc>
                      </a:pPr>
                      <a:endParaRPr lang="id-ID" sz="1200" b="0" dirty="0"/>
                    </a:p>
                  </a:txBody>
                  <a:tcPr marL="36000" marR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Industri Manufaktur: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Pangan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Migas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Transportasi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</a:t>
                      </a:r>
                      <a:r>
                        <a:rPr lang="id-ID" sz="1200" b="0" baseline="0" dirty="0" smtClean="0"/>
                        <a:t> Telematika</a:t>
                      </a:r>
                      <a:endParaRPr lang="id-ID" sz="1200" b="0" dirty="0" smtClean="0"/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Pertahanan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Konstruksi</a:t>
                      </a:r>
                    </a:p>
                  </a:txBody>
                  <a:tcPr marL="3600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Pertanian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Kehutanan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Pertambangan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Industri Manufaktur: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Migas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Pangan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</a:t>
                      </a:r>
                      <a:r>
                        <a:rPr lang="id-ID" sz="1200" b="0" baseline="0" dirty="0" smtClean="0"/>
                        <a:t> </a:t>
                      </a:r>
                      <a:r>
                        <a:rPr lang="id-ID" sz="1200" b="0" dirty="0" smtClean="0"/>
                        <a:t>Perkayuan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Energi</a:t>
                      </a:r>
                    </a:p>
                    <a:p>
                      <a:pPr marL="95250" marR="0" indent="-9525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id-ID" sz="1200" b="0" dirty="0" smtClean="0"/>
                        <a:t>Konstruksi</a:t>
                      </a:r>
                    </a:p>
                    <a:p>
                      <a:pPr marL="95250" marR="0" indent="-9525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id-ID" sz="1200" b="0" dirty="0" smtClean="0"/>
                        <a:t>Lingkungan</a:t>
                      </a:r>
                    </a:p>
                  </a:txBody>
                  <a:tcPr marL="3600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Pertanian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Perikanan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Pertambangan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Industri Manufaktur: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Pangan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- Migas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Konstruksi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Kelautan</a:t>
                      </a:r>
                      <a:endParaRPr lang="id-ID" sz="1200" b="0" dirty="0"/>
                    </a:p>
                  </a:txBody>
                  <a:tcPr marL="3600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Pertanian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Industri Manufaktur: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baseline="0" dirty="0" smtClean="0"/>
                        <a:t>   - </a:t>
                      </a:r>
                      <a:r>
                        <a:rPr lang="id-ID" sz="1200" b="0" dirty="0" smtClean="0"/>
                        <a:t>Pangan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Konstruksi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Kelautan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Properti</a:t>
                      </a:r>
                      <a:endParaRPr lang="id-ID" sz="1200" b="0" dirty="0"/>
                    </a:p>
                  </a:txBody>
                  <a:tcPr marL="3600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Pertanian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Kehutanan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Industri Manufaktur: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 - Pangan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 - Perkayuan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None/>
                      </a:pPr>
                      <a:r>
                        <a:rPr lang="id-ID" sz="1200" b="0" dirty="0" smtClean="0"/>
                        <a:t>   - Material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Konstruksi</a:t>
                      </a:r>
                    </a:p>
                    <a:p>
                      <a:pPr marL="95250" indent="-95250">
                        <a:lnSpc>
                          <a:spcPct val="85000"/>
                        </a:lnSpc>
                        <a:buFont typeface="Arial" pitchFamily="34" charset="0"/>
                        <a:buChar char="•"/>
                      </a:pPr>
                      <a:r>
                        <a:rPr lang="id-ID" sz="1200" b="0" dirty="0" smtClean="0"/>
                        <a:t>Kelautan</a:t>
                      </a:r>
                      <a:endParaRPr lang="id-ID" sz="1200" b="0" dirty="0"/>
                    </a:p>
                  </a:txBody>
                  <a:tcPr marL="3600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03" name="Picture 102" descr="59-3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sp>
        <p:nvSpPr>
          <p:cNvPr id="104" name="Oval 103"/>
          <p:cNvSpPr/>
          <p:nvPr/>
        </p:nvSpPr>
        <p:spPr>
          <a:xfrm>
            <a:off x="1115616" y="2492896"/>
            <a:ext cx="648072" cy="648072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Perikan-an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67544" y="3789040"/>
            <a:ext cx="648072" cy="648072"/>
          </a:xfrm>
          <a:prstGeom prst="ellipse">
            <a:avLst/>
          </a:prstGeom>
          <a:solidFill>
            <a:srgbClr val="FDB7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Bauksit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380312" y="3789040"/>
            <a:ext cx="648072" cy="648072"/>
          </a:xfrm>
          <a:prstGeom prst="ellipse">
            <a:avLst/>
          </a:prstGeom>
          <a:solidFill>
            <a:srgbClr val="FDB7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Temba-ga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716016" y="3789040"/>
            <a:ext cx="648072" cy="648072"/>
          </a:xfrm>
          <a:prstGeom prst="ellipse">
            <a:avLst/>
          </a:prstGeom>
          <a:solidFill>
            <a:srgbClr val="FDB7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Nikel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95536" y="4437112"/>
            <a:ext cx="648072" cy="648072"/>
          </a:xfrm>
          <a:prstGeom prst="ellipse">
            <a:avLst/>
          </a:prstGeom>
          <a:solidFill>
            <a:srgbClr val="FDB7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400" b="1" dirty="0" smtClean="0">
                <a:solidFill>
                  <a:schemeClr val="tx1"/>
                </a:solidFill>
                <a:latin typeface="Arial Narrow" pitchFamily="34" charset="0"/>
              </a:rPr>
              <a:t>Batu-bara</a:t>
            </a:r>
            <a:endParaRPr lang="id-ID" sz="14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115616" y="3789040"/>
            <a:ext cx="648072" cy="648072"/>
          </a:xfrm>
          <a:prstGeom prst="ellipse">
            <a:avLst/>
          </a:prstGeom>
          <a:solidFill>
            <a:srgbClr val="FDB7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Minyak dan Gas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275856" y="2492896"/>
            <a:ext cx="648072" cy="648072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Perka-yuan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364088" y="3140968"/>
            <a:ext cx="648072" cy="648072"/>
          </a:xfrm>
          <a:prstGeom prst="ellipse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Peter-nakan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716016" y="3140968"/>
            <a:ext cx="648072" cy="648072"/>
          </a:xfrm>
          <a:prstGeom prst="ellipse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Kakao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115616" y="3140968"/>
            <a:ext cx="648072" cy="648072"/>
          </a:xfrm>
          <a:prstGeom prst="ellipse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Karet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67544" y="3140968"/>
            <a:ext cx="648072" cy="648072"/>
          </a:xfrm>
          <a:prstGeom prst="ellipse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Kelapa Sawit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835696" y="3789040"/>
            <a:ext cx="648072" cy="6480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Alut-sista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275856" y="3789040"/>
            <a:ext cx="648072" cy="6480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Besi Baja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732240" y="3140968"/>
            <a:ext cx="648072" cy="6480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Makan-an Minum-an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6084168" y="2492896"/>
            <a:ext cx="648072" cy="64807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Pari-wisata</a:t>
            </a:r>
            <a:endParaRPr lang="id-ID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835696" y="3140968"/>
            <a:ext cx="648072" cy="6480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Tekstil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483768" y="4437112"/>
            <a:ext cx="648072" cy="648072"/>
          </a:xfrm>
          <a:prstGeom prst="ellipse">
            <a:avLst/>
          </a:prstGeom>
          <a:solidFill>
            <a:srgbClr val="A500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Perka-palan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483768" y="3789040"/>
            <a:ext cx="648072" cy="648072"/>
          </a:xfrm>
          <a:prstGeom prst="ellipse">
            <a:avLst/>
          </a:prstGeom>
          <a:solidFill>
            <a:srgbClr val="A500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Tele-matika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835696" y="4437112"/>
            <a:ext cx="648072" cy="648072"/>
          </a:xfrm>
          <a:prstGeom prst="ellipse">
            <a:avLst/>
          </a:prstGeom>
          <a:solidFill>
            <a:srgbClr val="A500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Peralat-an Trans-portasi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835696" y="2492896"/>
            <a:ext cx="648072" cy="6480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KSN Selat Sunda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483768" y="2492896"/>
            <a:ext cx="648072" cy="6480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Jabode-tabek Area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716016" y="2492896"/>
            <a:ext cx="648072" cy="648072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Pertani-an Pangan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923928" y="2492896"/>
            <a:ext cx="648072" cy="648072"/>
          </a:xfrm>
          <a:prstGeom prst="ellipse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Kelapa Sawit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483768" y="3140968"/>
            <a:ext cx="648072" cy="6480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Makan-an Minum-an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115616" y="4437112"/>
            <a:ext cx="648072" cy="648072"/>
          </a:xfrm>
          <a:prstGeom prst="ellipse">
            <a:avLst/>
          </a:prstGeom>
          <a:solidFill>
            <a:srgbClr val="A500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Perka-palan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3923928" y="3140968"/>
            <a:ext cx="648072" cy="648072"/>
          </a:xfrm>
          <a:prstGeom prst="ellipse">
            <a:avLst/>
          </a:prstGeom>
          <a:solidFill>
            <a:srgbClr val="FDB7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400" b="1" dirty="0" smtClean="0">
                <a:solidFill>
                  <a:schemeClr val="tx1"/>
                </a:solidFill>
                <a:latin typeface="Arial Narrow" pitchFamily="34" charset="0"/>
              </a:rPr>
              <a:t>Batu-bara</a:t>
            </a:r>
            <a:endParaRPr lang="id-ID" sz="14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364088" y="2492896"/>
            <a:ext cx="648072" cy="648072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Perikan-an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732240" y="2492896"/>
            <a:ext cx="648072" cy="648072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Perikan-an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452320" y="3140968"/>
            <a:ext cx="648072" cy="648072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Perikan-an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084168" y="3140968"/>
            <a:ext cx="648072" cy="648072"/>
          </a:xfrm>
          <a:prstGeom prst="ellipse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Peter-nakan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8028384" y="3789040"/>
            <a:ext cx="648072" cy="64807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Besi Baja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452320" y="2492896"/>
            <a:ext cx="648072" cy="648072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Perka-yuan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275856" y="3140968"/>
            <a:ext cx="648072" cy="648072"/>
          </a:xfrm>
          <a:prstGeom prst="ellipse">
            <a:avLst/>
          </a:prstGeom>
          <a:solidFill>
            <a:srgbClr val="FDB7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Minyak dan Gas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100392" y="3140968"/>
            <a:ext cx="648072" cy="648072"/>
          </a:xfrm>
          <a:prstGeom prst="ellipse">
            <a:avLst/>
          </a:prstGeom>
          <a:solidFill>
            <a:srgbClr val="FDB7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Minyak dan Gas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8100392" y="2492896"/>
            <a:ext cx="648072" cy="648072"/>
          </a:xfrm>
          <a:prstGeom prst="ellipse">
            <a:avLst/>
          </a:prstGeom>
          <a:solidFill>
            <a:srgbClr val="99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solidFill>
                  <a:schemeClr val="tx1"/>
                </a:solidFill>
                <a:latin typeface="Arial Narrow" pitchFamily="34" charset="0"/>
              </a:rPr>
              <a:t>Pertani-an Pangan</a:t>
            </a:r>
            <a:endParaRPr lang="id-ID" sz="1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467544" y="2492896"/>
            <a:ext cx="648072" cy="6480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KSN Selat Sunda</a:t>
            </a:r>
            <a:endParaRPr lang="id-ID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1071570"/>
          </a:xfrm>
        </p:spPr>
        <p:txBody>
          <a:bodyPr/>
          <a:lstStyle/>
          <a:p>
            <a:r>
              <a:rPr lang="en-US" altLang="ja-JP" sz="3600" b="1" dirty="0"/>
              <a:t>World bank report </a:t>
            </a:r>
            <a:r>
              <a:rPr lang="en-US" altLang="ja-JP" sz="3600" b="1" dirty="0" smtClean="0"/>
              <a:t>(1)</a:t>
            </a:r>
            <a:endParaRPr lang="en-US" altLang="ja-JP" sz="3600" b="1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282" y="1285860"/>
            <a:ext cx="8715436" cy="528641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066800"/>
            <a:ext cx="84010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1214446"/>
          </a:xfrm>
        </p:spPr>
        <p:txBody>
          <a:bodyPr/>
          <a:lstStyle/>
          <a:p>
            <a:r>
              <a:rPr lang="en-US" altLang="ja-JP" sz="3600" b="1" dirty="0"/>
              <a:t>World bank report </a:t>
            </a:r>
            <a:r>
              <a:rPr lang="en-US" altLang="ja-JP" sz="3600" b="1" dirty="0" smtClean="0"/>
              <a:t>(2)</a:t>
            </a:r>
            <a:endParaRPr lang="en-US" altLang="ja-JP" sz="3600" b="1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58" y="1214422"/>
            <a:ext cx="8429684" cy="514353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9" y="571480"/>
            <a:ext cx="792961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14290"/>
            <a:ext cx="7772400" cy="1143008"/>
          </a:xfrm>
        </p:spPr>
        <p:txBody>
          <a:bodyPr/>
          <a:lstStyle/>
          <a:p>
            <a:r>
              <a:rPr lang="en-US" altLang="ja-JP" sz="3600" b="1" dirty="0"/>
              <a:t>World bank </a:t>
            </a:r>
            <a:r>
              <a:rPr lang="en-US" altLang="ja-JP" sz="3600" b="1" dirty="0" smtClean="0"/>
              <a:t>report (3) </a:t>
            </a:r>
            <a:endParaRPr lang="en-US" altLang="ja-JP" sz="3600" b="1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596" y="1357298"/>
            <a:ext cx="8358246" cy="521497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1214446"/>
          </a:xfrm>
        </p:spPr>
        <p:txBody>
          <a:bodyPr/>
          <a:lstStyle/>
          <a:p>
            <a:r>
              <a:rPr lang="en-US" altLang="ja-JP" sz="3600" b="1" dirty="0"/>
              <a:t>World bank report </a:t>
            </a:r>
            <a:r>
              <a:rPr lang="en-US" altLang="ja-JP" sz="3600" b="1" dirty="0" smtClean="0"/>
              <a:t>(4)</a:t>
            </a:r>
            <a:endParaRPr lang="en-US" altLang="ja-JP" sz="3600" b="1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58" y="1357298"/>
            <a:ext cx="8429684" cy="507209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500042"/>
            <a:ext cx="8215371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admap.png"/>
          <p:cNvPicPr>
            <a:picLocks noGrp="1" noChangeAspect="1"/>
          </p:cNvPicPr>
          <p:nvPr>
            <p:ph idx="1"/>
          </p:nvPr>
        </p:nvPicPr>
        <p:blipFill>
          <a:blip r:embed="rId2" cstate="screen"/>
          <a:stretch>
            <a:fillRect/>
          </a:stretch>
        </p:blipFill>
        <p:spPr>
          <a:xfrm>
            <a:off x="0" y="1471808"/>
            <a:ext cx="9144000" cy="5386192"/>
          </a:xfrm>
        </p:spPr>
      </p:pic>
      <p:sp>
        <p:nvSpPr>
          <p:cNvPr id="6" name="Rectangle 5"/>
          <p:cNvSpPr/>
          <p:nvPr/>
        </p:nvSpPr>
        <p:spPr>
          <a:xfrm>
            <a:off x="1691680" y="0"/>
            <a:ext cx="7452320" cy="1124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051720" cy="11247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96" y="188640"/>
            <a:ext cx="2016224" cy="792088"/>
          </a:xfrm>
        </p:spPr>
        <p:txBody>
          <a:bodyPr>
            <a:normAutofit/>
          </a:bodyPr>
          <a:lstStyle/>
          <a:p>
            <a:pPr algn="l"/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MP3EI</a:t>
            </a:r>
            <a:endParaRPr lang="id-ID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051720" y="1"/>
            <a:ext cx="7092280" cy="1135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2800" b="1" dirty="0" smtClean="0"/>
              <a:t>Masterplan</a:t>
            </a:r>
          </a:p>
          <a:p>
            <a:pPr algn="ctr">
              <a:lnSpc>
                <a:spcPct val="80000"/>
              </a:lnSpc>
            </a:pPr>
            <a:r>
              <a:rPr lang="id-ID" sz="2800" b="1" dirty="0" smtClean="0"/>
              <a:t>Percepatan dan Perluasan Pembangunan Ekonomi Indonesia 2011 </a:t>
            </a:r>
            <a:r>
              <a:rPr lang="id-ID" sz="2800" b="1" dirty="0"/>
              <a:t>-</a:t>
            </a:r>
            <a:r>
              <a:rPr lang="id-ID" sz="2800" b="1" dirty="0" smtClean="0"/>
              <a:t>2025</a:t>
            </a:r>
            <a:endParaRPr lang="id-ID" sz="2800" dirty="0"/>
          </a:p>
        </p:txBody>
      </p:sp>
      <p:pic>
        <p:nvPicPr>
          <p:cNvPr id="9" name="Picture 8" descr="59-3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pic>
        <p:nvPicPr>
          <p:cNvPr id="10" name="Picture 9" descr="aspirasi visi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144335" y="1296144"/>
            <a:ext cx="8892161" cy="5445224"/>
          </a:xfrm>
          <a:prstGeom prst="foldedCorner">
            <a:avLst>
              <a:gd name="adj" fmla="val 2535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1143008"/>
          </a:xfrm>
        </p:spPr>
        <p:txBody>
          <a:bodyPr/>
          <a:lstStyle/>
          <a:p>
            <a:r>
              <a:rPr lang="en-US" altLang="ja-JP" sz="3600" b="1" dirty="0"/>
              <a:t>World bank report </a:t>
            </a:r>
            <a:r>
              <a:rPr lang="en-US" altLang="ja-JP" sz="3600" b="1" dirty="0" smtClean="0"/>
              <a:t>(5)</a:t>
            </a:r>
            <a:endParaRPr lang="en-US" altLang="ja-JP" sz="3600" b="1" dirty="0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34" y="1428736"/>
            <a:ext cx="8143932" cy="492922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1143008"/>
          </a:xfrm>
        </p:spPr>
        <p:txBody>
          <a:bodyPr/>
          <a:lstStyle/>
          <a:p>
            <a:r>
              <a:rPr lang="en-US" altLang="ja-JP" sz="3600" b="1" dirty="0"/>
              <a:t>World bank report </a:t>
            </a:r>
            <a:r>
              <a:rPr lang="en-US" altLang="ja-JP" sz="3600" b="1" dirty="0" smtClean="0"/>
              <a:t>(6)</a:t>
            </a:r>
            <a:endParaRPr lang="en-US" altLang="ja-JP" sz="3600" b="1" dirty="0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596" y="1428736"/>
            <a:ext cx="8429684" cy="507209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1071570"/>
          </a:xfrm>
        </p:spPr>
        <p:txBody>
          <a:bodyPr/>
          <a:lstStyle/>
          <a:p>
            <a:r>
              <a:rPr lang="en-US" altLang="ja-JP" sz="3600" b="1" dirty="0"/>
              <a:t>World bank report </a:t>
            </a:r>
            <a:r>
              <a:rPr lang="en-US" altLang="ja-JP" sz="3600" b="1" dirty="0" smtClean="0"/>
              <a:t>(7)</a:t>
            </a:r>
            <a:endParaRPr lang="en-US" altLang="ja-JP" sz="3600" b="1" dirty="0"/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58" y="1500174"/>
            <a:ext cx="8358246" cy="492922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1071570"/>
          </a:xfrm>
        </p:spPr>
        <p:txBody>
          <a:bodyPr/>
          <a:lstStyle/>
          <a:p>
            <a:r>
              <a:rPr lang="en-US" altLang="ja-JP" sz="3600" b="1" dirty="0"/>
              <a:t>World bank report </a:t>
            </a:r>
            <a:r>
              <a:rPr lang="en-US" altLang="ja-JP" sz="3600" b="1" dirty="0" smtClean="0"/>
              <a:t>(8)</a:t>
            </a:r>
            <a:endParaRPr lang="en-US" altLang="ja-JP" sz="3600" b="1" dirty="0"/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472" y="1357298"/>
            <a:ext cx="7929618" cy="507209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852"/>
            <a:ext cx="7772400" cy="1071570"/>
          </a:xfrm>
        </p:spPr>
        <p:txBody>
          <a:bodyPr/>
          <a:lstStyle/>
          <a:p>
            <a:r>
              <a:rPr lang="en-US" altLang="ja-JP" sz="3200" b="1" dirty="0"/>
              <a:t>World bank report </a:t>
            </a:r>
            <a:r>
              <a:rPr lang="en-US" altLang="ja-JP" sz="3200" b="1" dirty="0" smtClean="0"/>
              <a:t>(9)</a:t>
            </a:r>
            <a:endParaRPr lang="en-US" altLang="ja-JP" sz="3200" b="1" dirty="0"/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285860"/>
            <a:ext cx="7772400" cy="528641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1000132"/>
          </a:xfrm>
        </p:spPr>
        <p:txBody>
          <a:bodyPr/>
          <a:lstStyle/>
          <a:p>
            <a:r>
              <a:rPr lang="en-US" altLang="ja-JP" sz="3600" b="1" dirty="0"/>
              <a:t>World bank report </a:t>
            </a:r>
            <a:r>
              <a:rPr lang="en-US" altLang="ja-JP" sz="3600" b="1" dirty="0" smtClean="0"/>
              <a:t>(10)</a:t>
            </a:r>
            <a:endParaRPr lang="en-US" altLang="ja-JP" sz="3600" b="1" dirty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596" y="1428736"/>
            <a:ext cx="8358246" cy="500066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42900"/>
            <a:ext cx="7772400" cy="1428760"/>
          </a:xfrm>
        </p:spPr>
        <p:txBody>
          <a:bodyPr/>
          <a:lstStyle/>
          <a:p>
            <a:r>
              <a:rPr lang="en-US" altLang="ja-JP" sz="3600" b="1" dirty="0"/>
              <a:t>World bank report </a:t>
            </a:r>
            <a:r>
              <a:rPr lang="en-US" altLang="ja-JP" sz="3600" b="1" dirty="0" smtClean="0"/>
              <a:t>(11)</a:t>
            </a:r>
            <a:endParaRPr lang="en-US" altLang="ja-JP" sz="3600" b="1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20" y="1214422"/>
            <a:ext cx="8501122" cy="521497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2736"/>
            <a:ext cx="6264695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&amp; </a:t>
            </a:r>
            <a:r>
              <a:rPr lang="en-US" dirty="0" err="1" smtClean="0"/>
              <a:t>negara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Kontribusi</a:t>
            </a:r>
            <a:r>
              <a:rPr lang="en-US" dirty="0" smtClean="0"/>
              <a:t> SDM </a:t>
            </a:r>
            <a:r>
              <a:rPr lang="en-US" dirty="0" err="1" smtClean="0"/>
              <a:t>berkualitas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r>
              <a:rPr lang="en-US" dirty="0" smtClean="0"/>
              <a:t> global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saing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Persaingan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tataran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ranah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(knowledge).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394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University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knowledge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yang </a:t>
            </a:r>
            <a:r>
              <a:rPr lang="en-US" dirty="0" err="1" smtClean="0"/>
              <a:t>intensif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kontinyu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,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yang inter-</a:t>
            </a:r>
            <a:r>
              <a:rPr lang="en-US" dirty="0" err="1" smtClean="0"/>
              <a:t>dependen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009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1720" y="0"/>
            <a:ext cx="7092280" cy="692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3" name="Picture 82" descr="22 kegiatan.png"/>
          <p:cNvPicPr>
            <a:picLocks noChangeAspect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>
          <a:xfrm>
            <a:off x="2051720" y="430218"/>
            <a:ext cx="6408713" cy="6427782"/>
          </a:xfrm>
          <a:prstGeom prst="ellipse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3131840" cy="6926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0" y="71438"/>
            <a:ext cx="9144000" cy="4772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200" b="1" dirty="0" smtClean="0">
                <a:latin typeface="+mj-lt"/>
                <a:ea typeface="+mj-ea"/>
                <a:cs typeface="+mj-cs"/>
              </a:rPr>
              <a:t>         </a:t>
            </a:r>
            <a:r>
              <a:rPr lang="id-ID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22 Kegiatan    </a:t>
            </a:r>
            <a:r>
              <a:rPr lang="id-ID" sz="3200" b="1" dirty="0" smtClean="0">
                <a:latin typeface="+mj-lt"/>
                <a:ea typeface="+mj-ea"/>
                <a:cs typeface="+mj-cs"/>
              </a:rPr>
              <a:t>Ekonomi Utama </a:t>
            </a:r>
            <a:endParaRPr lang="id-ID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707904" y="2160240"/>
            <a:ext cx="2952328" cy="29523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Perlu peningkatan Kapasitas Inovasi dan Teknologi</a:t>
            </a:r>
            <a:endParaRPr lang="id-I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59-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RU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amanah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: SDM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knowledge;</a:t>
            </a:r>
          </a:p>
          <a:p>
            <a:r>
              <a:rPr lang="en-US" dirty="0" smtClean="0"/>
              <a:t>SDM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(</a:t>
            </a:r>
            <a:r>
              <a:rPr lang="en-US" dirty="0" err="1" smtClean="0"/>
              <a:t>misalnya</a:t>
            </a:r>
            <a:r>
              <a:rPr lang="en-US" dirty="0" smtClean="0"/>
              <a:t>: engineer, technologist, technician);</a:t>
            </a:r>
          </a:p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85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363272" cy="1872208"/>
          </a:xfrm>
        </p:spPr>
        <p:txBody>
          <a:bodyPr/>
          <a:lstStyle/>
          <a:p>
            <a:r>
              <a:rPr lang="en-US" b="1" dirty="0" err="1" smtClean="0"/>
              <a:t>Selamat</a:t>
            </a:r>
            <a:r>
              <a:rPr lang="en-US" b="1" dirty="0" smtClean="0"/>
              <a:t> </a:t>
            </a:r>
            <a:r>
              <a:rPr lang="en-US" b="1" dirty="0" err="1" smtClean="0"/>
              <a:t>berkarya</a:t>
            </a:r>
            <a:r>
              <a:rPr lang="en-US" b="1" dirty="0" smtClean="0"/>
              <a:t> &amp; </a:t>
            </a:r>
            <a:r>
              <a:rPr lang="en-US" b="1" dirty="0" err="1" smtClean="0"/>
              <a:t>semoga</a:t>
            </a:r>
            <a:r>
              <a:rPr lang="en-US" b="1" dirty="0" smtClean="0"/>
              <a:t> </a:t>
            </a:r>
            <a:r>
              <a:rPr lang="en-US" b="1" dirty="0" err="1" smtClean="0"/>
              <a:t>sukses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48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duktivitas.png"/>
          <p:cNvPicPr>
            <a:picLocks noChangeAspect="1"/>
          </p:cNvPicPr>
          <p:nvPr/>
        </p:nvPicPr>
        <p:blipFill>
          <a:blip r:embed="rId2" cstate="screen">
            <a:lum bright="5000" contrast="10000"/>
          </a:blip>
          <a:stretch>
            <a:fillRect/>
          </a:stretch>
        </p:blipFill>
        <p:spPr>
          <a:xfrm>
            <a:off x="251520" y="1124744"/>
            <a:ext cx="8135442" cy="525658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419872" y="4293096"/>
            <a:ext cx="3672408" cy="504056"/>
          </a:xfrm>
          <a:prstGeom prst="roundRect">
            <a:avLst>
              <a:gd name="adj" fmla="val 46451"/>
            </a:avLst>
          </a:prstGeom>
          <a:noFill/>
          <a:ln w="762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 descr="Logo PII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16416" y="3212976"/>
            <a:ext cx="648072" cy="958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067207">
            <a:off x="7036823" y="4392996"/>
            <a:ext cx="2048958" cy="707886"/>
          </a:xfrm>
          <a:prstGeom prst="rect">
            <a:avLst/>
          </a:prstGeom>
          <a:noFill/>
          <a:effectLst>
            <a:outerShdw dist="25400" sx="110000" sy="110000" algn="ctr" rotWithShape="0">
              <a:schemeClr val="bg1">
                <a:alpha val="9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rPr>
              <a:t>TANTANGAN</a:t>
            </a:r>
          </a:p>
          <a:p>
            <a:pPr algn="ctr"/>
            <a:r>
              <a:rPr lang="id-ID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rPr>
              <a:t>Keinsinyuran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1840" y="0"/>
            <a:ext cx="6012160" cy="692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131840" cy="6926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96" y="-27384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id-ID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 3 MP3EI     </a:t>
            </a:r>
            <a:r>
              <a:rPr lang="id-ID" sz="3200" b="1" dirty="0" smtClean="0"/>
              <a:t>SDM dan IPTEK</a:t>
            </a:r>
            <a:endParaRPr lang="id-ID" sz="3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419872" y="3140968"/>
            <a:ext cx="2376264" cy="1080120"/>
          </a:xfrm>
          <a:prstGeom prst="roundRect">
            <a:avLst>
              <a:gd name="adj" fmla="val 41397"/>
            </a:avLst>
          </a:prstGeom>
          <a:noFill/>
          <a:ln w="76200"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 rot="21067207">
            <a:off x="2659227" y="2573622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rPr>
              <a:t>TANTANGAN IPTEK</a:t>
            </a:r>
            <a:endParaRPr lang="id-ID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" pitchFamily="82" charset="0"/>
            </a:endParaRPr>
          </a:p>
        </p:txBody>
      </p:sp>
      <p:pic>
        <p:nvPicPr>
          <p:cNvPr id="15" name="Picture 14" descr="59-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2618035"/>
            <a:ext cx="6192688" cy="2880320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50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835696" y="2906067"/>
            <a:ext cx="5544616" cy="2232248"/>
            <a:chOff x="228600" y="3322638"/>
            <a:chExt cx="8763001" cy="30876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581400" y="5691188"/>
              <a:ext cx="195263" cy="61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0" y="0"/>
                </a:cxn>
              </a:cxnLst>
              <a:rect l="0" t="0" r="r" b="b"/>
              <a:pathLst>
                <a:path w="192" h="48">
                  <a:moveTo>
                    <a:pt x="0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079625" y="4699000"/>
              <a:ext cx="322263" cy="3048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0"/>
                </a:cxn>
                <a:cxn ang="0">
                  <a:pos x="240" y="192"/>
                </a:cxn>
                <a:cxn ang="0">
                  <a:pos x="240" y="240"/>
                </a:cxn>
                <a:cxn ang="0">
                  <a:pos x="144" y="240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240" h="240">
                  <a:moveTo>
                    <a:pt x="48" y="0"/>
                  </a:moveTo>
                  <a:lnTo>
                    <a:pt x="144" y="0"/>
                  </a:lnTo>
                  <a:lnTo>
                    <a:pt x="240" y="192"/>
                  </a:lnTo>
                  <a:lnTo>
                    <a:pt x="240" y="240"/>
                  </a:lnTo>
                  <a:lnTo>
                    <a:pt x="144" y="240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16000" y="3911600"/>
              <a:ext cx="706438" cy="666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384"/>
                </a:cxn>
                <a:cxn ang="0">
                  <a:pos x="528" y="528"/>
                </a:cxn>
                <a:cxn ang="0">
                  <a:pos x="240" y="528"/>
                </a:cxn>
                <a:cxn ang="0">
                  <a:pos x="0" y="240"/>
                </a:cxn>
                <a:cxn ang="0">
                  <a:pos x="0" y="0"/>
                </a:cxn>
              </a:cxnLst>
              <a:rect l="0" t="0" r="r" b="b"/>
              <a:pathLst>
                <a:path w="528" h="528">
                  <a:moveTo>
                    <a:pt x="0" y="0"/>
                  </a:moveTo>
                  <a:lnTo>
                    <a:pt x="528" y="384"/>
                  </a:lnTo>
                  <a:lnTo>
                    <a:pt x="528" y="528"/>
                  </a:lnTo>
                  <a:lnTo>
                    <a:pt x="240" y="528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CC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246188" y="4578350"/>
              <a:ext cx="608013" cy="242888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453" y="48"/>
                </a:cxn>
                <a:cxn ang="0">
                  <a:pos x="453" y="192"/>
                </a:cxn>
                <a:cxn ang="0">
                  <a:pos x="117" y="192"/>
                </a:cxn>
                <a:cxn ang="0">
                  <a:pos x="0" y="72"/>
                </a:cxn>
                <a:cxn ang="0">
                  <a:pos x="21" y="48"/>
                </a:cxn>
                <a:cxn ang="0">
                  <a:pos x="69" y="0"/>
                </a:cxn>
                <a:cxn ang="0">
                  <a:pos x="357" y="0"/>
                </a:cxn>
              </a:cxnLst>
              <a:rect l="0" t="0" r="r" b="b"/>
              <a:pathLst>
                <a:path w="453" h="192">
                  <a:moveTo>
                    <a:pt x="357" y="0"/>
                  </a:moveTo>
                  <a:lnTo>
                    <a:pt x="453" y="48"/>
                  </a:lnTo>
                  <a:lnTo>
                    <a:pt x="453" y="192"/>
                  </a:lnTo>
                  <a:lnTo>
                    <a:pt x="117" y="192"/>
                  </a:lnTo>
                  <a:lnTo>
                    <a:pt x="0" y="72"/>
                  </a:lnTo>
                  <a:lnTo>
                    <a:pt x="21" y="48"/>
                  </a:lnTo>
                  <a:lnTo>
                    <a:pt x="69" y="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403350" y="4821238"/>
              <a:ext cx="771525" cy="423863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432" y="0"/>
                </a:cxn>
                <a:cxn ang="0">
                  <a:pos x="576" y="144"/>
                </a:cxn>
                <a:cxn ang="0">
                  <a:pos x="576" y="288"/>
                </a:cxn>
                <a:cxn ang="0">
                  <a:pos x="480" y="240"/>
                </a:cxn>
                <a:cxn ang="0">
                  <a:pos x="288" y="336"/>
                </a:cxn>
                <a:cxn ang="0">
                  <a:pos x="0" y="0"/>
                </a:cxn>
                <a:cxn ang="0">
                  <a:pos x="336" y="0"/>
                </a:cxn>
              </a:cxnLst>
              <a:rect l="0" t="0" r="r" b="b"/>
              <a:pathLst>
                <a:path w="576" h="336">
                  <a:moveTo>
                    <a:pt x="336" y="0"/>
                  </a:moveTo>
                  <a:lnTo>
                    <a:pt x="432" y="0"/>
                  </a:lnTo>
                  <a:lnTo>
                    <a:pt x="576" y="144"/>
                  </a:lnTo>
                  <a:lnTo>
                    <a:pt x="576" y="288"/>
                  </a:lnTo>
                  <a:lnTo>
                    <a:pt x="480" y="240"/>
                  </a:lnTo>
                  <a:lnTo>
                    <a:pt x="288" y="336"/>
                  </a:lnTo>
                  <a:lnTo>
                    <a:pt x="0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CC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660525" y="5124450"/>
              <a:ext cx="514350" cy="363538"/>
            </a:xfrm>
            <a:custGeom>
              <a:avLst/>
              <a:gdLst/>
              <a:ahLst/>
              <a:cxnLst>
                <a:cxn ang="0">
                  <a:pos x="384" y="48"/>
                </a:cxn>
                <a:cxn ang="0">
                  <a:pos x="384" y="288"/>
                </a:cxn>
                <a:cxn ang="0">
                  <a:pos x="192" y="288"/>
                </a:cxn>
                <a:cxn ang="0">
                  <a:pos x="0" y="144"/>
                </a:cxn>
                <a:cxn ang="0">
                  <a:pos x="288" y="0"/>
                </a:cxn>
                <a:cxn ang="0">
                  <a:pos x="384" y="48"/>
                </a:cxn>
              </a:cxnLst>
              <a:rect l="0" t="0" r="r" b="b"/>
              <a:pathLst>
                <a:path w="384" h="288">
                  <a:moveTo>
                    <a:pt x="384" y="48"/>
                  </a:moveTo>
                  <a:lnTo>
                    <a:pt x="384" y="288"/>
                  </a:lnTo>
                  <a:lnTo>
                    <a:pt x="192" y="288"/>
                  </a:lnTo>
                  <a:lnTo>
                    <a:pt x="0" y="144"/>
                  </a:lnTo>
                  <a:lnTo>
                    <a:pt x="288" y="0"/>
                  </a:lnTo>
                  <a:lnTo>
                    <a:pt x="384" y="48"/>
                  </a:lnTo>
                  <a:close/>
                </a:path>
              </a:pathLst>
            </a:custGeom>
            <a:solidFill>
              <a:srgbClr val="66FF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60413" y="4640263"/>
              <a:ext cx="192088" cy="18097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96"/>
                </a:cxn>
                <a:cxn ang="0">
                  <a:pos x="96" y="144"/>
                </a:cxn>
                <a:cxn ang="0">
                  <a:pos x="0" y="0"/>
                </a:cxn>
                <a:cxn ang="0">
                  <a:pos x="48" y="0"/>
                </a:cxn>
              </a:cxnLst>
              <a:rect l="0" t="0" r="r" b="b"/>
              <a:pathLst>
                <a:path w="144" h="144">
                  <a:moveTo>
                    <a:pt x="48" y="0"/>
                  </a:moveTo>
                  <a:lnTo>
                    <a:pt x="144" y="96"/>
                  </a:lnTo>
                  <a:lnTo>
                    <a:pt x="96" y="14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495550" y="4881563"/>
              <a:ext cx="127000" cy="122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854200" y="4276725"/>
              <a:ext cx="127000" cy="119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559050" y="3668713"/>
              <a:ext cx="128588" cy="60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201988" y="5670550"/>
              <a:ext cx="579438" cy="3651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40"/>
                </a:cxn>
                <a:cxn ang="0">
                  <a:pos x="432" y="288"/>
                </a:cxn>
                <a:cxn ang="0">
                  <a:pos x="432" y="144"/>
                </a:cxn>
                <a:cxn ang="0">
                  <a:pos x="240" y="144"/>
                </a:cxn>
                <a:cxn ang="0">
                  <a:pos x="240" y="96"/>
                </a:cxn>
                <a:cxn ang="0">
                  <a:pos x="192" y="48"/>
                </a:cxn>
                <a:cxn ang="0">
                  <a:pos x="48" y="0"/>
                </a:cxn>
              </a:cxnLst>
              <a:rect l="0" t="0" r="r" b="b"/>
              <a:pathLst>
                <a:path w="432" h="288">
                  <a:moveTo>
                    <a:pt x="48" y="0"/>
                  </a:moveTo>
                  <a:lnTo>
                    <a:pt x="0" y="240"/>
                  </a:lnTo>
                  <a:lnTo>
                    <a:pt x="432" y="288"/>
                  </a:lnTo>
                  <a:lnTo>
                    <a:pt x="432" y="144"/>
                  </a:lnTo>
                  <a:lnTo>
                    <a:pt x="240" y="144"/>
                  </a:lnTo>
                  <a:lnTo>
                    <a:pt x="240" y="96"/>
                  </a:lnTo>
                  <a:lnTo>
                    <a:pt x="19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917950" y="5973763"/>
              <a:ext cx="257175" cy="122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61" y="48"/>
                </a:cxn>
                <a:cxn ang="0">
                  <a:pos x="144" y="96"/>
                </a:cxn>
                <a:cxn ang="0">
                  <a:pos x="96" y="96"/>
                </a:cxn>
                <a:cxn ang="0">
                  <a:pos x="81" y="44"/>
                </a:cxn>
                <a:cxn ang="0">
                  <a:pos x="0" y="0"/>
                </a:cxn>
              </a:cxnLst>
              <a:rect l="0" t="0" r="r" b="b"/>
              <a:pathLst>
                <a:path w="192" h="96">
                  <a:moveTo>
                    <a:pt x="0" y="0"/>
                  </a:moveTo>
                  <a:lnTo>
                    <a:pt x="192" y="0"/>
                  </a:lnTo>
                  <a:lnTo>
                    <a:pt x="161" y="48"/>
                  </a:lnTo>
                  <a:lnTo>
                    <a:pt x="144" y="96"/>
                  </a:lnTo>
                  <a:lnTo>
                    <a:pt x="96" y="96"/>
                  </a:lnTo>
                  <a:lnTo>
                    <a:pt x="8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00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238625" y="5978525"/>
              <a:ext cx="152400" cy="117475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96"/>
                </a:cxn>
                <a:cxn ang="0">
                  <a:pos x="96" y="0"/>
                </a:cxn>
                <a:cxn ang="0">
                  <a:pos x="0" y="0"/>
                </a:cxn>
                <a:cxn ang="0">
                  <a:pos x="0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4452938" y="5913438"/>
              <a:ext cx="449263" cy="182563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144"/>
                </a:cxn>
                <a:cxn ang="0">
                  <a:pos x="336" y="96"/>
                </a:cxn>
                <a:cxn ang="0">
                  <a:pos x="336" y="48"/>
                </a:cxn>
                <a:cxn ang="0">
                  <a:pos x="24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144" y="0"/>
                </a:cxn>
                <a:cxn ang="0">
                  <a:pos x="144" y="48"/>
                </a:cxn>
                <a:cxn ang="0">
                  <a:pos x="0" y="96"/>
                </a:cxn>
              </a:cxnLst>
              <a:rect l="0" t="0" r="r" b="b"/>
              <a:pathLst>
                <a:path w="336" h="144">
                  <a:moveTo>
                    <a:pt x="0" y="96"/>
                  </a:moveTo>
                  <a:lnTo>
                    <a:pt x="0" y="144"/>
                  </a:lnTo>
                  <a:lnTo>
                    <a:pt x="336" y="96"/>
                  </a:lnTo>
                  <a:lnTo>
                    <a:pt x="336" y="48"/>
                  </a:lnTo>
                  <a:lnTo>
                    <a:pt x="24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048250" y="5913438"/>
              <a:ext cx="468313" cy="20955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144"/>
                </a:cxn>
                <a:cxn ang="0">
                  <a:pos x="432" y="96"/>
                </a:cxn>
                <a:cxn ang="0">
                  <a:pos x="480" y="0"/>
                </a:cxn>
                <a:cxn ang="0">
                  <a:pos x="432" y="0"/>
                </a:cxn>
                <a:cxn ang="0">
                  <a:pos x="384" y="48"/>
                </a:cxn>
                <a:cxn ang="0">
                  <a:pos x="0" y="48"/>
                </a:cxn>
              </a:cxnLst>
              <a:rect l="0" t="0" r="r" b="b"/>
              <a:pathLst>
                <a:path w="480" h="144">
                  <a:moveTo>
                    <a:pt x="0" y="48"/>
                  </a:moveTo>
                  <a:lnTo>
                    <a:pt x="0" y="144"/>
                  </a:lnTo>
                  <a:lnTo>
                    <a:pt x="432" y="96"/>
                  </a:lnTo>
                  <a:lnTo>
                    <a:pt x="480" y="0"/>
                  </a:lnTo>
                  <a:lnTo>
                    <a:pt x="432" y="0"/>
                  </a:lnTo>
                  <a:lnTo>
                    <a:pt x="384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716338" y="3729038"/>
              <a:ext cx="963613" cy="1031875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576" y="0"/>
                </a:cxn>
                <a:cxn ang="0">
                  <a:pos x="576" y="48"/>
                </a:cxn>
                <a:cxn ang="0">
                  <a:pos x="528" y="48"/>
                </a:cxn>
                <a:cxn ang="0">
                  <a:pos x="576" y="240"/>
                </a:cxn>
                <a:cxn ang="0">
                  <a:pos x="576" y="288"/>
                </a:cxn>
                <a:cxn ang="0">
                  <a:pos x="720" y="384"/>
                </a:cxn>
                <a:cxn ang="0">
                  <a:pos x="720" y="432"/>
                </a:cxn>
                <a:cxn ang="0">
                  <a:pos x="576" y="432"/>
                </a:cxn>
                <a:cxn ang="0">
                  <a:pos x="528" y="576"/>
                </a:cxn>
                <a:cxn ang="0">
                  <a:pos x="528" y="672"/>
                </a:cxn>
                <a:cxn ang="0">
                  <a:pos x="336" y="816"/>
                </a:cxn>
                <a:cxn ang="0">
                  <a:pos x="192" y="432"/>
                </a:cxn>
                <a:cxn ang="0">
                  <a:pos x="0" y="432"/>
                </a:cxn>
                <a:cxn ang="0">
                  <a:pos x="432" y="0"/>
                </a:cxn>
              </a:cxnLst>
              <a:rect l="0" t="0" r="r" b="b"/>
              <a:pathLst>
                <a:path w="720" h="816">
                  <a:moveTo>
                    <a:pt x="432" y="0"/>
                  </a:moveTo>
                  <a:lnTo>
                    <a:pt x="576" y="0"/>
                  </a:lnTo>
                  <a:lnTo>
                    <a:pt x="576" y="48"/>
                  </a:lnTo>
                  <a:lnTo>
                    <a:pt x="528" y="48"/>
                  </a:lnTo>
                  <a:lnTo>
                    <a:pt x="576" y="240"/>
                  </a:lnTo>
                  <a:lnTo>
                    <a:pt x="576" y="288"/>
                  </a:lnTo>
                  <a:lnTo>
                    <a:pt x="720" y="384"/>
                  </a:lnTo>
                  <a:lnTo>
                    <a:pt x="720" y="432"/>
                  </a:lnTo>
                  <a:lnTo>
                    <a:pt x="576" y="432"/>
                  </a:lnTo>
                  <a:lnTo>
                    <a:pt x="528" y="576"/>
                  </a:lnTo>
                  <a:lnTo>
                    <a:pt x="528" y="672"/>
                  </a:lnTo>
                  <a:lnTo>
                    <a:pt x="336" y="816"/>
                  </a:lnTo>
                  <a:lnTo>
                    <a:pt x="192" y="432"/>
                  </a:lnTo>
                  <a:lnTo>
                    <a:pt x="0" y="432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66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138488" y="4154488"/>
              <a:ext cx="1027113" cy="909638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0" y="480"/>
                </a:cxn>
                <a:cxn ang="0">
                  <a:pos x="528" y="0"/>
                </a:cxn>
                <a:cxn ang="0">
                  <a:pos x="432" y="96"/>
                </a:cxn>
                <a:cxn ang="0">
                  <a:pos x="624" y="96"/>
                </a:cxn>
                <a:cxn ang="0">
                  <a:pos x="768" y="480"/>
                </a:cxn>
                <a:cxn ang="0">
                  <a:pos x="480" y="720"/>
                </a:cxn>
                <a:cxn ang="0">
                  <a:pos x="0" y="672"/>
                </a:cxn>
              </a:cxnLst>
              <a:rect l="0" t="0" r="r" b="b"/>
              <a:pathLst>
                <a:path w="768" h="720">
                  <a:moveTo>
                    <a:pt x="0" y="672"/>
                  </a:moveTo>
                  <a:lnTo>
                    <a:pt x="0" y="480"/>
                  </a:lnTo>
                  <a:lnTo>
                    <a:pt x="528" y="0"/>
                  </a:lnTo>
                  <a:lnTo>
                    <a:pt x="432" y="96"/>
                  </a:lnTo>
                  <a:lnTo>
                    <a:pt x="624" y="96"/>
                  </a:lnTo>
                  <a:lnTo>
                    <a:pt x="768" y="480"/>
                  </a:lnTo>
                  <a:lnTo>
                    <a:pt x="480" y="72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6FF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781425" y="4760913"/>
              <a:ext cx="447675" cy="42545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36" y="96"/>
                </a:cxn>
                <a:cxn ang="0">
                  <a:pos x="240" y="288"/>
                </a:cxn>
                <a:cxn ang="0">
                  <a:pos x="48" y="336"/>
                </a:cxn>
                <a:cxn ang="0">
                  <a:pos x="48" y="288"/>
                </a:cxn>
                <a:cxn ang="0">
                  <a:pos x="0" y="240"/>
                </a:cxn>
                <a:cxn ang="0">
                  <a:pos x="288" y="0"/>
                </a:cxn>
              </a:cxnLst>
              <a:rect l="0" t="0" r="r" b="b"/>
              <a:pathLst>
                <a:path w="336" h="336">
                  <a:moveTo>
                    <a:pt x="288" y="0"/>
                  </a:moveTo>
                  <a:lnTo>
                    <a:pt x="336" y="96"/>
                  </a:lnTo>
                  <a:lnTo>
                    <a:pt x="240" y="288"/>
                  </a:lnTo>
                  <a:lnTo>
                    <a:pt x="48" y="336"/>
                  </a:lnTo>
                  <a:lnTo>
                    <a:pt x="48" y="288"/>
                  </a:lnTo>
                  <a:lnTo>
                    <a:pt x="0" y="24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165600" y="5064125"/>
              <a:ext cx="63500" cy="122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48" y="96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0" y="96"/>
                  </a:lnTo>
                  <a:lnTo>
                    <a:pt x="48" y="96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643563" y="4154488"/>
              <a:ext cx="257175" cy="2413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192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144" y="0"/>
                </a:cxn>
                <a:cxn ang="0">
                  <a:pos x="96" y="96"/>
                </a:cxn>
                <a:cxn ang="0">
                  <a:pos x="0" y="96"/>
                </a:cxn>
              </a:cxnLst>
              <a:rect l="0" t="0" r="r" b="b"/>
              <a:pathLst>
                <a:path w="192" h="192">
                  <a:moveTo>
                    <a:pt x="0" y="96"/>
                  </a:moveTo>
                  <a:lnTo>
                    <a:pt x="0" y="192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144" y="0"/>
                  </a:lnTo>
                  <a:lnTo>
                    <a:pt x="9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257800" y="4276725"/>
              <a:ext cx="385763" cy="119063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88" y="96"/>
                </a:cxn>
                <a:cxn ang="0">
                  <a:pos x="0" y="96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96">
                  <a:moveTo>
                    <a:pt x="288" y="0"/>
                  </a:moveTo>
                  <a:lnTo>
                    <a:pt x="288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3625" y="4214813"/>
              <a:ext cx="706438" cy="66675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288" y="144"/>
                </a:cxn>
                <a:cxn ang="0">
                  <a:pos x="96" y="96"/>
                </a:cxn>
                <a:cxn ang="0">
                  <a:pos x="48" y="192"/>
                </a:cxn>
                <a:cxn ang="0">
                  <a:pos x="48" y="288"/>
                </a:cxn>
                <a:cxn ang="0">
                  <a:pos x="144" y="384"/>
                </a:cxn>
                <a:cxn ang="0">
                  <a:pos x="480" y="288"/>
                </a:cxn>
                <a:cxn ang="0">
                  <a:pos x="528" y="336"/>
                </a:cxn>
                <a:cxn ang="0">
                  <a:pos x="240" y="432"/>
                </a:cxn>
                <a:cxn ang="0">
                  <a:pos x="288" y="528"/>
                </a:cxn>
                <a:cxn ang="0">
                  <a:pos x="0" y="336"/>
                </a:cxn>
                <a:cxn ang="0">
                  <a:pos x="0" y="288"/>
                </a:cxn>
                <a:cxn ang="0">
                  <a:pos x="0" y="192"/>
                </a:cxn>
                <a:cxn ang="0">
                  <a:pos x="48" y="48"/>
                </a:cxn>
                <a:cxn ang="0">
                  <a:pos x="144" y="48"/>
                </a:cxn>
                <a:cxn ang="0">
                  <a:pos x="144" y="0"/>
                </a:cxn>
                <a:cxn ang="0">
                  <a:pos x="288" y="48"/>
                </a:cxn>
              </a:cxnLst>
              <a:rect l="0" t="0" r="r" b="b"/>
              <a:pathLst>
                <a:path w="528" h="528">
                  <a:moveTo>
                    <a:pt x="288" y="48"/>
                  </a:moveTo>
                  <a:lnTo>
                    <a:pt x="288" y="144"/>
                  </a:lnTo>
                  <a:lnTo>
                    <a:pt x="96" y="96"/>
                  </a:lnTo>
                  <a:lnTo>
                    <a:pt x="48" y="192"/>
                  </a:lnTo>
                  <a:lnTo>
                    <a:pt x="48" y="288"/>
                  </a:lnTo>
                  <a:lnTo>
                    <a:pt x="144" y="384"/>
                  </a:lnTo>
                  <a:lnTo>
                    <a:pt x="480" y="288"/>
                  </a:lnTo>
                  <a:lnTo>
                    <a:pt x="528" y="336"/>
                  </a:lnTo>
                  <a:lnTo>
                    <a:pt x="240" y="432"/>
                  </a:lnTo>
                  <a:lnTo>
                    <a:pt x="288" y="528"/>
                  </a:lnTo>
                  <a:lnTo>
                    <a:pt x="0" y="336"/>
                  </a:lnTo>
                  <a:lnTo>
                    <a:pt x="0" y="288"/>
                  </a:lnTo>
                  <a:lnTo>
                    <a:pt x="0" y="192"/>
                  </a:lnTo>
                  <a:lnTo>
                    <a:pt x="48" y="48"/>
                  </a:lnTo>
                  <a:lnTo>
                    <a:pt x="144" y="48"/>
                  </a:lnTo>
                  <a:lnTo>
                    <a:pt x="144" y="0"/>
                  </a:lnTo>
                  <a:lnTo>
                    <a:pt x="288" y="48"/>
                  </a:lnTo>
                  <a:close/>
                </a:path>
              </a:pathLst>
            </a:custGeom>
            <a:solidFill>
              <a:srgbClr val="FF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679950" y="4578350"/>
              <a:ext cx="577850" cy="849313"/>
            </a:xfrm>
            <a:custGeom>
              <a:avLst/>
              <a:gdLst/>
              <a:ahLst/>
              <a:cxnLst>
                <a:cxn ang="0">
                  <a:pos x="144" y="48"/>
                </a:cxn>
                <a:cxn ang="0">
                  <a:pos x="432" y="240"/>
                </a:cxn>
                <a:cxn ang="0">
                  <a:pos x="336" y="288"/>
                </a:cxn>
                <a:cxn ang="0">
                  <a:pos x="288" y="240"/>
                </a:cxn>
                <a:cxn ang="0">
                  <a:pos x="240" y="288"/>
                </a:cxn>
                <a:cxn ang="0">
                  <a:pos x="240" y="672"/>
                </a:cxn>
                <a:cxn ang="0">
                  <a:pos x="96" y="672"/>
                </a:cxn>
                <a:cxn ang="0">
                  <a:pos x="96" y="384"/>
                </a:cxn>
                <a:cxn ang="0">
                  <a:pos x="0" y="384"/>
                </a:cxn>
                <a:cxn ang="0">
                  <a:pos x="0" y="288"/>
                </a:cxn>
                <a:cxn ang="0">
                  <a:pos x="48" y="240"/>
                </a:cxn>
                <a:cxn ang="0">
                  <a:pos x="144" y="0"/>
                </a:cxn>
                <a:cxn ang="0">
                  <a:pos x="144" y="48"/>
                </a:cxn>
              </a:cxnLst>
              <a:rect l="0" t="0" r="r" b="b"/>
              <a:pathLst>
                <a:path w="432" h="672">
                  <a:moveTo>
                    <a:pt x="144" y="48"/>
                  </a:moveTo>
                  <a:lnTo>
                    <a:pt x="432" y="240"/>
                  </a:lnTo>
                  <a:lnTo>
                    <a:pt x="336" y="288"/>
                  </a:lnTo>
                  <a:lnTo>
                    <a:pt x="288" y="240"/>
                  </a:lnTo>
                  <a:lnTo>
                    <a:pt x="240" y="288"/>
                  </a:lnTo>
                  <a:lnTo>
                    <a:pt x="240" y="672"/>
                  </a:lnTo>
                  <a:lnTo>
                    <a:pt x="96" y="672"/>
                  </a:lnTo>
                  <a:lnTo>
                    <a:pt x="96" y="384"/>
                  </a:lnTo>
                  <a:lnTo>
                    <a:pt x="0" y="384"/>
                  </a:lnTo>
                  <a:lnTo>
                    <a:pt x="0" y="288"/>
                  </a:lnTo>
                  <a:lnTo>
                    <a:pt x="48" y="240"/>
                  </a:lnTo>
                  <a:lnTo>
                    <a:pt x="144" y="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F505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130800" y="4881563"/>
              <a:ext cx="320675" cy="485775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240" y="288"/>
                </a:cxn>
                <a:cxn ang="0">
                  <a:pos x="96" y="384"/>
                </a:cxn>
                <a:cxn ang="0">
                  <a:pos x="0" y="48"/>
                </a:cxn>
              </a:cxnLst>
              <a:rect l="0" t="0" r="r" b="b"/>
              <a:pathLst>
                <a:path w="240" h="384">
                  <a:moveTo>
                    <a:pt x="0" y="48"/>
                  </a:moveTo>
                  <a:lnTo>
                    <a:pt x="96" y="0"/>
                  </a:lnTo>
                  <a:lnTo>
                    <a:pt x="240" y="288"/>
                  </a:lnTo>
                  <a:lnTo>
                    <a:pt x="96" y="38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7059613" y="4518025"/>
              <a:ext cx="1931988" cy="1462088"/>
            </a:xfrm>
            <a:custGeom>
              <a:avLst/>
              <a:gdLst/>
              <a:ahLst/>
              <a:cxnLst>
                <a:cxn ang="0">
                  <a:pos x="1368" y="253"/>
                </a:cxn>
                <a:cxn ang="0">
                  <a:pos x="915" y="176"/>
                </a:cxn>
                <a:cxn ang="0">
                  <a:pos x="595" y="395"/>
                </a:cxn>
                <a:cxn ang="0">
                  <a:pos x="549" y="395"/>
                </a:cxn>
                <a:cxn ang="0">
                  <a:pos x="412" y="219"/>
                </a:cxn>
                <a:cxn ang="0">
                  <a:pos x="412" y="88"/>
                </a:cxn>
                <a:cxn ang="0">
                  <a:pos x="229" y="0"/>
                </a:cxn>
                <a:cxn ang="0">
                  <a:pos x="0" y="132"/>
                </a:cxn>
                <a:cxn ang="0">
                  <a:pos x="137" y="176"/>
                </a:cxn>
                <a:cxn ang="0">
                  <a:pos x="183" y="263"/>
                </a:cxn>
                <a:cxn ang="0">
                  <a:pos x="366" y="263"/>
                </a:cxn>
                <a:cxn ang="0">
                  <a:pos x="366" y="307"/>
                </a:cxn>
                <a:cxn ang="0">
                  <a:pos x="137" y="307"/>
                </a:cxn>
                <a:cxn ang="0">
                  <a:pos x="137" y="351"/>
                </a:cxn>
                <a:cxn ang="0">
                  <a:pos x="275" y="483"/>
                </a:cxn>
                <a:cxn ang="0">
                  <a:pos x="366" y="395"/>
                </a:cxn>
                <a:cxn ang="0">
                  <a:pos x="503" y="527"/>
                </a:cxn>
                <a:cxn ang="0">
                  <a:pos x="915" y="658"/>
                </a:cxn>
                <a:cxn ang="0">
                  <a:pos x="1007" y="921"/>
                </a:cxn>
                <a:cxn ang="0">
                  <a:pos x="915" y="965"/>
                </a:cxn>
                <a:cxn ang="0">
                  <a:pos x="870" y="1053"/>
                </a:cxn>
                <a:cxn ang="0">
                  <a:pos x="1007" y="1053"/>
                </a:cxn>
                <a:cxn ang="0">
                  <a:pos x="1098" y="1009"/>
                </a:cxn>
                <a:cxn ang="0">
                  <a:pos x="1377" y="1058"/>
                </a:cxn>
                <a:cxn ang="0">
                  <a:pos x="1368" y="253"/>
                </a:cxn>
              </a:cxnLst>
              <a:rect l="0" t="0" r="r" b="b"/>
              <a:pathLst>
                <a:path w="1377" h="1058">
                  <a:moveTo>
                    <a:pt x="1368" y="253"/>
                  </a:moveTo>
                  <a:lnTo>
                    <a:pt x="915" y="176"/>
                  </a:lnTo>
                  <a:lnTo>
                    <a:pt x="595" y="395"/>
                  </a:lnTo>
                  <a:lnTo>
                    <a:pt x="549" y="395"/>
                  </a:lnTo>
                  <a:lnTo>
                    <a:pt x="412" y="219"/>
                  </a:lnTo>
                  <a:lnTo>
                    <a:pt x="412" y="88"/>
                  </a:lnTo>
                  <a:lnTo>
                    <a:pt x="229" y="0"/>
                  </a:lnTo>
                  <a:lnTo>
                    <a:pt x="0" y="132"/>
                  </a:lnTo>
                  <a:lnTo>
                    <a:pt x="137" y="176"/>
                  </a:lnTo>
                  <a:lnTo>
                    <a:pt x="183" y="263"/>
                  </a:lnTo>
                  <a:lnTo>
                    <a:pt x="366" y="263"/>
                  </a:lnTo>
                  <a:lnTo>
                    <a:pt x="366" y="307"/>
                  </a:lnTo>
                  <a:lnTo>
                    <a:pt x="137" y="307"/>
                  </a:lnTo>
                  <a:lnTo>
                    <a:pt x="137" y="351"/>
                  </a:lnTo>
                  <a:lnTo>
                    <a:pt x="275" y="483"/>
                  </a:lnTo>
                  <a:lnTo>
                    <a:pt x="366" y="395"/>
                  </a:lnTo>
                  <a:lnTo>
                    <a:pt x="503" y="527"/>
                  </a:lnTo>
                  <a:lnTo>
                    <a:pt x="915" y="658"/>
                  </a:lnTo>
                  <a:lnTo>
                    <a:pt x="1007" y="921"/>
                  </a:lnTo>
                  <a:lnTo>
                    <a:pt x="915" y="965"/>
                  </a:lnTo>
                  <a:lnTo>
                    <a:pt x="870" y="1053"/>
                  </a:lnTo>
                  <a:lnTo>
                    <a:pt x="1007" y="1053"/>
                  </a:lnTo>
                  <a:lnTo>
                    <a:pt x="1098" y="1009"/>
                  </a:lnTo>
                  <a:lnTo>
                    <a:pt x="1377" y="1058"/>
                  </a:lnTo>
                  <a:lnTo>
                    <a:pt x="1368" y="253"/>
                  </a:lnTo>
                  <a:close/>
                </a:path>
              </a:pathLst>
            </a:custGeom>
            <a:solidFill>
              <a:srgbClr val="FF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973763" y="5973763"/>
              <a:ext cx="385763" cy="180975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144"/>
                </a:cxn>
                <a:cxn ang="0">
                  <a:pos x="288" y="48"/>
                </a:cxn>
                <a:cxn ang="0">
                  <a:pos x="288" y="0"/>
                </a:cxn>
                <a:cxn ang="0">
                  <a:pos x="0" y="48"/>
                </a:cxn>
              </a:cxnLst>
              <a:rect l="0" t="0" r="r" b="b"/>
              <a:pathLst>
                <a:path w="288" h="144">
                  <a:moveTo>
                    <a:pt x="0" y="48"/>
                  </a:moveTo>
                  <a:lnTo>
                    <a:pt x="48" y="144"/>
                  </a:lnTo>
                  <a:lnTo>
                    <a:pt x="288" y="48"/>
                  </a:lnTo>
                  <a:lnTo>
                    <a:pt x="288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387975" y="5305425"/>
              <a:ext cx="128588" cy="18256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0"/>
                </a:cxn>
                <a:cxn ang="0">
                  <a:pos x="96" y="144"/>
                </a:cxn>
                <a:cxn ang="0">
                  <a:pos x="0" y="96"/>
                </a:cxn>
                <a:cxn ang="0">
                  <a:pos x="48" y="0"/>
                </a:cxn>
              </a:cxnLst>
              <a:rect l="0" t="0" r="r" b="b"/>
              <a:pathLst>
                <a:path w="96" h="144">
                  <a:moveTo>
                    <a:pt x="48" y="0"/>
                  </a:moveTo>
                  <a:lnTo>
                    <a:pt x="96" y="0"/>
                  </a:lnTo>
                  <a:lnTo>
                    <a:pt x="96" y="144"/>
                  </a:lnTo>
                  <a:lnTo>
                    <a:pt x="0" y="9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6350000" y="4092575"/>
              <a:ext cx="257175" cy="48577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48" y="144"/>
                </a:cxn>
                <a:cxn ang="0">
                  <a:pos x="96" y="192"/>
                </a:cxn>
                <a:cxn ang="0">
                  <a:pos x="144" y="48"/>
                </a:cxn>
                <a:cxn ang="0">
                  <a:pos x="192" y="96"/>
                </a:cxn>
                <a:cxn ang="0">
                  <a:pos x="144" y="192"/>
                </a:cxn>
                <a:cxn ang="0">
                  <a:pos x="192" y="240"/>
                </a:cxn>
                <a:cxn ang="0">
                  <a:pos x="144" y="240"/>
                </a:cxn>
                <a:cxn ang="0">
                  <a:pos x="96" y="240"/>
                </a:cxn>
                <a:cxn ang="0">
                  <a:pos x="96" y="336"/>
                </a:cxn>
                <a:cxn ang="0">
                  <a:pos x="144" y="384"/>
                </a:cxn>
                <a:cxn ang="0">
                  <a:pos x="96" y="384"/>
                </a:cxn>
                <a:cxn ang="0">
                  <a:pos x="48" y="288"/>
                </a:cxn>
                <a:cxn ang="0">
                  <a:pos x="48" y="192"/>
                </a:cxn>
                <a:cxn ang="0">
                  <a:pos x="0" y="144"/>
                </a:cxn>
                <a:cxn ang="0">
                  <a:pos x="48" y="0"/>
                </a:cxn>
              </a:cxnLst>
              <a:rect l="0" t="0" r="r" b="b"/>
              <a:pathLst>
                <a:path w="192" h="384">
                  <a:moveTo>
                    <a:pt x="48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48" y="144"/>
                  </a:lnTo>
                  <a:lnTo>
                    <a:pt x="96" y="192"/>
                  </a:lnTo>
                  <a:lnTo>
                    <a:pt x="144" y="48"/>
                  </a:lnTo>
                  <a:lnTo>
                    <a:pt x="192" y="96"/>
                  </a:lnTo>
                  <a:lnTo>
                    <a:pt x="144" y="192"/>
                  </a:lnTo>
                  <a:lnTo>
                    <a:pt x="192" y="240"/>
                  </a:lnTo>
                  <a:lnTo>
                    <a:pt x="144" y="240"/>
                  </a:lnTo>
                  <a:lnTo>
                    <a:pt x="96" y="240"/>
                  </a:lnTo>
                  <a:lnTo>
                    <a:pt x="96" y="336"/>
                  </a:lnTo>
                  <a:lnTo>
                    <a:pt x="144" y="384"/>
                  </a:lnTo>
                  <a:lnTo>
                    <a:pt x="96" y="384"/>
                  </a:lnTo>
                  <a:lnTo>
                    <a:pt x="48" y="288"/>
                  </a:lnTo>
                  <a:lnTo>
                    <a:pt x="48" y="192"/>
                  </a:lnTo>
                  <a:lnTo>
                    <a:pt x="0" y="14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6350000" y="4640263"/>
              <a:ext cx="131763" cy="120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96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lnTo>
                    <a:pt x="96" y="48"/>
                  </a:lnTo>
                  <a:lnTo>
                    <a:pt x="96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481763" y="4881563"/>
              <a:ext cx="512763" cy="2428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44" y="0"/>
                </a:cxn>
                <a:cxn ang="0">
                  <a:pos x="384" y="96"/>
                </a:cxn>
                <a:cxn ang="0">
                  <a:pos x="384" y="192"/>
                </a:cxn>
                <a:cxn ang="0">
                  <a:pos x="336" y="192"/>
                </a:cxn>
                <a:cxn ang="0">
                  <a:pos x="192" y="96"/>
                </a:cxn>
                <a:cxn ang="0">
                  <a:pos x="48" y="144"/>
                </a:cxn>
                <a:cxn ang="0">
                  <a:pos x="0" y="144"/>
                </a:cxn>
                <a:cxn ang="0">
                  <a:pos x="0" y="48"/>
                </a:cxn>
              </a:cxnLst>
              <a:rect l="0" t="0" r="r" b="b"/>
              <a:pathLst>
                <a:path w="384" h="192">
                  <a:moveTo>
                    <a:pt x="0" y="48"/>
                  </a:moveTo>
                  <a:lnTo>
                    <a:pt x="144" y="48"/>
                  </a:lnTo>
                  <a:lnTo>
                    <a:pt x="144" y="0"/>
                  </a:lnTo>
                  <a:lnTo>
                    <a:pt x="384" y="96"/>
                  </a:lnTo>
                  <a:lnTo>
                    <a:pt x="384" y="192"/>
                  </a:lnTo>
                  <a:lnTo>
                    <a:pt x="336" y="192"/>
                  </a:lnTo>
                  <a:lnTo>
                    <a:pt x="192" y="96"/>
                  </a:lnTo>
                  <a:lnTo>
                    <a:pt x="48" y="144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6094413" y="5003800"/>
              <a:ext cx="255588" cy="120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92" y="48"/>
                </a:cxn>
                <a:cxn ang="0">
                  <a:pos x="96" y="96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192" h="96">
                  <a:moveTo>
                    <a:pt x="0" y="0"/>
                  </a:moveTo>
                  <a:lnTo>
                    <a:pt x="144" y="0"/>
                  </a:lnTo>
                  <a:lnTo>
                    <a:pt x="192" y="48"/>
                  </a:lnTo>
                  <a:lnTo>
                    <a:pt x="96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7059613" y="5730875"/>
              <a:ext cx="127000" cy="2428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48"/>
                </a:cxn>
                <a:cxn ang="0">
                  <a:pos x="48" y="192"/>
                </a:cxn>
                <a:cxn ang="0">
                  <a:pos x="0" y="144"/>
                </a:cxn>
                <a:cxn ang="0">
                  <a:pos x="48" y="0"/>
                </a:cxn>
              </a:cxnLst>
              <a:rect l="0" t="0" r="r" b="b"/>
              <a:pathLst>
                <a:path w="144" h="192">
                  <a:moveTo>
                    <a:pt x="48" y="0"/>
                  </a:moveTo>
                  <a:lnTo>
                    <a:pt x="144" y="48"/>
                  </a:lnTo>
                  <a:lnTo>
                    <a:pt x="48" y="192"/>
                  </a:lnTo>
                  <a:lnTo>
                    <a:pt x="0" y="14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7635875" y="5427663"/>
              <a:ext cx="130175" cy="30321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0"/>
                </a:cxn>
                <a:cxn ang="0">
                  <a:pos x="144" y="144"/>
                </a:cxn>
                <a:cxn ang="0">
                  <a:pos x="48" y="240"/>
                </a:cxn>
                <a:cxn ang="0">
                  <a:pos x="0" y="144"/>
                </a:cxn>
                <a:cxn ang="0">
                  <a:pos x="48" y="0"/>
                </a:cxn>
              </a:cxnLst>
              <a:rect l="0" t="0" r="r" b="b"/>
              <a:pathLst>
                <a:path w="144" h="240">
                  <a:moveTo>
                    <a:pt x="48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48" y="240"/>
                  </a:lnTo>
                  <a:lnTo>
                    <a:pt x="0" y="14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6223000" y="3608388"/>
              <a:ext cx="63500" cy="120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48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6143625" y="5762625"/>
              <a:ext cx="257175" cy="12223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0"/>
                </a:cxn>
                <a:cxn ang="0">
                  <a:pos x="192" y="48"/>
                </a:cxn>
                <a:cxn ang="0">
                  <a:pos x="48" y="96"/>
                </a:cxn>
                <a:cxn ang="0">
                  <a:pos x="0" y="48"/>
                </a:cxn>
              </a:cxnLst>
              <a:rect l="0" t="0" r="r" b="b"/>
              <a:pathLst>
                <a:path w="192" h="96">
                  <a:moveTo>
                    <a:pt x="0" y="48"/>
                  </a:moveTo>
                  <a:lnTo>
                    <a:pt x="144" y="0"/>
                  </a:lnTo>
                  <a:lnTo>
                    <a:pt x="192" y="48"/>
                  </a:lnTo>
                  <a:lnTo>
                    <a:pt x="48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505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687638" y="5610225"/>
              <a:ext cx="577850" cy="36353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162"/>
                </a:cxn>
                <a:cxn ang="0">
                  <a:pos x="176" y="210"/>
                </a:cxn>
                <a:cxn ang="0">
                  <a:pos x="242" y="141"/>
                </a:cxn>
                <a:cxn ang="0">
                  <a:pos x="290" y="186"/>
                </a:cxn>
                <a:cxn ang="0">
                  <a:pos x="293" y="243"/>
                </a:cxn>
                <a:cxn ang="0">
                  <a:pos x="340" y="243"/>
                </a:cxn>
                <a:cxn ang="0">
                  <a:pos x="383" y="41"/>
                </a:cxn>
                <a:cxn ang="0">
                  <a:pos x="340" y="41"/>
                </a:cxn>
                <a:cxn ang="0">
                  <a:pos x="298" y="0"/>
                </a:cxn>
                <a:cxn ang="0">
                  <a:pos x="255" y="0"/>
                </a:cxn>
                <a:cxn ang="0">
                  <a:pos x="213" y="81"/>
                </a:cxn>
                <a:cxn ang="0">
                  <a:pos x="0" y="41"/>
                </a:cxn>
              </a:cxnLst>
              <a:rect l="0" t="0" r="r" b="b"/>
              <a:pathLst>
                <a:path w="383" h="243">
                  <a:moveTo>
                    <a:pt x="0" y="41"/>
                  </a:moveTo>
                  <a:lnTo>
                    <a:pt x="0" y="162"/>
                  </a:lnTo>
                  <a:lnTo>
                    <a:pt x="176" y="210"/>
                  </a:lnTo>
                  <a:lnTo>
                    <a:pt x="242" y="141"/>
                  </a:lnTo>
                  <a:lnTo>
                    <a:pt x="290" y="186"/>
                  </a:lnTo>
                  <a:lnTo>
                    <a:pt x="293" y="243"/>
                  </a:lnTo>
                  <a:lnTo>
                    <a:pt x="340" y="243"/>
                  </a:lnTo>
                  <a:lnTo>
                    <a:pt x="383" y="41"/>
                  </a:lnTo>
                  <a:lnTo>
                    <a:pt x="340" y="41"/>
                  </a:lnTo>
                  <a:lnTo>
                    <a:pt x="298" y="0"/>
                  </a:lnTo>
                  <a:lnTo>
                    <a:pt x="255" y="0"/>
                  </a:lnTo>
                  <a:lnTo>
                    <a:pt x="213" y="8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99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238375" y="5549900"/>
              <a:ext cx="449263" cy="301625"/>
            </a:xfrm>
            <a:custGeom>
              <a:avLst/>
              <a:gdLst/>
              <a:ahLst/>
              <a:cxnLst>
                <a:cxn ang="0">
                  <a:pos x="336" y="96"/>
                </a:cxn>
                <a:cxn ang="0">
                  <a:pos x="336" y="240"/>
                </a:cxn>
                <a:cxn ang="0">
                  <a:pos x="0" y="192"/>
                </a:cxn>
                <a:cxn ang="0">
                  <a:pos x="48" y="48"/>
                </a:cxn>
                <a:cxn ang="0">
                  <a:pos x="96" y="48"/>
                </a:cxn>
                <a:cxn ang="0">
                  <a:pos x="96" y="0"/>
                </a:cxn>
                <a:cxn ang="0">
                  <a:pos x="336" y="96"/>
                </a:cxn>
              </a:cxnLst>
              <a:rect l="0" t="0" r="r" b="b"/>
              <a:pathLst>
                <a:path w="336" h="240">
                  <a:moveTo>
                    <a:pt x="336" y="96"/>
                  </a:moveTo>
                  <a:lnTo>
                    <a:pt x="336" y="240"/>
                  </a:lnTo>
                  <a:lnTo>
                    <a:pt x="0" y="192"/>
                  </a:lnTo>
                  <a:lnTo>
                    <a:pt x="48" y="48"/>
                  </a:lnTo>
                  <a:lnTo>
                    <a:pt x="96" y="48"/>
                  </a:lnTo>
                  <a:lnTo>
                    <a:pt x="96" y="0"/>
                  </a:lnTo>
                  <a:lnTo>
                    <a:pt x="336" y="96"/>
                  </a:lnTo>
                  <a:close/>
                </a:path>
              </a:pathLst>
            </a:custGeom>
            <a:solidFill>
              <a:srgbClr val="99FFCC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CC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301875" y="5549900"/>
              <a:ext cx="63500" cy="60325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48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0" y="48"/>
                </a:cxn>
              </a:cxnLst>
              <a:rect l="0" t="0" r="r" b="b"/>
              <a:pathLst>
                <a:path w="48" h="48">
                  <a:moveTo>
                    <a:pt x="0" y="48"/>
                  </a:moveTo>
                  <a:lnTo>
                    <a:pt x="48" y="48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2109788" y="5549900"/>
              <a:ext cx="192088" cy="2413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44" y="48"/>
                </a:cxn>
                <a:cxn ang="0">
                  <a:pos x="96" y="192"/>
                </a:cxn>
                <a:cxn ang="0">
                  <a:pos x="96" y="144"/>
                </a:cxn>
                <a:cxn ang="0">
                  <a:pos x="0" y="96"/>
                </a:cxn>
                <a:cxn ang="0">
                  <a:pos x="48" y="0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144" y="48"/>
                  </a:lnTo>
                  <a:lnTo>
                    <a:pt x="96" y="192"/>
                  </a:lnTo>
                  <a:lnTo>
                    <a:pt x="96" y="144"/>
                  </a:lnTo>
                  <a:lnTo>
                    <a:pt x="0" y="96"/>
                  </a:lnTo>
                  <a:lnTo>
                    <a:pt x="48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99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1146175" y="4659313"/>
              <a:ext cx="641350" cy="646113"/>
            </a:xfrm>
            <a:custGeom>
              <a:avLst/>
              <a:gdLst/>
              <a:ahLst/>
              <a:cxnLst>
                <a:cxn ang="0">
                  <a:pos x="192" y="128"/>
                </a:cxn>
                <a:cxn ang="0">
                  <a:pos x="480" y="464"/>
                </a:cxn>
                <a:cxn ang="0">
                  <a:pos x="384" y="512"/>
                </a:cxn>
                <a:cxn ang="0">
                  <a:pos x="0" y="80"/>
                </a:cxn>
                <a:cxn ang="0">
                  <a:pos x="77" y="0"/>
                </a:cxn>
                <a:cxn ang="0">
                  <a:pos x="192" y="128"/>
                </a:cxn>
              </a:cxnLst>
              <a:rect l="0" t="0" r="r" b="b"/>
              <a:pathLst>
                <a:path w="480" h="512">
                  <a:moveTo>
                    <a:pt x="192" y="128"/>
                  </a:moveTo>
                  <a:lnTo>
                    <a:pt x="480" y="464"/>
                  </a:lnTo>
                  <a:lnTo>
                    <a:pt x="384" y="512"/>
                  </a:lnTo>
                  <a:lnTo>
                    <a:pt x="0" y="80"/>
                  </a:lnTo>
                  <a:lnTo>
                    <a:pt x="77" y="0"/>
                  </a:lnTo>
                  <a:lnTo>
                    <a:pt x="192" y="128"/>
                  </a:lnTo>
                  <a:close/>
                </a:path>
              </a:pathLst>
            </a:custGeom>
            <a:solidFill>
              <a:srgbClr val="FFFF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887413" y="4214813"/>
              <a:ext cx="452438" cy="5461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336" y="288"/>
                </a:cxn>
                <a:cxn ang="0">
                  <a:pos x="192" y="432"/>
                </a:cxn>
                <a:cxn ang="0">
                  <a:pos x="0" y="96"/>
                </a:cxn>
              </a:cxnLst>
              <a:rect l="0" t="0" r="r" b="b"/>
              <a:pathLst>
                <a:path w="336" h="432">
                  <a:moveTo>
                    <a:pt x="0" y="96"/>
                  </a:moveTo>
                  <a:lnTo>
                    <a:pt x="96" y="0"/>
                  </a:lnTo>
                  <a:lnTo>
                    <a:pt x="336" y="288"/>
                  </a:lnTo>
                  <a:lnTo>
                    <a:pt x="192" y="432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CC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620713" y="3668713"/>
              <a:ext cx="395288" cy="66833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95" y="192"/>
                </a:cxn>
                <a:cxn ang="0">
                  <a:pos x="295" y="432"/>
                </a:cxn>
                <a:cxn ang="0">
                  <a:pos x="199" y="528"/>
                </a:cxn>
                <a:cxn ang="0">
                  <a:pos x="7" y="288"/>
                </a:cxn>
                <a:cxn ang="0">
                  <a:pos x="10" y="252"/>
                </a:cxn>
                <a:cxn ang="0">
                  <a:pos x="7" y="96"/>
                </a:cxn>
                <a:cxn ang="0">
                  <a:pos x="103" y="0"/>
                </a:cxn>
              </a:cxnLst>
              <a:rect l="0" t="0" r="r" b="b"/>
              <a:pathLst>
                <a:path w="295" h="528">
                  <a:moveTo>
                    <a:pt x="103" y="0"/>
                  </a:moveTo>
                  <a:lnTo>
                    <a:pt x="295" y="192"/>
                  </a:lnTo>
                  <a:lnTo>
                    <a:pt x="295" y="432"/>
                  </a:lnTo>
                  <a:lnTo>
                    <a:pt x="199" y="528"/>
                  </a:lnTo>
                  <a:cubicBezTo>
                    <a:pt x="135" y="448"/>
                    <a:pt x="65" y="373"/>
                    <a:pt x="7" y="288"/>
                  </a:cubicBezTo>
                  <a:cubicBezTo>
                    <a:pt x="0" y="278"/>
                    <a:pt x="10" y="252"/>
                    <a:pt x="10" y="252"/>
                  </a:cubicBezTo>
                  <a:lnTo>
                    <a:pt x="7" y="9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73063" y="3486150"/>
              <a:ext cx="387350" cy="546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" y="0"/>
                </a:cxn>
                <a:cxn ang="0">
                  <a:pos x="289" y="144"/>
                </a:cxn>
                <a:cxn ang="0">
                  <a:pos x="193" y="240"/>
                </a:cxn>
                <a:cxn ang="0">
                  <a:pos x="194" y="432"/>
                </a:cxn>
                <a:cxn ang="0">
                  <a:pos x="2" y="104"/>
                </a:cxn>
                <a:cxn ang="0">
                  <a:pos x="0" y="0"/>
                </a:cxn>
              </a:cxnLst>
              <a:rect l="0" t="0" r="r" b="b"/>
              <a:pathLst>
                <a:path w="289" h="432">
                  <a:moveTo>
                    <a:pt x="0" y="0"/>
                  </a:moveTo>
                  <a:lnTo>
                    <a:pt x="193" y="0"/>
                  </a:lnTo>
                  <a:lnTo>
                    <a:pt x="289" y="144"/>
                  </a:lnTo>
                  <a:lnTo>
                    <a:pt x="193" y="240"/>
                  </a:lnTo>
                  <a:lnTo>
                    <a:pt x="194" y="432"/>
                  </a:lnTo>
                  <a:lnTo>
                    <a:pt x="2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2752725" y="4092575"/>
              <a:ext cx="1092200" cy="9112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92" y="144"/>
                </a:cxn>
                <a:cxn ang="0">
                  <a:pos x="528" y="48"/>
                </a:cxn>
                <a:cxn ang="0">
                  <a:pos x="624" y="96"/>
                </a:cxn>
                <a:cxn ang="0">
                  <a:pos x="816" y="48"/>
                </a:cxn>
                <a:cxn ang="0">
                  <a:pos x="288" y="528"/>
                </a:cxn>
                <a:cxn ang="0">
                  <a:pos x="288" y="720"/>
                </a:cxn>
                <a:cxn ang="0">
                  <a:pos x="192" y="720"/>
                </a:cxn>
                <a:cxn ang="0">
                  <a:pos x="144" y="432"/>
                </a:cxn>
                <a:cxn ang="0">
                  <a:pos x="0" y="240"/>
                </a:cxn>
                <a:cxn ang="0">
                  <a:pos x="48" y="0"/>
                </a:cxn>
              </a:cxnLst>
              <a:rect l="0" t="0" r="r" b="b"/>
              <a:pathLst>
                <a:path w="816" h="720">
                  <a:moveTo>
                    <a:pt x="48" y="0"/>
                  </a:moveTo>
                  <a:lnTo>
                    <a:pt x="192" y="144"/>
                  </a:lnTo>
                  <a:lnTo>
                    <a:pt x="528" y="48"/>
                  </a:lnTo>
                  <a:lnTo>
                    <a:pt x="624" y="96"/>
                  </a:lnTo>
                  <a:lnTo>
                    <a:pt x="816" y="48"/>
                  </a:lnTo>
                  <a:lnTo>
                    <a:pt x="288" y="528"/>
                  </a:lnTo>
                  <a:lnTo>
                    <a:pt x="288" y="720"/>
                  </a:lnTo>
                  <a:lnTo>
                    <a:pt x="192" y="720"/>
                  </a:lnTo>
                  <a:lnTo>
                    <a:pt x="144" y="432"/>
                  </a:lnTo>
                  <a:lnTo>
                    <a:pt x="0" y="24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CC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5659438" y="6042025"/>
              <a:ext cx="371475" cy="300038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43" y="80"/>
                </a:cxn>
                <a:cxn ang="0">
                  <a:pos x="210" y="0"/>
                </a:cxn>
                <a:cxn ang="0">
                  <a:pos x="210" y="0"/>
                </a:cxn>
                <a:cxn ang="0">
                  <a:pos x="246" y="72"/>
                </a:cxn>
                <a:cxn ang="0">
                  <a:pos x="189" y="138"/>
                </a:cxn>
                <a:cxn ang="0">
                  <a:pos x="128" y="201"/>
                </a:cxn>
                <a:cxn ang="0">
                  <a:pos x="0" y="201"/>
                </a:cxn>
              </a:cxnLst>
              <a:rect l="0" t="0" r="r" b="b"/>
              <a:pathLst>
                <a:path w="246" h="201">
                  <a:moveTo>
                    <a:pt x="0" y="201"/>
                  </a:moveTo>
                  <a:lnTo>
                    <a:pt x="43" y="8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46" y="72"/>
                  </a:lnTo>
                  <a:lnTo>
                    <a:pt x="189" y="138"/>
                  </a:lnTo>
                  <a:lnTo>
                    <a:pt x="128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4816475" y="6227763"/>
              <a:ext cx="322263" cy="182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240" y="96"/>
                </a:cxn>
                <a:cxn ang="0">
                  <a:pos x="192" y="144"/>
                </a:cxn>
                <a:cxn ang="0">
                  <a:pos x="96" y="96"/>
                </a:cxn>
                <a:cxn ang="0">
                  <a:pos x="48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240" h="144">
                  <a:moveTo>
                    <a:pt x="0" y="0"/>
                  </a:moveTo>
                  <a:lnTo>
                    <a:pt x="96" y="0"/>
                  </a:lnTo>
                  <a:lnTo>
                    <a:pt x="240" y="96"/>
                  </a:lnTo>
                  <a:lnTo>
                    <a:pt x="192" y="144"/>
                  </a:lnTo>
                  <a:lnTo>
                    <a:pt x="96" y="96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 rot="193903">
              <a:off x="447675" y="4217988"/>
              <a:ext cx="192088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144" y="48"/>
                </a:cxn>
                <a:cxn ang="0">
                  <a:pos x="144" y="144"/>
                </a:cxn>
                <a:cxn ang="0">
                  <a:pos x="0" y="0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2962275" y="5813425"/>
              <a:ext cx="163513" cy="165100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54" y="0"/>
                </a:cxn>
                <a:cxn ang="0">
                  <a:pos x="105" y="51"/>
                </a:cxn>
                <a:cxn ang="0">
                  <a:pos x="108" y="111"/>
                </a:cxn>
                <a:cxn ang="0">
                  <a:pos x="0" y="75"/>
                </a:cxn>
              </a:cxnLst>
              <a:rect l="0" t="0" r="r" b="b"/>
              <a:pathLst>
                <a:path w="108" h="111">
                  <a:moveTo>
                    <a:pt x="0" y="75"/>
                  </a:moveTo>
                  <a:lnTo>
                    <a:pt x="54" y="0"/>
                  </a:lnTo>
                  <a:lnTo>
                    <a:pt x="105" y="51"/>
                  </a:lnTo>
                  <a:lnTo>
                    <a:pt x="108" y="11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Text Box 74"/>
            <p:cNvSpPr txBox="1">
              <a:spLocks noChangeArrowheads="1"/>
            </p:cNvSpPr>
            <p:nvPr/>
          </p:nvSpPr>
          <p:spPr bwMode="auto">
            <a:xfrm>
              <a:off x="4902200" y="4051300"/>
              <a:ext cx="291959" cy="447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Freeform 87"/>
            <p:cNvSpPr>
              <a:spLocks/>
            </p:cNvSpPr>
            <p:nvPr/>
          </p:nvSpPr>
          <p:spPr bwMode="auto">
            <a:xfrm>
              <a:off x="2100263" y="4102100"/>
              <a:ext cx="8255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Freeform 88"/>
            <p:cNvSpPr>
              <a:spLocks/>
            </p:cNvSpPr>
            <p:nvPr/>
          </p:nvSpPr>
          <p:spPr bwMode="auto">
            <a:xfrm rot="193903">
              <a:off x="301625" y="3898900"/>
              <a:ext cx="904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144" y="48"/>
                </a:cxn>
                <a:cxn ang="0">
                  <a:pos x="144" y="144"/>
                </a:cxn>
                <a:cxn ang="0">
                  <a:pos x="0" y="0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Freeform 89"/>
            <p:cNvSpPr>
              <a:spLocks/>
            </p:cNvSpPr>
            <p:nvPr/>
          </p:nvSpPr>
          <p:spPr bwMode="auto">
            <a:xfrm>
              <a:off x="6362700" y="5116513"/>
              <a:ext cx="82550" cy="71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Freeform 90"/>
            <p:cNvSpPr>
              <a:spLocks/>
            </p:cNvSpPr>
            <p:nvPr/>
          </p:nvSpPr>
          <p:spPr bwMode="auto">
            <a:xfrm>
              <a:off x="5797550" y="5907088"/>
              <a:ext cx="127000" cy="60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Freeform 91"/>
            <p:cNvSpPr>
              <a:spLocks/>
            </p:cNvSpPr>
            <p:nvPr/>
          </p:nvSpPr>
          <p:spPr bwMode="auto">
            <a:xfrm>
              <a:off x="5559425" y="5978525"/>
              <a:ext cx="128588" cy="60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Freeform 92"/>
            <p:cNvSpPr>
              <a:spLocks/>
            </p:cNvSpPr>
            <p:nvPr/>
          </p:nvSpPr>
          <p:spPr bwMode="auto">
            <a:xfrm>
              <a:off x="374650" y="3322638"/>
              <a:ext cx="8255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Freeform 93"/>
            <p:cNvSpPr>
              <a:spLocks/>
            </p:cNvSpPr>
            <p:nvPr/>
          </p:nvSpPr>
          <p:spPr bwMode="auto">
            <a:xfrm>
              <a:off x="7969250" y="4759325"/>
              <a:ext cx="14605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Freeform 94"/>
            <p:cNvSpPr>
              <a:spLocks/>
            </p:cNvSpPr>
            <p:nvPr/>
          </p:nvSpPr>
          <p:spPr bwMode="auto">
            <a:xfrm>
              <a:off x="7019925" y="4470400"/>
              <a:ext cx="146050" cy="71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Line 95"/>
            <p:cNvSpPr>
              <a:spLocks noChangeShapeType="1"/>
            </p:cNvSpPr>
            <p:nvPr/>
          </p:nvSpPr>
          <p:spPr bwMode="auto">
            <a:xfrm>
              <a:off x="228600" y="4470400"/>
              <a:ext cx="868997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2411760" y="0"/>
            <a:ext cx="673224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1" name="Rectangle 90"/>
          <p:cNvSpPr/>
          <p:nvPr/>
        </p:nvSpPr>
        <p:spPr>
          <a:xfrm>
            <a:off x="0" y="0"/>
            <a:ext cx="2411760" cy="6206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0" y="0"/>
            <a:ext cx="9144000" cy="57748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latin typeface="+mj-lt"/>
                <a:ea typeface="+mj-ea"/>
                <a:cs typeface="+mj-cs"/>
              </a:rPr>
              <a:t>         </a:t>
            </a: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SDA             </a:t>
            </a:r>
            <a:r>
              <a:rPr lang="id-ID" sz="2800" b="1" dirty="0" smtClean="0">
                <a:latin typeface="+mj-lt"/>
                <a:ea typeface="+mj-ea"/>
                <a:cs typeface="+mj-cs"/>
              </a:rPr>
              <a:t>dan Fokus Inovasi Nilai Tambah</a:t>
            </a:r>
            <a:endParaRPr lang="id-ID" sz="28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101"/>
          <p:cNvGrpSpPr/>
          <p:nvPr/>
        </p:nvGrpSpPr>
        <p:grpSpPr>
          <a:xfrm>
            <a:off x="395536" y="1565378"/>
            <a:ext cx="8496944" cy="5215232"/>
            <a:chOff x="395536" y="1565378"/>
            <a:chExt cx="8496944" cy="5215232"/>
          </a:xfrm>
        </p:grpSpPr>
        <p:grpSp>
          <p:nvGrpSpPr>
            <p:cNvPr id="29" name="Group 100"/>
            <p:cNvGrpSpPr/>
            <p:nvPr/>
          </p:nvGrpSpPr>
          <p:grpSpPr>
            <a:xfrm>
              <a:off x="395536" y="4293096"/>
              <a:ext cx="8496944" cy="2487514"/>
              <a:chOff x="395536" y="4293096"/>
              <a:chExt cx="8496944" cy="248751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56176" y="5471790"/>
                <a:ext cx="1152128" cy="11126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3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Nikel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229.000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80312" y="5471790"/>
                <a:ext cx="1080120" cy="11126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lIns="36000" rIns="3600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7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Emas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105.000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75856" y="5471790"/>
                <a:ext cx="1368152" cy="1308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Ins="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Natural Gas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69,7 milyar cubic mtr.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16016" y="5471790"/>
                <a:ext cx="1368152" cy="13088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6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Batubara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141,1 juta ton oil eq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7584" y="5478539"/>
                <a:ext cx="1152128" cy="11126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4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Bauksit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Cad . no 7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051720" y="5478539"/>
                <a:ext cx="1152128" cy="10733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Panas Bumi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40% sumber daya dunia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5536" y="4293096"/>
                <a:ext cx="1152128" cy="11126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2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Timah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102.000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740352" y="4308431"/>
                <a:ext cx="1152128" cy="11126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6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Tembaga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789.000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6012160" y="4994299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Down Arrow 16"/>
              <p:cNvSpPr/>
              <p:nvPr/>
            </p:nvSpPr>
            <p:spPr>
              <a:xfrm>
                <a:off x="7164288" y="4994299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Down Arrow 17"/>
              <p:cNvSpPr/>
              <p:nvPr/>
            </p:nvSpPr>
            <p:spPr>
              <a:xfrm>
                <a:off x="2915816" y="4994299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Down Arrow 18"/>
              <p:cNvSpPr/>
              <p:nvPr/>
            </p:nvSpPr>
            <p:spPr>
              <a:xfrm>
                <a:off x="1835696" y="4994299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Down Arrow 25"/>
              <p:cNvSpPr/>
              <p:nvPr/>
            </p:nvSpPr>
            <p:spPr>
              <a:xfrm rot="5400000" flipV="1">
                <a:off x="7308304" y="4418235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Down Arrow 27"/>
              <p:cNvSpPr/>
              <p:nvPr/>
            </p:nvSpPr>
            <p:spPr>
              <a:xfrm rot="5400000">
                <a:off x="1583668" y="4382231"/>
                <a:ext cx="360040" cy="576064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9" name="Down Arrow 88"/>
              <p:cNvSpPr/>
              <p:nvPr/>
            </p:nvSpPr>
            <p:spPr>
              <a:xfrm>
                <a:off x="4427984" y="5021762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95536" y="1565378"/>
              <a:ext cx="8496944" cy="2665741"/>
              <a:chOff x="395536" y="1565378"/>
              <a:chExt cx="8496944" cy="266574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292080" y="1590107"/>
                <a:ext cx="1152128" cy="1112612"/>
              </a:xfrm>
              <a:prstGeom prst="rect">
                <a:avLst/>
              </a:prstGeom>
              <a:solidFill>
                <a:srgbClr val="CCFF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3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Kokoa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545.000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5536" y="1916832"/>
                <a:ext cx="1152128" cy="1138773"/>
              </a:xfrm>
              <a:prstGeom prst="rect">
                <a:avLst/>
              </a:prstGeom>
              <a:solidFill>
                <a:srgbClr val="CCFF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lIns="36000" rIns="3600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5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Kacang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69,4 juta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19672" y="1565378"/>
                <a:ext cx="1152128" cy="1112612"/>
              </a:xfrm>
              <a:prstGeom prst="rect">
                <a:avLst/>
              </a:prstGeom>
              <a:solidFill>
                <a:srgbClr val="CCFF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lIns="36000" rIns="3600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Buah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11,6 juta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43808" y="1565378"/>
                <a:ext cx="1152128" cy="1112612"/>
              </a:xfrm>
              <a:prstGeom prst="rect">
                <a:avLst/>
              </a:prstGeom>
              <a:solidFill>
                <a:srgbClr val="CCFF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lIns="36000" rIns="3600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3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Beras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35,8 juta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516216" y="1565378"/>
                <a:ext cx="1152128" cy="1112612"/>
              </a:xfrm>
              <a:prstGeom prst="rect">
                <a:avLst/>
              </a:prstGeom>
              <a:solidFill>
                <a:srgbClr val="CCFF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lIns="36000" rIns="3600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6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Teh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150.000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740352" y="1966379"/>
                <a:ext cx="1152128" cy="1112612"/>
              </a:xfrm>
              <a:prstGeom prst="rect">
                <a:avLst/>
              </a:prstGeom>
              <a:solidFill>
                <a:srgbClr val="CCFF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lIns="36000" rIns="3600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4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Kopi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465.000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40352" y="3118507"/>
                <a:ext cx="1152128" cy="1112612"/>
              </a:xfrm>
              <a:prstGeom prst="rect">
                <a:avLst/>
              </a:prstGeom>
              <a:solidFill>
                <a:srgbClr val="CCFF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lIns="36000" rIns="3600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3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Karet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2,80 juta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Down Arrow 19"/>
              <p:cNvSpPr/>
              <p:nvPr/>
            </p:nvSpPr>
            <p:spPr>
              <a:xfrm flipV="1">
                <a:off x="5868144" y="2618035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Down Arrow 20"/>
              <p:cNvSpPr/>
              <p:nvPr/>
            </p:nvSpPr>
            <p:spPr>
              <a:xfrm flipV="1">
                <a:off x="7092280" y="2618035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Down Arrow 21"/>
              <p:cNvSpPr/>
              <p:nvPr/>
            </p:nvSpPr>
            <p:spPr>
              <a:xfrm flipV="1">
                <a:off x="4283968" y="2618035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Down Arrow 22"/>
              <p:cNvSpPr/>
              <p:nvPr/>
            </p:nvSpPr>
            <p:spPr>
              <a:xfrm flipV="1">
                <a:off x="2699792" y="2618035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Down Arrow 23"/>
              <p:cNvSpPr/>
              <p:nvPr/>
            </p:nvSpPr>
            <p:spPr>
              <a:xfrm flipV="1">
                <a:off x="1691680" y="2618035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Down Arrow 24"/>
              <p:cNvSpPr/>
              <p:nvPr/>
            </p:nvSpPr>
            <p:spPr>
              <a:xfrm rot="5400000" flipV="1">
                <a:off x="7308304" y="3194099"/>
                <a:ext cx="360040" cy="504056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Down Arrow 26"/>
              <p:cNvSpPr/>
              <p:nvPr/>
            </p:nvSpPr>
            <p:spPr>
              <a:xfrm rot="5400000">
                <a:off x="1583668" y="3158095"/>
                <a:ext cx="360040" cy="576064"/>
              </a:xfrm>
              <a:prstGeom prst="downArrow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  <a:alpha val="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5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067944" y="1565378"/>
                <a:ext cx="1152128" cy="1112612"/>
              </a:xfrm>
              <a:prstGeom prst="rect">
                <a:avLst/>
              </a:prstGeom>
              <a:solidFill>
                <a:srgbClr val="99FF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lIns="36000" rIns="3600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Output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6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Agricultural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US$ 60 milyar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95536" y="3095526"/>
                <a:ext cx="1152128" cy="1112612"/>
              </a:xfrm>
              <a:prstGeom prst="rect">
                <a:avLst/>
              </a:prstGeom>
              <a:solidFill>
                <a:srgbClr val="CCFF99"/>
              </a:solidFill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wrap="square" lIns="36000" rIns="36000" rtlCol="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Penghasil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Terbesar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Dunia </a:t>
                </a: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no  </a:t>
                </a:r>
                <a:r>
                  <a:rPr lang="id-ID" b="1" dirty="0" smtClean="0">
                    <a:latin typeface="Calibri" pitchFamily="34" charset="0"/>
                    <a:cs typeface="Calibri" pitchFamily="34" charset="0"/>
                  </a:rPr>
                  <a:t>1</a:t>
                </a: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b="1" dirty="0" smtClean="0">
                    <a:latin typeface="Calibri" pitchFamily="34" charset="0"/>
                    <a:cs typeface="Calibri" pitchFamily="34" charset="0"/>
                  </a:rPr>
                  <a:t>Kelapa Sawit</a:t>
                </a:r>
              </a:p>
              <a:p>
                <a:pPr>
                  <a:lnSpc>
                    <a:spcPct val="85000"/>
                  </a:lnSpc>
                </a:pPr>
                <a:r>
                  <a:rPr lang="id-ID" sz="1500" dirty="0" smtClean="0">
                    <a:latin typeface="Calibri" pitchFamily="34" charset="0"/>
                    <a:cs typeface="Calibri" pitchFamily="34" charset="0"/>
                  </a:rPr>
                  <a:t>465.000 ton</a:t>
                </a:r>
                <a:endParaRPr lang="id-ID" sz="15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99" name="Rounded Rectangle 98"/>
          <p:cNvSpPr/>
          <p:nvPr/>
        </p:nvSpPr>
        <p:spPr>
          <a:xfrm>
            <a:off x="2915816" y="620688"/>
            <a:ext cx="3312368" cy="864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id-ID" dirty="0" smtClean="0">
                <a:solidFill>
                  <a:srgbClr val="800000"/>
                </a:solidFill>
              </a:rPr>
              <a:t>Komoditi SDA yang perlu pendayagunaan pengetahuan, engineering dan teknologi</a:t>
            </a:r>
            <a:endParaRPr lang="id-ID" dirty="0">
              <a:solidFill>
                <a:srgbClr val="800000"/>
              </a:solidFill>
            </a:endParaRPr>
          </a:p>
        </p:txBody>
      </p:sp>
      <p:pic>
        <p:nvPicPr>
          <p:cNvPr id="100" name="Picture 99" descr="59-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sp>
        <p:nvSpPr>
          <p:cNvPr id="101" name="Date Placeholder 10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102" name="Footer Placeholder 10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103" name="Slide Number Placeholder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Chart 83"/>
          <p:cNvGraphicFramePr/>
          <p:nvPr/>
        </p:nvGraphicFramePr>
        <p:xfrm>
          <a:off x="683568" y="5417840"/>
          <a:ext cx="8316416" cy="136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3" name="Chart 82"/>
          <p:cNvGraphicFramePr/>
          <p:nvPr/>
        </p:nvGraphicFramePr>
        <p:xfrm>
          <a:off x="683568" y="4509120"/>
          <a:ext cx="8316416" cy="136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7" name="Chart 86"/>
          <p:cNvGraphicFramePr/>
          <p:nvPr/>
        </p:nvGraphicFramePr>
        <p:xfrm>
          <a:off x="683568" y="3501008"/>
          <a:ext cx="8316416" cy="136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3" name="Rectangle 72"/>
          <p:cNvSpPr/>
          <p:nvPr/>
        </p:nvSpPr>
        <p:spPr>
          <a:xfrm>
            <a:off x="2411760" y="0"/>
            <a:ext cx="673224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Rectangle 73"/>
          <p:cNvSpPr/>
          <p:nvPr/>
        </p:nvSpPr>
        <p:spPr>
          <a:xfrm>
            <a:off x="0" y="0"/>
            <a:ext cx="2411760" cy="6206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0" y="0"/>
            <a:ext cx="9144000" cy="57748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latin typeface="+mj-lt"/>
                <a:ea typeface="+mj-ea"/>
                <a:cs typeface="+mj-cs"/>
              </a:rPr>
              <a:t>       </a:t>
            </a: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 Koridor      </a:t>
            </a:r>
            <a:r>
              <a:rPr lang="id-ID" sz="2800" b="1" dirty="0" smtClean="0">
                <a:latin typeface="+mj-lt"/>
                <a:ea typeface="+mj-ea"/>
                <a:cs typeface="+mj-cs"/>
              </a:rPr>
              <a:t>dalam tahun 2010</a:t>
            </a:r>
            <a:endParaRPr lang="id-ID" sz="28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683567" y="764704"/>
          <a:ext cx="8352929" cy="3014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828"/>
                <a:gridCol w="1385828"/>
                <a:gridCol w="1462818"/>
                <a:gridCol w="1385828"/>
                <a:gridCol w="1314808"/>
                <a:gridCol w="1417819"/>
              </a:tblGrid>
              <a:tr h="172819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SUMATERA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JAWA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KALIMANTAN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SULAWESI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dirty="0"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BALI - NUSA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TENGGARA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dirty="0"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KE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PAPUA-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d-ID" sz="1400" b="1" dirty="0" smtClean="0">
                          <a:solidFill>
                            <a:srgbClr val="C00000"/>
                          </a:solidFill>
                          <a:latin typeface="Arial Narrow" pitchFamily="34" charset="0"/>
                        </a:rPr>
                        <a:t>MALUKU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1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Sentra Produksi dan Pengolahan Hasil Bumi dan Lumbung Energi Nasional</a:t>
                      </a:r>
                      <a:endParaRPr lang="id-ID" sz="1400" b="0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Pendorong Industri dan Jasa Nasional</a:t>
                      </a:r>
                      <a:endParaRPr lang="id-ID" sz="1400" b="0" dirty="0" smtClean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endParaRPr lang="id-ID" sz="1400" b="0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Pusat Produksi dan Pengolahan Hasil Tambang dan Lumbung Energi Nasional</a:t>
                      </a:r>
                      <a:endParaRPr lang="id-ID" sz="1400" b="0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Pusat Produksi dan Pengolahan Hasil Pertanian, Perkebunan, Perikanan, Migas dan Pertambangan Nasional</a:t>
                      </a:r>
                      <a:endParaRPr lang="id-ID" sz="1400" b="0" dirty="0"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id-ID" sz="1400" b="0" kern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Pintu Gerbang</a:t>
                      </a:r>
                    </a:p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id-ID" sz="1400" b="0" kern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Pariwisata dan Pendukung Pangan Nasional</a:t>
                      </a:r>
                      <a:endParaRPr lang="id-ID" sz="1400" b="0" dirty="0"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Pusat Pengembangan Pangan, Perikanan, Energi dan Pertambangan NasionaL</a:t>
                      </a:r>
                      <a:endParaRPr lang="id-ID" sz="1400" b="0" dirty="0" smtClean="0">
                        <a:solidFill>
                          <a:srgbClr val="C00000"/>
                        </a:solidFill>
                        <a:latin typeface="Arial Narrow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9"/>
          <p:cNvGrpSpPr/>
          <p:nvPr/>
        </p:nvGrpSpPr>
        <p:grpSpPr>
          <a:xfrm>
            <a:off x="792080" y="1089112"/>
            <a:ext cx="1180905" cy="1305672"/>
            <a:chOff x="2422146" y="736544"/>
            <a:chExt cx="1566678" cy="1878622"/>
          </a:xfrm>
        </p:grpSpPr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3589597" y="1866846"/>
              <a:ext cx="211601" cy="250309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0"/>
                </a:cxn>
                <a:cxn ang="0">
                  <a:pos x="240" y="192"/>
                </a:cxn>
                <a:cxn ang="0">
                  <a:pos x="240" y="240"/>
                </a:cxn>
                <a:cxn ang="0">
                  <a:pos x="144" y="240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240" h="240">
                  <a:moveTo>
                    <a:pt x="48" y="0"/>
                  </a:moveTo>
                  <a:lnTo>
                    <a:pt x="144" y="0"/>
                  </a:lnTo>
                  <a:lnTo>
                    <a:pt x="240" y="192"/>
                  </a:lnTo>
                  <a:lnTo>
                    <a:pt x="240" y="240"/>
                  </a:lnTo>
                  <a:lnTo>
                    <a:pt x="144" y="240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891211" y="1220214"/>
              <a:ext cx="463854" cy="5475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384"/>
                </a:cxn>
                <a:cxn ang="0">
                  <a:pos x="528" y="528"/>
                </a:cxn>
                <a:cxn ang="0">
                  <a:pos x="240" y="528"/>
                </a:cxn>
                <a:cxn ang="0">
                  <a:pos x="0" y="240"/>
                </a:cxn>
                <a:cxn ang="0">
                  <a:pos x="0" y="0"/>
                </a:cxn>
              </a:cxnLst>
              <a:rect l="0" t="0" r="r" b="b"/>
              <a:pathLst>
                <a:path w="528" h="528">
                  <a:moveTo>
                    <a:pt x="0" y="0"/>
                  </a:moveTo>
                  <a:lnTo>
                    <a:pt x="528" y="384"/>
                  </a:lnTo>
                  <a:lnTo>
                    <a:pt x="528" y="528"/>
                  </a:lnTo>
                  <a:lnTo>
                    <a:pt x="240" y="528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CC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3042355" y="1767765"/>
              <a:ext cx="399227" cy="199466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453" y="48"/>
                </a:cxn>
                <a:cxn ang="0">
                  <a:pos x="453" y="192"/>
                </a:cxn>
                <a:cxn ang="0">
                  <a:pos x="117" y="192"/>
                </a:cxn>
                <a:cxn ang="0">
                  <a:pos x="0" y="72"/>
                </a:cxn>
                <a:cxn ang="0">
                  <a:pos x="21" y="48"/>
                </a:cxn>
                <a:cxn ang="0">
                  <a:pos x="69" y="0"/>
                </a:cxn>
                <a:cxn ang="0">
                  <a:pos x="357" y="0"/>
                </a:cxn>
              </a:cxnLst>
              <a:rect l="0" t="0" r="r" b="b"/>
              <a:pathLst>
                <a:path w="453" h="192">
                  <a:moveTo>
                    <a:pt x="357" y="0"/>
                  </a:moveTo>
                  <a:lnTo>
                    <a:pt x="453" y="48"/>
                  </a:lnTo>
                  <a:lnTo>
                    <a:pt x="453" y="192"/>
                  </a:lnTo>
                  <a:lnTo>
                    <a:pt x="117" y="192"/>
                  </a:lnTo>
                  <a:lnTo>
                    <a:pt x="0" y="72"/>
                  </a:lnTo>
                  <a:lnTo>
                    <a:pt x="21" y="48"/>
                  </a:lnTo>
                  <a:lnTo>
                    <a:pt x="69" y="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00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3145549" y="1967231"/>
              <a:ext cx="506590" cy="348087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432" y="0"/>
                </a:cxn>
                <a:cxn ang="0">
                  <a:pos x="576" y="144"/>
                </a:cxn>
                <a:cxn ang="0">
                  <a:pos x="576" y="288"/>
                </a:cxn>
                <a:cxn ang="0">
                  <a:pos x="480" y="240"/>
                </a:cxn>
                <a:cxn ang="0">
                  <a:pos x="288" y="336"/>
                </a:cxn>
                <a:cxn ang="0">
                  <a:pos x="0" y="0"/>
                </a:cxn>
                <a:cxn ang="0">
                  <a:pos x="336" y="0"/>
                </a:cxn>
              </a:cxnLst>
              <a:rect l="0" t="0" r="r" b="b"/>
              <a:pathLst>
                <a:path w="576" h="336">
                  <a:moveTo>
                    <a:pt x="336" y="0"/>
                  </a:moveTo>
                  <a:lnTo>
                    <a:pt x="432" y="0"/>
                  </a:lnTo>
                  <a:lnTo>
                    <a:pt x="576" y="144"/>
                  </a:lnTo>
                  <a:lnTo>
                    <a:pt x="576" y="288"/>
                  </a:lnTo>
                  <a:lnTo>
                    <a:pt x="480" y="240"/>
                  </a:lnTo>
                  <a:lnTo>
                    <a:pt x="288" y="336"/>
                  </a:lnTo>
                  <a:lnTo>
                    <a:pt x="0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CC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3314412" y="2216236"/>
              <a:ext cx="337727" cy="298546"/>
            </a:xfrm>
            <a:custGeom>
              <a:avLst/>
              <a:gdLst/>
              <a:ahLst/>
              <a:cxnLst>
                <a:cxn ang="0">
                  <a:pos x="384" y="48"/>
                </a:cxn>
                <a:cxn ang="0">
                  <a:pos x="384" y="288"/>
                </a:cxn>
                <a:cxn ang="0">
                  <a:pos x="192" y="288"/>
                </a:cxn>
                <a:cxn ang="0">
                  <a:pos x="0" y="144"/>
                </a:cxn>
                <a:cxn ang="0">
                  <a:pos x="288" y="0"/>
                </a:cxn>
                <a:cxn ang="0">
                  <a:pos x="384" y="48"/>
                </a:cxn>
              </a:cxnLst>
              <a:rect l="0" t="0" r="r" b="b"/>
              <a:pathLst>
                <a:path w="384" h="288">
                  <a:moveTo>
                    <a:pt x="384" y="48"/>
                  </a:moveTo>
                  <a:lnTo>
                    <a:pt x="384" y="288"/>
                  </a:lnTo>
                  <a:lnTo>
                    <a:pt x="192" y="288"/>
                  </a:lnTo>
                  <a:lnTo>
                    <a:pt x="0" y="144"/>
                  </a:lnTo>
                  <a:lnTo>
                    <a:pt x="288" y="0"/>
                  </a:lnTo>
                  <a:lnTo>
                    <a:pt x="384" y="48"/>
                  </a:lnTo>
                  <a:close/>
                </a:path>
              </a:pathLst>
            </a:custGeom>
            <a:solidFill>
              <a:srgbClr val="66FF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723390" y="1818610"/>
              <a:ext cx="126127" cy="14862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96"/>
                </a:cxn>
                <a:cxn ang="0">
                  <a:pos x="96" y="144"/>
                </a:cxn>
                <a:cxn ang="0">
                  <a:pos x="0" y="0"/>
                </a:cxn>
                <a:cxn ang="0">
                  <a:pos x="48" y="0"/>
                </a:cxn>
              </a:cxnLst>
              <a:rect l="0" t="0" r="r" b="b"/>
              <a:pathLst>
                <a:path w="144" h="144">
                  <a:moveTo>
                    <a:pt x="48" y="0"/>
                  </a:moveTo>
                  <a:lnTo>
                    <a:pt x="144" y="96"/>
                  </a:lnTo>
                  <a:lnTo>
                    <a:pt x="96" y="14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862697" y="2016771"/>
              <a:ext cx="83389" cy="100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441581" y="1520064"/>
              <a:ext cx="83389" cy="977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3904392" y="1020749"/>
              <a:ext cx="84432" cy="495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1" name="Freeform 44"/>
            <p:cNvSpPr>
              <a:spLocks/>
            </p:cNvSpPr>
            <p:nvPr/>
          </p:nvSpPr>
          <p:spPr bwMode="auto">
            <a:xfrm>
              <a:off x="3735528" y="2565626"/>
              <a:ext cx="41695" cy="4954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48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0" y="48"/>
                </a:cxn>
              </a:cxnLst>
              <a:rect l="0" t="0" r="r" b="b"/>
              <a:pathLst>
                <a:path w="48" h="48">
                  <a:moveTo>
                    <a:pt x="0" y="48"/>
                  </a:moveTo>
                  <a:lnTo>
                    <a:pt x="48" y="48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2" name="Freeform 46"/>
            <p:cNvSpPr>
              <a:spLocks/>
            </p:cNvSpPr>
            <p:nvPr/>
          </p:nvSpPr>
          <p:spPr bwMode="auto">
            <a:xfrm>
              <a:off x="2976685" y="1834254"/>
              <a:ext cx="421116" cy="530604"/>
            </a:xfrm>
            <a:custGeom>
              <a:avLst/>
              <a:gdLst/>
              <a:ahLst/>
              <a:cxnLst>
                <a:cxn ang="0">
                  <a:pos x="192" y="128"/>
                </a:cxn>
                <a:cxn ang="0">
                  <a:pos x="480" y="464"/>
                </a:cxn>
                <a:cxn ang="0">
                  <a:pos x="384" y="512"/>
                </a:cxn>
                <a:cxn ang="0">
                  <a:pos x="0" y="80"/>
                </a:cxn>
                <a:cxn ang="0">
                  <a:pos x="77" y="0"/>
                </a:cxn>
                <a:cxn ang="0">
                  <a:pos x="192" y="128"/>
                </a:cxn>
              </a:cxnLst>
              <a:rect l="0" t="0" r="r" b="b"/>
              <a:pathLst>
                <a:path w="480" h="512">
                  <a:moveTo>
                    <a:pt x="192" y="128"/>
                  </a:moveTo>
                  <a:lnTo>
                    <a:pt x="480" y="464"/>
                  </a:lnTo>
                  <a:lnTo>
                    <a:pt x="384" y="512"/>
                  </a:lnTo>
                  <a:lnTo>
                    <a:pt x="0" y="80"/>
                  </a:lnTo>
                  <a:lnTo>
                    <a:pt x="77" y="0"/>
                  </a:lnTo>
                  <a:lnTo>
                    <a:pt x="192" y="128"/>
                  </a:lnTo>
                  <a:close/>
                </a:path>
              </a:pathLst>
            </a:custGeom>
            <a:solidFill>
              <a:srgbClr val="FFFF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3" name="Freeform 47"/>
            <p:cNvSpPr>
              <a:spLocks/>
            </p:cNvSpPr>
            <p:nvPr/>
          </p:nvSpPr>
          <p:spPr bwMode="auto">
            <a:xfrm>
              <a:off x="2806780" y="1469220"/>
              <a:ext cx="297075" cy="448471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336" y="288"/>
                </a:cxn>
                <a:cxn ang="0">
                  <a:pos x="192" y="432"/>
                </a:cxn>
                <a:cxn ang="0">
                  <a:pos x="0" y="96"/>
                </a:cxn>
              </a:cxnLst>
              <a:rect l="0" t="0" r="r" b="b"/>
              <a:pathLst>
                <a:path w="336" h="432">
                  <a:moveTo>
                    <a:pt x="0" y="96"/>
                  </a:moveTo>
                  <a:lnTo>
                    <a:pt x="96" y="0"/>
                  </a:lnTo>
                  <a:lnTo>
                    <a:pt x="336" y="288"/>
                  </a:lnTo>
                  <a:lnTo>
                    <a:pt x="192" y="432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CC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4" name="Freeform 48"/>
            <p:cNvSpPr>
              <a:spLocks/>
            </p:cNvSpPr>
            <p:nvPr/>
          </p:nvSpPr>
          <p:spPr bwMode="auto">
            <a:xfrm>
              <a:off x="2631662" y="1020749"/>
              <a:ext cx="259550" cy="548856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95" y="192"/>
                </a:cxn>
                <a:cxn ang="0">
                  <a:pos x="295" y="432"/>
                </a:cxn>
                <a:cxn ang="0">
                  <a:pos x="199" y="528"/>
                </a:cxn>
                <a:cxn ang="0">
                  <a:pos x="7" y="288"/>
                </a:cxn>
                <a:cxn ang="0">
                  <a:pos x="10" y="252"/>
                </a:cxn>
                <a:cxn ang="0">
                  <a:pos x="7" y="96"/>
                </a:cxn>
                <a:cxn ang="0">
                  <a:pos x="103" y="0"/>
                </a:cxn>
              </a:cxnLst>
              <a:rect l="0" t="0" r="r" b="b"/>
              <a:pathLst>
                <a:path w="295" h="528">
                  <a:moveTo>
                    <a:pt x="103" y="0"/>
                  </a:moveTo>
                  <a:lnTo>
                    <a:pt x="295" y="192"/>
                  </a:lnTo>
                  <a:lnTo>
                    <a:pt x="295" y="432"/>
                  </a:lnTo>
                  <a:lnTo>
                    <a:pt x="199" y="528"/>
                  </a:lnTo>
                  <a:cubicBezTo>
                    <a:pt x="135" y="448"/>
                    <a:pt x="65" y="373"/>
                    <a:pt x="7" y="288"/>
                  </a:cubicBezTo>
                  <a:cubicBezTo>
                    <a:pt x="0" y="278"/>
                    <a:pt x="10" y="252"/>
                    <a:pt x="10" y="252"/>
                  </a:cubicBezTo>
                  <a:lnTo>
                    <a:pt x="7" y="9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5" name="Freeform 49"/>
            <p:cNvSpPr>
              <a:spLocks/>
            </p:cNvSpPr>
            <p:nvPr/>
          </p:nvSpPr>
          <p:spPr bwMode="auto">
            <a:xfrm>
              <a:off x="2469053" y="870824"/>
              <a:ext cx="254338" cy="448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3" y="0"/>
                </a:cxn>
                <a:cxn ang="0">
                  <a:pos x="289" y="144"/>
                </a:cxn>
                <a:cxn ang="0">
                  <a:pos x="193" y="240"/>
                </a:cxn>
                <a:cxn ang="0">
                  <a:pos x="194" y="432"/>
                </a:cxn>
                <a:cxn ang="0">
                  <a:pos x="2" y="104"/>
                </a:cxn>
                <a:cxn ang="0">
                  <a:pos x="0" y="0"/>
                </a:cxn>
              </a:cxnLst>
              <a:rect l="0" t="0" r="r" b="b"/>
              <a:pathLst>
                <a:path w="289" h="432">
                  <a:moveTo>
                    <a:pt x="0" y="0"/>
                  </a:moveTo>
                  <a:lnTo>
                    <a:pt x="193" y="0"/>
                  </a:lnTo>
                  <a:lnTo>
                    <a:pt x="289" y="144"/>
                  </a:lnTo>
                  <a:lnTo>
                    <a:pt x="193" y="240"/>
                  </a:lnTo>
                  <a:lnTo>
                    <a:pt x="194" y="432"/>
                  </a:lnTo>
                  <a:lnTo>
                    <a:pt x="2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6" name="Freeform 53"/>
            <p:cNvSpPr>
              <a:spLocks/>
            </p:cNvSpPr>
            <p:nvPr/>
          </p:nvSpPr>
          <p:spPr bwMode="auto">
            <a:xfrm rot="193903">
              <a:off x="2518044" y="1471827"/>
              <a:ext cx="126127" cy="1486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144" y="48"/>
                </a:cxn>
                <a:cxn ang="0">
                  <a:pos x="144" y="144"/>
                </a:cxn>
                <a:cxn ang="0">
                  <a:pos x="0" y="0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7" name="Freeform 87"/>
            <p:cNvSpPr>
              <a:spLocks/>
            </p:cNvSpPr>
            <p:nvPr/>
          </p:nvSpPr>
          <p:spPr bwMode="auto">
            <a:xfrm>
              <a:off x="3603148" y="1376657"/>
              <a:ext cx="54203" cy="5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8" name="Freeform 88"/>
            <p:cNvSpPr>
              <a:spLocks/>
            </p:cNvSpPr>
            <p:nvPr/>
          </p:nvSpPr>
          <p:spPr bwMode="auto">
            <a:xfrm rot="193903">
              <a:off x="2422146" y="1209784"/>
              <a:ext cx="59415" cy="116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144" y="48"/>
                </a:cxn>
                <a:cxn ang="0">
                  <a:pos x="144" y="144"/>
                </a:cxn>
                <a:cxn ang="0">
                  <a:pos x="0" y="0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auto">
            <a:xfrm>
              <a:off x="2470095" y="736544"/>
              <a:ext cx="54203" cy="5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pSp>
        <p:nvGrpSpPr>
          <p:cNvPr id="3" name="Group 48"/>
          <p:cNvGrpSpPr/>
          <p:nvPr/>
        </p:nvGrpSpPr>
        <p:grpSpPr>
          <a:xfrm>
            <a:off x="2160232" y="1915720"/>
            <a:ext cx="1180905" cy="470975"/>
            <a:chOff x="4511023" y="5357751"/>
            <a:chExt cx="679474" cy="247913"/>
          </a:xfrm>
        </p:grpSpPr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5109192" y="5429856"/>
              <a:ext cx="79369" cy="315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0" y="0"/>
                </a:cxn>
              </a:cxnLst>
              <a:rect l="0" t="0" r="r" b="b"/>
              <a:pathLst>
                <a:path w="192" h="48">
                  <a:moveTo>
                    <a:pt x="0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954972" y="5419324"/>
              <a:ext cx="235525" cy="18634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40"/>
                </a:cxn>
                <a:cxn ang="0">
                  <a:pos x="432" y="288"/>
                </a:cxn>
                <a:cxn ang="0">
                  <a:pos x="432" y="144"/>
                </a:cxn>
                <a:cxn ang="0">
                  <a:pos x="240" y="144"/>
                </a:cxn>
                <a:cxn ang="0">
                  <a:pos x="240" y="96"/>
                </a:cxn>
                <a:cxn ang="0">
                  <a:pos x="192" y="48"/>
                </a:cxn>
                <a:cxn ang="0">
                  <a:pos x="48" y="0"/>
                </a:cxn>
              </a:cxnLst>
              <a:rect l="0" t="0" r="r" b="b"/>
              <a:pathLst>
                <a:path w="432" h="288">
                  <a:moveTo>
                    <a:pt x="48" y="0"/>
                  </a:moveTo>
                  <a:lnTo>
                    <a:pt x="0" y="240"/>
                  </a:lnTo>
                  <a:lnTo>
                    <a:pt x="432" y="288"/>
                  </a:lnTo>
                  <a:lnTo>
                    <a:pt x="432" y="144"/>
                  </a:lnTo>
                  <a:lnTo>
                    <a:pt x="240" y="144"/>
                  </a:lnTo>
                  <a:lnTo>
                    <a:pt x="240" y="96"/>
                  </a:lnTo>
                  <a:lnTo>
                    <a:pt x="19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4745903" y="5388537"/>
              <a:ext cx="234880" cy="18553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162"/>
                </a:cxn>
                <a:cxn ang="0">
                  <a:pos x="176" y="210"/>
                </a:cxn>
                <a:cxn ang="0">
                  <a:pos x="242" y="141"/>
                </a:cxn>
                <a:cxn ang="0">
                  <a:pos x="290" y="186"/>
                </a:cxn>
                <a:cxn ang="0">
                  <a:pos x="293" y="243"/>
                </a:cxn>
                <a:cxn ang="0">
                  <a:pos x="340" y="243"/>
                </a:cxn>
                <a:cxn ang="0">
                  <a:pos x="383" y="41"/>
                </a:cxn>
                <a:cxn ang="0">
                  <a:pos x="340" y="41"/>
                </a:cxn>
                <a:cxn ang="0">
                  <a:pos x="298" y="0"/>
                </a:cxn>
                <a:cxn ang="0">
                  <a:pos x="255" y="0"/>
                </a:cxn>
                <a:cxn ang="0">
                  <a:pos x="213" y="81"/>
                </a:cxn>
                <a:cxn ang="0">
                  <a:pos x="0" y="41"/>
                </a:cxn>
              </a:cxnLst>
              <a:rect l="0" t="0" r="r" b="b"/>
              <a:pathLst>
                <a:path w="383" h="243">
                  <a:moveTo>
                    <a:pt x="0" y="41"/>
                  </a:moveTo>
                  <a:lnTo>
                    <a:pt x="0" y="162"/>
                  </a:lnTo>
                  <a:lnTo>
                    <a:pt x="176" y="210"/>
                  </a:lnTo>
                  <a:lnTo>
                    <a:pt x="242" y="141"/>
                  </a:lnTo>
                  <a:lnTo>
                    <a:pt x="290" y="186"/>
                  </a:lnTo>
                  <a:lnTo>
                    <a:pt x="293" y="243"/>
                  </a:lnTo>
                  <a:lnTo>
                    <a:pt x="340" y="243"/>
                  </a:lnTo>
                  <a:lnTo>
                    <a:pt x="383" y="41"/>
                  </a:lnTo>
                  <a:lnTo>
                    <a:pt x="340" y="41"/>
                  </a:lnTo>
                  <a:lnTo>
                    <a:pt x="298" y="0"/>
                  </a:lnTo>
                  <a:lnTo>
                    <a:pt x="255" y="0"/>
                  </a:lnTo>
                  <a:lnTo>
                    <a:pt x="213" y="8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99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4" name="Freeform 43"/>
            <p:cNvSpPr>
              <a:spLocks/>
            </p:cNvSpPr>
            <p:nvPr/>
          </p:nvSpPr>
          <p:spPr bwMode="auto">
            <a:xfrm>
              <a:off x="4563290" y="5357751"/>
              <a:ext cx="182613" cy="153933"/>
            </a:xfrm>
            <a:custGeom>
              <a:avLst/>
              <a:gdLst/>
              <a:ahLst/>
              <a:cxnLst>
                <a:cxn ang="0">
                  <a:pos x="336" y="96"/>
                </a:cxn>
                <a:cxn ang="0">
                  <a:pos x="336" y="240"/>
                </a:cxn>
                <a:cxn ang="0">
                  <a:pos x="0" y="192"/>
                </a:cxn>
                <a:cxn ang="0">
                  <a:pos x="48" y="48"/>
                </a:cxn>
                <a:cxn ang="0">
                  <a:pos x="96" y="48"/>
                </a:cxn>
                <a:cxn ang="0">
                  <a:pos x="96" y="0"/>
                </a:cxn>
                <a:cxn ang="0">
                  <a:pos x="336" y="96"/>
                </a:cxn>
              </a:cxnLst>
              <a:rect l="0" t="0" r="r" b="b"/>
              <a:pathLst>
                <a:path w="336" h="240">
                  <a:moveTo>
                    <a:pt x="336" y="96"/>
                  </a:moveTo>
                  <a:lnTo>
                    <a:pt x="336" y="240"/>
                  </a:lnTo>
                  <a:lnTo>
                    <a:pt x="0" y="192"/>
                  </a:lnTo>
                  <a:lnTo>
                    <a:pt x="48" y="48"/>
                  </a:lnTo>
                  <a:lnTo>
                    <a:pt x="96" y="48"/>
                  </a:lnTo>
                  <a:lnTo>
                    <a:pt x="96" y="0"/>
                  </a:lnTo>
                  <a:lnTo>
                    <a:pt x="336" y="96"/>
                  </a:lnTo>
                  <a:close/>
                </a:path>
              </a:pathLst>
            </a:custGeom>
            <a:solidFill>
              <a:srgbClr val="99FFCC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CC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5" name="Freeform 44"/>
            <p:cNvSpPr>
              <a:spLocks/>
            </p:cNvSpPr>
            <p:nvPr/>
          </p:nvSpPr>
          <p:spPr bwMode="auto">
            <a:xfrm>
              <a:off x="4589101" y="5357751"/>
              <a:ext cx="25811" cy="307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48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0" y="48"/>
                </a:cxn>
              </a:cxnLst>
              <a:rect l="0" t="0" r="r" b="b"/>
              <a:pathLst>
                <a:path w="48" h="48">
                  <a:moveTo>
                    <a:pt x="0" y="48"/>
                  </a:moveTo>
                  <a:lnTo>
                    <a:pt x="48" y="48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6" name="Freeform 45"/>
            <p:cNvSpPr>
              <a:spLocks/>
            </p:cNvSpPr>
            <p:nvPr/>
          </p:nvSpPr>
          <p:spPr bwMode="auto">
            <a:xfrm>
              <a:off x="4511023" y="5357751"/>
              <a:ext cx="78078" cy="12314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44" y="48"/>
                </a:cxn>
                <a:cxn ang="0">
                  <a:pos x="96" y="192"/>
                </a:cxn>
                <a:cxn ang="0">
                  <a:pos x="96" y="144"/>
                </a:cxn>
                <a:cxn ang="0">
                  <a:pos x="0" y="96"/>
                </a:cxn>
                <a:cxn ang="0">
                  <a:pos x="48" y="0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lnTo>
                    <a:pt x="144" y="48"/>
                  </a:lnTo>
                  <a:lnTo>
                    <a:pt x="96" y="192"/>
                  </a:lnTo>
                  <a:lnTo>
                    <a:pt x="96" y="144"/>
                  </a:lnTo>
                  <a:lnTo>
                    <a:pt x="0" y="96"/>
                  </a:lnTo>
                  <a:lnTo>
                    <a:pt x="48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99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27" name="Freeform 54"/>
            <p:cNvSpPr>
              <a:spLocks/>
            </p:cNvSpPr>
            <p:nvPr/>
          </p:nvSpPr>
          <p:spPr bwMode="auto">
            <a:xfrm>
              <a:off x="4857535" y="5492239"/>
              <a:ext cx="66464" cy="84258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54" y="0"/>
                </a:cxn>
                <a:cxn ang="0">
                  <a:pos x="105" y="51"/>
                </a:cxn>
                <a:cxn ang="0">
                  <a:pos x="108" y="111"/>
                </a:cxn>
                <a:cxn ang="0">
                  <a:pos x="0" y="75"/>
                </a:cxn>
              </a:cxnLst>
              <a:rect l="0" t="0" r="r" b="b"/>
              <a:pathLst>
                <a:path w="108" h="111">
                  <a:moveTo>
                    <a:pt x="0" y="75"/>
                  </a:moveTo>
                  <a:lnTo>
                    <a:pt x="54" y="0"/>
                  </a:lnTo>
                  <a:lnTo>
                    <a:pt x="105" y="51"/>
                  </a:lnTo>
                  <a:lnTo>
                    <a:pt x="108" y="11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3528384" y="1081398"/>
            <a:ext cx="1338359" cy="1351635"/>
            <a:chOff x="4031560" y="1070290"/>
            <a:chExt cx="1265434" cy="1196791"/>
          </a:xfrm>
        </p:grpSpPr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664277" y="1070290"/>
              <a:ext cx="632717" cy="84740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576" y="0"/>
                </a:cxn>
                <a:cxn ang="0">
                  <a:pos x="576" y="48"/>
                </a:cxn>
                <a:cxn ang="0">
                  <a:pos x="528" y="48"/>
                </a:cxn>
                <a:cxn ang="0">
                  <a:pos x="576" y="240"/>
                </a:cxn>
                <a:cxn ang="0">
                  <a:pos x="576" y="288"/>
                </a:cxn>
                <a:cxn ang="0">
                  <a:pos x="720" y="384"/>
                </a:cxn>
                <a:cxn ang="0">
                  <a:pos x="720" y="432"/>
                </a:cxn>
                <a:cxn ang="0">
                  <a:pos x="576" y="432"/>
                </a:cxn>
                <a:cxn ang="0">
                  <a:pos x="528" y="576"/>
                </a:cxn>
                <a:cxn ang="0">
                  <a:pos x="528" y="672"/>
                </a:cxn>
                <a:cxn ang="0">
                  <a:pos x="336" y="816"/>
                </a:cxn>
                <a:cxn ang="0">
                  <a:pos x="192" y="432"/>
                </a:cxn>
                <a:cxn ang="0">
                  <a:pos x="0" y="432"/>
                </a:cxn>
                <a:cxn ang="0">
                  <a:pos x="432" y="0"/>
                </a:cxn>
              </a:cxnLst>
              <a:rect l="0" t="0" r="r" b="b"/>
              <a:pathLst>
                <a:path w="720" h="816">
                  <a:moveTo>
                    <a:pt x="432" y="0"/>
                  </a:moveTo>
                  <a:lnTo>
                    <a:pt x="576" y="0"/>
                  </a:lnTo>
                  <a:lnTo>
                    <a:pt x="576" y="48"/>
                  </a:lnTo>
                  <a:lnTo>
                    <a:pt x="528" y="48"/>
                  </a:lnTo>
                  <a:lnTo>
                    <a:pt x="576" y="240"/>
                  </a:lnTo>
                  <a:lnTo>
                    <a:pt x="576" y="288"/>
                  </a:lnTo>
                  <a:lnTo>
                    <a:pt x="720" y="384"/>
                  </a:lnTo>
                  <a:lnTo>
                    <a:pt x="720" y="432"/>
                  </a:lnTo>
                  <a:lnTo>
                    <a:pt x="576" y="432"/>
                  </a:lnTo>
                  <a:lnTo>
                    <a:pt x="528" y="576"/>
                  </a:lnTo>
                  <a:lnTo>
                    <a:pt x="528" y="672"/>
                  </a:lnTo>
                  <a:lnTo>
                    <a:pt x="336" y="816"/>
                  </a:lnTo>
                  <a:lnTo>
                    <a:pt x="192" y="432"/>
                  </a:lnTo>
                  <a:lnTo>
                    <a:pt x="0" y="432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66FF33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284856" y="1419680"/>
              <a:ext cx="674412" cy="747017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0" y="480"/>
                </a:cxn>
                <a:cxn ang="0">
                  <a:pos x="528" y="0"/>
                </a:cxn>
                <a:cxn ang="0">
                  <a:pos x="432" y="96"/>
                </a:cxn>
                <a:cxn ang="0">
                  <a:pos x="624" y="96"/>
                </a:cxn>
                <a:cxn ang="0">
                  <a:pos x="768" y="480"/>
                </a:cxn>
                <a:cxn ang="0">
                  <a:pos x="480" y="720"/>
                </a:cxn>
                <a:cxn ang="0">
                  <a:pos x="0" y="672"/>
                </a:cxn>
              </a:cxnLst>
              <a:rect l="0" t="0" r="r" b="b"/>
              <a:pathLst>
                <a:path w="768" h="720">
                  <a:moveTo>
                    <a:pt x="0" y="672"/>
                  </a:moveTo>
                  <a:lnTo>
                    <a:pt x="0" y="480"/>
                  </a:lnTo>
                  <a:lnTo>
                    <a:pt x="528" y="0"/>
                  </a:lnTo>
                  <a:lnTo>
                    <a:pt x="432" y="96"/>
                  </a:lnTo>
                  <a:lnTo>
                    <a:pt x="624" y="96"/>
                  </a:lnTo>
                  <a:lnTo>
                    <a:pt x="768" y="480"/>
                  </a:lnTo>
                  <a:lnTo>
                    <a:pt x="480" y="72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6FF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66FF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707014" y="1917691"/>
              <a:ext cx="293947" cy="349390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36" y="96"/>
                </a:cxn>
                <a:cxn ang="0">
                  <a:pos x="240" y="288"/>
                </a:cxn>
                <a:cxn ang="0">
                  <a:pos x="48" y="336"/>
                </a:cxn>
                <a:cxn ang="0">
                  <a:pos x="48" y="288"/>
                </a:cxn>
                <a:cxn ang="0">
                  <a:pos x="0" y="240"/>
                </a:cxn>
                <a:cxn ang="0">
                  <a:pos x="288" y="0"/>
                </a:cxn>
              </a:cxnLst>
              <a:rect l="0" t="0" r="r" b="b"/>
              <a:pathLst>
                <a:path w="336" h="336">
                  <a:moveTo>
                    <a:pt x="288" y="0"/>
                  </a:moveTo>
                  <a:lnTo>
                    <a:pt x="336" y="96"/>
                  </a:lnTo>
                  <a:lnTo>
                    <a:pt x="240" y="288"/>
                  </a:lnTo>
                  <a:lnTo>
                    <a:pt x="48" y="336"/>
                  </a:lnTo>
                  <a:lnTo>
                    <a:pt x="48" y="288"/>
                  </a:lnTo>
                  <a:lnTo>
                    <a:pt x="0" y="24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959267" y="2166696"/>
              <a:ext cx="41695" cy="100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48" y="96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0" y="96"/>
                  </a:lnTo>
                  <a:lnTo>
                    <a:pt x="48" y="96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33" name="Freeform 50"/>
            <p:cNvSpPr>
              <a:spLocks/>
            </p:cNvSpPr>
            <p:nvPr/>
          </p:nvSpPr>
          <p:spPr bwMode="auto">
            <a:xfrm>
              <a:off x="4031560" y="1368835"/>
              <a:ext cx="717148" cy="74832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92" y="144"/>
                </a:cxn>
                <a:cxn ang="0">
                  <a:pos x="528" y="48"/>
                </a:cxn>
                <a:cxn ang="0">
                  <a:pos x="624" y="96"/>
                </a:cxn>
                <a:cxn ang="0">
                  <a:pos x="816" y="48"/>
                </a:cxn>
                <a:cxn ang="0">
                  <a:pos x="288" y="528"/>
                </a:cxn>
                <a:cxn ang="0">
                  <a:pos x="288" y="720"/>
                </a:cxn>
                <a:cxn ang="0">
                  <a:pos x="192" y="720"/>
                </a:cxn>
                <a:cxn ang="0">
                  <a:pos x="144" y="432"/>
                </a:cxn>
                <a:cxn ang="0">
                  <a:pos x="0" y="240"/>
                </a:cxn>
                <a:cxn ang="0">
                  <a:pos x="48" y="0"/>
                </a:cxn>
              </a:cxnLst>
              <a:rect l="0" t="0" r="r" b="b"/>
              <a:pathLst>
                <a:path w="816" h="720">
                  <a:moveTo>
                    <a:pt x="48" y="0"/>
                  </a:moveTo>
                  <a:lnTo>
                    <a:pt x="192" y="144"/>
                  </a:lnTo>
                  <a:lnTo>
                    <a:pt x="528" y="48"/>
                  </a:lnTo>
                  <a:lnTo>
                    <a:pt x="624" y="96"/>
                  </a:lnTo>
                  <a:lnTo>
                    <a:pt x="816" y="48"/>
                  </a:lnTo>
                  <a:lnTo>
                    <a:pt x="288" y="528"/>
                  </a:lnTo>
                  <a:lnTo>
                    <a:pt x="288" y="720"/>
                  </a:lnTo>
                  <a:lnTo>
                    <a:pt x="192" y="720"/>
                  </a:lnTo>
                  <a:lnTo>
                    <a:pt x="144" y="432"/>
                  </a:lnTo>
                  <a:lnTo>
                    <a:pt x="0" y="24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CC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pSp>
        <p:nvGrpSpPr>
          <p:cNvPr id="5" name="Group 70"/>
          <p:cNvGrpSpPr/>
          <p:nvPr/>
        </p:nvGrpSpPr>
        <p:grpSpPr>
          <a:xfrm>
            <a:off x="7741361" y="1489689"/>
            <a:ext cx="1259632" cy="858079"/>
            <a:chOff x="6225743" y="1368835"/>
            <a:chExt cx="1902320" cy="1550092"/>
          </a:xfrm>
        </p:grpSpPr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859502" y="1718225"/>
              <a:ext cx="1268561" cy="1200702"/>
            </a:xfrm>
            <a:custGeom>
              <a:avLst/>
              <a:gdLst/>
              <a:ahLst/>
              <a:cxnLst>
                <a:cxn ang="0">
                  <a:pos x="1368" y="253"/>
                </a:cxn>
                <a:cxn ang="0">
                  <a:pos x="915" y="176"/>
                </a:cxn>
                <a:cxn ang="0">
                  <a:pos x="595" y="395"/>
                </a:cxn>
                <a:cxn ang="0">
                  <a:pos x="549" y="395"/>
                </a:cxn>
                <a:cxn ang="0">
                  <a:pos x="412" y="219"/>
                </a:cxn>
                <a:cxn ang="0">
                  <a:pos x="412" y="88"/>
                </a:cxn>
                <a:cxn ang="0">
                  <a:pos x="229" y="0"/>
                </a:cxn>
                <a:cxn ang="0">
                  <a:pos x="0" y="132"/>
                </a:cxn>
                <a:cxn ang="0">
                  <a:pos x="137" y="176"/>
                </a:cxn>
                <a:cxn ang="0">
                  <a:pos x="183" y="263"/>
                </a:cxn>
                <a:cxn ang="0">
                  <a:pos x="366" y="263"/>
                </a:cxn>
                <a:cxn ang="0">
                  <a:pos x="366" y="307"/>
                </a:cxn>
                <a:cxn ang="0">
                  <a:pos x="137" y="307"/>
                </a:cxn>
                <a:cxn ang="0">
                  <a:pos x="137" y="351"/>
                </a:cxn>
                <a:cxn ang="0">
                  <a:pos x="275" y="483"/>
                </a:cxn>
                <a:cxn ang="0">
                  <a:pos x="366" y="395"/>
                </a:cxn>
                <a:cxn ang="0">
                  <a:pos x="503" y="527"/>
                </a:cxn>
                <a:cxn ang="0">
                  <a:pos x="915" y="658"/>
                </a:cxn>
                <a:cxn ang="0">
                  <a:pos x="1007" y="921"/>
                </a:cxn>
                <a:cxn ang="0">
                  <a:pos x="915" y="965"/>
                </a:cxn>
                <a:cxn ang="0">
                  <a:pos x="870" y="1053"/>
                </a:cxn>
                <a:cxn ang="0">
                  <a:pos x="1007" y="1053"/>
                </a:cxn>
                <a:cxn ang="0">
                  <a:pos x="1098" y="1009"/>
                </a:cxn>
                <a:cxn ang="0">
                  <a:pos x="1377" y="1058"/>
                </a:cxn>
                <a:cxn ang="0">
                  <a:pos x="1368" y="253"/>
                </a:cxn>
              </a:cxnLst>
              <a:rect l="0" t="0" r="r" b="b"/>
              <a:pathLst>
                <a:path w="1377" h="1058">
                  <a:moveTo>
                    <a:pt x="1368" y="253"/>
                  </a:moveTo>
                  <a:lnTo>
                    <a:pt x="915" y="176"/>
                  </a:lnTo>
                  <a:lnTo>
                    <a:pt x="595" y="395"/>
                  </a:lnTo>
                  <a:lnTo>
                    <a:pt x="549" y="395"/>
                  </a:lnTo>
                  <a:lnTo>
                    <a:pt x="412" y="219"/>
                  </a:lnTo>
                  <a:lnTo>
                    <a:pt x="412" y="88"/>
                  </a:lnTo>
                  <a:lnTo>
                    <a:pt x="229" y="0"/>
                  </a:lnTo>
                  <a:lnTo>
                    <a:pt x="0" y="132"/>
                  </a:lnTo>
                  <a:lnTo>
                    <a:pt x="137" y="176"/>
                  </a:lnTo>
                  <a:lnTo>
                    <a:pt x="183" y="263"/>
                  </a:lnTo>
                  <a:lnTo>
                    <a:pt x="366" y="263"/>
                  </a:lnTo>
                  <a:lnTo>
                    <a:pt x="366" y="307"/>
                  </a:lnTo>
                  <a:lnTo>
                    <a:pt x="137" y="307"/>
                  </a:lnTo>
                  <a:lnTo>
                    <a:pt x="137" y="351"/>
                  </a:lnTo>
                  <a:lnTo>
                    <a:pt x="275" y="483"/>
                  </a:lnTo>
                  <a:lnTo>
                    <a:pt x="366" y="395"/>
                  </a:lnTo>
                  <a:lnTo>
                    <a:pt x="503" y="527"/>
                  </a:lnTo>
                  <a:lnTo>
                    <a:pt x="915" y="658"/>
                  </a:lnTo>
                  <a:lnTo>
                    <a:pt x="1007" y="921"/>
                  </a:lnTo>
                  <a:lnTo>
                    <a:pt x="915" y="965"/>
                  </a:lnTo>
                  <a:lnTo>
                    <a:pt x="870" y="1053"/>
                  </a:lnTo>
                  <a:lnTo>
                    <a:pt x="1007" y="1053"/>
                  </a:lnTo>
                  <a:lnTo>
                    <a:pt x="1098" y="1009"/>
                  </a:lnTo>
                  <a:lnTo>
                    <a:pt x="1377" y="1058"/>
                  </a:lnTo>
                  <a:lnTo>
                    <a:pt x="1368" y="253"/>
                  </a:lnTo>
                  <a:close/>
                </a:path>
              </a:pathLst>
            </a:custGeom>
            <a:solidFill>
              <a:srgbClr val="FF99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393564" y="1368835"/>
              <a:ext cx="168863" cy="39893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48" y="144"/>
                </a:cxn>
                <a:cxn ang="0">
                  <a:pos x="96" y="192"/>
                </a:cxn>
                <a:cxn ang="0">
                  <a:pos x="144" y="48"/>
                </a:cxn>
                <a:cxn ang="0">
                  <a:pos x="192" y="96"/>
                </a:cxn>
                <a:cxn ang="0">
                  <a:pos x="144" y="192"/>
                </a:cxn>
                <a:cxn ang="0">
                  <a:pos x="192" y="240"/>
                </a:cxn>
                <a:cxn ang="0">
                  <a:pos x="144" y="240"/>
                </a:cxn>
                <a:cxn ang="0">
                  <a:pos x="96" y="240"/>
                </a:cxn>
                <a:cxn ang="0">
                  <a:pos x="96" y="336"/>
                </a:cxn>
                <a:cxn ang="0">
                  <a:pos x="144" y="384"/>
                </a:cxn>
                <a:cxn ang="0">
                  <a:pos x="96" y="384"/>
                </a:cxn>
                <a:cxn ang="0">
                  <a:pos x="48" y="288"/>
                </a:cxn>
                <a:cxn ang="0">
                  <a:pos x="48" y="192"/>
                </a:cxn>
                <a:cxn ang="0">
                  <a:pos x="0" y="144"/>
                </a:cxn>
                <a:cxn ang="0">
                  <a:pos x="48" y="0"/>
                </a:cxn>
              </a:cxnLst>
              <a:rect l="0" t="0" r="r" b="b"/>
              <a:pathLst>
                <a:path w="192" h="384">
                  <a:moveTo>
                    <a:pt x="48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48" y="144"/>
                  </a:lnTo>
                  <a:lnTo>
                    <a:pt x="96" y="192"/>
                  </a:lnTo>
                  <a:lnTo>
                    <a:pt x="144" y="48"/>
                  </a:lnTo>
                  <a:lnTo>
                    <a:pt x="192" y="96"/>
                  </a:lnTo>
                  <a:lnTo>
                    <a:pt x="144" y="192"/>
                  </a:lnTo>
                  <a:lnTo>
                    <a:pt x="192" y="240"/>
                  </a:lnTo>
                  <a:lnTo>
                    <a:pt x="144" y="240"/>
                  </a:lnTo>
                  <a:lnTo>
                    <a:pt x="96" y="240"/>
                  </a:lnTo>
                  <a:lnTo>
                    <a:pt x="96" y="336"/>
                  </a:lnTo>
                  <a:lnTo>
                    <a:pt x="144" y="384"/>
                  </a:lnTo>
                  <a:lnTo>
                    <a:pt x="96" y="384"/>
                  </a:lnTo>
                  <a:lnTo>
                    <a:pt x="48" y="288"/>
                  </a:lnTo>
                  <a:lnTo>
                    <a:pt x="48" y="192"/>
                  </a:lnTo>
                  <a:lnTo>
                    <a:pt x="0" y="14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393564" y="1818610"/>
              <a:ext cx="86517" cy="99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96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lnTo>
                    <a:pt x="96" y="48"/>
                  </a:lnTo>
                  <a:lnTo>
                    <a:pt x="96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6480081" y="2016771"/>
              <a:ext cx="336685" cy="19946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44" y="0"/>
                </a:cxn>
                <a:cxn ang="0">
                  <a:pos x="384" y="96"/>
                </a:cxn>
                <a:cxn ang="0">
                  <a:pos x="384" y="192"/>
                </a:cxn>
                <a:cxn ang="0">
                  <a:pos x="336" y="192"/>
                </a:cxn>
                <a:cxn ang="0">
                  <a:pos x="192" y="96"/>
                </a:cxn>
                <a:cxn ang="0">
                  <a:pos x="48" y="144"/>
                </a:cxn>
                <a:cxn ang="0">
                  <a:pos x="0" y="144"/>
                </a:cxn>
                <a:cxn ang="0">
                  <a:pos x="0" y="48"/>
                </a:cxn>
              </a:cxnLst>
              <a:rect l="0" t="0" r="r" b="b"/>
              <a:pathLst>
                <a:path w="384" h="192">
                  <a:moveTo>
                    <a:pt x="0" y="48"/>
                  </a:moveTo>
                  <a:lnTo>
                    <a:pt x="144" y="48"/>
                  </a:lnTo>
                  <a:lnTo>
                    <a:pt x="144" y="0"/>
                  </a:lnTo>
                  <a:lnTo>
                    <a:pt x="384" y="96"/>
                  </a:lnTo>
                  <a:lnTo>
                    <a:pt x="384" y="192"/>
                  </a:lnTo>
                  <a:lnTo>
                    <a:pt x="336" y="192"/>
                  </a:lnTo>
                  <a:lnTo>
                    <a:pt x="192" y="96"/>
                  </a:lnTo>
                  <a:lnTo>
                    <a:pt x="48" y="144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6225743" y="2117155"/>
              <a:ext cx="167821" cy="99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92" y="48"/>
                </a:cxn>
                <a:cxn ang="0">
                  <a:pos x="96" y="96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192" h="96">
                  <a:moveTo>
                    <a:pt x="0" y="0"/>
                  </a:moveTo>
                  <a:lnTo>
                    <a:pt x="144" y="0"/>
                  </a:lnTo>
                  <a:lnTo>
                    <a:pt x="192" y="48"/>
                  </a:lnTo>
                  <a:lnTo>
                    <a:pt x="96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6859502" y="2714247"/>
              <a:ext cx="83389" cy="19946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48"/>
                </a:cxn>
                <a:cxn ang="0">
                  <a:pos x="48" y="192"/>
                </a:cxn>
                <a:cxn ang="0">
                  <a:pos x="0" y="144"/>
                </a:cxn>
                <a:cxn ang="0">
                  <a:pos x="48" y="0"/>
                </a:cxn>
              </a:cxnLst>
              <a:rect l="0" t="0" r="r" b="b"/>
              <a:pathLst>
                <a:path w="144" h="192">
                  <a:moveTo>
                    <a:pt x="48" y="0"/>
                  </a:moveTo>
                  <a:lnTo>
                    <a:pt x="144" y="48"/>
                  </a:lnTo>
                  <a:lnTo>
                    <a:pt x="48" y="192"/>
                  </a:lnTo>
                  <a:lnTo>
                    <a:pt x="0" y="14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7237881" y="2465242"/>
              <a:ext cx="85474" cy="24900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44" y="0"/>
                </a:cxn>
                <a:cxn ang="0">
                  <a:pos x="144" y="144"/>
                </a:cxn>
                <a:cxn ang="0">
                  <a:pos x="48" y="240"/>
                </a:cxn>
                <a:cxn ang="0">
                  <a:pos x="0" y="144"/>
                </a:cxn>
                <a:cxn ang="0">
                  <a:pos x="48" y="0"/>
                </a:cxn>
              </a:cxnLst>
              <a:rect l="0" t="0" r="r" b="b"/>
              <a:pathLst>
                <a:path w="144" h="240">
                  <a:moveTo>
                    <a:pt x="48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48" y="240"/>
                  </a:lnTo>
                  <a:lnTo>
                    <a:pt x="0" y="14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42" name="Freeform 89"/>
            <p:cNvSpPr>
              <a:spLocks/>
            </p:cNvSpPr>
            <p:nvPr/>
          </p:nvSpPr>
          <p:spPr bwMode="auto">
            <a:xfrm>
              <a:off x="6401903" y="2209718"/>
              <a:ext cx="54203" cy="586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05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43" name="Freeform 93"/>
            <p:cNvSpPr>
              <a:spLocks/>
            </p:cNvSpPr>
            <p:nvPr/>
          </p:nvSpPr>
          <p:spPr bwMode="auto">
            <a:xfrm>
              <a:off x="7456778" y="1916387"/>
              <a:ext cx="95898" cy="5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44" name="Freeform 94"/>
            <p:cNvSpPr>
              <a:spLocks/>
            </p:cNvSpPr>
            <p:nvPr/>
          </p:nvSpPr>
          <p:spPr bwMode="auto">
            <a:xfrm>
              <a:off x="6833443" y="1679114"/>
              <a:ext cx="95898" cy="586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pSp>
        <p:nvGrpSpPr>
          <p:cNvPr id="6" name="Group 82"/>
          <p:cNvGrpSpPr/>
          <p:nvPr/>
        </p:nvGrpSpPr>
        <p:grpSpPr>
          <a:xfrm>
            <a:off x="5247956" y="979616"/>
            <a:ext cx="944724" cy="1422234"/>
            <a:chOff x="5296994" y="971209"/>
            <a:chExt cx="1054875" cy="1543573"/>
          </a:xfrm>
        </p:grpSpPr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929711" y="1419680"/>
              <a:ext cx="168863" cy="198161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192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144" y="0"/>
                </a:cxn>
                <a:cxn ang="0">
                  <a:pos x="96" y="96"/>
                </a:cxn>
                <a:cxn ang="0">
                  <a:pos x="0" y="96"/>
                </a:cxn>
              </a:cxnLst>
              <a:rect l="0" t="0" r="r" b="b"/>
              <a:pathLst>
                <a:path w="192" h="192">
                  <a:moveTo>
                    <a:pt x="0" y="96"/>
                  </a:moveTo>
                  <a:lnTo>
                    <a:pt x="0" y="192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144" y="0"/>
                  </a:lnTo>
                  <a:lnTo>
                    <a:pt x="9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CC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5676415" y="1520064"/>
              <a:ext cx="253295" cy="97777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88" y="96"/>
                </a:cxn>
                <a:cxn ang="0">
                  <a:pos x="0" y="96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96">
                  <a:moveTo>
                    <a:pt x="288" y="0"/>
                  </a:moveTo>
                  <a:lnTo>
                    <a:pt x="288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5424163" y="1469220"/>
              <a:ext cx="463854" cy="547551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288" y="144"/>
                </a:cxn>
                <a:cxn ang="0">
                  <a:pos x="96" y="96"/>
                </a:cxn>
                <a:cxn ang="0">
                  <a:pos x="48" y="192"/>
                </a:cxn>
                <a:cxn ang="0">
                  <a:pos x="48" y="288"/>
                </a:cxn>
                <a:cxn ang="0">
                  <a:pos x="144" y="384"/>
                </a:cxn>
                <a:cxn ang="0">
                  <a:pos x="480" y="288"/>
                </a:cxn>
                <a:cxn ang="0">
                  <a:pos x="528" y="336"/>
                </a:cxn>
                <a:cxn ang="0">
                  <a:pos x="240" y="432"/>
                </a:cxn>
                <a:cxn ang="0">
                  <a:pos x="288" y="528"/>
                </a:cxn>
                <a:cxn ang="0">
                  <a:pos x="0" y="336"/>
                </a:cxn>
                <a:cxn ang="0">
                  <a:pos x="0" y="288"/>
                </a:cxn>
                <a:cxn ang="0">
                  <a:pos x="0" y="192"/>
                </a:cxn>
                <a:cxn ang="0">
                  <a:pos x="48" y="48"/>
                </a:cxn>
                <a:cxn ang="0">
                  <a:pos x="144" y="48"/>
                </a:cxn>
                <a:cxn ang="0">
                  <a:pos x="144" y="0"/>
                </a:cxn>
                <a:cxn ang="0">
                  <a:pos x="288" y="48"/>
                </a:cxn>
              </a:cxnLst>
              <a:rect l="0" t="0" r="r" b="b"/>
              <a:pathLst>
                <a:path w="528" h="528">
                  <a:moveTo>
                    <a:pt x="288" y="48"/>
                  </a:moveTo>
                  <a:lnTo>
                    <a:pt x="288" y="144"/>
                  </a:lnTo>
                  <a:lnTo>
                    <a:pt x="96" y="96"/>
                  </a:lnTo>
                  <a:lnTo>
                    <a:pt x="48" y="192"/>
                  </a:lnTo>
                  <a:lnTo>
                    <a:pt x="48" y="288"/>
                  </a:lnTo>
                  <a:lnTo>
                    <a:pt x="144" y="384"/>
                  </a:lnTo>
                  <a:lnTo>
                    <a:pt x="480" y="288"/>
                  </a:lnTo>
                  <a:lnTo>
                    <a:pt x="528" y="336"/>
                  </a:lnTo>
                  <a:lnTo>
                    <a:pt x="240" y="432"/>
                  </a:lnTo>
                  <a:lnTo>
                    <a:pt x="288" y="528"/>
                  </a:lnTo>
                  <a:lnTo>
                    <a:pt x="0" y="336"/>
                  </a:lnTo>
                  <a:lnTo>
                    <a:pt x="0" y="288"/>
                  </a:lnTo>
                  <a:lnTo>
                    <a:pt x="0" y="192"/>
                  </a:lnTo>
                  <a:lnTo>
                    <a:pt x="48" y="48"/>
                  </a:lnTo>
                  <a:lnTo>
                    <a:pt x="144" y="48"/>
                  </a:lnTo>
                  <a:lnTo>
                    <a:pt x="144" y="0"/>
                  </a:lnTo>
                  <a:lnTo>
                    <a:pt x="288" y="48"/>
                  </a:lnTo>
                  <a:close/>
                </a:path>
              </a:pathLst>
            </a:custGeom>
            <a:solidFill>
              <a:srgbClr val="FF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5296994" y="1767765"/>
              <a:ext cx="379422" cy="697477"/>
            </a:xfrm>
            <a:custGeom>
              <a:avLst/>
              <a:gdLst/>
              <a:ahLst/>
              <a:cxnLst>
                <a:cxn ang="0">
                  <a:pos x="144" y="48"/>
                </a:cxn>
                <a:cxn ang="0">
                  <a:pos x="432" y="240"/>
                </a:cxn>
                <a:cxn ang="0">
                  <a:pos x="336" y="288"/>
                </a:cxn>
                <a:cxn ang="0">
                  <a:pos x="288" y="240"/>
                </a:cxn>
                <a:cxn ang="0">
                  <a:pos x="240" y="288"/>
                </a:cxn>
                <a:cxn ang="0">
                  <a:pos x="240" y="672"/>
                </a:cxn>
                <a:cxn ang="0">
                  <a:pos x="96" y="672"/>
                </a:cxn>
                <a:cxn ang="0">
                  <a:pos x="96" y="384"/>
                </a:cxn>
                <a:cxn ang="0">
                  <a:pos x="0" y="384"/>
                </a:cxn>
                <a:cxn ang="0">
                  <a:pos x="0" y="288"/>
                </a:cxn>
                <a:cxn ang="0">
                  <a:pos x="48" y="240"/>
                </a:cxn>
                <a:cxn ang="0">
                  <a:pos x="144" y="0"/>
                </a:cxn>
                <a:cxn ang="0">
                  <a:pos x="144" y="48"/>
                </a:cxn>
              </a:cxnLst>
              <a:rect l="0" t="0" r="r" b="b"/>
              <a:pathLst>
                <a:path w="432" h="672">
                  <a:moveTo>
                    <a:pt x="144" y="48"/>
                  </a:moveTo>
                  <a:lnTo>
                    <a:pt x="432" y="240"/>
                  </a:lnTo>
                  <a:lnTo>
                    <a:pt x="336" y="288"/>
                  </a:lnTo>
                  <a:lnTo>
                    <a:pt x="288" y="240"/>
                  </a:lnTo>
                  <a:lnTo>
                    <a:pt x="240" y="288"/>
                  </a:lnTo>
                  <a:lnTo>
                    <a:pt x="240" y="672"/>
                  </a:lnTo>
                  <a:lnTo>
                    <a:pt x="96" y="672"/>
                  </a:lnTo>
                  <a:lnTo>
                    <a:pt x="96" y="384"/>
                  </a:lnTo>
                  <a:lnTo>
                    <a:pt x="0" y="384"/>
                  </a:lnTo>
                  <a:lnTo>
                    <a:pt x="0" y="288"/>
                  </a:lnTo>
                  <a:lnTo>
                    <a:pt x="48" y="240"/>
                  </a:lnTo>
                  <a:lnTo>
                    <a:pt x="144" y="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F505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5593026" y="2016771"/>
              <a:ext cx="210558" cy="39893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240" y="288"/>
                </a:cxn>
                <a:cxn ang="0">
                  <a:pos x="96" y="384"/>
                </a:cxn>
                <a:cxn ang="0">
                  <a:pos x="0" y="48"/>
                </a:cxn>
              </a:cxnLst>
              <a:rect l="0" t="0" r="r" b="b"/>
              <a:pathLst>
                <a:path w="240" h="384">
                  <a:moveTo>
                    <a:pt x="0" y="48"/>
                  </a:moveTo>
                  <a:lnTo>
                    <a:pt x="96" y="0"/>
                  </a:lnTo>
                  <a:lnTo>
                    <a:pt x="240" y="288"/>
                  </a:lnTo>
                  <a:lnTo>
                    <a:pt x="96" y="38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5761889" y="2364857"/>
              <a:ext cx="84432" cy="1499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0"/>
                </a:cxn>
                <a:cxn ang="0">
                  <a:pos x="96" y="144"/>
                </a:cxn>
                <a:cxn ang="0">
                  <a:pos x="0" y="96"/>
                </a:cxn>
                <a:cxn ang="0">
                  <a:pos x="48" y="0"/>
                </a:cxn>
              </a:cxnLst>
              <a:rect l="0" t="0" r="r" b="b"/>
              <a:pathLst>
                <a:path w="96" h="144">
                  <a:moveTo>
                    <a:pt x="48" y="0"/>
                  </a:moveTo>
                  <a:lnTo>
                    <a:pt x="96" y="0"/>
                  </a:lnTo>
                  <a:lnTo>
                    <a:pt x="96" y="144"/>
                  </a:lnTo>
                  <a:lnTo>
                    <a:pt x="0" y="9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6310174" y="971209"/>
              <a:ext cx="41695" cy="990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48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99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53" name="Text Box 74"/>
            <p:cNvSpPr txBox="1">
              <a:spLocks noChangeArrowheads="1"/>
            </p:cNvSpPr>
            <p:nvPr/>
          </p:nvSpPr>
          <p:spPr bwMode="auto">
            <a:xfrm>
              <a:off x="5442925" y="1334939"/>
              <a:ext cx="170230" cy="246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+mn-cs"/>
              </a:endParaRPr>
            </a:p>
          </p:txBody>
        </p:sp>
      </p:grpSp>
      <p:grpSp>
        <p:nvGrpSpPr>
          <p:cNvPr id="7" name="Group 91"/>
          <p:cNvGrpSpPr/>
          <p:nvPr/>
        </p:nvGrpSpPr>
        <p:grpSpPr>
          <a:xfrm>
            <a:off x="6336696" y="1915720"/>
            <a:ext cx="1259632" cy="466124"/>
            <a:chOff x="4796658" y="2740321"/>
            <a:chExt cx="1630261" cy="531908"/>
          </a:xfrm>
        </p:grpSpPr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4796658" y="2913713"/>
              <a:ext cx="168863" cy="100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61" y="48"/>
                </a:cxn>
                <a:cxn ang="0">
                  <a:pos x="144" y="96"/>
                </a:cxn>
                <a:cxn ang="0">
                  <a:pos x="96" y="96"/>
                </a:cxn>
                <a:cxn ang="0">
                  <a:pos x="81" y="44"/>
                </a:cxn>
                <a:cxn ang="0">
                  <a:pos x="0" y="0"/>
                </a:cxn>
              </a:cxnLst>
              <a:rect l="0" t="0" r="r" b="b"/>
              <a:pathLst>
                <a:path w="192" h="96">
                  <a:moveTo>
                    <a:pt x="0" y="0"/>
                  </a:moveTo>
                  <a:lnTo>
                    <a:pt x="192" y="0"/>
                  </a:lnTo>
                  <a:lnTo>
                    <a:pt x="161" y="48"/>
                  </a:lnTo>
                  <a:lnTo>
                    <a:pt x="144" y="96"/>
                  </a:lnTo>
                  <a:lnTo>
                    <a:pt x="96" y="96"/>
                  </a:lnTo>
                  <a:lnTo>
                    <a:pt x="8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00FF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5007216" y="2917623"/>
              <a:ext cx="100067" cy="96473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96"/>
                </a:cxn>
                <a:cxn ang="0">
                  <a:pos x="96" y="0"/>
                </a:cxn>
                <a:cxn ang="0">
                  <a:pos x="0" y="0"/>
                </a:cxn>
                <a:cxn ang="0">
                  <a:pos x="0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5147936" y="2864172"/>
              <a:ext cx="294990" cy="149925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144"/>
                </a:cxn>
                <a:cxn ang="0">
                  <a:pos x="336" y="96"/>
                </a:cxn>
                <a:cxn ang="0">
                  <a:pos x="336" y="48"/>
                </a:cxn>
                <a:cxn ang="0">
                  <a:pos x="24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144" y="0"/>
                </a:cxn>
                <a:cxn ang="0">
                  <a:pos x="144" y="48"/>
                </a:cxn>
                <a:cxn ang="0">
                  <a:pos x="0" y="96"/>
                </a:cxn>
              </a:cxnLst>
              <a:rect l="0" t="0" r="r" b="b"/>
              <a:pathLst>
                <a:path w="336" h="144">
                  <a:moveTo>
                    <a:pt x="0" y="96"/>
                  </a:moveTo>
                  <a:lnTo>
                    <a:pt x="0" y="144"/>
                  </a:lnTo>
                  <a:lnTo>
                    <a:pt x="336" y="96"/>
                  </a:lnTo>
                  <a:lnTo>
                    <a:pt x="336" y="48"/>
                  </a:lnTo>
                  <a:lnTo>
                    <a:pt x="24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144" y="0"/>
                  </a:lnTo>
                  <a:lnTo>
                    <a:pt x="144" y="48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66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5538823" y="2864172"/>
              <a:ext cx="307499" cy="1720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144"/>
                </a:cxn>
                <a:cxn ang="0">
                  <a:pos x="432" y="96"/>
                </a:cxn>
                <a:cxn ang="0">
                  <a:pos x="480" y="0"/>
                </a:cxn>
                <a:cxn ang="0">
                  <a:pos x="432" y="0"/>
                </a:cxn>
                <a:cxn ang="0">
                  <a:pos x="384" y="48"/>
                </a:cxn>
                <a:cxn ang="0">
                  <a:pos x="0" y="48"/>
                </a:cxn>
              </a:cxnLst>
              <a:rect l="0" t="0" r="r" b="b"/>
              <a:pathLst>
                <a:path w="480" h="144">
                  <a:moveTo>
                    <a:pt x="0" y="48"/>
                  </a:moveTo>
                  <a:lnTo>
                    <a:pt x="0" y="144"/>
                  </a:lnTo>
                  <a:lnTo>
                    <a:pt x="432" y="96"/>
                  </a:lnTo>
                  <a:lnTo>
                    <a:pt x="480" y="0"/>
                  </a:lnTo>
                  <a:lnTo>
                    <a:pt x="432" y="0"/>
                  </a:lnTo>
                  <a:lnTo>
                    <a:pt x="384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6146523" y="2913713"/>
              <a:ext cx="253295" cy="148621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" y="144"/>
                </a:cxn>
                <a:cxn ang="0">
                  <a:pos x="288" y="48"/>
                </a:cxn>
                <a:cxn ang="0">
                  <a:pos x="288" y="0"/>
                </a:cxn>
                <a:cxn ang="0">
                  <a:pos x="0" y="48"/>
                </a:cxn>
              </a:cxnLst>
              <a:rect l="0" t="0" r="r" b="b"/>
              <a:pathLst>
                <a:path w="288" h="144">
                  <a:moveTo>
                    <a:pt x="0" y="48"/>
                  </a:moveTo>
                  <a:lnTo>
                    <a:pt x="48" y="144"/>
                  </a:lnTo>
                  <a:lnTo>
                    <a:pt x="288" y="48"/>
                  </a:lnTo>
                  <a:lnTo>
                    <a:pt x="288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6258056" y="2740321"/>
              <a:ext cx="168863" cy="100385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0"/>
                </a:cxn>
                <a:cxn ang="0">
                  <a:pos x="192" y="48"/>
                </a:cxn>
                <a:cxn ang="0">
                  <a:pos x="48" y="96"/>
                </a:cxn>
                <a:cxn ang="0">
                  <a:pos x="0" y="48"/>
                </a:cxn>
              </a:cxnLst>
              <a:rect l="0" t="0" r="r" b="b"/>
              <a:pathLst>
                <a:path w="192" h="96">
                  <a:moveTo>
                    <a:pt x="0" y="48"/>
                  </a:moveTo>
                  <a:lnTo>
                    <a:pt x="144" y="0"/>
                  </a:lnTo>
                  <a:lnTo>
                    <a:pt x="192" y="48"/>
                  </a:lnTo>
                  <a:lnTo>
                    <a:pt x="48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5050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F5050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61" name="Freeform 51"/>
            <p:cNvSpPr>
              <a:spLocks/>
            </p:cNvSpPr>
            <p:nvPr/>
          </p:nvSpPr>
          <p:spPr bwMode="auto">
            <a:xfrm>
              <a:off x="5940135" y="2969771"/>
              <a:ext cx="243914" cy="246399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43" y="80"/>
                </a:cxn>
                <a:cxn ang="0">
                  <a:pos x="210" y="0"/>
                </a:cxn>
                <a:cxn ang="0">
                  <a:pos x="210" y="0"/>
                </a:cxn>
                <a:cxn ang="0">
                  <a:pos x="246" y="72"/>
                </a:cxn>
                <a:cxn ang="0">
                  <a:pos x="189" y="138"/>
                </a:cxn>
                <a:cxn ang="0">
                  <a:pos x="128" y="201"/>
                </a:cxn>
                <a:cxn ang="0">
                  <a:pos x="0" y="201"/>
                </a:cxn>
              </a:cxnLst>
              <a:rect l="0" t="0" r="r" b="b"/>
              <a:pathLst>
                <a:path w="246" h="201">
                  <a:moveTo>
                    <a:pt x="0" y="201"/>
                  </a:moveTo>
                  <a:lnTo>
                    <a:pt x="43" y="8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46" y="72"/>
                  </a:lnTo>
                  <a:lnTo>
                    <a:pt x="189" y="138"/>
                  </a:lnTo>
                  <a:lnTo>
                    <a:pt x="128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62" name="Freeform 52"/>
            <p:cNvSpPr>
              <a:spLocks/>
            </p:cNvSpPr>
            <p:nvPr/>
          </p:nvSpPr>
          <p:spPr bwMode="auto">
            <a:xfrm>
              <a:off x="5386637" y="3122304"/>
              <a:ext cx="211601" cy="14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240" y="96"/>
                </a:cxn>
                <a:cxn ang="0">
                  <a:pos x="192" y="144"/>
                </a:cxn>
                <a:cxn ang="0">
                  <a:pos x="96" y="96"/>
                </a:cxn>
                <a:cxn ang="0">
                  <a:pos x="48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240" h="144">
                  <a:moveTo>
                    <a:pt x="0" y="0"/>
                  </a:moveTo>
                  <a:lnTo>
                    <a:pt x="96" y="0"/>
                  </a:lnTo>
                  <a:lnTo>
                    <a:pt x="240" y="96"/>
                  </a:lnTo>
                  <a:lnTo>
                    <a:pt x="192" y="144"/>
                  </a:lnTo>
                  <a:lnTo>
                    <a:pt x="96" y="96"/>
                  </a:lnTo>
                  <a:lnTo>
                    <a:pt x="48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63" name="Freeform 90"/>
            <p:cNvSpPr>
              <a:spLocks/>
            </p:cNvSpPr>
            <p:nvPr/>
          </p:nvSpPr>
          <p:spPr bwMode="auto">
            <a:xfrm>
              <a:off x="6030820" y="2858958"/>
              <a:ext cx="83389" cy="495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164" name="Freeform 91"/>
            <p:cNvSpPr>
              <a:spLocks/>
            </p:cNvSpPr>
            <p:nvPr/>
          </p:nvSpPr>
          <p:spPr bwMode="auto">
            <a:xfrm>
              <a:off x="5874465" y="2917623"/>
              <a:ext cx="84432" cy="495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ObliqueBottom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</p:grpSp>
      <p:grpSp>
        <p:nvGrpSpPr>
          <p:cNvPr id="8" name="Group 95"/>
          <p:cNvGrpSpPr/>
          <p:nvPr/>
        </p:nvGrpSpPr>
        <p:grpSpPr>
          <a:xfrm>
            <a:off x="1187624" y="3717032"/>
            <a:ext cx="7272808" cy="288032"/>
            <a:chOff x="1187624" y="3789040"/>
            <a:chExt cx="7272808" cy="288032"/>
          </a:xfrm>
        </p:grpSpPr>
        <p:sp>
          <p:nvSpPr>
            <p:cNvPr id="166" name="Down Arrow 165"/>
            <p:cNvSpPr/>
            <p:nvPr/>
          </p:nvSpPr>
          <p:spPr>
            <a:xfrm>
              <a:off x="1187624" y="3789040"/>
              <a:ext cx="288032" cy="288032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7" name="Down Arrow 166"/>
            <p:cNvSpPr/>
            <p:nvPr/>
          </p:nvSpPr>
          <p:spPr>
            <a:xfrm>
              <a:off x="2627784" y="3789040"/>
              <a:ext cx="288032" cy="288032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8" name="Down Arrow 167"/>
            <p:cNvSpPr/>
            <p:nvPr/>
          </p:nvSpPr>
          <p:spPr>
            <a:xfrm>
              <a:off x="4067944" y="3789040"/>
              <a:ext cx="288032" cy="288032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9" name="Down Arrow 168"/>
            <p:cNvSpPr/>
            <p:nvPr/>
          </p:nvSpPr>
          <p:spPr>
            <a:xfrm>
              <a:off x="5436096" y="3789040"/>
              <a:ext cx="288032" cy="288032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0" name="Down Arrow 169"/>
            <p:cNvSpPr/>
            <p:nvPr/>
          </p:nvSpPr>
          <p:spPr>
            <a:xfrm>
              <a:off x="6804248" y="3789040"/>
              <a:ext cx="288032" cy="288032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1" name="Down Arrow 170"/>
            <p:cNvSpPr/>
            <p:nvPr/>
          </p:nvSpPr>
          <p:spPr>
            <a:xfrm>
              <a:off x="8172400" y="3789040"/>
              <a:ext cx="288032" cy="288032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81" name="Picture 80" descr="59-3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-78548" y="3861048"/>
            <a:ext cx="82593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id-ID" b="1" dirty="0" smtClean="0"/>
              <a:t>PDB</a:t>
            </a:r>
          </a:p>
          <a:p>
            <a:pPr algn="r">
              <a:lnSpc>
                <a:spcPct val="85000"/>
              </a:lnSpc>
            </a:pPr>
            <a:r>
              <a:rPr lang="id-ID" b="1" dirty="0" smtClean="0"/>
              <a:t>2010</a:t>
            </a:r>
          </a:p>
          <a:p>
            <a:pPr algn="r">
              <a:lnSpc>
                <a:spcPct val="85000"/>
              </a:lnSpc>
            </a:pPr>
            <a:r>
              <a:rPr lang="id-ID" sz="1200" dirty="0" smtClean="0"/>
              <a:t>(RpTriliun)</a:t>
            </a:r>
            <a:endParaRPr lang="id-ID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-80339" y="4869160"/>
            <a:ext cx="1195955" cy="90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id-ID" sz="1600" b="1" dirty="0" smtClean="0"/>
              <a:t>Penduduk</a:t>
            </a:r>
          </a:p>
          <a:p>
            <a:pPr>
              <a:lnSpc>
                <a:spcPct val="85000"/>
              </a:lnSpc>
            </a:pPr>
            <a:r>
              <a:rPr lang="id-ID" sz="1600" b="1" dirty="0" smtClean="0"/>
              <a:t>    </a:t>
            </a:r>
            <a:r>
              <a:rPr lang="id-ID" b="1" dirty="0" smtClean="0"/>
              <a:t>2010</a:t>
            </a:r>
          </a:p>
          <a:p>
            <a:pPr>
              <a:lnSpc>
                <a:spcPct val="85000"/>
              </a:lnSpc>
            </a:pPr>
            <a:r>
              <a:rPr lang="id-ID" sz="1400" dirty="0" smtClean="0"/>
              <a:t>       (Juta</a:t>
            </a:r>
          </a:p>
          <a:p>
            <a:pPr>
              <a:lnSpc>
                <a:spcPct val="85000"/>
              </a:lnSpc>
            </a:pPr>
            <a:r>
              <a:rPr lang="id-ID" sz="1400" dirty="0" smtClean="0"/>
              <a:t>        jiwa)</a:t>
            </a:r>
            <a:endParaRPr lang="id-ID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-180527" y="5810279"/>
            <a:ext cx="90338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id-ID" sz="1600" b="1" dirty="0" smtClean="0"/>
              <a:t>PDB/</a:t>
            </a:r>
          </a:p>
          <a:p>
            <a:pPr algn="r">
              <a:lnSpc>
                <a:spcPct val="85000"/>
              </a:lnSpc>
            </a:pPr>
            <a:r>
              <a:rPr lang="id-ID" sz="1600" b="1" dirty="0" smtClean="0"/>
              <a:t>Kapita</a:t>
            </a:r>
            <a:endParaRPr lang="id-ID" sz="1200" b="1" dirty="0" smtClean="0"/>
          </a:p>
          <a:p>
            <a:pPr algn="r">
              <a:lnSpc>
                <a:spcPct val="85000"/>
              </a:lnSpc>
            </a:pPr>
            <a:r>
              <a:rPr lang="id-ID" b="1" dirty="0" smtClean="0"/>
              <a:t>2010</a:t>
            </a:r>
          </a:p>
          <a:p>
            <a:pPr algn="r">
              <a:lnSpc>
                <a:spcPct val="85000"/>
              </a:lnSpc>
            </a:pPr>
            <a:r>
              <a:rPr lang="id-ID" sz="1400" dirty="0" smtClean="0"/>
              <a:t>(RpJuta)</a:t>
            </a:r>
            <a:endParaRPr lang="id-ID" sz="1400" dirty="0"/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2029407" y="5251512"/>
            <a:ext cx="2924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3469568" y="5251512"/>
            <a:ext cx="2924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589247" y="5251512"/>
            <a:ext cx="2924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-778904" y="5251512"/>
            <a:ext cx="2924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4837719" y="5251512"/>
            <a:ext cx="2924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6133863" y="5251512"/>
            <a:ext cx="2924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7574024" y="5251512"/>
            <a:ext cx="2924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4" grpId="0">
        <p:bldAsOne/>
      </p:bldGraphic>
      <p:bldGraphic spid="83" grpId="0">
        <p:bldAsOne/>
      </p:bldGraphic>
      <p:bldGraphic spid="87" grpId="0">
        <p:bldAsOne/>
      </p:bldGraphic>
      <p:bldP spid="79" grpId="0"/>
      <p:bldP spid="80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411760" y="0"/>
            <a:ext cx="673224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0" y="0"/>
            <a:ext cx="2411760" cy="6206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52"/>
          <p:cNvGrpSpPr/>
          <p:nvPr/>
        </p:nvGrpSpPr>
        <p:grpSpPr>
          <a:xfrm>
            <a:off x="4499992" y="1124744"/>
            <a:ext cx="864096" cy="1296144"/>
            <a:chOff x="4499992" y="692696"/>
            <a:chExt cx="864096" cy="1296144"/>
          </a:xfrm>
        </p:grpSpPr>
        <p:sp>
          <p:nvSpPr>
            <p:cNvPr id="50" name="Rectangle 49"/>
            <p:cNvSpPr/>
            <p:nvPr/>
          </p:nvSpPr>
          <p:spPr>
            <a:xfrm>
              <a:off x="4716016" y="1556792"/>
              <a:ext cx="576064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Up Arrow 41"/>
            <p:cNvSpPr/>
            <p:nvPr/>
          </p:nvSpPr>
          <p:spPr>
            <a:xfrm>
              <a:off x="4788024" y="1196752"/>
              <a:ext cx="360040" cy="423306"/>
            </a:xfrm>
            <a:prstGeom prst="upArrow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499992" y="692696"/>
              <a:ext cx="864096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4.000?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4499992" y="2665714"/>
            <a:ext cx="864096" cy="1872208"/>
            <a:chOff x="4499992" y="2492896"/>
            <a:chExt cx="864096" cy="1872208"/>
          </a:xfrm>
        </p:grpSpPr>
        <p:sp>
          <p:nvSpPr>
            <p:cNvPr id="48" name="Rectangle 47"/>
            <p:cNvSpPr/>
            <p:nvPr/>
          </p:nvSpPr>
          <p:spPr>
            <a:xfrm>
              <a:off x="4716016" y="3284984"/>
              <a:ext cx="576064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Up Arrow 22"/>
            <p:cNvSpPr/>
            <p:nvPr/>
          </p:nvSpPr>
          <p:spPr>
            <a:xfrm>
              <a:off x="4788024" y="2996952"/>
              <a:ext cx="360040" cy="423306"/>
            </a:xfrm>
            <a:prstGeom prst="upArrow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499992" y="2492896"/>
              <a:ext cx="864096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15.000?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54"/>
          <p:cNvGrpSpPr/>
          <p:nvPr/>
        </p:nvGrpSpPr>
        <p:grpSpPr>
          <a:xfrm>
            <a:off x="4499992" y="4725142"/>
            <a:ext cx="864096" cy="1368153"/>
            <a:chOff x="4499992" y="4725144"/>
            <a:chExt cx="864096" cy="1440160"/>
          </a:xfrm>
        </p:grpSpPr>
        <p:sp>
          <p:nvSpPr>
            <p:cNvPr id="52" name="Rectangle 51"/>
            <p:cNvSpPr/>
            <p:nvPr/>
          </p:nvSpPr>
          <p:spPr>
            <a:xfrm>
              <a:off x="4716016" y="5517232"/>
              <a:ext cx="576064" cy="6480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4788024" y="5229200"/>
              <a:ext cx="360040" cy="423306"/>
            </a:xfrm>
            <a:prstGeom prst="upArrow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499992" y="4725144"/>
              <a:ext cx="864096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9.000?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5" name="Chart 24"/>
          <p:cNvGraphicFramePr/>
          <p:nvPr/>
        </p:nvGraphicFramePr>
        <p:xfrm>
          <a:off x="251520" y="4869159"/>
          <a:ext cx="8892480" cy="1641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7" name="Straight Connector 26"/>
          <p:cNvCxnSpPr/>
          <p:nvPr/>
        </p:nvCxnSpPr>
        <p:spPr>
          <a:xfrm rot="5400000" flipH="1" flipV="1">
            <a:off x="3150080" y="4022022"/>
            <a:ext cx="4571238" cy="7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1278667" y="4022022"/>
            <a:ext cx="4571238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342563" y="4022022"/>
            <a:ext cx="4571238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014176" y="4022022"/>
            <a:ext cx="4571238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4950280" y="4022022"/>
            <a:ext cx="4571238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5886384" y="4022022"/>
            <a:ext cx="4571238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-593541" y="4021228"/>
            <a:ext cx="45720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6581001"/>
            <a:ext cx="201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Sumber: The Economist 2011</a:t>
            </a:r>
            <a:endParaRPr lang="id-ID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0" y="0"/>
            <a:ext cx="8372475" cy="62068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Perbandingan   </a:t>
            </a:r>
            <a:r>
              <a:rPr lang="id-ID" sz="2800" b="1" dirty="0" smtClean="0">
                <a:latin typeface="+mj-lt"/>
                <a:ea typeface="+mj-ea"/>
                <a:cs typeface="+mj-cs"/>
              </a:rPr>
              <a:t>Produktivitas Sektor  (2008)</a:t>
            </a:r>
            <a:endParaRPr lang="id-ID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00200" y="6356590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Brazil        China       India     Indonesia   Korea    Malaysia   Thailand  Vietnam</a:t>
            </a:r>
            <a:endParaRPr lang="id-ID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691680" y="2420887"/>
            <a:ext cx="730830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Chart 42"/>
          <p:cNvGraphicFramePr/>
          <p:nvPr/>
        </p:nvGraphicFramePr>
        <p:xfrm>
          <a:off x="251520" y="1556792"/>
          <a:ext cx="8892480" cy="93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1520" y="1268760"/>
            <a:ext cx="1440160" cy="1144929"/>
          </a:xfrm>
          <a:prstGeom prst="rect">
            <a:avLst/>
          </a:prstGeom>
          <a:solidFill>
            <a:srgbClr val="00DE6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d-ID" b="1" dirty="0" smtClean="0"/>
              <a:t>Produktivitas Pertanian </a:t>
            </a:r>
          </a:p>
          <a:p>
            <a:pPr algn="ctr"/>
            <a:r>
              <a:rPr lang="id-ID" b="1" dirty="0" smtClean="0"/>
              <a:t>US$ /tenaga</a:t>
            </a:r>
          </a:p>
          <a:p>
            <a:pPr algn="ctr"/>
            <a:r>
              <a:rPr lang="id-ID" b="1" dirty="0" smtClean="0"/>
              <a:t>/thn</a:t>
            </a:r>
            <a:endParaRPr lang="id-ID" sz="14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91680" y="4523522"/>
            <a:ext cx="730830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25"/>
          <p:cNvGraphicFramePr/>
          <p:nvPr/>
        </p:nvGraphicFramePr>
        <p:xfrm>
          <a:off x="251520" y="2521698"/>
          <a:ext cx="8892480" cy="234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1728190" y="6165305"/>
            <a:ext cx="730830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6750480" y="4052108"/>
            <a:ext cx="4571238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5077622"/>
            <a:ext cx="1440160" cy="114492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d-ID" b="1" dirty="0" smtClean="0"/>
              <a:t>Produktivitas Jasa </a:t>
            </a:r>
          </a:p>
          <a:p>
            <a:pPr algn="ctr"/>
            <a:r>
              <a:rPr lang="id-ID" b="1" dirty="0" smtClean="0"/>
              <a:t>US$/tenaga</a:t>
            </a:r>
          </a:p>
          <a:p>
            <a:pPr algn="ctr"/>
            <a:r>
              <a:rPr lang="id-ID" b="1" dirty="0" smtClean="0"/>
              <a:t>/thn</a:t>
            </a:r>
            <a:endParaRPr lang="id-ID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3448394"/>
            <a:ext cx="1440160" cy="1089529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d-ID" b="1" dirty="0" smtClean="0"/>
              <a:t>Produktivitas Industri</a:t>
            </a:r>
          </a:p>
          <a:p>
            <a:pPr algn="ctr">
              <a:lnSpc>
                <a:spcPct val="90000"/>
              </a:lnSpc>
            </a:pPr>
            <a:r>
              <a:rPr lang="id-ID" b="1" dirty="0" smtClean="0"/>
              <a:t>US$/tenaga</a:t>
            </a:r>
          </a:p>
          <a:p>
            <a:pPr algn="ctr">
              <a:lnSpc>
                <a:spcPct val="90000"/>
              </a:lnSpc>
            </a:pPr>
            <a:r>
              <a:rPr lang="id-ID" b="1" dirty="0" smtClean="0"/>
              <a:t>/thn</a:t>
            </a:r>
            <a:endParaRPr lang="id-ID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5652120" y="548680"/>
            <a:ext cx="3312368" cy="93610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id-ID" dirty="0" smtClean="0">
                <a:solidFill>
                  <a:srgbClr val="800000"/>
                </a:solidFill>
              </a:rPr>
              <a:t>Peningkatan produktivitas perlu pendayagunaan pengetahuan, engineering dan teknologi</a:t>
            </a:r>
            <a:endParaRPr lang="id-ID" dirty="0">
              <a:solidFill>
                <a:srgbClr val="800000"/>
              </a:solidFill>
            </a:endParaRPr>
          </a:p>
        </p:txBody>
      </p:sp>
      <p:pic>
        <p:nvPicPr>
          <p:cNvPr id="59" name="Picture 58" descr="59-3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4427984" y="864096"/>
            <a:ext cx="1008112" cy="58772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43" grpId="0">
        <p:bldAsOne/>
      </p:bldGraphic>
      <p:bldP spid="44" grpId="0" animBg="1"/>
      <p:bldGraphic spid="26" grpId="0">
        <p:bldAsOne/>
      </p:bldGraphic>
      <p:bldP spid="40" grpId="0" animBg="1"/>
      <p:bldP spid="46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/>
        </p:nvSpPr>
        <p:spPr>
          <a:xfrm rot="5400000" flipH="1">
            <a:off x="2290427" y="1003406"/>
            <a:ext cx="1610827" cy="1512168"/>
          </a:xfrm>
          <a:prstGeom prst="homePlate">
            <a:avLst>
              <a:gd name="adj" fmla="val 31177"/>
            </a:avLst>
          </a:prstGeom>
          <a:solidFill>
            <a:srgbClr val="0099FF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1. </a:t>
            </a:r>
          </a:p>
          <a:p>
            <a:pPr algn="ctr"/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Teknologi Berbasis SDA Terbarukan</a:t>
            </a:r>
          </a:p>
          <a:p>
            <a:pPr algn="ctr"/>
            <a:endParaRPr lang="id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Pentagon 15"/>
          <p:cNvSpPr/>
          <p:nvPr/>
        </p:nvSpPr>
        <p:spPr>
          <a:xfrm rot="5400000" flipH="1">
            <a:off x="1426338" y="2227542"/>
            <a:ext cx="1610827" cy="1512163"/>
          </a:xfrm>
          <a:prstGeom prst="homePlate">
            <a:avLst>
              <a:gd name="adj" fmla="val 31177"/>
            </a:avLst>
          </a:prstGeom>
          <a:solidFill>
            <a:srgbClr val="3366FF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2. </a:t>
            </a:r>
          </a:p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Teknologi Energi Baru, Terbarukan &amp; Material Baru Masa Depan</a:t>
            </a:r>
          </a:p>
          <a:p>
            <a:pPr algn="ctr">
              <a:lnSpc>
                <a:spcPct val="90000"/>
              </a:lnSpc>
            </a:pPr>
            <a:endParaRPr lang="id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1" name="Pentagon 30"/>
          <p:cNvSpPr/>
          <p:nvPr/>
        </p:nvSpPr>
        <p:spPr>
          <a:xfrm rot="5400000" flipH="1">
            <a:off x="3154525" y="2227543"/>
            <a:ext cx="1610827" cy="1512168"/>
          </a:xfrm>
          <a:prstGeom prst="homePlate">
            <a:avLst>
              <a:gd name="adj" fmla="val 31177"/>
            </a:avLst>
          </a:prstGeom>
          <a:solidFill>
            <a:srgbClr val="3366FF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3. </a:t>
            </a:r>
          </a:p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Teknologi Berbasis SDA Tidak Terbarukan</a:t>
            </a:r>
          </a:p>
          <a:p>
            <a:pPr algn="ctr">
              <a:lnSpc>
                <a:spcPct val="90000"/>
              </a:lnSpc>
            </a:pPr>
            <a:endParaRPr lang="id-ID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3" name="Pentagon 22"/>
          <p:cNvSpPr/>
          <p:nvPr/>
        </p:nvSpPr>
        <p:spPr>
          <a:xfrm rot="5400000" flipH="1">
            <a:off x="2290427" y="3523686"/>
            <a:ext cx="1610827" cy="1512170"/>
          </a:xfrm>
          <a:prstGeom prst="homePlate">
            <a:avLst>
              <a:gd name="adj" fmla="val 31177"/>
            </a:avLst>
          </a:prstGeom>
          <a:solidFill>
            <a:srgbClr val="0033CC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4. </a:t>
            </a:r>
          </a:p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Modernisasi Teknologi Industri Produksi Pendukung </a:t>
            </a:r>
            <a:endParaRPr lang="id-ID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 rot="5400000" flipH="1">
            <a:off x="562233" y="3523685"/>
            <a:ext cx="1610827" cy="1512172"/>
          </a:xfrm>
          <a:prstGeom prst="homePlate">
            <a:avLst>
              <a:gd name="adj" fmla="val 31177"/>
            </a:avLst>
          </a:prstGeom>
          <a:solidFill>
            <a:srgbClr val="0033CC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5. </a:t>
            </a:r>
          </a:p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Modernisasi Teknologi Transportasi Dan Prasarana</a:t>
            </a:r>
            <a:endParaRPr lang="id-ID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7" name="Pentagon 16"/>
          <p:cNvSpPr/>
          <p:nvPr/>
        </p:nvSpPr>
        <p:spPr>
          <a:xfrm rot="5400000" flipH="1">
            <a:off x="4018620" y="3523687"/>
            <a:ext cx="1610827" cy="1512168"/>
          </a:xfrm>
          <a:prstGeom prst="homePlate">
            <a:avLst>
              <a:gd name="adj" fmla="val 31177"/>
            </a:avLst>
          </a:prstGeom>
          <a:solidFill>
            <a:srgbClr val="0033CC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6. </a:t>
            </a:r>
          </a:p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Teknologi Pendukung Informasi &amp; Komunikasi</a:t>
            </a:r>
            <a:endParaRPr lang="id-ID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4" name="Pentagon 43"/>
          <p:cNvSpPr/>
          <p:nvPr/>
        </p:nvSpPr>
        <p:spPr>
          <a:xfrm rot="5400000" flipH="1">
            <a:off x="1426334" y="4819832"/>
            <a:ext cx="1610828" cy="1512172"/>
          </a:xfrm>
          <a:prstGeom prst="homePlate">
            <a:avLst>
              <a:gd name="adj" fmla="val 31177"/>
            </a:avLst>
          </a:prstGeom>
          <a:solidFill>
            <a:srgbClr val="003399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7. </a:t>
            </a:r>
          </a:p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Teknologi Baru Hemat Sumberdaya &amp; Hindari Bencana</a:t>
            </a:r>
            <a:endParaRPr lang="id-ID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9" name="Pentagon 18"/>
          <p:cNvSpPr/>
          <p:nvPr/>
        </p:nvSpPr>
        <p:spPr>
          <a:xfrm rot="5400000" flipH="1">
            <a:off x="3154524" y="4819830"/>
            <a:ext cx="1610827" cy="1512168"/>
          </a:xfrm>
          <a:prstGeom prst="homePlate">
            <a:avLst>
              <a:gd name="adj" fmla="val 31177"/>
            </a:avLst>
          </a:prstGeom>
          <a:solidFill>
            <a:srgbClr val="003399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8. </a:t>
            </a:r>
          </a:p>
          <a:p>
            <a:pPr algn="ctr">
              <a:lnSpc>
                <a:spcPct val="90000"/>
              </a:lnSpc>
            </a:pPr>
            <a:r>
              <a:rPr lang="id-ID" sz="1600" b="1" dirty="0" smtClean="0">
                <a:solidFill>
                  <a:schemeClr val="bg1"/>
                </a:solidFill>
                <a:latin typeface="Arial Narrow" pitchFamily="34" charset="0"/>
              </a:rPr>
              <a:t>Teknologi Alutsista Pertahanan &amp; Keamanan</a:t>
            </a:r>
            <a:endParaRPr lang="id-ID" sz="16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6156176" y="980728"/>
            <a:ext cx="2736304" cy="2520280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id-ID" sz="1800" dirty="0" smtClean="0"/>
              <a:t>PII pada tahun 2009 merekomendasikan untuk membangun sistem penerapan teknologi 8 area industri untuk dapat saling menarik pertumbuhan industri.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id-ID" sz="1800" dirty="0" smtClean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id-ID" sz="1800" dirty="0" smtClean="0"/>
              <a:t>Ini dapat dikaitkan dengan membangun center of excelence yang tersebar sesuai </a:t>
            </a:r>
            <a:r>
              <a:rPr lang="id-ID" sz="1800" b="1" dirty="0" smtClean="0"/>
              <a:t>MP3EI</a:t>
            </a:r>
            <a:r>
              <a:rPr lang="id-ID" sz="1800" dirty="0" smtClean="0"/>
              <a:t> namun terintegrasi.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id-ID" sz="1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2411760" y="0"/>
            <a:ext cx="673224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2411760" cy="6206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0"/>
            <a:ext cx="8372475" cy="57748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latin typeface="+mj-lt"/>
                <a:ea typeface="+mj-ea"/>
                <a:cs typeface="+mj-cs"/>
              </a:rPr>
              <a:t>     </a:t>
            </a: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Teknologi        </a:t>
            </a:r>
            <a:r>
              <a:rPr lang="id-ID" sz="2800" b="1" dirty="0" smtClean="0"/>
              <a:t>yang Perlu Dikuasai &amp; Dikembangkan</a:t>
            </a: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      </a:t>
            </a:r>
            <a:endParaRPr lang="id-ID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 descr="59-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 animBg="1"/>
      <p:bldP spid="23" grpId="0" animBg="1"/>
      <p:bldP spid="27" grpId="0" animBg="1"/>
      <p:bldP spid="17" grpId="0" animBg="1"/>
      <p:bldP spid="44" grpId="0" animBg="1"/>
      <p:bldP spid="19" grpId="0" animBg="1"/>
      <p:bldP spid="3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>
          <a:xfrm>
            <a:off x="0" y="5085184"/>
            <a:ext cx="9144000" cy="17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2411760" y="0"/>
            <a:ext cx="6732240" cy="620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/>
          <p:cNvSpPr/>
          <p:nvPr/>
        </p:nvSpPr>
        <p:spPr>
          <a:xfrm>
            <a:off x="0" y="0"/>
            <a:ext cx="2411760" cy="6206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0" y="13831"/>
            <a:ext cx="9144000" cy="4772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 smtClean="0">
                <a:latin typeface="+mj-lt"/>
                <a:ea typeface="+mj-ea"/>
                <a:cs typeface="+mj-cs"/>
              </a:rPr>
              <a:t>      </a:t>
            </a:r>
            <a:r>
              <a:rPr lang="id-ID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Contoh 1</a:t>
            </a:r>
            <a:r>
              <a:rPr lang="id-ID" sz="2800" b="1" dirty="0" smtClean="0">
                <a:latin typeface="+mj-lt"/>
                <a:ea typeface="+mj-ea"/>
                <a:cs typeface="+mj-cs"/>
              </a:rPr>
              <a:t>        Penggalian Nilai Tambah: KAKAO</a:t>
            </a:r>
            <a:endParaRPr lang="id-ID" sz="2800" b="1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" name="Picture 102" descr="59-3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88424" y="-27384"/>
            <a:ext cx="945805" cy="654710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0" y="2954555"/>
            <a:ext cx="9144000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4" name="Rectangle 153"/>
          <p:cNvSpPr/>
          <p:nvPr/>
        </p:nvSpPr>
        <p:spPr>
          <a:xfrm>
            <a:off x="5105400" y="1149896"/>
            <a:ext cx="609600" cy="38862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80000"/>
              </a:lnSpc>
            </a:pPr>
            <a:r>
              <a:rPr lang="id-ID" sz="1200" dirty="0" smtClean="0">
                <a:solidFill>
                  <a:schemeClr val="tx1"/>
                </a:solidFill>
              </a:rPr>
              <a:t>Standar penyerapan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382000" y="1149896"/>
            <a:ext cx="609600" cy="38862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80000"/>
              </a:lnSpc>
            </a:pPr>
            <a:r>
              <a:rPr lang="id-ID" sz="1200" dirty="0" smtClean="0">
                <a:solidFill>
                  <a:schemeClr val="tx1"/>
                </a:solidFill>
              </a:rPr>
              <a:t>Ke-butuhan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696200" y="1149896"/>
            <a:ext cx="609600" cy="3886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80000"/>
              </a:lnSpc>
            </a:pPr>
            <a:r>
              <a:rPr lang="id-ID" sz="1200" dirty="0" smtClean="0">
                <a:solidFill>
                  <a:schemeClr val="tx1"/>
                </a:solidFill>
              </a:rPr>
              <a:t>Ke-cocokan rasa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835696" y="1149896"/>
            <a:ext cx="609600" cy="388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80000"/>
              </a:lnSpc>
            </a:pPr>
            <a:r>
              <a:rPr lang="id-ID" sz="1200" dirty="0" smtClean="0">
                <a:solidFill>
                  <a:schemeClr val="tx1"/>
                </a:solidFill>
              </a:rPr>
              <a:t>Ke-cocokan bahan baku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211960" y="1149896"/>
            <a:ext cx="609600" cy="38862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80000"/>
              </a:lnSpc>
            </a:pPr>
            <a:r>
              <a:rPr lang="id-ID" sz="1200" dirty="0" smtClean="0">
                <a:solidFill>
                  <a:schemeClr val="tx1"/>
                </a:solidFill>
              </a:rPr>
              <a:t>Keekonomian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627784" y="1149896"/>
            <a:ext cx="609600" cy="388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80000"/>
              </a:lnSpc>
            </a:pPr>
            <a:r>
              <a:rPr lang="id-ID" sz="1200" dirty="0" smtClean="0">
                <a:solidFill>
                  <a:schemeClr val="tx1"/>
                </a:solidFill>
              </a:rPr>
              <a:t>Iklim dan energi tersedia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419872" y="1149896"/>
            <a:ext cx="609600" cy="3886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80000"/>
              </a:lnSpc>
            </a:pPr>
            <a:r>
              <a:rPr lang="id-ID" sz="1200" dirty="0" smtClean="0">
                <a:solidFill>
                  <a:schemeClr val="tx1"/>
                </a:solidFill>
              </a:rPr>
              <a:t>Infra struktur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010072" y="1149896"/>
            <a:ext cx="609600" cy="388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80000"/>
              </a:lnSpc>
            </a:pPr>
            <a:r>
              <a:rPr lang="id-ID" sz="1200" dirty="0" smtClean="0">
                <a:solidFill>
                  <a:schemeClr val="tx1"/>
                </a:solidFill>
              </a:rPr>
              <a:t>SDM &amp;tradisi berkebun masyara kat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7984" y="1149896"/>
            <a:ext cx="609600" cy="3886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80000"/>
              </a:lnSpc>
            </a:pPr>
            <a:r>
              <a:rPr lang="id-ID" sz="1200" dirty="0" smtClean="0">
                <a:solidFill>
                  <a:schemeClr val="tx1"/>
                </a:solidFill>
              </a:rPr>
              <a:t>Karakter lahan &amp; iklim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171" name="Right Arrow Callout 170"/>
          <p:cNvSpPr/>
          <p:nvPr/>
        </p:nvSpPr>
        <p:spPr>
          <a:xfrm>
            <a:off x="7924800" y="3258628"/>
            <a:ext cx="838200" cy="890452"/>
          </a:xfrm>
          <a:prstGeom prst="rightArrowCallout">
            <a:avLst>
              <a:gd name="adj1" fmla="val 15192"/>
              <a:gd name="adj2" fmla="val 19115"/>
              <a:gd name="adj3" fmla="val 17153"/>
              <a:gd name="adj4" fmla="val 73342"/>
            </a:avLst>
          </a:prstGeom>
          <a:solidFill>
            <a:srgbClr val="6633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80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Perda-gangan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" name="Right Arrow Callout 171"/>
          <p:cNvSpPr/>
          <p:nvPr/>
        </p:nvSpPr>
        <p:spPr>
          <a:xfrm>
            <a:off x="7162800" y="3258628"/>
            <a:ext cx="838200" cy="890452"/>
          </a:xfrm>
          <a:prstGeom prst="rightArrowCallout">
            <a:avLst>
              <a:gd name="adj1" fmla="val 15192"/>
              <a:gd name="adj2" fmla="val 19115"/>
              <a:gd name="adj3" fmla="val 17153"/>
              <a:gd name="adj4" fmla="val 73342"/>
            </a:avLst>
          </a:prstGeom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b"/>
          <a:lstStyle/>
          <a:p>
            <a:pPr algn="ctr">
              <a:lnSpc>
                <a:spcPct val="8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Trans-portasi Con-sumer goods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" name="Right Arrow Callout 172"/>
          <p:cNvSpPr/>
          <p:nvPr/>
        </p:nvSpPr>
        <p:spPr>
          <a:xfrm>
            <a:off x="6400800" y="3258628"/>
            <a:ext cx="838200" cy="890452"/>
          </a:xfrm>
          <a:prstGeom prst="rightArrowCallout">
            <a:avLst>
              <a:gd name="adj1" fmla="val 15192"/>
              <a:gd name="adj2" fmla="val 19115"/>
              <a:gd name="adj3" fmla="val 17153"/>
              <a:gd name="adj4" fmla="val 73342"/>
            </a:avLst>
          </a:prstGeom>
          <a:solidFill>
            <a:schemeClr val="accent1">
              <a:lumMod val="7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b"/>
          <a:lstStyle/>
          <a:p>
            <a:pPr algn="ctr">
              <a:lnSpc>
                <a:spcPct val="8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Pengo-lahan Coklat Kon-sumsi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0" y="692696"/>
            <a:ext cx="1828800" cy="303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id-ID" sz="1600" b="1" dirty="0" smtClean="0"/>
              <a:t>Bahan baku utama</a:t>
            </a:r>
            <a:endParaRPr lang="id-ID" sz="1600" b="1" dirty="0"/>
          </a:p>
        </p:txBody>
      </p:sp>
      <p:sp>
        <p:nvSpPr>
          <p:cNvPr id="292" name="Right Arrow Callout 291"/>
          <p:cNvSpPr/>
          <p:nvPr/>
        </p:nvSpPr>
        <p:spPr>
          <a:xfrm>
            <a:off x="4237856" y="2661112"/>
            <a:ext cx="838200" cy="546928"/>
          </a:xfrm>
          <a:prstGeom prst="rightArrowCallout">
            <a:avLst>
              <a:gd name="adj1" fmla="val 15192"/>
              <a:gd name="adj2" fmla="val 19115"/>
              <a:gd name="adj3" fmla="val 17153"/>
              <a:gd name="adj4" fmla="val 73342"/>
            </a:avLst>
          </a:prstGeom>
          <a:solidFill>
            <a:schemeClr val="accent6">
              <a:lumMod val="7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8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Trans-portasi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" name="Right Arrow Callout 295"/>
          <p:cNvSpPr/>
          <p:nvPr/>
        </p:nvSpPr>
        <p:spPr>
          <a:xfrm>
            <a:off x="925488" y="2661112"/>
            <a:ext cx="838200" cy="496396"/>
          </a:xfrm>
          <a:prstGeom prst="rightArrowCallout">
            <a:avLst>
              <a:gd name="adj1" fmla="val 15192"/>
              <a:gd name="adj2" fmla="val 19115"/>
              <a:gd name="adj3" fmla="val 17153"/>
              <a:gd name="adj4" fmla="val 73342"/>
            </a:avLst>
          </a:prstGeom>
          <a:solidFill>
            <a:srgbClr val="00B05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85000"/>
              </a:lnSpc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Budi </a:t>
            </a:r>
            <a:r>
              <a:rPr 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endParaRPr lang="id-ID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8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Sultra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" name="Up Arrow Callout 296"/>
          <p:cNvSpPr/>
          <p:nvPr/>
        </p:nvSpPr>
        <p:spPr>
          <a:xfrm>
            <a:off x="5029200" y="1658428"/>
            <a:ext cx="1066800" cy="1122500"/>
          </a:xfrm>
          <a:prstGeom prst="upArrowCallout">
            <a:avLst>
              <a:gd name="adj1" fmla="val 11222"/>
              <a:gd name="adj2" fmla="val 18111"/>
              <a:gd name="adj3" fmla="val 18111"/>
              <a:gd name="adj4" fmla="val 7057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id-ID" sz="1400" b="1" dirty="0" smtClean="0">
                <a:solidFill>
                  <a:srgbClr val="002060"/>
                </a:solidFill>
              </a:rPr>
              <a:t>EKSPOR</a:t>
            </a:r>
            <a:endParaRPr lang="id-ID" sz="1400" b="1" dirty="0">
              <a:solidFill>
                <a:srgbClr val="002060"/>
              </a:solidFill>
            </a:endParaRPr>
          </a:p>
        </p:txBody>
      </p:sp>
      <p:sp>
        <p:nvSpPr>
          <p:cNvPr id="298" name="Up Arrow Callout 297"/>
          <p:cNvSpPr/>
          <p:nvPr/>
        </p:nvSpPr>
        <p:spPr>
          <a:xfrm>
            <a:off x="7772400" y="1658428"/>
            <a:ext cx="1066800" cy="1122500"/>
          </a:xfrm>
          <a:prstGeom prst="upArrowCallout">
            <a:avLst>
              <a:gd name="adj1" fmla="val 11222"/>
              <a:gd name="adj2" fmla="val 18111"/>
              <a:gd name="adj3" fmla="val 18111"/>
              <a:gd name="adj4" fmla="val 7057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id-ID" sz="1400" b="1" dirty="0" smtClean="0">
                <a:solidFill>
                  <a:srgbClr val="002060"/>
                </a:solidFill>
              </a:rPr>
              <a:t>EKSPOR</a:t>
            </a:r>
            <a:endParaRPr lang="id-ID" sz="1400" b="1" dirty="0">
              <a:solidFill>
                <a:srgbClr val="002060"/>
              </a:solidFill>
            </a:endParaRPr>
          </a:p>
        </p:txBody>
      </p:sp>
      <p:sp>
        <p:nvSpPr>
          <p:cNvPr id="299" name="Up Arrow 298"/>
          <p:cNvSpPr/>
          <p:nvPr/>
        </p:nvSpPr>
        <p:spPr>
          <a:xfrm>
            <a:off x="8153400" y="2780928"/>
            <a:ext cx="307032" cy="504056"/>
          </a:xfrm>
          <a:prstGeom prst="upArrow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pic>
        <p:nvPicPr>
          <p:cNvPr id="301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57800" y="2039428"/>
            <a:ext cx="60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2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01000" y="2039428"/>
            <a:ext cx="60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4" name="Picture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610600" y="3861048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5" name="Picture 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24231" y="1988840"/>
            <a:ext cx="695441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6" name="Picture 4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4241030" y="2207915"/>
            <a:ext cx="6254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" name="Picture 2"/>
          <p:cNvPicPr>
            <a:picLocks noChangeAspect="1" noChangeArrowheads="1"/>
          </p:cNvPicPr>
          <p:nvPr/>
        </p:nvPicPr>
        <p:blipFill>
          <a:blip r:embed="rId8" cstate="screen"/>
          <a:srcRect l="46829" t="28000" r="38862" b="37778"/>
          <a:stretch>
            <a:fillRect/>
          </a:stretch>
        </p:blipFill>
        <p:spPr bwMode="auto">
          <a:xfrm>
            <a:off x="251520" y="1641660"/>
            <a:ext cx="56577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315" name="Right Arrow Callout 314"/>
          <p:cNvSpPr/>
          <p:nvPr/>
        </p:nvSpPr>
        <p:spPr>
          <a:xfrm>
            <a:off x="76200" y="2636912"/>
            <a:ext cx="838200" cy="546928"/>
          </a:xfrm>
          <a:prstGeom prst="rightArrowCallout">
            <a:avLst>
              <a:gd name="adj1" fmla="val 15192"/>
              <a:gd name="adj2" fmla="val 19115"/>
              <a:gd name="adj3" fmla="val 17153"/>
              <a:gd name="adj4" fmla="val 73342"/>
            </a:avLst>
          </a:prstGeom>
          <a:solidFill>
            <a:srgbClr val="92D05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8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Bibit</a:t>
            </a:r>
          </a:p>
          <a:p>
            <a:pPr algn="ctr">
              <a:lnSpc>
                <a:spcPct val="85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Sultra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21"/>
          <p:cNvGrpSpPr/>
          <p:nvPr/>
        </p:nvGrpSpPr>
        <p:grpSpPr>
          <a:xfrm>
            <a:off x="76200" y="5301208"/>
            <a:ext cx="8915400" cy="1440160"/>
            <a:chOff x="76200" y="5373216"/>
            <a:chExt cx="8915400" cy="1440160"/>
          </a:xfrm>
        </p:grpSpPr>
        <p:sp>
          <p:nvSpPr>
            <p:cNvPr id="316" name="Rectangle 315"/>
            <p:cNvSpPr/>
            <p:nvPr/>
          </p:nvSpPr>
          <p:spPr>
            <a:xfrm>
              <a:off x="76200" y="5678016"/>
              <a:ext cx="3505200" cy="1135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indent="-177800">
                <a:lnSpc>
                  <a:spcPct val="80000"/>
                </a:lnSpc>
                <a:buFont typeface="Arial" pitchFamily="34" charset="0"/>
                <a:buChar char="•"/>
              </a:pPr>
              <a:r>
                <a:rPr lang="id-ID" sz="1400" dirty="0" smtClean="0">
                  <a:solidFill>
                    <a:schemeClr val="tx1"/>
                  </a:solidFill>
                </a:rPr>
                <a:t>Keanekaragaman tanah, posisi, hasilkan keberagaman buah &amp; biji</a:t>
              </a:r>
            </a:p>
            <a:p>
              <a:pPr marL="177800" indent="-177800">
                <a:lnSpc>
                  <a:spcPct val="80000"/>
                </a:lnSpc>
                <a:buFont typeface="Arial" pitchFamily="34" charset="0"/>
                <a:buChar char="•"/>
              </a:pPr>
              <a:r>
                <a:rPr lang="id-ID" sz="1400" dirty="0" smtClean="0">
                  <a:solidFill>
                    <a:schemeClr val="tx1"/>
                  </a:solidFill>
                </a:rPr>
                <a:t>Iklim tropika basah hasilkan panen yang tidak seragam sepanjang tahun</a:t>
              </a:r>
            </a:p>
            <a:p>
              <a:pPr marL="177800" indent="-177800">
                <a:lnSpc>
                  <a:spcPct val="80000"/>
                </a:lnSpc>
                <a:buFont typeface="Arial" pitchFamily="34" charset="0"/>
                <a:buChar char="•"/>
              </a:pPr>
              <a:r>
                <a:rPr lang="id-ID" sz="1400" dirty="0" smtClean="0">
                  <a:solidFill>
                    <a:schemeClr val="tx1"/>
                  </a:solidFill>
                </a:rPr>
                <a:t>Ketergantungan waktu pada alam</a:t>
              </a:r>
            </a:p>
            <a:p>
              <a:pPr marL="177800" indent="-177800">
                <a:lnSpc>
                  <a:spcPct val="80000"/>
                </a:lnSpc>
                <a:buFont typeface="Arial" pitchFamily="34" charset="0"/>
                <a:buChar char="•"/>
              </a:pPr>
              <a:endParaRPr lang="id-ID" sz="1400" dirty="0" smtClean="0">
                <a:solidFill>
                  <a:schemeClr val="tx1"/>
                </a:solidFill>
              </a:endParaRPr>
            </a:p>
            <a:p>
              <a:pPr marL="177800" indent="-177800">
                <a:lnSpc>
                  <a:spcPct val="80000"/>
                </a:lnSpc>
                <a:buFont typeface="Arial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486400" y="5678016"/>
              <a:ext cx="3505200" cy="1135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indent="-177800">
                <a:lnSpc>
                  <a:spcPct val="80000"/>
                </a:lnSpc>
                <a:buFont typeface="Arial" pitchFamily="34" charset="0"/>
                <a:buChar char="•"/>
              </a:pPr>
              <a:r>
                <a:rPr lang="id-ID" sz="1400" dirty="0" smtClean="0">
                  <a:solidFill>
                    <a:schemeClr val="tx1"/>
                  </a:solidFill>
                </a:rPr>
                <a:t>Perlu pasokan bahan baku yang seragam (kering, ukuran, berat, rasa)</a:t>
              </a:r>
            </a:p>
            <a:p>
              <a:pPr marL="177800" indent="-177800">
                <a:lnSpc>
                  <a:spcPct val="80000"/>
                </a:lnSpc>
                <a:buFont typeface="Arial" pitchFamily="34" charset="0"/>
                <a:buChar char="•"/>
              </a:pPr>
              <a:r>
                <a:rPr lang="id-ID" sz="1400" dirty="0" smtClean="0">
                  <a:solidFill>
                    <a:schemeClr val="tx1"/>
                  </a:solidFill>
                </a:rPr>
                <a:t>Perlu pasokan secara rutin dan berkelanjutan</a:t>
              </a:r>
            </a:p>
            <a:p>
              <a:pPr marL="177800" indent="-177800">
                <a:lnSpc>
                  <a:spcPct val="80000"/>
                </a:lnSpc>
                <a:buFont typeface="Arial" pitchFamily="34" charset="0"/>
                <a:buChar char="•"/>
              </a:pPr>
              <a:r>
                <a:rPr lang="id-ID" sz="1400" dirty="0" smtClean="0">
                  <a:solidFill>
                    <a:schemeClr val="tx1"/>
                  </a:solidFill>
                </a:rPr>
                <a:t>Perlu ketepatan waktu cukup umur agar tepat kandungannya</a:t>
              </a:r>
            </a:p>
            <a:p>
              <a:pPr marL="177800" indent="-177800">
                <a:lnSpc>
                  <a:spcPct val="80000"/>
                </a:lnSpc>
                <a:buFont typeface="Arial" pitchFamily="34" charset="0"/>
                <a:buChar char="•"/>
              </a:pPr>
              <a:endParaRPr lang="id-ID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33400" y="5373216"/>
              <a:ext cx="243840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id-ID" b="1" dirty="0" smtClean="0"/>
                <a:t>Pertanian Tradisionil</a:t>
              </a: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943600" y="5373216"/>
              <a:ext cx="251460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id-ID" b="1" dirty="0" smtClean="0"/>
                <a:t>Industri Pengolahan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581400" y="5914088"/>
              <a:ext cx="190500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id-ID" sz="1600" dirty="0" smtClean="0">
                  <a:solidFill>
                    <a:srgbClr val="002060"/>
                  </a:solidFill>
                </a:rPr>
                <a:t>Gap yang perlu diatasi melalui inovas</a:t>
              </a:r>
              <a:r>
                <a:rPr lang="en-US" sz="1600" dirty="0" err="1" smtClean="0">
                  <a:solidFill>
                    <a:srgbClr val="002060"/>
                  </a:solidFill>
                </a:rPr>
                <a:t>i</a:t>
              </a:r>
              <a:r>
                <a:rPr lang="en-US" sz="1600" dirty="0" smtClean="0">
                  <a:solidFill>
                    <a:srgbClr val="00206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2060"/>
                  </a:solidFill>
                </a:rPr>
                <a:t>teknologi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321" name="Left-Right Arrow 320"/>
            <p:cNvSpPr/>
            <p:nvPr/>
          </p:nvSpPr>
          <p:spPr>
            <a:xfrm>
              <a:off x="3581400" y="5733256"/>
              <a:ext cx="1905000" cy="216024"/>
            </a:xfrm>
            <a:prstGeom prst="left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endParaRPr lang="id-ID" sz="1600"/>
            </a:p>
          </p:txBody>
        </p:sp>
      </p:grpSp>
      <p:sp>
        <p:nvSpPr>
          <p:cNvPr id="174" name="Right Arrow Callout 173"/>
          <p:cNvSpPr/>
          <p:nvPr/>
        </p:nvSpPr>
        <p:spPr>
          <a:xfrm>
            <a:off x="5029200" y="3546660"/>
            <a:ext cx="1343000" cy="1250492"/>
          </a:xfrm>
          <a:prstGeom prst="rightArrowCallout">
            <a:avLst>
              <a:gd name="adj1" fmla="val 15192"/>
              <a:gd name="adj2" fmla="val 19115"/>
              <a:gd name="adj3" fmla="val 17153"/>
              <a:gd name="adj4" fmla="val 78055"/>
            </a:avLst>
          </a:prstGeom>
          <a:solidFill>
            <a:schemeClr val="accent1">
              <a:lumMod val="5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b"/>
          <a:lstStyle/>
          <a:p>
            <a:pPr algn="ctr">
              <a:lnSpc>
                <a:spcPct val="80000"/>
              </a:lnSpc>
            </a:pPr>
            <a:endParaRPr lang="id-ID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80000"/>
              </a:lnSpc>
            </a:pPr>
            <a:endParaRPr lang="id-ID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80000"/>
              </a:lnSpc>
            </a:pPr>
            <a:endParaRPr lang="id-ID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80000"/>
              </a:lnSpc>
            </a:pPr>
            <a:endParaRPr lang="id-ID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80000"/>
              </a:lnSpc>
            </a:pPr>
            <a:endParaRPr lang="id-ID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80000"/>
              </a:lnSpc>
            </a:pPr>
            <a:r>
              <a:rPr lang="id-ID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Pengolahan Cacao Powder &amp; Butter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0" name="Picture 2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5220072" y="3573016"/>
            <a:ext cx="7429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8" name="Up Arrow 327"/>
          <p:cNvSpPr/>
          <p:nvPr/>
        </p:nvSpPr>
        <p:spPr>
          <a:xfrm>
            <a:off x="5724128" y="2852936"/>
            <a:ext cx="288032" cy="720080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329" name="Up-Down Arrow 328"/>
          <p:cNvSpPr/>
          <p:nvPr/>
        </p:nvSpPr>
        <p:spPr>
          <a:xfrm>
            <a:off x="5148064" y="2852936"/>
            <a:ext cx="144016" cy="648072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" name="Group 346"/>
          <p:cNvGrpSpPr/>
          <p:nvPr/>
        </p:nvGrpSpPr>
        <p:grpSpPr>
          <a:xfrm>
            <a:off x="3779912" y="4293096"/>
            <a:ext cx="4222576" cy="864097"/>
            <a:chOff x="3779912" y="4293096"/>
            <a:chExt cx="4222576" cy="864097"/>
          </a:xfrm>
        </p:grpSpPr>
        <p:sp>
          <p:nvSpPr>
            <p:cNvPr id="330" name="Right Arrow Callout 329"/>
            <p:cNvSpPr/>
            <p:nvPr/>
          </p:nvSpPr>
          <p:spPr>
            <a:xfrm>
              <a:off x="7164288" y="4293096"/>
              <a:ext cx="838200" cy="720080"/>
            </a:xfrm>
            <a:prstGeom prst="rightArrowCallout">
              <a:avLst>
                <a:gd name="adj1" fmla="val 15192"/>
                <a:gd name="adj2" fmla="val 19115"/>
                <a:gd name="adj3" fmla="val 17153"/>
                <a:gd name="adj4" fmla="val 73342"/>
              </a:avLst>
            </a:prstGeom>
            <a:solidFill>
              <a:srgbClr val="FF0066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t"/>
            <a:lstStyle/>
            <a:p>
              <a:pPr algn="ctr">
                <a:lnSpc>
                  <a:spcPct val="85000"/>
                </a:lnSpc>
              </a:pPr>
              <a:r>
                <a:rPr lang="id-ID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Outlet Kreatif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7" name="Right Arrow Callout 326"/>
            <p:cNvSpPr/>
            <p:nvPr/>
          </p:nvSpPr>
          <p:spPr>
            <a:xfrm>
              <a:off x="6398096" y="4293096"/>
              <a:ext cx="838200" cy="720080"/>
            </a:xfrm>
            <a:prstGeom prst="rightArrowCallout">
              <a:avLst>
                <a:gd name="adj1" fmla="val 15192"/>
                <a:gd name="adj2" fmla="val 19115"/>
                <a:gd name="adj3" fmla="val 17153"/>
                <a:gd name="adj4" fmla="val 73342"/>
              </a:avLst>
            </a:prstGeom>
            <a:solidFill>
              <a:srgbClr val="993366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t"/>
            <a:lstStyle/>
            <a:p>
              <a:pPr algn="ctr">
                <a:lnSpc>
                  <a:spcPct val="80000"/>
                </a:lnSpc>
              </a:pPr>
              <a:r>
                <a:rPr lang="id-ID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Industri  Kecil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26" name="Picture 325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6516216" y="4683880"/>
              <a:ext cx="432048" cy="473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7" name="Up Arrow 336"/>
            <p:cNvSpPr/>
            <p:nvPr/>
          </p:nvSpPr>
          <p:spPr>
            <a:xfrm rot="5400000">
              <a:off x="4968044" y="3681028"/>
              <a:ext cx="216024" cy="2592288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p:pic>
          <p:nvPicPr>
            <p:cNvPr id="345" name="Picture 4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7382369" y="4725145"/>
              <a:ext cx="574007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Group 356"/>
          <p:cNvGrpSpPr/>
          <p:nvPr/>
        </p:nvGrpSpPr>
        <p:grpSpPr>
          <a:xfrm>
            <a:off x="1763688" y="2636912"/>
            <a:ext cx="2520280" cy="504056"/>
            <a:chOff x="1763688" y="2636912"/>
            <a:chExt cx="2520280" cy="504056"/>
          </a:xfrm>
        </p:grpSpPr>
        <p:sp>
          <p:nvSpPr>
            <p:cNvPr id="350" name="Right Arrow 349"/>
            <p:cNvSpPr/>
            <p:nvPr/>
          </p:nvSpPr>
          <p:spPr>
            <a:xfrm>
              <a:off x="1979712" y="2780928"/>
              <a:ext cx="2304256" cy="21602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763688" y="2636912"/>
              <a:ext cx="648072" cy="504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 smtClean="0"/>
                <a:t>Panen</a:t>
              </a:r>
              <a:endParaRPr lang="id-ID" sz="1200" b="1" dirty="0"/>
            </a:p>
          </p:txBody>
        </p:sp>
      </p:grpSp>
      <p:grpSp>
        <p:nvGrpSpPr>
          <p:cNvPr id="5" name="Group 357"/>
          <p:cNvGrpSpPr/>
          <p:nvPr/>
        </p:nvGrpSpPr>
        <p:grpSpPr>
          <a:xfrm>
            <a:off x="1749426" y="3140968"/>
            <a:ext cx="2678558" cy="2001292"/>
            <a:chOff x="1749426" y="3140968"/>
            <a:chExt cx="2678558" cy="2001292"/>
          </a:xfrm>
        </p:grpSpPr>
        <p:sp>
          <p:nvSpPr>
            <p:cNvPr id="352" name="Down Arrow 351"/>
            <p:cNvSpPr/>
            <p:nvPr/>
          </p:nvSpPr>
          <p:spPr>
            <a:xfrm>
              <a:off x="1979712" y="3140968"/>
              <a:ext cx="216024" cy="144016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3" name="Right Arrow Callout 292"/>
            <p:cNvSpPr/>
            <p:nvPr/>
          </p:nvSpPr>
          <p:spPr>
            <a:xfrm>
              <a:off x="3403848" y="3758819"/>
              <a:ext cx="838200" cy="546928"/>
            </a:xfrm>
            <a:prstGeom prst="rightArrowCallout">
              <a:avLst>
                <a:gd name="adj1" fmla="val 15192"/>
                <a:gd name="adj2" fmla="val 19115"/>
                <a:gd name="adj3" fmla="val 17153"/>
                <a:gd name="adj4" fmla="val 73342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>
                <a:lnSpc>
                  <a:spcPct val="85000"/>
                </a:lnSpc>
              </a:pPr>
              <a:r>
                <a:rPr lang="id-ID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Penyim-panan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4" name="Right Arrow Callout 293"/>
            <p:cNvSpPr/>
            <p:nvPr/>
          </p:nvSpPr>
          <p:spPr>
            <a:xfrm>
              <a:off x="2583434" y="3758819"/>
              <a:ext cx="838200" cy="546928"/>
            </a:xfrm>
            <a:prstGeom prst="rightArrowCallout">
              <a:avLst>
                <a:gd name="adj1" fmla="val 15192"/>
                <a:gd name="adj2" fmla="val 19115"/>
                <a:gd name="adj3" fmla="val 17153"/>
                <a:gd name="adj4" fmla="val 73342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>
                <a:lnSpc>
                  <a:spcPct val="85000"/>
                </a:lnSpc>
              </a:pPr>
              <a:r>
                <a:rPr lang="id-ID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Penge-ringan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5" name="Right Arrow Callout 294"/>
            <p:cNvSpPr/>
            <p:nvPr/>
          </p:nvSpPr>
          <p:spPr>
            <a:xfrm>
              <a:off x="1749426" y="3758819"/>
              <a:ext cx="838200" cy="546928"/>
            </a:xfrm>
            <a:prstGeom prst="rightArrowCallout">
              <a:avLst>
                <a:gd name="adj1" fmla="val 15192"/>
                <a:gd name="adj2" fmla="val 19115"/>
                <a:gd name="adj3" fmla="val 17153"/>
                <a:gd name="adj4" fmla="val 73342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>
                <a:lnSpc>
                  <a:spcPct val="85000"/>
                </a:lnSpc>
              </a:pPr>
              <a:r>
                <a:rPr lang="id-ID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Fermen-tasi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03" name="Picture 4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2659634" y="3321497"/>
              <a:ext cx="51610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7" name="Picture 5"/>
            <p:cNvPicPr>
              <a:picLocks noChangeAspect="1" noChangeArrowheads="1"/>
            </p:cNvPicPr>
            <p:nvPr/>
          </p:nvPicPr>
          <p:blipFill>
            <a:blip r:embed="rId13" cstate="screen"/>
            <a:srcRect/>
            <a:stretch>
              <a:fillRect/>
            </a:stretch>
          </p:blipFill>
          <p:spPr bwMode="auto">
            <a:xfrm>
              <a:off x="1828800" y="3284984"/>
              <a:ext cx="588598" cy="569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" name="Picture 6"/>
            <p:cNvPicPr>
              <a:picLocks noChangeAspect="1" noChangeArrowheads="1"/>
            </p:cNvPicPr>
            <p:nvPr/>
          </p:nvPicPr>
          <p:blipFill>
            <a:blip r:embed="rId14" cstate="screen"/>
            <a:srcRect/>
            <a:stretch>
              <a:fillRect/>
            </a:stretch>
          </p:blipFill>
          <p:spPr bwMode="auto">
            <a:xfrm>
              <a:off x="3347631" y="3305622"/>
              <a:ext cx="745191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Group 338"/>
            <p:cNvGrpSpPr/>
            <p:nvPr/>
          </p:nvGrpSpPr>
          <p:grpSpPr>
            <a:xfrm>
              <a:off x="2032720" y="4278164"/>
              <a:ext cx="1747192" cy="864096"/>
              <a:chOff x="2032720" y="3756521"/>
              <a:chExt cx="1747192" cy="864096"/>
            </a:xfrm>
          </p:grpSpPr>
          <p:sp>
            <p:nvSpPr>
              <p:cNvPr id="331" name="TextBox 330"/>
              <p:cNvSpPr txBox="1"/>
              <p:nvPr/>
            </p:nvSpPr>
            <p:spPr>
              <a:xfrm>
                <a:off x="2051720" y="4005064"/>
                <a:ext cx="1728192" cy="6155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id-ID" sz="2000" dirty="0" smtClean="0">
                    <a:latin typeface="Abadi MT Condensed Extra Bold" pitchFamily="34" charset="0"/>
                  </a:rPr>
                  <a:t>INOVASI NILAI TAMBAH</a:t>
                </a:r>
                <a:endParaRPr lang="id-ID" sz="2000" dirty="0">
                  <a:latin typeface="Abadi MT Condensed Extra Bold" pitchFamily="34" charset="0"/>
                </a:endParaRPr>
              </a:p>
            </p:txBody>
          </p:sp>
          <p:sp>
            <p:nvSpPr>
              <p:cNvPr id="332" name="Up Arrow 331"/>
              <p:cNvSpPr/>
              <p:nvPr/>
            </p:nvSpPr>
            <p:spPr>
              <a:xfrm>
                <a:off x="2032720" y="3756521"/>
                <a:ext cx="216024" cy="248542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333" name="Up Arrow 332"/>
              <p:cNvSpPr/>
              <p:nvPr/>
            </p:nvSpPr>
            <p:spPr>
              <a:xfrm>
                <a:off x="2824808" y="3756521"/>
                <a:ext cx="216024" cy="248542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334" name="Up Arrow 333"/>
              <p:cNvSpPr/>
              <p:nvPr/>
            </p:nvSpPr>
            <p:spPr>
              <a:xfrm>
                <a:off x="3563888" y="3756521"/>
                <a:ext cx="216024" cy="248542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</p:grpSp>
        <p:sp>
          <p:nvSpPr>
            <p:cNvPr id="355" name="Up Arrow 354"/>
            <p:cNvSpPr/>
            <p:nvPr/>
          </p:nvSpPr>
          <p:spPr>
            <a:xfrm>
              <a:off x="4211960" y="3212976"/>
              <a:ext cx="216024" cy="864096"/>
            </a:xfrm>
            <a:prstGeom prst="up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699792" y="2420888"/>
            <a:ext cx="1175322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sz="1400" b="1" dirty="0" smtClean="0"/>
              <a:t>Rp 15.000 – </a:t>
            </a:r>
          </a:p>
          <a:p>
            <a:pPr>
              <a:lnSpc>
                <a:spcPct val="80000"/>
              </a:lnSpc>
            </a:pPr>
            <a:r>
              <a:rPr lang="id-ID" sz="1400" b="1" dirty="0" smtClean="0"/>
              <a:t>Rp 25.000/kg</a:t>
            </a:r>
            <a:endParaRPr lang="id-ID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23928" y="4077072"/>
            <a:ext cx="1175322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sz="1400" b="1" dirty="0" smtClean="0"/>
              <a:t>Rp 20.000 – </a:t>
            </a:r>
          </a:p>
          <a:p>
            <a:pPr>
              <a:lnSpc>
                <a:spcPct val="80000"/>
              </a:lnSpc>
            </a:pPr>
            <a:r>
              <a:rPr lang="id-ID" sz="1400" b="1" dirty="0" smtClean="0"/>
              <a:t>Rp 30.000/kg</a:t>
            </a:r>
            <a:endParaRPr lang="id-ID" sz="1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University - IT Telkom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2FCF-4DCC-4924-89D8-3BCE7CA982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1426</Words>
  <Application>Microsoft Office PowerPoint</Application>
  <PresentationFormat>On-screen Show (4:3)</PresentationFormat>
  <Paragraphs>506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Indonesia Inovatif</vt:lpstr>
      <vt:lpstr>  MP3EI</vt:lpstr>
      <vt:lpstr>Slide 3</vt:lpstr>
      <vt:lpstr>Strategi 3 MP3EI     SDM dan IPTEK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World bank report (1)</vt:lpstr>
      <vt:lpstr>Slide 14</vt:lpstr>
      <vt:lpstr>World bank report (2)</vt:lpstr>
      <vt:lpstr>Slide 16</vt:lpstr>
      <vt:lpstr>World bank report (3) </vt:lpstr>
      <vt:lpstr>World bank report (4)</vt:lpstr>
      <vt:lpstr>Slide 19</vt:lpstr>
      <vt:lpstr>World bank report (5)</vt:lpstr>
      <vt:lpstr>World bank report (6)</vt:lpstr>
      <vt:lpstr>World bank report (7)</vt:lpstr>
      <vt:lpstr>World bank report (8)</vt:lpstr>
      <vt:lpstr>World bank report (9)</vt:lpstr>
      <vt:lpstr>World bank report (10)</vt:lpstr>
      <vt:lpstr>World bank report (11)</vt:lpstr>
      <vt:lpstr>Slide 27</vt:lpstr>
      <vt:lpstr>Peran Universitas</vt:lpstr>
      <vt:lpstr>Research University ?</vt:lpstr>
      <vt:lpstr>Apakah harus menjadi RU ?</vt:lpstr>
      <vt:lpstr>Selamat berkarya &amp; semoga sukses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Indonesia Inovatif</dc:title>
  <dc:creator>User</dc:creator>
  <cp:lastModifiedBy>Asus</cp:lastModifiedBy>
  <cp:revision>47</cp:revision>
  <dcterms:created xsi:type="dcterms:W3CDTF">2012-07-21T09:48:50Z</dcterms:created>
  <dcterms:modified xsi:type="dcterms:W3CDTF">2016-07-21T11:52:07Z</dcterms:modified>
</cp:coreProperties>
</file>