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1E1112-8473-44AE-93B5-A5D6B0549542}" type="datetimeFigureOut">
              <a:rPr lang="id-ID" smtClean="0"/>
              <a:t>22/07/2016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722DD-F0DB-4766-B5FB-F3211F61F9A1}"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4</a:t>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13</a:t>
            </a:fld>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14</a:t>
            </a:fld>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15</a:t>
            </a:fld>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16</a:t>
            </a:fld>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17</a:t>
            </a:fld>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18</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5</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6</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7</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8</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9</a:t>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10</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11</a:t>
            </a:fld>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ADBCB03-8955-4A56-AC26-4368DEEBAA57}" type="slidenum">
              <a:rPr lang="id-ID" smtClean="0"/>
              <a:pPr/>
              <a:t>12</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5600263-A5BB-4C8F-BF8B-6125B9D5E979}" type="datetimeFigureOut">
              <a:rPr lang="id-ID" smtClean="0"/>
              <a:t>22/07/2016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5600263-A5BB-4C8F-BF8B-6125B9D5E979}" type="datetimeFigureOut">
              <a:rPr lang="id-ID" smtClean="0"/>
              <a:t>22/07/2016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5600263-A5BB-4C8F-BF8B-6125B9D5E979}" type="datetimeFigureOut">
              <a:rPr lang="id-ID" smtClean="0"/>
              <a:t>22/07/2016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5600263-A5BB-4C8F-BF8B-6125B9D5E979}" type="datetimeFigureOut">
              <a:rPr lang="id-ID" smtClean="0"/>
              <a:t>22/07/2016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00263-A5BB-4C8F-BF8B-6125B9D5E979}" type="datetimeFigureOut">
              <a:rPr lang="id-ID" smtClean="0"/>
              <a:t>22/07/2016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5600263-A5BB-4C8F-BF8B-6125B9D5E979}" type="datetimeFigureOut">
              <a:rPr lang="id-ID" smtClean="0"/>
              <a:t>22/07/2016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5600263-A5BB-4C8F-BF8B-6125B9D5E979}" type="datetimeFigureOut">
              <a:rPr lang="id-ID" smtClean="0"/>
              <a:t>22/07/2016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5600263-A5BB-4C8F-BF8B-6125B9D5E979}" type="datetimeFigureOut">
              <a:rPr lang="id-ID" smtClean="0"/>
              <a:t>22/07/2016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00263-A5BB-4C8F-BF8B-6125B9D5E979}" type="datetimeFigureOut">
              <a:rPr lang="id-ID" smtClean="0"/>
              <a:t>22/07/2016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00263-A5BB-4C8F-BF8B-6125B9D5E979}" type="datetimeFigureOut">
              <a:rPr lang="id-ID" smtClean="0"/>
              <a:t>22/07/2016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00263-A5BB-4C8F-BF8B-6125B9D5E979}" type="datetimeFigureOut">
              <a:rPr lang="id-ID" smtClean="0"/>
              <a:t>22/07/2016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9A56EC-C7A9-4CD7-A1DC-13A6832340E7}"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00263-A5BB-4C8F-BF8B-6125B9D5E979}" type="datetimeFigureOut">
              <a:rPr lang="id-ID" smtClean="0"/>
              <a:t>22/07/2016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A56EC-C7A9-4CD7-A1DC-13A6832340E7}"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Thinking Change</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itle 1"/>
          <p:cNvSpPr>
            <a:spLocks noGrp="1"/>
          </p:cNvSpPr>
          <p:nvPr>
            <p:ph type="title"/>
          </p:nvPr>
        </p:nvSpPr>
        <p:spPr>
          <a:xfrm>
            <a:off x="76200" y="457200"/>
            <a:ext cx="6324600" cy="990600"/>
          </a:xfrm>
        </p:spPr>
        <p:txBody>
          <a:bodyPr/>
          <a:lstStyle/>
          <a:p>
            <a:r>
              <a:rPr lang="id-ID"/>
              <a:t>Imagine ....</a:t>
            </a:r>
          </a:p>
        </p:txBody>
      </p:sp>
      <p:pic>
        <p:nvPicPr>
          <p:cNvPr id="8" name="Content Placeholder 3" descr="Jatuh Cinta1.jpg"/>
          <p:cNvPicPr>
            <a:picLocks noGrp="1" noChangeAspect="1"/>
          </p:cNvPicPr>
          <p:nvPr>
            <p:ph idx="4294967295"/>
          </p:nvPr>
        </p:nvPicPr>
        <p:blipFill>
          <a:blip r:embed="rId3"/>
          <a:srcRect/>
          <a:stretch>
            <a:fillRect/>
          </a:stretch>
        </p:blipFill>
        <p:spPr>
          <a:xfrm>
            <a:off x="990600" y="1600200"/>
            <a:ext cx="3143250" cy="4525963"/>
          </a:xfrm>
        </p:spPr>
      </p:pic>
      <p:sp>
        <p:nvSpPr>
          <p:cNvPr id="10" name="TextBox 4"/>
          <p:cNvSpPr txBox="1">
            <a:spLocks noChangeArrowheads="1"/>
          </p:cNvSpPr>
          <p:nvPr/>
        </p:nvSpPr>
        <p:spPr bwMode="auto">
          <a:xfrm>
            <a:off x="4714875" y="1785938"/>
            <a:ext cx="3143250" cy="4031873"/>
          </a:xfrm>
          <a:prstGeom prst="rect">
            <a:avLst/>
          </a:prstGeom>
          <a:noFill/>
          <a:ln w="9525">
            <a:noFill/>
            <a:miter lim="800000"/>
            <a:headEnd/>
            <a:tailEnd/>
          </a:ln>
        </p:spPr>
        <p:txBody>
          <a:bodyPr>
            <a:spAutoFit/>
          </a:bodyPr>
          <a:lstStyle/>
          <a:p>
            <a:r>
              <a:rPr lang="en-US" sz="3200" dirty="0" smtClean="0"/>
              <a:t>When You Fall In Love, What Do You Do?</a:t>
            </a:r>
            <a:br>
              <a:rPr lang="en-US" sz="3200" dirty="0" smtClean="0"/>
            </a:br>
            <a:r>
              <a:rPr lang="en-US" sz="3200" dirty="0" smtClean="0"/>
              <a:t>Fill out the following list:</a:t>
            </a:r>
            <a:endParaRPr lang="id-ID" sz="3200" dirty="0" smtClean="0"/>
          </a:p>
          <a:p>
            <a:r>
              <a:rPr lang="en-US" sz="3200" dirty="0" smtClean="0">
                <a:latin typeface="Calibri" pitchFamily="34" charset="0"/>
                <a:cs typeface="Arial" charset="0"/>
              </a:rPr>
              <a:t>____________________________</a:t>
            </a:r>
            <a:endParaRPr lang="en-US" sz="3200" dirty="0">
              <a:latin typeface="Calibri" pitchFamily="34" charset="0"/>
              <a:cs typeface="Arial" charset="0"/>
            </a:endParaRPr>
          </a:p>
          <a:p>
            <a:r>
              <a:rPr lang="en-US" sz="3200" dirty="0" smtClean="0">
                <a:latin typeface="Calibri" pitchFamily="34" charset="0"/>
                <a:cs typeface="Arial" charset="0"/>
              </a:rPr>
              <a:t>_____________</a:t>
            </a:r>
            <a:r>
              <a:rPr lang="id-ID" sz="3200" dirty="0" smtClean="0">
                <a:latin typeface="Calibri" pitchFamily="34" charset="0"/>
                <a:cs typeface="Arial" charset="0"/>
              </a:rPr>
              <a:t>_</a:t>
            </a:r>
            <a:endParaRPr lang="id-ID" sz="3200" dirty="0">
              <a:latin typeface="Calibri" pitchFamily="34"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Title 1"/>
          <p:cNvSpPr>
            <a:spLocks noGrp="1"/>
          </p:cNvSpPr>
          <p:nvPr>
            <p:ph type="title"/>
          </p:nvPr>
        </p:nvSpPr>
        <p:spPr>
          <a:xfrm>
            <a:off x="214282" y="0"/>
            <a:ext cx="6324600" cy="990600"/>
          </a:xfrm>
        </p:spPr>
        <p:txBody>
          <a:bodyPr>
            <a:normAutofit fontScale="90000"/>
          </a:bodyPr>
          <a:lstStyle/>
          <a:p>
            <a:r>
              <a:rPr lang="id-ID" dirty="0" smtClean="0"/>
              <a:t/>
            </a:r>
            <a:br>
              <a:rPr lang="id-ID" dirty="0" smtClean="0"/>
            </a:br>
            <a:r>
              <a:rPr lang="id-ID" dirty="0" smtClean="0"/>
              <a:t>Once Again, Remember:</a:t>
            </a:r>
            <a:endParaRPr lang="id-ID" dirty="0"/>
          </a:p>
        </p:txBody>
      </p:sp>
      <p:sp>
        <p:nvSpPr>
          <p:cNvPr id="11" name="Content Placeholder 2"/>
          <p:cNvSpPr txBox="1">
            <a:spLocks/>
          </p:cNvSpPr>
          <p:nvPr/>
        </p:nvSpPr>
        <p:spPr bwMode="auto">
          <a:xfrm>
            <a:off x="457200" y="2143116"/>
            <a:ext cx="8229600" cy="3983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id-ID" sz="3200" b="0" i="0" u="none" strike="noStrike" kern="1200" cap="none" spc="0" normalizeH="0" baseline="0" noProof="0" dirty="0" smtClean="0">
                <a:ln>
                  <a:noFill/>
                </a:ln>
                <a:solidFill>
                  <a:schemeClr val="tx1"/>
                </a:solidFill>
                <a:effectLst/>
                <a:uLnTx/>
                <a:uFillTx/>
                <a:latin typeface="+mn-lt"/>
                <a:ea typeface="+mn-ea"/>
                <a:cs typeface="+mn-cs"/>
              </a:rPr>
              <a:t>	</a:t>
            </a:r>
            <a:endParaRPr lang="en-US" sz="3200" dirty="0" smtClean="0"/>
          </a:p>
          <a:p>
            <a:r>
              <a:rPr lang="en-US" sz="3200" dirty="0" smtClean="0"/>
              <a:t>Increase Your Passion Entrepreneurship as Your Desires Love At First</a:t>
            </a: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5" name="Group 27"/>
          <p:cNvGraphicFramePr>
            <a:graphicFrameLocks noGrp="1"/>
          </p:cNvGraphicFramePr>
          <p:nvPr/>
        </p:nvGraphicFramePr>
        <p:xfrm>
          <a:off x="609600" y="1600200"/>
          <a:ext cx="7924800" cy="3778251"/>
        </p:xfrm>
        <a:graphic>
          <a:graphicData uri="http://schemas.openxmlformats.org/drawingml/2006/table">
            <a:tbl>
              <a:tblPr/>
              <a:tblGrid>
                <a:gridCol w="3962400"/>
                <a:gridCol w="3962400"/>
              </a:tblGrid>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id-ID" sz="3200" b="1" i="0" u="none" strike="noStrike" cap="none" normalizeH="0" baseline="0" dirty="0" smtClean="0">
                          <a:ln>
                            <a:noFill/>
                          </a:ln>
                          <a:solidFill>
                            <a:srgbClr val="0000FF"/>
                          </a:solidFill>
                          <a:effectLst>
                            <a:outerShdw blurRad="38100" dist="38100" dir="2700000" algn="tl">
                              <a:srgbClr val="000000"/>
                            </a:outerShdw>
                          </a:effectLst>
                          <a:latin typeface="Comic Sans MS" pitchFamily="66" charset="0"/>
                          <a:ea typeface="ＭＳ Ｐゴシック" pitchFamily="-106" charset="-128"/>
                          <a:cs typeface="Arial" charset="0"/>
                        </a:rPr>
                        <a:t>MONEY</a:t>
                      </a:r>
                      <a:endParaRPr kumimoji="0" lang="en-US" sz="3200" b="1" i="0" u="none" strike="noStrike" cap="none" normalizeH="0" baseline="0" dirty="0" smtClean="0">
                        <a:ln>
                          <a:noFill/>
                        </a:ln>
                        <a:solidFill>
                          <a:srgbClr val="0000FF"/>
                        </a:solidFill>
                        <a:effectLst>
                          <a:outerShdw blurRad="38100" dist="38100" dir="2700000" algn="tl">
                            <a:srgbClr val="000000"/>
                          </a:outerShdw>
                        </a:effectLst>
                        <a:latin typeface="Comic Sans MS" pitchFamily="66"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id-ID" sz="3200" b="1" i="0" u="none" strike="noStrike" cap="none" normalizeH="0" baseline="0" dirty="0" smtClean="0">
                          <a:ln>
                            <a:noFill/>
                          </a:ln>
                          <a:solidFill>
                            <a:srgbClr val="0000FF"/>
                          </a:solidFill>
                          <a:effectLst>
                            <a:outerShdw blurRad="38100" dist="38100" dir="2700000" algn="tl">
                              <a:srgbClr val="000000"/>
                            </a:outerShdw>
                          </a:effectLst>
                          <a:latin typeface="Comic Sans MS" pitchFamily="66" charset="0"/>
                          <a:ea typeface="ＭＳ Ｐゴシック" pitchFamily="-106" charset="-128"/>
                          <a:cs typeface="Arial" charset="0"/>
                        </a:rPr>
                        <a:t>TIME</a:t>
                      </a:r>
                      <a:endParaRPr kumimoji="0" lang="en-US" sz="3200" b="1" i="0" u="none" strike="noStrike" cap="none" normalizeH="0" baseline="0" dirty="0" smtClean="0">
                        <a:ln>
                          <a:noFill/>
                        </a:ln>
                        <a:solidFill>
                          <a:srgbClr val="0000FF"/>
                        </a:solidFill>
                        <a:effectLst>
                          <a:outerShdw blurRad="38100" dist="38100" dir="2700000" algn="tl">
                            <a:srgbClr val="000000"/>
                          </a:outerShdw>
                        </a:effectLst>
                        <a:latin typeface="Comic Sans MS" pitchFamily="66"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Minus</a:t>
                      </a: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Minus</a:t>
                      </a: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Minus</a:t>
                      </a: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Surplus</a:t>
                      </a: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Surplus</a:t>
                      </a: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Minus</a:t>
                      </a: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Surplus</a:t>
                      </a: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Comic Sans MS" pitchFamily="66" charset="0"/>
                          <a:ea typeface="ＭＳ Ｐゴシック" pitchFamily="-106" charset="-128"/>
                          <a:cs typeface="Arial" charset="0"/>
                        </a:rPr>
                        <a:t>Surplus</a:t>
                      </a: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4"/>
          <p:cNvSpPr>
            <a:spLocks noGrp="1" noChangeArrowheads="1"/>
          </p:cNvSpPr>
          <p:nvPr>
            <p:ph type="title"/>
          </p:nvPr>
        </p:nvSpPr>
        <p:spPr>
          <a:xfrm>
            <a:off x="76200" y="457200"/>
            <a:ext cx="6324600" cy="990600"/>
          </a:xfrm>
        </p:spPr>
        <p:txBody>
          <a:bodyPr>
            <a:normAutofit fontScale="90000"/>
          </a:bodyPr>
          <a:lstStyle/>
          <a:p>
            <a:r>
              <a:rPr lang="en-US" dirty="0"/>
              <a:t> </a:t>
            </a:r>
            <a:r>
              <a:rPr lang="id-ID" dirty="0" smtClean="0"/>
              <a:t/>
            </a:r>
            <a:br>
              <a:rPr lang="id-ID" dirty="0" smtClean="0"/>
            </a:br>
            <a:r>
              <a:rPr lang="id-ID" dirty="0" smtClean="0"/>
              <a:t>Where You Choose?</a:t>
            </a:r>
            <a:br>
              <a:rPr lang="id-ID"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Text Box 4"/>
          <p:cNvSpPr txBox="1">
            <a:spLocks noChangeArrowheads="1"/>
          </p:cNvSpPr>
          <p:nvPr/>
        </p:nvSpPr>
        <p:spPr bwMode="auto">
          <a:xfrm>
            <a:off x="152400" y="3429000"/>
            <a:ext cx="4149725" cy="2677656"/>
          </a:xfrm>
          <a:prstGeom prst="rect">
            <a:avLst/>
          </a:prstGeom>
          <a:noFill/>
          <a:ln w="9525">
            <a:noFill/>
            <a:miter lim="800000"/>
            <a:headEnd/>
            <a:tailEnd/>
          </a:ln>
        </p:spPr>
        <p:txBody>
          <a:bodyPr wrap="square">
            <a:spAutoFit/>
          </a:bodyPr>
          <a:lstStyle/>
          <a:p>
            <a:endParaRPr lang="id-ID" sz="2800">
              <a:solidFill>
                <a:srgbClr val="800000"/>
              </a:solidFill>
              <a:latin typeface="Myriad Pro" pitchFamily="34" charset="0"/>
              <a:cs typeface="Arial" charset="0"/>
            </a:endParaRPr>
          </a:p>
          <a:p>
            <a:endParaRPr lang="id-ID" sz="2800">
              <a:solidFill>
                <a:srgbClr val="800000"/>
              </a:solidFill>
              <a:latin typeface="Myriad Pro" pitchFamily="34" charset="0"/>
              <a:cs typeface="Arial" charset="0"/>
            </a:endParaRPr>
          </a:p>
          <a:p>
            <a:r>
              <a:rPr lang="id-ID" sz="2800">
                <a:solidFill>
                  <a:srgbClr val="800000"/>
                </a:solidFill>
                <a:latin typeface="Myriad Pro" pitchFamily="34" charset="0"/>
                <a:cs typeface="Arial" charset="0"/>
              </a:rPr>
              <a:t>≈ Model Kiyosaki</a:t>
            </a:r>
          </a:p>
          <a:p>
            <a:r>
              <a:rPr lang="id-ID" sz="2800">
                <a:solidFill>
                  <a:srgbClr val="800000"/>
                </a:solidFill>
                <a:latin typeface="Myriad Pro" pitchFamily="34" charset="0"/>
                <a:cs typeface="Arial" charset="0"/>
              </a:rPr>
              <a:t>≈ Model </a:t>
            </a:r>
            <a:r>
              <a:rPr lang="en-US" sz="2800">
                <a:solidFill>
                  <a:srgbClr val="800000"/>
                </a:solidFill>
                <a:latin typeface="Myriad Pro" pitchFamily="34" charset="0"/>
                <a:cs typeface="Arial" charset="0"/>
              </a:rPr>
              <a:t>Stephen R</a:t>
            </a:r>
            <a:r>
              <a:rPr lang="id-ID" sz="2800">
                <a:solidFill>
                  <a:srgbClr val="800000"/>
                </a:solidFill>
                <a:latin typeface="Myriad Pro" pitchFamily="34" charset="0"/>
                <a:cs typeface="Arial" charset="0"/>
              </a:rPr>
              <a:t> Covey</a:t>
            </a:r>
          </a:p>
          <a:p>
            <a:endParaRPr lang="id-ID" sz="2800">
              <a:solidFill>
                <a:srgbClr val="800000"/>
              </a:solidFill>
              <a:latin typeface="Myriad Pro" pitchFamily="34" charset="0"/>
              <a:cs typeface="Arial" charset="0"/>
            </a:endParaRPr>
          </a:p>
          <a:p>
            <a:endParaRPr lang="en-US" sz="2800">
              <a:solidFill>
                <a:srgbClr val="800000"/>
              </a:solidFill>
              <a:latin typeface="Myriad Pro" pitchFamily="34" charset="0"/>
              <a:cs typeface="Arial" charset="0"/>
            </a:endParaRPr>
          </a:p>
        </p:txBody>
      </p:sp>
      <p:pic>
        <p:nvPicPr>
          <p:cNvPr id="9" name="Picture 3" descr="kwadran Kiyosaki.gif"/>
          <p:cNvPicPr>
            <a:picLocks noChangeAspect="1" noChangeArrowheads="1"/>
          </p:cNvPicPr>
          <p:nvPr/>
        </p:nvPicPr>
        <p:blipFill>
          <a:blip r:embed="rId3"/>
          <a:srcRect/>
          <a:stretch>
            <a:fillRect/>
          </a:stretch>
        </p:blipFill>
        <p:spPr bwMode="auto">
          <a:xfrm>
            <a:off x="4738690" y="1285860"/>
            <a:ext cx="4405310" cy="4786330"/>
          </a:xfrm>
          <a:prstGeom prst="rect">
            <a:avLst/>
          </a:prstGeom>
          <a:noFill/>
          <a:ln w="9525">
            <a:noFill/>
            <a:miter lim="800000"/>
            <a:headEnd/>
            <a:tailEnd/>
          </a:ln>
        </p:spPr>
      </p:pic>
      <p:sp>
        <p:nvSpPr>
          <p:cNvPr id="10" name="Rectangle 5"/>
          <p:cNvSpPr>
            <a:spLocks noGrp="1" noChangeArrowheads="1"/>
          </p:cNvSpPr>
          <p:nvPr>
            <p:ph type="title"/>
          </p:nvPr>
        </p:nvSpPr>
        <p:spPr>
          <a:xfrm>
            <a:off x="285720" y="285728"/>
            <a:ext cx="8643998" cy="859721"/>
          </a:xfrm>
        </p:spPr>
        <p:txBody>
          <a:bodyPr/>
          <a:lstStyle/>
          <a:p>
            <a:r>
              <a:rPr lang="en-US" dirty="0" smtClean="0"/>
              <a:t>SO...transform quickly and precisely!</a:t>
            </a:r>
            <a:endParaRPr lang="en-US"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itle 1"/>
          <p:cNvSpPr>
            <a:spLocks noGrp="1"/>
          </p:cNvSpPr>
          <p:nvPr>
            <p:ph type="title"/>
          </p:nvPr>
        </p:nvSpPr>
        <p:spPr>
          <a:xfrm>
            <a:off x="1285852" y="285728"/>
            <a:ext cx="6324600" cy="990600"/>
          </a:xfrm>
        </p:spPr>
        <p:txBody>
          <a:bodyPr/>
          <a:lstStyle/>
          <a:p>
            <a:r>
              <a:rPr lang="id-ID" dirty="0" smtClean="0"/>
              <a:t>Balance of Life Game</a:t>
            </a:r>
            <a:endParaRPr lang="id-ID" dirty="0"/>
          </a:p>
        </p:txBody>
      </p:sp>
      <p:sp>
        <p:nvSpPr>
          <p:cNvPr id="6"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lvl="0" indent="-514350">
              <a:spcBef>
                <a:spcPct val="20000"/>
              </a:spcBef>
              <a:buFontTx/>
              <a:buAutoNum type="arabicPeriod"/>
            </a:pPr>
            <a:r>
              <a:rPr lang="en-US" sz="3200" dirty="0" smtClean="0"/>
              <a:t>Participants were asked to write their sources of income</a:t>
            </a:r>
            <a:endParaRPr lang="id-ID" sz="3200" dirty="0" smtClean="0"/>
          </a:p>
          <a:p>
            <a:pPr marL="514350" lvl="0" indent="-514350">
              <a:spcBef>
                <a:spcPct val="20000"/>
              </a:spcBef>
              <a:buFontTx/>
              <a:buAutoNum type="arabicPeriod"/>
            </a:pPr>
            <a:r>
              <a:rPr lang="en-US" sz="3200" dirty="0" smtClean="0"/>
              <a:t>Participants were asked to write the types of expenditures and assess whether including "bad costs" or "good costs“</a:t>
            </a:r>
            <a:endParaRPr lang="id-ID" sz="3200" dirty="0" smtClean="0"/>
          </a:p>
          <a:p>
            <a:pPr marL="514350" lvl="0" indent="-514350">
              <a:spcBef>
                <a:spcPct val="20000"/>
              </a:spcBef>
              <a:buFontTx/>
              <a:buAutoNum type="arabicPeriod"/>
            </a:pPr>
            <a:r>
              <a:rPr lang="en-US" sz="3200" dirty="0" smtClean="0"/>
              <a:t>Wealth Ratio calculates each</a:t>
            </a: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1"/>
          <p:cNvSpPr>
            <a:spLocks noGrp="1"/>
          </p:cNvSpPr>
          <p:nvPr>
            <p:ph type="title"/>
          </p:nvPr>
        </p:nvSpPr>
        <p:spPr>
          <a:xfrm>
            <a:off x="76200" y="457200"/>
            <a:ext cx="8853518" cy="990600"/>
          </a:xfrm>
        </p:spPr>
        <p:txBody>
          <a:bodyPr/>
          <a:lstStyle/>
          <a:p>
            <a:r>
              <a:rPr lang="en-US" sz="4000" dirty="0"/>
              <a:t>Game Asset </a:t>
            </a:r>
            <a:r>
              <a:rPr lang="en-US" sz="4000" dirty="0" err="1" smtClean="0"/>
              <a:t>Produ</a:t>
            </a:r>
            <a:r>
              <a:rPr lang="id-ID" sz="4000" dirty="0" smtClean="0"/>
              <a:t>ctive</a:t>
            </a:r>
            <a:r>
              <a:rPr lang="en-US" sz="4000" dirty="0" smtClean="0"/>
              <a:t> </a:t>
            </a:r>
            <a:r>
              <a:rPr lang="id-ID" sz="4000" dirty="0" smtClean="0"/>
              <a:t>vs</a:t>
            </a:r>
            <a:r>
              <a:rPr lang="en-US" sz="4000" dirty="0" smtClean="0"/>
              <a:t> </a:t>
            </a:r>
            <a:r>
              <a:rPr lang="id-ID" sz="4000" dirty="0" smtClean="0"/>
              <a:t>Consumptive</a:t>
            </a:r>
            <a:endParaRPr lang="en-US" sz="4000" dirty="0"/>
          </a:p>
        </p:txBody>
      </p:sp>
      <p:sp>
        <p:nvSpPr>
          <p:cNvPr id="7"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pPr>
            <a:r>
              <a:rPr lang="id-ID" sz="3200" dirty="0" smtClean="0"/>
              <a:t>	</a:t>
            </a:r>
            <a:r>
              <a:rPr lang="en-US" sz="3200" dirty="0" smtClean="0"/>
              <a:t>Make a list of assets you own your home as much as possible, then the value for yourself whether these assets, productive or consumptive.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5" name="Group 59"/>
          <p:cNvGraphicFramePr>
            <a:graphicFrameLocks noGrp="1"/>
          </p:cNvGraphicFramePr>
          <p:nvPr>
            <p:ph idx="4294967295"/>
          </p:nvPr>
        </p:nvGraphicFramePr>
        <p:xfrm>
          <a:off x="500034" y="928671"/>
          <a:ext cx="8215370" cy="4929222"/>
        </p:xfrm>
        <a:graphic>
          <a:graphicData uri="http://schemas.openxmlformats.org/drawingml/2006/table">
            <a:tbl>
              <a:tblPr/>
              <a:tblGrid>
                <a:gridCol w="4107685"/>
                <a:gridCol w="4107685"/>
              </a:tblGrid>
              <a:tr h="6969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id-ID" sz="3200" dirty="0" smtClean="0"/>
                        <a:t>Productive Assets</a:t>
                      </a:r>
                      <a:endParaRPr kumimoji="0" lang="en-US" sz="3200" b="1" i="0" u="none" strike="noStrike" cap="none" normalizeH="0" baseline="0" dirty="0" smtClean="0">
                        <a:ln>
                          <a:noFill/>
                        </a:ln>
                        <a:solidFill>
                          <a:srgbClr val="0000FF"/>
                        </a:solidFill>
                        <a:effectLst/>
                        <a:latin typeface="Arial"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id-ID" sz="3200" dirty="0" smtClean="0"/>
                        <a:t>Consumptive Assets</a:t>
                      </a:r>
                      <a:endParaRPr kumimoji="0" lang="en-US" sz="3200" b="1" i="0" u="none" strike="noStrike" cap="none" normalizeH="0" baseline="0" dirty="0" smtClean="0">
                        <a:ln>
                          <a:noFill/>
                        </a:ln>
                        <a:solidFill>
                          <a:srgbClr val="0000FF"/>
                        </a:solidFill>
                        <a:effectLst/>
                        <a:latin typeface="Arial"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6068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4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Futura Md BT" pitchFamily="34" charset="0"/>
                        <a:ea typeface="ＭＳ Ｐゴシック" pitchFamily="-106" charset="-128"/>
                        <a:cs typeface="Arial" charset="0"/>
                      </a:endParaRPr>
                    </a:p>
                  </a:txBody>
                  <a:tcPr marL="118872" marR="118872"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1"/>
          <p:cNvSpPr>
            <a:spLocks noGrp="1"/>
          </p:cNvSpPr>
          <p:nvPr>
            <p:ph type="title"/>
          </p:nvPr>
        </p:nvSpPr>
        <p:spPr>
          <a:xfrm>
            <a:off x="76200" y="457200"/>
            <a:ext cx="6324600" cy="990600"/>
          </a:xfrm>
        </p:spPr>
        <p:txBody>
          <a:bodyPr/>
          <a:lstStyle/>
          <a:p>
            <a:r>
              <a:rPr lang="id-ID" dirty="0" smtClean="0"/>
              <a:t>Practical tips</a:t>
            </a:r>
            <a:endParaRPr lang="id-ID" dirty="0"/>
          </a:p>
        </p:txBody>
      </p:sp>
      <p:sp>
        <p:nvSpPr>
          <p:cNvPr id="7"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ct val="90000"/>
              </a:lnSpc>
              <a:spcBef>
                <a:spcPct val="20000"/>
              </a:spcBef>
              <a:buFont typeface="Arial" charset="0"/>
              <a:buChar char="•"/>
            </a:pPr>
            <a:r>
              <a:rPr lang="en-US" sz="3200" dirty="0" smtClean="0"/>
              <a:t>Use daily in accordance with the purposes of visualization, for example: imagine the joy that time the business has not governed by others.</a:t>
            </a:r>
            <a:endParaRPr lang="id-ID" sz="3200" dirty="0" smtClean="0"/>
          </a:p>
          <a:p>
            <a:pPr marL="342900" lvl="0" indent="-342900">
              <a:lnSpc>
                <a:spcPct val="90000"/>
              </a:lnSpc>
              <a:spcBef>
                <a:spcPct val="20000"/>
              </a:spcBef>
              <a:buFont typeface="Arial" pitchFamily="34" charset="0"/>
              <a:buChar char="•"/>
            </a:pPr>
            <a:r>
              <a:rPr lang="en-US" sz="3200" dirty="0" smtClean="0"/>
              <a:t>Use a daily affirmation technique with the selection of words that create awareness of mind, by saying the sentence "I am the more successful" when the condition of the body to relax up in the morning.</a:t>
            </a:r>
            <a:endParaRPr kumimoji="0" lang="id-ID"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1000100" y="2285992"/>
            <a:ext cx="7215238" cy="2246769"/>
          </a:xfrm>
          <a:prstGeom prst="rect">
            <a:avLst/>
          </a:prstGeom>
        </p:spPr>
        <p:txBody>
          <a:bodyPr wrap="square">
            <a:spAutoFit/>
          </a:bodyPr>
          <a:lstStyle/>
          <a:p>
            <a:r>
              <a:rPr lang="en-US" sz="2800" dirty="0" smtClean="0">
                <a:latin typeface="Adobe Garamond Pro Bold" pitchFamily="18" charset="0"/>
              </a:rPr>
              <a:t>"If you want a small change in life, change your behavior. But if you want a big and fundamental change, change your mindset.“</a:t>
            </a:r>
            <a:endParaRPr lang="id-ID" sz="2800" dirty="0" smtClean="0">
              <a:latin typeface="Adobe Garamond Pro Bold" pitchFamily="18" charset="0"/>
            </a:endParaRPr>
          </a:p>
          <a:p>
            <a:pPr algn="r"/>
            <a:r>
              <a:rPr lang="en-US" sz="2800" dirty="0" smtClean="0">
                <a:latin typeface="Adobe Garamond Pro Bold" pitchFamily="18" charset="0"/>
              </a:rPr>
              <a:t/>
            </a:r>
            <a:br>
              <a:rPr lang="en-US" sz="2800" dirty="0" smtClean="0">
                <a:latin typeface="Adobe Garamond Pro Bold" pitchFamily="18" charset="0"/>
              </a:rPr>
            </a:br>
            <a:r>
              <a:rPr lang="en-US" sz="2800" dirty="0" smtClean="0">
                <a:latin typeface="Adobe Garamond Pro Bold" pitchFamily="18" charset="0"/>
              </a:rPr>
              <a:t>- Stephen Covey</a:t>
            </a:r>
            <a:endParaRPr lang="id-ID" sz="2800" dirty="0">
              <a:latin typeface="Adobe Garamond Pro Bold"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id-ID" dirty="0"/>
          </a:p>
        </p:txBody>
      </p:sp>
      <p:sp>
        <p:nvSpPr>
          <p:cNvPr id="3" name="Content Placeholder 2"/>
          <p:cNvSpPr>
            <a:spLocks noGrp="1"/>
          </p:cNvSpPr>
          <p:nvPr>
            <p:ph idx="1"/>
          </p:nvPr>
        </p:nvSpPr>
        <p:spPr/>
        <p:txBody>
          <a:bodyPr/>
          <a:lstStyle/>
          <a:p>
            <a:r>
              <a:rPr lang="en-US" dirty="0" err="1" smtClean="0"/>
              <a:t>Kasali</a:t>
            </a:r>
            <a:r>
              <a:rPr lang="en-US" dirty="0" smtClean="0"/>
              <a:t>, </a:t>
            </a:r>
            <a:r>
              <a:rPr lang="en-US" dirty="0" err="1" smtClean="0"/>
              <a:t>Rhenald</a:t>
            </a:r>
            <a:r>
              <a:rPr lang="en-US" dirty="0" smtClean="0"/>
              <a:t>, and friends. 2010. </a:t>
            </a:r>
            <a:r>
              <a:rPr lang="en-US" i="1" dirty="0" err="1" smtClean="0"/>
              <a:t>Modul</a:t>
            </a:r>
            <a:r>
              <a:rPr lang="en-US" i="1" dirty="0" smtClean="0"/>
              <a:t> </a:t>
            </a:r>
            <a:r>
              <a:rPr lang="en-US" i="1" dirty="0" err="1" smtClean="0"/>
              <a:t>Kewirausahaan</a:t>
            </a:r>
            <a:r>
              <a:rPr lang="en-US" i="1" dirty="0" smtClean="0"/>
              <a:t> </a:t>
            </a:r>
            <a:r>
              <a:rPr lang="en-US" i="1" dirty="0" err="1" smtClean="0"/>
              <a:t>untuk</a:t>
            </a:r>
            <a:r>
              <a:rPr lang="en-US" i="1" dirty="0" smtClean="0"/>
              <a:t> Program </a:t>
            </a:r>
            <a:r>
              <a:rPr lang="en-US" i="1" dirty="0" err="1" smtClean="0"/>
              <a:t>Strara</a:t>
            </a:r>
            <a:r>
              <a:rPr lang="en-US" i="1" dirty="0" smtClean="0"/>
              <a:t> 1.</a:t>
            </a:r>
            <a:r>
              <a:rPr lang="en-US" dirty="0" smtClean="0"/>
              <a:t>  Jakarta : </a:t>
            </a:r>
            <a:r>
              <a:rPr lang="en-US" dirty="0" err="1" smtClean="0"/>
              <a:t>Hikmah</a:t>
            </a:r>
            <a:r>
              <a:rPr lang="en-US" dirty="0" smtClean="0"/>
              <a:t>.</a:t>
            </a:r>
          </a:p>
          <a:p>
            <a:r>
              <a:rPr lang="en-US" dirty="0" smtClean="0"/>
              <a:t>Sherwood. 2006. </a:t>
            </a:r>
            <a:r>
              <a:rPr lang="en-US" i="1" dirty="0" smtClean="0"/>
              <a:t>Innovation and Creativity. Jakarta</a:t>
            </a:r>
            <a:r>
              <a:rPr lang="en-US" dirty="0" smtClean="0"/>
              <a:t> : </a:t>
            </a:r>
            <a:r>
              <a:rPr lang="en-US" dirty="0" err="1" smtClean="0"/>
              <a:t>Elex</a:t>
            </a:r>
            <a:r>
              <a:rPr lang="en-US" dirty="0" smtClean="0"/>
              <a:t> Media.</a:t>
            </a:r>
          </a:p>
          <a:p>
            <a:r>
              <a:rPr lang="en-US" dirty="0" err="1" smtClean="0"/>
              <a:t>Wiwoho</a:t>
            </a:r>
            <a:r>
              <a:rPr lang="en-US" dirty="0" smtClean="0"/>
              <a:t>. 2005. </a:t>
            </a:r>
            <a:r>
              <a:rPr lang="en-US" i="1" dirty="0" smtClean="0"/>
              <a:t>Reframing</a:t>
            </a:r>
            <a:r>
              <a:rPr lang="en-US" dirty="0" smtClean="0"/>
              <a:t>. Jakarta: </a:t>
            </a:r>
            <a:r>
              <a:rPr lang="en-US" dirty="0" err="1" smtClean="0"/>
              <a:t>Gramedia</a:t>
            </a:r>
            <a:r>
              <a:rPr lang="en-US" smtClean="0"/>
              <a:t>.</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428625" y="274638"/>
            <a:ext cx="8258175" cy="1011222"/>
          </a:xfrm>
        </p:spPr>
        <p:txBody>
          <a:bodyPr/>
          <a:lstStyle/>
          <a:p>
            <a:r>
              <a:rPr lang="id-ID" dirty="0" smtClean="0">
                <a:latin typeface="Impact" pitchFamily="34" charset="0"/>
              </a:rPr>
              <a:t>Learning objectives</a:t>
            </a:r>
            <a:endParaRPr lang="fr-CA" dirty="0" smtClean="0">
              <a:solidFill>
                <a:schemeClr val="bg1"/>
              </a:solidFill>
              <a:latin typeface="Impact" pitchFamily="34" charset="0"/>
            </a:endParaRPr>
          </a:p>
        </p:txBody>
      </p:sp>
      <p:sp>
        <p:nvSpPr>
          <p:cNvPr id="5123" name="Espace réservé du contenu 2"/>
          <p:cNvSpPr>
            <a:spLocks noGrp="1"/>
          </p:cNvSpPr>
          <p:nvPr>
            <p:ph idx="1"/>
          </p:nvPr>
        </p:nvSpPr>
        <p:spPr>
          <a:xfrm>
            <a:off x="500063" y="2000250"/>
            <a:ext cx="8186737" cy="4525963"/>
          </a:xfrm>
        </p:spPr>
        <p:txBody>
          <a:bodyPr/>
          <a:lstStyle/>
          <a:p>
            <a:r>
              <a:rPr lang="en-US" dirty="0" smtClean="0"/>
              <a:t>Provide insight into the importance of change and the role of mindset (the mindset)</a:t>
            </a:r>
            <a:endParaRPr lang="id-ID" dirty="0" smtClean="0"/>
          </a:p>
          <a:p>
            <a:r>
              <a:rPr lang="en-US" dirty="0" smtClean="0"/>
              <a:t>Describe the change in mindset</a:t>
            </a:r>
            <a:endParaRPr lang="id-ID" dirty="0" smtClean="0"/>
          </a:p>
          <a:p>
            <a:r>
              <a:rPr lang="en-US" dirty="0" smtClean="0"/>
              <a:t>Introduce entrepreneurial mindset</a:t>
            </a:r>
            <a:endParaRPr lang="id-ID" dirty="0" smtClean="0"/>
          </a:p>
          <a:p>
            <a:r>
              <a:rPr lang="en-US" dirty="0" smtClean="0"/>
              <a:t>Introduce the theory of financial intelligence</a:t>
            </a:r>
            <a:endParaRPr lang="fr-CA" dirty="0" smtClean="0"/>
          </a:p>
        </p:txBody>
      </p:sp>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Title 1"/>
          <p:cNvSpPr>
            <a:spLocks noGrp="1"/>
          </p:cNvSpPr>
          <p:nvPr>
            <p:ph type="title"/>
          </p:nvPr>
        </p:nvSpPr>
        <p:spPr>
          <a:xfrm>
            <a:off x="214282" y="285728"/>
            <a:ext cx="6324600" cy="500066"/>
          </a:xfrm>
        </p:spPr>
        <p:txBody>
          <a:bodyPr>
            <a:normAutofit fontScale="90000"/>
          </a:bodyPr>
          <a:lstStyle/>
          <a:p>
            <a:r>
              <a:rPr lang="id-ID" sz="4000" dirty="0" smtClean="0">
                <a:latin typeface="Impact" pitchFamily="34" charset="0"/>
              </a:rPr>
              <a:t/>
            </a:r>
            <a:br>
              <a:rPr lang="id-ID" sz="4000" dirty="0" smtClean="0">
                <a:latin typeface="Impact" pitchFamily="34" charset="0"/>
              </a:rPr>
            </a:br>
            <a:r>
              <a:rPr lang="id-ID" sz="4000" dirty="0" smtClean="0">
                <a:latin typeface="Impact" pitchFamily="34" charset="0"/>
              </a:rPr>
              <a:t>Game Needs and Desire</a:t>
            </a:r>
            <a:endParaRPr lang="id-ID" sz="4000" dirty="0">
              <a:latin typeface="Impact" pitchFamily="34" charset="0"/>
            </a:endParaRPr>
          </a:p>
        </p:txBody>
      </p:sp>
      <p:sp>
        <p:nvSpPr>
          <p:cNvPr id="11" name="Content Placeholder 2"/>
          <p:cNvSpPr>
            <a:spLocks noGrp="1"/>
          </p:cNvSpPr>
          <p:nvPr>
            <p:ph idx="4294967295"/>
          </p:nvPr>
        </p:nvSpPr>
        <p:spPr>
          <a:xfrm>
            <a:off x="428596" y="1714488"/>
            <a:ext cx="8229600" cy="4525963"/>
          </a:xfrm>
        </p:spPr>
        <p:txBody>
          <a:bodyPr>
            <a:noAutofit/>
          </a:bodyPr>
          <a:lstStyle/>
          <a:p>
            <a:pPr>
              <a:buNone/>
            </a:pPr>
            <a:r>
              <a:rPr lang="id-ID" sz="2800" dirty="0" smtClean="0"/>
              <a:t>	</a:t>
            </a:r>
            <a:r>
              <a:rPr lang="en-US" sz="2800" dirty="0" smtClean="0"/>
              <a:t>Purpose</a:t>
            </a:r>
            <a:r>
              <a:rPr lang="id-ID" sz="2800" dirty="0" smtClean="0"/>
              <a:t>		</a:t>
            </a:r>
            <a:r>
              <a:rPr lang="en-US" sz="2800" dirty="0" smtClean="0"/>
              <a:t>: Knowing whether you need or </a:t>
            </a:r>
            <a:r>
              <a:rPr lang="id-ID" sz="2800" dirty="0" smtClean="0"/>
              <a:t>			  </a:t>
            </a:r>
            <a:r>
              <a:rPr lang="en-US" sz="2800" dirty="0" smtClean="0"/>
              <a:t>want an object</a:t>
            </a:r>
            <a:br>
              <a:rPr lang="en-US" sz="2800" dirty="0" smtClean="0"/>
            </a:br>
            <a:r>
              <a:rPr lang="en-US" sz="2800" dirty="0" smtClean="0"/>
              <a:t>Equipment</a:t>
            </a:r>
            <a:r>
              <a:rPr lang="id-ID" sz="2800" dirty="0" smtClean="0"/>
              <a:t>	</a:t>
            </a:r>
            <a:r>
              <a:rPr lang="en-US" sz="2800" dirty="0" smtClean="0"/>
              <a:t>: None, just imagination</a:t>
            </a:r>
            <a:br>
              <a:rPr lang="en-US" sz="2800" dirty="0" smtClean="0"/>
            </a:br>
            <a:r>
              <a:rPr lang="en-US" sz="2800" dirty="0" smtClean="0"/>
              <a:t>Rule</a:t>
            </a:r>
            <a:r>
              <a:rPr lang="id-ID" sz="2800" dirty="0" smtClean="0"/>
              <a:t>		</a:t>
            </a:r>
            <a:r>
              <a:rPr lang="en-US" sz="2800" dirty="0" smtClean="0"/>
              <a:t>: Imagine you (students) just got a </a:t>
            </a:r>
            <a:r>
              <a:rPr lang="id-ID" sz="2800" dirty="0" smtClean="0"/>
              <a:t>			</a:t>
            </a:r>
            <a:r>
              <a:rPr lang="en-US" sz="2800" dirty="0" smtClean="0"/>
              <a:t>bonus of 100 million, while your </a:t>
            </a:r>
            <a:r>
              <a:rPr lang="id-ID" sz="2800" dirty="0" smtClean="0"/>
              <a:t>			</a:t>
            </a:r>
            <a:r>
              <a:rPr lang="en-US" sz="2800" dirty="0" smtClean="0"/>
              <a:t>income each month should suffice. </a:t>
            </a:r>
            <a:r>
              <a:rPr lang="id-ID" sz="2800" dirty="0" smtClean="0"/>
              <a:t>			</a:t>
            </a:r>
            <a:r>
              <a:rPr lang="en-US" sz="2800" dirty="0" smtClean="0"/>
              <a:t>Your instructor will say "10" name </a:t>
            </a:r>
            <a:r>
              <a:rPr lang="id-ID" sz="2800" dirty="0" smtClean="0"/>
              <a:t>			</a:t>
            </a:r>
            <a:r>
              <a:rPr lang="en-US" sz="2800" dirty="0" smtClean="0"/>
              <a:t>an item, and each participant to </a:t>
            </a:r>
            <a:r>
              <a:rPr lang="id-ID" sz="2800" dirty="0" smtClean="0"/>
              <a:t>			</a:t>
            </a:r>
            <a:r>
              <a:rPr lang="en-US" sz="2800" dirty="0" smtClean="0"/>
              <a:t>determine whether they "need or </a:t>
            </a:r>
            <a:r>
              <a:rPr lang="id-ID" sz="2800" dirty="0" smtClean="0"/>
              <a:t>			</a:t>
            </a:r>
            <a:r>
              <a:rPr lang="en-US" sz="2800" dirty="0" smtClean="0"/>
              <a:t>want" and why.</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629" y="6000768"/>
            <a:ext cx="4143372"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ctangle 11"/>
          <p:cNvSpPr>
            <a:spLocks noGrp="1" noChangeArrowheads="1"/>
          </p:cNvSpPr>
          <p:nvPr>
            <p:ph type="title"/>
          </p:nvPr>
        </p:nvSpPr>
        <p:spPr>
          <a:xfrm>
            <a:off x="1142976" y="214290"/>
            <a:ext cx="6324600" cy="990600"/>
          </a:xfrm>
        </p:spPr>
        <p:txBody>
          <a:bodyPr/>
          <a:lstStyle/>
          <a:p>
            <a:r>
              <a:rPr lang="id-ID" dirty="0" smtClean="0">
                <a:latin typeface="Impact" pitchFamily="34" charset="0"/>
              </a:rPr>
              <a:t>Entrepreneur Mindset</a:t>
            </a:r>
            <a:endParaRPr lang="en-US" dirty="0">
              <a:latin typeface="Impact" pitchFamily="34" charset="0"/>
            </a:endParaRPr>
          </a:p>
        </p:txBody>
      </p:sp>
      <p:sp>
        <p:nvSpPr>
          <p:cNvPr id="8" name="Rectangle 10"/>
          <p:cNvSpPr txBox="1">
            <a:spLocks noChangeArrowheads="1"/>
          </p:cNvSpPr>
          <p:nvPr/>
        </p:nvSpPr>
        <p:spPr bwMode="auto">
          <a:xfrm>
            <a:off x="428596" y="2000240"/>
            <a:ext cx="840108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pPr>
            <a:r>
              <a:rPr lang="id-ID" sz="3200" dirty="0" smtClean="0"/>
              <a:t>	Difference Mindset of </a:t>
            </a:r>
            <a:r>
              <a:rPr lang="fr-FR" sz="3200" dirty="0" smtClean="0"/>
              <a:t>Entrepreneur vs Non Entrepreneur:</a:t>
            </a:r>
            <a:br>
              <a:rPr lang="fr-FR" sz="3200" dirty="0" smtClean="0"/>
            </a:br>
            <a:r>
              <a:rPr lang="fr-FR" sz="3200" dirty="0" smtClean="0"/>
              <a:t/>
            </a:r>
            <a:br>
              <a:rPr lang="fr-FR" sz="3200" dirty="0" smtClean="0"/>
            </a:br>
            <a:r>
              <a:rPr lang="fr-FR" sz="2800" dirty="0" smtClean="0"/>
              <a:t>Productive versus </a:t>
            </a:r>
            <a:r>
              <a:rPr lang="fr-FR" sz="2800" dirty="0" err="1" smtClean="0"/>
              <a:t>Consumptive</a:t>
            </a:r>
            <a:r>
              <a:rPr lang="fr-FR" sz="2800" dirty="0" smtClean="0"/>
              <a:t/>
            </a:r>
            <a:br>
              <a:rPr lang="fr-FR" sz="2800" dirty="0" smtClean="0"/>
            </a:br>
            <a:r>
              <a:rPr lang="fr-FR" sz="2800" dirty="0" err="1" smtClean="0"/>
              <a:t>Resources</a:t>
            </a:r>
            <a:r>
              <a:rPr lang="fr-FR" sz="2800" dirty="0" smtClean="0"/>
              <a:t> </a:t>
            </a:r>
            <a:r>
              <a:rPr lang="fr-FR" sz="2800" dirty="0" err="1" smtClean="0"/>
              <a:t>Resources</a:t>
            </a:r>
            <a:r>
              <a:rPr lang="fr-FR" sz="2800" dirty="0" smtClean="0"/>
              <a:t> </a:t>
            </a:r>
            <a:r>
              <a:rPr lang="fr-FR" sz="2800" dirty="0" err="1" smtClean="0"/>
              <a:t>Utilization</a:t>
            </a:r>
            <a:r>
              <a:rPr lang="fr-FR" sz="2800" dirty="0" smtClean="0"/>
              <a:t> Versus </a:t>
            </a:r>
            <a:r>
              <a:rPr lang="fr-FR" sz="2800" dirty="0" err="1" smtClean="0"/>
              <a:t>Disposal</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2067" y="6000768"/>
            <a:ext cx="4071934"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3"/>
          <p:cNvSpPr>
            <a:spLocks noGrp="1"/>
          </p:cNvSpPr>
          <p:nvPr>
            <p:ph type="title"/>
          </p:nvPr>
        </p:nvSpPr>
        <p:spPr>
          <a:xfrm>
            <a:off x="1428728" y="285728"/>
            <a:ext cx="6324600" cy="990600"/>
          </a:xfrm>
        </p:spPr>
        <p:txBody>
          <a:bodyPr/>
          <a:lstStyle/>
          <a:p>
            <a:r>
              <a:rPr lang="en-US" sz="3600" dirty="0" smtClean="0">
                <a:latin typeface="Impact" pitchFamily="34" charset="0"/>
              </a:rPr>
              <a:t>Barriers to Starting a Business</a:t>
            </a:r>
            <a:endParaRPr lang="id-ID" sz="3600" dirty="0">
              <a:latin typeface="Impact" pitchFamily="34" charset="0"/>
            </a:endParaRPr>
          </a:p>
        </p:txBody>
      </p:sp>
      <p:sp>
        <p:nvSpPr>
          <p:cNvPr id="7" name="Content Placeholder 4"/>
          <p:cNvSpPr txBox="1">
            <a:spLocks/>
          </p:cNvSpPr>
          <p:nvPr/>
        </p:nvSpPr>
        <p:spPr bwMode="auto">
          <a:xfrm>
            <a:off x="500034" y="2071678"/>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sz="3200" dirty="0" smtClean="0"/>
              <a:t>Feel It Feel Too Old or Too Young</a:t>
            </a:r>
            <a:endParaRPr lang="id-ID" sz="3200" dirty="0" smtClean="0"/>
          </a:p>
          <a:p>
            <a:pPr marL="342900" lvl="0" indent="-342900">
              <a:spcBef>
                <a:spcPct val="20000"/>
              </a:spcBef>
              <a:buFont typeface="Arial" charset="0"/>
              <a:buChar char="•"/>
            </a:pPr>
            <a:r>
              <a:rPr lang="id-ID" sz="3200" dirty="0" smtClean="0"/>
              <a:t>N</a:t>
            </a:r>
            <a:r>
              <a:rPr lang="en-US" sz="3200" dirty="0" err="1" smtClean="0"/>
              <a:t>ot</a:t>
            </a:r>
            <a:r>
              <a:rPr lang="en-US" sz="3200" dirty="0" smtClean="0"/>
              <a:t> Gifted</a:t>
            </a:r>
            <a:endParaRPr lang="id-ID" sz="3200" dirty="0" smtClean="0"/>
          </a:p>
          <a:p>
            <a:pPr marL="342900" lvl="0" indent="-342900">
              <a:spcBef>
                <a:spcPct val="20000"/>
              </a:spcBef>
              <a:buFont typeface="Arial" charset="0"/>
              <a:buChar char="•"/>
            </a:pPr>
            <a:r>
              <a:rPr lang="en-US" sz="3200" dirty="0" smtClean="0"/>
              <a:t>Have no capital (money)</a:t>
            </a: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2067" y="6000768"/>
            <a:ext cx="4071934"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5"/>
          <p:cNvSpPr txBox="1">
            <a:spLocks noChangeArrowheads="1"/>
          </p:cNvSpPr>
          <p:nvPr/>
        </p:nvSpPr>
        <p:spPr>
          <a:xfrm>
            <a:off x="714348" y="1600200"/>
            <a:ext cx="7972452" cy="5121275"/>
          </a:xfrm>
          <a:prstGeom prst="rect">
            <a:avLst/>
          </a:prstGeom>
        </p:spPr>
        <p:txBody>
          <a:bodyPr/>
          <a:lstStyle/>
          <a:p>
            <a:pPr marL="533400" marR="0" lvl="0" indent="-533400" algn="ctr" defTabSz="914400" rtl="0" eaLnBrk="1" fontAlgn="base" latinLnBrk="0" hangingPunct="1">
              <a:lnSpc>
                <a:spcPct val="80000"/>
              </a:lnSpc>
              <a:spcBef>
                <a:spcPct val="20000"/>
              </a:spcBef>
              <a:spcAft>
                <a:spcPct val="0"/>
              </a:spcAft>
              <a:buClrTx/>
              <a:buSzTx/>
              <a:tabLst/>
              <a:defRPr/>
            </a:pPr>
            <a:endParaRPr lang="en-US" sz="3200" dirty="0"/>
          </a:p>
        </p:txBody>
      </p:sp>
      <p:pic>
        <p:nvPicPr>
          <p:cNvPr id="9" name="Picture 3" descr="mybaby"/>
          <p:cNvPicPr>
            <a:picLocks noChangeAspect="1" noChangeArrowheads="1"/>
          </p:cNvPicPr>
          <p:nvPr/>
        </p:nvPicPr>
        <p:blipFill>
          <a:blip r:embed="rId3">
            <a:lum bright="42000" contrast="-6000"/>
          </a:blip>
          <a:srcRect/>
          <a:stretch>
            <a:fillRect/>
          </a:stretch>
        </p:blipFill>
        <p:spPr bwMode="auto">
          <a:xfrm>
            <a:off x="4800600" y="533400"/>
            <a:ext cx="4198938" cy="4895850"/>
          </a:xfrm>
          <a:prstGeom prst="rect">
            <a:avLst/>
          </a:prstGeom>
          <a:noFill/>
          <a:ln w="9525">
            <a:noFill/>
            <a:miter lim="800000"/>
            <a:headEnd/>
            <a:tailEnd/>
          </a:ln>
        </p:spPr>
      </p:pic>
      <p:sp>
        <p:nvSpPr>
          <p:cNvPr id="11" name="Rectangle 10"/>
          <p:cNvSpPr/>
          <p:nvPr/>
        </p:nvSpPr>
        <p:spPr>
          <a:xfrm>
            <a:off x="1000100" y="2000240"/>
            <a:ext cx="7500990" cy="3170099"/>
          </a:xfrm>
          <a:prstGeom prst="rect">
            <a:avLst/>
          </a:prstGeom>
        </p:spPr>
        <p:txBody>
          <a:bodyPr wrap="square">
            <a:spAutoFit/>
          </a:bodyPr>
          <a:lstStyle/>
          <a:p>
            <a:r>
              <a:rPr lang="en-US" sz="2000" dirty="0" smtClean="0"/>
              <a:t>Every day a man self-talk as much as 55,000 s / d 60,000 times.</a:t>
            </a:r>
            <a:br>
              <a:rPr lang="en-US" sz="2000" dirty="0" smtClean="0"/>
            </a:br>
            <a:r>
              <a:rPr lang="en-US" sz="2000" dirty="0" smtClean="0"/>
              <a:t>Unfortunately, 77% negative statements that are spoken and weaken us (Deepak Chopra).</a:t>
            </a:r>
            <a:br>
              <a:rPr lang="en-US" sz="2000" dirty="0" smtClean="0"/>
            </a:br>
            <a:r>
              <a:rPr lang="en-US" sz="2000" dirty="0" smtClean="0"/>
              <a:t/>
            </a:r>
            <a:br>
              <a:rPr lang="en-US" sz="2000" dirty="0" smtClean="0"/>
            </a:br>
            <a:r>
              <a:rPr lang="en-US" sz="2000" dirty="0" smtClean="0"/>
              <a:t>"I was not successful"</a:t>
            </a:r>
            <a:br>
              <a:rPr lang="en-US" sz="2000" dirty="0" smtClean="0"/>
            </a:br>
            <a:r>
              <a:rPr lang="en-US" sz="2000" dirty="0" smtClean="0"/>
              <a:t>"I was too late to change and become successful people"</a:t>
            </a:r>
            <a:br>
              <a:rPr lang="en-US" sz="2000" dirty="0" smtClean="0"/>
            </a:br>
            <a:r>
              <a:rPr lang="en-US" sz="2000" dirty="0" smtClean="0"/>
              <a:t>"I'm too old for school again"</a:t>
            </a:r>
            <a:br>
              <a:rPr lang="en-US" sz="2000" dirty="0" smtClean="0"/>
            </a:br>
            <a:r>
              <a:rPr lang="en-US" sz="2000" dirty="0" smtClean="0"/>
              <a:t>"I'm stupid"</a:t>
            </a:r>
            <a:br>
              <a:rPr lang="en-US" sz="2000" dirty="0" smtClean="0"/>
            </a:br>
            <a:r>
              <a:rPr lang="en-US" sz="2000" dirty="0" smtClean="0"/>
              <a:t>"I'm not talented business"</a:t>
            </a:r>
            <a:br>
              <a:rPr lang="en-US" sz="2000" dirty="0" smtClean="0"/>
            </a:br>
            <a:r>
              <a:rPr lang="en-US" sz="2000" dirty="0" smtClean="0"/>
              <a:t>Says who? ...</a:t>
            </a:r>
            <a:endParaRPr lang="id-ID"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2067" y="6000768"/>
            <a:ext cx="4071934"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Title 1"/>
          <p:cNvSpPr>
            <a:spLocks noGrp="1"/>
          </p:cNvSpPr>
          <p:nvPr>
            <p:ph type="title"/>
          </p:nvPr>
        </p:nvSpPr>
        <p:spPr>
          <a:xfrm>
            <a:off x="1357290" y="214290"/>
            <a:ext cx="6324600" cy="990600"/>
          </a:xfrm>
        </p:spPr>
        <p:txBody>
          <a:bodyPr/>
          <a:lstStyle/>
          <a:p>
            <a:r>
              <a:rPr lang="id-ID" dirty="0" smtClean="0">
                <a:latin typeface="Impact" pitchFamily="34" charset="0"/>
              </a:rPr>
              <a:t>The Lesson</a:t>
            </a:r>
            <a:endParaRPr lang="en-US" dirty="0">
              <a:latin typeface="Impact" pitchFamily="34" charset="0"/>
            </a:endParaRPr>
          </a:p>
        </p:txBody>
      </p:sp>
      <p:sp>
        <p:nvSpPr>
          <p:cNvPr id="10" name="Content Placeholder 2"/>
          <p:cNvSpPr txBox="1">
            <a:spLocks/>
          </p:cNvSpPr>
          <p:nvPr/>
        </p:nvSpPr>
        <p:spPr bwMode="auto">
          <a:xfrm>
            <a:off x="500034" y="121442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3200" dirty="0" smtClean="0"/>
          </a:p>
          <a:p>
            <a:r>
              <a:rPr lang="en-US" sz="3200" dirty="0" smtClean="0"/>
              <a:t>1. Toddlers practice run because of "strong motivation" after a bored crawl</a:t>
            </a:r>
            <a:br>
              <a:rPr lang="en-US" sz="3200" dirty="0" smtClean="0"/>
            </a:br>
            <a:r>
              <a:rPr lang="en-US" sz="3200" dirty="0" smtClean="0"/>
              <a:t>2. Toddlers practice run because "not much thought of risk"</a:t>
            </a:r>
            <a:br>
              <a:rPr lang="en-US" sz="3200" dirty="0" smtClean="0"/>
            </a:br>
            <a:r>
              <a:rPr lang="en-US" sz="3200" dirty="0" smtClean="0"/>
              <a:t>3. ADD this list:</a:t>
            </a:r>
          </a:p>
          <a:p>
            <a:pPr marL="457200" marR="0" lvl="0" indent="-457200" algn="l" defTabSz="914400" rtl="0" eaLnBrk="1" fontAlgn="base" latinLnBrk="0" hangingPunct="1">
              <a:lnSpc>
                <a:spcPct val="90000"/>
              </a:lnSpc>
              <a:spcBef>
                <a:spcPct val="20000"/>
              </a:spcBef>
              <a:spcAft>
                <a:spcPct val="0"/>
              </a:spcAft>
              <a:buClrTx/>
              <a:buSzTx/>
              <a:buFontTx/>
              <a:buNone/>
              <a:tabLst/>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____________________________________________________________________________________________________________________________________</a:t>
            </a: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Title 1"/>
          <p:cNvSpPr>
            <a:spLocks noGrp="1"/>
          </p:cNvSpPr>
          <p:nvPr>
            <p:ph type="title"/>
          </p:nvPr>
        </p:nvSpPr>
        <p:spPr>
          <a:xfrm>
            <a:off x="76200" y="457200"/>
            <a:ext cx="6324600" cy="990600"/>
          </a:xfrm>
        </p:spPr>
        <p:txBody>
          <a:bodyPr/>
          <a:lstStyle/>
          <a:p>
            <a:r>
              <a:rPr lang="id-ID" dirty="0" smtClean="0">
                <a:latin typeface="Impact" pitchFamily="34" charset="0"/>
              </a:rPr>
              <a:t>who says..?</a:t>
            </a:r>
            <a:endParaRPr lang="id-ID" dirty="0">
              <a:latin typeface="Impact" pitchFamily="34" charset="0"/>
            </a:endParaRPr>
          </a:p>
        </p:txBody>
      </p:sp>
      <p:sp>
        <p:nvSpPr>
          <p:cNvPr id="14" name="Content Placeholder 2"/>
          <p:cNvSpPr>
            <a:spLocks noGrp="1"/>
          </p:cNvSpPr>
          <p:nvPr>
            <p:ph idx="4294967295"/>
          </p:nvPr>
        </p:nvSpPr>
        <p:spPr>
          <a:xfrm>
            <a:off x="457200" y="1600200"/>
            <a:ext cx="8229600" cy="4525963"/>
          </a:xfrm>
        </p:spPr>
        <p:txBody>
          <a:bodyPr>
            <a:normAutofit/>
          </a:bodyPr>
          <a:lstStyle/>
          <a:p>
            <a:r>
              <a:rPr lang="id-ID" sz="2800" dirty="0" smtClean="0"/>
              <a:t>T</a:t>
            </a:r>
            <a:r>
              <a:rPr lang="en-US" sz="2800" dirty="0" err="1" smtClean="0"/>
              <a:t>oo</a:t>
            </a:r>
            <a:r>
              <a:rPr lang="en-US" sz="2800" dirty="0" smtClean="0"/>
              <a:t> Old</a:t>
            </a:r>
            <a:br>
              <a:rPr lang="en-US" sz="2800" dirty="0" smtClean="0"/>
            </a:br>
            <a:r>
              <a:rPr lang="en-US" sz="2800" dirty="0" smtClean="0"/>
              <a:t>Remember, the founder of KFC's Colonel Sanders started the business at the age of 70 years</a:t>
            </a:r>
            <a:endParaRPr lang="id-ID" sz="2800" dirty="0" smtClean="0"/>
          </a:p>
          <a:p>
            <a:r>
              <a:rPr lang="id-ID" sz="2800" dirty="0" smtClean="0"/>
              <a:t>N</a:t>
            </a:r>
            <a:r>
              <a:rPr lang="en-US" sz="2800" dirty="0" err="1" smtClean="0"/>
              <a:t>ot</a:t>
            </a:r>
            <a:r>
              <a:rPr lang="en-US" sz="2800" dirty="0" smtClean="0"/>
              <a:t> Gifted</a:t>
            </a:r>
            <a:br>
              <a:rPr lang="en-US" sz="2800" dirty="0" smtClean="0"/>
            </a:br>
            <a:r>
              <a:rPr lang="en-US" sz="2800" dirty="0" smtClean="0"/>
              <a:t>Remember </a:t>
            </a:r>
            <a:r>
              <a:rPr lang="en-US" sz="2800" dirty="0" smtClean="0"/>
              <a:t>, </a:t>
            </a:r>
            <a:r>
              <a:rPr lang="en-US" sz="2800" dirty="0" smtClean="0"/>
              <a:t>Brian's leg one start a business because "trapped" and can not find work</a:t>
            </a:r>
            <a:endParaRPr lang="id-ID" sz="2800" dirty="0" smtClean="0"/>
          </a:p>
          <a:p>
            <a:r>
              <a:rPr lang="en-US" sz="2800" dirty="0" smtClean="0"/>
              <a:t>Have No Capital</a:t>
            </a:r>
            <a:br>
              <a:rPr lang="en-US" sz="2800" dirty="0" smtClean="0"/>
            </a:br>
            <a:r>
              <a:rPr lang="en-US" sz="2800" dirty="0" smtClean="0"/>
              <a:t>Remember, </a:t>
            </a:r>
            <a:r>
              <a:rPr lang="en-US" sz="2800" dirty="0" err="1" smtClean="0"/>
              <a:t>Onasis</a:t>
            </a:r>
            <a:r>
              <a:rPr lang="en-US" sz="2800" dirty="0" smtClean="0"/>
              <a:t> freighter started business with OPM (Other People Money)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5" y="6000768"/>
            <a:ext cx="4000496" cy="584775"/>
          </a:xfrm>
          <a:prstGeom prst="rect">
            <a:avLst/>
          </a:prstGeom>
          <a:noFill/>
        </p:spPr>
        <p:txBody>
          <a:bodyPr wrap="square" lIns="91440" tIns="45720" rIns="91440" bIns="45720">
            <a:spAutoFit/>
          </a:bodyPr>
          <a:lstStyle/>
          <a:p>
            <a:pPr algn="r"/>
            <a:r>
              <a:rPr lang="id-ID" sz="1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TELKOM INSTITUTE OF TECHNOLOGY</a:t>
            </a:r>
          </a:p>
          <a:p>
            <a:pPr algn="r"/>
            <a:r>
              <a:rPr lang="id-ID" sz="1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2011</a:t>
            </a:r>
            <a:endParaRPr lang="en-US" sz="1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itle 1"/>
          <p:cNvSpPr>
            <a:spLocks noGrp="1"/>
          </p:cNvSpPr>
          <p:nvPr>
            <p:ph type="title"/>
          </p:nvPr>
        </p:nvSpPr>
        <p:spPr>
          <a:xfrm>
            <a:off x="1428728" y="214290"/>
            <a:ext cx="6324600" cy="785818"/>
          </a:xfrm>
        </p:spPr>
        <p:txBody>
          <a:bodyPr>
            <a:normAutofit fontScale="90000"/>
          </a:bodyPr>
          <a:lstStyle/>
          <a:p>
            <a:r>
              <a:rPr lang="id-ID" dirty="0" smtClean="0"/>
              <a:t/>
            </a:r>
            <a:br>
              <a:rPr lang="id-ID" dirty="0" smtClean="0"/>
            </a:br>
            <a:r>
              <a:rPr lang="id-ID" dirty="0" smtClean="0"/>
              <a:t>So What's Needed</a:t>
            </a:r>
            <a:endParaRPr lang="id-ID" dirty="0"/>
          </a:p>
        </p:txBody>
      </p:sp>
      <p:sp>
        <p:nvSpPr>
          <p:cNvPr id="6" name="Content Placeholder 2"/>
          <p:cNvSpPr txBox="1">
            <a:spLocks/>
          </p:cNvSpPr>
          <p:nvPr/>
        </p:nvSpPr>
        <p:spPr bwMode="auto">
          <a:xfrm>
            <a:off x="457200" y="1785926"/>
            <a:ext cx="8229600" cy="4340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pPr>
            <a:r>
              <a:rPr lang="id-ID" sz="3200" dirty="0" smtClean="0"/>
              <a:t>	</a:t>
            </a:r>
            <a:r>
              <a:rPr lang="en-US" sz="3200" dirty="0" smtClean="0"/>
              <a:t>To Start a Business, Just Need 3M:</a:t>
            </a:r>
            <a:br>
              <a:rPr lang="en-US" sz="3200" dirty="0" smtClean="0"/>
            </a:br>
            <a:r>
              <a:rPr lang="en-US" sz="3200" dirty="0" smtClean="0"/>
              <a:t/>
            </a:r>
            <a:br>
              <a:rPr lang="en-US" sz="3200" dirty="0" smtClean="0"/>
            </a:br>
            <a:r>
              <a:rPr lang="id-ID" sz="3200" dirty="0" smtClean="0"/>
              <a:t>M</a:t>
            </a:r>
            <a:r>
              <a:rPr lang="en-US" sz="3200" dirty="0" err="1" smtClean="0"/>
              <a:t>otivation</a:t>
            </a:r>
            <a:r>
              <a:rPr lang="en-US" sz="3200" dirty="0" smtClean="0"/>
              <a:t>,</a:t>
            </a:r>
            <a:br>
              <a:rPr lang="en-US" sz="3200" dirty="0" smtClean="0"/>
            </a:br>
            <a:r>
              <a:rPr lang="id-ID" sz="3200" dirty="0" smtClean="0"/>
              <a:t>M</a:t>
            </a:r>
            <a:r>
              <a:rPr lang="en-US" sz="3200" dirty="0" err="1" smtClean="0"/>
              <a:t>indset</a:t>
            </a:r>
            <a:r>
              <a:rPr lang="id-ID" sz="3200" dirty="0" smtClean="0"/>
              <a:t> </a:t>
            </a:r>
            <a:r>
              <a:rPr lang="en-US" sz="3200" dirty="0" smtClean="0"/>
              <a:t>and</a:t>
            </a:r>
            <a:br>
              <a:rPr lang="en-US" sz="3200" dirty="0" smtClean="0"/>
            </a:br>
            <a:r>
              <a:rPr lang="en-US" sz="3200" dirty="0" smtClean="0"/>
              <a:t>Make it (Just Do IT)</a:t>
            </a: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425</Words>
  <Application>Microsoft Office PowerPoint</Application>
  <PresentationFormat>On-screen Show (4:3)</PresentationFormat>
  <Paragraphs>115</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Thinking Change</vt:lpstr>
      <vt:lpstr>Learning objectives</vt:lpstr>
      <vt:lpstr> Game Needs and Desire</vt:lpstr>
      <vt:lpstr>Entrepreneur Mindset</vt:lpstr>
      <vt:lpstr>Barriers to Starting a Business</vt:lpstr>
      <vt:lpstr>Slide 6</vt:lpstr>
      <vt:lpstr>The Lesson</vt:lpstr>
      <vt:lpstr>who says..?</vt:lpstr>
      <vt:lpstr> So What's Needed</vt:lpstr>
      <vt:lpstr>Imagine ....</vt:lpstr>
      <vt:lpstr> Once Again, Remember:</vt:lpstr>
      <vt:lpstr>  Where You Choose? </vt:lpstr>
      <vt:lpstr>SO...transform quickly and precisely!</vt:lpstr>
      <vt:lpstr>Balance of Life Game</vt:lpstr>
      <vt:lpstr>Game Asset Productive vs Consumptive</vt:lpstr>
      <vt:lpstr>Slide 16</vt:lpstr>
      <vt:lpstr>Practical tips</vt:lpstr>
      <vt:lpstr>Slide 18</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Change</dc:title>
  <dc:creator>Asus</dc:creator>
  <cp:lastModifiedBy>Asus</cp:lastModifiedBy>
  <cp:revision>1</cp:revision>
  <dcterms:created xsi:type="dcterms:W3CDTF">2016-07-22T02:30:07Z</dcterms:created>
  <dcterms:modified xsi:type="dcterms:W3CDTF">2016-07-22T02:32:46Z</dcterms:modified>
</cp:coreProperties>
</file>