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3" r:id="rId6"/>
    <p:sldId id="265" r:id="rId7"/>
    <p:sldId id="266" r:id="rId8"/>
    <p:sldId id="259" r:id="rId9"/>
    <p:sldId id="258" r:id="rId10"/>
    <p:sldId id="260" r:id="rId11"/>
    <p:sldId id="261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25B-9346-4ACC-9FB8-0A6C733E615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508B-43C4-4318-80B7-987D782EE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25B-9346-4ACC-9FB8-0A6C733E615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508B-43C4-4318-80B7-987D782EE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25B-9346-4ACC-9FB8-0A6C733E615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508B-43C4-4318-80B7-987D782EE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25B-9346-4ACC-9FB8-0A6C733E615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508B-43C4-4318-80B7-987D782EE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25B-9346-4ACC-9FB8-0A6C733E615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508B-43C4-4318-80B7-987D782EE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25B-9346-4ACC-9FB8-0A6C733E615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508B-43C4-4318-80B7-987D782EE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25B-9346-4ACC-9FB8-0A6C733E615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508B-43C4-4318-80B7-987D782EE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25B-9346-4ACC-9FB8-0A6C733E615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508B-43C4-4318-80B7-987D782EE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25B-9346-4ACC-9FB8-0A6C733E615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508B-43C4-4318-80B7-987D782EE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25B-9346-4ACC-9FB8-0A6C733E615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508B-43C4-4318-80B7-987D782EE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25B-9346-4ACC-9FB8-0A6C733E615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508B-43C4-4318-80B7-987D782EE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6C25B-9346-4ACC-9FB8-0A6C733E615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F508B-43C4-4318-80B7-987D782EE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Digital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endParaRPr lang="en-US" dirty="0"/>
          </a:p>
        </p:txBody>
      </p:sp>
      <p:pic>
        <p:nvPicPr>
          <p:cNvPr id="4" name="Content Placeholder 3" descr="220px-74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599" y="1676400"/>
            <a:ext cx="3389779" cy="4191000"/>
          </a:xfrm>
        </p:spPr>
      </p:pic>
      <p:pic>
        <p:nvPicPr>
          <p:cNvPr id="5" name="Picture 4" descr="220px-4011_Pinout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600200"/>
            <a:ext cx="2590800" cy="2590800"/>
          </a:xfrm>
          <a:prstGeom prst="rect">
            <a:avLst/>
          </a:prstGeom>
        </p:spPr>
      </p:pic>
      <p:pic>
        <p:nvPicPr>
          <p:cNvPr id="6" name="Picture 5" descr="CD4011UB-MI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4419600"/>
            <a:ext cx="1866900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Tingkat </a:t>
            </a:r>
            <a:r>
              <a:rPr lang="en-US" dirty="0" err="1" smtClean="0"/>
              <a:t>tegangan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endParaRPr lang="en-US" dirty="0"/>
          </a:p>
        </p:txBody>
      </p:sp>
      <p:pic>
        <p:nvPicPr>
          <p:cNvPr id="4" name="Content Placeholder 3" descr="log5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676401"/>
            <a:ext cx="3880177" cy="2362200"/>
          </a:xfrm>
        </p:spPr>
      </p:pic>
      <p:pic>
        <p:nvPicPr>
          <p:cNvPr id="5" name="Picture 4" descr="CMOS-LOGIC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4572000"/>
            <a:ext cx="6162675" cy="141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pic>
        <p:nvPicPr>
          <p:cNvPr id="4" name="Content Placeholder 3" descr="getfi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600200"/>
            <a:ext cx="6844445" cy="1726984"/>
          </a:xfrm>
        </p:spPr>
      </p:pic>
      <p:pic>
        <p:nvPicPr>
          <p:cNvPr id="5" name="Picture 4" descr="universal g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3886200"/>
            <a:ext cx="3453968" cy="2171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3962400"/>
            <a:ext cx="289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Gerbang</a:t>
            </a:r>
            <a:r>
              <a:rPr lang="en-US" sz="2800" dirty="0" smtClean="0"/>
              <a:t> universal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kombinasional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Rangkaian</a:t>
            </a:r>
            <a:r>
              <a:rPr lang="en-US" dirty="0" smtClean="0"/>
              <a:t> digital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 smtClean="0"/>
          </a:p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susunan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gerbang-gerbang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gerbang-gerbang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 smtClean="0"/>
          </a:p>
          <a:p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Sintesa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kombinasional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getfile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2634" y="2362333"/>
            <a:ext cx="6158731" cy="21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output </a:t>
            </a:r>
            <a:r>
              <a:rPr lang="en-US" dirty="0" err="1" smtClean="0"/>
              <a:t>aktif</a:t>
            </a:r>
            <a:r>
              <a:rPr lang="en-US" dirty="0" smtClean="0"/>
              <a:t>,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input</a:t>
            </a:r>
          </a:p>
          <a:p>
            <a:endParaRPr lang="en-US" dirty="0"/>
          </a:p>
        </p:txBody>
      </p:sp>
      <p:pic>
        <p:nvPicPr>
          <p:cNvPr id="4" name="Picture 3" descr="nx1_decod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590800"/>
            <a:ext cx="3705225" cy="1704975"/>
          </a:xfrm>
          <a:prstGeom prst="rect">
            <a:avLst/>
          </a:prstGeom>
        </p:spPr>
      </p:pic>
      <p:pic>
        <p:nvPicPr>
          <p:cNvPr id="5" name="Picture 4" descr="cs132-deco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819400"/>
            <a:ext cx="3991532" cy="3496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Sintesa</a:t>
            </a:r>
            <a:r>
              <a:rPr lang="en-US" dirty="0" smtClean="0"/>
              <a:t> </a:t>
            </a:r>
            <a:r>
              <a:rPr lang="en-US" dirty="0" err="1" smtClean="0"/>
              <a:t>dekoder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X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X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X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Y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X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19200" y="2133600"/>
          <a:ext cx="1653988" cy="520700"/>
        </p:xfrm>
        <a:graphic>
          <a:graphicData uri="http://schemas.openxmlformats.org/presentationml/2006/ole">
            <p:oleObj spid="_x0000_s2050" name="Equation" r:id="rId3" imgW="685800" imgH="215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43000" y="3276600"/>
          <a:ext cx="1694329" cy="533400"/>
        </p:xfrm>
        <a:graphic>
          <a:graphicData uri="http://schemas.openxmlformats.org/presentationml/2006/ole">
            <p:oleObj spid="_x0000_s2053" name="Equation" r:id="rId4" imgW="685800" imgH="2156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42253" y="4411056"/>
          <a:ext cx="1753347" cy="541943"/>
        </p:xfrm>
        <a:graphic>
          <a:graphicData uri="http://schemas.openxmlformats.org/presentationml/2006/ole">
            <p:oleObj spid="_x0000_s2054" name="Equation" r:id="rId5" imgW="698400" imgH="21564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219200" y="5486400"/>
          <a:ext cx="1684618" cy="520700"/>
        </p:xfrm>
        <a:graphic>
          <a:graphicData uri="http://schemas.openxmlformats.org/presentationml/2006/ole">
            <p:oleObj spid="_x0000_s2055" name="Equation" r:id="rId6" imgW="6984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dekoder</a:t>
            </a:r>
            <a:r>
              <a:rPr lang="en-US" dirty="0" smtClean="0"/>
              <a:t> 2 </a:t>
            </a:r>
            <a:r>
              <a:rPr lang="en-US" dirty="0" err="1" smtClean="0"/>
              <a:t>ke</a:t>
            </a:r>
            <a:r>
              <a:rPr lang="en-US" dirty="0" smtClean="0"/>
              <a:t> 4</a:t>
            </a:r>
            <a:endParaRPr lang="en-US" dirty="0"/>
          </a:p>
        </p:txBody>
      </p:sp>
      <p:pic>
        <p:nvPicPr>
          <p:cNvPr id="4" name="Content Placeholder 3" descr="2to4 decod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6600" y="1905000"/>
            <a:ext cx="2171429" cy="18412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multiplekser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input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output.</a:t>
            </a:r>
          </a:p>
          <a:p>
            <a:r>
              <a:rPr lang="en-US" dirty="0" smtClean="0"/>
              <a:t>Output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id-ID" dirty="0" smtClean="0"/>
              <a:t>input </a:t>
            </a:r>
            <a:r>
              <a:rPr lang="en-US" dirty="0" err="1" smtClean="0"/>
              <a:t>terpilih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Input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input </a:t>
            </a:r>
            <a:r>
              <a:rPr lang="en-US" i="1" dirty="0" smtClean="0"/>
              <a:t>selector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multiplekser</a:t>
            </a:r>
            <a:endParaRPr lang="en-US" dirty="0"/>
          </a:p>
        </p:txBody>
      </p:sp>
      <p:pic>
        <p:nvPicPr>
          <p:cNvPr id="4" name="Content Placeholder 3" descr="multiplex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371600"/>
            <a:ext cx="3288889" cy="1892064"/>
          </a:xfrm>
        </p:spPr>
      </p:pic>
      <p:pic>
        <p:nvPicPr>
          <p:cNvPr id="5" name="Picture 4" descr="multiplexer circu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1676400"/>
            <a:ext cx="2565080" cy="17396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0" y="3657600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???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Aljabar</a:t>
            </a:r>
            <a:r>
              <a:rPr lang="en-US" dirty="0" smtClean="0"/>
              <a:t> Boolean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endParaRPr lang="en-US" dirty="0" smtClean="0"/>
          </a:p>
          <a:p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Kombinasional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aritmatika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Half adder, full adder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half ad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286000"/>
            <a:ext cx="4698413" cy="1625397"/>
          </a:xfrm>
          <a:prstGeom prst="rect">
            <a:avLst/>
          </a:prstGeom>
        </p:spPr>
      </p:pic>
      <p:pic>
        <p:nvPicPr>
          <p:cNvPr id="5" name="Picture 4" descr="full ad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4038600"/>
            <a:ext cx="4495238" cy="1498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Aljabar</a:t>
            </a:r>
            <a:r>
              <a:rPr lang="en-US" dirty="0" smtClean="0"/>
              <a:t> </a:t>
            </a:r>
            <a:r>
              <a:rPr lang="en-US" dirty="0" err="1" smtClean="0"/>
              <a:t>bool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: </a:t>
            </a:r>
            <a:r>
              <a:rPr lang="en-US" dirty="0" err="1" smtClean="0"/>
              <a:t>benar</a:t>
            </a:r>
            <a:r>
              <a:rPr lang="en-US" dirty="0" smtClean="0"/>
              <a:t> (true)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(false)</a:t>
            </a:r>
          </a:p>
          <a:p>
            <a:r>
              <a:rPr lang="en-US" dirty="0" err="1" smtClean="0"/>
              <a:t>Benar</a:t>
            </a:r>
            <a:r>
              <a:rPr lang="en-US" dirty="0" smtClean="0"/>
              <a:t>, True : 1</a:t>
            </a:r>
          </a:p>
          <a:p>
            <a:r>
              <a:rPr lang="en-US" dirty="0" err="1" smtClean="0"/>
              <a:t>salah</a:t>
            </a:r>
            <a:r>
              <a:rPr lang="en-US" dirty="0" smtClean="0"/>
              <a:t>, false: 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Elektronika</a:t>
            </a:r>
            <a:r>
              <a:rPr lang="en-US" dirty="0" smtClean="0"/>
              <a:t>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operator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elektronika</a:t>
            </a:r>
            <a:endParaRPr lang="en-US" dirty="0" smtClean="0"/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rangkaiannya</a:t>
            </a:r>
            <a:endParaRPr lang="en-US" dirty="0" smtClean="0"/>
          </a:p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yang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endParaRPr lang="en-US" dirty="0" smtClean="0"/>
          </a:p>
          <a:p>
            <a:pPr lvl="1"/>
            <a:r>
              <a:rPr lang="en-US" dirty="0" err="1" smtClean="0"/>
              <a:t>Mentransmisikan</a:t>
            </a:r>
            <a:r>
              <a:rPr lang="en-US" dirty="0" smtClean="0"/>
              <a:t>/</a:t>
            </a: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Tiga</a:t>
            </a:r>
            <a:r>
              <a:rPr lang="en-US" dirty="0" smtClean="0"/>
              <a:t> operator </a:t>
            </a:r>
            <a:r>
              <a:rPr lang="en-US" dirty="0" err="1" smtClean="0"/>
              <a:t>dasar</a:t>
            </a:r>
            <a:r>
              <a:rPr lang="en-US" dirty="0" smtClean="0"/>
              <a:t> : AND, OR, NOT</a:t>
            </a:r>
          </a:p>
          <a:p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A.B </a:t>
            </a:r>
          </a:p>
          <a:p>
            <a:r>
              <a:rPr lang="en-US" dirty="0" smtClean="0"/>
              <a:t>A OR B </a:t>
            </a:r>
            <a:r>
              <a:rPr lang="en-US" dirty="0" err="1" smtClean="0"/>
              <a:t>dituliskan</a:t>
            </a:r>
            <a:r>
              <a:rPr lang="en-US" dirty="0" smtClean="0"/>
              <a:t> A + B</a:t>
            </a:r>
          </a:p>
          <a:p>
            <a:r>
              <a:rPr lang="en-US" dirty="0" smtClean="0"/>
              <a:t>NOT A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721100" y="3429000"/>
          <a:ext cx="330200" cy="406400"/>
        </p:xfrm>
        <a:graphic>
          <a:graphicData uri="http://schemas.openxmlformats.org/presentationml/2006/ole">
            <p:oleObj spid="_x0000_s1026" name="Equation" r:id="rId3" imgW="1648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input </a:t>
            </a:r>
            <a:r>
              <a:rPr lang="en-US" dirty="0" err="1" smtClean="0"/>
              <a:t>dan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operator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endParaRPr lang="en-US" dirty="0" smtClean="0"/>
          </a:p>
          <a:p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operator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041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810000"/>
            <a:ext cx="2219325" cy="2638425"/>
          </a:xfrm>
          <a:prstGeom prst="rect">
            <a:avLst/>
          </a:prstGeom>
        </p:spPr>
      </p:pic>
      <p:pic>
        <p:nvPicPr>
          <p:cNvPr id="5" name="Picture 4" descr="041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3810000"/>
            <a:ext cx="2219325" cy="2638425"/>
          </a:xfrm>
          <a:prstGeom prst="rect">
            <a:avLst/>
          </a:prstGeom>
        </p:spPr>
      </p:pic>
      <p:pic>
        <p:nvPicPr>
          <p:cNvPr id="6" name="Picture 5" descr="1400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8400" y="3962400"/>
            <a:ext cx="1790700" cy="195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endParaRPr lang="en-US" dirty="0"/>
          </a:p>
        </p:txBody>
      </p:sp>
      <p:pic>
        <p:nvPicPr>
          <p:cNvPr id="6" name="Content Placeholder 5" descr="NF130220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60038" y="1600200"/>
            <a:ext cx="542392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Bipolar  Junction Transistor (BJT) </a:t>
            </a:r>
            <a:r>
              <a:rPr lang="en-US" dirty="0" err="1" smtClean="0"/>
              <a:t>dan</a:t>
            </a:r>
            <a:endParaRPr lang="en-US" dirty="0" smtClean="0"/>
          </a:p>
          <a:p>
            <a:pPr lvl="1"/>
            <a:r>
              <a:rPr lang="en-US" dirty="0" smtClean="0"/>
              <a:t>Field Effect Transistor (FET) 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dtob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3352800"/>
            <a:ext cx="3895725" cy="3267075"/>
          </a:xfrm>
          <a:prstGeom prst="rect">
            <a:avLst/>
          </a:prstGeom>
        </p:spPr>
      </p:pic>
      <p:pic>
        <p:nvPicPr>
          <p:cNvPr id="5" name="Picture 4" descr="fet-field-effect-transis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2971800"/>
            <a:ext cx="2823882" cy="2133600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0200" y="4953000"/>
            <a:ext cx="2743200" cy="166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TTL </a:t>
            </a:r>
            <a:r>
              <a:rPr lang="en-US" dirty="0" err="1" smtClean="0"/>
              <a:t>dan</a:t>
            </a:r>
            <a:r>
              <a:rPr lang="en-US" dirty="0" smtClean="0"/>
              <a:t> CMOS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TTL : Transistor-Transistor Logic</a:t>
            </a:r>
          </a:p>
          <a:p>
            <a:pPr lvl="1"/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transistor</a:t>
            </a:r>
          </a:p>
          <a:p>
            <a:r>
              <a:rPr lang="en-US" dirty="0" smtClean="0"/>
              <a:t>CMOS: Complementary Metal Oxide Semiconductor</a:t>
            </a:r>
          </a:p>
          <a:p>
            <a:pPr lvl="1"/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transistor MOS-FET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tt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4572000"/>
            <a:ext cx="2048256" cy="1335024"/>
          </a:xfrm>
          <a:prstGeom prst="rect">
            <a:avLst/>
          </a:prstGeom>
        </p:spPr>
      </p:pic>
      <p:pic>
        <p:nvPicPr>
          <p:cNvPr id="5" name="Picture 4" descr="nand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4419600"/>
            <a:ext cx="2362200" cy="157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290</Words>
  <Application>Microsoft Office PowerPoint</Application>
  <PresentationFormat>On-screen Show (4:3)</PresentationFormat>
  <Paragraphs>62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Dasar-dasar Rangkaian Logika Digital</vt:lpstr>
      <vt:lpstr>Materi</vt:lpstr>
      <vt:lpstr>Aljabar bool, nilai logika</vt:lpstr>
      <vt:lpstr>Elektronika digital</vt:lpstr>
      <vt:lpstr>Operator logika</vt:lpstr>
      <vt:lpstr>Tabel kebenaran</vt:lpstr>
      <vt:lpstr>Identitas boolean</vt:lpstr>
      <vt:lpstr>Transistor</vt:lpstr>
      <vt:lpstr>TTL dan CMOS</vt:lpstr>
      <vt:lpstr>IC gerbang logika</vt:lpstr>
      <vt:lpstr>Tingkat tegangan logika</vt:lpstr>
      <vt:lpstr>Gerbang logika umum</vt:lpstr>
      <vt:lpstr>Rangkaian kombinasional</vt:lpstr>
      <vt:lpstr>Sintesa Rangkaian kombinasional</vt:lpstr>
      <vt:lpstr>dekoder</vt:lpstr>
      <vt:lpstr>Sintesa dekoder</vt:lpstr>
      <vt:lpstr>Rangkaian dekoder 2 ke 4</vt:lpstr>
      <vt:lpstr>multiplekser</vt:lpstr>
      <vt:lpstr>multiplekser</vt:lpstr>
      <vt:lpstr>Rangkaian aritmatika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Dasar-dasar Rangkaian Logika Digital</dc:title>
  <dc:creator>CHANGE_ME</dc:creator>
  <cp:lastModifiedBy>IT Telkom</cp:lastModifiedBy>
  <cp:revision>59</cp:revision>
  <dcterms:created xsi:type="dcterms:W3CDTF">2012-09-17T14:56:01Z</dcterms:created>
  <dcterms:modified xsi:type="dcterms:W3CDTF">2013-09-10T05:11:58Z</dcterms:modified>
</cp:coreProperties>
</file>