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52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9542-AF32-43B3-AEE5-C09481CC834E}" type="datetimeFigureOut">
              <a:rPr lang="id-ID" smtClean="0"/>
              <a:pPr/>
              <a:t>20/11/2013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15B9-2820-4905-9C3F-0ADFC857E87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Microprogramming dan microarchitecture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Sinyal Kontrol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Untuk ALU diperlukan sinyal untuk latch register X (S3), latch register Y (S2), kontrol output ALU ke akumulator (S4), dan jenis operasi ALU add atau subtract (S1)</a:t>
            </a:r>
          </a:p>
          <a:p>
            <a:r>
              <a:rPr lang="id-ID" dirty="0" smtClean="0"/>
              <a:t>Untuk setiap register diperlukan sinyal untuk latch (Cx), enable output (ENXx), dan enable input (ENAx)</a:t>
            </a:r>
          </a:p>
          <a:p>
            <a:r>
              <a:rPr lang="id-ID" dirty="0" smtClean="0"/>
              <a:t>Untuk akumulator sendiri diperlukan sinyal untuk input latch S5 dan enable output S6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Sinyal kontrol</a:t>
            </a:r>
            <a:endParaRPr lang="id-ID" dirty="0"/>
          </a:p>
        </p:txBody>
      </p:sp>
      <p:pic>
        <p:nvPicPr>
          <p:cNvPr id="4" name="Content Placeholder 3" descr="http://my.safaribooksonline.com/getfile?item=ZDdhci90N21wLy9jODlnc2k4MWVlNTE2MW0zNTdkaWZfL2guOTBjMmFnXzdwaTAuMjNwOTBnbjA-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792088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Sinyal kontrol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 dirty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Location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Function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Signal type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Remarks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ALU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ALU function control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Level triggered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0-add, 1-subtract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S2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Y-register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Latch ALU output in Y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Edge triggered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Falling edge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X-register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Latch Rn output in X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Edge triggered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Falling edge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ENX0–ENX3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R0–R3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Enable Rn for X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Level triggered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0-enable, 1-disable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ENA0–ENA3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R0–R3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Enable Rn for accumulator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Level triggered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0-enable, 1-disable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C0–C3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R0–R3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Latch accumulator output in Rn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Edge triggered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Falling edge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S4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 smtClean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latin typeface="Calibri"/>
                          <a:ea typeface="Calibri"/>
                          <a:cs typeface="Times New Roman"/>
                        </a:rPr>
                        <a:t>Enable </a:t>
                      </a:r>
                      <a:r>
                        <a:rPr lang="id-ID" sz="1400" dirty="0" smtClean="0">
                          <a:latin typeface="Calibri"/>
                          <a:ea typeface="Calibri"/>
                          <a:cs typeface="Times New Roman"/>
                        </a:rPr>
                        <a:t>Y output to accumulator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Level triggered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0-enable, 1-disable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S5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Accumulator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latin typeface="Calibri"/>
                          <a:ea typeface="Calibri"/>
                          <a:cs typeface="Times New Roman"/>
                        </a:rPr>
                        <a:t>Latch Rn output in accumulator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Edge triggered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Falling edge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S6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Accumulator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 smtClean="0">
                          <a:latin typeface="+mn-lt"/>
                          <a:ea typeface="Calibri"/>
                          <a:cs typeface="Times New Roman"/>
                        </a:rPr>
                        <a:t>Enable accumulator  output to R0–R3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 smtClean="0">
                          <a:latin typeface="Calibri"/>
                          <a:ea typeface="Calibri"/>
                          <a:cs typeface="Times New Roman"/>
                        </a:rPr>
                        <a:t>Level triggered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 smtClean="0">
                          <a:latin typeface="Calibri"/>
                          <a:ea typeface="Calibri"/>
                          <a:cs typeface="Times New Roman"/>
                        </a:rPr>
                        <a:t>0-enable,</a:t>
                      </a:r>
                      <a:r>
                        <a:rPr lang="id-ID" sz="1400" baseline="0" dirty="0" smtClean="0">
                          <a:latin typeface="Calibri"/>
                          <a:ea typeface="Calibri"/>
                          <a:cs typeface="Times New Roman"/>
                        </a:rPr>
                        <a:t> 1-disable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Microinstruction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Setelah tersedia register, ALU, jalur data dan sinyal kontrol,  maka untuk bisa melakukan proses seperti yang diinginkan suatu instruksi diperlukan langkah-langkah yang masing-masing berupa penerapan nilai sinyal kontrol yang sesuai. Langkah-langkah dalam instruksi mesin ini disebut instruksi mikro atau microinstruction.</a:t>
            </a:r>
          </a:p>
          <a:p>
            <a:r>
              <a:rPr lang="id-ID" dirty="0" smtClean="0"/>
              <a:t>Contoh untuk mengisi akumulator dari register R0</a:t>
            </a:r>
          </a:p>
          <a:p>
            <a:pPr lvl="1"/>
            <a:r>
              <a:rPr lang="id-ID" dirty="0" smtClean="0"/>
              <a:t>ENA0 diset ke 0 untuk output ke bus akumulator</a:t>
            </a:r>
          </a:p>
          <a:p>
            <a:pPr lvl="1"/>
            <a:r>
              <a:rPr lang="id-ID" dirty="0" smtClean="0"/>
              <a:t>S5 ditransisikan dari high ke low untuk latch ke akumulator</a:t>
            </a:r>
          </a:p>
          <a:p>
            <a:pPr lvl="1">
              <a:buNone/>
            </a:pPr>
            <a:r>
              <a:rPr lang="id-ID" dirty="0" smtClean="0"/>
              <a:t>Urutan sangat penting. S5 dulu baru ENA0 </a:t>
            </a:r>
            <a:r>
              <a:rPr lang="id-ID" dirty="0" smtClean="0">
                <a:sym typeface="Wingdings" pitchFamily="2" charset="2"/>
              </a:rPr>
              <a:t> data tidak tersimpan di 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Microinstruction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Diperlukan mekanisme yang akan memberikan sinyal kontrol yang sesuai untuk setiap langkah dari suatu instruksi.</a:t>
            </a:r>
          </a:p>
          <a:p>
            <a:r>
              <a:rPr lang="id-ID" dirty="0" smtClean="0"/>
              <a:t>Dengan mengabaikan siklus fetch, untuk contoh ini instruksi (0000) sudah tersimpan dalam register IR.</a:t>
            </a:r>
          </a:p>
          <a:p>
            <a:r>
              <a:rPr lang="id-ID" dirty="0" smtClean="0"/>
              <a:t>Langkah berikutnya adalah dengan menggunakan clock prosesor, harus dibangkitkan sinyal ENA0 dan S5</a:t>
            </a:r>
          </a:p>
          <a:p>
            <a:r>
              <a:rPr lang="id-ID" dirty="0" smtClean="0"/>
              <a:t>Hal ini bisa diimplementasikan dengan hardware atau software.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Instruksi mikro untuk Load 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9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 dirty="0">
                          <a:latin typeface="Calibri"/>
                          <a:ea typeface="Calibri"/>
                          <a:cs typeface="Times New Roman"/>
                        </a:rPr>
                        <a:t>Instruction</a:t>
                      </a:r>
                      <a:endParaRPr lang="id-ID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>
                          <a:latin typeface="Calibri"/>
                          <a:ea typeface="Calibri"/>
                          <a:cs typeface="Times New Roman"/>
                        </a:rPr>
                        <a:t>Step 1</a:t>
                      </a:r>
                      <a:endParaRPr lang="id-ID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>
                          <a:latin typeface="Calibri"/>
                          <a:ea typeface="Calibri"/>
                          <a:cs typeface="Times New Roman"/>
                        </a:rPr>
                        <a:t>Step 2</a:t>
                      </a:r>
                      <a:endParaRPr lang="id-ID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>
                          <a:latin typeface="Calibri"/>
                          <a:ea typeface="Calibri"/>
                          <a:cs typeface="Times New Roman"/>
                        </a:rPr>
                        <a:t>Step 3</a:t>
                      </a:r>
                      <a:endParaRPr lang="id-ID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>
                          <a:latin typeface="Calibri"/>
                          <a:ea typeface="Calibri"/>
                          <a:cs typeface="Times New Roman"/>
                        </a:rPr>
                        <a:t>Step 4</a:t>
                      </a:r>
                      <a:endParaRPr lang="id-ID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Load A by R0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ENA0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ENA0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Load A by R1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ENA1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ENA1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Load A by R2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ENA2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ENA2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Load A by R3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ENA3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ENA3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Explanation of steps (microinstructions)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Enable target register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Latch data in accumulator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Reset S5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dirty="0">
                          <a:latin typeface="Calibri"/>
                          <a:ea typeface="Calibri"/>
                          <a:cs typeface="Times New Roman"/>
                        </a:rPr>
                        <a:t>Disable target register</a:t>
                      </a: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Instruksi mikro untuk store 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7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 dirty="0">
                          <a:latin typeface="Calibri"/>
                          <a:ea typeface="Calibri"/>
                          <a:cs typeface="Times New Roman"/>
                        </a:rPr>
                        <a:t>Instruction</a:t>
                      </a:r>
                      <a:endParaRPr lang="id-ID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>
                          <a:latin typeface="Calibri"/>
                          <a:ea typeface="Calibri"/>
                          <a:cs typeface="Times New Roman"/>
                        </a:rPr>
                        <a:t>Step 1</a:t>
                      </a:r>
                      <a:endParaRPr lang="id-ID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>
                          <a:latin typeface="Calibri"/>
                          <a:ea typeface="Calibri"/>
                          <a:cs typeface="Times New Roman"/>
                        </a:rPr>
                        <a:t>Step 2</a:t>
                      </a:r>
                      <a:endParaRPr lang="id-ID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>
                          <a:latin typeface="Calibri"/>
                          <a:ea typeface="Calibri"/>
                          <a:cs typeface="Times New Roman"/>
                        </a:rPr>
                        <a:t>Step 3</a:t>
                      </a:r>
                      <a:endParaRPr lang="id-ID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b="1">
                          <a:latin typeface="Calibri"/>
                          <a:ea typeface="Calibri"/>
                          <a:cs typeface="Times New Roman"/>
                        </a:rPr>
                        <a:t>Step 4</a:t>
                      </a:r>
                      <a:endParaRPr lang="id-ID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Save A in R0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S6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C0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C0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S6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Save A in R1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S6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C1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C1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S6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Save A in R2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S6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C2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C2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dirty="0">
                          <a:latin typeface="Calibri"/>
                          <a:ea typeface="Calibri"/>
                          <a:cs typeface="Times New Roman"/>
                        </a:rPr>
                        <a:t>S6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dirty="0">
                          <a:latin typeface="Calibri"/>
                          <a:ea typeface="Calibri"/>
                          <a:cs typeface="Times New Roman"/>
                        </a:rPr>
                        <a:t>Save A in R3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S6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C3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C3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S6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Explanation of steps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Enable accumulator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Latch data in target register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>
                          <a:latin typeface="Calibri"/>
                          <a:ea typeface="Calibri"/>
                          <a:cs typeface="Times New Roman"/>
                        </a:rPr>
                        <a:t>Reset latching signal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400" dirty="0">
                          <a:latin typeface="Calibri"/>
                          <a:ea typeface="Calibri"/>
                          <a:cs typeface="Times New Roman"/>
                        </a:rPr>
                        <a:t>Disable accumulator</a:t>
                      </a: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Instruksi mikro untuk add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5" cy="330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 dirty="0">
                          <a:latin typeface="Calibri"/>
                          <a:ea typeface="Calibri"/>
                          <a:cs typeface="Times New Roman"/>
                        </a:rPr>
                        <a:t>Instruction</a:t>
                      </a:r>
                      <a:endParaRPr lang="id-ID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b="1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Add A with R0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ENX 0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S3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S3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S1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S2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S2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S4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S4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Add A with R1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ENX 1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S3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S3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S1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S2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S2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S4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S4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Add A with R2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ENX 2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S3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S3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S1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S2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S2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S4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S4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Add A with R3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ENX 3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S3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S3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S1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S2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S2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S4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S4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Explanation of steps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Enable target register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Latch data in X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Reset S3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For adding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Latch ALU output in Y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Reset S2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Enable Y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Latch result in A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latin typeface="Calibri"/>
                          <a:ea typeface="Calibri"/>
                          <a:cs typeface="Times New Roman"/>
                        </a:rPr>
                        <a:t>Reset S5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latin typeface="Calibri"/>
                          <a:ea typeface="Calibri"/>
                          <a:cs typeface="Times New Roman"/>
                        </a:rPr>
                        <a:t>Disable Y</a:t>
                      </a: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Instruksi mikro untuk sub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5" cy="2779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 dirty="0">
                          <a:latin typeface="Calibri"/>
                          <a:ea typeface="Calibri"/>
                          <a:cs typeface="Times New Roman"/>
                        </a:rPr>
                        <a:t>Instruction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Subtract R0 from A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ENX 0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S3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S3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S1 =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S2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S2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S4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S4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Subtract R1from A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ENX 1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S3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S3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S1 =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S2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S2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S4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S4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Subtract R2 from A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ENX 2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S3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S3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S1 =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S2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S2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S4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S4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Subtract R3 from A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ENX 3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S3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S3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S1 =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S2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S2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S4 =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S5 1 to 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S5 0 to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S4 = 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Explanation of steps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Enable target register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Latch data in X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Reset S3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For subtracting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Latch ALU output in Y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Reset S2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Enable Y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Latch result in A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latin typeface="Calibri"/>
                          <a:ea typeface="Calibri"/>
                          <a:cs typeface="Times New Roman"/>
                        </a:rPr>
                        <a:t>Reset S5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dirty="0">
                          <a:latin typeface="Calibri"/>
                          <a:ea typeface="Calibri"/>
                          <a:cs typeface="Times New Roman"/>
                        </a:rPr>
                        <a:t>Disable Y</a:t>
                      </a: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Siklus instruksi prosesor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Fungsi prosesor menjalankan program</a:t>
            </a:r>
          </a:p>
          <a:p>
            <a:r>
              <a:rPr lang="id-ID" dirty="0" smtClean="0"/>
              <a:t>Dengan cara mengambil instruksi, menjalankan, mengambil instruksi berikutnya, dst</a:t>
            </a:r>
          </a:p>
          <a:p>
            <a:r>
              <a:rPr lang="id-ID" dirty="0" smtClean="0"/>
              <a:t>Kalau ada interrupt, menjalankan (lompat) ke instruksi dari ISR (Interrupt Service Routine)</a:t>
            </a:r>
            <a:endParaRPr lang="id-ID" dirty="0"/>
          </a:p>
        </p:txBody>
      </p:sp>
      <p:pic>
        <p:nvPicPr>
          <p:cNvPr id="7" name="Content Placeholder 6" descr="http://my.safaribooksonline.com/getfile?item=ZDdhci90N21wLy9jODlnc2k4MWVlNTE2MW0zNTdkaWZfL2guOTBjOGFnXzdwaTAuMjRwOTBnbjA-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628800"/>
            <a:ext cx="352839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Dua operasi utama microarchitecture 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Mekanisme aliran data atau transfer dari satu register ke register yang lain, data berada dalam prosesor.</a:t>
            </a:r>
          </a:p>
          <a:p>
            <a:r>
              <a:rPr lang="id-ID" dirty="0" smtClean="0"/>
              <a:t>Menyimpan atau mempertahankan data yang diterima atau sudah ada dalam register </a:t>
            </a:r>
          </a:p>
          <a:p>
            <a:r>
              <a:rPr lang="id-ID" dirty="0" smtClean="0"/>
              <a:t>Sekitar 95% mekanisme dalam prosesor dipakai untuk dua mekanisme/operasi ini.</a:t>
            </a: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Hardwired control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Membangkitkan sinyal untuk instruksi mikro dengan hardware (rangkaian sekuensial)</a:t>
            </a:r>
          </a:p>
          <a:p>
            <a:r>
              <a:rPr lang="id-ID" dirty="0" smtClean="0"/>
              <a:t>Struktur dasar seperti gambar.</a:t>
            </a:r>
          </a:p>
          <a:p>
            <a:r>
              <a:rPr lang="id-ID" dirty="0" smtClean="0"/>
              <a:t>Input : Instruksi dalam IR</a:t>
            </a:r>
          </a:p>
          <a:p>
            <a:r>
              <a:rPr lang="id-ID" dirty="0" smtClean="0"/>
              <a:t>Output: sinyal kontrol</a:t>
            </a:r>
          </a:p>
          <a:p>
            <a:r>
              <a:rPr lang="id-ID" dirty="0" smtClean="0"/>
              <a:t>Step: diatur dari system clock</a:t>
            </a:r>
            <a:endParaRPr lang="id-ID" dirty="0"/>
          </a:p>
        </p:txBody>
      </p:sp>
      <p:pic>
        <p:nvPicPr>
          <p:cNvPr id="5" name="Content Placeholder 4" descr="http://my.safaribooksonline.com/getfile?item=ZDdhci90N21wLy9jODlnc2k4MWVlNTE2MW0zNTdkaWZfL2guOTBjOGFnXzdwaTAuMjVwOTBnbjA-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700808"/>
            <a:ext cx="439248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Timing diagram untuk load A,R0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IR = 0000</a:t>
            </a:r>
          </a:p>
          <a:p>
            <a:r>
              <a:rPr lang="id-ID" dirty="0" smtClean="0"/>
              <a:t>2-bit rendah untuk menyeleksi R0 (00), digunakan dekoder untuk memilih register</a:t>
            </a:r>
          </a:p>
        </p:txBody>
      </p:sp>
      <p:pic>
        <p:nvPicPr>
          <p:cNvPr id="5" name="Content Placeholder 4" descr="http://my.safaribooksonline.com/getfile?item=ZDdhci90N21wLy9jODlnc2k4MWVlNTE2MW0zNTdkaWZfL2guOTBjOWFnXzdwaTAuMjZwOTBnbjA-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00808"/>
            <a:ext cx="388843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Hardwired control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Kelebihan</a:t>
            </a:r>
          </a:p>
          <a:p>
            <a:pPr lvl="1"/>
            <a:r>
              <a:rPr lang="id-ID" dirty="0" smtClean="0"/>
              <a:t>Cepat (dibandingkan software / microprogrammed)</a:t>
            </a:r>
          </a:p>
          <a:p>
            <a:r>
              <a:rPr lang="id-ID" dirty="0" smtClean="0"/>
              <a:t>Kekurangan</a:t>
            </a:r>
          </a:p>
          <a:p>
            <a:pPr lvl="1"/>
            <a:r>
              <a:rPr lang="id-ID" dirty="0" smtClean="0"/>
              <a:t>Semakin komplek instruksi, semakin rumit rangkaiannya.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Programmed control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59216" cy="2908920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Implementasi control unit berbasis micro program menggunakan ‘komputer  kecil’ untuk menjalankan instruksi mikro.</a:t>
            </a:r>
          </a:p>
          <a:p>
            <a:r>
              <a:rPr lang="id-ID" dirty="0" smtClean="0"/>
              <a:t>Tidak seperti komputer biasa dimana memori dipakai untuk menyimpan instruksi, memori dalam microprammed control dipakai untuk membangkitkan sinyal kontrol</a:t>
            </a:r>
          </a:p>
          <a:p>
            <a:r>
              <a:rPr lang="id-ID" dirty="0" smtClean="0"/>
              <a:t>Tidak seperti pada komputer, microprogram komputer hanya mengirim alamat (urutan alamat) ke memori control untuk membangkitkan sinyal kontrol sesuai instruksi yang dijalankan prosesor.</a:t>
            </a:r>
            <a:endParaRPr lang="id-ID" dirty="0"/>
          </a:p>
        </p:txBody>
      </p:sp>
      <p:pic>
        <p:nvPicPr>
          <p:cNvPr id="6" name="Content Placeholder 5" descr="http://my.safaribooksonline.com/getfile?item=ZDdhci90N21wLy9jODlnc2k4MWVlNTE2MW0zNTdkaWZfL2guOTBjMGFnXzhwaTAuMjdwOTBnbjA-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653136"/>
            <a:ext cx="7560840" cy="151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isi memori kontrol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3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Programmed control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Dalam programmed control, untuk setiap instuksi ditentukan alamat awal dan alamat akhir dari setiap instruksi</a:t>
            </a:r>
          </a:p>
          <a:p>
            <a:pPr lvl="1"/>
            <a:r>
              <a:rPr lang="id-ID" dirty="0" smtClean="0"/>
              <a:t>Contoh:</a:t>
            </a:r>
          </a:p>
          <a:p>
            <a:pPr lvl="2"/>
            <a:r>
              <a:rPr lang="id-ID" dirty="0" smtClean="0"/>
              <a:t>Load A from R0 alamat awal 1, akhir 3</a:t>
            </a:r>
          </a:p>
          <a:p>
            <a:pPr lvl="2"/>
            <a:r>
              <a:rPr lang="id-ID" dirty="0" smtClean="0"/>
              <a:t>Load A from R1 alamat awal 4, akhir 6, </a:t>
            </a:r>
          </a:p>
          <a:p>
            <a:pPr lvl="2"/>
            <a:r>
              <a:rPr lang="id-ID" dirty="0" smtClean="0"/>
              <a:t>Dst</a:t>
            </a:r>
          </a:p>
          <a:p>
            <a:pPr lvl="1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Programmed control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Keuntungan</a:t>
            </a:r>
          </a:p>
          <a:p>
            <a:pPr lvl="1"/>
            <a:r>
              <a:rPr lang="id-ID" dirty="0" smtClean="0"/>
              <a:t>Modifikasi instruksi lebih mudah (flexible)</a:t>
            </a:r>
          </a:p>
          <a:p>
            <a:r>
              <a:rPr lang="id-ID" dirty="0" smtClean="0"/>
              <a:t>Kelemahan</a:t>
            </a:r>
          </a:p>
          <a:p>
            <a:pPr lvl="1"/>
            <a:r>
              <a:rPr lang="id-ID" dirty="0" smtClean="0"/>
              <a:t>Proses pelaksanaan instruksi lebih lambat dibanding hardwired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Sekuen dan pelaksanaan instruksi </a:t>
            </a:r>
            <a:br>
              <a:rPr lang="id-ID" dirty="0" smtClean="0"/>
            </a:br>
            <a:r>
              <a:rPr lang="id-ID" dirty="0" smtClean="0"/>
              <a:t>(instruksi add R0 yg diringkas)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06066" cy="268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</a:tblGrid>
              <a:tr h="244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EN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EN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EN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EN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EN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EN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EN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EN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 dirty="0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Sequence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A0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A1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A2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A3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X0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X1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X2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X3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T0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T1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T2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T3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T4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T5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1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Timing diagram</a:t>
            </a:r>
            <a:endParaRPr lang="id-ID" dirty="0"/>
          </a:p>
        </p:txBody>
      </p:sp>
      <p:pic>
        <p:nvPicPr>
          <p:cNvPr id="4" name="Content Placeholder 3" descr="http://my.safaribooksonline.com/getfile?item=ZDdhci90N21wLy9jODlnc2k4MWVlNTE2MW0zNTdkaWZfL2guOTBjMmFnXzhwaTAuMjhwOTBnbjA-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3911111" cy="302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Mempertahankan data dalam register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Register menyimpan bit dengan bit latch atau D flip-flop.</a:t>
            </a:r>
          </a:p>
          <a:p>
            <a:r>
              <a:rPr lang="id-ID" dirty="0" smtClean="0"/>
              <a:t>Register dengan D flip-flop adalah paralel-in-paralel-out register</a:t>
            </a:r>
          </a:p>
          <a:p>
            <a:r>
              <a:rPr lang="id-ID" dirty="0" smtClean="0"/>
              <a:t>Data yang tersedia pada input disimpan pada transisi dari sinyal clock</a:t>
            </a:r>
          </a:p>
          <a:p>
            <a:r>
              <a:rPr lang="id-ID" dirty="0" smtClean="0"/>
              <a:t>Terjadinya proses penyimpanan (latch) bisa dibuat pada transisi dari low ke high (rising-edge) atau pada transisi dari high ke low (falling-edge). Untuk penyeragaman dalam pembahasan ini digunakan transisi dari high ke low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Kontrol aliran data register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59216" cy="2116832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Sinyal kontrol untuk register mirip seperti sinyal kontrol untuk bus dan memori</a:t>
            </a:r>
          </a:p>
          <a:p>
            <a:r>
              <a:rPr lang="id-ID" dirty="0" smtClean="0"/>
              <a:t>Setiap sel bit data dalam register tersambung dengan sinyal clock (load), tri-state buffer input dan tri-state buffer output.</a:t>
            </a:r>
          </a:p>
          <a:p>
            <a:r>
              <a:rPr lang="id-ID" dirty="0" smtClean="0"/>
              <a:t>Dengan mengatur kontrol enable di input buffer dan output buffer bisa dilakukan pemutusan dan penyambungan sinyal dari dan ke bus untuk input dan output.</a:t>
            </a:r>
            <a:endParaRPr lang="id-ID" dirty="0"/>
          </a:p>
        </p:txBody>
      </p:sp>
      <p:pic>
        <p:nvPicPr>
          <p:cNvPr id="9" name="Content Placeholder 3" descr="register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15616" y="3861048"/>
            <a:ext cx="6338971" cy="2808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desain jalur data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Untuk bisa mengimplementasikan mekanisme transfer data dari setiap komponen dari prosesor, maka selain setiap komponen mempunyai kontrol aliran data, maka diperlukan juga jalur untuk transfer data antar komponen tersebut.</a:t>
            </a:r>
          </a:p>
          <a:p>
            <a:r>
              <a:rPr lang="id-ID" dirty="0" smtClean="0"/>
              <a:t>Ada dua hal yang harus ditangani prosesor: </a:t>
            </a:r>
          </a:p>
          <a:p>
            <a:pPr lvl="1"/>
            <a:r>
              <a:rPr lang="id-ID" dirty="0" smtClean="0"/>
              <a:t>Memilih komponen mana (dari sekumpulan komponen yang ada)</a:t>
            </a:r>
          </a:p>
          <a:p>
            <a:pPr lvl="1"/>
            <a:r>
              <a:rPr lang="id-ID" dirty="0" smtClean="0"/>
              <a:t>Memilih jalur mana yang akan diaktifkan atau dipakai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Desain aliran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Kasus prosesor sederhana:</a:t>
            </a:r>
          </a:p>
          <a:p>
            <a:pPr lvl="1"/>
            <a:r>
              <a:rPr lang="id-ID" dirty="0" smtClean="0"/>
              <a:t>Ada empat register R0, R1, R2 dan R3, semua 4-bit</a:t>
            </a:r>
          </a:p>
          <a:p>
            <a:pPr lvl="1"/>
            <a:r>
              <a:rPr lang="id-ID" dirty="0" smtClean="0"/>
              <a:t>Hanya bisa melakukan empat instruksi:</a:t>
            </a:r>
          </a:p>
          <a:p>
            <a:pPr lvl="2"/>
            <a:r>
              <a:rPr lang="id-ID" dirty="0" smtClean="0"/>
              <a:t>Mengisi akumulator dari salah satu register</a:t>
            </a:r>
          </a:p>
          <a:p>
            <a:pPr lvl="2"/>
            <a:r>
              <a:rPr lang="id-ID" dirty="0" smtClean="0"/>
              <a:t>Menyimpan isi akumulator ke salah satu register</a:t>
            </a:r>
          </a:p>
          <a:p>
            <a:pPr lvl="2"/>
            <a:r>
              <a:rPr lang="id-ID" dirty="0" smtClean="0"/>
              <a:t>Menjumlah isi dari suatu register dan akumulator, hasil disimpan dalam akumulator</a:t>
            </a:r>
          </a:p>
          <a:p>
            <a:pPr lvl="2"/>
            <a:r>
              <a:rPr lang="id-ID" dirty="0" smtClean="0"/>
              <a:t>Mengurangkan register dari akumulator, hasil disimpan di akumulator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aliran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Seperti diketahui bahwa dalam suatu instruksi prosesor ada bagian opcode yang bisa dipakai untuk identifikasi operasi. Ada 4 operasi: bisa digunakan 2-bit identitas operasi dalam opcode. Diperlukan lagi 2-bit untuk identitas register. Dalam kasus ini kita bisa gunakan 4-bit untuk opcode.</a:t>
            </a:r>
          </a:p>
          <a:p>
            <a:endParaRPr lang="id-ID" dirty="0"/>
          </a:p>
        </p:txBody>
      </p:sp>
      <p:pic>
        <p:nvPicPr>
          <p:cNvPr id="4" name="Picture 3" descr="http://my.safaribooksonline.com/getfile?item=ZDdhci90N21wLy9jODlnc2k4MWVlNTE2MW0zNTdkaWZfL2guOTBjOWFnXzZwaTAuMjFwOTBnbjA-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229200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Aliran data dan register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70000" lnSpcReduction="20000"/>
          </a:bodyPr>
          <a:lstStyle/>
          <a:p>
            <a:r>
              <a:rPr lang="id-ID" dirty="0" smtClean="0"/>
              <a:t>Komputer sederhana kita menggunakan ALU untuk implementasi instruksinya (gb. a). ALU mempunyai dua register input (X dan A) dan satu register output (Y), semuanya 4-bit (gb. b)</a:t>
            </a:r>
          </a:p>
          <a:p>
            <a:r>
              <a:rPr lang="id-ID" dirty="0" smtClean="0"/>
              <a:t>Untuk operasi transfer diperlukan jalur transfer antara semua register dari ALU (gb. c)</a:t>
            </a:r>
          </a:p>
          <a:p>
            <a:r>
              <a:rPr lang="id-ID" dirty="0" smtClean="0"/>
              <a:t>Untuk operasi aritmetik diperlukan jalur transfer data antara semua register input dengan ALU, register output dan akumulator.</a:t>
            </a:r>
            <a:endParaRPr lang="id-ID" dirty="0"/>
          </a:p>
        </p:txBody>
      </p:sp>
      <p:pic>
        <p:nvPicPr>
          <p:cNvPr id="4" name="Picture 3" descr="http://my.safaribooksonline.com/getfile?item=ZDdhci90N21wLy9jODlnc2k4MWVlNTE2MW0zNTdkaWZfL2guOTBjMGFnXzdwaTAuMjJwOTBnbjA-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933056"/>
            <a:ext cx="496855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Sinyal kontrol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memungkinkan mekanisme transfer data dan operasi seperti yang diinginkan dalam suatu instruksi mesin, harus disediakan sinyal kontrol yang tepat pada setiap komponen dan jalur datanya.</a:t>
            </a:r>
          </a:p>
          <a:p>
            <a:r>
              <a:rPr lang="id-ID" dirty="0" smtClean="0"/>
              <a:t>Dalam kasus ini diperlukan sinyal kontrol untuk mengaktifkan input output dan jalur data, serta sinyal operasi untuk ALU.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2014</Words>
  <Application>Microsoft Office PowerPoint</Application>
  <PresentationFormat>On-screen Show (4:3)</PresentationFormat>
  <Paragraphs>677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Microprogramming dan microarchitecture </vt:lpstr>
      <vt:lpstr>Dua operasi utama microarchitecture komputer</vt:lpstr>
      <vt:lpstr>Mempertahankan data dalam register</vt:lpstr>
      <vt:lpstr>Kontrol aliran data register</vt:lpstr>
      <vt:lpstr>Kebutuhan desain jalur data</vt:lpstr>
      <vt:lpstr>Desain aliran data</vt:lpstr>
      <vt:lpstr>Desain aliran data</vt:lpstr>
      <vt:lpstr>Aliran data dan register</vt:lpstr>
      <vt:lpstr>Sinyal kontrol</vt:lpstr>
      <vt:lpstr>Sinyal Kontrol</vt:lpstr>
      <vt:lpstr>Sinyal kontrol</vt:lpstr>
      <vt:lpstr>Sinyal kontrol</vt:lpstr>
      <vt:lpstr>Microinstruction</vt:lpstr>
      <vt:lpstr>Microinstruction</vt:lpstr>
      <vt:lpstr>Instruksi mikro untuk Load A</vt:lpstr>
      <vt:lpstr>Instruksi mikro untuk store A</vt:lpstr>
      <vt:lpstr>Instruksi mikro untuk add</vt:lpstr>
      <vt:lpstr>Instruksi mikro untuk sub</vt:lpstr>
      <vt:lpstr>Siklus instruksi prosesor</vt:lpstr>
      <vt:lpstr>Hardwired control</vt:lpstr>
      <vt:lpstr>Timing diagram untuk load A,R0</vt:lpstr>
      <vt:lpstr>Hardwired control</vt:lpstr>
      <vt:lpstr>Programmed control</vt:lpstr>
      <vt:lpstr>Contoh isi memori kontrol</vt:lpstr>
      <vt:lpstr>Programmed control</vt:lpstr>
      <vt:lpstr>Programmed control</vt:lpstr>
      <vt:lpstr>Sekuen dan pelaksanaan instruksi  (instruksi add R0 yg diringkas)</vt:lpstr>
      <vt:lpstr>Timing diagram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Microprogramming dan microarchitecture</dc:title>
  <dc:creator>IT Telkom</dc:creator>
  <cp:lastModifiedBy>IT Telkom</cp:lastModifiedBy>
  <cp:revision>62</cp:revision>
  <dcterms:created xsi:type="dcterms:W3CDTF">2012-12-19T15:12:04Z</dcterms:created>
  <dcterms:modified xsi:type="dcterms:W3CDTF">2013-11-20T04:38:31Z</dcterms:modified>
</cp:coreProperties>
</file>