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65" r:id="rId6"/>
    <p:sldId id="258" r:id="rId7"/>
    <p:sldId id="266" r:id="rId8"/>
    <p:sldId id="260" r:id="rId9"/>
    <p:sldId id="270" r:id="rId10"/>
    <p:sldId id="271" r:id="rId11"/>
    <p:sldId id="267" r:id="rId12"/>
    <p:sldId id="268" r:id="rId13"/>
    <p:sldId id="26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12F25-9AB9-4542-8936-6CA40159AE5A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522ECF-6130-4037-A2B7-CC7088C0B537}">
      <dgm:prSet/>
      <dgm:spPr/>
      <dgm:t>
        <a:bodyPr/>
        <a:lstStyle/>
        <a:p>
          <a:pPr rtl="0"/>
          <a:r>
            <a:rPr lang="en-US" smtClean="0"/>
            <a:t>Hardware</a:t>
          </a:r>
          <a:endParaRPr lang="en-US"/>
        </a:p>
      </dgm:t>
    </dgm:pt>
    <dgm:pt modelId="{B98C5689-57A7-4CDD-964E-287A677F4CBD}" type="parTrans" cxnId="{88033B2E-10B0-488A-91C4-4C5F9E7E09B7}">
      <dgm:prSet/>
      <dgm:spPr/>
      <dgm:t>
        <a:bodyPr/>
        <a:lstStyle/>
        <a:p>
          <a:endParaRPr lang="en-US"/>
        </a:p>
      </dgm:t>
    </dgm:pt>
    <dgm:pt modelId="{D3D320B4-D489-4C1D-BAE4-08883CAC2505}" type="sibTrans" cxnId="{88033B2E-10B0-488A-91C4-4C5F9E7E09B7}">
      <dgm:prSet/>
      <dgm:spPr/>
      <dgm:t>
        <a:bodyPr/>
        <a:lstStyle/>
        <a:p>
          <a:endParaRPr lang="en-US"/>
        </a:p>
      </dgm:t>
    </dgm:pt>
    <dgm:pt modelId="{42D9CC7C-ADAB-41D5-AF38-8C9442B1E3BC}">
      <dgm:prSet/>
      <dgm:spPr/>
      <dgm:t>
        <a:bodyPr/>
        <a:lstStyle/>
        <a:p>
          <a:pPr rtl="0"/>
          <a:r>
            <a:rPr lang="en-US" smtClean="0"/>
            <a:t>Software</a:t>
          </a:r>
          <a:endParaRPr lang="en-US"/>
        </a:p>
      </dgm:t>
    </dgm:pt>
    <dgm:pt modelId="{0DA729E9-B47B-4A05-B1F5-405967E0B458}" type="parTrans" cxnId="{F9965FDB-4AA3-41BE-9854-F9E59950206A}">
      <dgm:prSet/>
      <dgm:spPr/>
      <dgm:t>
        <a:bodyPr/>
        <a:lstStyle/>
        <a:p>
          <a:endParaRPr lang="en-US"/>
        </a:p>
      </dgm:t>
    </dgm:pt>
    <dgm:pt modelId="{C496FB75-487A-402F-B9CB-2F235DB89C54}" type="sibTrans" cxnId="{F9965FDB-4AA3-41BE-9854-F9E59950206A}">
      <dgm:prSet/>
      <dgm:spPr/>
      <dgm:t>
        <a:bodyPr/>
        <a:lstStyle/>
        <a:p>
          <a:endParaRPr lang="en-US"/>
        </a:p>
      </dgm:t>
    </dgm:pt>
    <dgm:pt modelId="{9D9CEAAC-01AC-40AD-AF7C-1B1728FBA390}">
      <dgm:prSet/>
      <dgm:spPr/>
      <dgm:t>
        <a:bodyPr/>
        <a:lstStyle/>
        <a:p>
          <a:pPr rtl="0"/>
          <a:r>
            <a:rPr lang="en-US" smtClean="0"/>
            <a:t>Brainware</a:t>
          </a:r>
          <a:endParaRPr lang="en-US"/>
        </a:p>
      </dgm:t>
    </dgm:pt>
    <dgm:pt modelId="{DD6C9D15-535E-4049-B4D2-365FCDAE6EA2}" type="parTrans" cxnId="{891C8720-27EA-440D-A394-C5011F570AB3}">
      <dgm:prSet/>
      <dgm:spPr/>
      <dgm:t>
        <a:bodyPr/>
        <a:lstStyle/>
        <a:p>
          <a:endParaRPr lang="en-US"/>
        </a:p>
      </dgm:t>
    </dgm:pt>
    <dgm:pt modelId="{4B33764F-0B10-479B-9324-7DB76CB7788B}" type="sibTrans" cxnId="{891C8720-27EA-440D-A394-C5011F570AB3}">
      <dgm:prSet/>
      <dgm:spPr/>
      <dgm:t>
        <a:bodyPr/>
        <a:lstStyle/>
        <a:p>
          <a:endParaRPr lang="en-US"/>
        </a:p>
      </dgm:t>
    </dgm:pt>
    <dgm:pt modelId="{659181FE-D63B-4D26-9BD0-28613DA89773}" type="pres">
      <dgm:prSet presAssocID="{F1A12F25-9AB9-4542-8936-6CA40159AE5A}" presName="compositeShape" presStyleCnt="0">
        <dgm:presLayoutVars>
          <dgm:chMax val="7"/>
          <dgm:dir/>
          <dgm:resizeHandles val="exact"/>
        </dgm:presLayoutVars>
      </dgm:prSet>
      <dgm:spPr/>
    </dgm:pt>
    <dgm:pt modelId="{05EE9E89-174F-43F5-A885-D2AFF7EF1D7B}" type="pres">
      <dgm:prSet presAssocID="{BE522ECF-6130-4037-A2B7-CC7088C0B537}" presName="circ1" presStyleLbl="vennNode1" presStyleIdx="0" presStyleCnt="3"/>
      <dgm:spPr/>
    </dgm:pt>
    <dgm:pt modelId="{C8FFF13E-2D07-4918-BFEA-CCC7CB5A0F08}" type="pres">
      <dgm:prSet presAssocID="{BE522ECF-6130-4037-A2B7-CC7088C0B53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C613855-F6F4-4C1E-B244-8C91AB725E03}" type="pres">
      <dgm:prSet presAssocID="{42D9CC7C-ADAB-41D5-AF38-8C9442B1E3BC}" presName="circ2" presStyleLbl="vennNode1" presStyleIdx="1" presStyleCnt="3"/>
      <dgm:spPr/>
    </dgm:pt>
    <dgm:pt modelId="{33C0DD92-8DC1-431D-8572-EBFD8C8281EC}" type="pres">
      <dgm:prSet presAssocID="{42D9CC7C-ADAB-41D5-AF38-8C9442B1E3B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CD30EA0-B101-4E9A-A2B0-4BBAFD347E26}" type="pres">
      <dgm:prSet presAssocID="{9D9CEAAC-01AC-40AD-AF7C-1B1728FBA390}" presName="circ3" presStyleLbl="vennNode1" presStyleIdx="2" presStyleCnt="3"/>
      <dgm:spPr/>
    </dgm:pt>
    <dgm:pt modelId="{385C7DB2-89F2-4DF2-8CC2-8C7EB59F7B95}" type="pres">
      <dgm:prSet presAssocID="{9D9CEAAC-01AC-40AD-AF7C-1B1728FBA39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9965FDB-4AA3-41BE-9854-F9E59950206A}" srcId="{F1A12F25-9AB9-4542-8936-6CA40159AE5A}" destId="{42D9CC7C-ADAB-41D5-AF38-8C9442B1E3BC}" srcOrd="1" destOrd="0" parTransId="{0DA729E9-B47B-4A05-B1F5-405967E0B458}" sibTransId="{C496FB75-487A-402F-B9CB-2F235DB89C54}"/>
    <dgm:cxn modelId="{204C40C7-73F5-404B-B118-734CAA191355}" type="presOf" srcId="{42D9CC7C-ADAB-41D5-AF38-8C9442B1E3BC}" destId="{33C0DD92-8DC1-431D-8572-EBFD8C8281EC}" srcOrd="1" destOrd="0" presId="urn:microsoft.com/office/officeart/2005/8/layout/venn1"/>
    <dgm:cxn modelId="{8AA54537-ED23-4C04-97F0-57626AC6AC42}" type="presOf" srcId="{9D9CEAAC-01AC-40AD-AF7C-1B1728FBA390}" destId="{385C7DB2-89F2-4DF2-8CC2-8C7EB59F7B95}" srcOrd="1" destOrd="0" presId="urn:microsoft.com/office/officeart/2005/8/layout/venn1"/>
    <dgm:cxn modelId="{891C8720-27EA-440D-A394-C5011F570AB3}" srcId="{F1A12F25-9AB9-4542-8936-6CA40159AE5A}" destId="{9D9CEAAC-01AC-40AD-AF7C-1B1728FBA390}" srcOrd="2" destOrd="0" parTransId="{DD6C9D15-535E-4049-B4D2-365FCDAE6EA2}" sibTransId="{4B33764F-0B10-479B-9324-7DB76CB7788B}"/>
    <dgm:cxn modelId="{5E263DBD-C64B-4EE8-9C7B-FE00004EFD8F}" type="presOf" srcId="{F1A12F25-9AB9-4542-8936-6CA40159AE5A}" destId="{659181FE-D63B-4D26-9BD0-28613DA89773}" srcOrd="0" destOrd="0" presId="urn:microsoft.com/office/officeart/2005/8/layout/venn1"/>
    <dgm:cxn modelId="{026FAB3C-EDEE-44BA-A4BE-C0ECB050CBF0}" type="presOf" srcId="{BE522ECF-6130-4037-A2B7-CC7088C0B537}" destId="{05EE9E89-174F-43F5-A885-D2AFF7EF1D7B}" srcOrd="0" destOrd="0" presId="urn:microsoft.com/office/officeart/2005/8/layout/venn1"/>
    <dgm:cxn modelId="{B9463092-6AE7-4802-963E-17E9B4C6193D}" type="presOf" srcId="{BE522ECF-6130-4037-A2B7-CC7088C0B537}" destId="{C8FFF13E-2D07-4918-BFEA-CCC7CB5A0F08}" srcOrd="1" destOrd="0" presId="urn:microsoft.com/office/officeart/2005/8/layout/venn1"/>
    <dgm:cxn modelId="{15EB0754-6F47-4A9E-B132-F144E0C39BED}" type="presOf" srcId="{9D9CEAAC-01AC-40AD-AF7C-1B1728FBA390}" destId="{8CD30EA0-B101-4E9A-A2B0-4BBAFD347E26}" srcOrd="0" destOrd="0" presId="urn:microsoft.com/office/officeart/2005/8/layout/venn1"/>
    <dgm:cxn modelId="{88033B2E-10B0-488A-91C4-4C5F9E7E09B7}" srcId="{F1A12F25-9AB9-4542-8936-6CA40159AE5A}" destId="{BE522ECF-6130-4037-A2B7-CC7088C0B537}" srcOrd="0" destOrd="0" parTransId="{B98C5689-57A7-4CDD-964E-287A677F4CBD}" sibTransId="{D3D320B4-D489-4C1D-BAE4-08883CAC2505}"/>
    <dgm:cxn modelId="{5B969C15-AE8E-4515-B704-97F570B48D86}" type="presOf" srcId="{42D9CC7C-ADAB-41D5-AF38-8C9442B1E3BC}" destId="{0C613855-F6F4-4C1E-B244-8C91AB725E03}" srcOrd="0" destOrd="0" presId="urn:microsoft.com/office/officeart/2005/8/layout/venn1"/>
    <dgm:cxn modelId="{3C2ACCA4-8F0F-4693-81C4-1785C8C14A49}" type="presParOf" srcId="{659181FE-D63B-4D26-9BD0-28613DA89773}" destId="{05EE9E89-174F-43F5-A885-D2AFF7EF1D7B}" srcOrd="0" destOrd="0" presId="urn:microsoft.com/office/officeart/2005/8/layout/venn1"/>
    <dgm:cxn modelId="{1C34446D-E027-4E41-B538-4A1C5B7B31BF}" type="presParOf" srcId="{659181FE-D63B-4D26-9BD0-28613DA89773}" destId="{C8FFF13E-2D07-4918-BFEA-CCC7CB5A0F08}" srcOrd="1" destOrd="0" presId="urn:microsoft.com/office/officeart/2005/8/layout/venn1"/>
    <dgm:cxn modelId="{E83DCE55-C22A-41D3-ACD6-B7C4BBA33EA2}" type="presParOf" srcId="{659181FE-D63B-4D26-9BD0-28613DA89773}" destId="{0C613855-F6F4-4C1E-B244-8C91AB725E03}" srcOrd="2" destOrd="0" presId="urn:microsoft.com/office/officeart/2005/8/layout/venn1"/>
    <dgm:cxn modelId="{2B9B1D7B-7854-4A04-BD9E-FFFF8D136AC4}" type="presParOf" srcId="{659181FE-D63B-4D26-9BD0-28613DA89773}" destId="{33C0DD92-8DC1-431D-8572-EBFD8C8281EC}" srcOrd="3" destOrd="0" presId="urn:microsoft.com/office/officeart/2005/8/layout/venn1"/>
    <dgm:cxn modelId="{32D948FD-D7E2-42AC-9D64-3488AE1D6D57}" type="presParOf" srcId="{659181FE-D63B-4D26-9BD0-28613DA89773}" destId="{8CD30EA0-B101-4E9A-A2B0-4BBAFD347E26}" srcOrd="4" destOrd="0" presId="urn:microsoft.com/office/officeart/2005/8/layout/venn1"/>
    <dgm:cxn modelId="{7765873F-CE23-4107-9CB9-33F865491D83}" type="presParOf" srcId="{659181FE-D63B-4D26-9BD0-28613DA89773}" destId="{385C7DB2-89F2-4DF2-8CC2-8C7EB59F7B9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E9E89-174F-43F5-A885-D2AFF7EF1D7B}">
      <dsp:nvSpPr>
        <dsp:cNvPr id="0" name=""/>
        <dsp:cNvSpPr/>
      </dsp:nvSpPr>
      <dsp:spPr>
        <a:xfrm>
          <a:off x="2757011" y="56574"/>
          <a:ext cx="2715577" cy="271557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Hardware</a:t>
          </a:r>
          <a:endParaRPr lang="en-US" sz="3100" kern="1200"/>
        </a:p>
      </dsp:txBody>
      <dsp:txXfrm>
        <a:off x="3119088" y="531800"/>
        <a:ext cx="1991423" cy="1222010"/>
      </dsp:txXfrm>
    </dsp:sp>
    <dsp:sp modelId="{0C613855-F6F4-4C1E-B244-8C91AB725E03}">
      <dsp:nvSpPr>
        <dsp:cNvPr id="0" name=""/>
        <dsp:cNvSpPr/>
      </dsp:nvSpPr>
      <dsp:spPr>
        <a:xfrm>
          <a:off x="3736882" y="1753810"/>
          <a:ext cx="2715577" cy="2715577"/>
        </a:xfrm>
        <a:prstGeom prst="ellipse">
          <a:avLst/>
        </a:prstGeom>
        <a:solidFill>
          <a:schemeClr val="accent2">
            <a:alpha val="50000"/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Software</a:t>
          </a:r>
          <a:endParaRPr lang="en-US" sz="3100" kern="1200"/>
        </a:p>
      </dsp:txBody>
      <dsp:txXfrm>
        <a:off x="4567396" y="2455334"/>
        <a:ext cx="1629346" cy="1493567"/>
      </dsp:txXfrm>
    </dsp:sp>
    <dsp:sp modelId="{8CD30EA0-B101-4E9A-A2B0-4BBAFD347E26}">
      <dsp:nvSpPr>
        <dsp:cNvPr id="0" name=""/>
        <dsp:cNvSpPr/>
      </dsp:nvSpPr>
      <dsp:spPr>
        <a:xfrm>
          <a:off x="1777140" y="1753810"/>
          <a:ext cx="2715577" cy="2715577"/>
        </a:xfrm>
        <a:prstGeom prst="ellipse">
          <a:avLst/>
        </a:prstGeom>
        <a:solidFill>
          <a:schemeClr val="accent2">
            <a:alpha val="50000"/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Brainware</a:t>
          </a:r>
          <a:endParaRPr lang="en-US" sz="3100" kern="1200"/>
        </a:p>
      </dsp:txBody>
      <dsp:txXfrm>
        <a:off x="2032857" y="2455334"/>
        <a:ext cx="1629346" cy="1493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61DA3-883A-45FC-963D-CB7195DD90F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480F1-4574-48E0-8EFC-98C35F781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5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55A79-5923-4EEF-B8C4-A70DFB0390A5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535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83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98D2B-6627-4623-9D44-16940104CB9D}" type="slidenum">
              <a:rPr lang="en-US"/>
              <a:pPr/>
              <a:t>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55291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ZImages\footer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324600"/>
            <a:ext cx="91313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5E1-7F5F-4310-94D5-D59BDF663960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AAB6-1494-412C-97C6-07098026162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D:\Kampus\Logo UT\logo Telkom University\1. Logo Telkom University Konfigrasi 2 Bari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2209800"/>
            <a:ext cx="4724400" cy="157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37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5E1-7F5F-4310-94D5-D59BDF663960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AAB6-1494-412C-97C6-07098026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0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5E1-7F5F-4310-94D5-D59BDF663960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AAB6-1494-412C-97C6-07098026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5E1-7F5F-4310-94D5-D59BDF663960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AAB6-1494-412C-97C6-07098026162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Kampus\Logo UT\logo Telkom University\1. Logo Telkom University Konfigrasi 2 Bari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212090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ZImages\footer.jp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324600"/>
            <a:ext cx="9131300" cy="50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37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5E1-7F5F-4310-94D5-D59BDF663960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AAB6-1494-412C-97C6-07098026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3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5E1-7F5F-4310-94D5-D59BDF663960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AAB6-1494-412C-97C6-07098026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1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5E1-7F5F-4310-94D5-D59BDF663960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AAB6-1494-412C-97C6-07098026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5E1-7F5F-4310-94D5-D59BDF663960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AAB6-1494-412C-97C6-07098026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3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5E1-7F5F-4310-94D5-D59BDF663960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AAB6-1494-412C-97C6-07098026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5E1-7F5F-4310-94D5-D59BDF663960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AAB6-1494-412C-97C6-07098026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8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5E1-7F5F-4310-94D5-D59BDF663960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AAB6-1494-412C-97C6-07098026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5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75E1-7F5F-4310-94D5-D59BDF663960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AAB6-1494-412C-97C6-07098026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9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91000"/>
            <a:ext cx="9144000" cy="1524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smtClean="0">
                <a:solidFill>
                  <a:schemeClr val="tx1"/>
                </a:solidFill>
                <a:latin typeface="+mj-lt"/>
              </a:rPr>
              <a:t>Pengantar Sistem Informasi</a:t>
            </a:r>
          </a:p>
          <a:p>
            <a:pPr>
              <a:spcBef>
                <a:spcPts val="0"/>
              </a:spcBef>
            </a:pPr>
            <a:r>
              <a:rPr lang="en-US" b="1" smtClean="0">
                <a:solidFill>
                  <a:schemeClr val="tx1"/>
                </a:solidFill>
                <a:latin typeface="+mj-lt"/>
              </a:rPr>
              <a:t>Hardware and Software</a:t>
            </a:r>
            <a:endParaRPr lang="en-US" b="1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703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Operating system </a:t>
            </a:r>
            <a:r>
              <a:rPr lang="en-US" sz="2400"/>
              <a:t>market </a:t>
            </a:r>
            <a:r>
              <a:rPr lang="en-US" sz="2400" smtClean="0"/>
              <a:t>shares: mobile devices</a:t>
            </a:r>
            <a:r>
              <a:rPr lang="en-US" sz="2400"/>
              <a:t>, January 2013.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07903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Software </a:t>
            </a:r>
            <a:r>
              <a:rPr lang="en-US" sz="2400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000" b="1" dirty="0" err="1"/>
              <a:t>Sistem</a:t>
            </a:r>
            <a:r>
              <a:rPr lang="en-US" sz="2000" b="1" dirty="0"/>
              <a:t> </a:t>
            </a:r>
            <a:r>
              <a:rPr lang="en-US" sz="2000" b="1" dirty="0" err="1"/>
              <a:t>Operasi</a:t>
            </a:r>
            <a:r>
              <a:rPr lang="en-US" sz="2000" b="1" dirty="0"/>
              <a:t>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yang </a:t>
            </a:r>
            <a:r>
              <a:rPr lang="en-US" sz="2000" dirty="0" err="1"/>
              <a:t>mengoperasikan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antarmuka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lain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: MS DOS, MS Windows (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generasi</a:t>
            </a:r>
            <a:r>
              <a:rPr lang="en-US" sz="2000" dirty="0"/>
              <a:t>), Macintosh, OS/2, UNIX (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), LINUX (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distribusi</a:t>
            </a:r>
            <a:r>
              <a:rPr lang="en-US" sz="2000" dirty="0"/>
              <a:t>), NetWare, </a:t>
            </a:r>
            <a:r>
              <a:rPr lang="en-US" sz="2000" dirty="0" err="1"/>
              <a:t>dll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  <a:p>
            <a:pPr lvl="0"/>
            <a:r>
              <a:rPr lang="en-US" sz="2000" b="1" dirty="0"/>
              <a:t>Program </a:t>
            </a:r>
            <a:r>
              <a:rPr lang="en-US" sz="2000" b="1" dirty="0" err="1"/>
              <a:t>Utilitas</a:t>
            </a:r>
            <a:r>
              <a:rPr lang="en-US" sz="2000" b="1" dirty="0"/>
              <a:t>, </a:t>
            </a:r>
            <a:r>
              <a:rPr lang="en-US" sz="2000" dirty="0" err="1"/>
              <a:t>merupakan</a:t>
            </a:r>
            <a:r>
              <a:rPr lang="en-US" sz="2000" dirty="0"/>
              <a:t> program </a:t>
            </a:r>
            <a:r>
              <a:rPr lang="en-US" sz="2000" dirty="0" err="1"/>
              <a:t>khusus</a:t>
            </a:r>
            <a:r>
              <a:rPr lang="en-US" sz="2000" dirty="0"/>
              <a:t>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pemeliharaan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antivirus, </a:t>
            </a:r>
            <a:r>
              <a:rPr lang="en-US" sz="2000" dirty="0" err="1"/>
              <a:t>partisi</a:t>
            </a:r>
            <a:r>
              <a:rPr lang="en-US" sz="2000" dirty="0"/>
              <a:t> </a:t>
            </a:r>
            <a:r>
              <a:rPr lang="en-US" sz="2000" i="1" dirty="0" err="1"/>
              <a:t>hardisk</a:t>
            </a:r>
            <a:r>
              <a:rPr lang="en-US" sz="2000" dirty="0"/>
              <a:t>,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i="1" dirty="0" err="1"/>
              <a:t>hardisk</a:t>
            </a:r>
            <a:r>
              <a:rPr lang="en-US" sz="2000" dirty="0"/>
              <a:t>, </a:t>
            </a:r>
            <a:r>
              <a:rPr lang="en-US" sz="2000" dirty="0" err="1"/>
              <a:t>dll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program </a:t>
            </a:r>
            <a:r>
              <a:rPr lang="en-US" sz="2000" dirty="0" err="1"/>
              <a:t>utilitas</a:t>
            </a:r>
            <a:r>
              <a:rPr lang="en-US" sz="2000" dirty="0"/>
              <a:t>: Norton Utilities, </a:t>
            </a:r>
            <a:r>
              <a:rPr lang="en-US" sz="2000" dirty="0" err="1"/>
              <a:t>PartitionMagic</a:t>
            </a:r>
            <a:r>
              <a:rPr lang="en-US" sz="2000" dirty="0"/>
              <a:t>, McAfee, </a:t>
            </a:r>
            <a:r>
              <a:rPr lang="en-US" sz="2000" dirty="0" err="1"/>
              <a:t>dll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  <a:p>
            <a:pPr lvl="0"/>
            <a:r>
              <a:rPr lang="en-US" sz="2000" b="1" dirty="0"/>
              <a:t>Program </a:t>
            </a:r>
            <a:r>
              <a:rPr lang="en-US" sz="2000" b="1" dirty="0" err="1"/>
              <a:t>Aplikasi</a:t>
            </a:r>
            <a:r>
              <a:rPr lang="en-US" sz="2000" b="1" dirty="0"/>
              <a:t>, </a:t>
            </a:r>
            <a:r>
              <a:rPr lang="en-US" sz="2000" dirty="0" err="1"/>
              <a:t>merupakan</a:t>
            </a:r>
            <a:r>
              <a:rPr lang="en-US" sz="2000" dirty="0"/>
              <a:t> program yang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yang </a:t>
            </a:r>
            <a:r>
              <a:rPr lang="en-US" sz="2000" dirty="0" err="1"/>
              <a:t>spesifik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: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akuntansi</a:t>
            </a:r>
            <a:r>
              <a:rPr lang="en-US" sz="2000" dirty="0"/>
              <a:t>,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perbankan</a:t>
            </a:r>
            <a:r>
              <a:rPr lang="en-US" sz="2000" dirty="0"/>
              <a:t>,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manufaktur</a:t>
            </a:r>
            <a:r>
              <a:rPr lang="en-US" sz="2000" dirty="0"/>
              <a:t>, </a:t>
            </a:r>
            <a:r>
              <a:rPr lang="en-US" sz="2000" dirty="0" err="1"/>
              <a:t>dll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82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Software </a:t>
            </a:r>
            <a:r>
              <a:rPr lang="en-US" sz="180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b="1" dirty="0"/>
              <a:t>Program </a:t>
            </a:r>
            <a:r>
              <a:rPr lang="en-US" sz="1800" b="1" dirty="0" err="1"/>
              <a:t>Paket</a:t>
            </a:r>
            <a:r>
              <a:rPr lang="en-US" sz="1800" b="1" dirty="0"/>
              <a:t>, </a:t>
            </a:r>
            <a:r>
              <a:rPr lang="en-US" sz="1800" dirty="0" err="1"/>
              <a:t>merupakan</a:t>
            </a:r>
            <a:r>
              <a:rPr lang="en-US" sz="1800" dirty="0"/>
              <a:t> program yang </a:t>
            </a:r>
            <a:r>
              <a:rPr lang="en-US" sz="1800" dirty="0" err="1"/>
              <a:t>dikembangkan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, </a:t>
            </a:r>
            <a:r>
              <a:rPr lang="en-US" sz="1800" dirty="0" err="1"/>
              <a:t>seperti</a:t>
            </a:r>
            <a:r>
              <a:rPr lang="en-US" sz="1800" dirty="0"/>
              <a:t> : </a:t>
            </a:r>
          </a:p>
          <a:p>
            <a:pPr lvl="1"/>
            <a:r>
              <a:rPr lang="en-US" sz="1600" i="1" dirty="0"/>
              <a:t>Word processing</a:t>
            </a:r>
            <a:r>
              <a:rPr lang="en-US" sz="1600" dirty="0"/>
              <a:t> : </a:t>
            </a:r>
            <a:r>
              <a:rPr lang="en-US" sz="1600" dirty="0" err="1"/>
              <a:t>Wordstar</a:t>
            </a:r>
            <a:r>
              <a:rPr lang="en-US" sz="1600" dirty="0"/>
              <a:t>, MS Word, Word Perfect, AmiPro, </a:t>
            </a:r>
            <a:r>
              <a:rPr lang="en-US" sz="1600" dirty="0" err="1"/>
              <a:t>dll</a:t>
            </a:r>
            <a:r>
              <a:rPr lang="en-US" sz="1600" dirty="0"/>
              <a:t>.</a:t>
            </a:r>
          </a:p>
          <a:p>
            <a:pPr lvl="1"/>
            <a:r>
              <a:rPr lang="en-US" sz="1600" i="1" dirty="0"/>
              <a:t>Spreadsheet</a:t>
            </a:r>
            <a:r>
              <a:rPr lang="en-US" sz="1600" dirty="0"/>
              <a:t>: Lotus123, MS </a:t>
            </a:r>
            <a:r>
              <a:rPr lang="en-US" sz="1600" dirty="0" err="1"/>
              <a:t>Excell</a:t>
            </a:r>
            <a:r>
              <a:rPr lang="en-US" sz="1600" dirty="0"/>
              <a:t>, </a:t>
            </a:r>
            <a:r>
              <a:rPr lang="en-US" sz="1600" dirty="0" err="1"/>
              <a:t>QuattroPro</a:t>
            </a:r>
            <a:r>
              <a:rPr lang="en-US" sz="1600" dirty="0"/>
              <a:t>, </a:t>
            </a:r>
            <a:r>
              <a:rPr lang="en-US" sz="1600" dirty="0" err="1"/>
              <a:t>dll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presentasi</a:t>
            </a:r>
            <a:r>
              <a:rPr lang="en-US" sz="1600" dirty="0"/>
              <a:t> : MS PowerPoint, </a:t>
            </a:r>
            <a:r>
              <a:rPr lang="en-US" sz="1600" dirty="0" err="1"/>
              <a:t>dll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desain</a:t>
            </a:r>
            <a:r>
              <a:rPr lang="en-US" sz="1600" dirty="0"/>
              <a:t> </a:t>
            </a:r>
            <a:r>
              <a:rPr lang="en-US" sz="1600" dirty="0" err="1"/>
              <a:t>grafis</a:t>
            </a:r>
            <a:r>
              <a:rPr lang="en-US" sz="1600" dirty="0"/>
              <a:t> : CorelDraw, </a:t>
            </a:r>
            <a:r>
              <a:rPr lang="en-US" sz="1600" dirty="0" err="1"/>
              <a:t>PhotoShop</a:t>
            </a:r>
            <a:r>
              <a:rPr lang="en-US" sz="1600" dirty="0"/>
              <a:t>, </a:t>
            </a:r>
            <a:r>
              <a:rPr lang="en-US" sz="1600" dirty="0" err="1"/>
              <a:t>dll</a:t>
            </a:r>
            <a:r>
              <a:rPr lang="en-US" sz="1600" dirty="0" smtClean="0"/>
              <a:t>.</a:t>
            </a:r>
          </a:p>
          <a:p>
            <a:pPr lvl="1"/>
            <a:endParaRPr lang="en-US" sz="1600" dirty="0"/>
          </a:p>
          <a:p>
            <a:pPr lvl="0"/>
            <a:r>
              <a:rPr lang="en-US" sz="1800" b="1" dirty="0" err="1"/>
              <a:t>Bahasa</a:t>
            </a:r>
            <a:r>
              <a:rPr lang="en-US" sz="1800" b="1" dirty="0"/>
              <a:t> </a:t>
            </a:r>
            <a:r>
              <a:rPr lang="en-US" sz="1800" b="1" dirty="0" err="1"/>
              <a:t>Pemprograman</a:t>
            </a:r>
            <a:r>
              <a:rPr lang="en-US" sz="1800" b="1" dirty="0"/>
              <a:t>,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pembuatan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lain.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pemprograman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diklasifikasikan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rendah</a:t>
            </a:r>
            <a:r>
              <a:rPr lang="en-US" sz="1800" dirty="0"/>
              <a:t>,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sedang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. </a:t>
            </a:r>
            <a:r>
              <a:rPr lang="en-US" sz="1800" dirty="0" err="1"/>
              <a:t>Pergeseran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rendah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kedekatan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“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”.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rendah</a:t>
            </a:r>
            <a:r>
              <a:rPr lang="en-US" sz="1800" dirty="0"/>
              <a:t> (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biasa</a:t>
            </a:r>
            <a:r>
              <a:rPr lang="en-US" sz="1800" dirty="0"/>
              <a:t> </a:t>
            </a:r>
            <a:r>
              <a:rPr lang="en-US" sz="1800" dirty="0" err="1"/>
              <a:t>disebut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i="1" dirty="0"/>
              <a:t>assembly</a:t>
            </a:r>
            <a:r>
              <a:rPr lang="en-US" sz="1800" dirty="0"/>
              <a:t>)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pemetaan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per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instruksi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.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 : Pascal, BASIC, Prolog, Java </a:t>
            </a:r>
            <a:r>
              <a:rPr lang="en-US" sz="1800" dirty="0" err="1"/>
              <a:t>dll</a:t>
            </a:r>
            <a:r>
              <a:rPr lang="en-US" sz="1800" dirty="0"/>
              <a:t>.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menengah</a:t>
            </a:r>
            <a:r>
              <a:rPr lang="en-US" sz="1800" dirty="0"/>
              <a:t> : </a:t>
            </a:r>
            <a:r>
              <a:rPr lang="en-US" sz="1800" dirty="0" err="1"/>
              <a:t>bahasa</a:t>
            </a:r>
            <a:r>
              <a:rPr lang="en-US" sz="1800" dirty="0"/>
              <a:t> C.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90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en-US" sz="4400" i="1">
                <a:latin typeface="+mj-lt"/>
                <a:ea typeface="+mj-ea"/>
                <a:cs typeface="+mj-cs"/>
              </a:rPr>
              <a:t>Brainware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34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sz="3200" smtClean="0">
                <a:latin typeface="Calibri" pitchFamily="34" charset="0"/>
              </a:rPr>
              <a:t>Manusia </a:t>
            </a:r>
            <a:r>
              <a:rPr lang="en-US" sz="3200">
                <a:latin typeface="Calibri" pitchFamily="34" charset="0"/>
              </a:rPr>
              <a:t>yang mengoperasikan </a:t>
            </a:r>
            <a:r>
              <a:rPr lang="en-US" sz="3200" smtClean="0">
                <a:latin typeface="Calibri" pitchFamily="34" charset="0"/>
              </a:rPr>
              <a:t>&amp; mengendalikan </a:t>
            </a:r>
            <a:r>
              <a:rPr lang="en-US" sz="3200">
                <a:latin typeface="Calibri" pitchFamily="34" charset="0"/>
              </a:rPr>
              <a:t>sistem </a:t>
            </a:r>
            <a:r>
              <a:rPr lang="en-US" sz="3200" smtClean="0">
                <a:latin typeface="Calibri" pitchFamily="34" charset="0"/>
              </a:rPr>
              <a:t>komputer, dapat berperan sebagai :</a:t>
            </a:r>
          </a:p>
          <a:p>
            <a:pPr marL="914400" lvl="1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smtClean="0">
                <a:latin typeface="Calibri" pitchFamily="34" charset="0"/>
              </a:rPr>
              <a:t>Programmer</a:t>
            </a:r>
          </a:p>
          <a:p>
            <a:pPr marL="914400" lvl="1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smtClean="0">
                <a:latin typeface="Calibri" pitchFamily="34" charset="0"/>
              </a:rPr>
              <a:t>Operator</a:t>
            </a:r>
          </a:p>
          <a:p>
            <a:pPr marL="914400" lvl="1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smtClean="0">
                <a:latin typeface="Calibri" pitchFamily="34" charset="0"/>
              </a:rPr>
              <a:t>System Analist</a:t>
            </a:r>
          </a:p>
          <a:p>
            <a:pPr marL="914400" lvl="1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smtClean="0">
                <a:latin typeface="Calibri" pitchFamily="34" charset="0"/>
              </a:rPr>
              <a:t>Web Desainer</a:t>
            </a:r>
          </a:p>
          <a:p>
            <a:pPr marL="914400" lvl="1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smtClean="0">
                <a:latin typeface="Calibri" pitchFamily="34" charset="0"/>
              </a:rPr>
              <a:t>Database administrator</a:t>
            </a:r>
          </a:p>
          <a:p>
            <a:pPr marL="914400" lvl="1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smtClean="0">
                <a:latin typeface="Calibri" pitchFamily="34" charset="0"/>
              </a:rPr>
              <a:t>dll</a:t>
            </a:r>
            <a:endParaRPr lang="en-US" sz="32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sz="3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457200"/>
            <a:ext cx="4239217" cy="5125165"/>
            <a:chOff x="2452391" y="1122528"/>
            <a:chExt cx="4239217" cy="5125165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391" y="1122528"/>
              <a:ext cx="4239217" cy="512516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429000" y="4868840"/>
              <a:ext cx="8382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5029200" y="3019782"/>
            <a:ext cx="327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-Roman"/>
              </a:rPr>
              <a:t>Published by: Janco Associates</a:t>
            </a:r>
            <a:r>
              <a:rPr lang="en-US">
                <a:latin typeface="Times-Roman"/>
              </a:rPr>
              <a:t>, </a:t>
            </a:r>
            <a:r>
              <a:rPr lang="en-US" smtClean="0">
                <a:latin typeface="Times-Roman"/>
              </a:rPr>
              <a:t>Inc. Park </a:t>
            </a:r>
            <a:r>
              <a:rPr lang="en-US">
                <a:latin typeface="Times-Roman"/>
              </a:rPr>
              <a:t>City</a:t>
            </a:r>
            <a:r>
              <a:rPr lang="en-US">
                <a:latin typeface="Times-Roman"/>
              </a:rPr>
              <a:t>, </a:t>
            </a:r>
            <a:r>
              <a:rPr lang="en-US" smtClean="0">
                <a:latin typeface="Times-Roman"/>
              </a:rPr>
              <a:t>UT.</a:t>
            </a:r>
          </a:p>
          <a:p>
            <a:r>
              <a:rPr lang="en-US"/>
              <a:t>© Copyright 2006 M. Victor Janulaitis, Janco Associates,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Outline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Hardware</a:t>
            </a:r>
            <a:endParaRPr lang="en-US" b="1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Software</a:t>
            </a:r>
            <a:endParaRPr lang="en-US" b="1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Brainware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Conclusions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Sistem Komputer</a:t>
            </a:r>
            <a:endParaRPr lang="en-US" b="1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097463"/>
              </p:ext>
            </p:extLst>
          </p:nvPr>
        </p:nvGraphicFramePr>
        <p:xfrm>
          <a:off x="457200" y="141763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02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712001"/>
            <a:ext cx="7619658" cy="8144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000" dirty="0" err="1"/>
              <a:t>Pengembangan</a:t>
            </a:r>
            <a:r>
              <a:rPr lang="en-US" sz="3000" dirty="0"/>
              <a:t> </a:t>
            </a:r>
            <a:r>
              <a:rPr lang="en-US" sz="3000" dirty="0" err="1"/>
              <a:t>Siklus</a:t>
            </a:r>
            <a:r>
              <a:rPr lang="en-US" sz="3000" dirty="0"/>
              <a:t> </a:t>
            </a:r>
            <a:r>
              <a:rPr lang="en-US" sz="3000" err="1"/>
              <a:t>Pengolahan</a:t>
            </a:r>
            <a:r>
              <a:rPr lang="en-US" sz="3000"/>
              <a:t> </a:t>
            </a:r>
            <a:r>
              <a:rPr lang="en-US" sz="3000" smtClean="0"/>
              <a:t>Data</a:t>
            </a:r>
            <a:endParaRPr lang="en-US" sz="3000" dirty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B83FB3-35E6-4552-82A3-43F89141A423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62000" y="1765214"/>
            <a:ext cx="7619658" cy="1676102"/>
            <a:chOff x="228942" y="1448098"/>
            <a:chExt cx="8686116" cy="1980903"/>
          </a:xfrm>
        </p:grpSpPr>
        <p:sp>
          <p:nvSpPr>
            <p:cNvPr id="19460" name="Rectangle 8"/>
            <p:cNvSpPr>
              <a:spLocks noChangeArrowheads="1"/>
            </p:cNvSpPr>
            <p:nvPr/>
          </p:nvSpPr>
          <p:spPr bwMode="auto">
            <a:xfrm>
              <a:off x="228942" y="1751708"/>
              <a:ext cx="1675363" cy="610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58" tIns="45678" rIns="91358" bIns="45678" anchor="ctr"/>
            <a:lstStyle/>
            <a:p>
              <a:pPr algn="ctr" defTabSz="914430"/>
              <a:r>
                <a:rPr lang="en-US" sz="1600" dirty="0">
                  <a:latin typeface="Times New Roman" pitchFamily="18" charset="0"/>
                </a:rPr>
                <a:t>ORIGINATION</a:t>
              </a:r>
            </a:p>
          </p:txBody>
        </p:sp>
        <p:sp>
          <p:nvSpPr>
            <p:cNvPr id="19461" name="Rectangle 9"/>
            <p:cNvSpPr>
              <a:spLocks noChangeArrowheads="1"/>
            </p:cNvSpPr>
            <p:nvPr/>
          </p:nvSpPr>
          <p:spPr bwMode="auto">
            <a:xfrm>
              <a:off x="2286379" y="1751708"/>
              <a:ext cx="914249" cy="610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58" tIns="45678" rIns="91358" bIns="45678" anchor="ctr"/>
            <a:lstStyle/>
            <a:p>
              <a:pPr algn="ctr" defTabSz="914430"/>
              <a:r>
                <a:rPr lang="en-US" sz="1600" dirty="0">
                  <a:latin typeface="Times New Roman" pitchFamily="18" charset="0"/>
                </a:rPr>
                <a:t>INPUT</a:t>
              </a:r>
            </a:p>
          </p:txBody>
        </p:sp>
        <p:sp>
          <p:nvSpPr>
            <p:cNvPr id="19462" name="Rectangle 10"/>
            <p:cNvSpPr>
              <a:spLocks noChangeArrowheads="1"/>
            </p:cNvSpPr>
            <p:nvPr/>
          </p:nvSpPr>
          <p:spPr bwMode="auto">
            <a:xfrm>
              <a:off x="3581186" y="1751708"/>
              <a:ext cx="1676880" cy="610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58" tIns="45678" rIns="91358" bIns="45678" anchor="ctr"/>
            <a:lstStyle/>
            <a:p>
              <a:pPr algn="ctr" defTabSz="914430"/>
              <a:r>
                <a:rPr lang="en-US" sz="1600" dirty="0">
                  <a:latin typeface="Times New Roman" pitchFamily="18" charset="0"/>
                </a:rPr>
                <a:t>PROCESSING</a:t>
              </a:r>
            </a:p>
          </p:txBody>
        </p:sp>
        <p:sp>
          <p:nvSpPr>
            <p:cNvPr id="19463" name="Rectangle 11"/>
            <p:cNvSpPr>
              <a:spLocks noChangeArrowheads="1"/>
            </p:cNvSpPr>
            <p:nvPr/>
          </p:nvSpPr>
          <p:spPr bwMode="auto">
            <a:xfrm>
              <a:off x="5638624" y="1751708"/>
              <a:ext cx="990056" cy="610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58" tIns="45678" rIns="91358" bIns="45678" anchor="ctr"/>
            <a:lstStyle/>
            <a:p>
              <a:pPr algn="ctr" defTabSz="914430"/>
              <a:r>
                <a:rPr lang="en-US" sz="1600" dirty="0">
                  <a:latin typeface="Times New Roman" pitchFamily="18" charset="0"/>
                </a:rPr>
                <a:t>OUTPUT</a:t>
              </a:r>
            </a:p>
          </p:txBody>
        </p:sp>
        <p:sp>
          <p:nvSpPr>
            <p:cNvPr id="19464" name="Rectangle 12"/>
            <p:cNvSpPr>
              <a:spLocks noChangeArrowheads="1"/>
            </p:cNvSpPr>
            <p:nvPr/>
          </p:nvSpPr>
          <p:spPr bwMode="auto">
            <a:xfrm>
              <a:off x="7010753" y="1751708"/>
              <a:ext cx="1904305" cy="610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58" tIns="45678" rIns="91358" bIns="45678" anchor="ctr"/>
            <a:lstStyle/>
            <a:p>
              <a:pPr algn="ctr" defTabSz="914430"/>
              <a:r>
                <a:rPr lang="en-US" sz="1600" dirty="0">
                  <a:latin typeface="Times New Roman" pitchFamily="18" charset="0"/>
                </a:rPr>
                <a:t>DISTRIBUTION</a:t>
              </a:r>
            </a:p>
          </p:txBody>
        </p:sp>
        <p:sp>
          <p:nvSpPr>
            <p:cNvPr id="19465" name="Rectangle 13"/>
            <p:cNvSpPr>
              <a:spLocks noChangeArrowheads="1"/>
            </p:cNvSpPr>
            <p:nvPr/>
          </p:nvSpPr>
          <p:spPr bwMode="auto">
            <a:xfrm>
              <a:off x="3658510" y="2820294"/>
              <a:ext cx="1599555" cy="6087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58" tIns="45678" rIns="91358" bIns="45678" anchor="ctr"/>
            <a:lstStyle/>
            <a:p>
              <a:pPr algn="ctr" defTabSz="914430"/>
              <a:r>
                <a:rPr lang="en-US" sz="1600" dirty="0">
                  <a:latin typeface="Times New Roman" pitchFamily="18" charset="0"/>
                </a:rPr>
                <a:t>STORAGE</a:t>
              </a:r>
            </a:p>
          </p:txBody>
        </p:sp>
        <p:sp>
          <p:nvSpPr>
            <p:cNvPr id="19466" name="Line 20"/>
            <p:cNvSpPr>
              <a:spLocks noChangeShapeType="1"/>
            </p:cNvSpPr>
            <p:nvPr/>
          </p:nvSpPr>
          <p:spPr bwMode="auto">
            <a:xfrm>
              <a:off x="1904305" y="2056805"/>
              <a:ext cx="3820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6630" tIns="43315" rIns="86630" bIns="43315"/>
            <a:lstStyle/>
            <a:p>
              <a:endParaRPr lang="en-US" sz="1400"/>
            </a:p>
          </p:txBody>
        </p:sp>
        <p:sp>
          <p:nvSpPr>
            <p:cNvPr id="19467" name="Line 21"/>
            <p:cNvSpPr>
              <a:spLocks noChangeShapeType="1"/>
            </p:cNvSpPr>
            <p:nvPr/>
          </p:nvSpPr>
          <p:spPr bwMode="auto">
            <a:xfrm>
              <a:off x="6628679" y="2056805"/>
              <a:ext cx="3820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6630" tIns="43315" rIns="86630" bIns="43315"/>
            <a:lstStyle/>
            <a:p>
              <a:endParaRPr lang="en-US" sz="1400"/>
            </a:p>
          </p:txBody>
        </p:sp>
        <p:sp>
          <p:nvSpPr>
            <p:cNvPr id="19468" name="Line 22"/>
            <p:cNvSpPr>
              <a:spLocks noChangeShapeType="1"/>
            </p:cNvSpPr>
            <p:nvPr/>
          </p:nvSpPr>
          <p:spPr bwMode="auto">
            <a:xfrm>
              <a:off x="5258066" y="2056805"/>
              <a:ext cx="380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6630" tIns="43315" rIns="86630" bIns="43315"/>
            <a:lstStyle/>
            <a:p>
              <a:endParaRPr lang="en-US" sz="1400"/>
            </a:p>
          </p:txBody>
        </p:sp>
        <p:sp>
          <p:nvSpPr>
            <p:cNvPr id="19469" name="Line 23"/>
            <p:cNvSpPr>
              <a:spLocks noChangeShapeType="1"/>
            </p:cNvSpPr>
            <p:nvPr/>
          </p:nvSpPr>
          <p:spPr bwMode="auto">
            <a:xfrm>
              <a:off x="3200628" y="2056805"/>
              <a:ext cx="3805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6630" tIns="43315" rIns="86630" bIns="43315"/>
            <a:lstStyle/>
            <a:p>
              <a:endParaRPr lang="en-US" sz="1400"/>
            </a:p>
          </p:txBody>
        </p:sp>
        <p:sp>
          <p:nvSpPr>
            <p:cNvPr id="19470" name="Line 24"/>
            <p:cNvSpPr>
              <a:spLocks noChangeShapeType="1"/>
            </p:cNvSpPr>
            <p:nvPr/>
          </p:nvSpPr>
          <p:spPr bwMode="auto">
            <a:xfrm>
              <a:off x="4114876" y="2361903"/>
              <a:ext cx="0" cy="382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6630" tIns="43315" rIns="86630" bIns="43315"/>
            <a:lstStyle/>
            <a:p>
              <a:endParaRPr lang="en-US" sz="1400"/>
            </a:p>
          </p:txBody>
        </p:sp>
        <p:sp>
          <p:nvSpPr>
            <p:cNvPr id="19471" name="Line 25"/>
            <p:cNvSpPr>
              <a:spLocks noChangeShapeType="1"/>
            </p:cNvSpPr>
            <p:nvPr/>
          </p:nvSpPr>
          <p:spPr bwMode="auto">
            <a:xfrm flipV="1">
              <a:off x="4419626" y="2361903"/>
              <a:ext cx="0" cy="382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6630" tIns="43315" rIns="86630" bIns="43315"/>
            <a:lstStyle/>
            <a:p>
              <a:endParaRPr lang="en-US" sz="1400"/>
            </a:p>
          </p:txBody>
        </p:sp>
        <p:sp>
          <p:nvSpPr>
            <p:cNvPr id="19472" name="Line 26"/>
            <p:cNvSpPr>
              <a:spLocks noChangeShapeType="1"/>
            </p:cNvSpPr>
            <p:nvPr/>
          </p:nvSpPr>
          <p:spPr bwMode="auto">
            <a:xfrm flipV="1">
              <a:off x="7925002" y="1448098"/>
              <a:ext cx="0" cy="303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6630" tIns="43315" rIns="86630" bIns="43315"/>
            <a:lstStyle/>
            <a:p>
              <a:endParaRPr lang="en-US" sz="1400"/>
            </a:p>
          </p:txBody>
        </p:sp>
        <p:sp>
          <p:nvSpPr>
            <p:cNvPr id="19473" name="Line 27"/>
            <p:cNvSpPr>
              <a:spLocks noChangeShapeType="1"/>
            </p:cNvSpPr>
            <p:nvPr/>
          </p:nvSpPr>
          <p:spPr bwMode="auto">
            <a:xfrm flipV="1">
              <a:off x="990058" y="1524000"/>
              <a:ext cx="69349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86630" tIns="43315" rIns="86630" bIns="43315"/>
            <a:lstStyle/>
            <a:p>
              <a:endParaRPr lang="en-US" sz="1400"/>
            </a:p>
          </p:txBody>
        </p:sp>
        <p:sp>
          <p:nvSpPr>
            <p:cNvPr id="19474" name="Line 28"/>
            <p:cNvSpPr>
              <a:spLocks noChangeShapeType="1"/>
            </p:cNvSpPr>
            <p:nvPr/>
          </p:nvSpPr>
          <p:spPr bwMode="auto">
            <a:xfrm>
              <a:off x="990057" y="1524000"/>
              <a:ext cx="0" cy="227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6630" tIns="43315" rIns="86630" bIns="43315"/>
            <a:lstStyle/>
            <a:p>
              <a:endParaRPr lang="en-US" sz="1400"/>
            </a:p>
          </p:txBody>
        </p:sp>
      </p:grp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671436" y="3574205"/>
            <a:ext cx="8015364" cy="233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58" tIns="45678" rIns="91358" bIns="45678">
            <a:spAutoFit/>
          </a:bodyPr>
          <a:lstStyle/>
          <a:p>
            <a:pPr defTabSz="914430">
              <a:spcBef>
                <a:spcPct val="50000"/>
              </a:spcBef>
              <a:tabLst>
                <a:tab pos="1191166" algn="l"/>
              </a:tabLst>
              <a:defRPr/>
            </a:pPr>
            <a:r>
              <a:rPr kumimoji="1" lang="en-US" sz="1500" b="1" dirty="0"/>
              <a:t>Origination	</a:t>
            </a:r>
            <a:r>
              <a:rPr kumimoji="1" lang="en-US" sz="1500" dirty="0"/>
              <a:t>:  </a:t>
            </a:r>
            <a:r>
              <a:rPr kumimoji="1" lang="en-US" sz="1500" dirty="0" err="1"/>
              <a:t>tahap</a:t>
            </a:r>
            <a:r>
              <a:rPr kumimoji="1" lang="en-US" sz="1500" dirty="0"/>
              <a:t> yang </a:t>
            </a:r>
            <a:r>
              <a:rPr kumimoji="1" lang="en-US" sz="1500" dirty="0" err="1"/>
              <a:t>berhubungan</a:t>
            </a:r>
            <a:r>
              <a:rPr kumimoji="1" lang="en-US" sz="1500" dirty="0"/>
              <a:t> </a:t>
            </a:r>
            <a:r>
              <a:rPr kumimoji="1" lang="en-US" sz="1500" dirty="0" err="1"/>
              <a:t>dengan</a:t>
            </a:r>
            <a:r>
              <a:rPr kumimoji="1" lang="en-US" sz="1500" dirty="0"/>
              <a:t> </a:t>
            </a:r>
            <a:r>
              <a:rPr kumimoji="1" lang="en-US" sz="1500" dirty="0" err="1"/>
              <a:t>proses</a:t>
            </a:r>
            <a:r>
              <a:rPr kumimoji="1" lang="en-US" sz="1500" dirty="0"/>
              <a:t> </a:t>
            </a:r>
            <a:r>
              <a:rPr kumimoji="1" lang="en-US" sz="1500" dirty="0" err="1"/>
              <a:t>pengumpulan</a:t>
            </a:r>
            <a:r>
              <a:rPr kumimoji="1" lang="en-US" sz="1500" dirty="0"/>
              <a:t> data (</a:t>
            </a:r>
            <a:r>
              <a:rPr kumimoji="1" lang="en-US" sz="1500" dirty="0" err="1"/>
              <a:t>pencatatan</a:t>
            </a:r>
            <a:r>
              <a:rPr kumimoji="1" lang="en-US" sz="1500" dirty="0"/>
              <a:t>)</a:t>
            </a:r>
          </a:p>
          <a:p>
            <a:pPr defTabSz="914430">
              <a:spcBef>
                <a:spcPct val="50000"/>
              </a:spcBef>
              <a:tabLst>
                <a:tab pos="1191166" algn="l"/>
              </a:tabLst>
              <a:defRPr/>
            </a:pPr>
            <a:r>
              <a:rPr kumimoji="1" lang="en-US" sz="1500" b="1" dirty="0"/>
              <a:t>Input	</a:t>
            </a:r>
            <a:r>
              <a:rPr kumimoji="1" lang="en-US" sz="1500" dirty="0"/>
              <a:t>:  </a:t>
            </a:r>
            <a:r>
              <a:rPr kumimoji="1" lang="en-US" sz="1500" dirty="0" err="1"/>
              <a:t>tahap</a:t>
            </a:r>
            <a:r>
              <a:rPr kumimoji="1" lang="en-US" sz="1500" dirty="0"/>
              <a:t> </a:t>
            </a:r>
            <a:r>
              <a:rPr kumimoji="1" lang="en-US" sz="1500" dirty="0" err="1"/>
              <a:t>proses</a:t>
            </a:r>
            <a:r>
              <a:rPr kumimoji="1" lang="en-US" sz="1500" dirty="0"/>
              <a:t> </a:t>
            </a:r>
            <a:r>
              <a:rPr kumimoji="1" lang="en-US" sz="1500" dirty="0" err="1"/>
              <a:t>memasukkan</a:t>
            </a:r>
            <a:r>
              <a:rPr kumimoji="1" lang="en-US" sz="1500" dirty="0"/>
              <a:t> data </a:t>
            </a:r>
            <a:r>
              <a:rPr kumimoji="1" lang="en-US" sz="1500" dirty="0" err="1"/>
              <a:t>ke</a:t>
            </a:r>
            <a:r>
              <a:rPr kumimoji="1" lang="en-US" sz="1500" dirty="0"/>
              <a:t> </a:t>
            </a:r>
            <a:r>
              <a:rPr kumimoji="1" lang="en-US" sz="1500" dirty="0" err="1"/>
              <a:t>dalam</a:t>
            </a:r>
            <a:r>
              <a:rPr kumimoji="1" lang="en-US" sz="1500" dirty="0"/>
              <a:t> </a:t>
            </a:r>
            <a:r>
              <a:rPr kumimoji="1" lang="en-US" sz="1500" dirty="0" err="1"/>
              <a:t>komputer</a:t>
            </a:r>
            <a:r>
              <a:rPr kumimoji="1" lang="en-US" sz="1500" dirty="0"/>
              <a:t> </a:t>
            </a:r>
            <a:r>
              <a:rPr kumimoji="1" lang="en-US" sz="1500" dirty="0" err="1"/>
              <a:t>lewat</a:t>
            </a:r>
            <a:r>
              <a:rPr kumimoji="1" lang="en-US" sz="1500" dirty="0"/>
              <a:t> </a:t>
            </a:r>
            <a:r>
              <a:rPr kumimoji="1" lang="en-US" sz="1500" dirty="0" err="1"/>
              <a:t>alat</a:t>
            </a:r>
            <a:r>
              <a:rPr kumimoji="1" lang="en-US" sz="1500" dirty="0"/>
              <a:t> input</a:t>
            </a:r>
          </a:p>
          <a:p>
            <a:pPr marL="1364126" indent="-1364126" defTabSz="914430">
              <a:spcBef>
                <a:spcPct val="50000"/>
              </a:spcBef>
              <a:tabLst>
                <a:tab pos="1191166" algn="l"/>
              </a:tabLst>
              <a:defRPr/>
            </a:pPr>
            <a:r>
              <a:rPr kumimoji="1" lang="en-US" sz="1500" b="1" dirty="0"/>
              <a:t>Processing	</a:t>
            </a:r>
            <a:r>
              <a:rPr kumimoji="1" lang="en-US" sz="1500" dirty="0"/>
              <a:t>:  </a:t>
            </a:r>
            <a:r>
              <a:rPr kumimoji="1" lang="en-US" sz="1500" dirty="0" err="1"/>
              <a:t>tahap</a:t>
            </a:r>
            <a:r>
              <a:rPr kumimoji="1" lang="en-US" sz="1500" dirty="0"/>
              <a:t> </a:t>
            </a:r>
            <a:r>
              <a:rPr kumimoji="1" lang="en-US" sz="1500" dirty="0" err="1"/>
              <a:t>proses</a:t>
            </a:r>
            <a:r>
              <a:rPr kumimoji="1" lang="en-US" sz="1500" dirty="0"/>
              <a:t> </a:t>
            </a:r>
            <a:r>
              <a:rPr kumimoji="1" lang="en-US" sz="1500" dirty="0" err="1"/>
              <a:t>pengolahan</a:t>
            </a:r>
            <a:r>
              <a:rPr kumimoji="1" lang="en-US" sz="1500" dirty="0"/>
              <a:t> </a:t>
            </a:r>
            <a:r>
              <a:rPr kumimoji="1" lang="en-US" sz="1500" dirty="0" err="1"/>
              <a:t>dari</a:t>
            </a:r>
            <a:r>
              <a:rPr kumimoji="1" lang="en-US" sz="1500" dirty="0"/>
              <a:t> data yang </a:t>
            </a:r>
            <a:r>
              <a:rPr kumimoji="1" lang="en-US" sz="1500" dirty="0" err="1"/>
              <a:t>sudah</a:t>
            </a:r>
            <a:r>
              <a:rPr kumimoji="1" lang="en-US" sz="1500" dirty="0"/>
              <a:t> </a:t>
            </a:r>
            <a:r>
              <a:rPr kumimoji="1" lang="en-US" sz="1500" dirty="0" err="1"/>
              <a:t>dimasukkan</a:t>
            </a:r>
            <a:r>
              <a:rPr kumimoji="1" lang="en-US" sz="1500" dirty="0"/>
              <a:t> yang </a:t>
            </a:r>
            <a:r>
              <a:rPr kumimoji="1" lang="en-US" sz="1500" dirty="0" err="1"/>
              <a:t>dilakukan</a:t>
            </a:r>
            <a:r>
              <a:rPr kumimoji="1" lang="en-US" sz="1500" dirty="0"/>
              <a:t> </a:t>
            </a:r>
            <a:r>
              <a:rPr kumimoji="1" lang="en-US" sz="1500" dirty="0" err="1"/>
              <a:t>oleh</a:t>
            </a:r>
            <a:r>
              <a:rPr kumimoji="1" lang="en-US" sz="1500" dirty="0"/>
              <a:t> </a:t>
            </a:r>
            <a:r>
              <a:rPr kumimoji="1" lang="en-US" sz="1500" dirty="0" err="1"/>
              <a:t>alat</a:t>
            </a:r>
            <a:r>
              <a:rPr kumimoji="1" lang="en-US" sz="1500" dirty="0"/>
              <a:t> </a:t>
            </a:r>
            <a:r>
              <a:rPr kumimoji="1" lang="en-US" sz="1500" dirty="0" err="1"/>
              <a:t>proses</a:t>
            </a:r>
            <a:endParaRPr kumimoji="1" lang="en-US" sz="1500" dirty="0"/>
          </a:p>
          <a:p>
            <a:pPr defTabSz="914430">
              <a:spcBef>
                <a:spcPct val="50000"/>
              </a:spcBef>
              <a:tabLst>
                <a:tab pos="1191166" algn="l"/>
              </a:tabLst>
              <a:defRPr/>
            </a:pPr>
            <a:r>
              <a:rPr kumimoji="1" lang="en-US" sz="1500" b="1" dirty="0"/>
              <a:t>Output	</a:t>
            </a:r>
            <a:r>
              <a:rPr kumimoji="1" lang="en-US" sz="1500" dirty="0"/>
              <a:t>:  </a:t>
            </a:r>
            <a:r>
              <a:rPr kumimoji="1" lang="en-US" sz="1500" dirty="0" err="1"/>
              <a:t>tahap</a:t>
            </a:r>
            <a:r>
              <a:rPr kumimoji="1" lang="en-US" sz="1500" dirty="0"/>
              <a:t> </a:t>
            </a:r>
            <a:r>
              <a:rPr kumimoji="1" lang="en-US" sz="1500" dirty="0" err="1"/>
              <a:t>proses</a:t>
            </a:r>
            <a:r>
              <a:rPr kumimoji="1" lang="en-US" sz="1500" dirty="0"/>
              <a:t> </a:t>
            </a:r>
            <a:r>
              <a:rPr kumimoji="1" lang="en-US" sz="1500" dirty="0" err="1"/>
              <a:t>menghasilkan</a:t>
            </a:r>
            <a:r>
              <a:rPr kumimoji="1" lang="en-US" sz="1500" dirty="0"/>
              <a:t> output </a:t>
            </a:r>
            <a:r>
              <a:rPr kumimoji="1" lang="en-US" sz="1500" dirty="0" err="1"/>
              <a:t>dari</a:t>
            </a:r>
            <a:r>
              <a:rPr kumimoji="1" lang="en-US" sz="1500" dirty="0"/>
              <a:t> </a:t>
            </a:r>
            <a:r>
              <a:rPr kumimoji="1" lang="en-US" sz="1500" dirty="0" err="1"/>
              <a:t>hasil</a:t>
            </a:r>
            <a:r>
              <a:rPr kumimoji="1" lang="en-US" sz="1500" dirty="0"/>
              <a:t> </a:t>
            </a:r>
            <a:r>
              <a:rPr kumimoji="1" lang="en-US" sz="1500" dirty="0" err="1"/>
              <a:t>pengolahan</a:t>
            </a:r>
            <a:r>
              <a:rPr kumimoji="1" lang="en-US" sz="1500" dirty="0"/>
              <a:t> data </a:t>
            </a:r>
            <a:r>
              <a:rPr kumimoji="1" lang="en-US" sz="1500" dirty="0" err="1"/>
              <a:t>ke</a:t>
            </a:r>
            <a:r>
              <a:rPr kumimoji="1" lang="en-US" sz="1500" dirty="0"/>
              <a:t> </a:t>
            </a:r>
            <a:r>
              <a:rPr kumimoji="1" lang="en-US" sz="1500" dirty="0" err="1"/>
              <a:t>alat</a:t>
            </a:r>
            <a:r>
              <a:rPr kumimoji="1" lang="en-US" sz="1500" dirty="0"/>
              <a:t> output</a:t>
            </a:r>
          </a:p>
          <a:p>
            <a:pPr defTabSz="914430">
              <a:spcBef>
                <a:spcPct val="50000"/>
              </a:spcBef>
              <a:tabLst>
                <a:tab pos="1191166" algn="l"/>
              </a:tabLst>
              <a:defRPr/>
            </a:pPr>
            <a:r>
              <a:rPr kumimoji="1" lang="en-US" sz="1500" b="1" dirty="0"/>
              <a:t>Distribution</a:t>
            </a:r>
            <a:r>
              <a:rPr kumimoji="1" lang="en-US" sz="1500" dirty="0"/>
              <a:t>	:  </a:t>
            </a:r>
            <a:r>
              <a:rPr kumimoji="1" lang="en-US" sz="1500" dirty="0" err="1"/>
              <a:t>tahap</a:t>
            </a:r>
            <a:r>
              <a:rPr kumimoji="1" lang="en-US" sz="1500" dirty="0"/>
              <a:t> </a:t>
            </a:r>
            <a:r>
              <a:rPr kumimoji="1" lang="en-US" sz="1500" dirty="0" err="1"/>
              <a:t>penyebaran</a:t>
            </a:r>
            <a:r>
              <a:rPr kumimoji="1" lang="en-US" sz="1500" dirty="0"/>
              <a:t> output </a:t>
            </a:r>
            <a:r>
              <a:rPr kumimoji="1" lang="en-US" sz="1500" dirty="0" err="1"/>
              <a:t>ke</a:t>
            </a:r>
            <a:r>
              <a:rPr kumimoji="1" lang="en-US" sz="1500" dirty="0"/>
              <a:t> </a:t>
            </a:r>
            <a:r>
              <a:rPr kumimoji="1" lang="en-US" sz="1500" dirty="0" err="1"/>
              <a:t>pihak</a:t>
            </a:r>
            <a:r>
              <a:rPr kumimoji="1" lang="en-US" sz="1500" dirty="0"/>
              <a:t> yang </a:t>
            </a:r>
            <a:r>
              <a:rPr kumimoji="1" lang="en-US" sz="1500" dirty="0" err="1"/>
              <a:t>membutuhkan</a:t>
            </a:r>
            <a:r>
              <a:rPr kumimoji="1" lang="en-US" sz="1500" dirty="0"/>
              <a:t> </a:t>
            </a:r>
            <a:r>
              <a:rPr kumimoji="1" lang="en-US" sz="1500" dirty="0" err="1"/>
              <a:t>informasi</a:t>
            </a:r>
            <a:endParaRPr kumimoji="1" lang="en-US" sz="1500" dirty="0"/>
          </a:p>
          <a:p>
            <a:pPr defTabSz="914430">
              <a:spcBef>
                <a:spcPct val="50000"/>
              </a:spcBef>
              <a:tabLst>
                <a:tab pos="1191166" algn="l"/>
              </a:tabLst>
              <a:defRPr/>
            </a:pPr>
            <a:r>
              <a:rPr kumimoji="1" lang="en-US" sz="1500" b="1" dirty="0"/>
              <a:t>Storage</a:t>
            </a:r>
            <a:r>
              <a:rPr kumimoji="1" lang="en-US" sz="1500" dirty="0"/>
              <a:t>	:  </a:t>
            </a:r>
            <a:r>
              <a:rPr kumimoji="1" lang="en-US" sz="1500" dirty="0" err="1"/>
              <a:t>tahap</a:t>
            </a:r>
            <a:r>
              <a:rPr kumimoji="1" lang="en-US" sz="1500" dirty="0"/>
              <a:t> </a:t>
            </a:r>
            <a:r>
              <a:rPr kumimoji="1" lang="en-US" sz="1500" dirty="0" err="1"/>
              <a:t>proses</a:t>
            </a:r>
            <a:r>
              <a:rPr kumimoji="1" lang="en-US" sz="1500" dirty="0"/>
              <a:t> </a:t>
            </a:r>
            <a:r>
              <a:rPr kumimoji="1" lang="en-US" sz="1500" dirty="0" err="1"/>
              <a:t>perekaman</a:t>
            </a:r>
            <a:r>
              <a:rPr kumimoji="1" lang="en-US" sz="1500" dirty="0"/>
              <a:t> </a:t>
            </a:r>
            <a:r>
              <a:rPr kumimoji="1" lang="en-US" sz="1500" dirty="0" err="1"/>
              <a:t>hasil</a:t>
            </a:r>
            <a:r>
              <a:rPr kumimoji="1" lang="en-US" sz="1500" dirty="0"/>
              <a:t> </a:t>
            </a:r>
            <a:r>
              <a:rPr kumimoji="1" lang="en-US" sz="1500" dirty="0" err="1"/>
              <a:t>pengolahan</a:t>
            </a:r>
            <a:r>
              <a:rPr kumimoji="1" lang="en-US" sz="1500" dirty="0"/>
              <a:t> </a:t>
            </a:r>
            <a:r>
              <a:rPr kumimoji="1" lang="en-US" sz="1500" dirty="0" err="1"/>
              <a:t>ke</a:t>
            </a:r>
            <a:r>
              <a:rPr kumimoji="1" lang="en-US" sz="1500" dirty="0"/>
              <a:t> </a:t>
            </a:r>
            <a:r>
              <a:rPr kumimoji="1" lang="en-US" sz="1500" dirty="0" err="1"/>
              <a:t>simpanan</a:t>
            </a:r>
            <a:r>
              <a:rPr kumimoji="1" lang="en-US" sz="1500" dirty="0"/>
              <a:t> </a:t>
            </a:r>
            <a:r>
              <a:rPr kumimoji="1" lang="en-US" sz="1500" dirty="0" err="1"/>
              <a:t>luar</a:t>
            </a:r>
            <a:r>
              <a:rPr kumimoji="1"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3385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08" y="515939"/>
            <a:ext cx="83058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STRUKTUR KOMPUTER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2A9083B-86D2-406A-9C7F-2C5D0342A262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562" y="1524000"/>
            <a:ext cx="8755292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516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Hardware </a:t>
            </a:r>
            <a:r>
              <a:rPr lang="en-US" sz="2400" b="1" smtClean="0"/>
              <a:t>the old fashion</a:t>
            </a:r>
            <a:endParaRPr lang="en-US" b="1"/>
          </a:p>
        </p:txBody>
      </p:sp>
      <p:pic>
        <p:nvPicPr>
          <p:cNvPr id="5" name="Picture 11" descr="T028766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7704138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74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5" y="3801545"/>
            <a:ext cx="1904305" cy="91380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700" dirty="0"/>
              <a:t>ALAT OUTPUT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475235" y="4106642"/>
            <a:ext cx="11431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855792" y="4106643"/>
            <a:ext cx="991573" cy="14466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1855792" y="1667350"/>
            <a:ext cx="457882" cy="24392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771556" y="5399958"/>
            <a:ext cx="715095" cy="52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/>
            <a:r>
              <a:rPr kumimoji="1" lang="en-US" sz="1400" dirty="0"/>
              <a:t>DRIVE </a:t>
            </a:r>
          </a:p>
          <a:p>
            <a:pPr defTabSz="914430"/>
            <a:r>
              <a:rPr kumimoji="1" lang="en-US" sz="1400" dirty="0"/>
              <a:t>DEVICE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542616" y="3953349"/>
            <a:ext cx="984591" cy="53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/>
            <a:r>
              <a:rPr kumimoji="1" lang="en-US" sz="1400" dirty="0"/>
              <a:t>SOFTCOPY </a:t>
            </a:r>
          </a:p>
          <a:p>
            <a:pPr defTabSz="914430"/>
            <a:r>
              <a:rPr kumimoji="1" lang="en-US" sz="1400" dirty="0"/>
              <a:t>DEVICE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2236350" y="1439643"/>
            <a:ext cx="1042749" cy="60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400" dirty="0"/>
              <a:t>HARDCOPY </a:t>
            </a:r>
          </a:p>
          <a:p>
            <a:pPr defTabSz="914430">
              <a:spcBef>
                <a:spcPct val="30000"/>
              </a:spcBef>
            </a:pPr>
            <a:r>
              <a:rPr kumimoji="1" lang="en-US" sz="1400" dirty="0"/>
              <a:t>DEVICE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3608480" y="5629154"/>
            <a:ext cx="914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3608480" y="5629154"/>
            <a:ext cx="914249" cy="5342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4446921" y="5477349"/>
            <a:ext cx="998826" cy="30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400" dirty="0"/>
              <a:t>DISK DRIVE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458335" y="5977412"/>
            <a:ext cx="1028065" cy="30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400" dirty="0"/>
              <a:t>TAPE DRIVE</a:t>
            </a: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3608480" y="4256958"/>
            <a:ext cx="914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3685806" y="3648252"/>
            <a:ext cx="607982" cy="6087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3685805" y="4256959"/>
            <a:ext cx="532174" cy="6875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142171" y="4791252"/>
            <a:ext cx="828587" cy="30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400" dirty="0"/>
              <a:t>SPEAKER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4371113" y="4106643"/>
            <a:ext cx="1022871" cy="30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400" dirty="0"/>
              <a:t>FLAT PANEL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4217980" y="3572349"/>
            <a:ext cx="1271401" cy="30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400" dirty="0"/>
              <a:t>VIDEO DISPLAY</a:t>
            </a:r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3150598" y="1895057"/>
            <a:ext cx="914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flipV="1">
            <a:off x="3303731" y="1439643"/>
            <a:ext cx="761116" cy="455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3303731" y="1895056"/>
            <a:ext cx="686823" cy="4583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3837422" y="2276057"/>
            <a:ext cx="1291791" cy="73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/>
            <a:r>
              <a:rPr kumimoji="1" lang="en-US" sz="1400" dirty="0"/>
              <a:t>COMPUTER </a:t>
            </a:r>
          </a:p>
          <a:p>
            <a:pPr defTabSz="914430"/>
            <a:r>
              <a:rPr kumimoji="1" lang="en-US" sz="1400" dirty="0"/>
              <a:t>OUTPUT </a:t>
            </a:r>
          </a:p>
          <a:p>
            <a:pPr defTabSz="914430"/>
            <a:r>
              <a:rPr kumimoji="1" lang="en-US" sz="1400" dirty="0"/>
              <a:t>TO MICROFILM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3990554" y="1744740"/>
            <a:ext cx="827369" cy="30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400" dirty="0"/>
              <a:t>PLOTTER</a:t>
            </a: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3990555" y="1286349"/>
            <a:ext cx="809671" cy="30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400" dirty="0"/>
              <a:t>PRINTER</a:t>
            </a: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flipV="1">
            <a:off x="4980611" y="827959"/>
            <a:ext cx="838440" cy="611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67" name="Line 28"/>
          <p:cNvSpPr>
            <a:spLocks noChangeShapeType="1"/>
          </p:cNvSpPr>
          <p:nvPr/>
        </p:nvSpPr>
        <p:spPr bwMode="auto">
          <a:xfrm>
            <a:off x="4980611" y="1439643"/>
            <a:ext cx="1218998" cy="3122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68" name="Rectangle 29"/>
          <p:cNvSpPr>
            <a:spLocks noChangeArrowheads="1"/>
          </p:cNvSpPr>
          <p:nvPr/>
        </p:nvSpPr>
        <p:spPr bwMode="auto">
          <a:xfrm>
            <a:off x="5741727" y="4562056"/>
            <a:ext cx="1195162" cy="60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400" dirty="0"/>
              <a:t>NON-IMPACT </a:t>
            </a:r>
          </a:p>
          <a:p>
            <a:pPr defTabSz="914430">
              <a:spcBef>
                <a:spcPct val="30000"/>
              </a:spcBef>
            </a:pPr>
            <a:r>
              <a:rPr kumimoji="1" lang="en-US" sz="1400" dirty="0"/>
              <a:t>PRINTER</a:t>
            </a:r>
          </a:p>
        </p:txBody>
      </p:sp>
      <p:sp>
        <p:nvSpPr>
          <p:cNvPr id="35869" name="Rectangle 30"/>
          <p:cNvSpPr>
            <a:spLocks noChangeArrowheads="1"/>
          </p:cNvSpPr>
          <p:nvPr/>
        </p:nvSpPr>
        <p:spPr bwMode="auto">
          <a:xfrm>
            <a:off x="5717468" y="601740"/>
            <a:ext cx="809671" cy="52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/>
            <a:r>
              <a:rPr kumimoji="1" lang="en-US" sz="1400" dirty="0"/>
              <a:t>IMPACK </a:t>
            </a:r>
          </a:p>
          <a:p>
            <a:pPr defTabSz="914430"/>
            <a:r>
              <a:rPr kumimoji="1" lang="en-US" sz="1400" dirty="0"/>
              <a:t>PRINTER</a:t>
            </a:r>
          </a:p>
        </p:txBody>
      </p:sp>
      <p:sp>
        <p:nvSpPr>
          <p:cNvPr id="35870" name="Line 31"/>
          <p:cNvSpPr>
            <a:spLocks noChangeShapeType="1"/>
          </p:cNvSpPr>
          <p:nvPr/>
        </p:nvSpPr>
        <p:spPr bwMode="auto">
          <a:xfrm flipV="1">
            <a:off x="6655975" y="601740"/>
            <a:ext cx="611016" cy="2262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71" name="Line 32"/>
          <p:cNvSpPr>
            <a:spLocks noChangeShapeType="1"/>
          </p:cNvSpPr>
          <p:nvPr/>
        </p:nvSpPr>
        <p:spPr bwMode="auto">
          <a:xfrm>
            <a:off x="6655974" y="827958"/>
            <a:ext cx="686824" cy="3824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72" name="Line 33"/>
          <p:cNvSpPr>
            <a:spLocks noChangeShapeType="1"/>
          </p:cNvSpPr>
          <p:nvPr/>
        </p:nvSpPr>
        <p:spPr bwMode="auto">
          <a:xfrm>
            <a:off x="6655974" y="827959"/>
            <a:ext cx="686824" cy="916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73" name="Line 34"/>
          <p:cNvSpPr>
            <a:spLocks noChangeShapeType="1"/>
          </p:cNvSpPr>
          <p:nvPr/>
        </p:nvSpPr>
        <p:spPr bwMode="auto">
          <a:xfrm>
            <a:off x="6655975" y="827959"/>
            <a:ext cx="762632" cy="16772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74" name="Line 35"/>
          <p:cNvSpPr>
            <a:spLocks noChangeShapeType="1"/>
          </p:cNvSpPr>
          <p:nvPr/>
        </p:nvSpPr>
        <p:spPr bwMode="auto">
          <a:xfrm>
            <a:off x="6655974" y="827959"/>
            <a:ext cx="686824" cy="28202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75" name="Line 36"/>
          <p:cNvSpPr>
            <a:spLocks noChangeShapeType="1"/>
          </p:cNvSpPr>
          <p:nvPr/>
        </p:nvSpPr>
        <p:spPr bwMode="auto">
          <a:xfrm>
            <a:off x="6655975" y="827958"/>
            <a:ext cx="762632" cy="22100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76" name="Rectangle 37"/>
          <p:cNvSpPr>
            <a:spLocks noChangeArrowheads="1"/>
          </p:cNvSpPr>
          <p:nvPr/>
        </p:nvSpPr>
        <p:spPr bwMode="auto">
          <a:xfrm>
            <a:off x="7189665" y="3648252"/>
            <a:ext cx="1220514" cy="60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400" dirty="0"/>
              <a:t>DRUM</a:t>
            </a:r>
          </a:p>
          <a:p>
            <a:pPr defTabSz="914430">
              <a:spcBef>
                <a:spcPct val="30000"/>
              </a:spcBef>
            </a:pPr>
            <a:r>
              <a:rPr kumimoji="1" lang="en-US" sz="1400" dirty="0"/>
              <a:t>PRINTER</a:t>
            </a:r>
          </a:p>
        </p:txBody>
      </p:sp>
      <p:sp>
        <p:nvSpPr>
          <p:cNvPr id="35877" name="Rectangle 38"/>
          <p:cNvSpPr>
            <a:spLocks noChangeArrowheads="1"/>
          </p:cNvSpPr>
          <p:nvPr/>
        </p:nvSpPr>
        <p:spPr bwMode="auto">
          <a:xfrm>
            <a:off x="7342798" y="3038056"/>
            <a:ext cx="809671" cy="58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400" dirty="0"/>
              <a:t>BAND</a:t>
            </a:r>
          </a:p>
          <a:p>
            <a:pPr defTabSz="914430">
              <a:spcBef>
                <a:spcPct val="30000"/>
              </a:spcBef>
            </a:pPr>
            <a:r>
              <a:rPr kumimoji="1" lang="en-US" sz="1400" dirty="0"/>
              <a:t>PRINTER</a:t>
            </a:r>
          </a:p>
        </p:txBody>
      </p:sp>
      <p:sp>
        <p:nvSpPr>
          <p:cNvPr id="35878" name="Rectangle 39"/>
          <p:cNvSpPr>
            <a:spLocks noChangeArrowheads="1"/>
          </p:cNvSpPr>
          <p:nvPr/>
        </p:nvSpPr>
        <p:spPr bwMode="auto">
          <a:xfrm>
            <a:off x="7342798" y="2429349"/>
            <a:ext cx="809671" cy="58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400" dirty="0"/>
              <a:t>CHAIN</a:t>
            </a:r>
          </a:p>
          <a:p>
            <a:pPr defTabSz="914430">
              <a:spcBef>
                <a:spcPct val="30000"/>
              </a:spcBef>
            </a:pPr>
            <a:r>
              <a:rPr kumimoji="1" lang="en-US" sz="1400" dirty="0"/>
              <a:t>PRINTER</a:t>
            </a:r>
          </a:p>
        </p:txBody>
      </p:sp>
      <p:sp>
        <p:nvSpPr>
          <p:cNvPr id="35879" name="Rectangle 40"/>
          <p:cNvSpPr>
            <a:spLocks noChangeArrowheads="1"/>
          </p:cNvSpPr>
          <p:nvPr/>
        </p:nvSpPr>
        <p:spPr bwMode="auto">
          <a:xfrm>
            <a:off x="7266990" y="1744740"/>
            <a:ext cx="851350" cy="60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400" dirty="0"/>
              <a:t>THIMBLE</a:t>
            </a:r>
          </a:p>
          <a:p>
            <a:pPr defTabSz="914430">
              <a:spcBef>
                <a:spcPct val="30000"/>
              </a:spcBef>
            </a:pPr>
            <a:r>
              <a:rPr kumimoji="1" lang="en-US" sz="1400" dirty="0"/>
              <a:t>PRINTER</a:t>
            </a:r>
          </a:p>
        </p:txBody>
      </p:sp>
      <p:sp>
        <p:nvSpPr>
          <p:cNvPr id="35880" name="Rectangle 41"/>
          <p:cNvSpPr>
            <a:spLocks noChangeArrowheads="1"/>
          </p:cNvSpPr>
          <p:nvPr/>
        </p:nvSpPr>
        <p:spPr bwMode="auto">
          <a:xfrm>
            <a:off x="7289733" y="1113709"/>
            <a:ext cx="1174002" cy="60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400" dirty="0"/>
              <a:t>DAISY WHEEL</a:t>
            </a:r>
          </a:p>
          <a:p>
            <a:pPr defTabSz="914430">
              <a:spcBef>
                <a:spcPct val="30000"/>
              </a:spcBef>
            </a:pPr>
            <a:r>
              <a:rPr kumimoji="1" lang="en-US" sz="1400" dirty="0"/>
              <a:t>PRINTER</a:t>
            </a:r>
          </a:p>
        </p:txBody>
      </p:sp>
      <p:sp>
        <p:nvSpPr>
          <p:cNvPr id="35881" name="Rectangle 42"/>
          <p:cNvSpPr>
            <a:spLocks noChangeArrowheads="1"/>
          </p:cNvSpPr>
          <p:nvPr/>
        </p:nvSpPr>
        <p:spPr bwMode="auto">
          <a:xfrm>
            <a:off x="7189665" y="372545"/>
            <a:ext cx="1105009" cy="60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400" dirty="0"/>
              <a:t>DOT MATRIK</a:t>
            </a:r>
          </a:p>
          <a:p>
            <a:pPr defTabSz="914430">
              <a:spcBef>
                <a:spcPct val="30000"/>
              </a:spcBef>
            </a:pPr>
            <a:r>
              <a:rPr kumimoji="1" lang="en-US" sz="1400" dirty="0"/>
              <a:t>PRINTER</a:t>
            </a:r>
          </a:p>
        </p:txBody>
      </p:sp>
      <p:sp>
        <p:nvSpPr>
          <p:cNvPr id="35882" name="Line 43"/>
          <p:cNvSpPr>
            <a:spLocks noChangeShapeType="1"/>
          </p:cNvSpPr>
          <p:nvPr/>
        </p:nvSpPr>
        <p:spPr bwMode="auto">
          <a:xfrm>
            <a:off x="7038049" y="4868642"/>
            <a:ext cx="532175" cy="759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83" name="Line 44"/>
          <p:cNvSpPr>
            <a:spLocks noChangeShapeType="1"/>
          </p:cNvSpPr>
          <p:nvPr/>
        </p:nvSpPr>
        <p:spPr bwMode="auto">
          <a:xfrm>
            <a:off x="7038049" y="4868643"/>
            <a:ext cx="685307" cy="5313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84" name="Line 46"/>
          <p:cNvSpPr>
            <a:spLocks noChangeShapeType="1"/>
          </p:cNvSpPr>
          <p:nvPr/>
        </p:nvSpPr>
        <p:spPr bwMode="auto">
          <a:xfrm>
            <a:off x="7038048" y="4868642"/>
            <a:ext cx="456367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85" name="Line 47"/>
          <p:cNvSpPr>
            <a:spLocks noChangeShapeType="1"/>
          </p:cNvSpPr>
          <p:nvPr/>
        </p:nvSpPr>
        <p:spPr bwMode="auto">
          <a:xfrm flipV="1">
            <a:off x="7038049" y="4486154"/>
            <a:ext cx="761116" cy="3824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86" name="Rectangle 48"/>
          <p:cNvSpPr>
            <a:spLocks noChangeArrowheads="1"/>
          </p:cNvSpPr>
          <p:nvPr/>
        </p:nvSpPr>
        <p:spPr bwMode="auto">
          <a:xfrm>
            <a:off x="7647547" y="4791252"/>
            <a:ext cx="1141674" cy="53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200" dirty="0"/>
              <a:t>LASER</a:t>
            </a:r>
          </a:p>
          <a:p>
            <a:pPr defTabSz="914430">
              <a:spcBef>
                <a:spcPct val="30000"/>
              </a:spcBef>
            </a:pPr>
            <a:r>
              <a:rPr kumimoji="1" lang="en-US" sz="1200" dirty="0"/>
              <a:t>PRINTER</a:t>
            </a:r>
          </a:p>
        </p:txBody>
      </p:sp>
      <p:sp>
        <p:nvSpPr>
          <p:cNvPr id="35887" name="Rectangle 49"/>
          <p:cNvSpPr>
            <a:spLocks noChangeArrowheads="1"/>
          </p:cNvSpPr>
          <p:nvPr/>
        </p:nvSpPr>
        <p:spPr bwMode="auto">
          <a:xfrm>
            <a:off x="7653613" y="5364239"/>
            <a:ext cx="832114" cy="51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200" dirty="0"/>
              <a:t>THERMAL</a:t>
            </a:r>
          </a:p>
          <a:p>
            <a:pPr defTabSz="914430">
              <a:spcBef>
                <a:spcPct val="30000"/>
              </a:spcBef>
            </a:pPr>
            <a:r>
              <a:rPr kumimoji="1" lang="en-US" sz="1200" dirty="0"/>
              <a:t>TRANSFER</a:t>
            </a:r>
          </a:p>
        </p:txBody>
      </p:sp>
      <p:sp>
        <p:nvSpPr>
          <p:cNvPr id="35888" name="Rectangle 50"/>
          <p:cNvSpPr>
            <a:spLocks noChangeArrowheads="1"/>
          </p:cNvSpPr>
          <p:nvPr/>
        </p:nvSpPr>
        <p:spPr bwMode="auto">
          <a:xfrm>
            <a:off x="7038049" y="5934252"/>
            <a:ext cx="2133247" cy="53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200" dirty="0"/>
              <a:t>ELECTROSTATISTIC</a:t>
            </a:r>
          </a:p>
          <a:p>
            <a:pPr defTabSz="914430">
              <a:spcBef>
                <a:spcPct val="30000"/>
              </a:spcBef>
            </a:pPr>
            <a:r>
              <a:rPr kumimoji="1" lang="en-US" sz="1200" dirty="0"/>
              <a:t>PRINTER</a:t>
            </a:r>
          </a:p>
        </p:txBody>
      </p:sp>
      <p:sp>
        <p:nvSpPr>
          <p:cNvPr id="35889" name="Rectangle 51"/>
          <p:cNvSpPr>
            <a:spLocks noChangeArrowheads="1"/>
          </p:cNvSpPr>
          <p:nvPr/>
        </p:nvSpPr>
        <p:spPr bwMode="auto">
          <a:xfrm>
            <a:off x="7647548" y="4285236"/>
            <a:ext cx="800053" cy="53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200" dirty="0"/>
              <a:t>THERMAL</a:t>
            </a:r>
          </a:p>
          <a:p>
            <a:pPr defTabSz="914430">
              <a:spcBef>
                <a:spcPct val="30000"/>
              </a:spcBef>
            </a:pPr>
            <a:r>
              <a:rPr kumimoji="1" lang="en-US" sz="1200" dirty="0"/>
              <a:t>PRINTER</a:t>
            </a:r>
          </a:p>
        </p:txBody>
      </p:sp>
      <p:sp>
        <p:nvSpPr>
          <p:cNvPr id="35890" name="Line 52"/>
          <p:cNvSpPr>
            <a:spLocks noChangeShapeType="1"/>
          </p:cNvSpPr>
          <p:nvPr/>
        </p:nvSpPr>
        <p:spPr bwMode="auto">
          <a:xfrm flipH="1">
            <a:off x="6427034" y="4868643"/>
            <a:ext cx="611015" cy="9138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35891" name="Rectangle 53"/>
          <p:cNvSpPr>
            <a:spLocks noChangeArrowheads="1"/>
          </p:cNvSpPr>
          <p:nvPr/>
        </p:nvSpPr>
        <p:spPr bwMode="auto">
          <a:xfrm>
            <a:off x="5970668" y="5705057"/>
            <a:ext cx="1143189" cy="65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8" tIns="45678" rIns="91358" bIns="45678">
            <a:spAutoFit/>
          </a:bodyPr>
          <a:lstStyle/>
          <a:p>
            <a:pPr defTabSz="914430">
              <a:spcBef>
                <a:spcPct val="50000"/>
              </a:spcBef>
            </a:pPr>
            <a:r>
              <a:rPr kumimoji="1" lang="en-US" sz="1400" dirty="0"/>
              <a:t>INKJET</a:t>
            </a:r>
          </a:p>
          <a:p>
            <a:pPr defTabSz="914430">
              <a:spcBef>
                <a:spcPct val="50000"/>
              </a:spcBef>
            </a:pPr>
            <a:r>
              <a:rPr kumimoji="1" lang="en-US" sz="1400" dirty="0"/>
              <a:t>PRINTER</a:t>
            </a:r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3595644" y="5621214"/>
            <a:ext cx="450369" cy="7377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6630" tIns="43315" rIns="86630" bIns="43315"/>
          <a:lstStyle/>
          <a:p>
            <a:endParaRPr lang="en-US"/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3989797" y="6387071"/>
            <a:ext cx="1108664" cy="30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58" tIns="45678" rIns="91358" bIns="45678">
            <a:spAutoFit/>
          </a:bodyPr>
          <a:lstStyle/>
          <a:p>
            <a:pPr defTabSz="914430">
              <a:spcBef>
                <a:spcPct val="30000"/>
              </a:spcBef>
            </a:pPr>
            <a:r>
              <a:rPr kumimoji="1" lang="en-US" sz="1400" smtClean="0"/>
              <a:t>OPTIC </a:t>
            </a:r>
            <a:r>
              <a:rPr kumimoji="1" lang="en-US" sz="1400" dirty="0"/>
              <a:t>DRIVE</a:t>
            </a:r>
          </a:p>
        </p:txBody>
      </p:sp>
    </p:spTree>
    <p:extLst>
      <p:ext uri="{BB962C8B-B14F-4D97-AF65-F5344CB8AC3E}">
        <p14:creationId xmlns:p14="http://schemas.microsoft.com/office/powerpoint/2010/main" val="4078920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1845"/>
            <a:ext cx="5943600" cy="1143000"/>
          </a:xfrm>
        </p:spPr>
        <p:txBody>
          <a:bodyPr/>
          <a:lstStyle/>
          <a:p>
            <a:r>
              <a:rPr lang="en-US" b="1" i="1" smtClean="0"/>
              <a:t>Software’s Type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143000"/>
            <a:ext cx="5181600" cy="513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Operating system </a:t>
            </a:r>
            <a:r>
              <a:rPr lang="en-US" sz="2800"/>
              <a:t>market </a:t>
            </a:r>
            <a:r>
              <a:rPr lang="en-US" sz="2800" smtClean="0"/>
              <a:t>share: desktops, January</a:t>
            </a:r>
            <a:r>
              <a:rPr lang="en-US" sz="2800"/>
              <a:t>, 2013.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699880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430</Words>
  <Application>Microsoft Office PowerPoint</Application>
  <PresentationFormat>On-screen Show (4:3)</PresentationFormat>
  <Paragraphs>103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Times-Roman</vt:lpstr>
      <vt:lpstr>Arial</vt:lpstr>
      <vt:lpstr>Calibri</vt:lpstr>
      <vt:lpstr>Times New Roman</vt:lpstr>
      <vt:lpstr>Office Theme</vt:lpstr>
      <vt:lpstr>PowerPoint Presentation</vt:lpstr>
      <vt:lpstr>Outline</vt:lpstr>
      <vt:lpstr>Sistem Komputer</vt:lpstr>
      <vt:lpstr>Pengembangan Siklus Pengolahan Data</vt:lpstr>
      <vt:lpstr>STRUKTUR KOMPUTER</vt:lpstr>
      <vt:lpstr>Hardware the old fashion</vt:lpstr>
      <vt:lpstr>ALAT OUTPUT</vt:lpstr>
      <vt:lpstr>Software’s Type</vt:lpstr>
      <vt:lpstr>Operating system market share: desktops, January, 2013.</vt:lpstr>
      <vt:lpstr>Operating system market shares: mobile devices, January 2013.</vt:lpstr>
      <vt:lpstr>Klasifikasi Software (1)</vt:lpstr>
      <vt:lpstr>Klasifikasi Software (2)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Tupic</dc:creator>
  <cp:lastModifiedBy>Soni Fajar Surya Gumilang</cp:lastModifiedBy>
  <cp:revision>321</cp:revision>
  <dcterms:created xsi:type="dcterms:W3CDTF">2014-08-14T23:24:23Z</dcterms:created>
  <dcterms:modified xsi:type="dcterms:W3CDTF">2015-09-28T08:49:32Z</dcterms:modified>
</cp:coreProperties>
</file>