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5" r:id="rId30"/>
    <p:sldId id="283" r:id="rId31"/>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31154B15-46E9-4C45-A85E-678D1F9F22A6}" type="datetimeFigureOut">
              <a:rPr lang="id-ID" smtClean="0"/>
              <a:pPr/>
              <a:t>18/11/2012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F17C4C1-9937-4B41-B919-FA7E5B4DBD23}"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31154B15-46E9-4C45-A85E-678D1F9F22A6}" type="datetimeFigureOut">
              <a:rPr lang="id-ID" smtClean="0"/>
              <a:pPr/>
              <a:t>18/11/2012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F17C4C1-9937-4B41-B919-FA7E5B4DBD23}"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31154B15-46E9-4C45-A85E-678D1F9F22A6}" type="datetimeFigureOut">
              <a:rPr lang="id-ID" smtClean="0"/>
              <a:pPr/>
              <a:t>18/11/2012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F17C4C1-9937-4B41-B919-FA7E5B4DBD23}"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31154B15-46E9-4C45-A85E-678D1F9F22A6}" type="datetimeFigureOut">
              <a:rPr lang="id-ID" smtClean="0"/>
              <a:pPr/>
              <a:t>18/11/2012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F17C4C1-9937-4B41-B919-FA7E5B4DBD23}"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154B15-46E9-4C45-A85E-678D1F9F22A6}" type="datetimeFigureOut">
              <a:rPr lang="id-ID" smtClean="0"/>
              <a:pPr/>
              <a:t>18/11/2012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F17C4C1-9937-4B41-B919-FA7E5B4DBD23}"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31154B15-46E9-4C45-A85E-678D1F9F22A6}" type="datetimeFigureOut">
              <a:rPr lang="id-ID" smtClean="0"/>
              <a:pPr/>
              <a:t>18/11/2012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F17C4C1-9937-4B41-B919-FA7E5B4DBD23}"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31154B15-46E9-4C45-A85E-678D1F9F22A6}" type="datetimeFigureOut">
              <a:rPr lang="id-ID" smtClean="0"/>
              <a:pPr/>
              <a:t>18/11/2012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BF17C4C1-9937-4B41-B919-FA7E5B4DBD23}"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31154B15-46E9-4C45-A85E-678D1F9F22A6}" type="datetimeFigureOut">
              <a:rPr lang="id-ID" smtClean="0"/>
              <a:pPr/>
              <a:t>18/11/2012</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BF17C4C1-9937-4B41-B919-FA7E5B4DBD23}"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154B15-46E9-4C45-A85E-678D1F9F22A6}" type="datetimeFigureOut">
              <a:rPr lang="id-ID" smtClean="0"/>
              <a:pPr/>
              <a:t>18/11/2012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BF17C4C1-9937-4B41-B919-FA7E5B4DBD23}"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154B15-46E9-4C45-A85E-678D1F9F22A6}" type="datetimeFigureOut">
              <a:rPr lang="id-ID" smtClean="0"/>
              <a:pPr/>
              <a:t>18/11/2012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F17C4C1-9937-4B41-B919-FA7E5B4DBD23}"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154B15-46E9-4C45-A85E-678D1F9F22A6}" type="datetimeFigureOut">
              <a:rPr lang="id-ID" smtClean="0"/>
              <a:pPr/>
              <a:t>18/11/2012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F17C4C1-9937-4B41-B919-FA7E5B4DBD23}"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154B15-46E9-4C45-A85E-678D1F9F22A6}" type="datetimeFigureOut">
              <a:rPr lang="id-ID" smtClean="0"/>
              <a:pPr/>
              <a:t>18/11/2012</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17C4C1-9937-4B41-B919-FA7E5B4DBD23}"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Prosesor</a:t>
            </a:r>
            <a:endParaRPr lang="id-ID" dirty="0"/>
          </a:p>
        </p:txBody>
      </p:sp>
      <p:sp>
        <p:nvSpPr>
          <p:cNvPr id="3" name="Subtitle 2"/>
          <p:cNvSpPr>
            <a:spLocks noGrp="1"/>
          </p:cNvSpPr>
          <p:nvPr>
            <p:ph type="subTitle" idx="1"/>
          </p:nvPr>
        </p:nvSpPr>
        <p:spPr/>
        <p:txBody>
          <a:bodyPr/>
          <a:lstStyle/>
          <a:p>
            <a:endParaRPr lang="id-ID"/>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Fungsi dasar processor</a:t>
            </a:r>
            <a:endParaRPr lang="id-ID" dirty="0"/>
          </a:p>
        </p:txBody>
      </p:sp>
      <p:sp>
        <p:nvSpPr>
          <p:cNvPr id="3" name="Content Placeholder 2"/>
          <p:cNvSpPr>
            <a:spLocks noGrp="1"/>
          </p:cNvSpPr>
          <p:nvPr>
            <p:ph idx="1"/>
          </p:nvPr>
        </p:nvSpPr>
        <p:spPr/>
        <p:txBody>
          <a:bodyPr>
            <a:normAutofit fontScale="85000" lnSpcReduction="10000"/>
          </a:bodyPr>
          <a:lstStyle/>
          <a:p>
            <a:r>
              <a:rPr lang="id-ID" dirty="0" smtClean="0"/>
              <a:t>Fungsi dasar dari processor adalah untuk menjalankan program</a:t>
            </a:r>
          </a:p>
          <a:p>
            <a:r>
              <a:rPr lang="id-ID" dirty="0" smtClean="0"/>
              <a:t>Arsitektur dan organisasi processor semuanya ditujukan untuk mendukung fungsi dasar processor</a:t>
            </a:r>
          </a:p>
          <a:p>
            <a:r>
              <a:rPr lang="id-ID" dirty="0" smtClean="0"/>
              <a:t>Fungsi dasar ini diimplementasikan dalam bentuk urutan fetch, decode dan execute setiap instruksi dari program yang tersimpan di memori</a:t>
            </a:r>
          </a:p>
          <a:p>
            <a:pPr>
              <a:buNone/>
            </a:pPr>
            <a:r>
              <a:rPr lang="id-ID" dirty="0" smtClean="0"/>
              <a:t> </a:t>
            </a:r>
            <a:endParaRPr lang="id-ID" dirty="0"/>
          </a:p>
          <a:p>
            <a:pPr>
              <a:buNone/>
            </a:pPr>
            <a:r>
              <a:rPr lang="id-ID" dirty="0" smtClean="0"/>
              <a:t> </a:t>
            </a:r>
          </a:p>
          <a:p>
            <a:pPr>
              <a:buNone/>
            </a:pPr>
            <a:r>
              <a:rPr lang="id-ID" dirty="0" smtClean="0"/>
              <a:t> </a:t>
            </a:r>
            <a:endParaRPr lang="id-ID" dirty="0"/>
          </a:p>
        </p:txBody>
      </p:sp>
      <p:pic>
        <p:nvPicPr>
          <p:cNvPr id="4" name="Picture 3" descr="fetch decode execute.png"/>
          <p:cNvPicPr>
            <a:picLocks noChangeAspect="1"/>
          </p:cNvPicPr>
          <p:nvPr/>
        </p:nvPicPr>
        <p:blipFill>
          <a:blip r:embed="rId2" cstate="print"/>
          <a:stretch>
            <a:fillRect/>
          </a:stretch>
        </p:blipFill>
        <p:spPr>
          <a:xfrm>
            <a:off x="1763688" y="4869160"/>
            <a:ext cx="4901588" cy="30476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Peripheral device dan komunikasi eksternal</a:t>
            </a:r>
            <a:endParaRPr lang="id-ID" dirty="0"/>
          </a:p>
        </p:txBody>
      </p:sp>
      <p:sp>
        <p:nvSpPr>
          <p:cNvPr id="3" name="Content Placeholder 2"/>
          <p:cNvSpPr>
            <a:spLocks noGrp="1"/>
          </p:cNvSpPr>
          <p:nvPr>
            <p:ph idx="1"/>
          </p:nvPr>
        </p:nvSpPr>
        <p:spPr/>
        <p:txBody>
          <a:bodyPr>
            <a:normAutofit lnSpcReduction="10000"/>
          </a:bodyPr>
          <a:lstStyle/>
          <a:p>
            <a:r>
              <a:rPr lang="id-ID" dirty="0" smtClean="0"/>
              <a:t>Supaya processor bisa berfungsi, tidak hanya diperlukan memori</a:t>
            </a:r>
          </a:p>
          <a:p>
            <a:r>
              <a:rPr lang="id-ID" dirty="0" smtClean="0"/>
              <a:t>Diperlukan juga berbagai peripheral device yang secara umum bisa dikatergorikan sebagai Input/Output atau piranti masukan dan keluaran</a:t>
            </a:r>
          </a:p>
          <a:p>
            <a:r>
              <a:rPr lang="id-ID" dirty="0" smtClean="0"/>
              <a:t>Piranti masukan dan keluaran ini (I/O), seperti halnya  memori, disambungkan dengan prosesor melalui bus</a:t>
            </a:r>
            <a:endParaRPr lang="id-ID"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Bus</a:t>
            </a:r>
            <a:endParaRPr lang="id-ID" dirty="0"/>
          </a:p>
        </p:txBody>
      </p:sp>
      <p:sp>
        <p:nvSpPr>
          <p:cNvPr id="3" name="Content Placeholder 2"/>
          <p:cNvSpPr>
            <a:spLocks noGrp="1"/>
          </p:cNvSpPr>
          <p:nvPr>
            <p:ph idx="1"/>
          </p:nvPr>
        </p:nvSpPr>
        <p:spPr/>
        <p:txBody>
          <a:bodyPr>
            <a:normAutofit fontScale="92500"/>
          </a:bodyPr>
          <a:lstStyle/>
          <a:p>
            <a:r>
              <a:rPr lang="id-ID" dirty="0" smtClean="0"/>
              <a:t>Setiap prosesor menyedikan 3 jenis bus utama:</a:t>
            </a:r>
          </a:p>
          <a:p>
            <a:pPr lvl="1"/>
            <a:r>
              <a:rPr lang="id-ID" dirty="0" smtClean="0"/>
              <a:t>Address bus</a:t>
            </a:r>
          </a:p>
          <a:p>
            <a:pPr lvl="1"/>
            <a:r>
              <a:rPr lang="id-ID" dirty="0" smtClean="0"/>
              <a:t>Data bus</a:t>
            </a:r>
          </a:p>
          <a:p>
            <a:pPr lvl="1"/>
            <a:r>
              <a:rPr lang="id-ID" dirty="0" smtClean="0"/>
              <a:t>Control bus</a:t>
            </a:r>
          </a:p>
          <a:p>
            <a:r>
              <a:rPr lang="id-ID" dirty="0" smtClean="0"/>
              <a:t>Data bus merupakan bus bi-directional, dengan aliran data tergantung dari operasi prosesor, address bus umumnya satu arah, keluar processor, control bus secara mayoritas adalah output.</a:t>
            </a:r>
          </a:p>
          <a:p>
            <a:endParaRPr lang="id-ID"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Bus</a:t>
            </a:r>
            <a:endParaRPr lang="id-ID" dirty="0"/>
          </a:p>
        </p:txBody>
      </p:sp>
      <p:pic>
        <p:nvPicPr>
          <p:cNvPr id="4" name="Content Placeholder 3" descr="external bus.png"/>
          <p:cNvPicPr>
            <a:picLocks noGrp="1" noChangeAspect="1"/>
          </p:cNvPicPr>
          <p:nvPr>
            <p:ph idx="1"/>
          </p:nvPr>
        </p:nvPicPr>
        <p:blipFill>
          <a:blip r:embed="rId2" cstate="print"/>
          <a:stretch>
            <a:fillRect/>
          </a:stretch>
        </p:blipFill>
        <p:spPr>
          <a:xfrm>
            <a:off x="1600571" y="2009213"/>
            <a:ext cx="5942858" cy="3707937"/>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Bus alamat (address bus) dan pengalamatan</a:t>
            </a:r>
            <a:endParaRPr lang="id-ID" dirty="0"/>
          </a:p>
        </p:txBody>
      </p:sp>
      <p:sp>
        <p:nvSpPr>
          <p:cNvPr id="3" name="Content Placeholder 2"/>
          <p:cNvSpPr>
            <a:spLocks noGrp="1"/>
          </p:cNvSpPr>
          <p:nvPr>
            <p:ph idx="1"/>
          </p:nvPr>
        </p:nvSpPr>
        <p:spPr/>
        <p:txBody>
          <a:bodyPr/>
          <a:lstStyle/>
          <a:p>
            <a:r>
              <a:rPr lang="id-ID" dirty="0" smtClean="0"/>
              <a:t>Lebar (atau jumlah jalur) dari bus alamat menentukan kemampuan dari processor menangani ukuran memori.</a:t>
            </a:r>
          </a:p>
          <a:p>
            <a:r>
              <a:rPr lang="id-ID" dirty="0" smtClean="0"/>
              <a:t>Memori (byte atau word, tergantung kasus) yang bisa dialamati oleh bus alamat dengan n-jalur (lebar n-bit) adalah 2</a:t>
            </a:r>
            <a:r>
              <a:rPr lang="id-ID" baseline="30000" dirty="0" smtClean="0"/>
              <a:t>n</a:t>
            </a:r>
            <a:r>
              <a:rPr lang="id-ID" dirty="0" smtClean="0"/>
              <a:t> </a:t>
            </a:r>
            <a:br>
              <a:rPr lang="id-ID" dirty="0" smtClean="0"/>
            </a:br>
            <a:r>
              <a:rPr lang="id-ID" dirty="0" smtClean="0"/>
              <a:t>mis: lebar bus 20-bit: lokasi memori yang  bisa dialamati adalah 2</a:t>
            </a:r>
            <a:r>
              <a:rPr lang="id-ID" baseline="30000" dirty="0" smtClean="0"/>
              <a:t>20 </a:t>
            </a:r>
            <a:r>
              <a:rPr lang="id-ID" dirty="0" smtClean="0"/>
              <a:t>= 1M lokasi.</a:t>
            </a:r>
          </a:p>
          <a:p>
            <a:endParaRPr lang="id-ID"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Bus data dan kontrol aliran data</a:t>
            </a:r>
            <a:endParaRPr lang="id-ID" dirty="0"/>
          </a:p>
        </p:txBody>
      </p:sp>
      <p:sp>
        <p:nvSpPr>
          <p:cNvPr id="3" name="Content Placeholder 2"/>
          <p:cNvSpPr>
            <a:spLocks noGrp="1"/>
          </p:cNvSpPr>
          <p:nvPr>
            <p:ph idx="1"/>
          </p:nvPr>
        </p:nvSpPr>
        <p:spPr/>
        <p:txBody>
          <a:bodyPr>
            <a:normAutofit/>
          </a:bodyPr>
          <a:lstStyle/>
          <a:p>
            <a:r>
              <a:rPr lang="id-ID" dirty="0" smtClean="0"/>
              <a:t>Lebar dari data bus menunjukkan kemampuan secara simultan untuk menulis atau membaca n-bit.</a:t>
            </a:r>
          </a:p>
          <a:p>
            <a:r>
              <a:rPr lang="id-ID" dirty="0" smtClean="0"/>
              <a:t>Kemampuan (bit) prosesor biasanya menyatakan lebar data busnya, misalnya prosesor 8-bit mempunyai lebar data bus 8-bit, prosesor 16-bit mempunyai lebar data bus 16-bit, dsb </a:t>
            </a:r>
            <a:endParaRPr lang="id-ID"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Bus data dan kontrol aliran data</a:t>
            </a:r>
            <a:endParaRPr lang="id-ID" dirty="0"/>
          </a:p>
        </p:txBody>
      </p:sp>
      <p:sp>
        <p:nvSpPr>
          <p:cNvPr id="3" name="Content Placeholder 2"/>
          <p:cNvSpPr>
            <a:spLocks noGrp="1"/>
          </p:cNvSpPr>
          <p:nvPr>
            <p:ph idx="1"/>
          </p:nvPr>
        </p:nvSpPr>
        <p:spPr/>
        <p:txBody>
          <a:bodyPr/>
          <a:lstStyle/>
          <a:p>
            <a:r>
              <a:rPr lang="id-ID" dirty="0" smtClean="0"/>
              <a:t>Aliran data adalah dua arah (bi-directional), tergantung dari processor akan membaca data atau menulis data</a:t>
            </a:r>
          </a:p>
          <a:p>
            <a:r>
              <a:rPr lang="id-ID" dirty="0" smtClean="0"/>
              <a:t>Informasi ini dinyatakan dalam sinyal kontrol (read dan write)</a:t>
            </a:r>
          </a:p>
          <a:p>
            <a:r>
              <a:rPr lang="id-ID" dirty="0" smtClean="0"/>
              <a:t>Tergantung dari informasi kontrol ini memori atau device akan mengatur 3-state buffer</a:t>
            </a:r>
            <a:endParaRPr lang="id-ID"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3-state buffer untuk bi-directional bus</a:t>
            </a:r>
            <a:endParaRPr lang="id-ID" dirty="0"/>
          </a:p>
        </p:txBody>
      </p:sp>
      <p:pic>
        <p:nvPicPr>
          <p:cNvPr id="4" name="Content Placeholder 3" descr="3-state buffer bus.png"/>
          <p:cNvPicPr>
            <a:picLocks noGrp="1" noChangeAspect="1"/>
          </p:cNvPicPr>
          <p:nvPr>
            <p:ph idx="1"/>
          </p:nvPr>
        </p:nvPicPr>
        <p:blipFill>
          <a:blip r:embed="rId2" cstate="print"/>
          <a:stretch>
            <a:fillRect/>
          </a:stretch>
        </p:blipFill>
        <p:spPr>
          <a:xfrm>
            <a:off x="2514195" y="1600200"/>
            <a:ext cx="4115609" cy="4525963"/>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Control bus</a:t>
            </a:r>
            <a:endParaRPr lang="id-ID" dirty="0"/>
          </a:p>
        </p:txBody>
      </p:sp>
      <p:sp>
        <p:nvSpPr>
          <p:cNvPr id="3" name="Content Placeholder 2"/>
          <p:cNvSpPr>
            <a:spLocks noGrp="1"/>
          </p:cNvSpPr>
          <p:nvPr>
            <p:ph idx="1"/>
          </p:nvPr>
        </p:nvSpPr>
        <p:spPr/>
        <p:txBody>
          <a:bodyPr/>
          <a:lstStyle/>
          <a:p>
            <a:r>
              <a:rPr lang="id-ID" dirty="0" smtClean="0"/>
              <a:t>Banyak dan jenis sinyal sangat beragam</a:t>
            </a:r>
          </a:p>
          <a:p>
            <a:r>
              <a:rPr lang="id-ID" dirty="0" smtClean="0"/>
              <a:t>Dua sinyal penting yang paling umum READ dan WRITE</a:t>
            </a:r>
          </a:p>
          <a:p>
            <a:r>
              <a:rPr lang="id-ID" dirty="0" smtClean="0"/>
              <a:t>Untuk membedakan tujuan/asal data akan dibaca/ditulis digunakan dua sinyal lagi MEMORY dan I/O</a:t>
            </a:r>
          </a:p>
          <a:p>
            <a:r>
              <a:rPr lang="id-ID" dirty="0" smtClean="0"/>
              <a:t>Sinyal lain: CLOCK dan RESET</a:t>
            </a:r>
          </a:p>
          <a:p>
            <a:endParaRPr lang="id-ID" dirty="0" smtClean="0"/>
          </a:p>
          <a:p>
            <a:endParaRPr lang="id-ID"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Operasi prosesor</a:t>
            </a:r>
            <a:endParaRPr lang="id-ID" dirty="0"/>
          </a:p>
        </p:txBody>
      </p:sp>
      <p:sp>
        <p:nvSpPr>
          <p:cNvPr id="3" name="Content Placeholder 2"/>
          <p:cNvSpPr>
            <a:spLocks noGrp="1"/>
          </p:cNvSpPr>
          <p:nvPr>
            <p:ph idx="1"/>
          </p:nvPr>
        </p:nvSpPr>
        <p:spPr/>
        <p:txBody>
          <a:bodyPr>
            <a:normAutofit fontScale="92500" lnSpcReduction="10000"/>
          </a:bodyPr>
          <a:lstStyle/>
          <a:p>
            <a:r>
              <a:rPr lang="id-ID" dirty="0" smtClean="0"/>
              <a:t>Prosesor hanya menjalankan instruksi dalam bahasa mesin.</a:t>
            </a:r>
          </a:p>
          <a:p>
            <a:r>
              <a:rPr lang="id-ID" dirty="0" smtClean="0"/>
              <a:t>Program dalam bahasa lain perlu diterjemahkan ke dalam bahasa mesin supaya bisa dijalankan oleh prosesor</a:t>
            </a:r>
          </a:p>
          <a:p>
            <a:r>
              <a:rPr lang="id-ID" dirty="0" smtClean="0"/>
              <a:t>Instruksi dalam bahasa mesin merupakan instruksi yang primitif/sederhana, misal</a:t>
            </a:r>
          </a:p>
          <a:p>
            <a:pPr lvl="1"/>
            <a:r>
              <a:rPr lang="id-ID" dirty="0" smtClean="0"/>
              <a:t>Copy byte dari dan ke memory/registern</a:t>
            </a:r>
          </a:p>
          <a:p>
            <a:pPr lvl="1"/>
            <a:r>
              <a:rPr lang="id-ID" dirty="0" smtClean="0"/>
              <a:t>Menjumlah dua nilai yang tersimpan dalam dua register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Materi</a:t>
            </a:r>
            <a:endParaRPr lang="id-ID" dirty="0"/>
          </a:p>
        </p:txBody>
      </p:sp>
      <p:sp>
        <p:nvSpPr>
          <p:cNvPr id="3" name="Content Placeholder 2"/>
          <p:cNvSpPr>
            <a:spLocks noGrp="1"/>
          </p:cNvSpPr>
          <p:nvPr>
            <p:ph idx="1"/>
          </p:nvPr>
        </p:nvSpPr>
        <p:spPr/>
        <p:txBody>
          <a:bodyPr>
            <a:normAutofit/>
          </a:bodyPr>
          <a:lstStyle/>
          <a:p>
            <a:r>
              <a:rPr lang="id-ID" dirty="0" smtClean="0"/>
              <a:t>Fitur dasar aristektur prosesor: struktur bus, register, flags, dst</a:t>
            </a:r>
          </a:p>
          <a:p>
            <a:r>
              <a:rPr lang="id-ID" dirty="0" smtClean="0"/>
              <a:t>Fungsi program counter, stack dan interrupt</a:t>
            </a:r>
          </a:p>
          <a:p>
            <a:r>
              <a:rPr lang="id-ID" dirty="0" smtClean="0"/>
              <a:t>Detil instruction fetch, decode dan execude, termasuk timing diagram.</a:t>
            </a:r>
          </a:p>
          <a:p>
            <a:r>
              <a:rPr lang="id-ID" dirty="0" smtClean="0"/>
              <a:t>Register set</a:t>
            </a:r>
          </a:p>
          <a:p>
            <a:r>
              <a:rPr lang="id-ID" dirty="0" smtClean="0"/>
              <a:t>Stack dan interrupt</a:t>
            </a:r>
            <a:endParaRPr lang="id-ID"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Siklus instruksi</a:t>
            </a:r>
            <a:endParaRPr lang="id-ID" dirty="0"/>
          </a:p>
        </p:txBody>
      </p:sp>
      <p:sp>
        <p:nvSpPr>
          <p:cNvPr id="3" name="Content Placeholder 2"/>
          <p:cNvSpPr>
            <a:spLocks noGrp="1"/>
          </p:cNvSpPr>
          <p:nvPr>
            <p:ph idx="1"/>
          </p:nvPr>
        </p:nvSpPr>
        <p:spPr/>
        <p:txBody>
          <a:bodyPr/>
          <a:lstStyle/>
          <a:p>
            <a:r>
              <a:rPr lang="id-ID" dirty="0" smtClean="0"/>
              <a:t>Untuk bisa menjalankan program, prosesor menggunakan siklus pelaksanaan tiap instruksi:</a:t>
            </a:r>
          </a:p>
          <a:p>
            <a:pPr lvl="1"/>
            <a:r>
              <a:rPr lang="id-ID" dirty="0" smtClean="0"/>
              <a:t>Fetch : mengambil/membaca instruksi dari memori</a:t>
            </a:r>
          </a:p>
          <a:p>
            <a:pPr lvl="1"/>
            <a:r>
              <a:rPr lang="id-ID" dirty="0" smtClean="0"/>
              <a:t>Decode: menterjemahkan instruksi</a:t>
            </a:r>
          </a:p>
          <a:p>
            <a:pPr lvl="1"/>
            <a:r>
              <a:rPr lang="id-ID" dirty="0" smtClean="0"/>
              <a:t>Execute: menjalankan instruksi</a:t>
            </a:r>
            <a:endParaRPr lang="id-ID"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Siklus instruksi</a:t>
            </a:r>
            <a:endParaRPr lang="id-ID" dirty="0"/>
          </a:p>
        </p:txBody>
      </p:sp>
      <p:pic>
        <p:nvPicPr>
          <p:cNvPr id="4" name="Content Placeholder 3" descr="siklus instruksi yang disederhanakan.png"/>
          <p:cNvPicPr>
            <a:picLocks noGrp="1" noChangeAspect="1"/>
          </p:cNvPicPr>
          <p:nvPr>
            <p:ph idx="1"/>
          </p:nvPr>
        </p:nvPicPr>
        <p:blipFill>
          <a:blip r:embed="rId2" cstate="print"/>
          <a:stretch>
            <a:fillRect/>
          </a:stretch>
        </p:blipFill>
        <p:spPr>
          <a:xfrm>
            <a:off x="3314857" y="1983816"/>
            <a:ext cx="2514286" cy="3758730"/>
          </a:xfrm>
        </p:spPr>
      </p:pic>
      <p:sp>
        <p:nvSpPr>
          <p:cNvPr id="5" name="TextBox 4"/>
          <p:cNvSpPr txBox="1"/>
          <p:nvPr/>
        </p:nvSpPr>
        <p:spPr>
          <a:xfrm>
            <a:off x="2195736" y="6021288"/>
            <a:ext cx="3593356" cy="369332"/>
          </a:xfrm>
          <a:prstGeom prst="rect">
            <a:avLst/>
          </a:prstGeom>
          <a:noFill/>
        </p:spPr>
        <p:txBody>
          <a:bodyPr wrap="none" rtlCol="0">
            <a:spAutoFit/>
          </a:bodyPr>
          <a:lstStyle/>
          <a:p>
            <a:r>
              <a:rPr lang="id-ID" dirty="0" smtClean="0"/>
              <a:t>Siklus instruksi yang disederhanakan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Instruction fetch</a:t>
            </a:r>
            <a:endParaRPr lang="id-ID" dirty="0"/>
          </a:p>
        </p:txBody>
      </p:sp>
      <p:pic>
        <p:nvPicPr>
          <p:cNvPr id="4" name="Content Placeholder 3" descr="instruction fetch.png"/>
          <p:cNvPicPr>
            <a:picLocks noGrp="1" noChangeAspect="1"/>
          </p:cNvPicPr>
          <p:nvPr>
            <p:ph idx="1"/>
          </p:nvPr>
        </p:nvPicPr>
        <p:blipFill>
          <a:blip r:embed="rId2" cstate="print"/>
          <a:stretch>
            <a:fillRect/>
          </a:stretch>
        </p:blipFill>
        <p:spPr>
          <a:xfrm>
            <a:off x="1606920" y="3050483"/>
            <a:ext cx="5930159" cy="1625397"/>
          </a:xfrm>
        </p:spPr>
      </p:pic>
      <p:sp>
        <p:nvSpPr>
          <p:cNvPr id="5" name="TextBox 4"/>
          <p:cNvSpPr txBox="1"/>
          <p:nvPr/>
        </p:nvSpPr>
        <p:spPr>
          <a:xfrm>
            <a:off x="1979712" y="4941168"/>
            <a:ext cx="4585166" cy="369332"/>
          </a:xfrm>
          <a:prstGeom prst="rect">
            <a:avLst/>
          </a:prstGeom>
          <a:noFill/>
        </p:spPr>
        <p:txBody>
          <a:bodyPr wrap="none" rtlCol="0">
            <a:spAutoFit/>
          </a:bodyPr>
          <a:lstStyle/>
          <a:p>
            <a:r>
              <a:rPr lang="id-ID" dirty="0" smtClean="0"/>
              <a:t>Timing diagram instruction fetch/memory read</a:t>
            </a:r>
            <a:endParaRPr lang="id-ID"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Instruction decode</a:t>
            </a:r>
            <a:endParaRPr lang="id-ID" dirty="0"/>
          </a:p>
        </p:txBody>
      </p:sp>
      <p:sp>
        <p:nvSpPr>
          <p:cNvPr id="3" name="Content Placeholder 2"/>
          <p:cNvSpPr>
            <a:spLocks noGrp="1"/>
          </p:cNvSpPr>
          <p:nvPr>
            <p:ph idx="1"/>
          </p:nvPr>
        </p:nvSpPr>
        <p:spPr/>
        <p:txBody>
          <a:bodyPr>
            <a:normAutofit lnSpcReduction="10000"/>
          </a:bodyPr>
          <a:lstStyle/>
          <a:p>
            <a:r>
              <a:rPr lang="id-ID" dirty="0" smtClean="0"/>
              <a:t>Setelah instruksi dibaca dari memori, processor menterjemahkan (menentukan langkah-langkah detil pelaksanaan) instruksi.</a:t>
            </a:r>
          </a:p>
          <a:p>
            <a:r>
              <a:rPr lang="id-ID" dirty="0" smtClean="0"/>
              <a:t>Dua cara penterjemahan:</a:t>
            </a:r>
          </a:p>
          <a:p>
            <a:pPr lvl="1"/>
            <a:r>
              <a:rPr lang="id-ID" dirty="0" smtClean="0"/>
              <a:t>Hardware</a:t>
            </a:r>
          </a:p>
          <a:p>
            <a:pPr lvl="2"/>
            <a:r>
              <a:rPr lang="id-ID" dirty="0" smtClean="0"/>
              <a:t>Dengan rangkaian logika (sekuensial) untuk menjalankan instruksi (mengeluarkan sinyal kontrol yang sesuai)</a:t>
            </a:r>
          </a:p>
          <a:p>
            <a:pPr lvl="1"/>
            <a:r>
              <a:rPr lang="id-ID" dirty="0" smtClean="0"/>
              <a:t>Software</a:t>
            </a:r>
          </a:p>
          <a:p>
            <a:pPr lvl="2"/>
            <a:r>
              <a:rPr lang="id-ID" dirty="0" smtClean="0"/>
              <a:t>Dengan menggunakan </a:t>
            </a:r>
            <a:r>
              <a:rPr lang="id-ID" i="1" dirty="0" smtClean="0"/>
              <a:t>microprogram</a:t>
            </a:r>
          </a:p>
          <a:p>
            <a:endParaRPr lang="id-ID" i="1" dirty="0" smtClean="0"/>
          </a:p>
          <a:p>
            <a:pPr lvl="2"/>
            <a:endParaRPr lang="id-ID"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Instruction execute</a:t>
            </a:r>
            <a:endParaRPr lang="id-ID" dirty="0"/>
          </a:p>
        </p:txBody>
      </p:sp>
      <p:sp>
        <p:nvSpPr>
          <p:cNvPr id="3" name="Content Placeholder 2"/>
          <p:cNvSpPr>
            <a:spLocks noGrp="1"/>
          </p:cNvSpPr>
          <p:nvPr>
            <p:ph idx="1"/>
          </p:nvPr>
        </p:nvSpPr>
        <p:spPr/>
        <p:txBody>
          <a:bodyPr>
            <a:normAutofit fontScale="92500"/>
          </a:bodyPr>
          <a:lstStyle/>
          <a:p>
            <a:r>
              <a:rPr lang="id-ID" dirty="0" smtClean="0"/>
              <a:t>Tahap terakhir dari pelaksanaan instruksi</a:t>
            </a:r>
          </a:p>
          <a:p>
            <a:r>
              <a:rPr lang="id-ID" dirty="0" smtClean="0"/>
              <a:t>Tergantung dari instruksinya, eksekusi instruksi bisa terdiri dari beberapa siklus mesin</a:t>
            </a:r>
          </a:p>
          <a:p>
            <a:r>
              <a:rPr lang="id-ID" dirty="0" smtClean="0"/>
              <a:t>Setiap siklus mesin terdiri dari beberapa T-state</a:t>
            </a:r>
          </a:p>
          <a:p>
            <a:r>
              <a:rPr lang="id-ID" dirty="0" smtClean="0"/>
              <a:t>Satu tahapan dasar, misalnya pembacaan memori, adalah satu siklus mesin.</a:t>
            </a:r>
          </a:p>
          <a:p>
            <a:r>
              <a:rPr lang="id-ID" dirty="0" smtClean="0"/>
              <a:t>Satu siklus sinyal detak (clock) adalah satu T-state</a:t>
            </a:r>
          </a:p>
          <a:p>
            <a:pPr lvl="1"/>
            <a:endParaRPr lang="id-ID"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Siklus mesin dan T-state</a:t>
            </a:r>
            <a:endParaRPr lang="id-ID" dirty="0"/>
          </a:p>
        </p:txBody>
      </p:sp>
      <p:pic>
        <p:nvPicPr>
          <p:cNvPr id="4" name="Content Placeholder 3" descr="siklus mesin dan t state.png"/>
          <p:cNvPicPr>
            <a:picLocks noGrp="1" noChangeAspect="1"/>
          </p:cNvPicPr>
          <p:nvPr>
            <p:ph idx="1"/>
          </p:nvPr>
        </p:nvPicPr>
        <p:blipFill>
          <a:blip r:embed="rId2" cstate="print"/>
          <a:stretch>
            <a:fillRect/>
          </a:stretch>
        </p:blipFill>
        <p:spPr>
          <a:xfrm>
            <a:off x="1441841" y="2904451"/>
            <a:ext cx="6260318" cy="1917460"/>
          </a:xfrm>
        </p:spPr>
      </p:pic>
      <p:sp>
        <p:nvSpPr>
          <p:cNvPr id="5" name="TextBox 4"/>
          <p:cNvSpPr txBox="1"/>
          <p:nvPr/>
        </p:nvSpPr>
        <p:spPr>
          <a:xfrm>
            <a:off x="3203848" y="5517232"/>
            <a:ext cx="2431691" cy="369332"/>
          </a:xfrm>
          <a:prstGeom prst="rect">
            <a:avLst/>
          </a:prstGeom>
          <a:noFill/>
        </p:spPr>
        <p:txBody>
          <a:bodyPr wrap="none" rtlCol="0">
            <a:spAutoFit/>
          </a:bodyPr>
          <a:lstStyle/>
          <a:p>
            <a:r>
              <a:rPr lang="id-ID" dirty="0" smtClean="0"/>
              <a:t>Siklus mesin dan T-state</a:t>
            </a:r>
            <a:endParaRPr lang="id-ID"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Register set</a:t>
            </a:r>
            <a:endParaRPr lang="id-ID" dirty="0"/>
          </a:p>
        </p:txBody>
      </p:sp>
      <p:sp>
        <p:nvSpPr>
          <p:cNvPr id="3" name="Content Placeholder 2"/>
          <p:cNvSpPr>
            <a:spLocks noGrp="1"/>
          </p:cNvSpPr>
          <p:nvPr>
            <p:ph idx="1"/>
          </p:nvPr>
        </p:nvSpPr>
        <p:spPr/>
        <p:txBody>
          <a:bodyPr/>
          <a:lstStyle/>
          <a:p>
            <a:r>
              <a:rPr lang="id-ID" dirty="0" smtClean="0"/>
              <a:t>Untuk melakukan operasi internal, semua prosesor menyediakan register internal, yang bisa dipakai untuk menyimpan data temporer atau operand.</a:t>
            </a:r>
          </a:p>
          <a:p>
            <a:r>
              <a:rPr lang="id-ID" dirty="0" smtClean="0"/>
              <a:t>Sebagian besar dari register ini bisa diprogram (user visible), dan sebagian lain tidak bisa diprogram.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Register set</a:t>
            </a:r>
            <a:endParaRPr lang="id-ID" dirty="0"/>
          </a:p>
        </p:txBody>
      </p:sp>
      <p:sp>
        <p:nvSpPr>
          <p:cNvPr id="3" name="Content Placeholder 2"/>
          <p:cNvSpPr>
            <a:spLocks noGrp="1"/>
          </p:cNvSpPr>
          <p:nvPr>
            <p:ph idx="1"/>
          </p:nvPr>
        </p:nvSpPr>
        <p:spPr/>
        <p:txBody>
          <a:bodyPr>
            <a:normAutofit fontScale="77500" lnSpcReduction="20000"/>
          </a:bodyPr>
          <a:lstStyle/>
          <a:p>
            <a:r>
              <a:rPr lang="id-ID" dirty="0" smtClean="0"/>
              <a:t>Status register</a:t>
            </a:r>
          </a:p>
          <a:p>
            <a:pPr lvl="1"/>
            <a:r>
              <a:rPr lang="id-ID" dirty="0" smtClean="0"/>
              <a:t>Setiap prosesor mampu melakukan operasi aritmatik dan lojik, dan menyimpan hasilnya.</a:t>
            </a:r>
          </a:p>
          <a:p>
            <a:pPr lvl="1"/>
            <a:r>
              <a:rPr lang="id-ID" dirty="0" smtClean="0"/>
              <a:t>Selain hasil yang disimpan, disimpan juga status dari operasi sebelumnya, misalnya apakah hasilnya berupa nol (zero), ganjil atau genap, negatif atau positif, ada carry atau tidak, dsb, yang disimpan dalam status register.</a:t>
            </a:r>
          </a:p>
          <a:p>
            <a:pPr lvl="1"/>
            <a:r>
              <a:rPr lang="id-ID" dirty="0" smtClean="0"/>
              <a:t>Programmer biasanya menggunakan hasil dan status instruksi sebelumnya untuk menentukan langkah berikutnya yang harus dilakukan.</a:t>
            </a:r>
          </a:p>
          <a:p>
            <a:r>
              <a:rPr lang="id-ID" dirty="0" smtClean="0"/>
              <a:t>Accumulator</a:t>
            </a:r>
          </a:p>
          <a:p>
            <a:pPr lvl="1"/>
            <a:r>
              <a:rPr lang="id-ID" dirty="0" smtClean="0"/>
              <a:t>Register untuk menampung hasil operasi sebelumnya.</a:t>
            </a:r>
          </a:p>
          <a:p>
            <a:pPr lvl="1"/>
            <a:r>
              <a:rPr lang="id-ID" dirty="0" smtClean="0"/>
              <a:t>Umumnya prosesor saat ini bisa menyimpan operasi sebelumnya di register lain tidak hanya di accumulator</a:t>
            </a:r>
          </a:p>
          <a:p>
            <a:pPr lvl="1"/>
            <a:endParaRPr lang="id-ID"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Register set</a:t>
            </a:r>
            <a:endParaRPr lang="id-ID" dirty="0"/>
          </a:p>
        </p:txBody>
      </p:sp>
      <p:sp>
        <p:nvSpPr>
          <p:cNvPr id="3" name="Content Placeholder 2"/>
          <p:cNvSpPr>
            <a:spLocks noGrp="1"/>
          </p:cNvSpPr>
          <p:nvPr>
            <p:ph idx="1"/>
          </p:nvPr>
        </p:nvSpPr>
        <p:spPr/>
        <p:txBody>
          <a:bodyPr/>
          <a:lstStyle/>
          <a:p>
            <a:r>
              <a:rPr lang="id-ID" dirty="0" smtClean="0"/>
              <a:t>Program counter</a:t>
            </a:r>
          </a:p>
          <a:p>
            <a:pPr lvl="1"/>
            <a:r>
              <a:rPr lang="id-ID" dirty="0" smtClean="0"/>
              <a:t>Menyimpan alamat instruksi berikutnya yang akan dijalankan.</a:t>
            </a:r>
          </a:p>
          <a:p>
            <a:pPr lvl="1"/>
            <a:r>
              <a:rPr lang="id-ID" dirty="0" smtClean="0"/>
              <a:t>Setiap prosesor selesai mengambil instruksi dari memori (fetch), register ini akan dinaikkan untuk menunjuk ke instruksi berikutnya.</a:t>
            </a:r>
          </a:p>
          <a:p>
            <a:pPr lvl="1"/>
            <a:r>
              <a:rPr lang="id-ID" dirty="0" smtClean="0"/>
              <a:t>Pada saat awal (reset) register di set ke nilai tertentu yang menunjukkan alamat instruksi pertama yang akan dijalankan setelah reset.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Register set</a:t>
            </a:r>
            <a:endParaRPr lang="id-ID" dirty="0"/>
          </a:p>
        </p:txBody>
      </p:sp>
      <p:sp>
        <p:nvSpPr>
          <p:cNvPr id="3" name="Content Placeholder 2"/>
          <p:cNvSpPr>
            <a:spLocks noGrp="1"/>
          </p:cNvSpPr>
          <p:nvPr>
            <p:ph idx="1"/>
          </p:nvPr>
        </p:nvSpPr>
        <p:spPr/>
        <p:txBody>
          <a:bodyPr/>
          <a:lstStyle/>
          <a:p>
            <a:r>
              <a:rPr lang="id-ID" dirty="0" smtClean="0"/>
              <a:t>Stack pointer</a:t>
            </a:r>
          </a:p>
          <a:p>
            <a:pPr lvl="1"/>
            <a:r>
              <a:rPr lang="id-ID" dirty="0" smtClean="0"/>
              <a:t>Menunjuk ke alamat puncak dari stack</a:t>
            </a:r>
          </a:p>
          <a:p>
            <a:pPr lvl="1"/>
            <a:r>
              <a:rPr lang="id-ID" dirty="0" smtClean="0"/>
              <a:t>Stack adalah bentuk antrian dengan jenis LIFO (Last In First Out)</a:t>
            </a:r>
          </a:p>
          <a:p>
            <a:pPr lvl="1"/>
            <a:r>
              <a:rPr lang="id-ID" dirty="0" smtClean="0"/>
              <a:t>Stack biasa dipakai untuk menyimpan alamat instruksi sebelum pemanggilan sub routine, atau interrupt, sehingga saat kembali dari sub routine atau interrupt bisa melanjutkan urutan instruksi semula.</a:t>
            </a:r>
            <a:endParaRPr lang="id-ID"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Organisasi dan arsitektur processor</a:t>
            </a:r>
            <a:endParaRPr lang="id-ID" dirty="0"/>
          </a:p>
        </p:txBody>
      </p:sp>
      <p:sp>
        <p:nvSpPr>
          <p:cNvPr id="3" name="Content Placeholder 2"/>
          <p:cNvSpPr>
            <a:spLocks noGrp="1"/>
          </p:cNvSpPr>
          <p:nvPr>
            <p:ph idx="1"/>
          </p:nvPr>
        </p:nvSpPr>
        <p:spPr/>
        <p:txBody>
          <a:bodyPr/>
          <a:lstStyle/>
          <a:p>
            <a:r>
              <a:rPr lang="id-ID" dirty="0" smtClean="0"/>
              <a:t>Eksternal:</a:t>
            </a:r>
          </a:p>
          <a:p>
            <a:pPr lvl="1"/>
            <a:r>
              <a:rPr lang="id-ID" dirty="0" smtClean="0"/>
              <a:t>IC (chip) dengan kemasan plastik atau keramik dengan beberapa kaki (pin). Pin dipakai untuk komunikasi berbagai sinyal dan data, serta tenaga (power) serta sumber detak (clock)</a:t>
            </a:r>
          </a:p>
          <a:p>
            <a:pPr lvl="1"/>
            <a:r>
              <a:rPr lang="id-ID" dirty="0" smtClean="0"/>
              <a:t>Spesifikasi detil disediakan oleh pembuat processor dalam bentuk data sheet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Register set</a:t>
            </a:r>
            <a:endParaRPr lang="id-ID" dirty="0"/>
          </a:p>
        </p:txBody>
      </p:sp>
      <p:sp>
        <p:nvSpPr>
          <p:cNvPr id="3" name="Content Placeholder 2"/>
          <p:cNvSpPr>
            <a:spLocks noGrp="1"/>
          </p:cNvSpPr>
          <p:nvPr>
            <p:ph idx="1"/>
          </p:nvPr>
        </p:nvSpPr>
        <p:spPr/>
        <p:txBody>
          <a:bodyPr/>
          <a:lstStyle/>
          <a:p>
            <a:r>
              <a:rPr lang="id-ID" dirty="0" smtClean="0"/>
              <a:t>General purpose register</a:t>
            </a:r>
          </a:p>
          <a:p>
            <a:pPr lvl="1"/>
            <a:r>
              <a:rPr lang="id-ID" dirty="0" smtClean="0"/>
              <a:t>Adalah register-register yang bisa dipakai oleh programmer, dan tidak dipergunakan secara khusus oleh prosesor untuk keperluan tertentu.</a:t>
            </a:r>
            <a:endParaRPr lang="id-ID" smtClean="0"/>
          </a:p>
          <a:p>
            <a:pPr lvl="1"/>
            <a:endParaRPr lang="id-ID"/>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Data sheet ex 1</a:t>
            </a:r>
            <a:endParaRPr lang="id-ID" dirty="0"/>
          </a:p>
        </p:txBody>
      </p:sp>
      <p:pic>
        <p:nvPicPr>
          <p:cNvPr id="4" name="Content Placeholder 3" descr="8086 sheet 1.PNG"/>
          <p:cNvPicPr>
            <a:picLocks noGrp="1" noChangeAspect="1"/>
          </p:cNvPicPr>
          <p:nvPr>
            <p:ph idx="1"/>
          </p:nvPr>
        </p:nvPicPr>
        <p:blipFill>
          <a:blip r:embed="rId2" cstate="print"/>
          <a:stretch>
            <a:fillRect/>
          </a:stretch>
        </p:blipFill>
        <p:spPr>
          <a:xfrm>
            <a:off x="885261" y="1600200"/>
            <a:ext cx="7373478" cy="4525963"/>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Data sheet ex 2</a:t>
            </a:r>
            <a:endParaRPr lang="id-ID" dirty="0"/>
          </a:p>
        </p:txBody>
      </p:sp>
      <p:pic>
        <p:nvPicPr>
          <p:cNvPr id="4" name="Content Placeholder 3" descr="8086 sheet 2.PNG"/>
          <p:cNvPicPr>
            <a:picLocks noGrp="1" noChangeAspect="1"/>
          </p:cNvPicPr>
          <p:nvPr>
            <p:ph idx="1"/>
          </p:nvPr>
        </p:nvPicPr>
        <p:blipFill>
          <a:blip r:embed="rId2" cstate="print"/>
          <a:stretch>
            <a:fillRect/>
          </a:stretch>
        </p:blipFill>
        <p:spPr>
          <a:xfrm>
            <a:off x="1568042" y="1600200"/>
            <a:ext cx="6007916" cy="4525963"/>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Arsitektur internal processor</a:t>
            </a:r>
            <a:endParaRPr lang="id-ID" dirty="0"/>
          </a:p>
        </p:txBody>
      </p:sp>
      <p:sp>
        <p:nvSpPr>
          <p:cNvPr id="3" name="Content Placeholder 2"/>
          <p:cNvSpPr>
            <a:spLocks noGrp="1"/>
          </p:cNvSpPr>
          <p:nvPr>
            <p:ph idx="1"/>
          </p:nvPr>
        </p:nvSpPr>
        <p:spPr/>
        <p:txBody>
          <a:bodyPr/>
          <a:lstStyle/>
          <a:p>
            <a:r>
              <a:rPr lang="id-ID" dirty="0" smtClean="0"/>
              <a:t>Arsitektur internal umum:</a:t>
            </a:r>
          </a:p>
          <a:p>
            <a:endParaRPr lang="id-ID" dirty="0"/>
          </a:p>
        </p:txBody>
      </p:sp>
      <p:pic>
        <p:nvPicPr>
          <p:cNvPr id="4" name="Picture 3" descr="processor internal architecture.png"/>
          <p:cNvPicPr>
            <a:picLocks noChangeAspect="1"/>
          </p:cNvPicPr>
          <p:nvPr/>
        </p:nvPicPr>
        <p:blipFill>
          <a:blip r:embed="rId2" cstate="print"/>
          <a:stretch>
            <a:fillRect/>
          </a:stretch>
        </p:blipFill>
        <p:spPr>
          <a:xfrm>
            <a:off x="2771800" y="2564904"/>
            <a:ext cx="3682540" cy="316190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Arsitektur internal processor</a:t>
            </a:r>
            <a:endParaRPr lang="id-ID" dirty="0"/>
          </a:p>
        </p:txBody>
      </p:sp>
      <p:sp>
        <p:nvSpPr>
          <p:cNvPr id="3" name="Content Placeholder 2"/>
          <p:cNvSpPr>
            <a:spLocks noGrp="1"/>
          </p:cNvSpPr>
          <p:nvPr>
            <p:ph idx="1"/>
          </p:nvPr>
        </p:nvSpPr>
        <p:spPr/>
        <p:txBody>
          <a:bodyPr/>
          <a:lstStyle/>
          <a:p>
            <a:r>
              <a:rPr lang="id-ID" dirty="0" smtClean="0"/>
              <a:t>Arsitektur umum terdiri dari:</a:t>
            </a:r>
          </a:p>
          <a:p>
            <a:pPr lvl="1"/>
            <a:r>
              <a:rPr lang="id-ID" dirty="0" smtClean="0"/>
              <a:t>ALU</a:t>
            </a:r>
          </a:p>
          <a:p>
            <a:pPr lvl="1"/>
            <a:r>
              <a:rPr lang="id-ID" dirty="0" smtClean="0"/>
              <a:t>General purpose registers</a:t>
            </a:r>
          </a:p>
          <a:p>
            <a:pPr lvl="1"/>
            <a:r>
              <a:rPr lang="id-ID" dirty="0" smtClean="0"/>
              <a:t>Status register</a:t>
            </a:r>
          </a:p>
          <a:p>
            <a:pPr lvl="1"/>
            <a:r>
              <a:rPr lang="id-ID" dirty="0" smtClean="0"/>
              <a:t>Program counter</a:t>
            </a:r>
          </a:p>
          <a:p>
            <a:pPr lvl="1"/>
            <a:r>
              <a:rPr lang="id-ID" dirty="0" smtClean="0"/>
              <a:t>Stack pointer</a:t>
            </a:r>
          </a:p>
          <a:p>
            <a:pPr lvl="1"/>
            <a:r>
              <a:rPr lang="id-ID" dirty="0" smtClean="0"/>
              <a:t>Control unit</a:t>
            </a:r>
          </a:p>
          <a:p>
            <a:pPr lvl="1"/>
            <a:r>
              <a:rPr lang="id-ID" dirty="0" smtClean="0"/>
              <a:t>Oscillator and timing</a:t>
            </a:r>
            <a:endParaRPr lang="id-ID"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Arsitektur internal processor</a:t>
            </a:r>
            <a:endParaRPr lang="id-ID" dirty="0"/>
          </a:p>
        </p:txBody>
      </p:sp>
      <p:sp>
        <p:nvSpPr>
          <p:cNvPr id="3" name="Content Placeholder 2"/>
          <p:cNvSpPr>
            <a:spLocks noGrp="1"/>
          </p:cNvSpPr>
          <p:nvPr>
            <p:ph idx="1"/>
          </p:nvPr>
        </p:nvSpPr>
        <p:spPr/>
        <p:txBody>
          <a:bodyPr>
            <a:normAutofit fontScale="92500" lnSpcReduction="10000"/>
          </a:bodyPr>
          <a:lstStyle/>
          <a:p>
            <a:r>
              <a:rPr lang="id-ID" dirty="0" smtClean="0"/>
              <a:t>ALU</a:t>
            </a:r>
          </a:p>
          <a:p>
            <a:pPr lvl="1"/>
            <a:r>
              <a:rPr lang="id-ID" dirty="0" smtClean="0"/>
              <a:t>Melakukan semua operasi aritmatika dan logika</a:t>
            </a:r>
          </a:p>
          <a:p>
            <a:r>
              <a:rPr lang="id-ID" dirty="0" smtClean="0"/>
              <a:t>General purpose register</a:t>
            </a:r>
          </a:p>
          <a:p>
            <a:pPr lvl="1"/>
            <a:r>
              <a:rPr lang="id-ID" dirty="0" smtClean="0"/>
              <a:t>Sebagai memori/penyimpan dan operasi lain</a:t>
            </a:r>
          </a:p>
          <a:p>
            <a:r>
              <a:rPr lang="id-ID" dirty="0" smtClean="0"/>
              <a:t>Status register</a:t>
            </a:r>
          </a:p>
          <a:p>
            <a:pPr lvl="1"/>
            <a:r>
              <a:rPr lang="id-ID" dirty="0" smtClean="0"/>
              <a:t>Menyimpan status terakhir processor seperti status hasil operasi aritmatika dan logika, yang bisa dipakai sebagai kondisi untuk instruksi berikutnya.</a:t>
            </a:r>
          </a:p>
          <a:p>
            <a:r>
              <a:rPr lang="id-ID" dirty="0" smtClean="0"/>
              <a:t>Stack pointer</a:t>
            </a:r>
          </a:p>
          <a:p>
            <a:pPr lvl="1"/>
            <a:r>
              <a:rPr lang="id-ID" dirty="0" smtClean="0"/>
              <a:t>Menyimpan informasi alamat puncak stack </a:t>
            </a:r>
            <a:endParaRPr lang="id-ID"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Arsitektur internal processor</a:t>
            </a:r>
            <a:endParaRPr lang="id-ID" dirty="0"/>
          </a:p>
        </p:txBody>
      </p:sp>
      <p:sp>
        <p:nvSpPr>
          <p:cNvPr id="3" name="Content Placeholder 2"/>
          <p:cNvSpPr>
            <a:spLocks noGrp="1"/>
          </p:cNvSpPr>
          <p:nvPr>
            <p:ph idx="1"/>
          </p:nvPr>
        </p:nvSpPr>
        <p:spPr/>
        <p:txBody>
          <a:bodyPr>
            <a:normAutofit fontScale="92500"/>
          </a:bodyPr>
          <a:lstStyle/>
          <a:p>
            <a:r>
              <a:rPr lang="id-ID" dirty="0" smtClean="0"/>
              <a:t>Program counter:</a:t>
            </a:r>
          </a:p>
          <a:p>
            <a:pPr lvl="1"/>
            <a:r>
              <a:rPr lang="id-ID" dirty="0" smtClean="0"/>
              <a:t>Menyimpan informasi alamat dari instruksi berikutnya</a:t>
            </a:r>
          </a:p>
          <a:p>
            <a:r>
              <a:rPr lang="id-ID" dirty="0" smtClean="0"/>
              <a:t>Control unit:</a:t>
            </a:r>
          </a:p>
          <a:p>
            <a:pPr lvl="1"/>
            <a:r>
              <a:rPr lang="id-ID" dirty="0" smtClean="0"/>
              <a:t>Membangkitkan semua sinyal kontrol untuk semua operasi prosesor dan subsistem lain yang dikontrol oleh processor</a:t>
            </a:r>
          </a:p>
          <a:p>
            <a:r>
              <a:rPr lang="id-ID" dirty="0" smtClean="0"/>
              <a:t>Oscillator dan timing generator</a:t>
            </a:r>
          </a:p>
          <a:p>
            <a:pPr lvl="1"/>
            <a:r>
              <a:rPr lang="id-ID" dirty="0" smtClean="0"/>
              <a:t>Membangkitkan sinyal detak (clock) untuk mengatur sinkronisasi semua sinyal di dalam processor</a:t>
            </a:r>
            <a:endParaRPr lang="id-ID"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1006</Words>
  <Application>Microsoft Office PowerPoint</Application>
  <PresentationFormat>On-screen Show (4:3)</PresentationFormat>
  <Paragraphs>128</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Prosesor</vt:lpstr>
      <vt:lpstr>Materi</vt:lpstr>
      <vt:lpstr>Organisasi dan arsitektur processor</vt:lpstr>
      <vt:lpstr>Data sheet ex 1</vt:lpstr>
      <vt:lpstr>Data sheet ex 2</vt:lpstr>
      <vt:lpstr>Arsitektur internal processor</vt:lpstr>
      <vt:lpstr>Arsitektur internal processor</vt:lpstr>
      <vt:lpstr>Arsitektur internal processor</vt:lpstr>
      <vt:lpstr>Arsitektur internal processor</vt:lpstr>
      <vt:lpstr>Fungsi dasar processor</vt:lpstr>
      <vt:lpstr>Peripheral device dan komunikasi eksternal</vt:lpstr>
      <vt:lpstr>Bus</vt:lpstr>
      <vt:lpstr>Bus</vt:lpstr>
      <vt:lpstr>Bus alamat (address bus) dan pengalamatan</vt:lpstr>
      <vt:lpstr>Bus data dan kontrol aliran data</vt:lpstr>
      <vt:lpstr>Bus data dan kontrol aliran data</vt:lpstr>
      <vt:lpstr>3-state buffer untuk bi-directional bus</vt:lpstr>
      <vt:lpstr>Control bus</vt:lpstr>
      <vt:lpstr>Operasi prosesor</vt:lpstr>
      <vt:lpstr>Siklus instruksi</vt:lpstr>
      <vt:lpstr>Siklus instruksi</vt:lpstr>
      <vt:lpstr>Instruction fetch</vt:lpstr>
      <vt:lpstr>Instruction decode</vt:lpstr>
      <vt:lpstr>Instruction execute</vt:lpstr>
      <vt:lpstr>Siklus mesin dan T-state</vt:lpstr>
      <vt:lpstr>Register set</vt:lpstr>
      <vt:lpstr>Register set</vt:lpstr>
      <vt:lpstr>Register set</vt:lpstr>
      <vt:lpstr>Register set</vt:lpstr>
      <vt:lpstr>Register set</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Prosesor</dc:title>
  <dc:creator>IT Telkom</dc:creator>
  <cp:lastModifiedBy>IT Telkom</cp:lastModifiedBy>
  <cp:revision>24</cp:revision>
  <dcterms:created xsi:type="dcterms:W3CDTF">2012-11-18T06:00:28Z</dcterms:created>
  <dcterms:modified xsi:type="dcterms:W3CDTF">2012-11-18T13:55:03Z</dcterms:modified>
</cp:coreProperties>
</file>