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4" r:id="rId18"/>
    <p:sldId id="275" r:id="rId19"/>
    <p:sldId id="273" r:id="rId20"/>
    <p:sldId id="27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1020" y="18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29/09/2016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29/09/2016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29/09/2016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29/09/2016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29/09/2016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29/09/2016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29/09/2016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29/09/2016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29/09/2016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29/09/2016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29/09/2016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E1DFA-CF9C-4332-A143-D4DB47F3C666}" type="datetimeFigureOut">
              <a:rPr lang="id-ID" smtClean="0"/>
              <a:pPr/>
              <a:t>29/09/2016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Rangkaian Sekuensial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Diagram transisi keadaan penjumlah serial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id-ID" dirty="0" smtClean="0"/>
              <a:t>Transisi : input/output</a:t>
            </a:r>
            <a:endParaRPr lang="id-ID" dirty="0"/>
          </a:p>
        </p:txBody>
      </p:sp>
      <p:grpSp>
        <p:nvGrpSpPr>
          <p:cNvPr id="27" name="Group 26"/>
          <p:cNvGrpSpPr/>
          <p:nvPr/>
        </p:nvGrpSpPr>
        <p:grpSpPr>
          <a:xfrm>
            <a:off x="611560" y="2204864"/>
            <a:ext cx="8003258" cy="3948246"/>
            <a:chOff x="611560" y="2276872"/>
            <a:chExt cx="8003258" cy="3948246"/>
          </a:xfrm>
        </p:grpSpPr>
        <p:sp>
          <p:nvSpPr>
            <p:cNvPr id="18" name="TextBox 17"/>
            <p:cNvSpPr txBox="1"/>
            <p:nvPr/>
          </p:nvSpPr>
          <p:spPr>
            <a:xfrm>
              <a:off x="2627784" y="2276872"/>
              <a:ext cx="11624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000" dirty="0" smtClean="0"/>
                <a:t>10/1</a:t>
              </a:r>
              <a:endParaRPr lang="id-ID" sz="40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627784" y="3717032"/>
              <a:ext cx="1224136" cy="936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600" dirty="0" smtClean="0"/>
                <a:t>0</a:t>
              </a:r>
              <a:endParaRPr lang="id-ID" sz="36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436096" y="3717032"/>
              <a:ext cx="1224136" cy="936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600" dirty="0" smtClean="0"/>
                <a:t>1</a:t>
              </a:r>
              <a:endParaRPr lang="id-ID" sz="3600" dirty="0"/>
            </a:p>
          </p:txBody>
        </p:sp>
        <p:sp>
          <p:nvSpPr>
            <p:cNvPr id="13" name="Curved Left Arrow 12"/>
            <p:cNvSpPr/>
            <p:nvPr/>
          </p:nvSpPr>
          <p:spPr>
            <a:xfrm rot="10457528">
              <a:off x="1873478" y="3819305"/>
              <a:ext cx="648072" cy="79208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1560" y="3861048"/>
              <a:ext cx="11624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000" dirty="0" smtClean="0"/>
                <a:t>00/0</a:t>
              </a:r>
              <a:endParaRPr lang="id-ID" sz="4000" dirty="0"/>
            </a:p>
          </p:txBody>
        </p:sp>
        <p:sp>
          <p:nvSpPr>
            <p:cNvPr id="15" name="Curved Left Arrow 14"/>
            <p:cNvSpPr/>
            <p:nvPr/>
          </p:nvSpPr>
          <p:spPr>
            <a:xfrm rot="5400000">
              <a:off x="2809583" y="4683399"/>
              <a:ext cx="648072" cy="79208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7784" y="5517232"/>
              <a:ext cx="11624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000" dirty="0" smtClean="0"/>
                <a:t>01/1</a:t>
              </a:r>
              <a:endParaRPr lang="id-ID" sz="4000" dirty="0"/>
            </a:p>
          </p:txBody>
        </p:sp>
        <p:sp>
          <p:nvSpPr>
            <p:cNvPr id="17" name="Curved Left Arrow 16"/>
            <p:cNvSpPr/>
            <p:nvPr/>
          </p:nvSpPr>
          <p:spPr>
            <a:xfrm rot="16200000">
              <a:off x="2915816" y="2924944"/>
              <a:ext cx="648072" cy="79208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9" name="Curved Left Arrow 18"/>
            <p:cNvSpPr/>
            <p:nvPr/>
          </p:nvSpPr>
          <p:spPr>
            <a:xfrm rot="16200000">
              <a:off x="5652120" y="2924944"/>
              <a:ext cx="648072" cy="79208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" name="Curved Left Arrow 19"/>
            <p:cNvSpPr/>
            <p:nvPr/>
          </p:nvSpPr>
          <p:spPr>
            <a:xfrm rot="5400000">
              <a:off x="5738476" y="4658461"/>
              <a:ext cx="648072" cy="74221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2080" y="2276872"/>
              <a:ext cx="11624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000" dirty="0" smtClean="0"/>
                <a:t>10/0</a:t>
              </a:r>
              <a:endParaRPr lang="id-ID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0112" y="5445224"/>
              <a:ext cx="11624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000" dirty="0" smtClean="0"/>
                <a:t>01/0</a:t>
              </a:r>
              <a:endParaRPr lang="id-ID" sz="4000" dirty="0"/>
            </a:p>
          </p:txBody>
        </p:sp>
        <p:sp>
          <p:nvSpPr>
            <p:cNvPr id="23" name="Curved Left Arrow 22"/>
            <p:cNvSpPr/>
            <p:nvPr/>
          </p:nvSpPr>
          <p:spPr>
            <a:xfrm rot="296718">
              <a:off x="6771306" y="3838170"/>
              <a:ext cx="648072" cy="79208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52320" y="3717032"/>
              <a:ext cx="11624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000" dirty="0" smtClean="0"/>
                <a:t>11/1</a:t>
              </a:r>
              <a:endParaRPr lang="id-ID" sz="4000" dirty="0"/>
            </a:p>
          </p:txBody>
        </p:sp>
        <p:sp>
          <p:nvSpPr>
            <p:cNvPr id="25" name="Left Arrow 24"/>
            <p:cNvSpPr/>
            <p:nvPr/>
          </p:nvSpPr>
          <p:spPr>
            <a:xfrm>
              <a:off x="4067944" y="3861048"/>
              <a:ext cx="1152128" cy="36004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39952" y="3284984"/>
              <a:ext cx="11624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000" dirty="0" smtClean="0"/>
                <a:t>00/1</a:t>
              </a:r>
              <a:endParaRPr lang="id-ID" sz="4000" dirty="0"/>
            </a:p>
          </p:txBody>
        </p:sp>
      </p:grpSp>
      <p:sp>
        <p:nvSpPr>
          <p:cNvPr id="28" name="Left Arrow 27"/>
          <p:cNvSpPr/>
          <p:nvPr/>
        </p:nvSpPr>
        <p:spPr>
          <a:xfrm rot="10800000">
            <a:off x="4067944" y="4221088"/>
            <a:ext cx="115212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/>
          <p:cNvSpPr txBox="1"/>
          <p:nvPr/>
        </p:nvSpPr>
        <p:spPr>
          <a:xfrm>
            <a:off x="3923928" y="4509120"/>
            <a:ext cx="1162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dirty="0" smtClean="0"/>
              <a:t>11/0</a:t>
            </a:r>
            <a:endParaRPr lang="id-ID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transisi keadaan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6635080" cy="2836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770"/>
                <a:gridCol w="1658770"/>
                <a:gridCol w="1658770"/>
                <a:gridCol w="1658770"/>
              </a:tblGrid>
              <a:tr h="945637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945637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945637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267744" y="2708920"/>
            <a:ext cx="4608512" cy="1584176"/>
          </a:xfrm>
          <a:prstGeom prst="roundRect">
            <a:avLst/>
          </a:prstGeom>
          <a:solidFill>
            <a:srgbClr val="FFFFFF">
              <a:alpha val="25882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Keadaan berikutnya / </a:t>
            </a:r>
          </a:p>
          <a:p>
            <a:pPr algn="ctr"/>
            <a:r>
              <a:rPr lang="id-ID" sz="2400" dirty="0" smtClean="0"/>
              <a:t>output</a:t>
            </a:r>
            <a:endParaRPr lang="id-ID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411760" y="1772816"/>
            <a:ext cx="4608512" cy="576064"/>
          </a:xfrm>
          <a:prstGeom prst="roundRect">
            <a:avLst/>
          </a:prstGeom>
          <a:solidFill>
            <a:srgbClr val="FFFFFF">
              <a:alpha val="25882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Keadaan sekarang</a:t>
            </a:r>
            <a:endParaRPr lang="id-ID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67544" y="2636912"/>
            <a:ext cx="1512168" cy="1584176"/>
          </a:xfrm>
          <a:prstGeom prst="roundRect">
            <a:avLst/>
          </a:prstGeom>
          <a:solidFill>
            <a:srgbClr val="FFFFFF">
              <a:alpha val="25882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input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transisi keadaan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35696" y="1700808"/>
          <a:ext cx="548295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651"/>
                <a:gridCol w="1827651"/>
                <a:gridCol w="18276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Input/</a:t>
                      </a:r>
                    </a:p>
                    <a:p>
                      <a:pPr algn="ctr"/>
                      <a:r>
                        <a:rPr lang="id-ID" sz="3600" dirty="0" smtClean="0"/>
                        <a:t>keadaan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0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1</a:t>
                      </a:r>
                      <a:endParaRPr lang="id-ID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00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0/0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0/1</a:t>
                      </a:r>
                      <a:endParaRPr lang="id-ID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01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0/1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1/0</a:t>
                      </a:r>
                      <a:endParaRPr lang="id-ID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10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0/1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1/0</a:t>
                      </a:r>
                      <a:endParaRPr lang="id-ID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11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1/0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1/1</a:t>
                      </a:r>
                      <a:endParaRPr lang="id-ID" sz="3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Sinyal Clock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Rangkaian atau sistem sekuensial biasanya menggunakan clock atau pewaktu untuk menandai waktu berubahnya input atau output atau keadaan.</a:t>
            </a:r>
          </a:p>
          <a:p>
            <a:r>
              <a:rPr lang="id-ID" dirty="0" smtClean="0"/>
              <a:t>Misal : </a:t>
            </a:r>
          </a:p>
          <a:p>
            <a:pPr lvl="1"/>
            <a:r>
              <a:rPr lang="id-ID" dirty="0" smtClean="0"/>
              <a:t>clock 1 : input bit 1 masuk, output bit 1 keluar</a:t>
            </a:r>
          </a:p>
          <a:p>
            <a:pPr lvl="1"/>
            <a:r>
              <a:rPr lang="id-ID" dirty="0" smtClean="0"/>
              <a:t>Clock 2 : input bit 2 masuk, output bit 2 keluar</a:t>
            </a:r>
          </a:p>
          <a:p>
            <a:pPr lvl="1"/>
            <a:r>
              <a:rPr lang="id-ID" dirty="0" smtClean="0"/>
              <a:t>dst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Osilator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id-ID" dirty="0" smtClean="0"/>
              <a:t>Perangkat atau rangkaian yang membangkitkan sinyal clock</a:t>
            </a:r>
            <a:endParaRPr lang="id-ID" dirty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3707904" y="3212976"/>
            <a:ext cx="100811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4716016" y="35370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Shape 6"/>
          <p:cNvCxnSpPr>
            <a:stCxn id="5" idx="6"/>
            <a:endCxn id="4" idx="3"/>
          </p:cNvCxnSpPr>
          <p:nvPr/>
        </p:nvCxnSpPr>
        <p:spPr>
          <a:xfrm flipH="1">
            <a:off x="3743908" y="3681028"/>
            <a:ext cx="1260140" cy="12700"/>
          </a:xfrm>
          <a:prstGeom prst="bentConnector5">
            <a:avLst>
              <a:gd name="adj1" fmla="val -18141"/>
              <a:gd name="adj2" fmla="val 10660452"/>
              <a:gd name="adj3" fmla="val 118141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</p:cNvCxnSpPr>
          <p:nvPr/>
        </p:nvCxnSpPr>
        <p:spPr>
          <a:xfrm>
            <a:off x="5004048" y="3681028"/>
            <a:ext cx="1296144" cy="3600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latch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Menyimpan (keadaan) bit</a:t>
            </a:r>
          </a:p>
          <a:p>
            <a:r>
              <a:rPr lang="id-ID" dirty="0" smtClean="0"/>
              <a:t>Diimplementasikan berupa rangkaian dari gerbang logika dasar dengan </a:t>
            </a:r>
            <a:r>
              <a:rPr lang="id-ID" dirty="0" smtClean="0"/>
              <a:t>feed-back</a:t>
            </a:r>
          </a:p>
          <a:p>
            <a:r>
              <a:rPr lang="id-ID" dirty="0" smtClean="0"/>
              <a:t>Latch merupakan rangkaian kombinasional</a:t>
            </a:r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SR Latch</a:t>
            </a:r>
            <a:endParaRPr lang="id-ID" dirty="0"/>
          </a:p>
        </p:txBody>
      </p:sp>
      <p:pic>
        <p:nvPicPr>
          <p:cNvPr id="4" name="Content Placeholder 3" descr="sr-latc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958181"/>
            <a:ext cx="60960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SR Latch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Merubah S ke 1</a:t>
            </a:r>
          </a:p>
          <a:p>
            <a:endParaRPr lang="id-ID" dirty="0" smtClean="0"/>
          </a:p>
          <a:p>
            <a:endParaRPr lang="id-ID" dirty="0" smtClean="0"/>
          </a:p>
          <a:p>
            <a:pPr>
              <a:buNone/>
            </a:pPr>
            <a:endParaRPr lang="id-ID" dirty="0" smtClean="0"/>
          </a:p>
          <a:p>
            <a:r>
              <a:rPr lang="id-ID" dirty="0" smtClean="0"/>
              <a:t>Merubah S kembali ke 0</a:t>
            </a:r>
            <a:endParaRPr lang="id-ID" dirty="0"/>
          </a:p>
        </p:txBody>
      </p:sp>
      <p:pic>
        <p:nvPicPr>
          <p:cNvPr id="4" name="Picture 3" descr="merubah s di sr lat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204864"/>
            <a:ext cx="6043184" cy="1585097"/>
          </a:xfrm>
          <a:prstGeom prst="rect">
            <a:avLst/>
          </a:prstGeom>
        </p:spPr>
      </p:pic>
      <p:pic>
        <p:nvPicPr>
          <p:cNvPr id="6" name="Picture 5" descr="merubah s ke 0 di sr lat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4653136"/>
            <a:ext cx="6058425" cy="1104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SR Latch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Kondisi normal : SR = 00</a:t>
            </a:r>
          </a:p>
          <a:p>
            <a:r>
              <a:rPr lang="id-ID" dirty="0" smtClean="0"/>
              <a:t>Set (membuat Q=1) : S diubah ke 1 dan dikembalikan lagi ke 0</a:t>
            </a:r>
          </a:p>
          <a:p>
            <a:r>
              <a:rPr lang="id-ID" dirty="0" smtClean="0"/>
              <a:t>Reset (membuat Q=0) : R diubah ke 1 dan dikembalikan lagi ke 0</a:t>
            </a:r>
          </a:p>
          <a:p>
            <a:r>
              <a:rPr lang="id-ID" dirty="0" smtClean="0"/>
              <a:t>Memberikan input SR dengan nilai 11 menghasilkan output yang tidak valid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karakteristik SR Latch</a:t>
            </a:r>
            <a:endParaRPr lang="id-ID" dirty="0"/>
          </a:p>
        </p:txBody>
      </p:sp>
      <p:pic>
        <p:nvPicPr>
          <p:cNvPr id="4" name="Content Placeholder 3" descr="sr-lath-characteristi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666" y="2480031"/>
            <a:ext cx="5852668" cy="2766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Materi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Finite State Machine</a:t>
            </a:r>
          </a:p>
          <a:p>
            <a:r>
              <a:rPr lang="id-ID" dirty="0" smtClean="0"/>
              <a:t>Sinyal clock</a:t>
            </a:r>
          </a:p>
          <a:p>
            <a:r>
              <a:rPr lang="id-ID" dirty="0" smtClean="0"/>
              <a:t>Latch</a:t>
            </a:r>
          </a:p>
          <a:p>
            <a:r>
              <a:rPr lang="id-ID" dirty="0" smtClean="0"/>
              <a:t>Flip-flop</a:t>
            </a:r>
          </a:p>
          <a:p>
            <a:r>
              <a:rPr lang="id-ID" dirty="0" smtClean="0"/>
              <a:t>Analisa dan desain rangkaian sekuensial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Clocked SR-Latch</a:t>
            </a:r>
            <a:endParaRPr lang="id-ID" dirty="0"/>
          </a:p>
        </p:txBody>
      </p:sp>
      <p:pic>
        <p:nvPicPr>
          <p:cNvPr id="6" name="Content Placeholder 5" descr="clocked-s-r-flip-flo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556792"/>
            <a:ext cx="6850974" cy="3254022"/>
          </a:xfrm>
        </p:spPr>
      </p:pic>
      <p:pic>
        <p:nvPicPr>
          <p:cNvPr id="7" name="Picture 6" descr="clocked sr flip-flop timing 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4797152"/>
            <a:ext cx="7323455" cy="1760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Master slave SR-Flip-Flop</a:t>
            </a:r>
            <a:endParaRPr lang="id-ID" dirty="0"/>
          </a:p>
        </p:txBody>
      </p:sp>
      <p:pic>
        <p:nvPicPr>
          <p:cNvPr id="4" name="Content Placeholder 3" descr="master-slave-sr-flip-flo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340768"/>
            <a:ext cx="6668078" cy="38179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karakteristik SR-Flip-flop</a:t>
            </a:r>
            <a:endParaRPr lang="id-ID" dirty="0"/>
          </a:p>
        </p:txBody>
      </p:sp>
      <p:pic>
        <p:nvPicPr>
          <p:cNvPr id="6" name="Content Placeholder 5" descr="sr-lath-characteristi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6428" y="2053274"/>
            <a:ext cx="7651144" cy="36198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Flip-flop dasar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Empat flip-flop yang sering digunakan dalam komputer</a:t>
            </a:r>
          </a:p>
          <a:p>
            <a:pPr lvl="1"/>
            <a:r>
              <a:rPr lang="id-ID" dirty="0" smtClean="0"/>
              <a:t>SR : Set Reset </a:t>
            </a:r>
          </a:p>
          <a:p>
            <a:pPr lvl="1"/>
            <a:r>
              <a:rPr lang="id-ID" dirty="0" smtClean="0"/>
              <a:t>D : Data</a:t>
            </a:r>
          </a:p>
          <a:p>
            <a:pPr lvl="1"/>
            <a:r>
              <a:rPr lang="id-ID" dirty="0" smtClean="0"/>
              <a:t>JK : Set/Reset/Toggle</a:t>
            </a:r>
          </a:p>
          <a:p>
            <a:pPr lvl="1"/>
            <a:r>
              <a:rPr lang="id-ID" dirty="0" smtClean="0"/>
              <a:t>T : Toggle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 Flip-Flop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Flip-flop lain bisa diimplementasikan dari SR-FF ditambah dengan beberapa gate</a:t>
            </a:r>
          </a:p>
          <a:p>
            <a:r>
              <a:rPr lang="id-ID" dirty="0" smtClean="0"/>
              <a:t>Tabel eksitasi SR-FF</a:t>
            </a:r>
            <a:endParaRPr lang="id-ID" dirty="0"/>
          </a:p>
        </p:txBody>
      </p:sp>
      <p:pic>
        <p:nvPicPr>
          <p:cNvPr id="4" name="Picture 3" descr="tabel-eksitasi-sr-flip-fl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3573016"/>
            <a:ext cx="2530059" cy="1691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JK Flip-Flop</a:t>
            </a:r>
            <a:endParaRPr lang="id-ID" dirty="0"/>
          </a:p>
        </p:txBody>
      </p:sp>
      <p:pic>
        <p:nvPicPr>
          <p:cNvPr id="4" name="Content Placeholder 3" descr="j-k-flip-flo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2601" y="1950395"/>
            <a:ext cx="7818798" cy="38255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JK Flip-flop</a:t>
            </a:r>
            <a:br>
              <a:rPr lang="id-ID" dirty="0" smtClean="0"/>
            </a:br>
            <a:r>
              <a:rPr lang="id-ID" dirty="0" smtClean="0"/>
              <a:t>dari RS Flip-flop</a:t>
            </a:r>
            <a:endParaRPr lang="id-ID" dirty="0"/>
          </a:p>
        </p:txBody>
      </p:sp>
      <p:pic>
        <p:nvPicPr>
          <p:cNvPr id="4" name="Content Placeholder 3" descr="jk flip flip karakteristi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6877" y="2232360"/>
            <a:ext cx="7910246" cy="32616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Flip-flop</a:t>
            </a:r>
            <a:endParaRPr lang="id-ID" dirty="0"/>
          </a:p>
        </p:txBody>
      </p:sp>
      <p:pic>
        <p:nvPicPr>
          <p:cNvPr id="4" name="Content Placeholder 3" descr="d flip flop karakteristi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2132856"/>
            <a:ext cx="7719729" cy="27510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Data Flip flop</a:t>
            </a:r>
            <a:br>
              <a:rPr lang="id-ID" dirty="0" smtClean="0"/>
            </a:br>
            <a:r>
              <a:rPr lang="id-ID" dirty="0" smtClean="0"/>
              <a:t>dari RS Flip-flop</a:t>
            </a:r>
            <a:endParaRPr lang="id-ID" dirty="0"/>
          </a:p>
        </p:txBody>
      </p:sp>
      <p:pic>
        <p:nvPicPr>
          <p:cNvPr id="4" name="Content Placeholder 3" descr="d flip flop dari rs flip flio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9712" y="1700808"/>
            <a:ext cx="4808637" cy="2149026"/>
          </a:xfrm>
        </p:spPr>
      </p:pic>
      <p:pic>
        <p:nvPicPr>
          <p:cNvPr id="5" name="Picture 4" descr="d-flip-fl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768" y="4221088"/>
            <a:ext cx="4237087" cy="1539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Toggle Flip-flop</a:t>
            </a:r>
            <a:endParaRPr lang="id-ID" dirty="0"/>
          </a:p>
        </p:txBody>
      </p:sp>
      <p:pic>
        <p:nvPicPr>
          <p:cNvPr id="4" name="Content Placeholder 3" descr="t flip flip karakteristi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988840"/>
            <a:ext cx="7910246" cy="24309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Rangkaian Sekuensial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Fungsi yang tergantung waktu, output tidak hanya dipengaruhi oleh input saat ini, tetapi juga dipengaruhi oleh status/keadaan saat ini.</a:t>
            </a:r>
          </a:p>
          <a:p>
            <a:pPr lvl="1"/>
            <a:r>
              <a:rPr lang="id-ID" dirty="0" smtClean="0"/>
              <a:t>O = f(I, S), </a:t>
            </a:r>
          </a:p>
          <a:p>
            <a:pPr lvl="1">
              <a:buNone/>
            </a:pPr>
            <a:r>
              <a:rPr lang="id-ID" dirty="0" smtClean="0"/>
              <a:t>Bandingkan : </a:t>
            </a:r>
          </a:p>
          <a:p>
            <a:pPr lvl="1"/>
            <a:r>
              <a:rPr lang="id-ID" dirty="0" smtClean="0"/>
              <a:t>Rangkaian kombinasional: O = f(I)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eksitasi</a:t>
            </a:r>
            <a:endParaRPr lang="id-ID" dirty="0"/>
          </a:p>
        </p:txBody>
      </p:sp>
      <p:pic>
        <p:nvPicPr>
          <p:cNvPr id="4" name="Content Placeholder 3" descr="tabel eksitasi d flip flo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628800"/>
            <a:ext cx="3139712" cy="2088061"/>
          </a:xfrm>
        </p:spPr>
      </p:pic>
      <p:pic>
        <p:nvPicPr>
          <p:cNvPr id="5" name="Picture 4" descr="tabel eksitasi t flip fl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1628800"/>
            <a:ext cx="3139712" cy="2080440"/>
          </a:xfrm>
          <a:prstGeom prst="rect">
            <a:avLst/>
          </a:prstGeom>
        </p:spPr>
      </p:pic>
      <p:pic>
        <p:nvPicPr>
          <p:cNvPr id="6" name="Picture 5" descr="tabel eksitasi j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9832" y="4005064"/>
            <a:ext cx="3132092" cy="2118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Analisis dan Desain rangkain sekuensial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Analisis : diberikan rangkaian, bagaimana karakterisktiknya</a:t>
            </a:r>
          </a:p>
          <a:p>
            <a:r>
              <a:rPr lang="id-ID" dirty="0" smtClean="0"/>
              <a:t>Desain : diberikan karakterisktik, bagaimana rangkaian </a:t>
            </a:r>
            <a:r>
              <a:rPr lang="id-ID" dirty="0" smtClean="0"/>
              <a:t>sekuensialnya</a:t>
            </a:r>
          </a:p>
          <a:p>
            <a:endParaRPr lang="id-ID" dirty="0" smtClean="0"/>
          </a:p>
          <a:p>
            <a:r>
              <a:rPr lang="id-ID" dirty="0" smtClean="0"/>
              <a:t>Fungsi eksitasi, input flip flop dari input rangkaian,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Analisis</a:t>
            </a:r>
            <a:endParaRPr lang="id-ID" dirty="0"/>
          </a:p>
        </p:txBody>
      </p:sp>
      <p:pic>
        <p:nvPicPr>
          <p:cNvPr id="4" name="Content Placeholder 3" descr="rangkaian untuk dianalisi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9976" y="1839896"/>
            <a:ext cx="5624048" cy="40465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Ada 2 input, X1 dan X2 : ada 4 nilai : 00, 01, 10, 11</a:t>
            </a:r>
          </a:p>
          <a:p>
            <a:r>
              <a:rPr lang="id-ID" dirty="0" smtClean="0"/>
              <a:t>Ada 2 flip-flop output A, B : ada 4 status: 00, 01, 10, 11</a:t>
            </a:r>
          </a:p>
          <a:p>
            <a:r>
              <a:rPr lang="id-ID" dirty="0" smtClean="0"/>
              <a:t>Sehingga ada 16 kombinasi input dan status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</a:t>
            </a:r>
            <a:endParaRPr lang="id-ID" dirty="0"/>
          </a:p>
        </p:txBody>
      </p:sp>
      <p:pic>
        <p:nvPicPr>
          <p:cNvPr id="4" name="Content Placeholder 3" descr="tabel karakterisktik analisis rangkaia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15970" y="1600200"/>
            <a:ext cx="5112059" cy="4525963"/>
          </a:xfrm>
        </p:spPr>
      </p:pic>
      <p:sp>
        <p:nvSpPr>
          <p:cNvPr id="5" name="TextBox 4"/>
          <p:cNvSpPr txBox="1"/>
          <p:nvPr/>
        </p:nvSpPr>
        <p:spPr>
          <a:xfrm>
            <a:off x="6072198" y="1285860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Stage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3071802" y="121442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input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3857620" y="121442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output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transisi</a:t>
            </a:r>
            <a:endParaRPr lang="id-ID" dirty="0"/>
          </a:p>
        </p:txBody>
      </p:sp>
      <p:pic>
        <p:nvPicPr>
          <p:cNvPr id="4" name="Content Placeholder 3" descr="tabel transisi keadaan rangkaian analisi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1525" y="2777237"/>
            <a:ext cx="4480949" cy="21718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transisi</a:t>
            </a:r>
            <a:endParaRPr lang="id-ID" dirty="0"/>
          </a:p>
        </p:txBody>
      </p:sp>
      <p:pic>
        <p:nvPicPr>
          <p:cNvPr id="4" name="Content Placeholder 3" descr="diagram transisi keadaan rangkaian analisi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85918" y="2285992"/>
            <a:ext cx="5608806" cy="3109230"/>
          </a:xfrm>
        </p:spPr>
      </p:pic>
      <p:sp>
        <p:nvSpPr>
          <p:cNvPr id="5" name="TextBox 4"/>
          <p:cNvSpPr txBox="1"/>
          <p:nvPr/>
        </p:nvSpPr>
        <p:spPr>
          <a:xfrm>
            <a:off x="1428728" y="264318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input</a:t>
            </a:r>
            <a:endParaRPr lang="id-ID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000232" y="3071810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output</a:t>
            </a:r>
            <a:endParaRPr lang="id-ID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Desain rangkaian sekuensial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Tahapan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Dari transisi yang diberikan, dibuat tabel desain. Untuk setiap input dan initial state, dibuat initial output dan next state, dari tabel eksitasi cari flip-flop yang sesuai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Cari rangkaian kombinasional rangkaian output 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Cari rangkaian kombinasional rangkaian eksitasi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Susun rangkaian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Contoh desain rangkaian sekuensial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Implementasikan penjumlah serial dengan menggunakan SR Flip-flop !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desain penjumlah serial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33314786"/>
              </p:ext>
            </p:extLst>
          </p:nvPr>
        </p:nvGraphicFramePr>
        <p:xfrm>
          <a:off x="457200" y="1600200"/>
          <a:ext cx="82296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input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state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output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Next state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R</a:t>
                      </a:r>
                      <a:endParaRPr lang="id-ID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X</a:t>
                      </a:r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X</a:t>
                      </a:r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X</a:t>
                      </a:r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</a:t>
                      </a:r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</a:t>
                      </a:r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X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</a:t>
                      </a:r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X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</a:t>
                      </a:r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x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</a:t>
                      </a:r>
                      <a:endParaRPr lang="id-ID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Finite State Machine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Suatu sistem yang menghasilkan output berdasarkan input saat ini dan keadaan saat ini bisa dimodelkan dengan menggunakan FSM</a:t>
            </a:r>
          </a:p>
          <a:p>
            <a:r>
              <a:rPr lang="id-ID" dirty="0" smtClean="0"/>
              <a:t>FSM sebagai model sistem mempunyai lima himpunan:</a:t>
            </a:r>
          </a:p>
          <a:p>
            <a:pPr lvl="1"/>
            <a:r>
              <a:rPr lang="id-ID" dirty="0" smtClean="0"/>
              <a:t>Himpunan Input</a:t>
            </a:r>
          </a:p>
          <a:p>
            <a:pPr lvl="1"/>
            <a:r>
              <a:rPr lang="id-ID" dirty="0" smtClean="0"/>
              <a:t>Himpunan Output</a:t>
            </a:r>
          </a:p>
          <a:p>
            <a:pPr lvl="1"/>
            <a:r>
              <a:rPr lang="id-ID" dirty="0" smtClean="0"/>
              <a:t>Himpunan status/keadaan</a:t>
            </a:r>
          </a:p>
          <a:p>
            <a:pPr lvl="1"/>
            <a:r>
              <a:rPr lang="id-ID" dirty="0" smtClean="0"/>
              <a:t>Himpunan fungsi transisi</a:t>
            </a:r>
          </a:p>
          <a:p>
            <a:pPr lvl="1"/>
            <a:r>
              <a:rPr lang="id-ID" dirty="0" smtClean="0"/>
              <a:t>Himpunan fungsi output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desain</a:t>
            </a: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19250" y="1714500"/>
          <a:ext cx="5905500" cy="3671888"/>
        </p:xfrm>
        <a:graphic>
          <a:graphicData uri="http://schemas.openxmlformats.org/presentationml/2006/ole">
            <p:oleObj spid="_x0000_s1028" name="Equation" r:id="rId3" imgW="1143000" imgH="71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Finite State Machine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Himpunan input adalah himpunan semua input yang akan diterima sistem</a:t>
            </a:r>
          </a:p>
          <a:p>
            <a:r>
              <a:rPr lang="id-ID" dirty="0" smtClean="0"/>
              <a:t>Himpunan output adalah himpunan semua output yang dikeluarkan sistem</a:t>
            </a:r>
          </a:p>
          <a:p>
            <a:r>
              <a:rPr lang="id-ID" dirty="0" smtClean="0"/>
              <a:t>Himpunan status/keadaan adalah semua nilai keadaan/status dari sistem</a:t>
            </a:r>
          </a:p>
          <a:p>
            <a:r>
              <a:rPr lang="id-ID" dirty="0" smtClean="0"/>
              <a:t>Himpunan fungsi transisi adalah semua hubungan antara input dan status sekarang dengan status berikutnya</a:t>
            </a:r>
          </a:p>
          <a:p>
            <a:pPr>
              <a:buNone/>
            </a:pPr>
            <a:r>
              <a:rPr lang="id-ID" dirty="0" smtClean="0"/>
              <a:t>		S</a:t>
            </a:r>
            <a:r>
              <a:rPr lang="id-ID" baseline="-25000" dirty="0" smtClean="0"/>
              <a:t>n+1</a:t>
            </a:r>
            <a:r>
              <a:rPr lang="id-ID" dirty="0" smtClean="0"/>
              <a:t> = f</a:t>
            </a:r>
            <a:r>
              <a:rPr lang="id-ID" baseline="-25000" dirty="0" smtClean="0"/>
              <a:t>t</a:t>
            </a:r>
            <a:r>
              <a:rPr lang="id-ID" dirty="0" smtClean="0"/>
              <a:t>(S</a:t>
            </a:r>
            <a:r>
              <a:rPr lang="id-ID" baseline="-25000" dirty="0" smtClean="0"/>
              <a:t>n</a:t>
            </a:r>
            <a:r>
              <a:rPr lang="id-ID" dirty="0" smtClean="0"/>
              <a:t>, I)</a:t>
            </a:r>
          </a:p>
          <a:p>
            <a:r>
              <a:rPr lang="id-ID" dirty="0" smtClean="0"/>
              <a:t>Himpunan fungsi output adalah semua hubungan antara input dan status sekarang dengan output</a:t>
            </a:r>
          </a:p>
          <a:p>
            <a:pPr lvl="1">
              <a:buNone/>
            </a:pPr>
            <a:r>
              <a:rPr lang="id-ID" dirty="0" smtClean="0"/>
              <a:t>	O = f</a:t>
            </a:r>
            <a:r>
              <a:rPr lang="id-ID" baseline="-25000" dirty="0" smtClean="0"/>
              <a:t>o</a:t>
            </a:r>
            <a:r>
              <a:rPr lang="id-ID" dirty="0" smtClean="0"/>
              <a:t>(S</a:t>
            </a:r>
            <a:r>
              <a:rPr lang="id-ID" baseline="-25000" dirty="0" smtClean="0"/>
              <a:t>n</a:t>
            </a:r>
            <a:r>
              <a:rPr lang="id-ID" dirty="0" smtClean="0"/>
              <a:t>, I)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transisi keadaan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Secara diagram, transisi keadaan yang bisa dimodelkan dengan FSM juga bisa digambarkan dengan diagram transisi keadaan</a:t>
            </a:r>
          </a:p>
          <a:p>
            <a:r>
              <a:rPr lang="id-ID" dirty="0" smtClean="0"/>
              <a:t>DTK menggambarkan transisi dari satu keadaan ke keadaan berikutnya akibat adanya input.</a:t>
            </a: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1043608" y="5085184"/>
            <a:ext cx="216024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Keadaan 1</a:t>
            </a:r>
            <a:endParaRPr lang="id-ID" dirty="0"/>
          </a:p>
        </p:txBody>
      </p:sp>
      <p:sp>
        <p:nvSpPr>
          <p:cNvPr id="5" name="Oval 4"/>
          <p:cNvSpPr/>
          <p:nvPr/>
        </p:nvSpPr>
        <p:spPr>
          <a:xfrm>
            <a:off x="6012160" y="5085184"/>
            <a:ext cx="216024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Keadaan 2</a:t>
            </a:r>
            <a:endParaRPr lang="id-ID" dirty="0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3203848" y="5553236"/>
            <a:ext cx="280831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79912" y="522920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I1/O1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Penjumlah serial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Menjumlahkan bilangan biner bit-per-bit</a:t>
            </a:r>
          </a:p>
          <a:p>
            <a:r>
              <a:rPr lang="id-ID" dirty="0" smtClean="0"/>
              <a:t>Mulai dari bit paling kanan, ke kiri, dst, sampai semuat bit dijumlahkan </a:t>
            </a:r>
            <a:r>
              <a:rPr lang="id-ID" dirty="0" smtClean="0">
                <a:sym typeface="Wingdings" pitchFamily="2" charset="2"/>
              </a:rPr>
              <a:t> mirip seperti kita menjumlah bersusun.</a:t>
            </a:r>
          </a:p>
          <a:p>
            <a:r>
              <a:rPr lang="id-ID" dirty="0" smtClean="0">
                <a:sym typeface="Wingdings" pitchFamily="2" charset="2"/>
              </a:rPr>
              <a:t>Input i1, i2</a:t>
            </a:r>
          </a:p>
          <a:p>
            <a:r>
              <a:rPr lang="id-ID" dirty="0" smtClean="0">
                <a:sym typeface="Wingdings" pitchFamily="2" charset="2"/>
              </a:rPr>
              <a:t>Ouput sum</a:t>
            </a:r>
          </a:p>
          <a:p>
            <a:r>
              <a:rPr lang="id-ID" dirty="0" smtClean="0">
                <a:sym typeface="Wingdings" pitchFamily="2" charset="2"/>
              </a:rPr>
              <a:t>Keadaan: carry (ada carry = 1, tidak ada carry = 0)</a:t>
            </a:r>
          </a:p>
          <a:p>
            <a:r>
              <a:rPr lang="id-ID" dirty="0" smtClean="0">
                <a:sym typeface="Wingdings" pitchFamily="2" charset="2"/>
              </a:rPr>
              <a:t>Keadaan  awal : tidak ada carry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Penjumlah serial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4042792" cy="676672"/>
          </a:xfrm>
        </p:spPr>
        <p:txBody>
          <a:bodyPr/>
          <a:lstStyle/>
          <a:p>
            <a:r>
              <a:rPr lang="id-ID" dirty="0" smtClean="0"/>
              <a:t>101 + 101 = 1010</a:t>
            </a:r>
            <a:endParaRPr lang="id-ID" dirty="0"/>
          </a:p>
        </p:txBody>
      </p:sp>
      <p:grpSp>
        <p:nvGrpSpPr>
          <p:cNvPr id="26" name="Group 25"/>
          <p:cNvGrpSpPr/>
          <p:nvPr/>
        </p:nvGrpSpPr>
        <p:grpSpPr>
          <a:xfrm>
            <a:off x="899592" y="4221088"/>
            <a:ext cx="6578160" cy="1656184"/>
            <a:chOff x="1259632" y="3284984"/>
            <a:chExt cx="6578160" cy="1656184"/>
          </a:xfrm>
        </p:grpSpPr>
        <p:sp>
          <p:nvSpPr>
            <p:cNvPr id="4" name="Rectangle 3"/>
            <p:cNvSpPr/>
            <p:nvPr/>
          </p:nvSpPr>
          <p:spPr>
            <a:xfrm>
              <a:off x="3131840" y="3284984"/>
              <a:ext cx="2016224" cy="1656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200" dirty="0" smtClean="0"/>
                <a:t>Penjumlah serial</a:t>
              </a:r>
              <a:endParaRPr lang="id-ID" sz="32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5292080" y="3825044"/>
              <a:ext cx="720080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627784" y="3501008"/>
              <a:ext cx="432048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9632" y="3356992"/>
              <a:ext cx="1199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dirty="0" smtClean="0"/>
                <a:t>1 0 1 </a:t>
              </a:r>
              <a:endParaRPr lang="id-ID" sz="3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00192" y="3789040"/>
              <a:ext cx="15376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dirty="0" smtClean="0"/>
                <a:t>1 0 1 0 </a:t>
              </a:r>
              <a:endParaRPr lang="id-ID" sz="36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627784" y="4293096"/>
              <a:ext cx="432048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59632" y="4293096"/>
              <a:ext cx="1199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dirty="0" smtClean="0"/>
                <a:t>1 0 1 </a:t>
              </a:r>
              <a:endParaRPr lang="id-ID" sz="3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24128" y="1628800"/>
            <a:ext cx="3050227" cy="1880919"/>
            <a:chOff x="5724128" y="1628800"/>
            <a:chExt cx="3050227" cy="1880919"/>
          </a:xfrm>
        </p:grpSpPr>
        <p:sp>
          <p:nvSpPr>
            <p:cNvPr id="15" name="Rectangle 14"/>
            <p:cNvSpPr/>
            <p:nvPr/>
          </p:nvSpPr>
          <p:spPr>
            <a:xfrm>
              <a:off x="6732240" y="1628800"/>
              <a:ext cx="360040" cy="1800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12160" y="1628800"/>
              <a:ext cx="1199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dirty="0" smtClean="0"/>
                <a:t>1 0 1 </a:t>
              </a:r>
              <a:endParaRPr lang="id-ID" sz="3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12160" y="2204864"/>
              <a:ext cx="1199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dirty="0" smtClean="0"/>
                <a:t>1 0 1 </a:t>
              </a:r>
              <a:endParaRPr lang="id-ID" sz="3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4128" y="2852936"/>
              <a:ext cx="15376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dirty="0" smtClean="0"/>
                <a:t>1 0 1 0 </a:t>
              </a:r>
              <a:endParaRPr lang="id-ID" sz="36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308304" y="1628800"/>
              <a:ext cx="1063698" cy="584775"/>
              <a:chOff x="7812360" y="1628800"/>
              <a:chExt cx="1063698" cy="584775"/>
            </a:xfrm>
          </p:grpSpPr>
          <p:sp>
            <p:nvSpPr>
              <p:cNvPr id="16" name="Left Arrow 15"/>
              <p:cNvSpPr/>
              <p:nvPr/>
            </p:nvSpPr>
            <p:spPr>
              <a:xfrm>
                <a:off x="7812360" y="1772816"/>
                <a:ext cx="432048" cy="360040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388424" y="1628800"/>
                <a:ext cx="4876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3200" dirty="0" smtClean="0"/>
                  <a:t>i1</a:t>
                </a:r>
                <a:endParaRPr lang="id-ID" sz="32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308304" y="2276872"/>
              <a:ext cx="1063698" cy="584775"/>
              <a:chOff x="7812360" y="1628800"/>
              <a:chExt cx="1063698" cy="584775"/>
            </a:xfrm>
          </p:grpSpPr>
          <p:sp>
            <p:nvSpPr>
              <p:cNvPr id="20" name="Left Arrow 19"/>
              <p:cNvSpPr/>
              <p:nvPr/>
            </p:nvSpPr>
            <p:spPr>
              <a:xfrm>
                <a:off x="7812360" y="1772816"/>
                <a:ext cx="432048" cy="360040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388424" y="1628800"/>
                <a:ext cx="4876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3200" dirty="0" smtClean="0"/>
                  <a:t>i2</a:t>
                </a:r>
                <a:endParaRPr lang="id-ID" sz="32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308304" y="2924944"/>
              <a:ext cx="1466051" cy="584775"/>
              <a:chOff x="7812360" y="1628800"/>
              <a:chExt cx="1466051" cy="584775"/>
            </a:xfrm>
          </p:grpSpPr>
          <p:sp>
            <p:nvSpPr>
              <p:cNvPr id="23" name="Left Arrow 22"/>
              <p:cNvSpPr/>
              <p:nvPr/>
            </p:nvSpPr>
            <p:spPr>
              <a:xfrm>
                <a:off x="7812360" y="1772816"/>
                <a:ext cx="432048" cy="360040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388424" y="1628800"/>
                <a:ext cx="8899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3200" dirty="0" smtClean="0"/>
                  <a:t>sum</a:t>
                </a:r>
                <a:endParaRPr lang="id-ID" sz="32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Penjumlah serial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Input : 2 bit : I</a:t>
            </a:r>
            <a:r>
              <a:rPr lang="id-ID" baseline="-25000" dirty="0" smtClean="0"/>
              <a:t>1</a:t>
            </a:r>
            <a:r>
              <a:rPr lang="id-ID" dirty="0" smtClean="0"/>
              <a:t>I</a:t>
            </a:r>
            <a:r>
              <a:rPr lang="id-ID" baseline="-25000" dirty="0" smtClean="0"/>
              <a:t>2</a:t>
            </a:r>
          </a:p>
          <a:p>
            <a:r>
              <a:rPr lang="id-ID" dirty="0" smtClean="0"/>
              <a:t>Input 0 0 berarti bit ke n dari bilangan ke 1 adalah 0 dan bit ke n dari bilangan ke 2 adalah 0</a:t>
            </a:r>
          </a:p>
          <a:p>
            <a:r>
              <a:rPr lang="id-ID" dirty="0" smtClean="0"/>
              <a:t>Untuk penjumlahan 101 dan 101 maka input yang dimasukkan adalah 11, kemudian 00, kemudian 11.</a:t>
            </a:r>
          </a:p>
          <a:p>
            <a:r>
              <a:rPr lang="id-ID" dirty="0" smtClean="0"/>
              <a:t>Output 1 bit menyatakan hasil jumlah saat itu</a:t>
            </a:r>
          </a:p>
          <a:p>
            <a:r>
              <a:rPr lang="id-ID" dirty="0" smtClean="0"/>
              <a:t>Pada saat input 11 maka output 0, pada saat input 00 ouput adalah 1 (karena ada carry dari penjumlahan 11 sebelumnya), dst.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801</Words>
  <Application>Microsoft Office PowerPoint</Application>
  <PresentationFormat>On-screen Show (4:3)</PresentationFormat>
  <Paragraphs>218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Rangkaian Sekuensial</vt:lpstr>
      <vt:lpstr>Materi</vt:lpstr>
      <vt:lpstr>Rangkaian Sekuensial</vt:lpstr>
      <vt:lpstr>Finite State Machine</vt:lpstr>
      <vt:lpstr>Finite State Machine</vt:lpstr>
      <vt:lpstr>Diagram transisi keadaan</vt:lpstr>
      <vt:lpstr>Penjumlah serial</vt:lpstr>
      <vt:lpstr>Penjumlah serial</vt:lpstr>
      <vt:lpstr>Penjumlah serial</vt:lpstr>
      <vt:lpstr>Diagram transisi keadaan penjumlah serial</vt:lpstr>
      <vt:lpstr>Tabel transisi keadaan</vt:lpstr>
      <vt:lpstr>Tabel transisi keadaan</vt:lpstr>
      <vt:lpstr>Sinyal Clock</vt:lpstr>
      <vt:lpstr>Osilator </vt:lpstr>
      <vt:lpstr>latch</vt:lpstr>
      <vt:lpstr>SR Latch</vt:lpstr>
      <vt:lpstr>SR Latch</vt:lpstr>
      <vt:lpstr>SR Latch</vt:lpstr>
      <vt:lpstr>Tabel karakteristik SR Latch</vt:lpstr>
      <vt:lpstr>Clocked SR-Latch</vt:lpstr>
      <vt:lpstr>Master slave SR-Flip-Flop</vt:lpstr>
      <vt:lpstr>Tabel karakteristik SR-Flip-flop</vt:lpstr>
      <vt:lpstr>Flip-flop dasar</vt:lpstr>
      <vt:lpstr>Implementasi Flip-Flop</vt:lpstr>
      <vt:lpstr>JK Flip-Flop</vt:lpstr>
      <vt:lpstr>JK Flip-flop dari RS Flip-flop</vt:lpstr>
      <vt:lpstr>Data Flip-flop</vt:lpstr>
      <vt:lpstr>Data Flip flop dari RS Flip-flop</vt:lpstr>
      <vt:lpstr>Toggle Flip-flop</vt:lpstr>
      <vt:lpstr>Tabel eksitasi</vt:lpstr>
      <vt:lpstr>Analisis dan Desain rangkain sekuensial</vt:lpstr>
      <vt:lpstr>Contoh Analisis</vt:lpstr>
      <vt:lpstr>Analisis</vt:lpstr>
      <vt:lpstr>Analisis</vt:lpstr>
      <vt:lpstr>Tabel transisi</vt:lpstr>
      <vt:lpstr>Diagram transisi</vt:lpstr>
      <vt:lpstr>Desain rangkaian sekuensial</vt:lpstr>
      <vt:lpstr>Contoh desain rangkaian sekuensial</vt:lpstr>
      <vt:lpstr>Tabel desain penjumlah serial</vt:lpstr>
      <vt:lpstr>Hasil desain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Rangkaian Sekuensial</dc:title>
  <dc:creator>IT Telkom</dc:creator>
  <cp:lastModifiedBy>Faisal Amir</cp:lastModifiedBy>
  <cp:revision>46</cp:revision>
  <dcterms:created xsi:type="dcterms:W3CDTF">2012-09-23T22:29:59Z</dcterms:created>
  <dcterms:modified xsi:type="dcterms:W3CDTF">2016-09-29T08:28:12Z</dcterms:modified>
</cp:coreProperties>
</file>