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wav" ContentType="audio/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43"/>
  </p:notesMasterIdLst>
  <p:handoutMasterIdLst>
    <p:handoutMasterId r:id="rId44"/>
  </p:handoutMasterIdLst>
  <p:sldIdLst>
    <p:sldId id="279" r:id="rId2"/>
    <p:sldId id="364" r:id="rId3"/>
    <p:sldId id="367" r:id="rId4"/>
    <p:sldId id="368" r:id="rId5"/>
    <p:sldId id="369" r:id="rId6"/>
    <p:sldId id="370" r:id="rId7"/>
    <p:sldId id="371" r:id="rId8"/>
    <p:sldId id="372" r:id="rId9"/>
    <p:sldId id="373" r:id="rId10"/>
    <p:sldId id="374" r:id="rId11"/>
    <p:sldId id="375" r:id="rId12"/>
    <p:sldId id="376" r:id="rId13"/>
    <p:sldId id="377" r:id="rId14"/>
    <p:sldId id="378" r:id="rId15"/>
    <p:sldId id="379" r:id="rId16"/>
    <p:sldId id="380" r:id="rId17"/>
    <p:sldId id="381" r:id="rId18"/>
    <p:sldId id="382" r:id="rId19"/>
    <p:sldId id="383" r:id="rId20"/>
    <p:sldId id="384" r:id="rId21"/>
    <p:sldId id="385" r:id="rId22"/>
    <p:sldId id="386" r:id="rId23"/>
    <p:sldId id="387" r:id="rId24"/>
    <p:sldId id="388" r:id="rId25"/>
    <p:sldId id="389" r:id="rId26"/>
    <p:sldId id="390" r:id="rId27"/>
    <p:sldId id="391" r:id="rId28"/>
    <p:sldId id="392" r:id="rId29"/>
    <p:sldId id="393" r:id="rId30"/>
    <p:sldId id="394" r:id="rId31"/>
    <p:sldId id="395" r:id="rId32"/>
    <p:sldId id="396" r:id="rId33"/>
    <p:sldId id="397" r:id="rId34"/>
    <p:sldId id="398" r:id="rId35"/>
    <p:sldId id="399" r:id="rId36"/>
    <p:sldId id="400" r:id="rId37"/>
    <p:sldId id="401" r:id="rId38"/>
    <p:sldId id="402" r:id="rId39"/>
    <p:sldId id="403" r:id="rId40"/>
    <p:sldId id="405" r:id="rId41"/>
    <p:sldId id="404" r:id="rId42"/>
  </p:sldIdLst>
  <p:sldSz cx="12192000" cy="6858000"/>
  <p:notesSz cx="7102475" cy="93884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aka" initials="a" lastIdx="1" clrIdx="0">
    <p:extLst>
      <p:ext uri="{19B8F6BF-5375-455C-9EA6-DF929625EA0E}">
        <p15:presenceInfo xmlns:p15="http://schemas.microsoft.com/office/powerpoint/2012/main" userId="anak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9" autoAdjust="0"/>
    <p:restoredTop sz="94825" autoAdjust="0"/>
  </p:normalViewPr>
  <p:slideViewPr>
    <p:cSldViewPr snapToGrid="0">
      <p:cViewPr varScale="1">
        <p:scale>
          <a:sx n="67" d="100"/>
          <a:sy n="67" d="100"/>
        </p:scale>
        <p:origin x="576" y="6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469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022725" y="0"/>
            <a:ext cx="3078163" cy="469900"/>
          </a:xfrm>
          <a:prstGeom prst="rect">
            <a:avLst/>
          </a:prstGeom>
        </p:spPr>
        <p:txBody>
          <a:bodyPr vert="horz" lIns="91440" tIns="45720" rIns="91440" bIns="45720" rtlCol="0"/>
          <a:lstStyle>
            <a:lvl1pPr algn="r">
              <a:defRPr sz="1200"/>
            </a:lvl1pPr>
          </a:lstStyle>
          <a:p>
            <a:fld id="{F81FE2E4-185A-49BD-8D19-2C742453176B}" type="datetimeFigureOut">
              <a:rPr lang="en-US" smtClean="0"/>
              <a:t>8/18/2016</a:t>
            </a:fld>
            <a:endParaRPr lang="en-US"/>
          </a:p>
        </p:txBody>
      </p:sp>
      <p:sp>
        <p:nvSpPr>
          <p:cNvPr id="4" name="Footer Placeholder 3"/>
          <p:cNvSpPr>
            <a:spLocks noGrp="1"/>
          </p:cNvSpPr>
          <p:nvPr>
            <p:ph type="ftr" sz="quarter" idx="2"/>
          </p:nvPr>
        </p:nvSpPr>
        <p:spPr>
          <a:xfrm>
            <a:off x="0" y="8918575"/>
            <a:ext cx="3078163" cy="469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022725" y="8918575"/>
            <a:ext cx="3078163" cy="469900"/>
          </a:xfrm>
          <a:prstGeom prst="rect">
            <a:avLst/>
          </a:prstGeom>
        </p:spPr>
        <p:txBody>
          <a:bodyPr vert="horz" lIns="91440" tIns="45720" rIns="91440" bIns="45720" rtlCol="0" anchor="b"/>
          <a:lstStyle>
            <a:lvl1pPr algn="r">
              <a:defRPr sz="1200"/>
            </a:lvl1pPr>
          </a:lstStyle>
          <a:p>
            <a:fld id="{68144C14-DDE9-4441-9767-02881ABE3F66}" type="slidenum">
              <a:rPr lang="en-US" smtClean="0"/>
              <a:t>‹#›</a:t>
            </a:fld>
            <a:endParaRPr lang="en-US"/>
          </a:p>
        </p:txBody>
      </p:sp>
    </p:spTree>
    <p:extLst>
      <p:ext uri="{BB962C8B-B14F-4D97-AF65-F5344CB8AC3E}">
        <p14:creationId xmlns:p14="http://schemas.microsoft.com/office/powerpoint/2010/main" val="42248240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5" tIns="47113" rIns="94225" bIns="47113" rtlCol="0"/>
          <a:lstStyle>
            <a:lvl1pPr algn="l">
              <a:defRPr sz="1300"/>
            </a:lvl1pPr>
          </a:lstStyle>
          <a:p>
            <a:endParaRPr lang="en-US"/>
          </a:p>
        </p:txBody>
      </p:sp>
      <p:sp>
        <p:nvSpPr>
          <p:cNvPr id="3" name="Date Placeholder 2"/>
          <p:cNvSpPr>
            <a:spLocks noGrp="1"/>
          </p:cNvSpPr>
          <p:nvPr>
            <p:ph type="dt" idx="1"/>
          </p:nvPr>
        </p:nvSpPr>
        <p:spPr>
          <a:xfrm>
            <a:off x="4023092" y="0"/>
            <a:ext cx="3077739" cy="471054"/>
          </a:xfrm>
          <a:prstGeom prst="rect">
            <a:avLst/>
          </a:prstGeom>
        </p:spPr>
        <p:txBody>
          <a:bodyPr vert="horz" lIns="94225" tIns="47113" rIns="94225" bIns="47113" rtlCol="0"/>
          <a:lstStyle>
            <a:lvl1pPr algn="r">
              <a:defRPr sz="1300"/>
            </a:lvl1pPr>
          </a:lstStyle>
          <a:p>
            <a:fld id="{F9869850-2FEA-46FA-9736-A24B4E66B3A4}" type="datetimeFigureOut">
              <a:rPr lang="en-US" smtClean="0"/>
              <a:t>8/18/2016</a:t>
            </a:fld>
            <a:endParaRPr lang="en-US"/>
          </a:p>
        </p:txBody>
      </p:sp>
      <p:sp>
        <p:nvSpPr>
          <p:cNvPr id="4" name="Slide Image Placeholder 3"/>
          <p:cNvSpPr>
            <a:spLocks noGrp="1" noRot="1" noChangeAspect="1"/>
          </p:cNvSpPr>
          <p:nvPr>
            <p:ph type="sldImg" idx="2"/>
          </p:nvPr>
        </p:nvSpPr>
        <p:spPr>
          <a:xfrm>
            <a:off x="735013" y="1173163"/>
            <a:ext cx="5632450" cy="3168650"/>
          </a:xfrm>
          <a:prstGeom prst="rect">
            <a:avLst/>
          </a:prstGeom>
          <a:noFill/>
          <a:ln w="12700">
            <a:solidFill>
              <a:prstClr val="black"/>
            </a:solidFill>
          </a:ln>
        </p:spPr>
        <p:txBody>
          <a:bodyPr vert="horz" lIns="94225" tIns="47113" rIns="94225" bIns="47113" rtlCol="0" anchor="ctr"/>
          <a:lstStyle/>
          <a:p>
            <a:endParaRPr lang="en-US"/>
          </a:p>
        </p:txBody>
      </p:sp>
      <p:sp>
        <p:nvSpPr>
          <p:cNvPr id="5" name="Notes Placeholder 4"/>
          <p:cNvSpPr>
            <a:spLocks noGrp="1"/>
          </p:cNvSpPr>
          <p:nvPr>
            <p:ph type="body" sz="quarter" idx="3"/>
          </p:nvPr>
        </p:nvSpPr>
        <p:spPr>
          <a:xfrm>
            <a:off x="710248" y="4518203"/>
            <a:ext cx="5681980" cy="3696713"/>
          </a:xfrm>
          <a:prstGeom prst="rect">
            <a:avLst/>
          </a:prstGeom>
        </p:spPr>
        <p:txBody>
          <a:bodyPr vert="horz" lIns="94225" tIns="47113" rIns="94225" bIns="47113"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917422"/>
            <a:ext cx="3077739" cy="471053"/>
          </a:xfrm>
          <a:prstGeom prst="rect">
            <a:avLst/>
          </a:prstGeom>
        </p:spPr>
        <p:txBody>
          <a:bodyPr vert="horz" lIns="94225" tIns="47113" rIns="94225" bIns="47113" rtlCol="0" anchor="b"/>
          <a:lstStyle>
            <a:lvl1pPr algn="l">
              <a:defRPr sz="1300"/>
            </a:lvl1pPr>
          </a:lstStyle>
          <a:p>
            <a:endParaRPr lang="en-US"/>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5" tIns="47113" rIns="94225" bIns="47113" rtlCol="0" anchor="b"/>
          <a:lstStyle>
            <a:lvl1pPr algn="r">
              <a:defRPr sz="1300"/>
            </a:lvl1pPr>
          </a:lstStyle>
          <a:p>
            <a:fld id="{3FB48BAC-94A7-40FA-91F6-6C1389452A50}" type="slidenum">
              <a:rPr lang="en-US" smtClean="0"/>
              <a:t>‹#›</a:t>
            </a:fld>
            <a:endParaRPr lang="en-US"/>
          </a:p>
        </p:txBody>
      </p:sp>
    </p:spTree>
    <p:extLst>
      <p:ext uri="{BB962C8B-B14F-4D97-AF65-F5344CB8AC3E}">
        <p14:creationId xmlns:p14="http://schemas.microsoft.com/office/powerpoint/2010/main" val="11871208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4275" name="Rectangle 3"/>
          <p:cNvSpPr>
            <a:spLocks noGrp="1" noChangeArrowheads="1"/>
          </p:cNvSpPr>
          <p:nvPr>
            <p:ph type="body" idx="1"/>
          </p:nvPr>
        </p:nvSpPr>
        <p:spPr bwMode="auto">
          <a:xfrm>
            <a:off x="914504" y="4343085"/>
            <a:ext cx="5028994" cy="4115747"/>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0" tIns="45715" rIns="91430" bIns="45715"/>
          <a:lstStyle/>
          <a:p>
            <a:r>
              <a:rPr lang="en-US" b="1">
                <a:latin typeface="Arial" charset="0"/>
              </a:rPr>
              <a:t>Rationale:  </a:t>
            </a:r>
            <a:r>
              <a:rPr lang="en-US">
                <a:latin typeface="Arial" charset="0"/>
              </a:rPr>
              <a:t>With the development of the Internet, students have found that conducting research is much easier and more convenient than searching through library stacks.  While the Internet can be a great tool for research, locating quality materials can at times be a challenge.  The following slides will offer tips on how to make the most of your Internet search.</a:t>
            </a:r>
          </a:p>
          <a:p>
            <a:endParaRPr lang="en-US">
              <a:latin typeface="Arial" charset="0"/>
            </a:endParaRPr>
          </a:p>
          <a:p>
            <a:r>
              <a:rPr lang="en-US" b="1">
                <a:latin typeface="Arial" charset="0"/>
              </a:rPr>
              <a:t>Activity:  </a:t>
            </a:r>
            <a:r>
              <a:rPr lang="en-US">
                <a:latin typeface="Arial" charset="0"/>
              </a:rPr>
              <a:t>To generate discussion, the facilitator may ask students about their level of familiarity with the Internet.  Also, the facilitator may ask students about the types of web sites they visit, as well as if they have their own personal web pages.</a:t>
            </a:r>
          </a:p>
        </p:txBody>
      </p:sp>
    </p:spTree>
    <p:extLst>
      <p:ext uri="{BB962C8B-B14F-4D97-AF65-F5344CB8AC3E}">
        <p14:creationId xmlns:p14="http://schemas.microsoft.com/office/powerpoint/2010/main" val="12871299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1683" name="Rectangle 3"/>
          <p:cNvSpPr>
            <a:spLocks noGrp="1" noChangeArrowheads="1"/>
          </p:cNvSpPr>
          <p:nvPr>
            <p:ph type="body" idx="1"/>
          </p:nvPr>
        </p:nvSpPr>
        <p:spPr bwMode="auto">
          <a:xfrm>
            <a:off x="914504" y="4343085"/>
            <a:ext cx="5028994" cy="4115747"/>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0" tIns="45715" rIns="91430" bIns="45715"/>
          <a:lstStyle/>
          <a:p>
            <a:r>
              <a:rPr lang="en-US" b="1">
                <a:latin typeface="Arial" charset="0"/>
              </a:rPr>
              <a:t>Key Concepts: </a:t>
            </a:r>
            <a:r>
              <a:rPr lang="en-US">
                <a:latin typeface="Arial" charset="0"/>
              </a:rPr>
              <a:t>This slide provides additional questions to test the credibility of a web page. A list of sources indicates the inclusion of source material in the web content, but it is a good idea to check out some of the sources as well.  Sources listed on the Works Cited page may also prove useful to the researcher.  Does the web site link to other related sites?  If the linked sites are not very reliable, you may question the credibility level of the author’s own site--such links show poor judgment.  Also, can the author or webmaster be contacted?  If so, they may be willing to answer questions about their web site or even consent to an e-mail interview!</a:t>
            </a:r>
          </a:p>
        </p:txBody>
      </p:sp>
    </p:spTree>
    <p:extLst>
      <p:ext uri="{BB962C8B-B14F-4D97-AF65-F5344CB8AC3E}">
        <p14:creationId xmlns:p14="http://schemas.microsoft.com/office/powerpoint/2010/main" val="17787744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1026"/>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5779" name="Rectangle 1027"/>
          <p:cNvSpPr>
            <a:spLocks noGrp="1" noChangeArrowheads="1"/>
          </p:cNvSpPr>
          <p:nvPr>
            <p:ph type="body" idx="1"/>
          </p:nvPr>
        </p:nvSpPr>
        <p:spPr bwMode="auto">
          <a:xfrm>
            <a:off x="914504" y="4343085"/>
            <a:ext cx="5028994" cy="4115747"/>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0" tIns="45715" rIns="91430" bIns="45715"/>
          <a:lstStyle/>
          <a:p>
            <a:r>
              <a:rPr lang="en-US" b="1">
                <a:latin typeface="Arial" charset="0"/>
              </a:rPr>
              <a:t>Key Concepts: </a:t>
            </a:r>
            <a:r>
              <a:rPr lang="en-US">
                <a:latin typeface="Arial" charset="0"/>
              </a:rPr>
              <a:t>Web researchers need to determine the </a:t>
            </a:r>
            <a:r>
              <a:rPr lang="en-US" b="1">
                <a:latin typeface="Arial" charset="0"/>
              </a:rPr>
              <a:t>depth and scope of information</a:t>
            </a:r>
            <a:r>
              <a:rPr lang="en-US">
                <a:latin typeface="Arial" charset="0"/>
              </a:rPr>
              <a:t> provided on web pages.  Remember, looking at the Internet on a computer monitor is very similar in some ways to watching a giant television: web pages are generally designed to be visual appealing for quick and easy digestion by the viewer.  Consequently, information may not be presented as thoroughly as it might be in a book or journal article.  Also, the material included on web pages may be dramatically altered to fit the marketing or political agendas of the publishers.</a:t>
            </a:r>
          </a:p>
          <a:p>
            <a:r>
              <a:rPr lang="en-US">
                <a:latin typeface="Arial" charset="0"/>
              </a:rPr>
              <a:t>Finally, the facilitator may want to stress that web sources are not always the best sources of information.  Students sometimes tend to have an overreliance on the Internet, thinking that all information is out there somewhere in cyberspace. The best research students can do is to combine web sources with other print sources, including books, magazines, and academic journals, as well as interviews and questionnaires.</a:t>
            </a:r>
          </a:p>
        </p:txBody>
      </p:sp>
    </p:spTree>
    <p:extLst>
      <p:ext uri="{BB962C8B-B14F-4D97-AF65-F5344CB8AC3E}">
        <p14:creationId xmlns:p14="http://schemas.microsoft.com/office/powerpoint/2010/main" val="33229957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1026"/>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4755" name="Rectangle 1027"/>
          <p:cNvSpPr>
            <a:spLocks noGrp="1" noChangeArrowheads="1"/>
          </p:cNvSpPr>
          <p:nvPr>
            <p:ph type="body" idx="1"/>
          </p:nvPr>
        </p:nvSpPr>
        <p:spPr bwMode="auto">
          <a:xfrm>
            <a:off x="914504" y="4343085"/>
            <a:ext cx="5028994" cy="4115747"/>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0" tIns="45715" rIns="91430" bIns="45715"/>
          <a:lstStyle/>
          <a:p>
            <a:r>
              <a:rPr lang="en-US" b="1">
                <a:latin typeface="Arial" charset="0"/>
              </a:rPr>
              <a:t>Key Concepts: </a:t>
            </a:r>
            <a:r>
              <a:rPr lang="en-US">
                <a:latin typeface="Arial" charset="0"/>
              </a:rPr>
              <a:t>This slide again offers a list of questions that students should ask when they review web sites for their depth and scope of information. Also, students need to allow themselves enough time to research their work.   Encourage them not to just use information from the first five web sites they locate--they should find the five </a:t>
            </a:r>
            <a:r>
              <a:rPr lang="en-US" i="1">
                <a:latin typeface="Arial" charset="0"/>
              </a:rPr>
              <a:t>best</a:t>
            </a:r>
            <a:r>
              <a:rPr lang="en-US">
                <a:latin typeface="Arial" charset="0"/>
              </a:rPr>
              <a:t> web sites on their topics.</a:t>
            </a:r>
          </a:p>
          <a:p>
            <a:endParaRPr lang="en-US">
              <a:latin typeface="Arial" charset="0"/>
            </a:endParaRPr>
          </a:p>
          <a:p>
            <a:r>
              <a:rPr lang="en-US" b="1">
                <a:latin typeface="Arial" charset="0"/>
              </a:rPr>
              <a:t>Activity:  </a:t>
            </a:r>
            <a:r>
              <a:rPr lang="en-US">
                <a:latin typeface="Arial" charset="0"/>
              </a:rPr>
              <a:t>The facilitator may ask students why the consideration of opposing points of view is important in a well-researched web site.  The presence of opposing viewpoints suggest that the author has carefully considered multiple viewpoints about an issue and has come to an educated conclusion about the issue.  </a:t>
            </a:r>
          </a:p>
        </p:txBody>
      </p:sp>
    </p:spTree>
    <p:extLst>
      <p:ext uri="{BB962C8B-B14F-4D97-AF65-F5344CB8AC3E}">
        <p14:creationId xmlns:p14="http://schemas.microsoft.com/office/powerpoint/2010/main" val="23967917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2707" name="Rectangle 3"/>
          <p:cNvSpPr>
            <a:spLocks noGrp="1" noChangeArrowheads="1"/>
          </p:cNvSpPr>
          <p:nvPr>
            <p:ph type="body" idx="1"/>
          </p:nvPr>
        </p:nvSpPr>
        <p:spPr bwMode="auto">
          <a:xfrm>
            <a:off x="914504" y="4343085"/>
            <a:ext cx="5028994" cy="4115747"/>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0" tIns="45715" rIns="91430" bIns="45715"/>
          <a:lstStyle/>
          <a:p>
            <a:r>
              <a:rPr lang="en-US" b="1">
                <a:latin typeface="Arial" charset="0"/>
              </a:rPr>
              <a:t>Key Concepts: </a:t>
            </a:r>
            <a:r>
              <a:rPr lang="en-US">
                <a:latin typeface="Arial" charset="0"/>
              </a:rPr>
              <a:t>Though information on web sites may be credible, it may not be current.  The date of the material may be completely omitted from the web site.  To be sure you are covering all of the recent changes in the field or topic you are studying, be sure to assess the </a:t>
            </a:r>
            <a:r>
              <a:rPr lang="en-US" b="1">
                <a:latin typeface="Arial" charset="0"/>
              </a:rPr>
              <a:t>currency</a:t>
            </a:r>
            <a:r>
              <a:rPr lang="en-US">
                <a:latin typeface="Arial" charset="0"/>
              </a:rPr>
              <a:t> of your information.  This is not always an easy task. </a:t>
            </a:r>
          </a:p>
        </p:txBody>
      </p:sp>
    </p:spTree>
    <p:extLst>
      <p:ext uri="{BB962C8B-B14F-4D97-AF65-F5344CB8AC3E}">
        <p14:creationId xmlns:p14="http://schemas.microsoft.com/office/powerpoint/2010/main" val="2143060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43" name="Rectangle 3"/>
          <p:cNvSpPr>
            <a:spLocks noGrp="1" noChangeArrowheads="1"/>
          </p:cNvSpPr>
          <p:nvPr>
            <p:ph type="body" idx="1"/>
          </p:nvPr>
        </p:nvSpPr>
        <p:spPr bwMode="auto">
          <a:xfrm>
            <a:off x="914504" y="4343085"/>
            <a:ext cx="5028994" cy="4115747"/>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0" tIns="45715" rIns="91430" bIns="45715"/>
          <a:lstStyle/>
          <a:p>
            <a:r>
              <a:rPr lang="en-US" b="1">
                <a:latin typeface="Arial" charset="0"/>
              </a:rPr>
              <a:t>Activity:</a:t>
            </a:r>
            <a:r>
              <a:rPr lang="en-US">
                <a:latin typeface="Arial" charset="0"/>
              </a:rPr>
              <a:t>  The facilitator might ask students why it is important to </a:t>
            </a:r>
            <a:r>
              <a:rPr lang="en-US" b="1">
                <a:latin typeface="Arial" charset="0"/>
              </a:rPr>
              <a:t>evaluate</a:t>
            </a:r>
            <a:r>
              <a:rPr lang="en-US">
                <a:latin typeface="Arial" charset="0"/>
              </a:rPr>
              <a:t> web sources.  The answers offered on this slide highlight the importance of web source evaluation.  </a:t>
            </a:r>
          </a:p>
          <a:p>
            <a:r>
              <a:rPr lang="en-US">
                <a:latin typeface="Arial" charset="0"/>
              </a:rPr>
              <a:t>.  </a:t>
            </a:r>
          </a:p>
          <a:p>
            <a:r>
              <a:rPr lang="en-US" b="1">
                <a:latin typeface="Arial" charset="0"/>
              </a:rPr>
              <a:t>Key Concepts: </a:t>
            </a:r>
            <a:r>
              <a:rPr lang="en-US">
                <a:latin typeface="Arial" charset="0"/>
              </a:rPr>
              <a:t>Books and journal articles generally go through a long process of fact-checking, editing, and revising before being published.  However, anyone with a computer and Internet access can post a web site.  Just because the information is published online, it does not mean it is true or reliable.  The facilitator may note that web sites change frequently and sometimes disappear quickly.</a:t>
            </a:r>
          </a:p>
          <a:p>
            <a:endParaRPr lang="en-US">
              <a:latin typeface="Arial" charset="0"/>
            </a:endParaRPr>
          </a:p>
          <a:p>
            <a:r>
              <a:rPr lang="en-US">
                <a:latin typeface="Arial" charset="0"/>
              </a:rPr>
              <a:t>Thinking about evaluation within the search process can help to make web browsing efficient and effective.</a:t>
            </a:r>
          </a:p>
          <a:p>
            <a:endParaRPr lang="en-US">
              <a:latin typeface="Arial" charset="0"/>
            </a:endParaRPr>
          </a:p>
          <a:p>
            <a:r>
              <a:rPr lang="en-US" b="1">
                <a:latin typeface="Arial" charset="0"/>
              </a:rPr>
              <a:t>Click the mouse after the title question.</a:t>
            </a:r>
          </a:p>
        </p:txBody>
      </p:sp>
    </p:spTree>
    <p:extLst>
      <p:ext uri="{BB962C8B-B14F-4D97-AF65-F5344CB8AC3E}">
        <p14:creationId xmlns:p14="http://schemas.microsoft.com/office/powerpoint/2010/main" val="24260340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bwMode="auto">
          <a:xfrm>
            <a:off x="304800" y="685800"/>
            <a:ext cx="6094413"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5299" name="Rectangle 3"/>
          <p:cNvSpPr>
            <a:spLocks noGrp="1" noChangeArrowheads="1"/>
          </p:cNvSpPr>
          <p:nvPr>
            <p:ph type="body" idx="1"/>
          </p:nvPr>
        </p:nvSpPr>
        <p:spPr bwMode="auto">
          <a:xfrm>
            <a:off x="914504" y="4343085"/>
            <a:ext cx="5028994" cy="4115747"/>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0" tIns="45715" rIns="91430" bIns="45715"/>
          <a:lstStyle/>
          <a:p>
            <a:r>
              <a:rPr lang="en-US" b="1">
                <a:latin typeface="Arial" charset="0"/>
              </a:rPr>
              <a:t>Rationale:  </a:t>
            </a:r>
            <a:r>
              <a:rPr lang="en-US">
                <a:latin typeface="Arial" charset="0"/>
              </a:rPr>
              <a:t>This slide previews the five areas of web location and evaluation that this presentation will cover.</a:t>
            </a:r>
          </a:p>
        </p:txBody>
      </p:sp>
    </p:spTree>
    <p:extLst>
      <p:ext uri="{BB962C8B-B14F-4D97-AF65-F5344CB8AC3E}">
        <p14:creationId xmlns:p14="http://schemas.microsoft.com/office/powerpoint/2010/main" val="42707493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6323" name="Rectangle 3"/>
          <p:cNvSpPr>
            <a:spLocks noGrp="1" noChangeArrowheads="1"/>
          </p:cNvSpPr>
          <p:nvPr>
            <p:ph type="body" idx="1"/>
          </p:nvPr>
        </p:nvSpPr>
        <p:spPr bwMode="auto">
          <a:xfrm>
            <a:off x="380656" y="4343085"/>
            <a:ext cx="6172510" cy="4420442"/>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0" tIns="45715" rIns="91430" bIns="45715"/>
          <a:lstStyle/>
          <a:p>
            <a:r>
              <a:rPr lang="en-US" b="1">
                <a:latin typeface="Arial" charset="0"/>
              </a:rPr>
              <a:t>Key Concepts:  </a:t>
            </a:r>
            <a:r>
              <a:rPr lang="en-US">
                <a:latin typeface="Arial" charset="0"/>
              </a:rPr>
              <a:t>There are several different types of web pages on the Internet.  Students researching the web tend to think that the majority of web pages are devoted to providing information.  Generally, </a:t>
            </a:r>
            <a:r>
              <a:rPr lang="en-US" b="1">
                <a:latin typeface="Arial" charset="0"/>
              </a:rPr>
              <a:t>informative sites</a:t>
            </a:r>
            <a:r>
              <a:rPr lang="en-US">
                <a:latin typeface="Arial" charset="0"/>
              </a:rPr>
              <a:t>--pages that offer information for the public good without any type of overt political or sales agenda--are few and far between.</a:t>
            </a:r>
          </a:p>
          <a:p>
            <a:r>
              <a:rPr lang="en-US" b="1">
                <a:latin typeface="Arial" charset="0"/>
              </a:rPr>
              <a:t>Personal web pages</a:t>
            </a:r>
            <a:r>
              <a:rPr lang="en-US">
                <a:latin typeface="Arial" charset="0"/>
              </a:rPr>
              <a:t> tend to be devoted to an individual’s interests, hobbies, family, friends, or ideological beliefs.  While researching, students may find personal web pages being used as a sounding board for a political agenda.  Though some sites contain well-researched and reliable information, others do not.</a:t>
            </a:r>
          </a:p>
          <a:p>
            <a:r>
              <a:rPr lang="en-US" b="1">
                <a:latin typeface="Arial" charset="0"/>
              </a:rPr>
              <a:t>Political or interest group pages</a:t>
            </a:r>
            <a:r>
              <a:rPr lang="en-US">
                <a:latin typeface="Arial" charset="0"/>
              </a:rPr>
              <a:t> generally promote some type of cause or way of thinking.  These sites will educate web surfers about their topics, but they may contain slanted or biased information.  Their goal is to offer information in the hopes of changing a belief, gaining a vote, or earning a political contribution.</a:t>
            </a:r>
          </a:p>
          <a:p>
            <a:r>
              <a:rPr lang="en-US">
                <a:latin typeface="Arial" charset="0"/>
              </a:rPr>
              <a:t>Students have the hardest time distinguishing between pages that provide information and pages that try to sell a product. For example, a web site that informs about the benefits of aromatherapy may also sell aromatherapy products.  While some </a:t>
            </a:r>
            <a:r>
              <a:rPr lang="en-US" b="1">
                <a:latin typeface="Arial" charset="0"/>
              </a:rPr>
              <a:t>“infomercial” sites</a:t>
            </a:r>
            <a:r>
              <a:rPr lang="en-US">
                <a:latin typeface="Arial" charset="0"/>
              </a:rPr>
              <a:t> clearly are promoting a product, the business agenda of other sites can be more difficult to assess. </a:t>
            </a:r>
          </a:p>
          <a:p>
            <a:r>
              <a:rPr lang="en-US">
                <a:latin typeface="Arial" charset="0"/>
              </a:rPr>
              <a:t>Finally, the Internet contains many </a:t>
            </a:r>
            <a:r>
              <a:rPr lang="en-US" b="1">
                <a:latin typeface="Arial" charset="0"/>
              </a:rPr>
              <a:t>entertainment-oriented web sites</a:t>
            </a:r>
            <a:r>
              <a:rPr lang="en-US">
                <a:latin typeface="Arial" charset="0"/>
              </a:rPr>
              <a:t>.  These sites can range from movie news and games to cartoons and comic book sites.  Still other pages are “joke” pages--pages that look like they contain serious information, but really contain elaborately fabricated content.  If readers are not careful researchers, they may mistake these “joke” pages for reliable information.</a:t>
            </a:r>
          </a:p>
          <a:p>
            <a:r>
              <a:rPr lang="en-US" b="1">
                <a:latin typeface="Arial" charset="0"/>
              </a:rPr>
              <a:t>Click the mouse for each type of web site.</a:t>
            </a:r>
          </a:p>
        </p:txBody>
      </p:sp>
    </p:spTree>
    <p:extLst>
      <p:ext uri="{BB962C8B-B14F-4D97-AF65-F5344CB8AC3E}">
        <p14:creationId xmlns:p14="http://schemas.microsoft.com/office/powerpoint/2010/main" val="41157073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026"/>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7347" name="Rectangle 1027"/>
          <p:cNvSpPr>
            <a:spLocks noGrp="1" noChangeArrowheads="1"/>
          </p:cNvSpPr>
          <p:nvPr>
            <p:ph type="body" idx="1"/>
          </p:nvPr>
        </p:nvSpPr>
        <p:spPr bwMode="auto">
          <a:xfrm>
            <a:off x="914504" y="4343085"/>
            <a:ext cx="5028994" cy="4115747"/>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0" tIns="45715" rIns="91430" bIns="45715"/>
          <a:lstStyle/>
          <a:p>
            <a:r>
              <a:rPr lang="en-US" b="1">
                <a:latin typeface="Arial" charset="0"/>
              </a:rPr>
              <a:t>Key Concepts:  </a:t>
            </a:r>
            <a:r>
              <a:rPr lang="en-US">
                <a:latin typeface="Arial" charset="0"/>
              </a:rPr>
              <a:t>This slide defines a </a:t>
            </a:r>
            <a:r>
              <a:rPr lang="en-US" b="1">
                <a:latin typeface="Arial" charset="0"/>
              </a:rPr>
              <a:t>search engine</a:t>
            </a:r>
            <a:r>
              <a:rPr lang="en-US">
                <a:latin typeface="Arial" charset="0"/>
              </a:rPr>
              <a:t>--a tool that can search through web pages and sort them according to specified keywords.  Search engines are essential for researching the Internet: they have the ability to locate and sort through millions of web pages.</a:t>
            </a:r>
          </a:p>
          <a:p>
            <a:endParaRPr lang="en-US">
              <a:latin typeface="Arial" charset="0"/>
            </a:endParaRPr>
          </a:p>
          <a:p>
            <a:r>
              <a:rPr lang="en-US" b="1">
                <a:latin typeface="Arial" charset="0"/>
              </a:rPr>
              <a:t>Activity:  </a:t>
            </a:r>
            <a:r>
              <a:rPr lang="en-US">
                <a:latin typeface="Arial" charset="0"/>
              </a:rPr>
              <a:t>The facilitator may choose to generate discussion by asking students to explain what a search engine is.</a:t>
            </a:r>
          </a:p>
          <a:p>
            <a:endParaRPr lang="en-US">
              <a:latin typeface="Arial" charset="0"/>
            </a:endParaRPr>
          </a:p>
          <a:p>
            <a:r>
              <a:rPr lang="en-US" b="1">
                <a:latin typeface="Arial" charset="0"/>
              </a:rPr>
              <a:t>Click after globe appears for the answer to the title question.</a:t>
            </a:r>
            <a:endParaRPr lang="en-US">
              <a:latin typeface="Arial" charset="0"/>
            </a:endParaRPr>
          </a:p>
        </p:txBody>
      </p:sp>
    </p:spTree>
    <p:extLst>
      <p:ext uri="{BB962C8B-B14F-4D97-AF65-F5344CB8AC3E}">
        <p14:creationId xmlns:p14="http://schemas.microsoft.com/office/powerpoint/2010/main" val="22996867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9395" name="Rectangle 3"/>
          <p:cNvSpPr>
            <a:spLocks noGrp="1" noChangeArrowheads="1"/>
          </p:cNvSpPr>
          <p:nvPr>
            <p:ph type="body" idx="1"/>
          </p:nvPr>
        </p:nvSpPr>
        <p:spPr bwMode="auto">
          <a:xfrm>
            <a:off x="914504" y="4343085"/>
            <a:ext cx="5028994" cy="4115747"/>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0" tIns="45715" rIns="91430" bIns="45715"/>
          <a:lstStyle/>
          <a:p>
            <a:r>
              <a:rPr lang="en-US" b="1">
                <a:latin typeface="Arial" charset="0"/>
              </a:rPr>
              <a:t>Activity:  </a:t>
            </a:r>
            <a:r>
              <a:rPr lang="en-US">
                <a:latin typeface="Arial" charset="0"/>
              </a:rPr>
              <a:t>The facilitator may ask students about they types of search engines they use.  They will list many for you--Yahoo, Alta Vista, Excite, Lycos, Hotbot, Infoseek, Northern Light, Snap, Dogpile, etc.  </a:t>
            </a:r>
          </a:p>
          <a:p>
            <a:endParaRPr lang="en-US">
              <a:latin typeface="Arial" charset="0"/>
            </a:endParaRPr>
          </a:p>
          <a:p>
            <a:r>
              <a:rPr lang="en-US" b="1">
                <a:latin typeface="Arial" charset="0"/>
              </a:rPr>
              <a:t>Key Concepts: </a:t>
            </a:r>
            <a:r>
              <a:rPr lang="en-US">
                <a:latin typeface="Arial" charset="0"/>
              </a:rPr>
              <a:t> Each search engine searches the web in a slightly different way.  Also, companies or individuals often must register their web sites with these different search engines, so the list that comes up on Yahoo may be completely different from the one that comes up on Lycos.  A wide variety of search engines may be accessed at the OWL web site, located at owl.english.purdue.edu.</a:t>
            </a:r>
          </a:p>
          <a:p>
            <a:r>
              <a:rPr lang="en-US">
                <a:latin typeface="Arial" charset="0"/>
              </a:rPr>
              <a:t>When researching a topic, it is also a good idea to do some brainstorming about the best places on the web to locate information.  Government agencies and non-profit groups may host web sites that offer useful information.</a:t>
            </a:r>
          </a:p>
          <a:p>
            <a:endParaRPr lang="en-US">
              <a:latin typeface="Arial" charset="0"/>
            </a:endParaRPr>
          </a:p>
          <a:p>
            <a:r>
              <a:rPr lang="en-US" b="1">
                <a:latin typeface="Arial" charset="0"/>
              </a:rPr>
              <a:t>Activity:  </a:t>
            </a:r>
            <a:r>
              <a:rPr lang="en-US">
                <a:latin typeface="Arial" charset="0"/>
              </a:rPr>
              <a:t>The facilitator may choose either now or after the presentation to minimize the PowerPoint presentation, access Netscape or another Internet browser, or go the the collection of search engines on the OWL web site.</a:t>
            </a:r>
          </a:p>
        </p:txBody>
      </p:sp>
    </p:spTree>
    <p:extLst>
      <p:ext uri="{BB962C8B-B14F-4D97-AF65-F5344CB8AC3E}">
        <p14:creationId xmlns:p14="http://schemas.microsoft.com/office/powerpoint/2010/main" val="7698889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1026"/>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0419" name="Rectangle 1027"/>
          <p:cNvSpPr>
            <a:spLocks noGrp="1" noChangeArrowheads="1"/>
          </p:cNvSpPr>
          <p:nvPr>
            <p:ph type="body" idx="1"/>
          </p:nvPr>
        </p:nvSpPr>
        <p:spPr bwMode="auto">
          <a:xfrm>
            <a:off x="914504" y="4343085"/>
            <a:ext cx="5028994" cy="4115747"/>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0" tIns="45715" rIns="91430" bIns="45715"/>
          <a:lstStyle/>
          <a:p>
            <a:r>
              <a:rPr lang="en-US" b="1">
                <a:latin typeface="Arial" charset="0"/>
              </a:rPr>
              <a:t>Key concepts:  </a:t>
            </a:r>
            <a:r>
              <a:rPr lang="en-US">
                <a:latin typeface="Arial" charset="0"/>
              </a:rPr>
              <a:t>This slide offers tips for using search engines.  Since search engines do not all work in exactly the same way, it is a good idea to read the directions of your selected search engine prior to conducting a search.  Also, using </a:t>
            </a:r>
            <a:r>
              <a:rPr lang="en-US" b="1">
                <a:latin typeface="Arial" charset="0"/>
              </a:rPr>
              <a:t>Boolean operators</a:t>
            </a:r>
            <a:r>
              <a:rPr lang="en-US">
                <a:latin typeface="Arial" charset="0"/>
              </a:rPr>
              <a:t>--words like “AND” and “OR”--can help to tailor a search to your needs.  It is also a good idea to brainstorm a list of keywords that might fit your topic.  The slide offers an example for a search on the tobacco lawsuits and settlements.  Depending on the angle of your topic, you might choose a variety of these terms in combination with each other.</a:t>
            </a:r>
          </a:p>
        </p:txBody>
      </p:sp>
    </p:spTree>
    <p:extLst>
      <p:ext uri="{BB962C8B-B14F-4D97-AF65-F5344CB8AC3E}">
        <p14:creationId xmlns:p14="http://schemas.microsoft.com/office/powerpoint/2010/main" val="16630631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5539" name="Rectangle 3"/>
          <p:cNvSpPr>
            <a:spLocks noGrp="1" noChangeArrowheads="1"/>
          </p:cNvSpPr>
          <p:nvPr>
            <p:ph type="body" idx="1"/>
          </p:nvPr>
        </p:nvSpPr>
        <p:spPr bwMode="auto">
          <a:xfrm>
            <a:off x="914504" y="4343085"/>
            <a:ext cx="5028994" cy="4115747"/>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0" tIns="45715" rIns="91430" bIns="45715"/>
          <a:lstStyle/>
          <a:p>
            <a:r>
              <a:rPr lang="en-US" b="1">
                <a:latin typeface="Arial" charset="0"/>
              </a:rPr>
              <a:t>Key Concepts:</a:t>
            </a:r>
            <a:r>
              <a:rPr lang="en-US">
                <a:latin typeface="Arial" charset="0"/>
              </a:rPr>
              <a:t>  After using search engines to locate some potentially helpful web sites, your next step is to identify the site.  This involves determining the authorship, content, and purpose of the web site.</a:t>
            </a:r>
          </a:p>
        </p:txBody>
      </p:sp>
    </p:spTree>
    <p:extLst>
      <p:ext uri="{BB962C8B-B14F-4D97-AF65-F5344CB8AC3E}">
        <p14:creationId xmlns:p14="http://schemas.microsoft.com/office/powerpoint/2010/main" val="4161556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1026"/>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0659" name="Rectangle 1027"/>
          <p:cNvSpPr>
            <a:spLocks noGrp="1" noChangeArrowheads="1"/>
          </p:cNvSpPr>
          <p:nvPr>
            <p:ph type="body" idx="1"/>
          </p:nvPr>
        </p:nvSpPr>
        <p:spPr bwMode="auto">
          <a:xfrm>
            <a:off x="914504" y="4343085"/>
            <a:ext cx="5028994" cy="4115747"/>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0" tIns="45715" rIns="91430" bIns="45715"/>
          <a:lstStyle/>
          <a:p>
            <a:r>
              <a:rPr lang="en-US" b="1">
                <a:latin typeface="Arial" charset="0"/>
              </a:rPr>
              <a:t>Key Concepts:  </a:t>
            </a:r>
            <a:r>
              <a:rPr lang="en-US">
                <a:latin typeface="Arial" charset="0"/>
              </a:rPr>
              <a:t>Again, asking yourself a list of questions is the best way to determine the credibility of the web site.  Is the author listed?  Credentials?  If you can find the author’s name, try typing it into a search engine to see what else pops up.  Is the author affiliated with a political group or a business?  If so, try typing the name of the group into a search engine to see what else pops up.</a:t>
            </a:r>
          </a:p>
        </p:txBody>
      </p:sp>
    </p:spTree>
    <p:extLst>
      <p:ext uri="{BB962C8B-B14F-4D97-AF65-F5344CB8AC3E}">
        <p14:creationId xmlns:p14="http://schemas.microsoft.com/office/powerpoint/2010/main" val="13259382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dirty="0"/>
              <a:pPr/>
              <a:t>8/18/2016</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4E5243-F52A-4D37-9694-EB26C6C31910}" type="datetimeFigureOut">
              <a:rPr lang="en-US" dirty="0"/>
              <a:t>8/18/2016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77B6E1-634A-48DC-9E8B-D894023267EF}" type="datetimeFigureOut">
              <a:rPr lang="en-US" dirty="0"/>
              <a:t>8/18/2016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10363200" cy="1143000"/>
          </a:xfrm>
        </p:spPr>
        <p:txBody>
          <a:bodyPr/>
          <a:lstStyle/>
          <a:p>
            <a:r>
              <a:rPr lang="en-US" smtClean="0"/>
              <a:t>Click to edit Master title style</a:t>
            </a:r>
            <a:endParaRPr lang="id-ID"/>
          </a:p>
        </p:txBody>
      </p:sp>
      <p:sp>
        <p:nvSpPr>
          <p:cNvPr id="3" name="Text Placeholder 2"/>
          <p:cNvSpPr>
            <a:spLocks noGrp="1"/>
          </p:cNvSpPr>
          <p:nvPr>
            <p:ph type="body" sz="half" idx="1"/>
          </p:nvPr>
        </p:nvSpPr>
        <p:spPr>
          <a:xfrm>
            <a:off x="914400" y="1828800"/>
            <a:ext cx="50800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lipArt Placeholder 3"/>
          <p:cNvSpPr>
            <a:spLocks noGrp="1"/>
          </p:cNvSpPr>
          <p:nvPr>
            <p:ph type="clipArt" sz="half" idx="2"/>
          </p:nvPr>
        </p:nvSpPr>
        <p:spPr>
          <a:xfrm>
            <a:off x="6197600" y="1828800"/>
            <a:ext cx="5080000" cy="4267200"/>
          </a:xfrm>
        </p:spPr>
        <p:txBody>
          <a:bodyPr/>
          <a:lstStyle/>
          <a:p>
            <a:endParaRPr lang="id-ID"/>
          </a:p>
        </p:txBody>
      </p:sp>
      <p:sp>
        <p:nvSpPr>
          <p:cNvPr id="5" name="Footer Placeholder 4"/>
          <p:cNvSpPr>
            <a:spLocks noGrp="1"/>
          </p:cNvSpPr>
          <p:nvPr>
            <p:ph type="ftr" sz="quarter" idx="10"/>
          </p:nvPr>
        </p:nvSpPr>
        <p:spPr>
          <a:xfrm>
            <a:off x="6096000" y="6400800"/>
            <a:ext cx="6096000" cy="457200"/>
          </a:xfrm>
        </p:spPr>
        <p:txBody>
          <a:bodyPr/>
          <a:lstStyle>
            <a:lvl1pPr>
              <a:defRPr/>
            </a:lvl1pPr>
          </a:lstStyle>
          <a:p>
            <a:r>
              <a:rPr lang="en-US"/>
              <a:t>Purdue University Writing Lab</a:t>
            </a:r>
          </a:p>
        </p:txBody>
      </p:sp>
    </p:spTree>
    <p:extLst>
      <p:ext uri="{BB962C8B-B14F-4D97-AF65-F5344CB8AC3E}">
        <p14:creationId xmlns:p14="http://schemas.microsoft.com/office/powerpoint/2010/main" val="37673923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10363200" cy="1143000"/>
          </a:xfrm>
        </p:spPr>
        <p:txBody>
          <a:bodyPr/>
          <a:lstStyle/>
          <a:p>
            <a:r>
              <a:rPr lang="en-US" smtClean="0"/>
              <a:t>Click to edit Master title style</a:t>
            </a:r>
            <a:endParaRPr lang="id-ID"/>
          </a:p>
        </p:txBody>
      </p:sp>
      <p:sp>
        <p:nvSpPr>
          <p:cNvPr id="3" name="ClipArt Placeholder 2"/>
          <p:cNvSpPr>
            <a:spLocks noGrp="1"/>
          </p:cNvSpPr>
          <p:nvPr>
            <p:ph type="clipArt" sz="half" idx="1"/>
          </p:nvPr>
        </p:nvSpPr>
        <p:spPr>
          <a:xfrm>
            <a:off x="914400" y="1828800"/>
            <a:ext cx="5080000" cy="4267200"/>
          </a:xfrm>
        </p:spPr>
        <p:txBody>
          <a:bodyPr/>
          <a:lstStyle/>
          <a:p>
            <a:endParaRPr lang="id-ID"/>
          </a:p>
        </p:txBody>
      </p:sp>
      <p:sp>
        <p:nvSpPr>
          <p:cNvPr id="4" name="Text Placeholder 3"/>
          <p:cNvSpPr>
            <a:spLocks noGrp="1"/>
          </p:cNvSpPr>
          <p:nvPr>
            <p:ph type="body" sz="half" idx="2"/>
          </p:nvPr>
        </p:nvSpPr>
        <p:spPr>
          <a:xfrm>
            <a:off x="6197600" y="1828800"/>
            <a:ext cx="50800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Footer Placeholder 4"/>
          <p:cNvSpPr>
            <a:spLocks noGrp="1"/>
          </p:cNvSpPr>
          <p:nvPr>
            <p:ph type="ftr" sz="quarter" idx="10"/>
          </p:nvPr>
        </p:nvSpPr>
        <p:spPr>
          <a:xfrm>
            <a:off x="6096000" y="6400800"/>
            <a:ext cx="6096000" cy="457200"/>
          </a:xfrm>
        </p:spPr>
        <p:txBody>
          <a:bodyPr/>
          <a:lstStyle>
            <a:lvl1pPr>
              <a:defRPr/>
            </a:lvl1pPr>
          </a:lstStyle>
          <a:p>
            <a:r>
              <a:rPr lang="en-US"/>
              <a:t>Purdue University Writing Lab</a:t>
            </a:r>
          </a:p>
        </p:txBody>
      </p:sp>
    </p:spTree>
    <p:extLst>
      <p:ext uri="{BB962C8B-B14F-4D97-AF65-F5344CB8AC3E}">
        <p14:creationId xmlns:p14="http://schemas.microsoft.com/office/powerpoint/2010/main" val="16008834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914400" y="381000"/>
            <a:ext cx="10363200" cy="571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3" name="Footer Placeholder 2"/>
          <p:cNvSpPr>
            <a:spLocks noGrp="1"/>
          </p:cNvSpPr>
          <p:nvPr>
            <p:ph type="ftr" sz="quarter" idx="10"/>
          </p:nvPr>
        </p:nvSpPr>
        <p:spPr>
          <a:xfrm>
            <a:off x="6096000" y="6400800"/>
            <a:ext cx="6096000" cy="457200"/>
          </a:xfrm>
        </p:spPr>
        <p:txBody>
          <a:bodyPr/>
          <a:lstStyle>
            <a:lvl1pPr>
              <a:defRPr/>
            </a:lvl1pPr>
          </a:lstStyle>
          <a:p>
            <a:r>
              <a:rPr lang="en-US"/>
              <a:t>Purdue University Writing Lab</a:t>
            </a:r>
          </a:p>
        </p:txBody>
      </p:sp>
    </p:spTree>
    <p:extLst>
      <p:ext uri="{BB962C8B-B14F-4D97-AF65-F5344CB8AC3E}">
        <p14:creationId xmlns:p14="http://schemas.microsoft.com/office/powerpoint/2010/main" val="505776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2D3E9E-A95C-48F2-B4BF-A71542E0BE9A}" type="datetimeFigureOut">
              <a:rPr lang="en-US" dirty="0"/>
              <a:t>8/18/2016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8/18/2016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12952B5-7A2F-4CC8-B7CE-9234E21C2837}" type="datetimeFigureOut">
              <a:rPr lang="en-US" dirty="0"/>
              <a:t>8/18/2016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E1DA07A-9201-4B4B-BAF2-015AFA30F520}" type="datetimeFigureOut">
              <a:rPr lang="en-US" dirty="0"/>
              <a:t>8/18/2016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3D7E00A-486F-4252-8B1D-E32645521F49}" type="datetimeFigureOut">
              <a:rPr lang="en-US" dirty="0"/>
              <a:t>8/18/2016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dirty="0"/>
              <a:t>8/18/2016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smtClean="0"/>
              <a:t>Click to edit Master text styles</a:t>
            </a:r>
          </a:p>
        </p:txBody>
      </p:sp>
      <p:sp>
        <p:nvSpPr>
          <p:cNvPr id="5" name="Date Placeholder 4"/>
          <p:cNvSpPr>
            <a:spLocks noGrp="1"/>
          </p:cNvSpPr>
          <p:nvPr>
            <p:ph type="dt" sz="half" idx="10"/>
          </p:nvPr>
        </p:nvSpPr>
        <p:spPr/>
        <p:txBody>
          <a:bodyPr/>
          <a:lstStyle/>
          <a:p>
            <a:fld id="{AF6E2C9B-5FA2-460D-9BE7-B0812FC2A6FF}" type="datetimeFigureOut">
              <a:rPr lang="en-US" dirty="0"/>
              <a:t>8/18/2016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dirty="0"/>
              <a:pPr/>
              <a:t>8/18/2016</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5586B75A-687E-405C-8A0B-8D00578BA2C3}" type="datetimeFigureOut">
              <a:rPr lang="en-US" dirty="0"/>
              <a:pPr/>
              <a:t>8/18/2016</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 id="2147483853" r:id="rId13"/>
    <p:sldLayoutId id="2147483854" r:id="rId14"/>
  </p:sldLayoutIdLst>
  <p:hf sldNum="0" hdr="0" ft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vmlDrawing" Target="../drawings/vmlDrawing2.vml"/><Relationship Id="rId5" Type="http://schemas.openxmlformats.org/officeDocument/2006/relationships/image" Target="../media/image4.wmf"/><Relationship Id="rId4" Type="http://schemas.openxmlformats.org/officeDocument/2006/relationships/oleObject" Target="../embeddings/oleObject2.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vmlDrawing" Target="../drawings/vmlDrawing3.vml"/><Relationship Id="rId5" Type="http://schemas.openxmlformats.org/officeDocument/2006/relationships/image" Target="../media/image5.wmf"/><Relationship Id="rId4" Type="http://schemas.openxmlformats.org/officeDocument/2006/relationships/oleObject" Target="../embeddings/oleObject3.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vmlDrawing" Target="../drawings/vmlDrawing4.vml"/><Relationship Id="rId5" Type="http://schemas.openxmlformats.org/officeDocument/2006/relationships/image" Target="../media/image6.wmf"/><Relationship Id="rId4" Type="http://schemas.openxmlformats.org/officeDocument/2006/relationships/oleObject" Target="../embeddings/oleObject4.bin"/></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vmlDrawing" Target="../drawings/vmlDrawing5.vml"/><Relationship Id="rId5" Type="http://schemas.openxmlformats.org/officeDocument/2006/relationships/image" Target="../media/image10.png"/><Relationship Id="rId4" Type="http://schemas.openxmlformats.org/officeDocument/2006/relationships/oleObject" Target="../embeddings/oleObject5.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vmlDrawing" Target="../drawings/vmlDrawing6.vml"/><Relationship Id="rId5" Type="http://schemas.openxmlformats.org/officeDocument/2006/relationships/image" Target="../media/image11.emf"/><Relationship Id="rId4" Type="http://schemas.openxmlformats.org/officeDocument/2006/relationships/oleObject" Target="../embeddings/oleObject6.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3.xml"/><Relationship Id="rId1" Type="http://schemas.openxmlformats.org/officeDocument/2006/relationships/vmlDrawing" Target="../drawings/vmlDrawing7.vml"/><Relationship Id="rId5" Type="http://schemas.openxmlformats.org/officeDocument/2006/relationships/image" Target="../media/image12.wmf"/><Relationship Id="rId4" Type="http://schemas.openxmlformats.org/officeDocument/2006/relationships/oleObject" Target="../embeddings/oleObject7.bin"/></Relationships>
</file>

<file path=ppt/slides/_rels/slide25.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earchuserinterfaces.com/book/images/broder_search_process.png" TargetMode="Externa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hyperlink" Target="http://www.starwars.com/seminars.html" TargetMode="External"/><Relationship Id="rId4" Type="http://schemas.openxmlformats.org/officeDocument/2006/relationships/hyperlink" Target="http://www.matisse.net/seminars.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3.wav"/><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audio" Target="../media/audio4.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audio" Target="../media/audio2.wav"/><Relationship Id="rId7" Type="http://schemas.openxmlformats.org/officeDocument/2006/relationships/hyperlink" Target="http://www.sciencedirect.com/" TargetMode="Externa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hyperlink" Target="http://dl.acm.org/" TargetMode="External"/><Relationship Id="rId5" Type="http://schemas.openxmlformats.org/officeDocument/2006/relationships/hyperlink" Target="http://ieeexplore.org/" TargetMode="External"/><Relationship Id="rId4" Type="http://schemas.openxmlformats.org/officeDocument/2006/relationships/hyperlink" Target="http://www.link.springer.com/" TargetMode="Externa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ieeexplore.org/"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dl.acm.org/"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www.sciencedirect.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projects.edtech.sandi.net/staffdev/tpss99/searching/sevensteps.htm." TargetMode="External"/><Relationship Id="rId2" Type="http://schemas.openxmlformats.org/officeDocument/2006/relationships/hyperlink" Target="http://www.greenlightdigital.com/assets/images/market-share-large.pn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a:spLocks noGrp="1"/>
          </p:cNvSpPr>
          <p:nvPr>
            <p:ph type="ctrTitle"/>
          </p:nvPr>
        </p:nvSpPr>
        <p:spPr>
          <a:xfrm>
            <a:off x="515112" y="744321"/>
            <a:ext cx="10782300" cy="3352800"/>
          </a:xfrm>
        </p:spPr>
        <p:txBody>
          <a:bodyPr/>
          <a:lstStyle/>
          <a:p>
            <a:r>
              <a:rPr lang="en-US" sz="7200" dirty="0" smtClean="0"/>
              <a:t/>
            </a:r>
            <a:br>
              <a:rPr lang="en-US" sz="7200" dirty="0" smtClean="0"/>
            </a:br>
            <a:r>
              <a:rPr lang="en-US" sz="7200" dirty="0" smtClean="0"/>
              <a:t/>
            </a:r>
            <a:br>
              <a:rPr lang="en-US" sz="7200" dirty="0" smtClean="0"/>
            </a:br>
            <a:r>
              <a:rPr lang="id-ID" sz="7200" dirty="0" smtClean="0"/>
              <a:t>DUH1A2</a:t>
            </a:r>
            <a:r>
              <a:rPr lang="en-US" dirty="0" smtClean="0"/>
              <a:t/>
            </a:r>
            <a:br>
              <a:rPr lang="en-US" dirty="0" smtClean="0"/>
            </a:br>
            <a:r>
              <a:rPr lang="id-ID" sz="6600" dirty="0" smtClean="0"/>
              <a:t>ICT </a:t>
            </a:r>
            <a:r>
              <a:rPr lang="id-ID" sz="6600" dirty="0" err="1" smtClean="0"/>
              <a:t>Literacy</a:t>
            </a:r>
            <a:r>
              <a:rPr lang="en-US" sz="6600" dirty="0" smtClean="0"/>
              <a:t/>
            </a:r>
            <a:br>
              <a:rPr lang="en-US" sz="6600" dirty="0" smtClean="0"/>
            </a:br>
            <a:r>
              <a:rPr lang="en-US" sz="6600" dirty="0" smtClean="0"/>
              <a:t/>
            </a:r>
            <a:br>
              <a:rPr lang="en-US" sz="6600" dirty="0" smtClean="0"/>
            </a:br>
            <a:r>
              <a:rPr lang="it-IT" sz="3600" i="1" dirty="0" smtClean="0"/>
              <a:t>MENCARI </a:t>
            </a:r>
            <a:r>
              <a:rPr lang="it-IT" sz="3600" i="1" dirty="0"/>
              <a:t>INFORMASI </a:t>
            </a:r>
            <a:r>
              <a:rPr lang="id-ID" sz="3600" i="1" dirty="0" smtClean="0"/>
              <a:t> </a:t>
            </a:r>
            <a:r>
              <a:rPr lang="it-IT" sz="3600" i="1" dirty="0" smtClean="0"/>
              <a:t>DARI </a:t>
            </a:r>
            <a:r>
              <a:rPr lang="it-IT" sz="3600" i="1" dirty="0"/>
              <a:t>INTERNET </a:t>
            </a:r>
            <a:endParaRPr lang="en-US" i="1" dirty="0"/>
          </a:p>
        </p:txBody>
      </p:sp>
      <p:sp>
        <p:nvSpPr>
          <p:cNvPr id="8" name="Subtitle 4"/>
          <p:cNvSpPr>
            <a:spLocks noGrp="1"/>
          </p:cNvSpPr>
          <p:nvPr>
            <p:ph type="subTitle" idx="1"/>
          </p:nvPr>
        </p:nvSpPr>
        <p:spPr>
          <a:xfrm>
            <a:off x="515112" y="4553919"/>
            <a:ext cx="9228201" cy="2764972"/>
          </a:xfrm>
        </p:spPr>
        <p:txBody>
          <a:bodyPr>
            <a:normAutofit/>
          </a:bodyPr>
          <a:lstStyle/>
          <a:p>
            <a:r>
              <a:rPr lang="id-ID" sz="2400" dirty="0"/>
              <a:t>Eko </a:t>
            </a:r>
            <a:r>
              <a:rPr lang="id-ID" sz="2400" dirty="0" err="1"/>
              <a:t>Darwiyanto</a:t>
            </a:r>
            <a:endParaRPr lang="id-ID" sz="2400" dirty="0"/>
          </a:p>
        </p:txBody>
      </p:sp>
      <p:pic>
        <p:nvPicPr>
          <p:cNvPr id="4" name="Picture 2" descr="D:\From Netbook\PolTek\Pict\3. Logo Telkom University Konfigurasi Memusa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55372" y="148020"/>
            <a:ext cx="1545752" cy="150333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15112" y="6359857"/>
            <a:ext cx="3152786" cy="369332"/>
          </a:xfrm>
          <a:prstGeom prst="rect">
            <a:avLst/>
          </a:prstGeom>
          <a:noFill/>
        </p:spPr>
        <p:txBody>
          <a:bodyPr wrap="none" rtlCol="0">
            <a:spAutoFit/>
          </a:bodyPr>
          <a:lstStyle/>
          <a:p>
            <a:r>
              <a:rPr lang="en-US" dirty="0" smtClean="0">
                <a:solidFill>
                  <a:schemeClr val="bg1"/>
                </a:solidFill>
              </a:rPr>
              <a:t>Semester </a:t>
            </a:r>
            <a:r>
              <a:rPr lang="en-US" dirty="0" err="1" smtClean="0">
                <a:solidFill>
                  <a:schemeClr val="bg1"/>
                </a:solidFill>
              </a:rPr>
              <a:t>Ganjil</a:t>
            </a:r>
            <a:r>
              <a:rPr lang="en-US" dirty="0" smtClean="0">
                <a:solidFill>
                  <a:schemeClr val="bg1"/>
                </a:solidFill>
              </a:rPr>
              <a:t> – TA 2016/2017</a:t>
            </a:r>
            <a:endParaRPr lang="en-US" dirty="0">
              <a:solidFill>
                <a:schemeClr val="bg1"/>
              </a:solidFill>
            </a:endParaRPr>
          </a:p>
        </p:txBody>
      </p:sp>
    </p:spTree>
    <p:extLst>
      <p:ext uri="{BB962C8B-B14F-4D97-AF65-F5344CB8AC3E}">
        <p14:creationId xmlns:p14="http://schemas.microsoft.com/office/powerpoint/2010/main" val="15391355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id-ID" smtClean="0"/>
              <a:t>Tersaji baik</a:t>
            </a:r>
            <a:endParaRPr lang="en-GB" smtClean="0"/>
          </a:p>
        </p:txBody>
      </p:sp>
      <p:sp>
        <p:nvSpPr>
          <p:cNvPr id="105475" name="Rectangle 3"/>
          <p:cNvSpPr>
            <a:spLocks noGrp="1" noChangeArrowheads="1"/>
          </p:cNvSpPr>
          <p:nvPr>
            <p:ph type="body" idx="1"/>
          </p:nvPr>
        </p:nvSpPr>
        <p:spPr>
          <a:xfrm>
            <a:off x="2286000" y="1905000"/>
            <a:ext cx="6618312" cy="4038600"/>
          </a:xfrm>
        </p:spPr>
        <p:txBody>
          <a:bodyPr/>
          <a:lstStyle/>
          <a:p>
            <a:pPr eaLnBrk="1" hangingPunct="1">
              <a:lnSpc>
                <a:spcPct val="90000"/>
              </a:lnSpc>
            </a:pPr>
            <a:r>
              <a:rPr lang="en-GB"/>
              <a:t>Informa</a:t>
            </a:r>
            <a:r>
              <a:rPr lang="id-ID"/>
              <a:t>si  disajikan dalam format yang mudah dipahami pembaca</a:t>
            </a:r>
            <a:endParaRPr lang="en-GB"/>
          </a:p>
          <a:p>
            <a:pPr lvl="1" eaLnBrk="1" hangingPunct="1">
              <a:lnSpc>
                <a:spcPct val="90000"/>
              </a:lnSpc>
            </a:pPr>
            <a:r>
              <a:rPr lang="id-ID" sz="2000"/>
              <a:t>Pembuat keputusan butuh informasi yang mudah dipahami</a:t>
            </a:r>
            <a:r>
              <a:rPr lang="en-GB" sz="2000"/>
              <a:t> </a:t>
            </a:r>
          </a:p>
          <a:p>
            <a:pPr lvl="1" eaLnBrk="1" hangingPunct="1">
              <a:lnSpc>
                <a:spcPct val="90000"/>
              </a:lnSpc>
            </a:pPr>
            <a:r>
              <a:rPr lang="id-ID" sz="2000"/>
              <a:t>Cari gambar pengganti kata-kata yang banyak</a:t>
            </a:r>
            <a:endParaRPr lang="en-GB" sz="2000"/>
          </a:p>
          <a:p>
            <a:pPr lvl="1" eaLnBrk="1" hangingPunct="1">
              <a:lnSpc>
                <a:spcPct val="90000"/>
              </a:lnSpc>
            </a:pPr>
            <a:r>
              <a:rPr lang="id-ID" sz="2000"/>
              <a:t>Sebagian gambar sebagian kata-kata</a:t>
            </a:r>
            <a:endParaRPr lang="en-GB" sz="2000"/>
          </a:p>
        </p:txBody>
      </p:sp>
    </p:spTree>
    <p:extLst>
      <p:ext uri="{BB962C8B-B14F-4D97-AF65-F5344CB8AC3E}">
        <p14:creationId xmlns:p14="http://schemas.microsoft.com/office/powerpoint/2010/main" val="26359873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05475">
                                            <p:txEl>
                                              <p:pRg st="0" end="0"/>
                                            </p:txEl>
                                          </p:spTgt>
                                        </p:tgtEl>
                                        <p:attrNameLst>
                                          <p:attrName>style.visibility</p:attrName>
                                        </p:attrNameLst>
                                      </p:cBhvr>
                                      <p:to>
                                        <p:strVal val="visible"/>
                                      </p:to>
                                    </p:set>
                                    <p:anim calcmode="lin" valueType="num">
                                      <p:cBhvr additive="base">
                                        <p:cTn id="7" dur="1000" fill="hold"/>
                                        <p:tgtEl>
                                          <p:spTgt spid="105475">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0547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05475">
                                            <p:txEl>
                                              <p:pRg st="1" end="1"/>
                                            </p:txEl>
                                          </p:spTgt>
                                        </p:tgtEl>
                                        <p:attrNameLst>
                                          <p:attrName>style.visibility</p:attrName>
                                        </p:attrNameLst>
                                      </p:cBhvr>
                                      <p:to>
                                        <p:strVal val="visible"/>
                                      </p:to>
                                    </p:set>
                                    <p:anim calcmode="lin" valueType="num">
                                      <p:cBhvr additive="base">
                                        <p:cTn id="13" dur="1000" fill="hold"/>
                                        <p:tgtEl>
                                          <p:spTgt spid="105475">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10547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05475">
                                            <p:txEl>
                                              <p:pRg st="2" end="2"/>
                                            </p:txEl>
                                          </p:spTgt>
                                        </p:tgtEl>
                                        <p:attrNameLst>
                                          <p:attrName>style.visibility</p:attrName>
                                        </p:attrNameLst>
                                      </p:cBhvr>
                                      <p:to>
                                        <p:strVal val="visible"/>
                                      </p:to>
                                    </p:set>
                                    <p:anim calcmode="lin" valueType="num">
                                      <p:cBhvr additive="base">
                                        <p:cTn id="19" dur="1000" fill="hold"/>
                                        <p:tgtEl>
                                          <p:spTgt spid="105475">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10547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05475">
                                            <p:txEl>
                                              <p:pRg st="3" end="3"/>
                                            </p:txEl>
                                          </p:spTgt>
                                        </p:tgtEl>
                                        <p:attrNameLst>
                                          <p:attrName>style.visibility</p:attrName>
                                        </p:attrNameLst>
                                      </p:cBhvr>
                                      <p:to>
                                        <p:strVal val="visible"/>
                                      </p:to>
                                    </p:set>
                                    <p:anim calcmode="lin" valueType="num">
                                      <p:cBhvr additive="base">
                                        <p:cTn id="25" dur="1000" fill="hold"/>
                                        <p:tgtEl>
                                          <p:spTgt spid="105475">
                                            <p:txEl>
                                              <p:pRg st="3" end="3"/>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105475">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a:bodyPr>
          <a:lstStyle/>
          <a:p>
            <a:pPr eaLnBrk="1" hangingPunct="1"/>
            <a:r>
              <a:rPr lang="id-ID" smtClean="0"/>
              <a:t>Perlu usaha untuk mendapat </a:t>
            </a:r>
            <a:br>
              <a:rPr lang="id-ID" smtClean="0"/>
            </a:br>
            <a:r>
              <a:rPr lang="id-ID" smtClean="0"/>
              <a:t>informasi yang bermutu</a:t>
            </a:r>
            <a:endParaRPr lang="en-GB" smtClean="0"/>
          </a:p>
        </p:txBody>
      </p:sp>
      <p:sp>
        <p:nvSpPr>
          <p:cNvPr id="108547" name="Rectangle 3"/>
          <p:cNvSpPr>
            <a:spLocks noGrp="1" noChangeArrowheads="1"/>
          </p:cNvSpPr>
          <p:nvPr>
            <p:ph type="body" idx="1"/>
          </p:nvPr>
        </p:nvSpPr>
        <p:spPr>
          <a:xfrm>
            <a:off x="2286000" y="1905000"/>
            <a:ext cx="7696200" cy="4260850"/>
          </a:xfrm>
        </p:spPr>
        <p:txBody>
          <a:bodyPr>
            <a:normAutofit/>
          </a:bodyPr>
          <a:lstStyle/>
          <a:p>
            <a:pPr eaLnBrk="1" hangingPunct="1">
              <a:lnSpc>
                <a:spcPct val="80000"/>
              </a:lnSpc>
            </a:pPr>
            <a:r>
              <a:rPr lang="id-ID" sz="2800">
                <a:solidFill>
                  <a:schemeClr val="tx2"/>
                </a:solidFill>
              </a:rPr>
              <a:t>Usaha untuk mengumpulkan</a:t>
            </a:r>
            <a:endParaRPr lang="en-GB" sz="2800">
              <a:solidFill>
                <a:schemeClr val="tx2"/>
              </a:solidFill>
            </a:endParaRPr>
          </a:p>
          <a:p>
            <a:pPr eaLnBrk="1" hangingPunct="1">
              <a:lnSpc>
                <a:spcPct val="80000"/>
              </a:lnSpc>
            </a:pPr>
            <a:r>
              <a:rPr lang="id-ID" sz="2800">
                <a:solidFill>
                  <a:schemeClr val="tx2"/>
                </a:solidFill>
              </a:rPr>
              <a:t>Usaha untuk menyimpan</a:t>
            </a:r>
          </a:p>
          <a:p>
            <a:pPr eaLnBrk="1" hangingPunct="1">
              <a:lnSpc>
                <a:spcPct val="80000"/>
              </a:lnSpc>
            </a:pPr>
            <a:r>
              <a:rPr lang="id-ID" sz="2800">
                <a:solidFill>
                  <a:schemeClr val="tx2"/>
                </a:solidFill>
              </a:rPr>
              <a:t>Usaha untuk mengolah</a:t>
            </a:r>
          </a:p>
          <a:p>
            <a:pPr eaLnBrk="1" hangingPunct="1">
              <a:lnSpc>
                <a:spcPct val="80000"/>
              </a:lnSpc>
            </a:pPr>
            <a:r>
              <a:rPr lang="id-ID" sz="2800">
                <a:solidFill>
                  <a:schemeClr val="tx2"/>
                </a:solidFill>
              </a:rPr>
              <a:t>Usaha untuk merawat</a:t>
            </a:r>
            <a:endParaRPr lang="en-GB" sz="2800">
              <a:solidFill>
                <a:schemeClr val="tx2"/>
              </a:solidFill>
            </a:endParaRPr>
          </a:p>
        </p:txBody>
      </p:sp>
    </p:spTree>
    <p:extLst>
      <p:ext uri="{BB962C8B-B14F-4D97-AF65-F5344CB8AC3E}">
        <p14:creationId xmlns:p14="http://schemas.microsoft.com/office/powerpoint/2010/main" val="15289053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108547">
                                            <p:txEl>
                                              <p:pRg st="0" end="0"/>
                                            </p:txEl>
                                          </p:spTgt>
                                        </p:tgtEl>
                                        <p:attrNameLst>
                                          <p:attrName>style.visibility</p:attrName>
                                        </p:attrNameLst>
                                      </p:cBhvr>
                                      <p:to>
                                        <p:strVal val="visible"/>
                                      </p:to>
                                    </p:set>
                                    <p:animEffect transition="in" filter="dissolve">
                                      <p:cBhvr>
                                        <p:cTn id="7" dur="1000"/>
                                        <p:tgtEl>
                                          <p:spTgt spid="1085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08547">
                                            <p:txEl>
                                              <p:pRg st="1" end="1"/>
                                            </p:txEl>
                                          </p:spTgt>
                                        </p:tgtEl>
                                        <p:attrNameLst>
                                          <p:attrName>style.visibility</p:attrName>
                                        </p:attrNameLst>
                                      </p:cBhvr>
                                      <p:to>
                                        <p:strVal val="visible"/>
                                      </p:to>
                                    </p:set>
                                    <p:animEffect transition="in" filter="dissolve">
                                      <p:cBhvr>
                                        <p:cTn id="12" dur="1000"/>
                                        <p:tgtEl>
                                          <p:spTgt spid="1085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8547">
                                            <p:txEl>
                                              <p:pRg st="2" end="2"/>
                                            </p:txEl>
                                          </p:spTgt>
                                        </p:tgtEl>
                                        <p:attrNameLst>
                                          <p:attrName>style.visibility</p:attrName>
                                        </p:attrNameLst>
                                      </p:cBhvr>
                                      <p:to>
                                        <p:strVal val="visible"/>
                                      </p:to>
                                    </p:set>
                                    <p:animEffect transition="in" filter="dissolve">
                                      <p:cBhvr>
                                        <p:cTn id="17" dur="1000"/>
                                        <p:tgtEl>
                                          <p:spTgt spid="1085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08547">
                                            <p:txEl>
                                              <p:pRg st="3" end="3"/>
                                            </p:txEl>
                                          </p:spTgt>
                                        </p:tgtEl>
                                        <p:attrNameLst>
                                          <p:attrName>style.visibility</p:attrName>
                                        </p:attrNameLst>
                                      </p:cBhvr>
                                      <p:to>
                                        <p:strVal val="visible"/>
                                      </p:to>
                                    </p:set>
                                    <p:animEffect transition="in" filter="dissolve">
                                      <p:cBhvr>
                                        <p:cTn id="22" dur="1000"/>
                                        <p:tgtEl>
                                          <p:spTgt spid="1085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1026"/>
          <p:cNvSpPr>
            <a:spLocks noGrp="1" noChangeArrowheads="1"/>
          </p:cNvSpPr>
          <p:nvPr>
            <p:ph type="title"/>
          </p:nvPr>
        </p:nvSpPr>
        <p:spPr>
          <a:noFill/>
        </p:spPr>
        <p:txBody>
          <a:bodyPr/>
          <a:lstStyle/>
          <a:p>
            <a:r>
              <a:rPr lang="en-US" smtClean="0"/>
              <a:t>Internet</a:t>
            </a:r>
            <a:endParaRPr lang="en-US"/>
          </a:p>
        </p:txBody>
      </p:sp>
      <p:graphicFrame>
        <p:nvGraphicFramePr>
          <p:cNvPr id="33795" name="Object 1027"/>
          <p:cNvGraphicFramePr>
            <a:graphicFrameLocks noGrp="1" noChangeAspect="1"/>
          </p:cNvGraphicFramePr>
          <p:nvPr>
            <p:ph type="clipArt" sz="half" idx="2"/>
          </p:nvPr>
        </p:nvGraphicFramePr>
        <p:xfrm>
          <a:off x="6019800" y="1882775"/>
          <a:ext cx="4191000" cy="4019550"/>
        </p:xfrm>
        <a:graphic>
          <a:graphicData uri="http://schemas.openxmlformats.org/presentationml/2006/ole">
            <mc:AlternateContent xmlns:mc="http://schemas.openxmlformats.org/markup-compatibility/2006">
              <mc:Choice xmlns:v="urn:schemas-microsoft-com:vml" Requires="v">
                <p:oleObj spid="_x0000_s1029" name="Clip" r:id="rId4" imgW="2013120" imgH="1929960" progId="MS_ClipArt_Gallery.2">
                  <p:embed/>
                </p:oleObj>
              </mc:Choice>
              <mc:Fallback>
                <p:oleObj name="Clip" r:id="rId4" imgW="2013120" imgH="1929960"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9800" y="1882775"/>
                        <a:ext cx="4191000" cy="4019550"/>
                      </a:xfrm>
                      <a:prstGeom prst="rect">
                        <a:avLst/>
                      </a:prstGeom>
                    </p:spPr>
                  </p:pic>
                </p:oleObj>
              </mc:Fallback>
            </mc:AlternateContent>
          </a:graphicData>
        </a:graphic>
      </p:graphicFrame>
      <p:sp>
        <p:nvSpPr>
          <p:cNvPr id="33796" name="Rectangle 1028"/>
          <p:cNvSpPr>
            <a:spLocks noGrp="1" noChangeArrowheads="1"/>
          </p:cNvSpPr>
          <p:nvPr>
            <p:ph type="body" sz="half" idx="1"/>
          </p:nvPr>
        </p:nvSpPr>
        <p:spPr>
          <a:xfrm>
            <a:off x="2133600" y="2057400"/>
            <a:ext cx="3810000" cy="4267200"/>
          </a:xfrm>
        </p:spPr>
        <p:txBody>
          <a:bodyPr>
            <a:normAutofit/>
          </a:bodyPr>
          <a:lstStyle/>
          <a:p>
            <a:r>
              <a:rPr lang="id-ID" sz="2800"/>
              <a:t>Internet  adalah sumber informasi penting</a:t>
            </a:r>
            <a:r>
              <a:rPr lang="en-US" sz="2800"/>
              <a:t>, </a:t>
            </a:r>
            <a:r>
              <a:rPr lang="id-ID" sz="2800"/>
              <a:t>selain koran, TV, dan media masa lainnya.</a:t>
            </a:r>
          </a:p>
          <a:p>
            <a:r>
              <a:rPr lang="id-ID" sz="2800"/>
              <a:t>Namun menemukan isi web yang berkualitas</a:t>
            </a:r>
            <a:r>
              <a:rPr lang="en-US" sz="2800"/>
              <a:t> </a:t>
            </a:r>
            <a:r>
              <a:rPr lang="id-ID" sz="2800"/>
              <a:t>dan memanfaatkannya untuk membantu menyelesaikan tugas adalah pekerjaan yang menantang. </a:t>
            </a:r>
            <a:endParaRPr lang="en-US" sz="2800"/>
          </a:p>
          <a:p>
            <a:endParaRPr lang="en-US" sz="2800"/>
          </a:p>
        </p:txBody>
      </p:sp>
      <p:sp>
        <p:nvSpPr>
          <p:cNvPr id="33799" name="Text Box 1031"/>
          <p:cNvSpPr txBox="1">
            <a:spLocks noChangeArrowheads="1"/>
          </p:cNvSpPr>
          <p:nvPr/>
        </p:nvSpPr>
        <p:spPr bwMode="auto">
          <a:xfrm>
            <a:off x="7543800" y="2590800"/>
            <a:ext cx="2133600"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id-ID" sz="2000" b="1">
                <a:solidFill>
                  <a:srgbClr val="000000"/>
                </a:solidFill>
                <a:latin typeface="Arial" charset="0"/>
              </a:rPr>
              <a:t>http://wikipedia.com</a:t>
            </a:r>
            <a:endParaRPr lang="en-US" sz="2000" b="1">
              <a:solidFill>
                <a:srgbClr val="000000"/>
              </a:solidFill>
              <a:effectLst>
                <a:outerShdw blurRad="38100" dist="38100" dir="2700000" algn="tl">
                  <a:srgbClr val="FFFFFF"/>
                </a:outerShdw>
              </a:effectLst>
              <a:latin typeface="Arial" charset="0"/>
            </a:endParaRPr>
          </a:p>
        </p:txBody>
      </p:sp>
    </p:spTree>
    <p:extLst>
      <p:ext uri="{BB962C8B-B14F-4D97-AF65-F5344CB8AC3E}">
        <p14:creationId xmlns:p14="http://schemas.microsoft.com/office/powerpoint/2010/main" val="728837152"/>
      </p:ext>
    </p:extLst>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3794"/>
                                        </p:tgtEl>
                                        <p:attrNameLst>
                                          <p:attrName>style.visibility</p:attrName>
                                        </p:attrNameLst>
                                      </p:cBhvr>
                                      <p:to>
                                        <p:strVal val="visible"/>
                                      </p:to>
                                    </p:set>
                                    <p:anim calcmode="lin" valueType="num">
                                      <p:cBhvr additive="base">
                                        <p:cTn id="7" dur="500" fill="hold"/>
                                        <p:tgtEl>
                                          <p:spTgt spid="33794"/>
                                        </p:tgtEl>
                                        <p:attrNameLst>
                                          <p:attrName>ppt_x</p:attrName>
                                        </p:attrNameLst>
                                      </p:cBhvr>
                                      <p:tavLst>
                                        <p:tav tm="0">
                                          <p:val>
                                            <p:strVal val="#ppt_x"/>
                                          </p:val>
                                        </p:tav>
                                        <p:tav tm="100000">
                                          <p:val>
                                            <p:strVal val="#ppt_x"/>
                                          </p:val>
                                        </p:tav>
                                      </p:tavLst>
                                    </p:anim>
                                    <p:anim calcmode="lin" valueType="num">
                                      <p:cBhvr additive="base">
                                        <p:cTn id="8" dur="500" fill="hold"/>
                                        <p:tgtEl>
                                          <p:spTgt spid="33794"/>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3796">
                                            <p:txEl>
                                              <p:pRg st="0" end="0"/>
                                            </p:txEl>
                                          </p:spTgt>
                                        </p:tgtEl>
                                        <p:attrNameLst>
                                          <p:attrName>style.visibility</p:attrName>
                                        </p:attrNameLst>
                                      </p:cBhvr>
                                      <p:to>
                                        <p:strVal val="visible"/>
                                      </p:to>
                                    </p:set>
                                    <p:anim calcmode="lin" valueType="num">
                                      <p:cBhvr additive="base">
                                        <p:cTn id="12" dur="500" fill="hold"/>
                                        <p:tgtEl>
                                          <p:spTgt spid="33796">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3796">
                                            <p:txEl>
                                              <p:pRg st="0" end="0"/>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33796">
                                            <p:txEl>
                                              <p:pRg st="1" end="1"/>
                                            </p:txEl>
                                          </p:spTgt>
                                        </p:tgtEl>
                                        <p:attrNameLst>
                                          <p:attrName>style.visibility</p:attrName>
                                        </p:attrNameLst>
                                      </p:cBhvr>
                                      <p:to>
                                        <p:strVal val="visible"/>
                                      </p:to>
                                    </p:set>
                                    <p:anim calcmode="lin" valueType="num">
                                      <p:cBhvr additive="base">
                                        <p:cTn id="17" dur="500" fill="hold"/>
                                        <p:tgtEl>
                                          <p:spTgt spid="33796">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3796">
                                            <p:txEl>
                                              <p:pRg st="1" end="1"/>
                                            </p:txEl>
                                          </p:spTgt>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2" presetClass="entr" presetSubtype="2" fill="hold" nodeType="afterEffect">
                                  <p:stCondLst>
                                    <p:cond delay="1000"/>
                                  </p:stCondLst>
                                  <p:childTnLst>
                                    <p:set>
                                      <p:cBhvr>
                                        <p:cTn id="21" dur="1" fill="hold">
                                          <p:stCondLst>
                                            <p:cond delay="0"/>
                                          </p:stCondLst>
                                        </p:cTn>
                                        <p:tgtEl>
                                          <p:spTgt spid="33795"/>
                                        </p:tgtEl>
                                        <p:attrNameLst>
                                          <p:attrName>style.visibility</p:attrName>
                                        </p:attrNameLst>
                                      </p:cBhvr>
                                      <p:to>
                                        <p:strVal val="visible"/>
                                      </p:to>
                                    </p:set>
                                    <p:anim calcmode="lin" valueType="num">
                                      <p:cBhvr additive="base">
                                        <p:cTn id="22" dur="500" fill="hold"/>
                                        <p:tgtEl>
                                          <p:spTgt spid="33795"/>
                                        </p:tgtEl>
                                        <p:attrNameLst>
                                          <p:attrName>ppt_x</p:attrName>
                                        </p:attrNameLst>
                                      </p:cBhvr>
                                      <p:tavLst>
                                        <p:tav tm="0">
                                          <p:val>
                                            <p:strVal val="1+#ppt_w/2"/>
                                          </p:val>
                                        </p:tav>
                                        <p:tav tm="100000">
                                          <p:val>
                                            <p:strVal val="#ppt_x"/>
                                          </p:val>
                                        </p:tav>
                                      </p:tavLst>
                                    </p:anim>
                                    <p:anim calcmode="lin" valueType="num">
                                      <p:cBhvr additive="base">
                                        <p:cTn id="23" dur="500" fill="hold"/>
                                        <p:tgtEl>
                                          <p:spTgt spid="33795"/>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3000"/>
                            </p:stCondLst>
                            <p:childTnLst>
                              <p:par>
                                <p:cTn id="25" presetID="1" presetClass="entr" presetSubtype="0" fill="hold" grpId="0" nodeType="afterEffect">
                                  <p:stCondLst>
                                    <p:cond delay="1000"/>
                                  </p:stCondLst>
                                  <p:childTnLst>
                                    <p:set>
                                      <p:cBhvr>
                                        <p:cTn id="26" dur="1" fill="hold">
                                          <p:stCondLst>
                                            <p:cond delay="499"/>
                                          </p:stCondLst>
                                        </p:cTn>
                                        <p:tgtEl>
                                          <p:spTgt spid="337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autoUpdateAnimBg="0"/>
      <p:bldP spid="33796" grpId="0" build="p" autoUpdateAnimBg="0" advAuto="0"/>
      <p:bldP spid="33799"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t>Purdue University Writing Lab</a:t>
            </a:r>
          </a:p>
        </p:txBody>
      </p:sp>
      <p:sp>
        <p:nvSpPr>
          <p:cNvPr id="5122" name="Rectangle 2"/>
          <p:cNvSpPr>
            <a:spLocks noGrp="1" noChangeArrowheads="1"/>
          </p:cNvSpPr>
          <p:nvPr>
            <p:ph type="title"/>
          </p:nvPr>
        </p:nvSpPr>
        <p:spPr>
          <a:xfrm>
            <a:off x="1524000" y="381000"/>
            <a:ext cx="9144000" cy="1219200"/>
          </a:xfrm>
          <a:noFill/>
          <a:ln/>
          <a:effectLst>
            <a:outerShdw dist="13470" dir="2700000" algn="ctr" rotWithShape="0">
              <a:schemeClr val="bg2"/>
            </a:outerShdw>
          </a:effectLst>
          <a:extLst>
            <a:ext uri="{909E8E84-426E-40DD-AFC4-6F175D3DCCD1}">
              <a14:hiddenFill xmlns:a14="http://schemas.microsoft.com/office/drawing/2010/main">
                <a:solidFill>
                  <a:srgbClr val="FF33CC"/>
                </a:solidFill>
              </a14:hiddenFill>
            </a:ext>
          </a:extLst>
        </p:spPr>
        <p:txBody>
          <a:bodyPr vert="horz" lIns="92075" tIns="46038" rIns="92075" bIns="46038" rtlCol="0" anchor="ctr">
            <a:normAutofit/>
          </a:bodyPr>
          <a:lstStyle/>
          <a:p>
            <a:r>
              <a:rPr lang="id-ID" sz="4000"/>
              <a:t>Evaluasi web</a:t>
            </a:r>
            <a:endParaRPr lang="en-US" sz="4000"/>
          </a:p>
        </p:txBody>
      </p:sp>
      <p:graphicFrame>
        <p:nvGraphicFramePr>
          <p:cNvPr id="5123" name="Object 3"/>
          <p:cNvGraphicFramePr>
            <a:graphicFrameLocks noGrp="1"/>
          </p:cNvGraphicFramePr>
          <p:nvPr>
            <p:ph type="clipArt" sz="half" idx="2"/>
          </p:nvPr>
        </p:nvGraphicFramePr>
        <p:xfrm>
          <a:off x="1981200" y="2133600"/>
          <a:ext cx="3657600" cy="3733800"/>
        </p:xfrm>
        <a:graphic>
          <a:graphicData uri="http://schemas.openxmlformats.org/presentationml/2006/ole">
            <mc:AlternateContent xmlns:mc="http://schemas.openxmlformats.org/markup-compatibility/2006">
              <mc:Choice xmlns:v="urn:schemas-microsoft-com:vml" Requires="v">
                <p:oleObj spid="_x0000_s2053" name="Clip" r:id="rId4" imgW="4079880" imgH="3435480" progId="MS_ClipArt_Gallery.5">
                  <p:embed/>
                </p:oleObj>
              </mc:Choice>
              <mc:Fallback>
                <p:oleObj name="Clip" r:id="rId4" imgW="4079880" imgH="3435480" progId="MS_ClipArt_Gallery.5">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2133600"/>
                        <a:ext cx="36576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4" name="Rectangle 4"/>
          <p:cNvSpPr>
            <a:spLocks noGrp="1" noChangeArrowheads="1"/>
          </p:cNvSpPr>
          <p:nvPr>
            <p:ph type="body" sz="half" idx="1"/>
          </p:nvPr>
        </p:nvSpPr>
        <p:spPr>
          <a:xfrm>
            <a:off x="5715000" y="1981200"/>
            <a:ext cx="4648200" cy="4114800"/>
          </a:xfrm>
          <a:noFill/>
          <a:ln/>
        </p:spPr>
        <p:txBody>
          <a:bodyPr vert="horz" lIns="92075" tIns="46038" rIns="92075" bIns="46038" rtlCol="0">
            <a:normAutofit/>
          </a:bodyPr>
          <a:lstStyle/>
          <a:p>
            <a:r>
              <a:rPr lang="id-ID" sz="2800"/>
              <a:t>Setiap orang dapat mempublikasikan apapun di internet</a:t>
            </a:r>
            <a:r>
              <a:rPr lang="en-US" sz="2800"/>
              <a:t>.</a:t>
            </a:r>
          </a:p>
          <a:p>
            <a:r>
              <a:rPr lang="id-ID" sz="2800"/>
              <a:t>Perlu diperiksa kebenarannya, buktinya, redaksi kalimatnya, ejaan katanya.</a:t>
            </a:r>
            <a:endParaRPr lang="en-US" sz="2800"/>
          </a:p>
        </p:txBody>
      </p:sp>
    </p:spTree>
    <p:extLst>
      <p:ext uri="{BB962C8B-B14F-4D97-AF65-F5344CB8AC3E}">
        <p14:creationId xmlns:p14="http://schemas.microsoft.com/office/powerpoint/2010/main" val="3427309343"/>
      </p:ext>
    </p:extLst>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additive="base">
                                        <p:cTn id="7" dur="500" fill="hold"/>
                                        <p:tgtEl>
                                          <p:spTgt spid="5122"/>
                                        </p:tgtEl>
                                        <p:attrNameLst>
                                          <p:attrName>ppt_x</p:attrName>
                                        </p:attrNameLst>
                                      </p:cBhvr>
                                      <p:tavLst>
                                        <p:tav tm="0">
                                          <p:val>
                                            <p:strVal val="#ppt_x"/>
                                          </p:val>
                                        </p:tav>
                                        <p:tav tm="100000">
                                          <p:val>
                                            <p:strVal val="#ppt_x"/>
                                          </p:val>
                                        </p:tav>
                                      </p:tavLst>
                                    </p:anim>
                                    <p:anim calcmode="lin" valueType="num">
                                      <p:cBhvr additive="base">
                                        <p:cTn id="8" dur="500" fill="hold"/>
                                        <p:tgtEl>
                                          <p:spTgt spid="5122"/>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5" presetClass="entr" presetSubtype="0" fill="hold" nodeType="clickEffect">
                                  <p:stCondLst>
                                    <p:cond delay="0"/>
                                  </p:stCondLst>
                                  <p:childTnLst>
                                    <p:set>
                                      <p:cBhvr>
                                        <p:cTn id="12" dur="1" fill="hold">
                                          <p:stCondLst>
                                            <p:cond delay="0"/>
                                          </p:stCondLst>
                                        </p:cTn>
                                        <p:tgtEl>
                                          <p:spTgt spid="5123"/>
                                        </p:tgtEl>
                                        <p:attrNameLst>
                                          <p:attrName>style.visibility</p:attrName>
                                        </p:attrNameLst>
                                      </p:cBhvr>
                                      <p:to>
                                        <p:strVal val="visible"/>
                                      </p:to>
                                    </p:set>
                                    <p:anim calcmode="lin" valueType="num">
                                      <p:cBhvr>
                                        <p:cTn id="13" dur="1000" fill="hold"/>
                                        <p:tgtEl>
                                          <p:spTgt spid="5123"/>
                                        </p:tgtEl>
                                        <p:attrNameLst>
                                          <p:attrName>ppt_w</p:attrName>
                                        </p:attrNameLst>
                                      </p:cBhvr>
                                      <p:tavLst>
                                        <p:tav tm="0">
                                          <p:val>
                                            <p:fltVal val="0"/>
                                          </p:val>
                                        </p:tav>
                                        <p:tav tm="100000">
                                          <p:val>
                                            <p:strVal val="#ppt_w"/>
                                          </p:val>
                                        </p:tav>
                                      </p:tavLst>
                                    </p:anim>
                                    <p:anim calcmode="lin" valueType="num">
                                      <p:cBhvr>
                                        <p:cTn id="14" dur="1000" fill="hold"/>
                                        <p:tgtEl>
                                          <p:spTgt spid="5123"/>
                                        </p:tgtEl>
                                        <p:attrNameLst>
                                          <p:attrName>ppt_h</p:attrName>
                                        </p:attrNameLst>
                                      </p:cBhvr>
                                      <p:tavLst>
                                        <p:tav tm="0">
                                          <p:val>
                                            <p:fltVal val="0"/>
                                          </p:val>
                                        </p:tav>
                                        <p:tav tm="100000">
                                          <p:val>
                                            <p:strVal val="#ppt_h"/>
                                          </p:val>
                                        </p:tav>
                                      </p:tavLst>
                                    </p:anim>
                                    <p:anim calcmode="lin" valueType="num">
                                      <p:cBhvr>
                                        <p:cTn id="15" dur="1000" fill="hold"/>
                                        <p:tgtEl>
                                          <p:spTgt spid="5123"/>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5123"/>
                                        </p:tgtEl>
                                        <p:attrNameLst>
                                          <p:attrName>ppt_y</p:attrName>
                                        </p:attrNameLst>
                                      </p:cBhvr>
                                      <p:tavLst>
                                        <p:tav tm="0" fmla="#ppt_y+(sin(-2*pi*(1-$))*-#ppt_x+cos(-2*pi*(1-$))*(1-#ppt_y))*(1-$)">
                                          <p:val>
                                            <p:fltVal val="0"/>
                                          </p:val>
                                        </p:tav>
                                        <p:tav tm="100000">
                                          <p:val>
                                            <p:fltVal val="1"/>
                                          </p:val>
                                        </p:tav>
                                      </p:tavLst>
                                    </p:anim>
                                  </p:childTnLst>
                                </p:cTn>
                              </p:par>
                            </p:childTnLst>
                          </p:cTn>
                        </p:par>
                        <p:par>
                          <p:cTn id="17" fill="hold" nodeType="afterGroup">
                            <p:stCondLst>
                              <p:cond delay="1000"/>
                            </p:stCondLst>
                            <p:childTnLst>
                              <p:par>
                                <p:cTn id="18" presetID="22" presetClass="entr" presetSubtype="2" fill="hold" grpId="0" nodeType="afterEffect">
                                  <p:stCondLst>
                                    <p:cond delay="0"/>
                                  </p:stCondLst>
                                  <p:childTnLst>
                                    <p:set>
                                      <p:cBhvr>
                                        <p:cTn id="19" dur="1" fill="hold">
                                          <p:stCondLst>
                                            <p:cond delay="0"/>
                                          </p:stCondLst>
                                        </p:cTn>
                                        <p:tgtEl>
                                          <p:spTgt spid="5124">
                                            <p:txEl>
                                              <p:pRg st="0" end="0"/>
                                            </p:txEl>
                                          </p:spTgt>
                                        </p:tgtEl>
                                        <p:attrNameLst>
                                          <p:attrName>style.visibility</p:attrName>
                                        </p:attrNameLst>
                                      </p:cBhvr>
                                      <p:to>
                                        <p:strVal val="visible"/>
                                      </p:to>
                                    </p:set>
                                    <p:animEffect transition="in" filter="wipe(right)">
                                      <p:cBhvr>
                                        <p:cTn id="20" dur="500"/>
                                        <p:tgtEl>
                                          <p:spTgt spid="5124">
                                            <p:txEl>
                                              <p:pRg st="0" end="0"/>
                                            </p:txEl>
                                          </p:spTgt>
                                        </p:tgtEl>
                                      </p:cBhvr>
                                    </p:animEffect>
                                  </p:childTnLst>
                                </p:cTn>
                              </p:par>
                            </p:childTnLst>
                          </p:cTn>
                        </p:par>
                        <p:par>
                          <p:cTn id="21" fill="hold" nodeType="afterGroup">
                            <p:stCondLst>
                              <p:cond delay="1500"/>
                            </p:stCondLst>
                            <p:childTnLst>
                              <p:par>
                                <p:cTn id="22" presetID="22" presetClass="entr" presetSubtype="2" fill="hold" grpId="0" nodeType="afterEffect">
                                  <p:stCondLst>
                                    <p:cond delay="0"/>
                                  </p:stCondLst>
                                  <p:childTnLst>
                                    <p:set>
                                      <p:cBhvr>
                                        <p:cTn id="23" dur="1" fill="hold">
                                          <p:stCondLst>
                                            <p:cond delay="0"/>
                                          </p:stCondLst>
                                        </p:cTn>
                                        <p:tgtEl>
                                          <p:spTgt spid="5124">
                                            <p:txEl>
                                              <p:pRg st="1" end="1"/>
                                            </p:txEl>
                                          </p:spTgt>
                                        </p:tgtEl>
                                        <p:attrNameLst>
                                          <p:attrName>style.visibility</p:attrName>
                                        </p:attrNameLst>
                                      </p:cBhvr>
                                      <p:to>
                                        <p:strVal val="visible"/>
                                      </p:to>
                                    </p:set>
                                    <p:animEffect transition="in" filter="wipe(right)">
                                      <p:cBhvr>
                                        <p:cTn id="24" dur="500"/>
                                        <p:tgtEl>
                                          <p:spTgt spid="512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animBg="1" autoUpdateAnimBg="0"/>
      <p:bldP spid="5124" grpId="0" build="p" autoUpdateAnimBg="0" advAuto="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noFill/>
        </p:spPr>
        <p:txBody>
          <a:bodyPr/>
          <a:lstStyle/>
          <a:p>
            <a:r>
              <a:rPr lang="id-ID" smtClean="0"/>
              <a:t>Mencari di</a:t>
            </a:r>
            <a:r>
              <a:rPr lang="en-US" smtClean="0"/>
              <a:t> </a:t>
            </a:r>
            <a:r>
              <a:rPr lang="en-US"/>
              <a:t>Internet</a:t>
            </a:r>
          </a:p>
        </p:txBody>
      </p:sp>
      <p:sp>
        <p:nvSpPr>
          <p:cNvPr id="34819" name="Rectangle 3"/>
          <p:cNvSpPr>
            <a:spLocks noGrp="1" noChangeArrowheads="1"/>
          </p:cNvSpPr>
          <p:nvPr>
            <p:ph type="body" sz="half" idx="1"/>
          </p:nvPr>
        </p:nvSpPr>
        <p:spPr>
          <a:xfrm>
            <a:off x="1905000" y="2133600"/>
            <a:ext cx="4495800" cy="4191000"/>
          </a:xfrm>
        </p:spPr>
        <p:txBody>
          <a:bodyPr/>
          <a:lstStyle/>
          <a:p>
            <a:r>
              <a:rPr lang="id-ID" sz="2800"/>
              <a:t>Gunakan mesin pencari</a:t>
            </a:r>
            <a:endParaRPr lang="en-US" sz="2800"/>
          </a:p>
          <a:p>
            <a:r>
              <a:rPr lang="en-US" sz="2800"/>
              <a:t>Identi</a:t>
            </a:r>
            <a:r>
              <a:rPr lang="id-ID" sz="2800"/>
              <a:t>fikasi</a:t>
            </a:r>
            <a:r>
              <a:rPr lang="en-US" sz="2800"/>
              <a:t> web site</a:t>
            </a:r>
          </a:p>
          <a:p>
            <a:r>
              <a:rPr lang="id-ID" sz="2800"/>
              <a:t>Periksa</a:t>
            </a:r>
            <a:r>
              <a:rPr lang="en-US" sz="2800"/>
              <a:t> </a:t>
            </a:r>
            <a:r>
              <a:rPr lang="id-ID" sz="2800"/>
              <a:t>k</a:t>
            </a:r>
            <a:r>
              <a:rPr lang="en-US" sz="2800"/>
              <a:t>redibili</a:t>
            </a:r>
            <a:r>
              <a:rPr lang="id-ID" sz="2800"/>
              <a:t>tasnya</a:t>
            </a:r>
            <a:endParaRPr lang="en-US" sz="2800"/>
          </a:p>
          <a:p>
            <a:r>
              <a:rPr lang="id-ID" sz="2800"/>
              <a:t>Tentukan kedalaman dan keluasan ruang lingkup</a:t>
            </a:r>
            <a:r>
              <a:rPr lang="en-US" sz="2800"/>
              <a:t> informa</a:t>
            </a:r>
            <a:r>
              <a:rPr lang="id-ID" sz="2800"/>
              <a:t>si</a:t>
            </a:r>
            <a:endParaRPr lang="en-US" sz="2800"/>
          </a:p>
          <a:p>
            <a:r>
              <a:rPr lang="id-ID" sz="2800"/>
              <a:t>Periksa tanggalnya</a:t>
            </a:r>
            <a:endParaRPr lang="en-US" sz="2800"/>
          </a:p>
        </p:txBody>
      </p:sp>
      <p:graphicFrame>
        <p:nvGraphicFramePr>
          <p:cNvPr id="34820" name="Object 4"/>
          <p:cNvGraphicFramePr>
            <a:graphicFrameLocks noGrp="1" noChangeAspect="1"/>
          </p:cNvGraphicFramePr>
          <p:nvPr>
            <p:ph type="clipArt" sz="half" idx="2"/>
          </p:nvPr>
        </p:nvGraphicFramePr>
        <p:xfrm>
          <a:off x="6096000" y="1981200"/>
          <a:ext cx="4191000" cy="4152900"/>
        </p:xfrm>
        <a:graphic>
          <a:graphicData uri="http://schemas.openxmlformats.org/presentationml/2006/ole">
            <mc:AlternateContent xmlns:mc="http://schemas.openxmlformats.org/markup-compatibility/2006">
              <mc:Choice xmlns:v="urn:schemas-microsoft-com:vml" Requires="v">
                <p:oleObj spid="_x0000_s3077" name="Clip" r:id="rId4" imgW="1840680" imgH="1824120" progId="MS_ClipArt_Gallery.5">
                  <p:embed/>
                </p:oleObj>
              </mc:Choice>
              <mc:Fallback>
                <p:oleObj name="Clip" r:id="rId4" imgW="1840680" imgH="1824120" progId="MS_ClipArt_Gallery.5">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1981200"/>
                        <a:ext cx="4191000" cy="4152900"/>
                      </a:xfrm>
                      <a:prstGeom prst="rect">
                        <a:avLst/>
                      </a:prstGeom>
                    </p:spPr>
                  </p:pic>
                </p:oleObj>
              </mc:Fallback>
            </mc:AlternateContent>
          </a:graphicData>
        </a:graphic>
      </p:graphicFrame>
    </p:spTree>
    <p:extLst>
      <p:ext uri="{BB962C8B-B14F-4D97-AF65-F5344CB8AC3E}">
        <p14:creationId xmlns:p14="http://schemas.microsoft.com/office/powerpoint/2010/main" val="35115517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4818"/>
                                        </p:tgtEl>
                                        <p:attrNameLst>
                                          <p:attrName>style.visibility</p:attrName>
                                        </p:attrNameLst>
                                      </p:cBhvr>
                                      <p:to>
                                        <p:strVal val="visible"/>
                                      </p:to>
                                    </p:set>
                                    <p:anim calcmode="lin" valueType="num">
                                      <p:cBhvr additive="base">
                                        <p:cTn id="7" dur="500" fill="hold"/>
                                        <p:tgtEl>
                                          <p:spTgt spid="34818"/>
                                        </p:tgtEl>
                                        <p:attrNameLst>
                                          <p:attrName>ppt_x</p:attrName>
                                        </p:attrNameLst>
                                      </p:cBhvr>
                                      <p:tavLst>
                                        <p:tav tm="0">
                                          <p:val>
                                            <p:strVal val="#ppt_x"/>
                                          </p:val>
                                        </p:tav>
                                        <p:tav tm="100000">
                                          <p:val>
                                            <p:strVal val="#ppt_x"/>
                                          </p:val>
                                        </p:tav>
                                      </p:tavLst>
                                    </p:anim>
                                    <p:anim calcmode="lin" valueType="num">
                                      <p:cBhvr additive="base">
                                        <p:cTn id="8" dur="500" fill="hold"/>
                                        <p:tgtEl>
                                          <p:spTgt spid="34818"/>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16" presetClass="entr" presetSubtype="26" fill="hold" nodeType="afterEffect">
                                  <p:stCondLst>
                                    <p:cond delay="0"/>
                                  </p:stCondLst>
                                  <p:childTnLst>
                                    <p:set>
                                      <p:cBhvr>
                                        <p:cTn id="11" dur="1" fill="hold">
                                          <p:stCondLst>
                                            <p:cond delay="0"/>
                                          </p:stCondLst>
                                        </p:cTn>
                                        <p:tgtEl>
                                          <p:spTgt spid="34820"/>
                                        </p:tgtEl>
                                        <p:attrNameLst>
                                          <p:attrName>style.visibility</p:attrName>
                                        </p:attrNameLst>
                                      </p:cBhvr>
                                      <p:to>
                                        <p:strVal val="visible"/>
                                      </p:to>
                                    </p:set>
                                    <p:animEffect transition="in" filter="barn(inHorizontal)">
                                      <p:cBhvr>
                                        <p:cTn id="12" dur="500"/>
                                        <p:tgtEl>
                                          <p:spTgt spid="34820"/>
                                        </p:tgtEl>
                                      </p:cBhvr>
                                    </p:animEffect>
                                  </p:childTnLst>
                                </p:cTn>
                              </p:par>
                            </p:childTnLst>
                          </p:cTn>
                        </p:par>
                        <p:par>
                          <p:cTn id="13" fill="hold" nodeType="afterGroup">
                            <p:stCondLst>
                              <p:cond delay="1000"/>
                            </p:stCondLst>
                            <p:childTnLst>
                              <p:par>
                                <p:cTn id="14" presetID="18" presetClass="entr" presetSubtype="12" fill="hold" grpId="0" nodeType="afterEffect">
                                  <p:stCondLst>
                                    <p:cond delay="1000"/>
                                  </p:stCondLst>
                                  <p:childTnLst>
                                    <p:set>
                                      <p:cBhvr>
                                        <p:cTn id="15" dur="1" fill="hold">
                                          <p:stCondLst>
                                            <p:cond delay="0"/>
                                          </p:stCondLst>
                                        </p:cTn>
                                        <p:tgtEl>
                                          <p:spTgt spid="34819">
                                            <p:txEl>
                                              <p:pRg st="0" end="0"/>
                                            </p:txEl>
                                          </p:spTgt>
                                        </p:tgtEl>
                                        <p:attrNameLst>
                                          <p:attrName>style.visibility</p:attrName>
                                        </p:attrNameLst>
                                      </p:cBhvr>
                                      <p:to>
                                        <p:strVal val="visible"/>
                                      </p:to>
                                    </p:set>
                                    <p:animEffect transition="in" filter="strips(downLeft)">
                                      <p:cBhvr>
                                        <p:cTn id="16" dur="500"/>
                                        <p:tgtEl>
                                          <p:spTgt spid="34819">
                                            <p:txEl>
                                              <p:pRg st="0" end="0"/>
                                            </p:txEl>
                                          </p:spTgt>
                                        </p:tgtEl>
                                      </p:cBhvr>
                                    </p:animEffect>
                                  </p:childTnLst>
                                </p:cTn>
                              </p:par>
                            </p:childTnLst>
                          </p:cTn>
                        </p:par>
                        <p:par>
                          <p:cTn id="17" fill="hold" nodeType="afterGroup">
                            <p:stCondLst>
                              <p:cond delay="2500"/>
                            </p:stCondLst>
                            <p:childTnLst>
                              <p:par>
                                <p:cTn id="18" presetID="18" presetClass="entr" presetSubtype="12" fill="hold" grpId="0" nodeType="afterEffect">
                                  <p:stCondLst>
                                    <p:cond delay="1000"/>
                                  </p:stCondLst>
                                  <p:childTnLst>
                                    <p:set>
                                      <p:cBhvr>
                                        <p:cTn id="19" dur="1" fill="hold">
                                          <p:stCondLst>
                                            <p:cond delay="0"/>
                                          </p:stCondLst>
                                        </p:cTn>
                                        <p:tgtEl>
                                          <p:spTgt spid="34819">
                                            <p:txEl>
                                              <p:pRg st="1" end="1"/>
                                            </p:txEl>
                                          </p:spTgt>
                                        </p:tgtEl>
                                        <p:attrNameLst>
                                          <p:attrName>style.visibility</p:attrName>
                                        </p:attrNameLst>
                                      </p:cBhvr>
                                      <p:to>
                                        <p:strVal val="visible"/>
                                      </p:to>
                                    </p:set>
                                    <p:animEffect transition="in" filter="strips(downLeft)">
                                      <p:cBhvr>
                                        <p:cTn id="20" dur="500"/>
                                        <p:tgtEl>
                                          <p:spTgt spid="34819">
                                            <p:txEl>
                                              <p:pRg st="1" end="1"/>
                                            </p:txEl>
                                          </p:spTgt>
                                        </p:tgtEl>
                                      </p:cBhvr>
                                    </p:animEffect>
                                  </p:childTnLst>
                                </p:cTn>
                              </p:par>
                            </p:childTnLst>
                          </p:cTn>
                        </p:par>
                        <p:par>
                          <p:cTn id="21" fill="hold" nodeType="afterGroup">
                            <p:stCondLst>
                              <p:cond delay="4000"/>
                            </p:stCondLst>
                            <p:childTnLst>
                              <p:par>
                                <p:cTn id="22" presetID="18" presetClass="entr" presetSubtype="12" fill="hold" grpId="0" nodeType="afterEffect">
                                  <p:stCondLst>
                                    <p:cond delay="1000"/>
                                  </p:stCondLst>
                                  <p:childTnLst>
                                    <p:set>
                                      <p:cBhvr>
                                        <p:cTn id="23" dur="1" fill="hold">
                                          <p:stCondLst>
                                            <p:cond delay="0"/>
                                          </p:stCondLst>
                                        </p:cTn>
                                        <p:tgtEl>
                                          <p:spTgt spid="34819">
                                            <p:txEl>
                                              <p:pRg st="2" end="2"/>
                                            </p:txEl>
                                          </p:spTgt>
                                        </p:tgtEl>
                                        <p:attrNameLst>
                                          <p:attrName>style.visibility</p:attrName>
                                        </p:attrNameLst>
                                      </p:cBhvr>
                                      <p:to>
                                        <p:strVal val="visible"/>
                                      </p:to>
                                    </p:set>
                                    <p:animEffect transition="in" filter="strips(downLeft)">
                                      <p:cBhvr>
                                        <p:cTn id="24" dur="500"/>
                                        <p:tgtEl>
                                          <p:spTgt spid="34819">
                                            <p:txEl>
                                              <p:pRg st="2" end="2"/>
                                            </p:txEl>
                                          </p:spTgt>
                                        </p:tgtEl>
                                      </p:cBhvr>
                                    </p:animEffect>
                                  </p:childTnLst>
                                </p:cTn>
                              </p:par>
                            </p:childTnLst>
                          </p:cTn>
                        </p:par>
                        <p:par>
                          <p:cTn id="25" fill="hold" nodeType="afterGroup">
                            <p:stCondLst>
                              <p:cond delay="5500"/>
                            </p:stCondLst>
                            <p:childTnLst>
                              <p:par>
                                <p:cTn id="26" presetID="18" presetClass="entr" presetSubtype="12" fill="hold" grpId="0" nodeType="afterEffect">
                                  <p:stCondLst>
                                    <p:cond delay="1000"/>
                                  </p:stCondLst>
                                  <p:childTnLst>
                                    <p:set>
                                      <p:cBhvr>
                                        <p:cTn id="27" dur="1" fill="hold">
                                          <p:stCondLst>
                                            <p:cond delay="0"/>
                                          </p:stCondLst>
                                        </p:cTn>
                                        <p:tgtEl>
                                          <p:spTgt spid="34819">
                                            <p:txEl>
                                              <p:pRg st="3" end="3"/>
                                            </p:txEl>
                                          </p:spTgt>
                                        </p:tgtEl>
                                        <p:attrNameLst>
                                          <p:attrName>style.visibility</p:attrName>
                                        </p:attrNameLst>
                                      </p:cBhvr>
                                      <p:to>
                                        <p:strVal val="visible"/>
                                      </p:to>
                                    </p:set>
                                    <p:animEffect transition="in" filter="strips(downLeft)">
                                      <p:cBhvr>
                                        <p:cTn id="28" dur="500"/>
                                        <p:tgtEl>
                                          <p:spTgt spid="34819">
                                            <p:txEl>
                                              <p:pRg st="3" end="3"/>
                                            </p:txEl>
                                          </p:spTgt>
                                        </p:tgtEl>
                                      </p:cBhvr>
                                    </p:animEffect>
                                  </p:childTnLst>
                                </p:cTn>
                              </p:par>
                            </p:childTnLst>
                          </p:cTn>
                        </p:par>
                        <p:par>
                          <p:cTn id="29" fill="hold" nodeType="afterGroup">
                            <p:stCondLst>
                              <p:cond delay="7000"/>
                            </p:stCondLst>
                            <p:childTnLst>
                              <p:par>
                                <p:cTn id="30" presetID="18" presetClass="entr" presetSubtype="12" fill="hold" grpId="0" nodeType="afterEffect">
                                  <p:stCondLst>
                                    <p:cond delay="1000"/>
                                  </p:stCondLst>
                                  <p:childTnLst>
                                    <p:set>
                                      <p:cBhvr>
                                        <p:cTn id="31" dur="1" fill="hold">
                                          <p:stCondLst>
                                            <p:cond delay="0"/>
                                          </p:stCondLst>
                                        </p:cTn>
                                        <p:tgtEl>
                                          <p:spTgt spid="34819">
                                            <p:txEl>
                                              <p:pRg st="4" end="4"/>
                                            </p:txEl>
                                          </p:spTgt>
                                        </p:tgtEl>
                                        <p:attrNameLst>
                                          <p:attrName>style.visibility</p:attrName>
                                        </p:attrNameLst>
                                      </p:cBhvr>
                                      <p:to>
                                        <p:strVal val="visible"/>
                                      </p:to>
                                    </p:set>
                                    <p:animEffect transition="in" filter="strips(downLeft)">
                                      <p:cBhvr>
                                        <p:cTn id="32" dur="500"/>
                                        <p:tgtEl>
                                          <p:spTgt spid="348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autoUpdateAnimBg="0"/>
      <p:bldP spid="34819" grpId="0" build="p" autoUpdateAnimBg="0" advAuto="100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t>Purdue University Writing Lab</a:t>
            </a:r>
          </a:p>
        </p:txBody>
      </p:sp>
      <p:sp>
        <p:nvSpPr>
          <p:cNvPr id="35842" name="Rectangle 2"/>
          <p:cNvSpPr>
            <a:spLocks noGrp="1" noChangeArrowheads="1"/>
          </p:cNvSpPr>
          <p:nvPr>
            <p:ph type="title"/>
          </p:nvPr>
        </p:nvSpPr>
        <p:spPr>
          <a:noFill/>
          <a:ln/>
          <a:effectLst>
            <a:outerShdw dist="13470" dir="2700000" algn="ctr" rotWithShape="0">
              <a:schemeClr val="bg2"/>
            </a:outerShdw>
          </a:effectLst>
          <a:extLst>
            <a:ext uri="{909E8E84-426E-40DD-AFC4-6F175D3DCCD1}">
              <a14:hiddenFill xmlns:a14="http://schemas.microsoft.com/office/drawing/2010/main">
                <a:solidFill>
                  <a:srgbClr val="FF33CC"/>
                </a:solidFill>
              </a14:hiddenFill>
            </a:ext>
          </a:extLst>
        </p:spPr>
        <p:txBody>
          <a:bodyPr vert="horz" lIns="92075" tIns="46038" rIns="92075" bIns="46038" rtlCol="0" anchor="ctr">
            <a:normAutofit/>
          </a:bodyPr>
          <a:lstStyle/>
          <a:p>
            <a:r>
              <a:rPr lang="en-US" smtClean="0"/>
              <a:t>T</a:t>
            </a:r>
            <a:r>
              <a:rPr lang="id-ID" smtClean="0"/>
              <a:t>ipe</a:t>
            </a:r>
            <a:r>
              <a:rPr lang="en-US" smtClean="0"/>
              <a:t> </a:t>
            </a:r>
            <a:r>
              <a:rPr lang="id-ID" smtClean="0"/>
              <a:t>web</a:t>
            </a:r>
            <a:endParaRPr lang="en-US"/>
          </a:p>
        </p:txBody>
      </p:sp>
      <p:sp>
        <p:nvSpPr>
          <p:cNvPr id="35843" name="Rectangle 3"/>
          <p:cNvSpPr>
            <a:spLocks noGrp="1" noChangeArrowheads="1"/>
          </p:cNvSpPr>
          <p:nvPr>
            <p:ph type="body" sz="half" idx="1"/>
          </p:nvPr>
        </p:nvSpPr>
        <p:spPr>
          <a:xfrm>
            <a:off x="1905000" y="2286000"/>
            <a:ext cx="4495800" cy="4114800"/>
          </a:xfrm>
          <a:noFill/>
          <a:ln/>
        </p:spPr>
        <p:txBody>
          <a:bodyPr vert="horz" lIns="92075" tIns="46038" rIns="92075" bIns="46038" rtlCol="0">
            <a:normAutofit/>
          </a:bodyPr>
          <a:lstStyle/>
          <a:p>
            <a:r>
              <a:rPr lang="id-ID" sz="2800"/>
              <a:t>Web i</a:t>
            </a:r>
            <a:r>
              <a:rPr lang="en-US" sz="2800"/>
              <a:t>nformati</a:t>
            </a:r>
            <a:r>
              <a:rPr lang="id-ID" sz="2800"/>
              <a:t>f</a:t>
            </a:r>
            <a:endParaRPr lang="en-US" sz="2800"/>
          </a:p>
          <a:p>
            <a:r>
              <a:rPr lang="id-ID" sz="2800"/>
              <a:t>Web </a:t>
            </a:r>
            <a:r>
              <a:rPr lang="en-US" sz="2800"/>
              <a:t>Personal</a:t>
            </a:r>
          </a:p>
          <a:p>
            <a:r>
              <a:rPr lang="id-ID" sz="2800"/>
              <a:t>Web kelompok politik/kepentingan  </a:t>
            </a:r>
          </a:p>
          <a:p>
            <a:r>
              <a:rPr lang="id-ID" sz="2800"/>
              <a:t>Web pemasaran</a:t>
            </a:r>
            <a:endParaRPr lang="en-US" sz="2800"/>
          </a:p>
          <a:p>
            <a:r>
              <a:rPr lang="id-ID" sz="2800"/>
              <a:t>Web hiburan</a:t>
            </a:r>
            <a:endParaRPr lang="en-US" sz="2800"/>
          </a:p>
        </p:txBody>
      </p:sp>
      <p:graphicFrame>
        <p:nvGraphicFramePr>
          <p:cNvPr id="35844" name="Object 4"/>
          <p:cNvGraphicFramePr>
            <a:graphicFrameLocks noGrp="1"/>
          </p:cNvGraphicFramePr>
          <p:nvPr>
            <p:ph type="clipArt" sz="half" idx="2"/>
          </p:nvPr>
        </p:nvGraphicFramePr>
        <p:xfrm>
          <a:off x="6705600" y="1981200"/>
          <a:ext cx="3581400" cy="3962400"/>
        </p:xfrm>
        <a:graphic>
          <a:graphicData uri="http://schemas.openxmlformats.org/presentationml/2006/ole">
            <mc:AlternateContent xmlns:mc="http://schemas.openxmlformats.org/markup-compatibility/2006">
              <mc:Choice xmlns:v="urn:schemas-microsoft-com:vml" Requires="v">
                <p:oleObj spid="_x0000_s4101" name="Clip" r:id="rId4" imgW="3902040" imgH="3468960" progId="MS_ClipArt_Gallery.5">
                  <p:embed/>
                </p:oleObj>
              </mc:Choice>
              <mc:Fallback>
                <p:oleObj name="Clip" r:id="rId4" imgW="3902040" imgH="3468960" progId="MS_ClipArt_Gallery.5">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5600" y="1981200"/>
                        <a:ext cx="3581400"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879961238"/>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5" fill="hold" grpId="0" nodeType="afterEffect">
                                  <p:stCondLst>
                                    <p:cond delay="0"/>
                                  </p:stCondLst>
                                  <p:childTnLst>
                                    <p:set>
                                      <p:cBhvr>
                                        <p:cTn id="6" dur="1" fill="hold">
                                          <p:stCondLst>
                                            <p:cond delay="0"/>
                                          </p:stCondLst>
                                        </p:cTn>
                                        <p:tgtEl>
                                          <p:spTgt spid="35842"/>
                                        </p:tgtEl>
                                        <p:attrNameLst>
                                          <p:attrName>style.visibility</p:attrName>
                                        </p:attrNameLst>
                                      </p:cBhvr>
                                      <p:to>
                                        <p:strVal val="visible"/>
                                      </p:to>
                                    </p:set>
                                    <p:animEffect transition="in" filter="blinds(vertical)">
                                      <p:cBhvr>
                                        <p:cTn id="7" dur="500"/>
                                        <p:tgtEl>
                                          <p:spTgt spid="35842"/>
                                        </p:tgtEl>
                                      </p:cBhvr>
                                    </p:animEffect>
                                  </p:childTnLst>
                                </p:cTn>
                              </p:par>
                            </p:childTnLst>
                          </p:cTn>
                        </p:par>
                        <p:par>
                          <p:cTn id="8" fill="hold" nodeType="afterGroup">
                            <p:stCondLst>
                              <p:cond delay="500"/>
                            </p:stCondLst>
                            <p:childTnLst>
                              <p:par>
                                <p:cTn id="9" presetID="4" presetClass="entr" presetSubtype="32" fill="hold" nodeType="afterEffect">
                                  <p:stCondLst>
                                    <p:cond delay="0"/>
                                  </p:stCondLst>
                                  <p:childTnLst>
                                    <p:set>
                                      <p:cBhvr>
                                        <p:cTn id="10" dur="1" fill="hold">
                                          <p:stCondLst>
                                            <p:cond delay="0"/>
                                          </p:stCondLst>
                                        </p:cTn>
                                        <p:tgtEl>
                                          <p:spTgt spid="35844"/>
                                        </p:tgtEl>
                                        <p:attrNameLst>
                                          <p:attrName>style.visibility</p:attrName>
                                        </p:attrNameLst>
                                      </p:cBhvr>
                                      <p:to>
                                        <p:strVal val="visible"/>
                                      </p:to>
                                    </p:set>
                                    <p:animEffect transition="in" filter="box(out)">
                                      <p:cBhvr>
                                        <p:cTn id="11" dur="500"/>
                                        <p:tgtEl>
                                          <p:spTgt spid="3584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7" presetClass="entr" presetSubtype="8" fill="hold" grpId="0" nodeType="clickEffect">
                                  <p:stCondLst>
                                    <p:cond delay="0"/>
                                  </p:stCondLst>
                                  <p:childTnLst>
                                    <p:set>
                                      <p:cBhvr>
                                        <p:cTn id="15" dur="1" fill="hold">
                                          <p:stCondLst>
                                            <p:cond delay="0"/>
                                          </p:stCondLst>
                                        </p:cTn>
                                        <p:tgtEl>
                                          <p:spTgt spid="35843">
                                            <p:txEl>
                                              <p:pRg st="0" end="0"/>
                                            </p:txEl>
                                          </p:spTgt>
                                        </p:tgtEl>
                                        <p:attrNameLst>
                                          <p:attrName>style.visibility</p:attrName>
                                        </p:attrNameLst>
                                      </p:cBhvr>
                                      <p:to>
                                        <p:strVal val="visible"/>
                                      </p:to>
                                    </p:set>
                                    <p:anim calcmode="lin" valueType="num">
                                      <p:cBhvr>
                                        <p:cTn id="16" dur="500" fill="hold"/>
                                        <p:tgtEl>
                                          <p:spTgt spid="35843">
                                            <p:txEl>
                                              <p:pRg st="0" end="0"/>
                                            </p:txEl>
                                          </p:spTgt>
                                        </p:tgtEl>
                                        <p:attrNameLst>
                                          <p:attrName>ppt_x</p:attrName>
                                        </p:attrNameLst>
                                      </p:cBhvr>
                                      <p:tavLst>
                                        <p:tav tm="0">
                                          <p:val>
                                            <p:strVal val="#ppt_x-#ppt_w/2"/>
                                          </p:val>
                                        </p:tav>
                                        <p:tav tm="100000">
                                          <p:val>
                                            <p:strVal val="#ppt_x"/>
                                          </p:val>
                                        </p:tav>
                                      </p:tavLst>
                                    </p:anim>
                                    <p:anim calcmode="lin" valueType="num">
                                      <p:cBhvr>
                                        <p:cTn id="17" dur="500" fill="hold"/>
                                        <p:tgtEl>
                                          <p:spTgt spid="35843">
                                            <p:txEl>
                                              <p:pRg st="0" end="0"/>
                                            </p:txEl>
                                          </p:spTgt>
                                        </p:tgtEl>
                                        <p:attrNameLst>
                                          <p:attrName>ppt_y</p:attrName>
                                        </p:attrNameLst>
                                      </p:cBhvr>
                                      <p:tavLst>
                                        <p:tav tm="0">
                                          <p:val>
                                            <p:strVal val="#ppt_y"/>
                                          </p:val>
                                        </p:tav>
                                        <p:tav tm="100000">
                                          <p:val>
                                            <p:strVal val="#ppt_y"/>
                                          </p:val>
                                        </p:tav>
                                      </p:tavLst>
                                    </p:anim>
                                    <p:anim calcmode="lin" valueType="num">
                                      <p:cBhvr>
                                        <p:cTn id="18" dur="500" fill="hold"/>
                                        <p:tgtEl>
                                          <p:spTgt spid="35843">
                                            <p:txEl>
                                              <p:pRg st="0" end="0"/>
                                            </p:txEl>
                                          </p:spTgt>
                                        </p:tgtEl>
                                        <p:attrNameLst>
                                          <p:attrName>ppt_w</p:attrName>
                                        </p:attrNameLst>
                                      </p:cBhvr>
                                      <p:tavLst>
                                        <p:tav tm="0">
                                          <p:val>
                                            <p:fltVal val="0"/>
                                          </p:val>
                                        </p:tav>
                                        <p:tav tm="100000">
                                          <p:val>
                                            <p:strVal val="#ppt_w"/>
                                          </p:val>
                                        </p:tav>
                                      </p:tavLst>
                                    </p:anim>
                                    <p:anim calcmode="lin" valueType="num">
                                      <p:cBhvr>
                                        <p:cTn id="19" dur="500" fill="hold"/>
                                        <p:tgtEl>
                                          <p:spTgt spid="35843">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17" presetClass="entr" presetSubtype="8" fill="hold" grpId="0" nodeType="clickEffect">
                                  <p:stCondLst>
                                    <p:cond delay="0"/>
                                  </p:stCondLst>
                                  <p:childTnLst>
                                    <p:set>
                                      <p:cBhvr>
                                        <p:cTn id="23" dur="1" fill="hold">
                                          <p:stCondLst>
                                            <p:cond delay="0"/>
                                          </p:stCondLst>
                                        </p:cTn>
                                        <p:tgtEl>
                                          <p:spTgt spid="35843">
                                            <p:txEl>
                                              <p:pRg st="1" end="1"/>
                                            </p:txEl>
                                          </p:spTgt>
                                        </p:tgtEl>
                                        <p:attrNameLst>
                                          <p:attrName>style.visibility</p:attrName>
                                        </p:attrNameLst>
                                      </p:cBhvr>
                                      <p:to>
                                        <p:strVal val="visible"/>
                                      </p:to>
                                    </p:set>
                                    <p:anim calcmode="lin" valueType="num">
                                      <p:cBhvr>
                                        <p:cTn id="24" dur="500" fill="hold"/>
                                        <p:tgtEl>
                                          <p:spTgt spid="35843">
                                            <p:txEl>
                                              <p:pRg st="1" end="1"/>
                                            </p:txEl>
                                          </p:spTgt>
                                        </p:tgtEl>
                                        <p:attrNameLst>
                                          <p:attrName>ppt_x</p:attrName>
                                        </p:attrNameLst>
                                      </p:cBhvr>
                                      <p:tavLst>
                                        <p:tav tm="0">
                                          <p:val>
                                            <p:strVal val="#ppt_x-#ppt_w/2"/>
                                          </p:val>
                                        </p:tav>
                                        <p:tav tm="100000">
                                          <p:val>
                                            <p:strVal val="#ppt_x"/>
                                          </p:val>
                                        </p:tav>
                                      </p:tavLst>
                                    </p:anim>
                                    <p:anim calcmode="lin" valueType="num">
                                      <p:cBhvr>
                                        <p:cTn id="25" dur="500" fill="hold"/>
                                        <p:tgtEl>
                                          <p:spTgt spid="35843">
                                            <p:txEl>
                                              <p:pRg st="1" end="1"/>
                                            </p:txEl>
                                          </p:spTgt>
                                        </p:tgtEl>
                                        <p:attrNameLst>
                                          <p:attrName>ppt_y</p:attrName>
                                        </p:attrNameLst>
                                      </p:cBhvr>
                                      <p:tavLst>
                                        <p:tav tm="0">
                                          <p:val>
                                            <p:strVal val="#ppt_y"/>
                                          </p:val>
                                        </p:tav>
                                        <p:tav tm="100000">
                                          <p:val>
                                            <p:strVal val="#ppt_y"/>
                                          </p:val>
                                        </p:tav>
                                      </p:tavLst>
                                    </p:anim>
                                    <p:anim calcmode="lin" valueType="num">
                                      <p:cBhvr>
                                        <p:cTn id="26" dur="500" fill="hold"/>
                                        <p:tgtEl>
                                          <p:spTgt spid="35843">
                                            <p:txEl>
                                              <p:pRg st="1" end="1"/>
                                            </p:txEl>
                                          </p:spTgt>
                                        </p:tgtEl>
                                        <p:attrNameLst>
                                          <p:attrName>ppt_w</p:attrName>
                                        </p:attrNameLst>
                                      </p:cBhvr>
                                      <p:tavLst>
                                        <p:tav tm="0">
                                          <p:val>
                                            <p:fltVal val="0"/>
                                          </p:val>
                                        </p:tav>
                                        <p:tav tm="100000">
                                          <p:val>
                                            <p:strVal val="#ppt_w"/>
                                          </p:val>
                                        </p:tav>
                                      </p:tavLst>
                                    </p:anim>
                                    <p:anim calcmode="lin" valueType="num">
                                      <p:cBhvr>
                                        <p:cTn id="27" dur="500" fill="hold"/>
                                        <p:tgtEl>
                                          <p:spTgt spid="35843">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17" presetClass="entr" presetSubtype="8" fill="hold" grpId="0" nodeType="clickEffect">
                                  <p:stCondLst>
                                    <p:cond delay="0"/>
                                  </p:stCondLst>
                                  <p:childTnLst>
                                    <p:set>
                                      <p:cBhvr>
                                        <p:cTn id="31" dur="1" fill="hold">
                                          <p:stCondLst>
                                            <p:cond delay="0"/>
                                          </p:stCondLst>
                                        </p:cTn>
                                        <p:tgtEl>
                                          <p:spTgt spid="35843">
                                            <p:txEl>
                                              <p:pRg st="2" end="2"/>
                                            </p:txEl>
                                          </p:spTgt>
                                        </p:tgtEl>
                                        <p:attrNameLst>
                                          <p:attrName>style.visibility</p:attrName>
                                        </p:attrNameLst>
                                      </p:cBhvr>
                                      <p:to>
                                        <p:strVal val="visible"/>
                                      </p:to>
                                    </p:set>
                                    <p:anim calcmode="lin" valueType="num">
                                      <p:cBhvr>
                                        <p:cTn id="32" dur="500" fill="hold"/>
                                        <p:tgtEl>
                                          <p:spTgt spid="35843">
                                            <p:txEl>
                                              <p:pRg st="2" end="2"/>
                                            </p:txEl>
                                          </p:spTgt>
                                        </p:tgtEl>
                                        <p:attrNameLst>
                                          <p:attrName>ppt_x</p:attrName>
                                        </p:attrNameLst>
                                      </p:cBhvr>
                                      <p:tavLst>
                                        <p:tav tm="0">
                                          <p:val>
                                            <p:strVal val="#ppt_x-#ppt_w/2"/>
                                          </p:val>
                                        </p:tav>
                                        <p:tav tm="100000">
                                          <p:val>
                                            <p:strVal val="#ppt_x"/>
                                          </p:val>
                                        </p:tav>
                                      </p:tavLst>
                                    </p:anim>
                                    <p:anim calcmode="lin" valueType="num">
                                      <p:cBhvr>
                                        <p:cTn id="33" dur="500" fill="hold"/>
                                        <p:tgtEl>
                                          <p:spTgt spid="35843">
                                            <p:txEl>
                                              <p:pRg st="2" end="2"/>
                                            </p:txEl>
                                          </p:spTgt>
                                        </p:tgtEl>
                                        <p:attrNameLst>
                                          <p:attrName>ppt_y</p:attrName>
                                        </p:attrNameLst>
                                      </p:cBhvr>
                                      <p:tavLst>
                                        <p:tav tm="0">
                                          <p:val>
                                            <p:strVal val="#ppt_y"/>
                                          </p:val>
                                        </p:tav>
                                        <p:tav tm="100000">
                                          <p:val>
                                            <p:strVal val="#ppt_y"/>
                                          </p:val>
                                        </p:tav>
                                      </p:tavLst>
                                    </p:anim>
                                    <p:anim calcmode="lin" valueType="num">
                                      <p:cBhvr>
                                        <p:cTn id="34" dur="500" fill="hold"/>
                                        <p:tgtEl>
                                          <p:spTgt spid="35843">
                                            <p:txEl>
                                              <p:pRg st="2" end="2"/>
                                            </p:txEl>
                                          </p:spTgt>
                                        </p:tgtEl>
                                        <p:attrNameLst>
                                          <p:attrName>ppt_w</p:attrName>
                                        </p:attrNameLst>
                                      </p:cBhvr>
                                      <p:tavLst>
                                        <p:tav tm="0">
                                          <p:val>
                                            <p:fltVal val="0"/>
                                          </p:val>
                                        </p:tav>
                                        <p:tav tm="100000">
                                          <p:val>
                                            <p:strVal val="#ppt_w"/>
                                          </p:val>
                                        </p:tav>
                                      </p:tavLst>
                                    </p:anim>
                                    <p:anim calcmode="lin" valueType="num">
                                      <p:cBhvr>
                                        <p:cTn id="35" dur="500" fill="hold"/>
                                        <p:tgtEl>
                                          <p:spTgt spid="35843">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36" fill="hold">
                      <p:stCondLst>
                        <p:cond delay="indefinite"/>
                      </p:stCondLst>
                      <p:childTnLst>
                        <p:par>
                          <p:cTn id="37" fill="hold">
                            <p:stCondLst>
                              <p:cond delay="0"/>
                            </p:stCondLst>
                            <p:childTnLst>
                              <p:par>
                                <p:cTn id="38" presetID="17" presetClass="entr" presetSubtype="8" fill="hold" grpId="0" nodeType="clickEffect">
                                  <p:stCondLst>
                                    <p:cond delay="0"/>
                                  </p:stCondLst>
                                  <p:childTnLst>
                                    <p:set>
                                      <p:cBhvr>
                                        <p:cTn id="39" dur="1" fill="hold">
                                          <p:stCondLst>
                                            <p:cond delay="0"/>
                                          </p:stCondLst>
                                        </p:cTn>
                                        <p:tgtEl>
                                          <p:spTgt spid="35843">
                                            <p:txEl>
                                              <p:pRg st="3" end="3"/>
                                            </p:txEl>
                                          </p:spTgt>
                                        </p:tgtEl>
                                        <p:attrNameLst>
                                          <p:attrName>style.visibility</p:attrName>
                                        </p:attrNameLst>
                                      </p:cBhvr>
                                      <p:to>
                                        <p:strVal val="visible"/>
                                      </p:to>
                                    </p:set>
                                    <p:anim calcmode="lin" valueType="num">
                                      <p:cBhvr>
                                        <p:cTn id="40" dur="500" fill="hold"/>
                                        <p:tgtEl>
                                          <p:spTgt spid="35843">
                                            <p:txEl>
                                              <p:pRg st="3" end="3"/>
                                            </p:txEl>
                                          </p:spTgt>
                                        </p:tgtEl>
                                        <p:attrNameLst>
                                          <p:attrName>ppt_x</p:attrName>
                                        </p:attrNameLst>
                                      </p:cBhvr>
                                      <p:tavLst>
                                        <p:tav tm="0">
                                          <p:val>
                                            <p:strVal val="#ppt_x-#ppt_w/2"/>
                                          </p:val>
                                        </p:tav>
                                        <p:tav tm="100000">
                                          <p:val>
                                            <p:strVal val="#ppt_x"/>
                                          </p:val>
                                        </p:tav>
                                      </p:tavLst>
                                    </p:anim>
                                    <p:anim calcmode="lin" valueType="num">
                                      <p:cBhvr>
                                        <p:cTn id="41" dur="500" fill="hold"/>
                                        <p:tgtEl>
                                          <p:spTgt spid="35843">
                                            <p:txEl>
                                              <p:pRg st="3" end="3"/>
                                            </p:txEl>
                                          </p:spTgt>
                                        </p:tgtEl>
                                        <p:attrNameLst>
                                          <p:attrName>ppt_y</p:attrName>
                                        </p:attrNameLst>
                                      </p:cBhvr>
                                      <p:tavLst>
                                        <p:tav tm="0">
                                          <p:val>
                                            <p:strVal val="#ppt_y"/>
                                          </p:val>
                                        </p:tav>
                                        <p:tav tm="100000">
                                          <p:val>
                                            <p:strVal val="#ppt_y"/>
                                          </p:val>
                                        </p:tav>
                                      </p:tavLst>
                                    </p:anim>
                                    <p:anim calcmode="lin" valueType="num">
                                      <p:cBhvr>
                                        <p:cTn id="42" dur="500" fill="hold"/>
                                        <p:tgtEl>
                                          <p:spTgt spid="35843">
                                            <p:txEl>
                                              <p:pRg st="3" end="3"/>
                                            </p:txEl>
                                          </p:spTgt>
                                        </p:tgtEl>
                                        <p:attrNameLst>
                                          <p:attrName>ppt_w</p:attrName>
                                        </p:attrNameLst>
                                      </p:cBhvr>
                                      <p:tavLst>
                                        <p:tav tm="0">
                                          <p:val>
                                            <p:fltVal val="0"/>
                                          </p:val>
                                        </p:tav>
                                        <p:tav tm="100000">
                                          <p:val>
                                            <p:strVal val="#ppt_w"/>
                                          </p:val>
                                        </p:tav>
                                      </p:tavLst>
                                    </p:anim>
                                    <p:anim calcmode="lin" valueType="num">
                                      <p:cBhvr>
                                        <p:cTn id="43" dur="500" fill="hold"/>
                                        <p:tgtEl>
                                          <p:spTgt spid="35843">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17" presetClass="entr" presetSubtype="8" fill="hold" grpId="0" nodeType="clickEffect">
                                  <p:stCondLst>
                                    <p:cond delay="0"/>
                                  </p:stCondLst>
                                  <p:childTnLst>
                                    <p:set>
                                      <p:cBhvr>
                                        <p:cTn id="47" dur="1" fill="hold">
                                          <p:stCondLst>
                                            <p:cond delay="0"/>
                                          </p:stCondLst>
                                        </p:cTn>
                                        <p:tgtEl>
                                          <p:spTgt spid="35843">
                                            <p:txEl>
                                              <p:pRg st="4" end="4"/>
                                            </p:txEl>
                                          </p:spTgt>
                                        </p:tgtEl>
                                        <p:attrNameLst>
                                          <p:attrName>style.visibility</p:attrName>
                                        </p:attrNameLst>
                                      </p:cBhvr>
                                      <p:to>
                                        <p:strVal val="visible"/>
                                      </p:to>
                                    </p:set>
                                    <p:anim calcmode="lin" valueType="num">
                                      <p:cBhvr>
                                        <p:cTn id="48" dur="500" fill="hold"/>
                                        <p:tgtEl>
                                          <p:spTgt spid="35843">
                                            <p:txEl>
                                              <p:pRg st="4" end="4"/>
                                            </p:txEl>
                                          </p:spTgt>
                                        </p:tgtEl>
                                        <p:attrNameLst>
                                          <p:attrName>ppt_x</p:attrName>
                                        </p:attrNameLst>
                                      </p:cBhvr>
                                      <p:tavLst>
                                        <p:tav tm="0">
                                          <p:val>
                                            <p:strVal val="#ppt_x-#ppt_w/2"/>
                                          </p:val>
                                        </p:tav>
                                        <p:tav tm="100000">
                                          <p:val>
                                            <p:strVal val="#ppt_x"/>
                                          </p:val>
                                        </p:tav>
                                      </p:tavLst>
                                    </p:anim>
                                    <p:anim calcmode="lin" valueType="num">
                                      <p:cBhvr>
                                        <p:cTn id="49" dur="500" fill="hold"/>
                                        <p:tgtEl>
                                          <p:spTgt spid="35843">
                                            <p:txEl>
                                              <p:pRg st="4" end="4"/>
                                            </p:txEl>
                                          </p:spTgt>
                                        </p:tgtEl>
                                        <p:attrNameLst>
                                          <p:attrName>ppt_y</p:attrName>
                                        </p:attrNameLst>
                                      </p:cBhvr>
                                      <p:tavLst>
                                        <p:tav tm="0">
                                          <p:val>
                                            <p:strVal val="#ppt_y"/>
                                          </p:val>
                                        </p:tav>
                                        <p:tav tm="100000">
                                          <p:val>
                                            <p:strVal val="#ppt_y"/>
                                          </p:val>
                                        </p:tav>
                                      </p:tavLst>
                                    </p:anim>
                                    <p:anim calcmode="lin" valueType="num">
                                      <p:cBhvr>
                                        <p:cTn id="50" dur="500" fill="hold"/>
                                        <p:tgtEl>
                                          <p:spTgt spid="35843">
                                            <p:txEl>
                                              <p:pRg st="4" end="4"/>
                                            </p:txEl>
                                          </p:spTgt>
                                        </p:tgtEl>
                                        <p:attrNameLst>
                                          <p:attrName>ppt_w</p:attrName>
                                        </p:attrNameLst>
                                      </p:cBhvr>
                                      <p:tavLst>
                                        <p:tav tm="0">
                                          <p:val>
                                            <p:fltVal val="0"/>
                                          </p:val>
                                        </p:tav>
                                        <p:tav tm="100000">
                                          <p:val>
                                            <p:strVal val="#ppt_w"/>
                                          </p:val>
                                        </p:tav>
                                      </p:tavLst>
                                    </p:anim>
                                    <p:anim calcmode="lin" valueType="num">
                                      <p:cBhvr>
                                        <p:cTn id="51" dur="500" fill="hold"/>
                                        <p:tgtEl>
                                          <p:spTgt spid="35843">
                                            <p:txEl>
                                              <p:pRg st="4" end="4"/>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animBg="1" autoUpdateAnimBg="0"/>
      <p:bldP spid="35843"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Rectangle 1026"/>
          <p:cNvSpPr>
            <a:spLocks noGrp="1" noChangeArrowheads="1"/>
          </p:cNvSpPr>
          <p:nvPr>
            <p:ph type="title"/>
          </p:nvPr>
        </p:nvSpPr>
        <p:spPr>
          <a:xfrm>
            <a:off x="1991544" y="381000"/>
            <a:ext cx="8676456" cy="838200"/>
          </a:xfrm>
          <a:noFill/>
        </p:spPr>
        <p:txBody>
          <a:bodyPr>
            <a:normAutofit fontScale="90000"/>
          </a:bodyPr>
          <a:lstStyle/>
          <a:p>
            <a:pPr algn="l"/>
            <a:r>
              <a:rPr lang="id-ID" smtClean="0"/>
              <a:t>Mesin pencari </a:t>
            </a:r>
            <a:br>
              <a:rPr lang="id-ID" smtClean="0"/>
            </a:br>
            <a:r>
              <a:rPr lang="id-ID" i="1" smtClean="0"/>
              <a:t>(search engine)</a:t>
            </a:r>
            <a:endParaRPr lang="en-US" i="1"/>
          </a:p>
        </p:txBody>
      </p:sp>
      <p:sp>
        <p:nvSpPr>
          <p:cNvPr id="44036" name="Rectangle 1028"/>
          <p:cNvSpPr>
            <a:spLocks noGrp="1" noChangeArrowheads="1"/>
          </p:cNvSpPr>
          <p:nvPr>
            <p:ph type="body" sz="half" idx="2"/>
          </p:nvPr>
        </p:nvSpPr>
        <p:spPr>
          <a:xfrm>
            <a:off x="1847529" y="1982688"/>
            <a:ext cx="4032448" cy="2886472"/>
          </a:xfrm>
        </p:spPr>
        <p:txBody>
          <a:bodyPr>
            <a:normAutofit/>
          </a:bodyPr>
          <a:lstStyle/>
          <a:p>
            <a:r>
              <a:rPr lang="id-ID" sz="2800"/>
              <a:t>Mesin pencari mencari </a:t>
            </a:r>
            <a:r>
              <a:rPr lang="en-US" sz="2800"/>
              <a:t>lo</a:t>
            </a:r>
            <a:r>
              <a:rPr lang="id-ID" sz="2800"/>
              <a:t>kasi </a:t>
            </a:r>
            <a:r>
              <a:rPr lang="en-US" sz="2800"/>
              <a:t>web</a:t>
            </a:r>
            <a:r>
              <a:rPr lang="id-ID" sz="2800"/>
              <a:t> dan menampilkan hasil pencarian berdasarkan popularitas</a:t>
            </a:r>
            <a:r>
              <a:rPr lang="en-US" sz="2800"/>
              <a:t>.</a:t>
            </a:r>
          </a:p>
          <a:p>
            <a:endParaRPr lang="en-US" sz="2800"/>
          </a:p>
        </p:txBody>
      </p:sp>
      <p:pic>
        <p:nvPicPr>
          <p:cNvPr id="6159" name="Picture 15"/>
          <p:cNvPicPr>
            <a:picLocks noChangeAspect="1" noChangeArrowheads="1"/>
          </p:cNvPicPr>
          <p:nvPr/>
        </p:nvPicPr>
        <p:blipFill rotWithShape="1">
          <a:blip r:embed="rId3">
            <a:extLst>
              <a:ext uri="{28A0092B-C50C-407E-A947-70E740481C1C}">
                <a14:useLocalDpi xmlns:a14="http://schemas.microsoft.com/office/drawing/2010/main" val="0"/>
              </a:ext>
            </a:extLst>
          </a:blip>
          <a:srcRect r="66094"/>
          <a:stretch/>
        </p:blipFill>
        <p:spPr bwMode="auto">
          <a:xfrm>
            <a:off x="6168009" y="332656"/>
            <a:ext cx="3508821" cy="6467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3708890"/>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44034"/>
                                        </p:tgtEl>
                                        <p:attrNameLst>
                                          <p:attrName>style.visibility</p:attrName>
                                        </p:attrNameLst>
                                      </p:cBhvr>
                                      <p:to>
                                        <p:strVal val="visible"/>
                                      </p:to>
                                    </p:set>
                                    <p:animEffect transition="in" filter="checkerboard(across)">
                                      <p:cBhvr>
                                        <p:cTn id="7" dur="500"/>
                                        <p:tgtEl>
                                          <p:spTgt spid="440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44036">
                                            <p:txEl>
                                              <p:pRg st="0" end="0"/>
                                            </p:txEl>
                                          </p:spTgt>
                                        </p:tgtEl>
                                        <p:attrNameLst>
                                          <p:attrName>style.visibility</p:attrName>
                                        </p:attrNameLst>
                                      </p:cBhvr>
                                      <p:to>
                                        <p:strVal val="visible"/>
                                      </p:to>
                                    </p:set>
                                    <p:anim calcmode="lin" valueType="num">
                                      <p:cBhvr additive="base">
                                        <p:cTn id="12" dur="500" fill="hold"/>
                                        <p:tgtEl>
                                          <p:spTgt spid="44036">
                                            <p:txEl>
                                              <p:pRg st="0" end="0"/>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4403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4" grpId="0" autoUpdateAnimBg="0"/>
      <p:bldP spid="44036"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2209800" y="381000"/>
            <a:ext cx="7772400" cy="838200"/>
          </a:xfrm>
          <a:noFill/>
        </p:spPr>
        <p:txBody>
          <a:bodyPr/>
          <a:lstStyle/>
          <a:p>
            <a:r>
              <a:rPr lang="id-ID" smtClean="0"/>
              <a:t>..</a:t>
            </a:r>
            <a:endParaRPr lang="en-US"/>
          </a:p>
        </p:txBody>
      </p:sp>
      <p:pic>
        <p:nvPicPr>
          <p:cNvPr id="19458" name="Picture 2" descr="E:\1. DIK\# LITERASI TIK\market-share-lar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9536" y="368660"/>
            <a:ext cx="8208912" cy="6156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16996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 fill="hold" grpId="0" nodeType="afterEffect">
                                  <p:stCondLst>
                                    <p:cond delay="0"/>
                                  </p:stCondLst>
                                  <p:childTnLst>
                                    <p:set>
                                      <p:cBhvr>
                                        <p:cTn id="6" dur="1" fill="hold">
                                          <p:stCondLst>
                                            <p:cond delay="0"/>
                                          </p:stCondLst>
                                        </p:cTn>
                                        <p:tgtEl>
                                          <p:spTgt spid="58370"/>
                                        </p:tgtEl>
                                        <p:attrNameLst>
                                          <p:attrName>style.visibility</p:attrName>
                                        </p:attrNameLst>
                                      </p:cBhvr>
                                      <p:to>
                                        <p:strVal val="visible"/>
                                      </p:to>
                                    </p:set>
                                    <p:anim calcmode="lin" valueType="num">
                                      <p:cBhvr>
                                        <p:cTn id="7" dur="500" fill="hold"/>
                                        <p:tgtEl>
                                          <p:spTgt spid="58370"/>
                                        </p:tgtEl>
                                        <p:attrNameLst>
                                          <p:attrName>ppt_x</p:attrName>
                                        </p:attrNameLst>
                                      </p:cBhvr>
                                      <p:tavLst>
                                        <p:tav tm="0">
                                          <p:val>
                                            <p:strVal val="#ppt_x"/>
                                          </p:val>
                                        </p:tav>
                                        <p:tav tm="100000">
                                          <p:val>
                                            <p:strVal val="#ppt_x"/>
                                          </p:val>
                                        </p:tav>
                                      </p:tavLst>
                                    </p:anim>
                                    <p:anim calcmode="lin" valueType="num">
                                      <p:cBhvr>
                                        <p:cTn id="8" dur="500" fill="hold"/>
                                        <p:tgtEl>
                                          <p:spTgt spid="58370"/>
                                        </p:tgtEl>
                                        <p:attrNameLst>
                                          <p:attrName>ppt_y</p:attrName>
                                        </p:attrNameLst>
                                      </p:cBhvr>
                                      <p:tavLst>
                                        <p:tav tm="0">
                                          <p:val>
                                            <p:strVal val="#ppt_y-#ppt_h/2"/>
                                          </p:val>
                                        </p:tav>
                                        <p:tav tm="100000">
                                          <p:val>
                                            <p:strVal val="#ppt_y"/>
                                          </p:val>
                                        </p:tav>
                                      </p:tavLst>
                                    </p:anim>
                                    <p:anim calcmode="lin" valueType="num">
                                      <p:cBhvr>
                                        <p:cTn id="9" dur="500" fill="hold"/>
                                        <p:tgtEl>
                                          <p:spTgt spid="58370"/>
                                        </p:tgtEl>
                                        <p:attrNameLst>
                                          <p:attrName>ppt_w</p:attrName>
                                        </p:attrNameLst>
                                      </p:cBhvr>
                                      <p:tavLst>
                                        <p:tav tm="0">
                                          <p:val>
                                            <p:strVal val="#ppt_w"/>
                                          </p:val>
                                        </p:tav>
                                        <p:tav tm="100000">
                                          <p:val>
                                            <p:strVal val="#ppt_w"/>
                                          </p:val>
                                        </p:tav>
                                      </p:tavLst>
                                    </p:anim>
                                    <p:anim calcmode="lin" valueType="num">
                                      <p:cBhvr>
                                        <p:cTn id="10" dur="500" fill="hold"/>
                                        <p:tgtEl>
                                          <p:spTgt spid="5837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0"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idx="4294967295"/>
          </p:nvPr>
        </p:nvSpPr>
        <p:spPr>
          <a:xfrm>
            <a:off x="1524000" y="342900"/>
            <a:ext cx="9144000" cy="1143000"/>
          </a:xfrm>
          <a:noFill/>
        </p:spPr>
        <p:txBody>
          <a:bodyPr/>
          <a:lstStyle/>
          <a:p>
            <a:r>
              <a:rPr lang="id-ID" smtClean="0"/>
              <a:t>Gunakan kata kunci yang tepat</a:t>
            </a:r>
            <a:endParaRPr lang="en-US"/>
          </a:p>
        </p:txBody>
      </p:sp>
      <p:sp>
        <p:nvSpPr>
          <p:cNvPr id="45059" name="Rectangle 3"/>
          <p:cNvSpPr>
            <a:spLocks noGrp="1" noChangeArrowheads="1"/>
          </p:cNvSpPr>
          <p:nvPr>
            <p:ph type="body" sz="half" idx="4294967295"/>
          </p:nvPr>
        </p:nvSpPr>
        <p:spPr>
          <a:xfrm>
            <a:off x="1773560" y="1916832"/>
            <a:ext cx="3962400" cy="4876800"/>
          </a:xfrm>
        </p:spPr>
        <p:txBody>
          <a:bodyPr/>
          <a:lstStyle/>
          <a:p>
            <a:r>
              <a:rPr lang="id-ID" sz="2800"/>
              <a:t>Pilih kata kunci (keyword) yang tepat sebelum </a:t>
            </a:r>
            <a:r>
              <a:rPr lang="id-ID" sz="2800" i="1"/>
              <a:t>browsing</a:t>
            </a:r>
            <a:r>
              <a:rPr lang="id-ID" sz="2800"/>
              <a:t>.</a:t>
            </a:r>
            <a:endParaRPr lang="en-US" sz="2800"/>
          </a:p>
          <a:p>
            <a:r>
              <a:rPr lang="id-ID" sz="2800"/>
              <a:t>Pernahkah anda pakai “AND” atau “OR” untuk mencari dengan dua atau lebih kata kunci ?</a:t>
            </a:r>
            <a:endParaRPr lang="en-US"/>
          </a:p>
        </p:txBody>
      </p:sp>
      <p:sp>
        <p:nvSpPr>
          <p:cNvPr id="45066" name="WordArt 10"/>
          <p:cNvSpPr>
            <a:spLocks noChangeArrowheads="1" noChangeShapeType="1" noTextEdit="1"/>
          </p:cNvSpPr>
          <p:nvPr/>
        </p:nvSpPr>
        <p:spPr bwMode="auto">
          <a:xfrm>
            <a:off x="7315202" y="1524003"/>
            <a:ext cx="504825" cy="1520825"/>
          </a:xfrm>
          <a:prstGeom prst="rect">
            <a:avLst/>
          </a:prstGeom>
        </p:spPr>
        <p:txBody>
          <a:bodyPr wrap="none" fromWordArt="1">
            <a:prstTxWarp prst="textSlantUp">
              <a:avLst>
                <a:gd name="adj" fmla="val 32056"/>
              </a:avLst>
            </a:prstTxWarp>
          </a:bodyPr>
          <a:lstStyle/>
          <a:p>
            <a:pPr algn="ctr"/>
            <a:r>
              <a:rPr lang="id-ID" sz="4400" kern="10">
                <a:ln w="9525">
                  <a:solidFill>
                    <a:srgbClr val="CC99FF"/>
                  </a:solidFill>
                  <a:round/>
                  <a:headEnd type="none" w="sm" len="sm"/>
                  <a:tailEnd type="none" w="sm" len="sm"/>
                </a:ln>
                <a:gradFill rotWithShape="0">
                  <a:gsLst>
                    <a:gs pos="0">
                      <a:srgbClr val="6600CC"/>
                    </a:gs>
                    <a:gs pos="100000">
                      <a:srgbClr val="CC00CC"/>
                    </a:gs>
                  </a:gsLst>
                  <a:lin ang="5400000" scaled="1"/>
                </a:gradFill>
                <a:effectLst>
                  <a:outerShdw dist="53882" dir="2700000" algn="ctr" rotWithShape="0">
                    <a:srgbClr val="9999FF"/>
                  </a:outerShdw>
                </a:effectLst>
                <a:latin typeface="Impact"/>
              </a:rPr>
              <a:t>Or</a:t>
            </a:r>
          </a:p>
        </p:txBody>
      </p:sp>
      <p:grpSp>
        <p:nvGrpSpPr>
          <p:cNvPr id="2" name="Group 1"/>
          <p:cNvGrpSpPr/>
          <p:nvPr/>
        </p:nvGrpSpPr>
        <p:grpSpPr>
          <a:xfrm>
            <a:off x="6064200" y="1916833"/>
            <a:ext cx="4136256" cy="3848101"/>
            <a:chOff x="3657600" y="1828800"/>
            <a:chExt cx="5295900" cy="4303713"/>
          </a:xfrm>
        </p:grpSpPr>
        <p:sp>
          <p:nvSpPr>
            <p:cNvPr id="45061" name="WordArt 5"/>
            <p:cNvSpPr>
              <a:spLocks noChangeArrowheads="1" noChangeShapeType="1" noTextEdit="1"/>
            </p:cNvSpPr>
            <p:nvPr/>
          </p:nvSpPr>
          <p:spPr bwMode="auto">
            <a:xfrm rot="-1427239">
              <a:off x="4991100" y="2593975"/>
              <a:ext cx="2057400" cy="1295400"/>
            </a:xfrm>
            <a:prstGeom prst="rect">
              <a:avLst/>
            </a:prstGeom>
            <a:extLst>
              <a:ext uri="{AF507438-7753-43E0-B8FC-AC1667EBCBE1}">
                <a14:hiddenEffects xmlns:a14="http://schemas.microsoft.com/office/drawing/2010/main">
                  <a:effectLst/>
                </a14:hiddenEffects>
              </a:ext>
            </a:extLst>
          </p:spPr>
          <p:txBody>
            <a:bodyPr wrap="none" fromWordArt="1">
              <a:prstTxWarp prst="textTriangle">
                <a:avLst>
                  <a:gd name="adj" fmla="val 50000"/>
                </a:avLst>
              </a:prstTxWarp>
              <a:scene3d>
                <a:camera prst="legacyObliqueTopLeft"/>
                <a:lightRig rig="legacyNormal3" dir="r"/>
              </a:scene3d>
              <a:sp3d extrusionH="201600" prstMaterial="legacyMatte">
                <a:extrusionClr>
                  <a:srgbClr val="0066CC"/>
                </a:extrusionClr>
              </a:sp3d>
            </a:bodyPr>
            <a:lstStyle/>
            <a:p>
              <a:pPr algn="ctr"/>
              <a:r>
                <a:rPr lang="id-ID" sz="3600" kern="10">
                  <a:ln w="9525">
                    <a:round/>
                    <a:headEnd type="none" w="sm" len="sm"/>
                    <a:tailEnd type="none" w="sm" len="sm"/>
                  </a:ln>
                  <a:gradFill rotWithShape="0">
                    <a:gsLst>
                      <a:gs pos="0">
                        <a:srgbClr val="FFFFCC"/>
                      </a:gs>
                      <a:gs pos="100000">
                        <a:srgbClr val="FF9999"/>
                      </a:gs>
                    </a:gsLst>
                    <a:lin ang="6827239" scaled="1"/>
                  </a:gradFill>
                  <a:latin typeface="Times New Roman"/>
                  <a:cs typeface="Times New Roman"/>
                </a:rPr>
                <a:t>Tobacco</a:t>
              </a:r>
            </a:p>
          </p:txBody>
        </p:sp>
        <p:sp>
          <p:nvSpPr>
            <p:cNvPr id="45062" name="WordArt 6" descr="Narrow vertical"/>
            <p:cNvSpPr>
              <a:spLocks noChangeArrowheads="1" noChangeShapeType="1" noTextEdit="1"/>
            </p:cNvSpPr>
            <p:nvPr/>
          </p:nvSpPr>
          <p:spPr bwMode="auto">
            <a:xfrm rot="-257650">
              <a:off x="7086600" y="3276600"/>
              <a:ext cx="1866900" cy="1600200"/>
            </a:xfrm>
            <a:prstGeom prst="rect">
              <a:avLst/>
            </a:prstGeom>
          </p:spPr>
          <p:txBody>
            <a:bodyPr wrap="none" fromWordArt="1">
              <a:prstTxWarp prst="textCurveUp">
                <a:avLst>
                  <a:gd name="adj" fmla="val 40356"/>
                </a:avLst>
              </a:prstTxWarp>
            </a:bodyPr>
            <a:lstStyle/>
            <a:p>
              <a:pPr algn="ctr"/>
              <a:r>
                <a:rPr lang="id-ID" sz="2000" kern="10">
                  <a:ln w="12700">
                    <a:solidFill>
                      <a:srgbClr val="000000"/>
                    </a:solidFill>
                    <a:round/>
                    <a:headEnd type="none" w="sm" len="sm"/>
                    <a:tailEnd type="none" w="sm" len="sm"/>
                  </a:ln>
                  <a:pattFill prst="dashHorz">
                    <a:fgClr>
                      <a:srgbClr val="808080"/>
                    </a:fgClr>
                    <a:bgClr>
                      <a:srgbClr val="FFFF00"/>
                    </a:bgClr>
                  </a:pattFill>
                  <a:effectLst>
                    <a:outerShdw dist="45791" dir="2021404" algn="ctr" rotWithShape="0">
                      <a:srgbClr val="808080"/>
                    </a:outerShdw>
                  </a:effectLst>
                  <a:latin typeface="Arial Black"/>
                </a:rPr>
                <a:t>Legislation</a:t>
              </a:r>
            </a:p>
          </p:txBody>
        </p:sp>
        <p:sp>
          <p:nvSpPr>
            <p:cNvPr id="45063" name="WordArt 7"/>
            <p:cNvSpPr>
              <a:spLocks noChangeArrowheads="1" noChangeShapeType="1" noTextEdit="1"/>
            </p:cNvSpPr>
            <p:nvPr/>
          </p:nvSpPr>
          <p:spPr bwMode="auto">
            <a:xfrm rot="1402737">
              <a:off x="6858000" y="2133600"/>
              <a:ext cx="1912938" cy="1201738"/>
            </a:xfrm>
            <a:prstGeom prst="rect">
              <a:avLst/>
            </a:prstGeom>
          </p:spPr>
          <p:txBody>
            <a:bodyPr wrap="none" fromWordArt="1">
              <a:prstTxWarp prst="textPlain">
                <a:avLst>
                  <a:gd name="adj" fmla="val 50000"/>
                </a:avLst>
              </a:prstTxWarp>
            </a:bodyPr>
            <a:lstStyle/>
            <a:p>
              <a:pPr algn="ctr"/>
              <a:r>
                <a:rPr lang="id-ID" sz="2800" kern="10">
                  <a:ln w="19050">
                    <a:solidFill>
                      <a:srgbClr val="99CCFF"/>
                    </a:solidFill>
                    <a:round/>
                    <a:headEnd type="none" w="sm" len="sm"/>
                    <a:tailEnd type="none" w="sm" len="sm"/>
                  </a:ln>
                  <a:solidFill>
                    <a:srgbClr val="0066CC"/>
                  </a:solidFill>
                  <a:effectLst>
                    <a:outerShdw dist="35921" dir="2700000" algn="ctr" rotWithShape="0">
                      <a:srgbClr val="990000"/>
                    </a:outerShdw>
                  </a:effectLst>
                  <a:latin typeface="Impact"/>
                </a:rPr>
                <a:t>Lawsuit</a:t>
              </a:r>
            </a:p>
          </p:txBody>
        </p:sp>
        <p:sp>
          <p:nvSpPr>
            <p:cNvPr id="45064" name="WordArt 8"/>
            <p:cNvSpPr>
              <a:spLocks noChangeArrowheads="1" noChangeShapeType="1" noTextEdit="1"/>
            </p:cNvSpPr>
            <p:nvPr/>
          </p:nvSpPr>
          <p:spPr bwMode="auto">
            <a:xfrm rot="1431391">
              <a:off x="3810000" y="4038600"/>
              <a:ext cx="1828800" cy="1066800"/>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scene3d>
                <a:camera prst="legacyPerspectiveBottomRight">
                  <a:rot lat="0" lon="21239999" rev="0"/>
                </a:camera>
                <a:lightRig rig="legacyHarsh3" dir="l"/>
              </a:scene3d>
              <a:sp3d extrusionH="430200" prstMaterial="legacyMatte">
                <a:extrusionClr>
                  <a:srgbClr val="C0C0C0"/>
                </a:extrusionClr>
              </a:sp3d>
            </a:bodyPr>
            <a:lstStyle/>
            <a:p>
              <a:pPr algn="ctr"/>
              <a:r>
                <a:rPr lang="id-ID" sz="2800" kern="10">
                  <a:ln w="9525">
                    <a:round/>
                    <a:headEnd type="none" w="sm" len="sm"/>
                    <a:tailEnd type="none" w="sm" len="sm"/>
                  </a:ln>
                  <a:gradFill rotWithShape="0">
                    <a:gsLst>
                      <a:gs pos="0">
                        <a:srgbClr val="DCEBF5"/>
                      </a:gs>
                      <a:gs pos="8000">
                        <a:srgbClr val="83A7C3"/>
                      </a:gs>
                      <a:gs pos="13000">
                        <a:srgbClr val="768FB9"/>
                      </a:gs>
                      <a:gs pos="21001">
                        <a:srgbClr val="83A7C3"/>
                      </a:gs>
                      <a:gs pos="52000">
                        <a:srgbClr val="FFFFFF"/>
                      </a:gs>
                      <a:gs pos="56000">
                        <a:srgbClr val="9C6563"/>
                      </a:gs>
                      <a:gs pos="58000">
                        <a:srgbClr val="80302D"/>
                      </a:gs>
                      <a:gs pos="71001">
                        <a:srgbClr val="C0524E"/>
                      </a:gs>
                      <a:gs pos="94000">
                        <a:srgbClr val="EBDAD4"/>
                      </a:gs>
                      <a:gs pos="100000">
                        <a:srgbClr val="55261C"/>
                      </a:gs>
                    </a:gsLst>
                    <a:lin ang="3968609" scaled="1"/>
                  </a:gradFill>
                  <a:latin typeface="Arial Black"/>
                </a:rPr>
                <a:t>Smoking</a:t>
              </a:r>
            </a:p>
          </p:txBody>
        </p:sp>
        <p:sp>
          <p:nvSpPr>
            <p:cNvPr id="45065" name="WordArt 9"/>
            <p:cNvSpPr>
              <a:spLocks noChangeArrowheads="1" noChangeShapeType="1" noTextEdit="1"/>
            </p:cNvSpPr>
            <p:nvPr/>
          </p:nvSpPr>
          <p:spPr bwMode="auto">
            <a:xfrm rot="-712887">
              <a:off x="5715000" y="4343400"/>
              <a:ext cx="1190625" cy="685800"/>
            </a:xfrm>
            <a:prstGeom prst="rect">
              <a:avLst/>
            </a:prstGeom>
          </p:spPr>
          <p:txBody>
            <a:bodyPr wrap="none" fromWordArt="1">
              <a:prstTxWarp prst="textPlain">
                <a:avLst>
                  <a:gd name="adj" fmla="val 50000"/>
                </a:avLst>
              </a:prstTxWarp>
            </a:bodyPr>
            <a:lstStyle/>
            <a:p>
              <a:pPr algn="ctr"/>
              <a:r>
                <a:rPr lang="id-ID" sz="3600" kern="10">
                  <a:ln w="12700">
                    <a:solidFill>
                      <a:srgbClr val="3333CC"/>
                    </a:solidFill>
                    <a:round/>
                    <a:headEnd type="none" w="sm" len="sm"/>
                    <a:tailEnd type="none" w="sm" len="sm"/>
                  </a:ln>
                  <a:solidFill>
                    <a:srgbClr val="B2B2B2">
                      <a:alpha val="50000"/>
                    </a:srgbClr>
                  </a:solidFill>
                  <a:effectLst>
                    <a:outerShdw dist="45791" dir="2021404" algn="ctr" rotWithShape="0">
                      <a:srgbClr val="9999FF"/>
                    </a:outerShdw>
                  </a:effectLst>
                  <a:latin typeface="Arial Black"/>
                </a:rPr>
                <a:t>And</a:t>
              </a:r>
            </a:p>
          </p:txBody>
        </p:sp>
        <p:sp>
          <p:nvSpPr>
            <p:cNvPr id="45067" name="WordArt 11"/>
            <p:cNvSpPr>
              <a:spLocks noChangeArrowheads="1" noChangeShapeType="1" noTextEdit="1"/>
            </p:cNvSpPr>
            <p:nvPr/>
          </p:nvSpPr>
          <p:spPr bwMode="auto">
            <a:xfrm>
              <a:off x="3657600" y="1828800"/>
              <a:ext cx="1657350" cy="1463675"/>
            </a:xfrm>
            <a:prstGeom prst="rect">
              <a:avLst/>
            </a:prstGeom>
          </p:spPr>
          <p:txBody>
            <a:bodyPr wrap="none" fromWordArt="1">
              <a:prstTxWarp prst="textDoubleWave1">
                <a:avLst>
                  <a:gd name="adj1" fmla="val 6500"/>
                  <a:gd name="adj2" fmla="val 0"/>
                </a:avLst>
              </a:prstTxWarp>
            </a:bodyPr>
            <a:lstStyle/>
            <a:p>
              <a:pPr algn="ctr"/>
              <a:r>
                <a:rPr lang="id-ID" sz="4400" kern="10" spc="-440">
                  <a:ln w="12700">
                    <a:solidFill>
                      <a:srgbClr val="000099"/>
                    </a:solidFill>
                    <a:round/>
                    <a:headEnd type="none" w="sm" len="sm"/>
                    <a:tailEnd type="none" w="sm" len="sm"/>
                  </a:ln>
                  <a:solidFill>
                    <a:srgbClr val="33CCFF"/>
                  </a:solidFill>
                  <a:effectLst>
                    <a:outerShdw dist="125724" dir="18900000" algn="ctr" rotWithShape="0">
                      <a:srgbClr val="000099"/>
                    </a:outerShdw>
                  </a:effectLst>
                  <a:latin typeface="Impact"/>
                </a:rPr>
                <a:t>Cancer</a:t>
              </a:r>
            </a:p>
          </p:txBody>
        </p:sp>
        <p:sp>
          <p:nvSpPr>
            <p:cNvPr id="45068" name="WordArt 12"/>
            <p:cNvSpPr>
              <a:spLocks noChangeArrowheads="1" noChangeShapeType="1" noTextEdit="1"/>
            </p:cNvSpPr>
            <p:nvPr/>
          </p:nvSpPr>
          <p:spPr bwMode="auto">
            <a:xfrm rot="1835723">
              <a:off x="6553200" y="5257800"/>
              <a:ext cx="2152650" cy="874713"/>
            </a:xfrm>
            <a:prstGeom prst="rect">
              <a:avLst/>
            </a:prstGeom>
            <a:extLst>
              <a:ext uri="{AF507438-7753-43E0-B8FC-AC1667EBCBE1}">
                <a14:hiddenEffects xmlns:a14="http://schemas.microsoft.com/office/drawing/2010/main">
                  <a:effectLst/>
                </a14:hiddenEffects>
              </a:ext>
            </a:extLst>
          </p:spPr>
          <p:txBody>
            <a:bodyPr wrap="none" fromWordArt="1">
              <a:prstTxWarp prst="textCascadeUp">
                <a:avLst>
                  <a:gd name="adj" fmla="val 44444"/>
                </a:avLst>
              </a:prstTxWarp>
              <a:scene3d>
                <a:camera prst="legacyPerspectiveFront">
                  <a:rot lat="20519999" lon="1080000" rev="0"/>
                </a:camera>
                <a:lightRig rig="legacyHarsh2" dir="b"/>
              </a:scene3d>
              <a:sp3d extrusionH="430200" prstMaterial="legacyMatte">
                <a:extrusionClr>
                  <a:srgbClr val="FF6600"/>
                </a:extrusionClr>
              </a:sp3d>
            </a:bodyPr>
            <a:lstStyle/>
            <a:p>
              <a:pPr algn="ctr"/>
              <a:r>
                <a:rPr lang="id-ID" sz="3600" kern="10">
                  <a:ln w="9525">
                    <a:round/>
                    <a:headEnd type="none" w="sm" len="sm"/>
                    <a:tailEnd type="none" w="sm" len="sm"/>
                  </a:ln>
                  <a:gradFill rotWithShape="0">
                    <a:gsLst>
                      <a:gs pos="0">
                        <a:srgbClr val="FFE701"/>
                      </a:gs>
                      <a:gs pos="100000">
                        <a:srgbClr val="FE3E02"/>
                      </a:gs>
                    </a:gsLst>
                    <a:lin ang="3564277" scaled="1"/>
                  </a:gradFill>
                  <a:latin typeface="Impact"/>
                </a:rPr>
                <a:t>Advertising</a:t>
              </a:r>
            </a:p>
          </p:txBody>
        </p:sp>
        <p:sp>
          <p:nvSpPr>
            <p:cNvPr id="45069" name="WordArt 13"/>
            <p:cNvSpPr>
              <a:spLocks noChangeArrowheads="1" noChangeShapeType="1" noTextEdit="1"/>
            </p:cNvSpPr>
            <p:nvPr/>
          </p:nvSpPr>
          <p:spPr bwMode="auto">
            <a:xfrm>
              <a:off x="4191000" y="5410200"/>
              <a:ext cx="2486025" cy="685800"/>
            </a:xfrm>
            <a:prstGeom prst="rect">
              <a:avLst/>
            </a:prstGeom>
          </p:spPr>
          <p:txBody>
            <a:bodyPr wrap="none" fromWordArt="1">
              <a:prstTxWarp prst="textPlain">
                <a:avLst>
                  <a:gd name="adj" fmla="val 50000"/>
                </a:avLst>
              </a:prstTxWarp>
            </a:bodyPr>
            <a:lstStyle/>
            <a:p>
              <a:pPr algn="ctr"/>
              <a:r>
                <a:rPr lang="id-ID" sz="3600" kern="10">
                  <a:ln w="12700">
                    <a:solidFill>
                      <a:srgbClr val="EAEAEA"/>
                    </a:solidFill>
                    <a:round/>
                    <a:headEnd type="none" w="sm" len="sm"/>
                    <a:tailEnd type="none" w="sm" len="sm"/>
                  </a:ln>
                  <a:gradFill rotWithShape="0">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outerShdw>
                  </a:effectLst>
                  <a:latin typeface="Arial Black"/>
                </a:rPr>
                <a:t>Teenagers</a:t>
              </a:r>
            </a:p>
          </p:txBody>
        </p:sp>
      </p:grpSp>
    </p:spTree>
    <p:extLst>
      <p:ext uri="{BB962C8B-B14F-4D97-AF65-F5344CB8AC3E}">
        <p14:creationId xmlns:p14="http://schemas.microsoft.com/office/powerpoint/2010/main" val="201069625"/>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5058"/>
                                        </p:tgtEl>
                                        <p:attrNameLst>
                                          <p:attrName>style.visibility</p:attrName>
                                        </p:attrNameLst>
                                      </p:cBhvr>
                                      <p:to>
                                        <p:strVal val="visible"/>
                                      </p:to>
                                    </p:set>
                                    <p:anim calcmode="lin" valueType="num">
                                      <p:cBhvr additive="base">
                                        <p:cTn id="7" dur="500" fill="hold"/>
                                        <p:tgtEl>
                                          <p:spTgt spid="45058"/>
                                        </p:tgtEl>
                                        <p:attrNameLst>
                                          <p:attrName>ppt_x</p:attrName>
                                        </p:attrNameLst>
                                      </p:cBhvr>
                                      <p:tavLst>
                                        <p:tav tm="0">
                                          <p:val>
                                            <p:strVal val="#ppt_x"/>
                                          </p:val>
                                        </p:tav>
                                        <p:tav tm="100000">
                                          <p:val>
                                            <p:strVal val="#ppt_x"/>
                                          </p:val>
                                        </p:tav>
                                      </p:tavLst>
                                    </p:anim>
                                    <p:anim calcmode="lin" valueType="num">
                                      <p:cBhvr additive="base">
                                        <p:cTn id="8" dur="500" fill="hold"/>
                                        <p:tgtEl>
                                          <p:spTgt spid="45058"/>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5059">
                                            <p:txEl>
                                              <p:pRg st="0" end="0"/>
                                            </p:txEl>
                                          </p:spTgt>
                                        </p:tgtEl>
                                        <p:attrNameLst>
                                          <p:attrName>style.visibility</p:attrName>
                                        </p:attrNameLst>
                                      </p:cBhvr>
                                      <p:to>
                                        <p:strVal val="visible"/>
                                      </p:to>
                                    </p:set>
                                    <p:anim calcmode="lin" valueType="num">
                                      <p:cBhvr additive="base">
                                        <p:cTn id="12" dur="500" fill="hold"/>
                                        <p:tgtEl>
                                          <p:spTgt spid="45059">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45059">
                                            <p:txEl>
                                              <p:pRg st="0" end="0"/>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45059">
                                            <p:txEl>
                                              <p:pRg st="1" end="1"/>
                                            </p:txEl>
                                          </p:spTgt>
                                        </p:tgtEl>
                                        <p:attrNameLst>
                                          <p:attrName>style.visibility</p:attrName>
                                        </p:attrNameLst>
                                      </p:cBhvr>
                                      <p:to>
                                        <p:strVal val="visible"/>
                                      </p:to>
                                    </p:set>
                                    <p:anim calcmode="lin" valueType="num">
                                      <p:cBhvr additive="base">
                                        <p:cTn id="17" dur="500" fill="hold"/>
                                        <p:tgtEl>
                                          <p:spTgt spid="45059">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45059">
                                            <p:txEl>
                                              <p:pRg st="1" end="1"/>
                                            </p:txEl>
                                          </p:spTgt>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3" presetClass="entr" presetSubtype="0" fill="hold" grpId="0" nodeType="afterEffect">
                                  <p:stCondLst>
                                    <p:cond delay="1000"/>
                                  </p:stCondLst>
                                  <p:childTnLst>
                                    <p:set>
                                      <p:cBhvr>
                                        <p:cTn id="21" dur="1" fill="hold">
                                          <p:stCondLst>
                                            <p:cond delay="499"/>
                                          </p:stCondLst>
                                        </p:cTn>
                                        <p:tgtEl>
                                          <p:spTgt spid="450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autoUpdateAnimBg="0"/>
      <p:bldP spid="45059" grpId="0" build="p" autoUpdateAnimBg="0" advAuto="0"/>
      <p:bldP spid="45066"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noFill/>
          <a:ln/>
          <a:effectLst>
            <a:outerShdw dist="13470" dir="2700000" algn="ctr" rotWithShape="0">
              <a:schemeClr val="bg2"/>
            </a:outerShdw>
          </a:effectLst>
          <a:extLst>
            <a:ext uri="{909E8E84-426E-40DD-AFC4-6F175D3DCCD1}">
              <a14:hiddenFill xmlns:a14="http://schemas.microsoft.com/office/drawing/2010/main">
                <a:solidFill>
                  <a:srgbClr val="FF33CC"/>
                </a:solidFill>
              </a14:hiddenFill>
            </a:ext>
          </a:extLst>
        </p:spPr>
        <p:txBody>
          <a:bodyPr vert="horz" lIns="92075" tIns="46038" rIns="92075" bIns="46038" rtlCol="0" anchor="ctr">
            <a:normAutofit/>
          </a:bodyPr>
          <a:lstStyle/>
          <a:p>
            <a:r>
              <a:rPr lang="en-US" smtClean="0"/>
              <a:t>Identi</a:t>
            </a:r>
            <a:r>
              <a:rPr lang="id-ID" smtClean="0"/>
              <a:t>fikasi halaman web</a:t>
            </a:r>
            <a:endParaRPr lang="en-US"/>
          </a:p>
        </p:txBody>
      </p:sp>
      <p:sp>
        <p:nvSpPr>
          <p:cNvPr id="38915" name="Rectangle 3"/>
          <p:cNvSpPr>
            <a:spLocks noGrp="1" noChangeArrowheads="1"/>
          </p:cNvSpPr>
          <p:nvPr>
            <p:ph type="body" sz="half" idx="2"/>
          </p:nvPr>
        </p:nvSpPr>
        <p:spPr>
          <a:xfrm>
            <a:off x="5638800" y="1752600"/>
            <a:ext cx="5029200" cy="4495800"/>
          </a:xfrm>
          <a:noFill/>
          <a:ln/>
        </p:spPr>
        <p:txBody>
          <a:bodyPr vert="horz" lIns="92075" tIns="46038" rIns="92075" bIns="46038" rtlCol="0">
            <a:normAutofit/>
          </a:bodyPr>
          <a:lstStyle/>
          <a:p>
            <a:r>
              <a:rPr lang="id-ID" sz="2600"/>
              <a:t>Banyak halaman web tidak diperiksa keakuratannya</a:t>
            </a:r>
            <a:r>
              <a:rPr lang="en-US" sz="2600"/>
              <a:t>.</a:t>
            </a:r>
          </a:p>
          <a:p>
            <a:r>
              <a:rPr lang="id-ID" sz="2600"/>
              <a:t>Web personal sering digunakan untuk menyatakan opini pribadi</a:t>
            </a:r>
            <a:r>
              <a:rPr lang="en-US" sz="2600"/>
              <a:t> </a:t>
            </a:r>
            <a:r>
              <a:rPr lang="id-ID" sz="2600"/>
              <a:t>tentang sesuatu</a:t>
            </a:r>
            <a:r>
              <a:rPr lang="en-US" sz="2600"/>
              <a:t>, </a:t>
            </a:r>
            <a:r>
              <a:rPr lang="id-ID" sz="2600"/>
              <a:t>bukan fakta</a:t>
            </a:r>
            <a:r>
              <a:rPr lang="en-US" sz="2600"/>
              <a:t>.</a:t>
            </a:r>
            <a:endParaRPr lang="id-ID" sz="2600"/>
          </a:p>
          <a:p>
            <a:r>
              <a:rPr lang="id-ID" sz="2600"/>
              <a:t>Jadi, periksa</a:t>
            </a:r>
            <a:r>
              <a:rPr lang="en-US" sz="2600"/>
              <a:t> </a:t>
            </a:r>
            <a:r>
              <a:rPr lang="id-ID" sz="2600"/>
              <a:t>siapa pemilik web, siapa audiensnya, siapa yang menulis artikel</a:t>
            </a:r>
            <a:r>
              <a:rPr lang="en-US" sz="2600"/>
              <a:t>, </a:t>
            </a:r>
            <a:r>
              <a:rPr lang="id-ID" sz="2600"/>
              <a:t>apa isinya</a:t>
            </a:r>
            <a:r>
              <a:rPr lang="en-US" sz="2600"/>
              <a:t>, </a:t>
            </a:r>
            <a:r>
              <a:rPr lang="id-ID" sz="2600"/>
              <a:t>dan apa tujuannya</a:t>
            </a:r>
            <a:r>
              <a:rPr lang="en-US" sz="2600"/>
              <a:t>.</a:t>
            </a:r>
            <a:endParaRPr lang="id-ID" sz="2600"/>
          </a:p>
          <a:p>
            <a:r>
              <a:rPr lang="id-ID" sz="2600"/>
              <a:t>Bedakan iklan atau fakta</a:t>
            </a:r>
            <a:endParaRPr lang="en-US" sz="2600"/>
          </a:p>
        </p:txBody>
      </p:sp>
      <p:pic>
        <p:nvPicPr>
          <p:cNvPr id="8208" name="Picture 16"/>
          <p:cNvPicPr>
            <a:picLocks noChangeAspect="1" noChangeArrowheads="1"/>
          </p:cNvPicPr>
          <p:nvPr/>
        </p:nvPicPr>
        <p:blipFill rotWithShape="1">
          <a:blip r:embed="rId3">
            <a:extLst>
              <a:ext uri="{28A0092B-C50C-407E-A947-70E740481C1C}">
                <a14:useLocalDpi xmlns:a14="http://schemas.microsoft.com/office/drawing/2010/main" val="0"/>
              </a:ext>
            </a:extLst>
          </a:blip>
          <a:srcRect l="14661" r="39635"/>
          <a:stretch/>
        </p:blipFill>
        <p:spPr bwMode="auto">
          <a:xfrm>
            <a:off x="1991546" y="1412776"/>
            <a:ext cx="3543113" cy="5184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3811890"/>
      </p:ext>
    </p:extLst>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38914"/>
                                        </p:tgtEl>
                                        <p:attrNameLst>
                                          <p:attrName>style.visibility</p:attrName>
                                        </p:attrNameLst>
                                      </p:cBhvr>
                                      <p:to>
                                        <p:strVal val="visible"/>
                                      </p:to>
                                    </p:set>
                                    <p:anim calcmode="lin" valueType="num">
                                      <p:cBhvr>
                                        <p:cTn id="7" dur="500" fill="hold"/>
                                        <p:tgtEl>
                                          <p:spTgt spid="38914"/>
                                        </p:tgtEl>
                                        <p:attrNameLst>
                                          <p:attrName>ppt_w</p:attrName>
                                        </p:attrNameLst>
                                      </p:cBhvr>
                                      <p:tavLst>
                                        <p:tav tm="0">
                                          <p:val>
                                            <p:fltVal val="0"/>
                                          </p:val>
                                        </p:tav>
                                        <p:tav tm="100000">
                                          <p:val>
                                            <p:strVal val="#ppt_w"/>
                                          </p:val>
                                        </p:tav>
                                      </p:tavLst>
                                    </p:anim>
                                    <p:anim calcmode="lin" valueType="num">
                                      <p:cBhvr>
                                        <p:cTn id="8" dur="500" fill="hold"/>
                                        <p:tgtEl>
                                          <p:spTgt spid="38914"/>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17" presetClass="entr" presetSubtype="2" fill="hold" grpId="0" nodeType="afterEffect">
                                  <p:stCondLst>
                                    <p:cond delay="2000"/>
                                  </p:stCondLst>
                                  <p:childTnLst>
                                    <p:set>
                                      <p:cBhvr>
                                        <p:cTn id="11" dur="1" fill="hold">
                                          <p:stCondLst>
                                            <p:cond delay="0"/>
                                          </p:stCondLst>
                                        </p:cTn>
                                        <p:tgtEl>
                                          <p:spTgt spid="38915">
                                            <p:txEl>
                                              <p:pRg st="0" end="0"/>
                                            </p:txEl>
                                          </p:spTgt>
                                        </p:tgtEl>
                                        <p:attrNameLst>
                                          <p:attrName>style.visibility</p:attrName>
                                        </p:attrNameLst>
                                      </p:cBhvr>
                                      <p:to>
                                        <p:strVal val="visible"/>
                                      </p:to>
                                    </p:set>
                                    <p:anim calcmode="lin" valueType="num">
                                      <p:cBhvr>
                                        <p:cTn id="12" dur="500" fill="hold"/>
                                        <p:tgtEl>
                                          <p:spTgt spid="38915">
                                            <p:txEl>
                                              <p:pRg st="0" end="0"/>
                                            </p:txEl>
                                          </p:spTgt>
                                        </p:tgtEl>
                                        <p:attrNameLst>
                                          <p:attrName>ppt_x</p:attrName>
                                        </p:attrNameLst>
                                      </p:cBhvr>
                                      <p:tavLst>
                                        <p:tav tm="0">
                                          <p:val>
                                            <p:strVal val="#ppt_x+#ppt_w/2"/>
                                          </p:val>
                                        </p:tav>
                                        <p:tav tm="100000">
                                          <p:val>
                                            <p:strVal val="#ppt_x"/>
                                          </p:val>
                                        </p:tav>
                                      </p:tavLst>
                                    </p:anim>
                                    <p:anim calcmode="lin" valueType="num">
                                      <p:cBhvr>
                                        <p:cTn id="13" dur="500" fill="hold"/>
                                        <p:tgtEl>
                                          <p:spTgt spid="38915">
                                            <p:txEl>
                                              <p:pRg st="0" end="0"/>
                                            </p:txEl>
                                          </p:spTgt>
                                        </p:tgtEl>
                                        <p:attrNameLst>
                                          <p:attrName>ppt_y</p:attrName>
                                        </p:attrNameLst>
                                      </p:cBhvr>
                                      <p:tavLst>
                                        <p:tav tm="0">
                                          <p:val>
                                            <p:strVal val="#ppt_y"/>
                                          </p:val>
                                        </p:tav>
                                        <p:tav tm="100000">
                                          <p:val>
                                            <p:strVal val="#ppt_y"/>
                                          </p:val>
                                        </p:tav>
                                      </p:tavLst>
                                    </p:anim>
                                    <p:anim calcmode="lin" valueType="num">
                                      <p:cBhvr>
                                        <p:cTn id="14" dur="500" fill="hold"/>
                                        <p:tgtEl>
                                          <p:spTgt spid="38915">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38915">
                                            <p:txEl>
                                              <p:pRg st="0" end="0"/>
                                            </p:txEl>
                                          </p:spTgt>
                                        </p:tgtEl>
                                        <p:attrNameLst>
                                          <p:attrName>ppt_h</p:attrName>
                                        </p:attrNameLst>
                                      </p:cBhvr>
                                      <p:tavLst>
                                        <p:tav tm="0">
                                          <p:val>
                                            <p:strVal val="#ppt_h"/>
                                          </p:val>
                                        </p:tav>
                                        <p:tav tm="100000">
                                          <p:val>
                                            <p:strVal val="#ppt_h"/>
                                          </p:val>
                                        </p:tav>
                                      </p:tavLst>
                                    </p:anim>
                                  </p:childTnLst>
                                </p:cTn>
                              </p:par>
                            </p:childTnLst>
                          </p:cTn>
                        </p:par>
                        <p:par>
                          <p:cTn id="16" fill="hold">
                            <p:stCondLst>
                              <p:cond delay="3000"/>
                            </p:stCondLst>
                            <p:childTnLst>
                              <p:par>
                                <p:cTn id="17" presetID="17" presetClass="entr" presetSubtype="2" fill="hold" grpId="0" nodeType="afterEffect">
                                  <p:stCondLst>
                                    <p:cond delay="3000"/>
                                  </p:stCondLst>
                                  <p:childTnLst>
                                    <p:set>
                                      <p:cBhvr>
                                        <p:cTn id="18" dur="1" fill="hold">
                                          <p:stCondLst>
                                            <p:cond delay="0"/>
                                          </p:stCondLst>
                                        </p:cTn>
                                        <p:tgtEl>
                                          <p:spTgt spid="38915">
                                            <p:txEl>
                                              <p:pRg st="1" end="1"/>
                                            </p:txEl>
                                          </p:spTgt>
                                        </p:tgtEl>
                                        <p:attrNameLst>
                                          <p:attrName>style.visibility</p:attrName>
                                        </p:attrNameLst>
                                      </p:cBhvr>
                                      <p:to>
                                        <p:strVal val="visible"/>
                                      </p:to>
                                    </p:set>
                                    <p:anim calcmode="lin" valueType="num">
                                      <p:cBhvr>
                                        <p:cTn id="19" dur="500" fill="hold"/>
                                        <p:tgtEl>
                                          <p:spTgt spid="38915">
                                            <p:txEl>
                                              <p:pRg st="1" end="1"/>
                                            </p:txEl>
                                          </p:spTgt>
                                        </p:tgtEl>
                                        <p:attrNameLst>
                                          <p:attrName>ppt_x</p:attrName>
                                        </p:attrNameLst>
                                      </p:cBhvr>
                                      <p:tavLst>
                                        <p:tav tm="0">
                                          <p:val>
                                            <p:strVal val="#ppt_x+#ppt_w/2"/>
                                          </p:val>
                                        </p:tav>
                                        <p:tav tm="100000">
                                          <p:val>
                                            <p:strVal val="#ppt_x"/>
                                          </p:val>
                                        </p:tav>
                                      </p:tavLst>
                                    </p:anim>
                                    <p:anim calcmode="lin" valueType="num">
                                      <p:cBhvr>
                                        <p:cTn id="20" dur="500" fill="hold"/>
                                        <p:tgtEl>
                                          <p:spTgt spid="38915">
                                            <p:txEl>
                                              <p:pRg st="1" end="1"/>
                                            </p:txEl>
                                          </p:spTgt>
                                        </p:tgtEl>
                                        <p:attrNameLst>
                                          <p:attrName>ppt_y</p:attrName>
                                        </p:attrNameLst>
                                      </p:cBhvr>
                                      <p:tavLst>
                                        <p:tav tm="0">
                                          <p:val>
                                            <p:strVal val="#ppt_y"/>
                                          </p:val>
                                        </p:tav>
                                        <p:tav tm="100000">
                                          <p:val>
                                            <p:strVal val="#ppt_y"/>
                                          </p:val>
                                        </p:tav>
                                      </p:tavLst>
                                    </p:anim>
                                    <p:anim calcmode="lin" valueType="num">
                                      <p:cBhvr>
                                        <p:cTn id="21" dur="500" fill="hold"/>
                                        <p:tgtEl>
                                          <p:spTgt spid="38915">
                                            <p:txEl>
                                              <p:pRg st="1" end="1"/>
                                            </p:txEl>
                                          </p:spTgt>
                                        </p:tgtEl>
                                        <p:attrNameLst>
                                          <p:attrName>ppt_w</p:attrName>
                                        </p:attrNameLst>
                                      </p:cBhvr>
                                      <p:tavLst>
                                        <p:tav tm="0">
                                          <p:val>
                                            <p:fltVal val="0"/>
                                          </p:val>
                                        </p:tav>
                                        <p:tav tm="100000">
                                          <p:val>
                                            <p:strVal val="#ppt_w"/>
                                          </p:val>
                                        </p:tav>
                                      </p:tavLst>
                                    </p:anim>
                                    <p:anim calcmode="lin" valueType="num">
                                      <p:cBhvr>
                                        <p:cTn id="22" dur="500" fill="hold"/>
                                        <p:tgtEl>
                                          <p:spTgt spid="38915">
                                            <p:txEl>
                                              <p:pRg st="1" end="1"/>
                                            </p:txEl>
                                          </p:spTgt>
                                        </p:tgtEl>
                                        <p:attrNameLst>
                                          <p:attrName>ppt_h</p:attrName>
                                        </p:attrNameLst>
                                      </p:cBhvr>
                                      <p:tavLst>
                                        <p:tav tm="0">
                                          <p:val>
                                            <p:strVal val="#ppt_h"/>
                                          </p:val>
                                        </p:tav>
                                        <p:tav tm="100000">
                                          <p:val>
                                            <p:strVal val="#ppt_h"/>
                                          </p:val>
                                        </p:tav>
                                      </p:tavLst>
                                    </p:anim>
                                  </p:childTnLst>
                                </p:cTn>
                              </p:par>
                            </p:childTnLst>
                          </p:cTn>
                        </p:par>
                        <p:par>
                          <p:cTn id="23" fill="hold">
                            <p:stCondLst>
                              <p:cond delay="6500"/>
                            </p:stCondLst>
                            <p:childTnLst>
                              <p:par>
                                <p:cTn id="24" presetID="17" presetClass="entr" presetSubtype="2" fill="hold" grpId="0" nodeType="afterEffect">
                                  <p:stCondLst>
                                    <p:cond delay="4000"/>
                                  </p:stCondLst>
                                  <p:childTnLst>
                                    <p:set>
                                      <p:cBhvr>
                                        <p:cTn id="25" dur="1" fill="hold">
                                          <p:stCondLst>
                                            <p:cond delay="0"/>
                                          </p:stCondLst>
                                        </p:cTn>
                                        <p:tgtEl>
                                          <p:spTgt spid="38915">
                                            <p:txEl>
                                              <p:pRg st="2" end="2"/>
                                            </p:txEl>
                                          </p:spTgt>
                                        </p:tgtEl>
                                        <p:attrNameLst>
                                          <p:attrName>style.visibility</p:attrName>
                                        </p:attrNameLst>
                                      </p:cBhvr>
                                      <p:to>
                                        <p:strVal val="visible"/>
                                      </p:to>
                                    </p:set>
                                    <p:anim calcmode="lin" valueType="num">
                                      <p:cBhvr>
                                        <p:cTn id="26" dur="500" fill="hold"/>
                                        <p:tgtEl>
                                          <p:spTgt spid="38915">
                                            <p:txEl>
                                              <p:pRg st="2" end="2"/>
                                            </p:txEl>
                                          </p:spTgt>
                                        </p:tgtEl>
                                        <p:attrNameLst>
                                          <p:attrName>ppt_x</p:attrName>
                                        </p:attrNameLst>
                                      </p:cBhvr>
                                      <p:tavLst>
                                        <p:tav tm="0">
                                          <p:val>
                                            <p:strVal val="#ppt_x+#ppt_w/2"/>
                                          </p:val>
                                        </p:tav>
                                        <p:tav tm="100000">
                                          <p:val>
                                            <p:strVal val="#ppt_x"/>
                                          </p:val>
                                        </p:tav>
                                      </p:tavLst>
                                    </p:anim>
                                    <p:anim calcmode="lin" valueType="num">
                                      <p:cBhvr>
                                        <p:cTn id="27" dur="500" fill="hold"/>
                                        <p:tgtEl>
                                          <p:spTgt spid="38915">
                                            <p:txEl>
                                              <p:pRg st="2" end="2"/>
                                            </p:txEl>
                                          </p:spTgt>
                                        </p:tgtEl>
                                        <p:attrNameLst>
                                          <p:attrName>ppt_y</p:attrName>
                                        </p:attrNameLst>
                                      </p:cBhvr>
                                      <p:tavLst>
                                        <p:tav tm="0">
                                          <p:val>
                                            <p:strVal val="#ppt_y"/>
                                          </p:val>
                                        </p:tav>
                                        <p:tav tm="100000">
                                          <p:val>
                                            <p:strVal val="#ppt_y"/>
                                          </p:val>
                                        </p:tav>
                                      </p:tavLst>
                                    </p:anim>
                                    <p:anim calcmode="lin" valueType="num">
                                      <p:cBhvr>
                                        <p:cTn id="28" dur="500" fill="hold"/>
                                        <p:tgtEl>
                                          <p:spTgt spid="38915">
                                            <p:txEl>
                                              <p:pRg st="2" end="2"/>
                                            </p:txEl>
                                          </p:spTgt>
                                        </p:tgtEl>
                                        <p:attrNameLst>
                                          <p:attrName>ppt_w</p:attrName>
                                        </p:attrNameLst>
                                      </p:cBhvr>
                                      <p:tavLst>
                                        <p:tav tm="0">
                                          <p:val>
                                            <p:fltVal val="0"/>
                                          </p:val>
                                        </p:tav>
                                        <p:tav tm="100000">
                                          <p:val>
                                            <p:strVal val="#ppt_w"/>
                                          </p:val>
                                        </p:tav>
                                      </p:tavLst>
                                    </p:anim>
                                    <p:anim calcmode="lin" valueType="num">
                                      <p:cBhvr>
                                        <p:cTn id="29" dur="500" fill="hold"/>
                                        <p:tgtEl>
                                          <p:spTgt spid="38915">
                                            <p:txEl>
                                              <p:pRg st="2" end="2"/>
                                            </p:txEl>
                                          </p:spTgt>
                                        </p:tgtEl>
                                        <p:attrNameLst>
                                          <p:attrName>ppt_h</p:attrName>
                                        </p:attrNameLst>
                                      </p:cBhvr>
                                      <p:tavLst>
                                        <p:tav tm="0">
                                          <p:val>
                                            <p:strVal val="#ppt_h"/>
                                          </p:val>
                                        </p:tav>
                                        <p:tav tm="100000">
                                          <p:val>
                                            <p:strVal val="#ppt_h"/>
                                          </p:val>
                                        </p:tav>
                                      </p:tavLst>
                                    </p:anim>
                                  </p:childTnLst>
                                </p:cTn>
                              </p:par>
                            </p:childTnLst>
                          </p:cTn>
                        </p:par>
                        <p:par>
                          <p:cTn id="30" fill="hold">
                            <p:stCondLst>
                              <p:cond delay="11000"/>
                            </p:stCondLst>
                            <p:childTnLst>
                              <p:par>
                                <p:cTn id="31" presetID="17" presetClass="entr" presetSubtype="2" fill="hold" grpId="0" nodeType="afterEffect">
                                  <p:stCondLst>
                                    <p:cond delay="5000"/>
                                  </p:stCondLst>
                                  <p:childTnLst>
                                    <p:set>
                                      <p:cBhvr>
                                        <p:cTn id="32" dur="1" fill="hold">
                                          <p:stCondLst>
                                            <p:cond delay="0"/>
                                          </p:stCondLst>
                                        </p:cTn>
                                        <p:tgtEl>
                                          <p:spTgt spid="38915">
                                            <p:txEl>
                                              <p:pRg st="3" end="3"/>
                                            </p:txEl>
                                          </p:spTgt>
                                        </p:tgtEl>
                                        <p:attrNameLst>
                                          <p:attrName>style.visibility</p:attrName>
                                        </p:attrNameLst>
                                      </p:cBhvr>
                                      <p:to>
                                        <p:strVal val="visible"/>
                                      </p:to>
                                    </p:set>
                                    <p:anim calcmode="lin" valueType="num">
                                      <p:cBhvr>
                                        <p:cTn id="33" dur="500" fill="hold"/>
                                        <p:tgtEl>
                                          <p:spTgt spid="38915">
                                            <p:txEl>
                                              <p:pRg st="3" end="3"/>
                                            </p:txEl>
                                          </p:spTgt>
                                        </p:tgtEl>
                                        <p:attrNameLst>
                                          <p:attrName>ppt_x</p:attrName>
                                        </p:attrNameLst>
                                      </p:cBhvr>
                                      <p:tavLst>
                                        <p:tav tm="0">
                                          <p:val>
                                            <p:strVal val="#ppt_x+#ppt_w/2"/>
                                          </p:val>
                                        </p:tav>
                                        <p:tav tm="100000">
                                          <p:val>
                                            <p:strVal val="#ppt_x"/>
                                          </p:val>
                                        </p:tav>
                                      </p:tavLst>
                                    </p:anim>
                                    <p:anim calcmode="lin" valueType="num">
                                      <p:cBhvr>
                                        <p:cTn id="34" dur="500" fill="hold"/>
                                        <p:tgtEl>
                                          <p:spTgt spid="38915">
                                            <p:txEl>
                                              <p:pRg st="3" end="3"/>
                                            </p:txEl>
                                          </p:spTgt>
                                        </p:tgtEl>
                                        <p:attrNameLst>
                                          <p:attrName>ppt_y</p:attrName>
                                        </p:attrNameLst>
                                      </p:cBhvr>
                                      <p:tavLst>
                                        <p:tav tm="0">
                                          <p:val>
                                            <p:strVal val="#ppt_y"/>
                                          </p:val>
                                        </p:tav>
                                        <p:tav tm="100000">
                                          <p:val>
                                            <p:strVal val="#ppt_y"/>
                                          </p:val>
                                        </p:tav>
                                      </p:tavLst>
                                    </p:anim>
                                    <p:anim calcmode="lin" valueType="num">
                                      <p:cBhvr>
                                        <p:cTn id="35" dur="500" fill="hold"/>
                                        <p:tgtEl>
                                          <p:spTgt spid="38915">
                                            <p:txEl>
                                              <p:pRg st="3" end="3"/>
                                            </p:txEl>
                                          </p:spTgt>
                                        </p:tgtEl>
                                        <p:attrNameLst>
                                          <p:attrName>ppt_w</p:attrName>
                                        </p:attrNameLst>
                                      </p:cBhvr>
                                      <p:tavLst>
                                        <p:tav tm="0">
                                          <p:val>
                                            <p:fltVal val="0"/>
                                          </p:val>
                                        </p:tav>
                                        <p:tav tm="100000">
                                          <p:val>
                                            <p:strVal val="#ppt_w"/>
                                          </p:val>
                                        </p:tav>
                                      </p:tavLst>
                                    </p:anim>
                                    <p:anim calcmode="lin" valueType="num">
                                      <p:cBhvr>
                                        <p:cTn id="36" dur="500" fill="hold"/>
                                        <p:tgtEl>
                                          <p:spTgt spid="38915">
                                            <p:txEl>
                                              <p:pRg st="3" end="3"/>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4" grpId="0" animBg="1" autoUpdateAnimBg="0"/>
      <p:bldP spid="38915" grpId="0" build="p" autoUpdateAnimBg="0" advAuto="100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1564" y="517925"/>
            <a:ext cx="6398669" cy="1658198"/>
          </a:xfrm>
        </p:spPr>
        <p:txBody>
          <a:bodyPr/>
          <a:lstStyle/>
          <a:p>
            <a:pPr marL="685800" indent="-685800">
              <a:buFont typeface="Wingdings" panose="05000000000000000000" pitchFamily="2" charset="2"/>
              <a:buChar char="ü"/>
            </a:pPr>
            <a:r>
              <a:rPr lang="en-US" dirty="0" err="1" smtClean="0"/>
              <a:t>Pembahasan</a:t>
            </a:r>
            <a:r>
              <a:rPr lang="en-US" dirty="0" smtClean="0"/>
              <a:t>:</a:t>
            </a:r>
            <a:endParaRPr lang="en-US" dirty="0"/>
          </a:p>
        </p:txBody>
      </p:sp>
      <p:sp>
        <p:nvSpPr>
          <p:cNvPr id="3" name="Content Placeholder 2"/>
          <p:cNvSpPr>
            <a:spLocks noGrp="1"/>
          </p:cNvSpPr>
          <p:nvPr>
            <p:ph idx="1"/>
          </p:nvPr>
        </p:nvSpPr>
        <p:spPr>
          <a:xfrm>
            <a:off x="676657" y="2011681"/>
            <a:ext cx="5238368" cy="1658198"/>
          </a:xfrm>
          <a:ln>
            <a:solidFill>
              <a:schemeClr val="accent1"/>
            </a:solidFill>
          </a:ln>
        </p:spPr>
        <p:txBody>
          <a:bodyPr>
            <a:normAutofit/>
          </a:bodyPr>
          <a:lstStyle/>
          <a:p>
            <a:r>
              <a:rPr lang="en-US" dirty="0" err="1"/>
              <a:t>Kebutuhan</a:t>
            </a:r>
            <a:r>
              <a:rPr lang="en-US" dirty="0"/>
              <a:t> </a:t>
            </a:r>
            <a:r>
              <a:rPr lang="en-US" dirty="0" err="1"/>
              <a:t>akan</a:t>
            </a:r>
            <a:r>
              <a:rPr lang="en-US" dirty="0"/>
              <a:t> </a:t>
            </a:r>
            <a:r>
              <a:rPr lang="en-US" dirty="0" err="1"/>
              <a:t>informasi</a:t>
            </a:r>
            <a:r>
              <a:rPr lang="en-US" dirty="0"/>
              <a:t> </a:t>
            </a:r>
          </a:p>
          <a:p>
            <a:r>
              <a:rPr lang="en-US" dirty="0" err="1"/>
              <a:t>Penentuan</a:t>
            </a:r>
            <a:r>
              <a:rPr lang="en-US" dirty="0"/>
              <a:t> </a:t>
            </a:r>
            <a:r>
              <a:rPr lang="en-US" dirty="0" err="1"/>
              <a:t>sifat</a:t>
            </a:r>
            <a:r>
              <a:rPr lang="en-US" dirty="0"/>
              <a:t> </a:t>
            </a:r>
            <a:r>
              <a:rPr lang="en-US" dirty="0" err="1"/>
              <a:t>dan</a:t>
            </a:r>
            <a:r>
              <a:rPr lang="en-US" dirty="0"/>
              <a:t> </a:t>
            </a:r>
            <a:r>
              <a:rPr lang="en-US" dirty="0" err="1"/>
              <a:t>luasnya</a:t>
            </a:r>
            <a:r>
              <a:rPr lang="en-US" dirty="0"/>
              <a:t> </a:t>
            </a:r>
            <a:r>
              <a:rPr lang="en-US" dirty="0" err="1"/>
              <a:t>informasi</a:t>
            </a:r>
            <a:endParaRPr lang="en-US" dirty="0"/>
          </a:p>
          <a:p>
            <a:r>
              <a:rPr lang="en-US" dirty="0" err="1"/>
              <a:t>Pencarian</a:t>
            </a:r>
            <a:r>
              <a:rPr lang="en-US" dirty="0"/>
              <a:t> yang </a:t>
            </a:r>
            <a:r>
              <a:rPr lang="en-US" dirty="0" err="1"/>
              <a:t>efektif</a:t>
            </a:r>
            <a:r>
              <a:rPr lang="en-US" dirty="0"/>
              <a:t> </a:t>
            </a:r>
            <a:r>
              <a:rPr lang="en-US" dirty="0" err="1"/>
              <a:t>dan</a:t>
            </a:r>
            <a:r>
              <a:rPr lang="en-US" dirty="0"/>
              <a:t> </a:t>
            </a:r>
            <a:r>
              <a:rPr lang="en-US" dirty="0" err="1"/>
              <a:t>efisien</a:t>
            </a:r>
            <a:endParaRPr lang="en-US" dirty="0"/>
          </a:p>
          <a:p>
            <a:endParaRPr lang="en-US" dirty="0"/>
          </a:p>
          <a:p>
            <a:endParaRPr lang="en-US" dirty="0"/>
          </a:p>
        </p:txBody>
      </p:sp>
      <p:sp>
        <p:nvSpPr>
          <p:cNvPr id="4" name="Title 1"/>
          <p:cNvSpPr txBox="1">
            <a:spLocks/>
          </p:cNvSpPr>
          <p:nvPr/>
        </p:nvSpPr>
        <p:spPr>
          <a:xfrm>
            <a:off x="2616396" y="3669879"/>
            <a:ext cx="7769550" cy="1258348"/>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pPr marL="685800" indent="-685800">
              <a:buFont typeface="Wingdings" panose="05000000000000000000" pitchFamily="2" charset="2"/>
              <a:buChar char="ü"/>
            </a:pPr>
            <a:r>
              <a:rPr lang="en-US" dirty="0" err="1" smtClean="0"/>
              <a:t>Tujuan</a:t>
            </a:r>
            <a:r>
              <a:rPr lang="en-US" dirty="0" smtClean="0"/>
              <a:t> </a:t>
            </a:r>
            <a:r>
              <a:rPr lang="en-US" dirty="0" err="1" smtClean="0"/>
              <a:t>Pembelajaran</a:t>
            </a:r>
            <a:r>
              <a:rPr lang="en-US" dirty="0" smtClean="0"/>
              <a:t> :</a:t>
            </a:r>
            <a:endParaRPr lang="en-US" dirty="0"/>
          </a:p>
        </p:txBody>
      </p:sp>
      <p:sp>
        <p:nvSpPr>
          <p:cNvPr id="5" name="Content Placeholder 2"/>
          <p:cNvSpPr txBox="1">
            <a:spLocks/>
          </p:cNvSpPr>
          <p:nvPr/>
        </p:nvSpPr>
        <p:spPr>
          <a:xfrm>
            <a:off x="4712843" y="5025131"/>
            <a:ext cx="6125236" cy="1446786"/>
          </a:xfrm>
          <a:prstGeom prst="rect">
            <a:avLst/>
          </a:prstGeom>
          <a:ln>
            <a:solidFill>
              <a:schemeClr val="accent1"/>
            </a:solidFill>
          </a:ln>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457200" indent="-457200">
              <a:buFont typeface="+mj-lt"/>
              <a:buAutoNum type="arabicPeriod"/>
            </a:pPr>
            <a:r>
              <a:rPr lang="en-US" dirty="0" err="1" smtClean="0"/>
              <a:t>Paham</a:t>
            </a:r>
            <a:r>
              <a:rPr lang="en-US" dirty="0" smtClean="0"/>
              <a:t> </a:t>
            </a:r>
            <a:r>
              <a:rPr lang="en-US" dirty="0" err="1" smtClean="0"/>
              <a:t>Algoritma</a:t>
            </a:r>
            <a:r>
              <a:rPr lang="en-US" dirty="0" smtClean="0"/>
              <a:t> </a:t>
            </a:r>
            <a:r>
              <a:rPr lang="en-US" dirty="0" err="1" smtClean="0"/>
              <a:t>Perulangan</a:t>
            </a:r>
            <a:endParaRPr lang="en-US" dirty="0" smtClean="0"/>
          </a:p>
          <a:p>
            <a:pPr marL="457200" indent="-457200">
              <a:buFont typeface="+mj-lt"/>
              <a:buAutoNum type="arabicPeriod"/>
            </a:pPr>
            <a:r>
              <a:rPr lang="en-US" dirty="0" err="1" smtClean="0"/>
              <a:t>Mampu</a:t>
            </a:r>
            <a:r>
              <a:rPr lang="en-US" dirty="0" smtClean="0"/>
              <a:t> </a:t>
            </a:r>
            <a:r>
              <a:rPr lang="en-US" dirty="0" err="1" smtClean="0"/>
              <a:t>mengimplementasikan</a:t>
            </a:r>
            <a:r>
              <a:rPr lang="en-US" dirty="0" smtClean="0"/>
              <a:t> </a:t>
            </a:r>
            <a:r>
              <a:rPr lang="en-US" dirty="0" err="1" smtClean="0"/>
              <a:t>algoritma</a:t>
            </a:r>
            <a:r>
              <a:rPr lang="en-US" dirty="0" smtClean="0"/>
              <a:t> </a:t>
            </a:r>
            <a:r>
              <a:rPr lang="en-US" dirty="0" err="1" smtClean="0"/>
              <a:t>perulangan</a:t>
            </a:r>
            <a:r>
              <a:rPr lang="en-US" dirty="0" smtClean="0"/>
              <a:t> </a:t>
            </a:r>
            <a:r>
              <a:rPr lang="en-US" dirty="0" err="1" smtClean="0"/>
              <a:t>pada</a:t>
            </a:r>
            <a:r>
              <a:rPr lang="en-US" dirty="0" smtClean="0"/>
              <a:t> </a:t>
            </a:r>
            <a:r>
              <a:rPr lang="en-US" dirty="0" err="1" smtClean="0"/>
              <a:t>bahasa</a:t>
            </a:r>
            <a:r>
              <a:rPr lang="en-US" dirty="0" smtClean="0"/>
              <a:t> </a:t>
            </a:r>
            <a:r>
              <a:rPr lang="en-US" dirty="0" err="1" smtClean="0"/>
              <a:t>pemrograman</a:t>
            </a:r>
            <a:r>
              <a:rPr lang="en-US" dirty="0" smtClean="0"/>
              <a:t> </a:t>
            </a:r>
          </a:p>
          <a:p>
            <a:endParaRPr lang="en-US" dirty="0"/>
          </a:p>
        </p:txBody>
      </p:sp>
    </p:spTree>
    <p:extLst>
      <p:ext uri="{BB962C8B-B14F-4D97-AF65-F5344CB8AC3E}">
        <p14:creationId xmlns:p14="http://schemas.microsoft.com/office/powerpoint/2010/main" val="21299239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351584" y="381000"/>
            <a:ext cx="7772400" cy="1143000"/>
          </a:xfrm>
          <a:noFill/>
          <a:ln/>
          <a:effectLst>
            <a:outerShdw dist="13470" dir="2700000" algn="ctr" rotWithShape="0">
              <a:schemeClr val="bg2"/>
            </a:outerShdw>
          </a:effectLst>
          <a:extLst>
            <a:ext uri="{909E8E84-426E-40DD-AFC4-6F175D3DCCD1}">
              <a14:hiddenFill xmlns:a14="http://schemas.microsoft.com/office/drawing/2010/main">
                <a:solidFill>
                  <a:srgbClr val="FF33CC"/>
                </a:solidFill>
              </a14:hiddenFill>
            </a:ext>
          </a:extLst>
        </p:spPr>
        <p:txBody>
          <a:bodyPr vert="horz" lIns="92075" tIns="46038" rIns="92075" bIns="46038" rtlCol="0" anchor="ctr">
            <a:normAutofit/>
          </a:bodyPr>
          <a:lstStyle/>
          <a:p>
            <a:r>
              <a:rPr lang="id-ID" smtClean="0"/>
              <a:t>Periksa</a:t>
            </a:r>
            <a:r>
              <a:rPr lang="en-US" smtClean="0"/>
              <a:t> </a:t>
            </a:r>
            <a:r>
              <a:rPr lang="id-ID" smtClean="0"/>
              <a:t>k</a:t>
            </a:r>
            <a:r>
              <a:rPr lang="en-US" smtClean="0"/>
              <a:t>redibili</a:t>
            </a:r>
            <a:r>
              <a:rPr lang="id-ID" smtClean="0"/>
              <a:t>tas</a:t>
            </a:r>
            <a:endParaRPr lang="en-US"/>
          </a:p>
        </p:txBody>
      </p:sp>
      <p:sp>
        <p:nvSpPr>
          <p:cNvPr id="20483" name="Rectangle 3"/>
          <p:cNvSpPr>
            <a:spLocks noGrp="1" noChangeArrowheads="1"/>
          </p:cNvSpPr>
          <p:nvPr>
            <p:ph type="body" sz="half" idx="1"/>
          </p:nvPr>
        </p:nvSpPr>
        <p:spPr>
          <a:xfrm>
            <a:off x="2495600" y="1741512"/>
            <a:ext cx="4104456" cy="4495800"/>
          </a:xfrm>
          <a:noFill/>
          <a:ln/>
        </p:spPr>
        <p:txBody>
          <a:bodyPr vert="horz" lIns="92075" tIns="46038" rIns="92075" bIns="46038" rtlCol="0">
            <a:normAutofit/>
          </a:bodyPr>
          <a:lstStyle/>
          <a:p>
            <a:r>
              <a:rPr lang="id-ID"/>
              <a:t>Siapa penulis halaman web?</a:t>
            </a:r>
            <a:endParaRPr lang="en-US"/>
          </a:p>
          <a:p>
            <a:r>
              <a:rPr lang="id-ID"/>
              <a:t>Individu atau kelompok?</a:t>
            </a:r>
            <a:endParaRPr lang="en-US"/>
          </a:p>
          <a:p>
            <a:r>
              <a:rPr lang="id-ID"/>
              <a:t>Periksa informasi tambahan setelah informasi penulis ditemukan</a:t>
            </a:r>
            <a:endParaRPr lang="en-US"/>
          </a:p>
          <a:p>
            <a:r>
              <a:rPr lang="id-ID"/>
              <a:t>Adakah agenda bisnis atau politik?</a:t>
            </a:r>
            <a:endParaRPr lang="en-US"/>
          </a:p>
          <a:p>
            <a:r>
              <a:rPr lang="id-ID"/>
              <a:t>Siapa sponshor web?</a:t>
            </a:r>
            <a:r>
              <a:rPr lang="en-US"/>
              <a:t>  </a:t>
            </a:r>
            <a:r>
              <a:rPr lang="id-ID"/>
              <a:t>Siapa mereka</a:t>
            </a:r>
            <a:r>
              <a:rPr lang="en-US"/>
              <a:t>?</a:t>
            </a:r>
          </a:p>
        </p:txBody>
      </p:sp>
      <p:graphicFrame>
        <p:nvGraphicFramePr>
          <p:cNvPr id="20484" name="Object 4"/>
          <p:cNvGraphicFramePr>
            <a:graphicFrameLocks noGrp="1"/>
          </p:cNvGraphicFramePr>
          <p:nvPr>
            <p:ph type="clipArt" sz="half" idx="2"/>
            <p:extLst/>
          </p:nvPr>
        </p:nvGraphicFramePr>
        <p:xfrm>
          <a:off x="7032104" y="1828800"/>
          <a:ext cx="3048000" cy="4114800"/>
        </p:xfrm>
        <a:graphic>
          <a:graphicData uri="http://schemas.openxmlformats.org/presentationml/2006/ole">
            <mc:AlternateContent xmlns:mc="http://schemas.openxmlformats.org/markup-compatibility/2006">
              <mc:Choice xmlns:v="urn:schemas-microsoft-com:vml" Requires="v">
                <p:oleObj spid="_x0000_s5125" name="Clip" r:id="rId4" imgW="3238095" imgH="4838095" progId="MS_ClipArt_Gallery.2">
                  <p:embed/>
                </p:oleObj>
              </mc:Choice>
              <mc:Fallback>
                <p:oleObj name="Clip" r:id="rId4" imgW="3238095" imgH="4838095" progId="MS_ClipArt_Gallery.2">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32104" y="1828800"/>
                        <a:ext cx="3048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582807127"/>
      </p:ext>
    </p:extLst>
  </p:cSld>
  <p:clrMapOvr>
    <a:masterClrMapping/>
  </p:clrMapOvr>
  <p:transition>
    <p:cover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0482"/>
                                        </p:tgtEl>
                                        <p:attrNameLst>
                                          <p:attrName>style.visibility</p:attrName>
                                        </p:attrNameLst>
                                      </p:cBhvr>
                                      <p:to>
                                        <p:strVal val="visible"/>
                                      </p:to>
                                    </p:set>
                                    <p:anim calcmode="lin" valueType="num">
                                      <p:cBhvr additive="base">
                                        <p:cTn id="7" dur="500" fill="hold"/>
                                        <p:tgtEl>
                                          <p:spTgt spid="20482"/>
                                        </p:tgtEl>
                                        <p:attrNameLst>
                                          <p:attrName>ppt_x</p:attrName>
                                        </p:attrNameLst>
                                      </p:cBhvr>
                                      <p:tavLst>
                                        <p:tav tm="0">
                                          <p:val>
                                            <p:strVal val="1+#ppt_w/2"/>
                                          </p:val>
                                        </p:tav>
                                        <p:tav tm="100000">
                                          <p:val>
                                            <p:strVal val="#ppt_x"/>
                                          </p:val>
                                        </p:tav>
                                      </p:tavLst>
                                    </p:anim>
                                    <p:anim calcmode="lin" valueType="num">
                                      <p:cBhvr additive="base">
                                        <p:cTn id="8" dur="500" fill="hold"/>
                                        <p:tgtEl>
                                          <p:spTgt spid="20482"/>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7" presetClass="entr" presetSubtype="4" fill="hold" nodeType="afterEffect">
                                  <p:stCondLst>
                                    <p:cond delay="0"/>
                                  </p:stCondLst>
                                  <p:childTnLst>
                                    <p:set>
                                      <p:cBhvr>
                                        <p:cTn id="11" dur="1" fill="hold">
                                          <p:stCondLst>
                                            <p:cond delay="0"/>
                                          </p:stCondLst>
                                        </p:cTn>
                                        <p:tgtEl>
                                          <p:spTgt spid="20484"/>
                                        </p:tgtEl>
                                        <p:attrNameLst>
                                          <p:attrName>style.visibility</p:attrName>
                                        </p:attrNameLst>
                                      </p:cBhvr>
                                      <p:to>
                                        <p:strVal val="visible"/>
                                      </p:to>
                                    </p:set>
                                    <p:anim calcmode="lin" valueType="num">
                                      <p:cBhvr>
                                        <p:cTn id="12" dur="500" fill="hold"/>
                                        <p:tgtEl>
                                          <p:spTgt spid="20484"/>
                                        </p:tgtEl>
                                        <p:attrNameLst>
                                          <p:attrName>ppt_x</p:attrName>
                                        </p:attrNameLst>
                                      </p:cBhvr>
                                      <p:tavLst>
                                        <p:tav tm="0">
                                          <p:val>
                                            <p:strVal val="#ppt_x"/>
                                          </p:val>
                                        </p:tav>
                                        <p:tav tm="100000">
                                          <p:val>
                                            <p:strVal val="#ppt_x"/>
                                          </p:val>
                                        </p:tav>
                                      </p:tavLst>
                                    </p:anim>
                                    <p:anim calcmode="lin" valueType="num">
                                      <p:cBhvr>
                                        <p:cTn id="13" dur="500" fill="hold"/>
                                        <p:tgtEl>
                                          <p:spTgt spid="20484"/>
                                        </p:tgtEl>
                                        <p:attrNameLst>
                                          <p:attrName>ppt_y</p:attrName>
                                        </p:attrNameLst>
                                      </p:cBhvr>
                                      <p:tavLst>
                                        <p:tav tm="0">
                                          <p:val>
                                            <p:strVal val="#ppt_y+#ppt_h/2"/>
                                          </p:val>
                                        </p:tav>
                                        <p:tav tm="100000">
                                          <p:val>
                                            <p:strVal val="#ppt_y"/>
                                          </p:val>
                                        </p:tav>
                                      </p:tavLst>
                                    </p:anim>
                                    <p:anim calcmode="lin" valueType="num">
                                      <p:cBhvr>
                                        <p:cTn id="14" dur="500" fill="hold"/>
                                        <p:tgtEl>
                                          <p:spTgt spid="20484"/>
                                        </p:tgtEl>
                                        <p:attrNameLst>
                                          <p:attrName>ppt_w</p:attrName>
                                        </p:attrNameLst>
                                      </p:cBhvr>
                                      <p:tavLst>
                                        <p:tav tm="0">
                                          <p:val>
                                            <p:strVal val="#ppt_w"/>
                                          </p:val>
                                        </p:tav>
                                        <p:tav tm="100000">
                                          <p:val>
                                            <p:strVal val="#ppt_w"/>
                                          </p:val>
                                        </p:tav>
                                      </p:tavLst>
                                    </p:anim>
                                    <p:anim calcmode="lin" valueType="num">
                                      <p:cBhvr>
                                        <p:cTn id="15" dur="500" fill="hold"/>
                                        <p:tgtEl>
                                          <p:spTgt spid="20484"/>
                                        </p:tgtEl>
                                        <p:attrNameLst>
                                          <p:attrName>ppt_h</p:attrName>
                                        </p:attrNameLst>
                                      </p:cBhvr>
                                      <p:tavLst>
                                        <p:tav tm="0">
                                          <p:val>
                                            <p:fltVal val="0"/>
                                          </p:val>
                                        </p:tav>
                                        <p:tav tm="100000">
                                          <p:val>
                                            <p:strVal val="#ppt_h"/>
                                          </p:val>
                                        </p:tav>
                                      </p:tavLst>
                                    </p:anim>
                                  </p:childTnLst>
                                </p:cTn>
                              </p:par>
                            </p:childTnLst>
                          </p:cTn>
                        </p:par>
                        <p:par>
                          <p:cTn id="16" fill="hold" nodeType="afterGroup">
                            <p:stCondLst>
                              <p:cond delay="1000"/>
                            </p:stCondLst>
                            <p:childTnLst>
                              <p:par>
                                <p:cTn id="17" presetID="17" presetClass="entr" presetSubtype="8" fill="hold" grpId="0" nodeType="afterEffect">
                                  <p:stCondLst>
                                    <p:cond delay="0"/>
                                  </p:stCondLst>
                                  <p:childTnLst>
                                    <p:set>
                                      <p:cBhvr>
                                        <p:cTn id="18" dur="1" fill="hold">
                                          <p:stCondLst>
                                            <p:cond delay="0"/>
                                          </p:stCondLst>
                                        </p:cTn>
                                        <p:tgtEl>
                                          <p:spTgt spid="20483">
                                            <p:txEl>
                                              <p:pRg st="0" end="0"/>
                                            </p:txEl>
                                          </p:spTgt>
                                        </p:tgtEl>
                                        <p:attrNameLst>
                                          <p:attrName>style.visibility</p:attrName>
                                        </p:attrNameLst>
                                      </p:cBhvr>
                                      <p:to>
                                        <p:strVal val="visible"/>
                                      </p:to>
                                    </p:set>
                                    <p:anim calcmode="lin" valueType="num">
                                      <p:cBhvr>
                                        <p:cTn id="19" dur="500" fill="hold"/>
                                        <p:tgtEl>
                                          <p:spTgt spid="20483">
                                            <p:txEl>
                                              <p:pRg st="0" end="0"/>
                                            </p:txEl>
                                          </p:spTgt>
                                        </p:tgtEl>
                                        <p:attrNameLst>
                                          <p:attrName>ppt_x</p:attrName>
                                        </p:attrNameLst>
                                      </p:cBhvr>
                                      <p:tavLst>
                                        <p:tav tm="0">
                                          <p:val>
                                            <p:strVal val="#ppt_x-#ppt_w/2"/>
                                          </p:val>
                                        </p:tav>
                                        <p:tav tm="100000">
                                          <p:val>
                                            <p:strVal val="#ppt_x"/>
                                          </p:val>
                                        </p:tav>
                                      </p:tavLst>
                                    </p:anim>
                                    <p:anim calcmode="lin" valueType="num">
                                      <p:cBhvr>
                                        <p:cTn id="20" dur="500" fill="hold"/>
                                        <p:tgtEl>
                                          <p:spTgt spid="20483">
                                            <p:txEl>
                                              <p:pRg st="0" end="0"/>
                                            </p:txEl>
                                          </p:spTgt>
                                        </p:tgtEl>
                                        <p:attrNameLst>
                                          <p:attrName>ppt_y</p:attrName>
                                        </p:attrNameLst>
                                      </p:cBhvr>
                                      <p:tavLst>
                                        <p:tav tm="0">
                                          <p:val>
                                            <p:strVal val="#ppt_y"/>
                                          </p:val>
                                        </p:tav>
                                        <p:tav tm="100000">
                                          <p:val>
                                            <p:strVal val="#ppt_y"/>
                                          </p:val>
                                        </p:tav>
                                      </p:tavLst>
                                    </p:anim>
                                    <p:anim calcmode="lin" valueType="num">
                                      <p:cBhvr>
                                        <p:cTn id="21" dur="500" fill="hold"/>
                                        <p:tgtEl>
                                          <p:spTgt spid="20483">
                                            <p:txEl>
                                              <p:pRg st="0" end="0"/>
                                            </p:txEl>
                                          </p:spTgt>
                                        </p:tgtEl>
                                        <p:attrNameLst>
                                          <p:attrName>ppt_w</p:attrName>
                                        </p:attrNameLst>
                                      </p:cBhvr>
                                      <p:tavLst>
                                        <p:tav tm="0">
                                          <p:val>
                                            <p:fltVal val="0"/>
                                          </p:val>
                                        </p:tav>
                                        <p:tav tm="100000">
                                          <p:val>
                                            <p:strVal val="#ppt_w"/>
                                          </p:val>
                                        </p:tav>
                                      </p:tavLst>
                                    </p:anim>
                                    <p:anim calcmode="lin" valueType="num">
                                      <p:cBhvr>
                                        <p:cTn id="22" dur="500" fill="hold"/>
                                        <p:tgtEl>
                                          <p:spTgt spid="20483">
                                            <p:txEl>
                                              <p:pRg st="0" end="0"/>
                                            </p:txEl>
                                          </p:spTgt>
                                        </p:tgtEl>
                                        <p:attrNameLst>
                                          <p:attrName>ppt_h</p:attrName>
                                        </p:attrNameLst>
                                      </p:cBhvr>
                                      <p:tavLst>
                                        <p:tav tm="0">
                                          <p:val>
                                            <p:strVal val="#ppt_h"/>
                                          </p:val>
                                        </p:tav>
                                        <p:tav tm="100000">
                                          <p:val>
                                            <p:strVal val="#ppt_h"/>
                                          </p:val>
                                        </p:tav>
                                      </p:tavLst>
                                    </p:anim>
                                  </p:childTnLst>
                                </p:cTn>
                              </p:par>
                            </p:childTnLst>
                          </p:cTn>
                        </p:par>
                        <p:par>
                          <p:cTn id="23" fill="hold" nodeType="afterGroup">
                            <p:stCondLst>
                              <p:cond delay="1500"/>
                            </p:stCondLst>
                            <p:childTnLst>
                              <p:par>
                                <p:cTn id="24" presetID="17" presetClass="entr" presetSubtype="8" fill="hold" grpId="0" nodeType="afterEffect">
                                  <p:stCondLst>
                                    <p:cond delay="0"/>
                                  </p:stCondLst>
                                  <p:childTnLst>
                                    <p:set>
                                      <p:cBhvr>
                                        <p:cTn id="25" dur="1" fill="hold">
                                          <p:stCondLst>
                                            <p:cond delay="0"/>
                                          </p:stCondLst>
                                        </p:cTn>
                                        <p:tgtEl>
                                          <p:spTgt spid="20483">
                                            <p:txEl>
                                              <p:pRg st="1" end="1"/>
                                            </p:txEl>
                                          </p:spTgt>
                                        </p:tgtEl>
                                        <p:attrNameLst>
                                          <p:attrName>style.visibility</p:attrName>
                                        </p:attrNameLst>
                                      </p:cBhvr>
                                      <p:to>
                                        <p:strVal val="visible"/>
                                      </p:to>
                                    </p:set>
                                    <p:anim calcmode="lin" valueType="num">
                                      <p:cBhvr>
                                        <p:cTn id="26" dur="500" fill="hold"/>
                                        <p:tgtEl>
                                          <p:spTgt spid="20483">
                                            <p:txEl>
                                              <p:pRg st="1" end="1"/>
                                            </p:txEl>
                                          </p:spTgt>
                                        </p:tgtEl>
                                        <p:attrNameLst>
                                          <p:attrName>ppt_x</p:attrName>
                                        </p:attrNameLst>
                                      </p:cBhvr>
                                      <p:tavLst>
                                        <p:tav tm="0">
                                          <p:val>
                                            <p:strVal val="#ppt_x-#ppt_w/2"/>
                                          </p:val>
                                        </p:tav>
                                        <p:tav tm="100000">
                                          <p:val>
                                            <p:strVal val="#ppt_x"/>
                                          </p:val>
                                        </p:tav>
                                      </p:tavLst>
                                    </p:anim>
                                    <p:anim calcmode="lin" valueType="num">
                                      <p:cBhvr>
                                        <p:cTn id="27" dur="500" fill="hold"/>
                                        <p:tgtEl>
                                          <p:spTgt spid="20483">
                                            <p:txEl>
                                              <p:pRg st="1" end="1"/>
                                            </p:txEl>
                                          </p:spTgt>
                                        </p:tgtEl>
                                        <p:attrNameLst>
                                          <p:attrName>ppt_y</p:attrName>
                                        </p:attrNameLst>
                                      </p:cBhvr>
                                      <p:tavLst>
                                        <p:tav tm="0">
                                          <p:val>
                                            <p:strVal val="#ppt_y"/>
                                          </p:val>
                                        </p:tav>
                                        <p:tav tm="100000">
                                          <p:val>
                                            <p:strVal val="#ppt_y"/>
                                          </p:val>
                                        </p:tav>
                                      </p:tavLst>
                                    </p:anim>
                                    <p:anim calcmode="lin" valueType="num">
                                      <p:cBhvr>
                                        <p:cTn id="28" dur="500" fill="hold"/>
                                        <p:tgtEl>
                                          <p:spTgt spid="20483">
                                            <p:txEl>
                                              <p:pRg st="1" end="1"/>
                                            </p:txEl>
                                          </p:spTgt>
                                        </p:tgtEl>
                                        <p:attrNameLst>
                                          <p:attrName>ppt_w</p:attrName>
                                        </p:attrNameLst>
                                      </p:cBhvr>
                                      <p:tavLst>
                                        <p:tav tm="0">
                                          <p:val>
                                            <p:fltVal val="0"/>
                                          </p:val>
                                        </p:tav>
                                        <p:tav tm="100000">
                                          <p:val>
                                            <p:strVal val="#ppt_w"/>
                                          </p:val>
                                        </p:tav>
                                      </p:tavLst>
                                    </p:anim>
                                    <p:anim calcmode="lin" valueType="num">
                                      <p:cBhvr>
                                        <p:cTn id="29" dur="500" fill="hold"/>
                                        <p:tgtEl>
                                          <p:spTgt spid="20483">
                                            <p:txEl>
                                              <p:pRg st="1" end="1"/>
                                            </p:txEl>
                                          </p:spTgt>
                                        </p:tgtEl>
                                        <p:attrNameLst>
                                          <p:attrName>ppt_h</p:attrName>
                                        </p:attrNameLst>
                                      </p:cBhvr>
                                      <p:tavLst>
                                        <p:tav tm="0">
                                          <p:val>
                                            <p:strVal val="#ppt_h"/>
                                          </p:val>
                                        </p:tav>
                                        <p:tav tm="100000">
                                          <p:val>
                                            <p:strVal val="#ppt_h"/>
                                          </p:val>
                                        </p:tav>
                                      </p:tavLst>
                                    </p:anim>
                                  </p:childTnLst>
                                </p:cTn>
                              </p:par>
                            </p:childTnLst>
                          </p:cTn>
                        </p:par>
                        <p:par>
                          <p:cTn id="30" fill="hold" nodeType="afterGroup">
                            <p:stCondLst>
                              <p:cond delay="2000"/>
                            </p:stCondLst>
                            <p:childTnLst>
                              <p:par>
                                <p:cTn id="31" presetID="17" presetClass="entr" presetSubtype="8" fill="hold" grpId="0" nodeType="afterEffect">
                                  <p:stCondLst>
                                    <p:cond delay="0"/>
                                  </p:stCondLst>
                                  <p:childTnLst>
                                    <p:set>
                                      <p:cBhvr>
                                        <p:cTn id="32" dur="1" fill="hold">
                                          <p:stCondLst>
                                            <p:cond delay="0"/>
                                          </p:stCondLst>
                                        </p:cTn>
                                        <p:tgtEl>
                                          <p:spTgt spid="20483">
                                            <p:txEl>
                                              <p:pRg st="2" end="2"/>
                                            </p:txEl>
                                          </p:spTgt>
                                        </p:tgtEl>
                                        <p:attrNameLst>
                                          <p:attrName>style.visibility</p:attrName>
                                        </p:attrNameLst>
                                      </p:cBhvr>
                                      <p:to>
                                        <p:strVal val="visible"/>
                                      </p:to>
                                    </p:set>
                                    <p:anim calcmode="lin" valueType="num">
                                      <p:cBhvr>
                                        <p:cTn id="33" dur="500" fill="hold"/>
                                        <p:tgtEl>
                                          <p:spTgt spid="20483">
                                            <p:txEl>
                                              <p:pRg st="2" end="2"/>
                                            </p:txEl>
                                          </p:spTgt>
                                        </p:tgtEl>
                                        <p:attrNameLst>
                                          <p:attrName>ppt_x</p:attrName>
                                        </p:attrNameLst>
                                      </p:cBhvr>
                                      <p:tavLst>
                                        <p:tav tm="0">
                                          <p:val>
                                            <p:strVal val="#ppt_x-#ppt_w/2"/>
                                          </p:val>
                                        </p:tav>
                                        <p:tav tm="100000">
                                          <p:val>
                                            <p:strVal val="#ppt_x"/>
                                          </p:val>
                                        </p:tav>
                                      </p:tavLst>
                                    </p:anim>
                                    <p:anim calcmode="lin" valueType="num">
                                      <p:cBhvr>
                                        <p:cTn id="34" dur="500" fill="hold"/>
                                        <p:tgtEl>
                                          <p:spTgt spid="20483">
                                            <p:txEl>
                                              <p:pRg st="2" end="2"/>
                                            </p:txEl>
                                          </p:spTgt>
                                        </p:tgtEl>
                                        <p:attrNameLst>
                                          <p:attrName>ppt_y</p:attrName>
                                        </p:attrNameLst>
                                      </p:cBhvr>
                                      <p:tavLst>
                                        <p:tav tm="0">
                                          <p:val>
                                            <p:strVal val="#ppt_y"/>
                                          </p:val>
                                        </p:tav>
                                        <p:tav tm="100000">
                                          <p:val>
                                            <p:strVal val="#ppt_y"/>
                                          </p:val>
                                        </p:tav>
                                      </p:tavLst>
                                    </p:anim>
                                    <p:anim calcmode="lin" valueType="num">
                                      <p:cBhvr>
                                        <p:cTn id="35" dur="500" fill="hold"/>
                                        <p:tgtEl>
                                          <p:spTgt spid="20483">
                                            <p:txEl>
                                              <p:pRg st="2" end="2"/>
                                            </p:txEl>
                                          </p:spTgt>
                                        </p:tgtEl>
                                        <p:attrNameLst>
                                          <p:attrName>ppt_w</p:attrName>
                                        </p:attrNameLst>
                                      </p:cBhvr>
                                      <p:tavLst>
                                        <p:tav tm="0">
                                          <p:val>
                                            <p:fltVal val="0"/>
                                          </p:val>
                                        </p:tav>
                                        <p:tav tm="100000">
                                          <p:val>
                                            <p:strVal val="#ppt_w"/>
                                          </p:val>
                                        </p:tav>
                                      </p:tavLst>
                                    </p:anim>
                                    <p:anim calcmode="lin" valueType="num">
                                      <p:cBhvr>
                                        <p:cTn id="36" dur="500" fill="hold"/>
                                        <p:tgtEl>
                                          <p:spTgt spid="20483">
                                            <p:txEl>
                                              <p:pRg st="2" end="2"/>
                                            </p:txEl>
                                          </p:spTgt>
                                        </p:tgtEl>
                                        <p:attrNameLst>
                                          <p:attrName>ppt_h</p:attrName>
                                        </p:attrNameLst>
                                      </p:cBhvr>
                                      <p:tavLst>
                                        <p:tav tm="0">
                                          <p:val>
                                            <p:strVal val="#ppt_h"/>
                                          </p:val>
                                        </p:tav>
                                        <p:tav tm="100000">
                                          <p:val>
                                            <p:strVal val="#ppt_h"/>
                                          </p:val>
                                        </p:tav>
                                      </p:tavLst>
                                    </p:anim>
                                  </p:childTnLst>
                                </p:cTn>
                              </p:par>
                            </p:childTnLst>
                          </p:cTn>
                        </p:par>
                        <p:par>
                          <p:cTn id="37" fill="hold" nodeType="afterGroup">
                            <p:stCondLst>
                              <p:cond delay="2500"/>
                            </p:stCondLst>
                            <p:childTnLst>
                              <p:par>
                                <p:cTn id="38" presetID="17" presetClass="entr" presetSubtype="8" fill="hold" grpId="0" nodeType="afterEffect">
                                  <p:stCondLst>
                                    <p:cond delay="0"/>
                                  </p:stCondLst>
                                  <p:childTnLst>
                                    <p:set>
                                      <p:cBhvr>
                                        <p:cTn id="39" dur="1" fill="hold">
                                          <p:stCondLst>
                                            <p:cond delay="0"/>
                                          </p:stCondLst>
                                        </p:cTn>
                                        <p:tgtEl>
                                          <p:spTgt spid="20483">
                                            <p:txEl>
                                              <p:pRg st="3" end="3"/>
                                            </p:txEl>
                                          </p:spTgt>
                                        </p:tgtEl>
                                        <p:attrNameLst>
                                          <p:attrName>style.visibility</p:attrName>
                                        </p:attrNameLst>
                                      </p:cBhvr>
                                      <p:to>
                                        <p:strVal val="visible"/>
                                      </p:to>
                                    </p:set>
                                    <p:anim calcmode="lin" valueType="num">
                                      <p:cBhvr>
                                        <p:cTn id="40" dur="500" fill="hold"/>
                                        <p:tgtEl>
                                          <p:spTgt spid="20483">
                                            <p:txEl>
                                              <p:pRg st="3" end="3"/>
                                            </p:txEl>
                                          </p:spTgt>
                                        </p:tgtEl>
                                        <p:attrNameLst>
                                          <p:attrName>ppt_x</p:attrName>
                                        </p:attrNameLst>
                                      </p:cBhvr>
                                      <p:tavLst>
                                        <p:tav tm="0">
                                          <p:val>
                                            <p:strVal val="#ppt_x-#ppt_w/2"/>
                                          </p:val>
                                        </p:tav>
                                        <p:tav tm="100000">
                                          <p:val>
                                            <p:strVal val="#ppt_x"/>
                                          </p:val>
                                        </p:tav>
                                      </p:tavLst>
                                    </p:anim>
                                    <p:anim calcmode="lin" valueType="num">
                                      <p:cBhvr>
                                        <p:cTn id="41" dur="500" fill="hold"/>
                                        <p:tgtEl>
                                          <p:spTgt spid="20483">
                                            <p:txEl>
                                              <p:pRg st="3" end="3"/>
                                            </p:txEl>
                                          </p:spTgt>
                                        </p:tgtEl>
                                        <p:attrNameLst>
                                          <p:attrName>ppt_y</p:attrName>
                                        </p:attrNameLst>
                                      </p:cBhvr>
                                      <p:tavLst>
                                        <p:tav tm="0">
                                          <p:val>
                                            <p:strVal val="#ppt_y"/>
                                          </p:val>
                                        </p:tav>
                                        <p:tav tm="100000">
                                          <p:val>
                                            <p:strVal val="#ppt_y"/>
                                          </p:val>
                                        </p:tav>
                                      </p:tavLst>
                                    </p:anim>
                                    <p:anim calcmode="lin" valueType="num">
                                      <p:cBhvr>
                                        <p:cTn id="42" dur="500" fill="hold"/>
                                        <p:tgtEl>
                                          <p:spTgt spid="20483">
                                            <p:txEl>
                                              <p:pRg st="3" end="3"/>
                                            </p:txEl>
                                          </p:spTgt>
                                        </p:tgtEl>
                                        <p:attrNameLst>
                                          <p:attrName>ppt_w</p:attrName>
                                        </p:attrNameLst>
                                      </p:cBhvr>
                                      <p:tavLst>
                                        <p:tav tm="0">
                                          <p:val>
                                            <p:fltVal val="0"/>
                                          </p:val>
                                        </p:tav>
                                        <p:tav tm="100000">
                                          <p:val>
                                            <p:strVal val="#ppt_w"/>
                                          </p:val>
                                        </p:tav>
                                      </p:tavLst>
                                    </p:anim>
                                    <p:anim calcmode="lin" valueType="num">
                                      <p:cBhvr>
                                        <p:cTn id="43" dur="500" fill="hold"/>
                                        <p:tgtEl>
                                          <p:spTgt spid="20483">
                                            <p:txEl>
                                              <p:pRg st="3" end="3"/>
                                            </p:txEl>
                                          </p:spTgt>
                                        </p:tgtEl>
                                        <p:attrNameLst>
                                          <p:attrName>ppt_h</p:attrName>
                                        </p:attrNameLst>
                                      </p:cBhvr>
                                      <p:tavLst>
                                        <p:tav tm="0">
                                          <p:val>
                                            <p:strVal val="#ppt_h"/>
                                          </p:val>
                                        </p:tav>
                                        <p:tav tm="100000">
                                          <p:val>
                                            <p:strVal val="#ppt_h"/>
                                          </p:val>
                                        </p:tav>
                                      </p:tavLst>
                                    </p:anim>
                                  </p:childTnLst>
                                </p:cTn>
                              </p:par>
                            </p:childTnLst>
                          </p:cTn>
                        </p:par>
                        <p:par>
                          <p:cTn id="44" fill="hold" nodeType="afterGroup">
                            <p:stCondLst>
                              <p:cond delay="3000"/>
                            </p:stCondLst>
                            <p:childTnLst>
                              <p:par>
                                <p:cTn id="45" presetID="17" presetClass="entr" presetSubtype="8" fill="hold" grpId="0" nodeType="afterEffect">
                                  <p:stCondLst>
                                    <p:cond delay="0"/>
                                  </p:stCondLst>
                                  <p:childTnLst>
                                    <p:set>
                                      <p:cBhvr>
                                        <p:cTn id="46" dur="1" fill="hold">
                                          <p:stCondLst>
                                            <p:cond delay="0"/>
                                          </p:stCondLst>
                                        </p:cTn>
                                        <p:tgtEl>
                                          <p:spTgt spid="20483">
                                            <p:txEl>
                                              <p:pRg st="4" end="4"/>
                                            </p:txEl>
                                          </p:spTgt>
                                        </p:tgtEl>
                                        <p:attrNameLst>
                                          <p:attrName>style.visibility</p:attrName>
                                        </p:attrNameLst>
                                      </p:cBhvr>
                                      <p:to>
                                        <p:strVal val="visible"/>
                                      </p:to>
                                    </p:set>
                                    <p:anim calcmode="lin" valueType="num">
                                      <p:cBhvr>
                                        <p:cTn id="47" dur="500" fill="hold"/>
                                        <p:tgtEl>
                                          <p:spTgt spid="20483">
                                            <p:txEl>
                                              <p:pRg st="4" end="4"/>
                                            </p:txEl>
                                          </p:spTgt>
                                        </p:tgtEl>
                                        <p:attrNameLst>
                                          <p:attrName>ppt_x</p:attrName>
                                        </p:attrNameLst>
                                      </p:cBhvr>
                                      <p:tavLst>
                                        <p:tav tm="0">
                                          <p:val>
                                            <p:strVal val="#ppt_x-#ppt_w/2"/>
                                          </p:val>
                                        </p:tav>
                                        <p:tav tm="100000">
                                          <p:val>
                                            <p:strVal val="#ppt_x"/>
                                          </p:val>
                                        </p:tav>
                                      </p:tavLst>
                                    </p:anim>
                                    <p:anim calcmode="lin" valueType="num">
                                      <p:cBhvr>
                                        <p:cTn id="48" dur="500" fill="hold"/>
                                        <p:tgtEl>
                                          <p:spTgt spid="20483">
                                            <p:txEl>
                                              <p:pRg st="4" end="4"/>
                                            </p:txEl>
                                          </p:spTgt>
                                        </p:tgtEl>
                                        <p:attrNameLst>
                                          <p:attrName>ppt_y</p:attrName>
                                        </p:attrNameLst>
                                      </p:cBhvr>
                                      <p:tavLst>
                                        <p:tav tm="0">
                                          <p:val>
                                            <p:strVal val="#ppt_y"/>
                                          </p:val>
                                        </p:tav>
                                        <p:tav tm="100000">
                                          <p:val>
                                            <p:strVal val="#ppt_y"/>
                                          </p:val>
                                        </p:tav>
                                      </p:tavLst>
                                    </p:anim>
                                    <p:anim calcmode="lin" valueType="num">
                                      <p:cBhvr>
                                        <p:cTn id="49" dur="500" fill="hold"/>
                                        <p:tgtEl>
                                          <p:spTgt spid="20483">
                                            <p:txEl>
                                              <p:pRg st="4" end="4"/>
                                            </p:txEl>
                                          </p:spTgt>
                                        </p:tgtEl>
                                        <p:attrNameLst>
                                          <p:attrName>ppt_w</p:attrName>
                                        </p:attrNameLst>
                                      </p:cBhvr>
                                      <p:tavLst>
                                        <p:tav tm="0">
                                          <p:val>
                                            <p:fltVal val="0"/>
                                          </p:val>
                                        </p:tav>
                                        <p:tav tm="100000">
                                          <p:val>
                                            <p:strVal val="#ppt_w"/>
                                          </p:val>
                                        </p:tav>
                                      </p:tavLst>
                                    </p:anim>
                                    <p:anim calcmode="lin" valueType="num">
                                      <p:cBhvr>
                                        <p:cTn id="50" dur="500" fill="hold"/>
                                        <p:tgtEl>
                                          <p:spTgt spid="20483">
                                            <p:txEl>
                                              <p:pRg st="4" end="4"/>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animBg="1" autoUpdateAnimBg="0"/>
      <p:bldP spid="20483" grpId="0" build="p" autoUpdateAnimBg="0" advAuto="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207568" y="381000"/>
            <a:ext cx="5740152" cy="1143000"/>
          </a:xfrm>
          <a:noFill/>
          <a:ln/>
          <a:effectLst>
            <a:outerShdw dist="13470" dir="2700000" algn="ctr" rotWithShape="0">
              <a:schemeClr val="bg2"/>
            </a:outerShdw>
          </a:effectLst>
          <a:extLst>
            <a:ext uri="{909E8E84-426E-40DD-AFC4-6F175D3DCCD1}">
              <a14:hiddenFill xmlns:a14="http://schemas.microsoft.com/office/drawing/2010/main">
                <a:solidFill>
                  <a:srgbClr val="FF33CC"/>
                </a:solidFill>
              </a14:hiddenFill>
            </a:ext>
          </a:extLst>
        </p:spPr>
        <p:txBody>
          <a:bodyPr vert="horz" lIns="92075" tIns="46038" rIns="92075" bIns="46038" rtlCol="0" anchor="ctr">
            <a:normAutofit/>
          </a:bodyPr>
          <a:lstStyle/>
          <a:p>
            <a:pPr algn="l"/>
            <a:r>
              <a:rPr lang="id-ID" smtClean="0"/>
              <a:t>..</a:t>
            </a:r>
            <a:endParaRPr lang="en-US"/>
          </a:p>
        </p:txBody>
      </p:sp>
      <p:sp>
        <p:nvSpPr>
          <p:cNvPr id="21507" name="Rectangle 3"/>
          <p:cNvSpPr>
            <a:spLocks noGrp="1" noChangeArrowheads="1"/>
          </p:cNvSpPr>
          <p:nvPr>
            <p:ph type="body" sz="half" idx="2"/>
          </p:nvPr>
        </p:nvSpPr>
        <p:spPr>
          <a:xfrm>
            <a:off x="5791200" y="877416"/>
            <a:ext cx="4343400" cy="4495800"/>
          </a:xfrm>
          <a:noFill/>
          <a:ln/>
        </p:spPr>
        <p:txBody>
          <a:bodyPr vert="horz" lIns="92075" tIns="46038" rIns="92075" bIns="46038" rtlCol="0">
            <a:normAutofit/>
          </a:bodyPr>
          <a:lstStyle/>
          <a:p>
            <a:pPr>
              <a:lnSpc>
                <a:spcPct val="90000"/>
              </a:lnSpc>
            </a:pPr>
            <a:r>
              <a:rPr lang="id-ID" sz="2800"/>
              <a:t>Apakah halaman web menyebutkan rujukan, pekerjaan yang di-sitasi</a:t>
            </a:r>
            <a:r>
              <a:rPr lang="en-US" sz="2800"/>
              <a:t>?</a:t>
            </a:r>
          </a:p>
          <a:p>
            <a:pPr>
              <a:lnSpc>
                <a:spcPct val="90000"/>
              </a:lnSpc>
            </a:pPr>
            <a:r>
              <a:rPr lang="id-ID" sz="2800"/>
              <a:t>Apakah rujukan dapat dilacak</a:t>
            </a:r>
            <a:r>
              <a:rPr lang="en-US" sz="2800"/>
              <a:t>?  </a:t>
            </a:r>
            <a:r>
              <a:rPr lang="id-ID" sz="2800"/>
              <a:t>Sumber rujukan dapat dihandalkan</a:t>
            </a:r>
            <a:r>
              <a:rPr lang="en-US" sz="2800"/>
              <a:t>?</a:t>
            </a:r>
          </a:p>
          <a:p>
            <a:pPr>
              <a:lnSpc>
                <a:spcPct val="90000"/>
              </a:lnSpc>
            </a:pPr>
            <a:r>
              <a:rPr lang="id-ID" sz="2800"/>
              <a:t>Adakah link ke web lain yang dapat dihandalkan</a:t>
            </a:r>
            <a:r>
              <a:rPr lang="en-US" sz="2800"/>
              <a:t>?</a:t>
            </a:r>
          </a:p>
          <a:p>
            <a:pPr>
              <a:lnSpc>
                <a:spcPct val="90000"/>
              </a:lnSpc>
            </a:pPr>
            <a:r>
              <a:rPr lang="id-ID" sz="2800"/>
              <a:t>Adakah email ke pengarang? </a:t>
            </a:r>
            <a:endParaRPr lang="en-US" sz="2800"/>
          </a:p>
        </p:txBody>
      </p:sp>
      <p:graphicFrame>
        <p:nvGraphicFramePr>
          <p:cNvPr id="21512" name="Object 8"/>
          <p:cNvGraphicFramePr>
            <a:graphicFrameLocks noGrp="1" noChangeAspect="1"/>
          </p:cNvGraphicFramePr>
          <p:nvPr>
            <p:ph type="clipArt" sz="half" idx="1"/>
          </p:nvPr>
        </p:nvGraphicFramePr>
        <p:xfrm>
          <a:off x="2286000" y="1676400"/>
          <a:ext cx="3403600" cy="4572000"/>
        </p:xfrm>
        <a:graphic>
          <a:graphicData uri="http://schemas.openxmlformats.org/presentationml/2006/ole">
            <mc:AlternateContent xmlns:mc="http://schemas.openxmlformats.org/markup-compatibility/2006">
              <mc:Choice xmlns:v="urn:schemas-microsoft-com:vml" Requires="v">
                <p:oleObj spid="_x0000_s6149" name="Clip" r:id="rId4" imgW="1342080" imgH="1802160" progId="MS_ClipArt_Gallery.5">
                  <p:embed/>
                </p:oleObj>
              </mc:Choice>
              <mc:Fallback>
                <p:oleObj name="Clip" r:id="rId4" imgW="1342080" imgH="1802160" progId="MS_ClipArt_Gallery.5">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1676400"/>
                        <a:ext cx="3403600" cy="457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149138302"/>
      </p:ext>
    </p:extLst>
  </p:cSld>
  <p:clrMapOvr>
    <a:masterClrMapping/>
  </p:clrMapOvr>
  <p:transition>
    <p:pull dir="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1506"/>
                                        </p:tgtEl>
                                        <p:attrNameLst>
                                          <p:attrName>style.visibility</p:attrName>
                                        </p:attrNameLst>
                                      </p:cBhvr>
                                      <p:to>
                                        <p:strVal val="visible"/>
                                      </p:to>
                                    </p:set>
                                    <p:anim calcmode="lin" valueType="num">
                                      <p:cBhvr additive="base">
                                        <p:cTn id="7" dur="500" fill="hold"/>
                                        <p:tgtEl>
                                          <p:spTgt spid="21506"/>
                                        </p:tgtEl>
                                        <p:attrNameLst>
                                          <p:attrName>ppt_x</p:attrName>
                                        </p:attrNameLst>
                                      </p:cBhvr>
                                      <p:tavLst>
                                        <p:tav tm="0">
                                          <p:val>
                                            <p:strVal val="1+#ppt_w/2"/>
                                          </p:val>
                                        </p:tav>
                                        <p:tav tm="100000">
                                          <p:val>
                                            <p:strVal val="#ppt_x"/>
                                          </p:val>
                                        </p:tav>
                                      </p:tavLst>
                                    </p:anim>
                                    <p:anim calcmode="lin" valueType="num">
                                      <p:cBhvr additive="base">
                                        <p:cTn id="8" dur="500" fill="hold"/>
                                        <p:tgtEl>
                                          <p:spTgt spid="21506"/>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21512"/>
                                        </p:tgtEl>
                                        <p:attrNameLst>
                                          <p:attrName>style.visibility</p:attrName>
                                        </p:attrNameLst>
                                      </p:cBhvr>
                                      <p:to>
                                        <p:strVal val="visible"/>
                                      </p:to>
                                    </p:set>
                                    <p:anim calcmode="lin" valueType="num">
                                      <p:cBhvr additive="base">
                                        <p:cTn id="12" dur="500" fill="hold"/>
                                        <p:tgtEl>
                                          <p:spTgt spid="21512"/>
                                        </p:tgtEl>
                                        <p:attrNameLst>
                                          <p:attrName>ppt_x</p:attrName>
                                        </p:attrNameLst>
                                      </p:cBhvr>
                                      <p:tavLst>
                                        <p:tav tm="0">
                                          <p:val>
                                            <p:strVal val="0-#ppt_w/2"/>
                                          </p:val>
                                        </p:tav>
                                        <p:tav tm="100000">
                                          <p:val>
                                            <p:strVal val="#ppt_x"/>
                                          </p:val>
                                        </p:tav>
                                      </p:tavLst>
                                    </p:anim>
                                    <p:anim calcmode="lin" valueType="num">
                                      <p:cBhvr additive="base">
                                        <p:cTn id="13" dur="500" fill="hold"/>
                                        <p:tgtEl>
                                          <p:spTgt spid="21512"/>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2" fill="hold" grpId="0" nodeType="afterEffect">
                                  <p:stCondLst>
                                    <p:cond delay="1000"/>
                                  </p:stCondLst>
                                  <p:childTnLst>
                                    <p:set>
                                      <p:cBhvr>
                                        <p:cTn id="16" dur="1" fill="hold">
                                          <p:stCondLst>
                                            <p:cond delay="0"/>
                                          </p:stCondLst>
                                        </p:cTn>
                                        <p:tgtEl>
                                          <p:spTgt spid="21507">
                                            <p:txEl>
                                              <p:pRg st="0" end="0"/>
                                            </p:txEl>
                                          </p:spTgt>
                                        </p:tgtEl>
                                        <p:attrNameLst>
                                          <p:attrName>style.visibility</p:attrName>
                                        </p:attrNameLst>
                                      </p:cBhvr>
                                      <p:to>
                                        <p:strVal val="visible"/>
                                      </p:to>
                                    </p:set>
                                    <p:anim calcmode="lin" valueType="num">
                                      <p:cBhvr additive="base">
                                        <p:cTn id="17" dur="500" fill="hold"/>
                                        <p:tgtEl>
                                          <p:spTgt spid="21507">
                                            <p:txEl>
                                              <p:pRg st="0" end="0"/>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21507">
                                            <p:txEl>
                                              <p:pRg st="0" end="0"/>
                                            </p:txEl>
                                          </p:spTgt>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2500"/>
                            </p:stCondLst>
                            <p:childTnLst>
                              <p:par>
                                <p:cTn id="20" presetID="2" presetClass="entr" presetSubtype="2" fill="hold" grpId="0" nodeType="afterEffect">
                                  <p:stCondLst>
                                    <p:cond delay="1000"/>
                                  </p:stCondLst>
                                  <p:childTnLst>
                                    <p:set>
                                      <p:cBhvr>
                                        <p:cTn id="21" dur="1" fill="hold">
                                          <p:stCondLst>
                                            <p:cond delay="0"/>
                                          </p:stCondLst>
                                        </p:cTn>
                                        <p:tgtEl>
                                          <p:spTgt spid="21507">
                                            <p:txEl>
                                              <p:pRg st="1" end="1"/>
                                            </p:txEl>
                                          </p:spTgt>
                                        </p:tgtEl>
                                        <p:attrNameLst>
                                          <p:attrName>style.visibility</p:attrName>
                                        </p:attrNameLst>
                                      </p:cBhvr>
                                      <p:to>
                                        <p:strVal val="visible"/>
                                      </p:to>
                                    </p:set>
                                    <p:anim calcmode="lin" valueType="num">
                                      <p:cBhvr additive="base">
                                        <p:cTn id="22" dur="500" fill="hold"/>
                                        <p:tgtEl>
                                          <p:spTgt spid="21507">
                                            <p:txEl>
                                              <p:pRg st="1" end="1"/>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21507">
                                            <p:txEl>
                                              <p:pRg st="1" end="1"/>
                                            </p:txEl>
                                          </p:spTgt>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4000"/>
                            </p:stCondLst>
                            <p:childTnLst>
                              <p:par>
                                <p:cTn id="25" presetID="2" presetClass="entr" presetSubtype="2" fill="hold" grpId="0" nodeType="afterEffect">
                                  <p:stCondLst>
                                    <p:cond delay="1000"/>
                                  </p:stCondLst>
                                  <p:childTnLst>
                                    <p:set>
                                      <p:cBhvr>
                                        <p:cTn id="26" dur="1" fill="hold">
                                          <p:stCondLst>
                                            <p:cond delay="0"/>
                                          </p:stCondLst>
                                        </p:cTn>
                                        <p:tgtEl>
                                          <p:spTgt spid="21507">
                                            <p:txEl>
                                              <p:pRg st="2" end="2"/>
                                            </p:txEl>
                                          </p:spTgt>
                                        </p:tgtEl>
                                        <p:attrNameLst>
                                          <p:attrName>style.visibility</p:attrName>
                                        </p:attrNameLst>
                                      </p:cBhvr>
                                      <p:to>
                                        <p:strVal val="visible"/>
                                      </p:to>
                                    </p:set>
                                    <p:anim calcmode="lin" valueType="num">
                                      <p:cBhvr additive="base">
                                        <p:cTn id="27" dur="500" fill="hold"/>
                                        <p:tgtEl>
                                          <p:spTgt spid="21507">
                                            <p:txEl>
                                              <p:pRg st="2" end="2"/>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21507">
                                            <p:txEl>
                                              <p:pRg st="2" end="2"/>
                                            </p:txEl>
                                          </p:spTgt>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5500"/>
                            </p:stCondLst>
                            <p:childTnLst>
                              <p:par>
                                <p:cTn id="30" presetID="2" presetClass="entr" presetSubtype="2" fill="hold" grpId="0" nodeType="afterEffect">
                                  <p:stCondLst>
                                    <p:cond delay="1000"/>
                                  </p:stCondLst>
                                  <p:childTnLst>
                                    <p:set>
                                      <p:cBhvr>
                                        <p:cTn id="31" dur="1" fill="hold">
                                          <p:stCondLst>
                                            <p:cond delay="0"/>
                                          </p:stCondLst>
                                        </p:cTn>
                                        <p:tgtEl>
                                          <p:spTgt spid="21507">
                                            <p:txEl>
                                              <p:pRg st="3" end="3"/>
                                            </p:txEl>
                                          </p:spTgt>
                                        </p:tgtEl>
                                        <p:attrNameLst>
                                          <p:attrName>style.visibility</p:attrName>
                                        </p:attrNameLst>
                                      </p:cBhvr>
                                      <p:to>
                                        <p:strVal val="visible"/>
                                      </p:to>
                                    </p:set>
                                    <p:anim calcmode="lin" valueType="num">
                                      <p:cBhvr additive="base">
                                        <p:cTn id="32" dur="500" fill="hold"/>
                                        <p:tgtEl>
                                          <p:spTgt spid="21507">
                                            <p:txEl>
                                              <p:pRg st="3" end="3"/>
                                            </p:txEl>
                                          </p:spTgt>
                                        </p:tgtEl>
                                        <p:attrNameLst>
                                          <p:attrName>ppt_x</p:attrName>
                                        </p:attrNameLst>
                                      </p:cBhvr>
                                      <p:tavLst>
                                        <p:tav tm="0">
                                          <p:val>
                                            <p:strVal val="1+#ppt_w/2"/>
                                          </p:val>
                                        </p:tav>
                                        <p:tav tm="100000">
                                          <p:val>
                                            <p:strVal val="#ppt_x"/>
                                          </p:val>
                                        </p:tav>
                                      </p:tavLst>
                                    </p:anim>
                                    <p:anim calcmode="lin" valueType="num">
                                      <p:cBhvr additive="base">
                                        <p:cTn id="33" dur="500" fill="hold"/>
                                        <p:tgtEl>
                                          <p:spTgt spid="2150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animBg="1" autoUpdateAnimBg="0"/>
      <p:bldP spid="21507" grpId="0" build="p" autoUpdateAnimBg="0" advAuto="100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919536" y="485800"/>
            <a:ext cx="8229600" cy="1143000"/>
          </a:xfrm>
          <a:noFill/>
          <a:ln/>
          <a:effectLst>
            <a:outerShdw dist="13470" dir="2700000" algn="ctr" rotWithShape="0">
              <a:schemeClr val="bg2"/>
            </a:outerShdw>
          </a:effectLst>
          <a:extLst>
            <a:ext uri="{909E8E84-426E-40DD-AFC4-6F175D3DCCD1}">
              <a14:hiddenFill xmlns:a14="http://schemas.microsoft.com/office/drawing/2010/main">
                <a:solidFill>
                  <a:srgbClr val="CC66FF"/>
                </a:solidFill>
              </a14:hiddenFill>
            </a:ext>
          </a:extLst>
        </p:spPr>
        <p:txBody>
          <a:bodyPr vert="horz" lIns="92075" tIns="46038" rIns="92075" bIns="46038" rtlCol="0" anchor="ctr">
            <a:normAutofit fontScale="90000"/>
          </a:bodyPr>
          <a:lstStyle/>
          <a:p>
            <a:pPr algn="l"/>
            <a:r>
              <a:rPr lang="id-ID"/>
              <a:t>Menentukan kedalaman dan luas ruang lingkup informasi</a:t>
            </a:r>
            <a:endParaRPr lang="en-US"/>
          </a:p>
        </p:txBody>
      </p:sp>
      <p:sp>
        <p:nvSpPr>
          <p:cNvPr id="41987" name="Rectangle 3"/>
          <p:cNvSpPr>
            <a:spLocks noGrp="1" noChangeArrowheads="1"/>
          </p:cNvSpPr>
          <p:nvPr>
            <p:ph type="body" idx="1"/>
          </p:nvPr>
        </p:nvSpPr>
        <p:spPr>
          <a:xfrm>
            <a:off x="1524000" y="2057400"/>
            <a:ext cx="9144000" cy="4191000"/>
          </a:xfrm>
          <a:noFill/>
          <a:ln/>
        </p:spPr>
        <p:txBody>
          <a:bodyPr vert="horz" lIns="92075" tIns="46038" rIns="92075" bIns="46038" rtlCol="0">
            <a:normAutofit/>
          </a:bodyPr>
          <a:lstStyle/>
          <a:p>
            <a:pPr>
              <a:lnSpc>
                <a:spcPct val="90000"/>
              </a:lnSpc>
            </a:pPr>
            <a:r>
              <a:rPr lang="id-ID" sz="2800"/>
              <a:t>Perbedaan halaman web dengan sumber tercetak</a:t>
            </a:r>
            <a:r>
              <a:rPr lang="en-US" sz="2800"/>
              <a:t>:</a:t>
            </a:r>
          </a:p>
          <a:p>
            <a:pPr lvl="1">
              <a:lnSpc>
                <a:spcPct val="90000"/>
              </a:lnSpc>
            </a:pPr>
            <a:r>
              <a:rPr lang="en-US" smtClean="0"/>
              <a:t>Informa</a:t>
            </a:r>
            <a:r>
              <a:rPr lang="id-ID" smtClean="0"/>
              <a:t>si sering ditampilkan agar mudah dicerna</a:t>
            </a:r>
            <a:r>
              <a:rPr lang="en-US" smtClean="0"/>
              <a:t> </a:t>
            </a:r>
            <a:r>
              <a:rPr lang="id-ID" smtClean="0"/>
              <a:t>dengan tampilan menarik</a:t>
            </a:r>
            <a:r>
              <a:rPr lang="en-US" smtClean="0"/>
              <a:t>.</a:t>
            </a:r>
            <a:endParaRPr lang="en-US"/>
          </a:p>
          <a:p>
            <a:pPr lvl="1">
              <a:lnSpc>
                <a:spcPct val="90000"/>
              </a:lnSpc>
            </a:pPr>
            <a:r>
              <a:rPr lang="en-US" smtClean="0"/>
              <a:t>Informa</a:t>
            </a:r>
            <a:r>
              <a:rPr lang="id-ID" smtClean="0"/>
              <a:t>si</a:t>
            </a:r>
            <a:r>
              <a:rPr lang="en-US" smtClean="0"/>
              <a:t> </a:t>
            </a:r>
            <a:r>
              <a:rPr lang="id-ID" smtClean="0"/>
              <a:t>sering tidak mendalam atau tidak luas</a:t>
            </a:r>
            <a:r>
              <a:rPr lang="en-US" smtClean="0"/>
              <a:t>.</a:t>
            </a:r>
            <a:endParaRPr lang="en-US"/>
          </a:p>
          <a:p>
            <a:pPr lvl="1">
              <a:lnSpc>
                <a:spcPct val="90000"/>
              </a:lnSpc>
            </a:pPr>
            <a:r>
              <a:rPr lang="en-US" smtClean="0"/>
              <a:t>Materi</a:t>
            </a:r>
            <a:r>
              <a:rPr lang="id-ID" smtClean="0"/>
              <a:t> bisa jadi dpengaruhi</a:t>
            </a:r>
            <a:r>
              <a:rPr lang="en-US" smtClean="0"/>
              <a:t> </a:t>
            </a:r>
            <a:r>
              <a:rPr lang="id-ID" smtClean="0"/>
              <a:t> kepentingan bisnis atau politik</a:t>
            </a:r>
            <a:r>
              <a:rPr lang="en-US" smtClean="0"/>
              <a:t>.</a:t>
            </a:r>
            <a:endParaRPr lang="en-US"/>
          </a:p>
          <a:p>
            <a:pPr lvl="1">
              <a:lnSpc>
                <a:spcPct val="90000"/>
              </a:lnSpc>
              <a:buFont typeface="Wingdings" pitchFamily="2" charset="2"/>
              <a:buNone/>
            </a:pPr>
            <a:endParaRPr lang="en-US" sz="1000"/>
          </a:p>
          <a:p>
            <a:pPr>
              <a:lnSpc>
                <a:spcPct val="90000"/>
              </a:lnSpc>
            </a:pPr>
            <a:r>
              <a:rPr lang="id-ID" sz="2800"/>
              <a:t>Kadang-kadang halaman web bukan sumber yang benar terhadap informasi yang anda perlukan. </a:t>
            </a:r>
            <a:endParaRPr lang="en-US" sz="2800"/>
          </a:p>
        </p:txBody>
      </p:sp>
    </p:spTree>
    <p:extLst>
      <p:ext uri="{BB962C8B-B14F-4D97-AF65-F5344CB8AC3E}">
        <p14:creationId xmlns:p14="http://schemas.microsoft.com/office/powerpoint/2010/main" val="4027962708"/>
      </p:ext>
    </p:extLst>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1986"/>
                                        </p:tgtEl>
                                        <p:attrNameLst>
                                          <p:attrName>style.visibility</p:attrName>
                                        </p:attrNameLst>
                                      </p:cBhvr>
                                      <p:to>
                                        <p:strVal val="visible"/>
                                      </p:to>
                                    </p:set>
                                    <p:anim calcmode="lin" valueType="num">
                                      <p:cBhvr additive="base">
                                        <p:cTn id="7" dur="500" fill="hold"/>
                                        <p:tgtEl>
                                          <p:spTgt spid="41986"/>
                                        </p:tgtEl>
                                        <p:attrNameLst>
                                          <p:attrName>ppt_x</p:attrName>
                                        </p:attrNameLst>
                                      </p:cBhvr>
                                      <p:tavLst>
                                        <p:tav tm="0">
                                          <p:val>
                                            <p:strVal val="#ppt_x"/>
                                          </p:val>
                                        </p:tav>
                                        <p:tav tm="100000">
                                          <p:val>
                                            <p:strVal val="#ppt_x"/>
                                          </p:val>
                                        </p:tav>
                                      </p:tavLst>
                                    </p:anim>
                                    <p:anim calcmode="lin" valueType="num">
                                      <p:cBhvr additive="base">
                                        <p:cTn id="8" dur="500" fill="hold"/>
                                        <p:tgtEl>
                                          <p:spTgt spid="41986"/>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17" presetClass="entr" presetSubtype="4" fill="hold" grpId="0" nodeType="afterEffect">
                                  <p:stCondLst>
                                    <p:cond delay="1000"/>
                                  </p:stCondLst>
                                  <p:childTnLst>
                                    <p:set>
                                      <p:cBhvr>
                                        <p:cTn id="11" dur="1" fill="hold">
                                          <p:stCondLst>
                                            <p:cond delay="0"/>
                                          </p:stCondLst>
                                        </p:cTn>
                                        <p:tgtEl>
                                          <p:spTgt spid="41987">
                                            <p:txEl>
                                              <p:pRg st="0" end="0"/>
                                            </p:txEl>
                                          </p:spTgt>
                                        </p:tgtEl>
                                        <p:attrNameLst>
                                          <p:attrName>style.visibility</p:attrName>
                                        </p:attrNameLst>
                                      </p:cBhvr>
                                      <p:to>
                                        <p:strVal val="visible"/>
                                      </p:to>
                                    </p:set>
                                    <p:anim calcmode="lin" valueType="num">
                                      <p:cBhvr>
                                        <p:cTn id="12" dur="500" fill="hold"/>
                                        <p:tgtEl>
                                          <p:spTgt spid="41987">
                                            <p:txEl>
                                              <p:pRg st="0" end="0"/>
                                            </p:txEl>
                                          </p:spTgt>
                                        </p:tgtEl>
                                        <p:attrNameLst>
                                          <p:attrName>ppt_x</p:attrName>
                                        </p:attrNameLst>
                                      </p:cBhvr>
                                      <p:tavLst>
                                        <p:tav tm="0">
                                          <p:val>
                                            <p:strVal val="#ppt_x"/>
                                          </p:val>
                                        </p:tav>
                                        <p:tav tm="100000">
                                          <p:val>
                                            <p:strVal val="#ppt_x"/>
                                          </p:val>
                                        </p:tav>
                                      </p:tavLst>
                                    </p:anim>
                                    <p:anim calcmode="lin" valueType="num">
                                      <p:cBhvr>
                                        <p:cTn id="13" dur="500" fill="hold"/>
                                        <p:tgtEl>
                                          <p:spTgt spid="41987">
                                            <p:txEl>
                                              <p:pRg st="0" end="0"/>
                                            </p:txEl>
                                          </p:spTgt>
                                        </p:tgtEl>
                                        <p:attrNameLst>
                                          <p:attrName>ppt_y</p:attrName>
                                        </p:attrNameLst>
                                      </p:cBhvr>
                                      <p:tavLst>
                                        <p:tav tm="0">
                                          <p:val>
                                            <p:strVal val="#ppt_y+#ppt_h/2"/>
                                          </p:val>
                                        </p:tav>
                                        <p:tav tm="100000">
                                          <p:val>
                                            <p:strVal val="#ppt_y"/>
                                          </p:val>
                                        </p:tav>
                                      </p:tavLst>
                                    </p:anim>
                                    <p:anim calcmode="lin" valueType="num">
                                      <p:cBhvr>
                                        <p:cTn id="14" dur="500" fill="hold"/>
                                        <p:tgtEl>
                                          <p:spTgt spid="41987">
                                            <p:txEl>
                                              <p:pRg st="0" end="0"/>
                                            </p:txEl>
                                          </p:spTgt>
                                        </p:tgtEl>
                                        <p:attrNameLst>
                                          <p:attrName>ppt_w</p:attrName>
                                        </p:attrNameLst>
                                      </p:cBhvr>
                                      <p:tavLst>
                                        <p:tav tm="0">
                                          <p:val>
                                            <p:strVal val="#ppt_w"/>
                                          </p:val>
                                        </p:tav>
                                        <p:tav tm="100000">
                                          <p:val>
                                            <p:strVal val="#ppt_w"/>
                                          </p:val>
                                        </p:tav>
                                      </p:tavLst>
                                    </p:anim>
                                    <p:anim calcmode="lin" valueType="num">
                                      <p:cBhvr>
                                        <p:cTn id="15" dur="500" fill="hold"/>
                                        <p:tgtEl>
                                          <p:spTgt spid="41987">
                                            <p:txEl>
                                              <p:pRg st="0" end="0"/>
                                            </p:txEl>
                                          </p:spTgt>
                                        </p:tgtEl>
                                        <p:attrNameLst>
                                          <p:attrName>ppt_h</p:attrName>
                                        </p:attrNameLst>
                                      </p:cBhvr>
                                      <p:tavLst>
                                        <p:tav tm="0">
                                          <p:val>
                                            <p:fltVal val="0"/>
                                          </p:val>
                                        </p:tav>
                                        <p:tav tm="100000">
                                          <p:val>
                                            <p:strVal val="#ppt_h"/>
                                          </p:val>
                                        </p:tav>
                                      </p:tavLst>
                                    </p:anim>
                                  </p:childTnLst>
                                </p:cTn>
                              </p:par>
                              <p:par>
                                <p:cTn id="16" presetID="17" presetClass="entr" presetSubtype="4" fill="hold" grpId="0" nodeType="withEffect">
                                  <p:stCondLst>
                                    <p:cond delay="1000"/>
                                  </p:stCondLst>
                                  <p:childTnLst>
                                    <p:set>
                                      <p:cBhvr>
                                        <p:cTn id="17" dur="1" fill="hold">
                                          <p:stCondLst>
                                            <p:cond delay="0"/>
                                          </p:stCondLst>
                                        </p:cTn>
                                        <p:tgtEl>
                                          <p:spTgt spid="41987">
                                            <p:txEl>
                                              <p:pRg st="1" end="1"/>
                                            </p:txEl>
                                          </p:spTgt>
                                        </p:tgtEl>
                                        <p:attrNameLst>
                                          <p:attrName>style.visibility</p:attrName>
                                        </p:attrNameLst>
                                      </p:cBhvr>
                                      <p:to>
                                        <p:strVal val="visible"/>
                                      </p:to>
                                    </p:set>
                                    <p:anim calcmode="lin" valueType="num">
                                      <p:cBhvr>
                                        <p:cTn id="18" dur="500" fill="hold"/>
                                        <p:tgtEl>
                                          <p:spTgt spid="41987">
                                            <p:txEl>
                                              <p:pRg st="1" end="1"/>
                                            </p:txEl>
                                          </p:spTgt>
                                        </p:tgtEl>
                                        <p:attrNameLst>
                                          <p:attrName>ppt_x</p:attrName>
                                        </p:attrNameLst>
                                      </p:cBhvr>
                                      <p:tavLst>
                                        <p:tav tm="0">
                                          <p:val>
                                            <p:strVal val="#ppt_x"/>
                                          </p:val>
                                        </p:tav>
                                        <p:tav tm="100000">
                                          <p:val>
                                            <p:strVal val="#ppt_x"/>
                                          </p:val>
                                        </p:tav>
                                      </p:tavLst>
                                    </p:anim>
                                    <p:anim calcmode="lin" valueType="num">
                                      <p:cBhvr>
                                        <p:cTn id="19" dur="500" fill="hold"/>
                                        <p:tgtEl>
                                          <p:spTgt spid="41987">
                                            <p:txEl>
                                              <p:pRg st="1" end="1"/>
                                            </p:txEl>
                                          </p:spTgt>
                                        </p:tgtEl>
                                        <p:attrNameLst>
                                          <p:attrName>ppt_y</p:attrName>
                                        </p:attrNameLst>
                                      </p:cBhvr>
                                      <p:tavLst>
                                        <p:tav tm="0">
                                          <p:val>
                                            <p:strVal val="#ppt_y+#ppt_h/2"/>
                                          </p:val>
                                        </p:tav>
                                        <p:tav tm="100000">
                                          <p:val>
                                            <p:strVal val="#ppt_y"/>
                                          </p:val>
                                        </p:tav>
                                      </p:tavLst>
                                    </p:anim>
                                    <p:anim calcmode="lin" valueType="num">
                                      <p:cBhvr>
                                        <p:cTn id="20" dur="500" fill="hold"/>
                                        <p:tgtEl>
                                          <p:spTgt spid="41987">
                                            <p:txEl>
                                              <p:pRg st="1" end="1"/>
                                            </p:txEl>
                                          </p:spTgt>
                                        </p:tgtEl>
                                        <p:attrNameLst>
                                          <p:attrName>ppt_w</p:attrName>
                                        </p:attrNameLst>
                                      </p:cBhvr>
                                      <p:tavLst>
                                        <p:tav tm="0">
                                          <p:val>
                                            <p:strVal val="#ppt_w"/>
                                          </p:val>
                                        </p:tav>
                                        <p:tav tm="100000">
                                          <p:val>
                                            <p:strVal val="#ppt_w"/>
                                          </p:val>
                                        </p:tav>
                                      </p:tavLst>
                                    </p:anim>
                                    <p:anim calcmode="lin" valueType="num">
                                      <p:cBhvr>
                                        <p:cTn id="21" dur="500" fill="hold"/>
                                        <p:tgtEl>
                                          <p:spTgt spid="41987">
                                            <p:txEl>
                                              <p:pRg st="1" end="1"/>
                                            </p:txEl>
                                          </p:spTgt>
                                        </p:tgtEl>
                                        <p:attrNameLst>
                                          <p:attrName>ppt_h</p:attrName>
                                        </p:attrNameLst>
                                      </p:cBhvr>
                                      <p:tavLst>
                                        <p:tav tm="0">
                                          <p:val>
                                            <p:fltVal val="0"/>
                                          </p:val>
                                        </p:tav>
                                        <p:tav tm="100000">
                                          <p:val>
                                            <p:strVal val="#ppt_h"/>
                                          </p:val>
                                        </p:tav>
                                      </p:tavLst>
                                    </p:anim>
                                  </p:childTnLst>
                                </p:cTn>
                              </p:par>
                              <p:par>
                                <p:cTn id="22" presetID="17" presetClass="entr" presetSubtype="4" fill="hold" grpId="0" nodeType="withEffect">
                                  <p:stCondLst>
                                    <p:cond delay="1000"/>
                                  </p:stCondLst>
                                  <p:childTnLst>
                                    <p:set>
                                      <p:cBhvr>
                                        <p:cTn id="23" dur="1" fill="hold">
                                          <p:stCondLst>
                                            <p:cond delay="0"/>
                                          </p:stCondLst>
                                        </p:cTn>
                                        <p:tgtEl>
                                          <p:spTgt spid="41987">
                                            <p:txEl>
                                              <p:pRg st="2" end="2"/>
                                            </p:txEl>
                                          </p:spTgt>
                                        </p:tgtEl>
                                        <p:attrNameLst>
                                          <p:attrName>style.visibility</p:attrName>
                                        </p:attrNameLst>
                                      </p:cBhvr>
                                      <p:to>
                                        <p:strVal val="visible"/>
                                      </p:to>
                                    </p:set>
                                    <p:anim calcmode="lin" valueType="num">
                                      <p:cBhvr>
                                        <p:cTn id="24" dur="500" fill="hold"/>
                                        <p:tgtEl>
                                          <p:spTgt spid="41987">
                                            <p:txEl>
                                              <p:pRg st="2" end="2"/>
                                            </p:txEl>
                                          </p:spTgt>
                                        </p:tgtEl>
                                        <p:attrNameLst>
                                          <p:attrName>ppt_x</p:attrName>
                                        </p:attrNameLst>
                                      </p:cBhvr>
                                      <p:tavLst>
                                        <p:tav tm="0">
                                          <p:val>
                                            <p:strVal val="#ppt_x"/>
                                          </p:val>
                                        </p:tav>
                                        <p:tav tm="100000">
                                          <p:val>
                                            <p:strVal val="#ppt_x"/>
                                          </p:val>
                                        </p:tav>
                                      </p:tavLst>
                                    </p:anim>
                                    <p:anim calcmode="lin" valueType="num">
                                      <p:cBhvr>
                                        <p:cTn id="25" dur="500" fill="hold"/>
                                        <p:tgtEl>
                                          <p:spTgt spid="41987">
                                            <p:txEl>
                                              <p:pRg st="2" end="2"/>
                                            </p:txEl>
                                          </p:spTgt>
                                        </p:tgtEl>
                                        <p:attrNameLst>
                                          <p:attrName>ppt_y</p:attrName>
                                        </p:attrNameLst>
                                      </p:cBhvr>
                                      <p:tavLst>
                                        <p:tav tm="0">
                                          <p:val>
                                            <p:strVal val="#ppt_y+#ppt_h/2"/>
                                          </p:val>
                                        </p:tav>
                                        <p:tav tm="100000">
                                          <p:val>
                                            <p:strVal val="#ppt_y"/>
                                          </p:val>
                                        </p:tav>
                                      </p:tavLst>
                                    </p:anim>
                                    <p:anim calcmode="lin" valueType="num">
                                      <p:cBhvr>
                                        <p:cTn id="26" dur="500" fill="hold"/>
                                        <p:tgtEl>
                                          <p:spTgt spid="41987">
                                            <p:txEl>
                                              <p:pRg st="2" end="2"/>
                                            </p:txEl>
                                          </p:spTgt>
                                        </p:tgtEl>
                                        <p:attrNameLst>
                                          <p:attrName>ppt_w</p:attrName>
                                        </p:attrNameLst>
                                      </p:cBhvr>
                                      <p:tavLst>
                                        <p:tav tm="0">
                                          <p:val>
                                            <p:strVal val="#ppt_w"/>
                                          </p:val>
                                        </p:tav>
                                        <p:tav tm="100000">
                                          <p:val>
                                            <p:strVal val="#ppt_w"/>
                                          </p:val>
                                        </p:tav>
                                      </p:tavLst>
                                    </p:anim>
                                    <p:anim calcmode="lin" valueType="num">
                                      <p:cBhvr>
                                        <p:cTn id="27" dur="500" fill="hold"/>
                                        <p:tgtEl>
                                          <p:spTgt spid="41987">
                                            <p:txEl>
                                              <p:pRg st="2" end="2"/>
                                            </p:txEl>
                                          </p:spTgt>
                                        </p:tgtEl>
                                        <p:attrNameLst>
                                          <p:attrName>ppt_h</p:attrName>
                                        </p:attrNameLst>
                                      </p:cBhvr>
                                      <p:tavLst>
                                        <p:tav tm="0">
                                          <p:val>
                                            <p:fltVal val="0"/>
                                          </p:val>
                                        </p:tav>
                                        <p:tav tm="100000">
                                          <p:val>
                                            <p:strVal val="#ppt_h"/>
                                          </p:val>
                                        </p:tav>
                                      </p:tavLst>
                                    </p:anim>
                                  </p:childTnLst>
                                </p:cTn>
                              </p:par>
                              <p:par>
                                <p:cTn id="28" presetID="17" presetClass="entr" presetSubtype="4" fill="hold" grpId="0" nodeType="withEffect">
                                  <p:stCondLst>
                                    <p:cond delay="1000"/>
                                  </p:stCondLst>
                                  <p:childTnLst>
                                    <p:set>
                                      <p:cBhvr>
                                        <p:cTn id="29" dur="1" fill="hold">
                                          <p:stCondLst>
                                            <p:cond delay="0"/>
                                          </p:stCondLst>
                                        </p:cTn>
                                        <p:tgtEl>
                                          <p:spTgt spid="41987">
                                            <p:txEl>
                                              <p:pRg st="3" end="3"/>
                                            </p:txEl>
                                          </p:spTgt>
                                        </p:tgtEl>
                                        <p:attrNameLst>
                                          <p:attrName>style.visibility</p:attrName>
                                        </p:attrNameLst>
                                      </p:cBhvr>
                                      <p:to>
                                        <p:strVal val="visible"/>
                                      </p:to>
                                    </p:set>
                                    <p:anim calcmode="lin" valueType="num">
                                      <p:cBhvr>
                                        <p:cTn id="30" dur="500" fill="hold"/>
                                        <p:tgtEl>
                                          <p:spTgt spid="41987">
                                            <p:txEl>
                                              <p:pRg st="3" end="3"/>
                                            </p:txEl>
                                          </p:spTgt>
                                        </p:tgtEl>
                                        <p:attrNameLst>
                                          <p:attrName>ppt_x</p:attrName>
                                        </p:attrNameLst>
                                      </p:cBhvr>
                                      <p:tavLst>
                                        <p:tav tm="0">
                                          <p:val>
                                            <p:strVal val="#ppt_x"/>
                                          </p:val>
                                        </p:tav>
                                        <p:tav tm="100000">
                                          <p:val>
                                            <p:strVal val="#ppt_x"/>
                                          </p:val>
                                        </p:tav>
                                      </p:tavLst>
                                    </p:anim>
                                    <p:anim calcmode="lin" valueType="num">
                                      <p:cBhvr>
                                        <p:cTn id="31" dur="500" fill="hold"/>
                                        <p:tgtEl>
                                          <p:spTgt spid="41987">
                                            <p:txEl>
                                              <p:pRg st="3" end="3"/>
                                            </p:txEl>
                                          </p:spTgt>
                                        </p:tgtEl>
                                        <p:attrNameLst>
                                          <p:attrName>ppt_y</p:attrName>
                                        </p:attrNameLst>
                                      </p:cBhvr>
                                      <p:tavLst>
                                        <p:tav tm="0">
                                          <p:val>
                                            <p:strVal val="#ppt_y+#ppt_h/2"/>
                                          </p:val>
                                        </p:tav>
                                        <p:tav tm="100000">
                                          <p:val>
                                            <p:strVal val="#ppt_y"/>
                                          </p:val>
                                        </p:tav>
                                      </p:tavLst>
                                    </p:anim>
                                    <p:anim calcmode="lin" valueType="num">
                                      <p:cBhvr>
                                        <p:cTn id="32" dur="500" fill="hold"/>
                                        <p:tgtEl>
                                          <p:spTgt spid="41987">
                                            <p:txEl>
                                              <p:pRg st="3" end="3"/>
                                            </p:txEl>
                                          </p:spTgt>
                                        </p:tgtEl>
                                        <p:attrNameLst>
                                          <p:attrName>ppt_w</p:attrName>
                                        </p:attrNameLst>
                                      </p:cBhvr>
                                      <p:tavLst>
                                        <p:tav tm="0">
                                          <p:val>
                                            <p:strVal val="#ppt_w"/>
                                          </p:val>
                                        </p:tav>
                                        <p:tav tm="100000">
                                          <p:val>
                                            <p:strVal val="#ppt_w"/>
                                          </p:val>
                                        </p:tav>
                                      </p:tavLst>
                                    </p:anim>
                                    <p:anim calcmode="lin" valueType="num">
                                      <p:cBhvr>
                                        <p:cTn id="33" dur="500" fill="hold"/>
                                        <p:tgtEl>
                                          <p:spTgt spid="41987">
                                            <p:txEl>
                                              <p:pRg st="3" end="3"/>
                                            </p:txEl>
                                          </p:spTgt>
                                        </p:tgtEl>
                                        <p:attrNameLst>
                                          <p:attrName>ppt_h</p:attrName>
                                        </p:attrNameLst>
                                      </p:cBhvr>
                                      <p:tavLst>
                                        <p:tav tm="0">
                                          <p:val>
                                            <p:fltVal val="0"/>
                                          </p:val>
                                        </p:tav>
                                        <p:tav tm="100000">
                                          <p:val>
                                            <p:strVal val="#ppt_h"/>
                                          </p:val>
                                        </p:tav>
                                      </p:tavLst>
                                    </p:anim>
                                  </p:childTnLst>
                                </p:cTn>
                              </p:par>
                            </p:childTnLst>
                          </p:cTn>
                        </p:par>
                        <p:par>
                          <p:cTn id="34" fill="hold" nodeType="afterGroup">
                            <p:stCondLst>
                              <p:cond delay="2000"/>
                            </p:stCondLst>
                            <p:childTnLst>
                              <p:par>
                                <p:cTn id="35" presetID="17" presetClass="entr" presetSubtype="4" fill="hold" grpId="0" nodeType="afterEffect">
                                  <p:stCondLst>
                                    <p:cond delay="1000"/>
                                  </p:stCondLst>
                                  <p:childTnLst>
                                    <p:set>
                                      <p:cBhvr>
                                        <p:cTn id="36" dur="1" fill="hold">
                                          <p:stCondLst>
                                            <p:cond delay="0"/>
                                          </p:stCondLst>
                                        </p:cTn>
                                        <p:tgtEl>
                                          <p:spTgt spid="41987">
                                            <p:txEl>
                                              <p:pRg st="5" end="5"/>
                                            </p:txEl>
                                          </p:spTgt>
                                        </p:tgtEl>
                                        <p:attrNameLst>
                                          <p:attrName>style.visibility</p:attrName>
                                        </p:attrNameLst>
                                      </p:cBhvr>
                                      <p:to>
                                        <p:strVal val="visible"/>
                                      </p:to>
                                    </p:set>
                                    <p:anim calcmode="lin" valueType="num">
                                      <p:cBhvr>
                                        <p:cTn id="37" dur="500" fill="hold"/>
                                        <p:tgtEl>
                                          <p:spTgt spid="41987">
                                            <p:txEl>
                                              <p:pRg st="5" end="5"/>
                                            </p:txEl>
                                          </p:spTgt>
                                        </p:tgtEl>
                                        <p:attrNameLst>
                                          <p:attrName>ppt_x</p:attrName>
                                        </p:attrNameLst>
                                      </p:cBhvr>
                                      <p:tavLst>
                                        <p:tav tm="0">
                                          <p:val>
                                            <p:strVal val="#ppt_x"/>
                                          </p:val>
                                        </p:tav>
                                        <p:tav tm="100000">
                                          <p:val>
                                            <p:strVal val="#ppt_x"/>
                                          </p:val>
                                        </p:tav>
                                      </p:tavLst>
                                    </p:anim>
                                    <p:anim calcmode="lin" valueType="num">
                                      <p:cBhvr>
                                        <p:cTn id="38" dur="500" fill="hold"/>
                                        <p:tgtEl>
                                          <p:spTgt spid="41987">
                                            <p:txEl>
                                              <p:pRg st="5" end="5"/>
                                            </p:txEl>
                                          </p:spTgt>
                                        </p:tgtEl>
                                        <p:attrNameLst>
                                          <p:attrName>ppt_y</p:attrName>
                                        </p:attrNameLst>
                                      </p:cBhvr>
                                      <p:tavLst>
                                        <p:tav tm="0">
                                          <p:val>
                                            <p:strVal val="#ppt_y+#ppt_h/2"/>
                                          </p:val>
                                        </p:tav>
                                        <p:tav tm="100000">
                                          <p:val>
                                            <p:strVal val="#ppt_y"/>
                                          </p:val>
                                        </p:tav>
                                      </p:tavLst>
                                    </p:anim>
                                    <p:anim calcmode="lin" valueType="num">
                                      <p:cBhvr>
                                        <p:cTn id="39" dur="500" fill="hold"/>
                                        <p:tgtEl>
                                          <p:spTgt spid="41987">
                                            <p:txEl>
                                              <p:pRg st="5" end="5"/>
                                            </p:txEl>
                                          </p:spTgt>
                                        </p:tgtEl>
                                        <p:attrNameLst>
                                          <p:attrName>ppt_w</p:attrName>
                                        </p:attrNameLst>
                                      </p:cBhvr>
                                      <p:tavLst>
                                        <p:tav tm="0">
                                          <p:val>
                                            <p:strVal val="#ppt_w"/>
                                          </p:val>
                                        </p:tav>
                                        <p:tav tm="100000">
                                          <p:val>
                                            <p:strVal val="#ppt_w"/>
                                          </p:val>
                                        </p:tav>
                                      </p:tavLst>
                                    </p:anim>
                                    <p:anim calcmode="lin" valueType="num">
                                      <p:cBhvr>
                                        <p:cTn id="40" dur="500" fill="hold"/>
                                        <p:tgtEl>
                                          <p:spTgt spid="41987">
                                            <p:txEl>
                                              <p:pRg st="5" end="5"/>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animBg="1" autoUpdateAnimBg="0"/>
      <p:bldP spid="41987" grpId="0" build="p" autoUpdateAnimBg="0" advAuto="100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2279578" y="836712"/>
            <a:ext cx="6607175" cy="685800"/>
          </a:xfrm>
          <a:noFill/>
          <a:ln/>
          <a:effectLst>
            <a:outerShdw dist="13470" dir="2700000" algn="ctr" rotWithShape="0">
              <a:schemeClr val="bg2"/>
            </a:outerShdw>
          </a:effectLst>
          <a:extLst>
            <a:ext uri="{909E8E84-426E-40DD-AFC4-6F175D3DCCD1}">
              <a14:hiddenFill xmlns:a14="http://schemas.microsoft.com/office/drawing/2010/main">
                <a:solidFill>
                  <a:srgbClr val="FF33CC"/>
                </a:solidFill>
              </a14:hiddenFill>
            </a:ext>
          </a:extLst>
        </p:spPr>
        <p:txBody>
          <a:bodyPr vert="horz" lIns="92075" tIns="46038" rIns="92075" bIns="46038" rtlCol="0" anchor="ctr">
            <a:normAutofit fontScale="90000"/>
          </a:bodyPr>
          <a:lstStyle/>
          <a:p>
            <a:pPr algn="l"/>
            <a:r>
              <a:rPr lang="id-ID" sz="4000"/>
              <a:t>Menentukan kedalaman dan luas ruang lingkup informasi</a:t>
            </a:r>
            <a:endParaRPr lang="en-US" sz="4000"/>
          </a:p>
        </p:txBody>
      </p:sp>
      <p:sp>
        <p:nvSpPr>
          <p:cNvPr id="23555" name="Rectangle 3"/>
          <p:cNvSpPr>
            <a:spLocks noGrp="1" noChangeArrowheads="1"/>
          </p:cNvSpPr>
          <p:nvPr>
            <p:ph type="body" idx="1"/>
          </p:nvPr>
        </p:nvSpPr>
        <p:spPr>
          <a:xfrm>
            <a:off x="2286000" y="1916832"/>
            <a:ext cx="7772400" cy="4267200"/>
          </a:xfrm>
          <a:noFill/>
          <a:ln/>
        </p:spPr>
        <p:txBody>
          <a:bodyPr vert="horz" lIns="92075" tIns="46038" rIns="92075" bIns="46038" rtlCol="0">
            <a:normAutofit fontScale="92500" lnSpcReduction="10000"/>
          </a:bodyPr>
          <a:lstStyle/>
          <a:p>
            <a:pPr>
              <a:lnSpc>
                <a:spcPct val="90000"/>
              </a:lnSpc>
            </a:pPr>
            <a:r>
              <a:rPr lang="id-ID" sz="2800"/>
              <a:t>Apakah halaman web menunjukkan tanda-tanda hasil penelitian</a:t>
            </a:r>
            <a:r>
              <a:rPr lang="en-US" sz="2800"/>
              <a:t>, </a:t>
            </a:r>
            <a:r>
              <a:rPr lang="id-ID" sz="2800"/>
              <a:t>referensi ke sumber lain</a:t>
            </a:r>
            <a:r>
              <a:rPr lang="en-US" sz="2800"/>
              <a:t>, hyperlinks, </a:t>
            </a:r>
            <a:r>
              <a:rPr lang="id-ID" sz="2800"/>
              <a:t>catatan kaki</a:t>
            </a:r>
            <a:r>
              <a:rPr lang="en-US" sz="2800"/>
              <a:t>, </a:t>
            </a:r>
            <a:r>
              <a:rPr lang="id-ID" sz="2800"/>
              <a:t>dll</a:t>
            </a:r>
            <a:r>
              <a:rPr lang="en-US" sz="2800"/>
              <a:t>?</a:t>
            </a:r>
            <a:endParaRPr lang="id-ID" sz="2800"/>
          </a:p>
          <a:p>
            <a:pPr>
              <a:lnSpc>
                <a:spcPct val="90000"/>
              </a:lnSpc>
            </a:pPr>
            <a:r>
              <a:rPr lang="id-ID" sz="2800"/>
              <a:t>Apakah halaman web menginformasikan perubahan/perkembangan topik kajian?</a:t>
            </a:r>
            <a:endParaRPr lang="en-US" sz="2800"/>
          </a:p>
          <a:p>
            <a:pPr>
              <a:lnSpc>
                <a:spcPct val="90000"/>
              </a:lnSpc>
            </a:pPr>
            <a:r>
              <a:rPr lang="id-ID" sz="2800"/>
              <a:t>Apakah pengarang memperhatikan sudut pandang lain</a:t>
            </a:r>
            <a:r>
              <a:rPr lang="en-US" sz="2800"/>
              <a:t>?</a:t>
            </a:r>
          </a:p>
          <a:p>
            <a:pPr>
              <a:lnSpc>
                <a:spcPct val="90000"/>
              </a:lnSpc>
            </a:pPr>
            <a:r>
              <a:rPr lang="id-ID" sz="2800"/>
              <a:t>Seberapa cocok/sesuai/dekat isi halaman web dengan yang Anda cari</a:t>
            </a:r>
            <a:r>
              <a:rPr lang="en-US" sz="2800"/>
              <a:t>?</a:t>
            </a:r>
          </a:p>
          <a:p>
            <a:pPr>
              <a:lnSpc>
                <a:spcPct val="90000"/>
              </a:lnSpc>
            </a:pPr>
            <a:r>
              <a:rPr lang="id-ID" sz="2800"/>
              <a:t>Bandingkan dengan sumber-sumber lain, pilih mana yang paling konsisten</a:t>
            </a:r>
            <a:endParaRPr lang="en-US" sz="2800"/>
          </a:p>
        </p:txBody>
      </p:sp>
    </p:spTree>
    <p:extLst>
      <p:ext uri="{BB962C8B-B14F-4D97-AF65-F5344CB8AC3E}">
        <p14:creationId xmlns:p14="http://schemas.microsoft.com/office/powerpoint/2010/main" val="874748830"/>
      </p:ext>
    </p:extLst>
  </p:cSld>
  <p:clrMapOvr>
    <a:masterClrMapping/>
  </p:clrMapOvr>
  <p:transition>
    <p:cove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3554"/>
                                        </p:tgtEl>
                                        <p:attrNameLst>
                                          <p:attrName>style.visibility</p:attrName>
                                        </p:attrNameLst>
                                      </p:cBhvr>
                                      <p:to>
                                        <p:strVal val="visible"/>
                                      </p:to>
                                    </p:set>
                                    <p:anim calcmode="lin" valueType="num">
                                      <p:cBhvr additive="base">
                                        <p:cTn id="7" dur="500" fill="hold"/>
                                        <p:tgtEl>
                                          <p:spTgt spid="23554"/>
                                        </p:tgtEl>
                                        <p:attrNameLst>
                                          <p:attrName>ppt_x</p:attrName>
                                        </p:attrNameLst>
                                      </p:cBhvr>
                                      <p:tavLst>
                                        <p:tav tm="0">
                                          <p:val>
                                            <p:strVal val="1+#ppt_w/2"/>
                                          </p:val>
                                        </p:tav>
                                        <p:tav tm="100000">
                                          <p:val>
                                            <p:strVal val="#ppt_x"/>
                                          </p:val>
                                        </p:tav>
                                      </p:tavLst>
                                    </p:anim>
                                    <p:anim calcmode="lin" valueType="num">
                                      <p:cBhvr additive="base">
                                        <p:cTn id="8" dur="500" fill="hold"/>
                                        <p:tgtEl>
                                          <p:spTgt spid="23554"/>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7" presetClass="entr" presetSubtype="10" fill="hold" grpId="0" nodeType="afterEffect">
                                  <p:stCondLst>
                                    <p:cond delay="1000"/>
                                  </p:stCondLst>
                                  <p:childTnLst>
                                    <p:set>
                                      <p:cBhvr>
                                        <p:cTn id="11" dur="1" fill="hold">
                                          <p:stCondLst>
                                            <p:cond delay="0"/>
                                          </p:stCondLst>
                                        </p:cTn>
                                        <p:tgtEl>
                                          <p:spTgt spid="23555">
                                            <p:txEl>
                                              <p:pRg st="0" end="0"/>
                                            </p:txEl>
                                          </p:spTgt>
                                        </p:tgtEl>
                                        <p:attrNameLst>
                                          <p:attrName>style.visibility</p:attrName>
                                        </p:attrNameLst>
                                      </p:cBhvr>
                                      <p:to>
                                        <p:strVal val="visible"/>
                                      </p:to>
                                    </p:set>
                                    <p:anim calcmode="lin" valueType="num">
                                      <p:cBhvr>
                                        <p:cTn id="12" dur="500" fill="hold"/>
                                        <p:tgtEl>
                                          <p:spTgt spid="23555">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23555">
                                            <p:txEl>
                                              <p:pRg st="0" end="0"/>
                                            </p:txEl>
                                          </p:spTgt>
                                        </p:tgtEl>
                                        <p:attrNameLst>
                                          <p:attrName>ppt_h</p:attrName>
                                        </p:attrNameLst>
                                      </p:cBhvr>
                                      <p:tavLst>
                                        <p:tav tm="0">
                                          <p:val>
                                            <p:strVal val="#ppt_h"/>
                                          </p:val>
                                        </p:tav>
                                        <p:tav tm="100000">
                                          <p:val>
                                            <p:strVal val="#ppt_h"/>
                                          </p:val>
                                        </p:tav>
                                      </p:tavLst>
                                    </p:anim>
                                  </p:childTnLst>
                                </p:cTn>
                              </p:par>
                            </p:childTnLst>
                          </p:cTn>
                        </p:par>
                        <p:par>
                          <p:cTn id="14" fill="hold">
                            <p:stCondLst>
                              <p:cond delay="2000"/>
                            </p:stCondLst>
                            <p:childTnLst>
                              <p:par>
                                <p:cTn id="15" presetID="17" presetClass="entr" presetSubtype="10" fill="hold" grpId="0" nodeType="afterEffect">
                                  <p:stCondLst>
                                    <p:cond delay="2000"/>
                                  </p:stCondLst>
                                  <p:childTnLst>
                                    <p:set>
                                      <p:cBhvr>
                                        <p:cTn id="16" dur="1" fill="hold">
                                          <p:stCondLst>
                                            <p:cond delay="0"/>
                                          </p:stCondLst>
                                        </p:cTn>
                                        <p:tgtEl>
                                          <p:spTgt spid="23555">
                                            <p:txEl>
                                              <p:pRg st="1" end="1"/>
                                            </p:txEl>
                                          </p:spTgt>
                                        </p:tgtEl>
                                        <p:attrNameLst>
                                          <p:attrName>style.visibility</p:attrName>
                                        </p:attrNameLst>
                                      </p:cBhvr>
                                      <p:to>
                                        <p:strVal val="visible"/>
                                      </p:to>
                                    </p:set>
                                    <p:anim calcmode="lin" valueType="num">
                                      <p:cBhvr>
                                        <p:cTn id="17" dur="500" fill="hold"/>
                                        <p:tgtEl>
                                          <p:spTgt spid="23555">
                                            <p:txEl>
                                              <p:pRg st="1" end="1"/>
                                            </p:txEl>
                                          </p:spTgt>
                                        </p:tgtEl>
                                        <p:attrNameLst>
                                          <p:attrName>ppt_w</p:attrName>
                                        </p:attrNameLst>
                                      </p:cBhvr>
                                      <p:tavLst>
                                        <p:tav tm="0">
                                          <p:val>
                                            <p:fltVal val="0"/>
                                          </p:val>
                                        </p:tav>
                                        <p:tav tm="100000">
                                          <p:val>
                                            <p:strVal val="#ppt_w"/>
                                          </p:val>
                                        </p:tav>
                                      </p:tavLst>
                                    </p:anim>
                                    <p:anim calcmode="lin" valueType="num">
                                      <p:cBhvr>
                                        <p:cTn id="18" dur="500" fill="hold"/>
                                        <p:tgtEl>
                                          <p:spTgt spid="23555">
                                            <p:txEl>
                                              <p:pRg st="1" end="1"/>
                                            </p:txEl>
                                          </p:spTgt>
                                        </p:tgtEl>
                                        <p:attrNameLst>
                                          <p:attrName>ppt_h</p:attrName>
                                        </p:attrNameLst>
                                      </p:cBhvr>
                                      <p:tavLst>
                                        <p:tav tm="0">
                                          <p:val>
                                            <p:strVal val="#ppt_h"/>
                                          </p:val>
                                        </p:tav>
                                        <p:tav tm="100000">
                                          <p:val>
                                            <p:strVal val="#ppt_h"/>
                                          </p:val>
                                        </p:tav>
                                      </p:tavLst>
                                    </p:anim>
                                  </p:childTnLst>
                                </p:cTn>
                              </p:par>
                            </p:childTnLst>
                          </p:cTn>
                        </p:par>
                        <p:par>
                          <p:cTn id="19" fill="hold" nodeType="afterGroup">
                            <p:stCondLst>
                              <p:cond delay="4500"/>
                            </p:stCondLst>
                            <p:childTnLst>
                              <p:par>
                                <p:cTn id="20" presetID="17" presetClass="entr" presetSubtype="10" fill="hold" grpId="0" nodeType="afterEffect">
                                  <p:stCondLst>
                                    <p:cond delay="1000"/>
                                  </p:stCondLst>
                                  <p:childTnLst>
                                    <p:set>
                                      <p:cBhvr>
                                        <p:cTn id="21" dur="1" fill="hold">
                                          <p:stCondLst>
                                            <p:cond delay="0"/>
                                          </p:stCondLst>
                                        </p:cTn>
                                        <p:tgtEl>
                                          <p:spTgt spid="23555">
                                            <p:txEl>
                                              <p:pRg st="2" end="2"/>
                                            </p:txEl>
                                          </p:spTgt>
                                        </p:tgtEl>
                                        <p:attrNameLst>
                                          <p:attrName>style.visibility</p:attrName>
                                        </p:attrNameLst>
                                      </p:cBhvr>
                                      <p:to>
                                        <p:strVal val="visible"/>
                                      </p:to>
                                    </p:set>
                                    <p:anim calcmode="lin" valueType="num">
                                      <p:cBhvr>
                                        <p:cTn id="22" dur="500" fill="hold"/>
                                        <p:tgtEl>
                                          <p:spTgt spid="23555">
                                            <p:txEl>
                                              <p:pRg st="2" end="2"/>
                                            </p:txEl>
                                          </p:spTgt>
                                        </p:tgtEl>
                                        <p:attrNameLst>
                                          <p:attrName>ppt_w</p:attrName>
                                        </p:attrNameLst>
                                      </p:cBhvr>
                                      <p:tavLst>
                                        <p:tav tm="0">
                                          <p:val>
                                            <p:fltVal val="0"/>
                                          </p:val>
                                        </p:tav>
                                        <p:tav tm="100000">
                                          <p:val>
                                            <p:strVal val="#ppt_w"/>
                                          </p:val>
                                        </p:tav>
                                      </p:tavLst>
                                    </p:anim>
                                    <p:anim calcmode="lin" valueType="num">
                                      <p:cBhvr>
                                        <p:cTn id="23" dur="500" fill="hold"/>
                                        <p:tgtEl>
                                          <p:spTgt spid="23555">
                                            <p:txEl>
                                              <p:pRg st="2" end="2"/>
                                            </p:txEl>
                                          </p:spTgt>
                                        </p:tgtEl>
                                        <p:attrNameLst>
                                          <p:attrName>ppt_h</p:attrName>
                                        </p:attrNameLst>
                                      </p:cBhvr>
                                      <p:tavLst>
                                        <p:tav tm="0">
                                          <p:val>
                                            <p:strVal val="#ppt_h"/>
                                          </p:val>
                                        </p:tav>
                                        <p:tav tm="100000">
                                          <p:val>
                                            <p:strVal val="#ppt_h"/>
                                          </p:val>
                                        </p:tav>
                                      </p:tavLst>
                                    </p:anim>
                                  </p:childTnLst>
                                </p:cTn>
                              </p:par>
                            </p:childTnLst>
                          </p:cTn>
                        </p:par>
                        <p:par>
                          <p:cTn id="24" fill="hold" nodeType="afterGroup">
                            <p:stCondLst>
                              <p:cond delay="6000"/>
                            </p:stCondLst>
                            <p:childTnLst>
                              <p:par>
                                <p:cTn id="25" presetID="17" presetClass="entr" presetSubtype="10" fill="hold" grpId="0" nodeType="afterEffect">
                                  <p:stCondLst>
                                    <p:cond delay="1000"/>
                                  </p:stCondLst>
                                  <p:childTnLst>
                                    <p:set>
                                      <p:cBhvr>
                                        <p:cTn id="26" dur="1" fill="hold">
                                          <p:stCondLst>
                                            <p:cond delay="0"/>
                                          </p:stCondLst>
                                        </p:cTn>
                                        <p:tgtEl>
                                          <p:spTgt spid="23555">
                                            <p:txEl>
                                              <p:pRg st="3" end="3"/>
                                            </p:txEl>
                                          </p:spTgt>
                                        </p:tgtEl>
                                        <p:attrNameLst>
                                          <p:attrName>style.visibility</p:attrName>
                                        </p:attrNameLst>
                                      </p:cBhvr>
                                      <p:to>
                                        <p:strVal val="visible"/>
                                      </p:to>
                                    </p:set>
                                    <p:anim calcmode="lin" valueType="num">
                                      <p:cBhvr>
                                        <p:cTn id="27" dur="500" fill="hold"/>
                                        <p:tgtEl>
                                          <p:spTgt spid="23555">
                                            <p:txEl>
                                              <p:pRg st="3" end="3"/>
                                            </p:txEl>
                                          </p:spTgt>
                                        </p:tgtEl>
                                        <p:attrNameLst>
                                          <p:attrName>ppt_w</p:attrName>
                                        </p:attrNameLst>
                                      </p:cBhvr>
                                      <p:tavLst>
                                        <p:tav tm="0">
                                          <p:val>
                                            <p:fltVal val="0"/>
                                          </p:val>
                                        </p:tav>
                                        <p:tav tm="100000">
                                          <p:val>
                                            <p:strVal val="#ppt_w"/>
                                          </p:val>
                                        </p:tav>
                                      </p:tavLst>
                                    </p:anim>
                                    <p:anim calcmode="lin" valueType="num">
                                      <p:cBhvr>
                                        <p:cTn id="28" dur="500" fill="hold"/>
                                        <p:tgtEl>
                                          <p:spTgt spid="23555">
                                            <p:txEl>
                                              <p:pRg st="3" end="3"/>
                                            </p:txEl>
                                          </p:spTgt>
                                        </p:tgtEl>
                                        <p:attrNameLst>
                                          <p:attrName>ppt_h</p:attrName>
                                        </p:attrNameLst>
                                      </p:cBhvr>
                                      <p:tavLst>
                                        <p:tav tm="0">
                                          <p:val>
                                            <p:strVal val="#ppt_h"/>
                                          </p:val>
                                        </p:tav>
                                        <p:tav tm="100000">
                                          <p:val>
                                            <p:strVal val="#ppt_h"/>
                                          </p:val>
                                        </p:tav>
                                      </p:tavLst>
                                    </p:anim>
                                  </p:childTnLst>
                                </p:cTn>
                              </p:par>
                            </p:childTnLst>
                          </p:cTn>
                        </p:par>
                        <p:par>
                          <p:cTn id="29" fill="hold" nodeType="afterGroup">
                            <p:stCondLst>
                              <p:cond delay="7500"/>
                            </p:stCondLst>
                            <p:childTnLst>
                              <p:par>
                                <p:cTn id="30" presetID="17" presetClass="entr" presetSubtype="10" fill="hold" grpId="0" nodeType="afterEffect">
                                  <p:stCondLst>
                                    <p:cond delay="1000"/>
                                  </p:stCondLst>
                                  <p:childTnLst>
                                    <p:set>
                                      <p:cBhvr>
                                        <p:cTn id="31" dur="1" fill="hold">
                                          <p:stCondLst>
                                            <p:cond delay="0"/>
                                          </p:stCondLst>
                                        </p:cTn>
                                        <p:tgtEl>
                                          <p:spTgt spid="23555">
                                            <p:txEl>
                                              <p:pRg st="4" end="4"/>
                                            </p:txEl>
                                          </p:spTgt>
                                        </p:tgtEl>
                                        <p:attrNameLst>
                                          <p:attrName>style.visibility</p:attrName>
                                        </p:attrNameLst>
                                      </p:cBhvr>
                                      <p:to>
                                        <p:strVal val="visible"/>
                                      </p:to>
                                    </p:set>
                                    <p:anim calcmode="lin" valueType="num">
                                      <p:cBhvr>
                                        <p:cTn id="32" dur="500" fill="hold"/>
                                        <p:tgtEl>
                                          <p:spTgt spid="23555">
                                            <p:txEl>
                                              <p:pRg st="4" end="4"/>
                                            </p:txEl>
                                          </p:spTgt>
                                        </p:tgtEl>
                                        <p:attrNameLst>
                                          <p:attrName>ppt_w</p:attrName>
                                        </p:attrNameLst>
                                      </p:cBhvr>
                                      <p:tavLst>
                                        <p:tav tm="0">
                                          <p:val>
                                            <p:fltVal val="0"/>
                                          </p:val>
                                        </p:tav>
                                        <p:tav tm="100000">
                                          <p:val>
                                            <p:strVal val="#ppt_w"/>
                                          </p:val>
                                        </p:tav>
                                      </p:tavLst>
                                    </p:anim>
                                    <p:anim calcmode="lin" valueType="num">
                                      <p:cBhvr>
                                        <p:cTn id="33" dur="500" fill="hold"/>
                                        <p:tgtEl>
                                          <p:spTgt spid="23555">
                                            <p:txEl>
                                              <p:pRg st="4" end="4"/>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animBg="1" autoUpdateAnimBg="0"/>
      <p:bldP spid="23555" grpId="0" build="p" autoUpdateAnimBg="0" advAuto="100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a:effectLst>
            <a:outerShdw dist="13470" dir="2700000" algn="ctr" rotWithShape="0">
              <a:schemeClr val="bg2"/>
            </a:outerShdw>
          </a:effectLst>
          <a:extLst>
            <a:ext uri="{909E8E84-426E-40DD-AFC4-6F175D3DCCD1}">
              <a14:hiddenFill xmlns:a14="http://schemas.microsoft.com/office/drawing/2010/main">
                <a:solidFill>
                  <a:srgbClr val="FF33CC"/>
                </a:solidFill>
              </a14:hiddenFill>
            </a:ext>
          </a:extLst>
        </p:spPr>
        <p:txBody>
          <a:bodyPr vert="horz" lIns="92075" tIns="46038" rIns="92075" bIns="46038" rtlCol="0" anchor="ctr">
            <a:normAutofit/>
          </a:bodyPr>
          <a:lstStyle/>
          <a:p>
            <a:r>
              <a:rPr lang="id-ID" smtClean="0"/>
              <a:t>Periksa tanggal informasi</a:t>
            </a:r>
            <a:endParaRPr lang="en-US"/>
          </a:p>
        </p:txBody>
      </p:sp>
      <p:graphicFrame>
        <p:nvGraphicFramePr>
          <p:cNvPr id="36867" name="Object 3"/>
          <p:cNvGraphicFramePr>
            <a:graphicFrameLocks noGrp="1"/>
          </p:cNvGraphicFramePr>
          <p:nvPr>
            <p:ph type="clipArt" sz="half" idx="1"/>
          </p:nvPr>
        </p:nvGraphicFramePr>
        <p:xfrm>
          <a:off x="1981200" y="1752603"/>
          <a:ext cx="3810000" cy="4824413"/>
        </p:xfrm>
        <a:graphic>
          <a:graphicData uri="http://schemas.openxmlformats.org/presentationml/2006/ole">
            <mc:AlternateContent xmlns:mc="http://schemas.openxmlformats.org/markup-compatibility/2006">
              <mc:Choice xmlns:v="urn:schemas-microsoft-com:vml" Requires="v">
                <p:oleObj spid="_x0000_s7173" name="Clip" r:id="rId4" imgW="4431600" imgH="3957840" progId="MS_ClipArt_Gallery.2">
                  <p:embed/>
                </p:oleObj>
              </mc:Choice>
              <mc:Fallback>
                <p:oleObj name="Clip" r:id="rId4" imgW="4431600" imgH="3957840" progId="MS_ClipArt_Gallery.2">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1752603"/>
                        <a:ext cx="3810000" cy="4824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6868" name="Rectangle 4"/>
          <p:cNvSpPr>
            <a:spLocks noGrp="1" noChangeArrowheads="1"/>
          </p:cNvSpPr>
          <p:nvPr>
            <p:ph type="body" sz="half" idx="2"/>
          </p:nvPr>
        </p:nvSpPr>
        <p:spPr>
          <a:xfrm>
            <a:off x="5807968" y="1556792"/>
            <a:ext cx="4176464" cy="4386808"/>
          </a:xfrm>
          <a:noFill/>
          <a:ln/>
        </p:spPr>
        <p:txBody>
          <a:bodyPr vert="horz" lIns="92075" tIns="46038" rIns="92075" bIns="46038" rtlCol="0">
            <a:noAutofit/>
          </a:bodyPr>
          <a:lstStyle/>
          <a:p>
            <a:pPr>
              <a:lnSpc>
                <a:spcPct val="90000"/>
              </a:lnSpc>
            </a:pPr>
            <a:r>
              <a:rPr lang="id-ID"/>
              <a:t>Anda lihat tanggal di halaman web</a:t>
            </a:r>
            <a:r>
              <a:rPr lang="en-US"/>
              <a:t>?</a:t>
            </a:r>
          </a:p>
          <a:p>
            <a:pPr>
              <a:lnSpc>
                <a:spcPct val="90000"/>
              </a:lnSpc>
            </a:pPr>
            <a:r>
              <a:rPr lang="id-ID"/>
              <a:t>Tanggal di halaman web dapat berarti</a:t>
            </a:r>
            <a:r>
              <a:rPr lang="en-US"/>
              <a:t>:</a:t>
            </a:r>
          </a:p>
          <a:p>
            <a:pPr lvl="1">
              <a:lnSpc>
                <a:spcPct val="90000"/>
              </a:lnSpc>
            </a:pPr>
            <a:r>
              <a:rPr lang="id-ID"/>
              <a:t>Tanggal awal artikel ditulis</a:t>
            </a:r>
            <a:endParaRPr lang="en-US"/>
          </a:p>
          <a:p>
            <a:pPr lvl="1">
              <a:lnSpc>
                <a:spcPct val="90000"/>
              </a:lnSpc>
            </a:pPr>
            <a:r>
              <a:rPr lang="id-ID"/>
              <a:t>Tanggal publikasi di internet</a:t>
            </a:r>
            <a:endParaRPr lang="en-US"/>
          </a:p>
          <a:p>
            <a:pPr lvl="1">
              <a:lnSpc>
                <a:spcPct val="90000"/>
              </a:lnSpc>
            </a:pPr>
            <a:r>
              <a:rPr lang="id-ID"/>
              <a:t>Tanggal tidak di-update</a:t>
            </a:r>
            <a:r>
              <a:rPr lang="en-US"/>
              <a:t>, </a:t>
            </a:r>
            <a:r>
              <a:rPr lang="id-ID"/>
              <a:t>termasuk jika ada revisi, tambahan atau pengurangan materi.</a:t>
            </a:r>
            <a:endParaRPr lang="en-US"/>
          </a:p>
        </p:txBody>
      </p:sp>
    </p:spTree>
    <p:extLst>
      <p:ext uri="{BB962C8B-B14F-4D97-AF65-F5344CB8AC3E}">
        <p14:creationId xmlns:p14="http://schemas.microsoft.com/office/powerpoint/2010/main" val="1471472675"/>
      </p:ext>
    </p:extLst>
  </p:cSld>
  <p:clrMapOvr>
    <a:masterClrMapping/>
  </p:clrMapOvr>
  <p:transition>
    <p:pull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36866"/>
                                        </p:tgtEl>
                                        <p:attrNameLst>
                                          <p:attrName>style.visibility</p:attrName>
                                        </p:attrNameLst>
                                      </p:cBhvr>
                                      <p:to>
                                        <p:strVal val="visible"/>
                                      </p:to>
                                    </p:set>
                                    <p:animEffect transition="in" filter="checkerboard(across)">
                                      <p:cBhvr>
                                        <p:cTn id="7" dur="500"/>
                                        <p:tgtEl>
                                          <p:spTgt spid="36866"/>
                                        </p:tgtEl>
                                      </p:cBhvr>
                                    </p:animEffect>
                                  </p:childTnLst>
                                </p:cTn>
                              </p:par>
                            </p:childTnLst>
                          </p:cTn>
                        </p:par>
                        <p:par>
                          <p:cTn id="8" fill="hold" nodeType="afterGroup">
                            <p:stCondLst>
                              <p:cond delay="500"/>
                            </p:stCondLst>
                            <p:childTnLst>
                              <p:par>
                                <p:cTn id="9" presetID="4" presetClass="entr" presetSubtype="16" fill="hold" nodeType="afterEffect">
                                  <p:stCondLst>
                                    <p:cond delay="0"/>
                                  </p:stCondLst>
                                  <p:childTnLst>
                                    <p:set>
                                      <p:cBhvr>
                                        <p:cTn id="10" dur="1" fill="hold">
                                          <p:stCondLst>
                                            <p:cond delay="0"/>
                                          </p:stCondLst>
                                        </p:cTn>
                                        <p:tgtEl>
                                          <p:spTgt spid="36867"/>
                                        </p:tgtEl>
                                        <p:attrNameLst>
                                          <p:attrName>style.visibility</p:attrName>
                                        </p:attrNameLst>
                                      </p:cBhvr>
                                      <p:to>
                                        <p:strVal val="visible"/>
                                      </p:to>
                                    </p:set>
                                    <p:animEffect transition="in" filter="box(in)">
                                      <p:cBhvr>
                                        <p:cTn id="11" dur="500"/>
                                        <p:tgtEl>
                                          <p:spTgt spid="36867"/>
                                        </p:tgtEl>
                                      </p:cBhvr>
                                    </p:animEffect>
                                  </p:childTnLst>
                                </p:cTn>
                              </p:par>
                            </p:childTnLst>
                          </p:cTn>
                        </p:par>
                        <p:par>
                          <p:cTn id="12" fill="hold" nodeType="afterGroup">
                            <p:stCondLst>
                              <p:cond delay="1000"/>
                            </p:stCondLst>
                            <p:childTnLst>
                              <p:par>
                                <p:cTn id="13" presetID="4" presetClass="entr" presetSubtype="32" fill="hold" grpId="0" nodeType="afterEffect">
                                  <p:stCondLst>
                                    <p:cond delay="0"/>
                                  </p:stCondLst>
                                  <p:childTnLst>
                                    <p:set>
                                      <p:cBhvr>
                                        <p:cTn id="14" dur="1" fill="hold">
                                          <p:stCondLst>
                                            <p:cond delay="0"/>
                                          </p:stCondLst>
                                        </p:cTn>
                                        <p:tgtEl>
                                          <p:spTgt spid="36868">
                                            <p:txEl>
                                              <p:pRg st="0" end="0"/>
                                            </p:txEl>
                                          </p:spTgt>
                                        </p:tgtEl>
                                        <p:attrNameLst>
                                          <p:attrName>style.visibility</p:attrName>
                                        </p:attrNameLst>
                                      </p:cBhvr>
                                      <p:to>
                                        <p:strVal val="visible"/>
                                      </p:to>
                                    </p:set>
                                    <p:animEffect transition="in" filter="box(out)">
                                      <p:cBhvr>
                                        <p:cTn id="15" dur="500"/>
                                        <p:tgtEl>
                                          <p:spTgt spid="36868">
                                            <p:txEl>
                                              <p:pRg st="0" end="0"/>
                                            </p:txEl>
                                          </p:spTgt>
                                        </p:tgtEl>
                                      </p:cBhvr>
                                    </p:animEffect>
                                  </p:childTnLst>
                                </p:cTn>
                              </p:par>
                            </p:childTnLst>
                          </p:cTn>
                        </p:par>
                        <p:par>
                          <p:cTn id="16" fill="hold" nodeType="afterGroup">
                            <p:stCondLst>
                              <p:cond delay="1500"/>
                            </p:stCondLst>
                            <p:childTnLst>
                              <p:par>
                                <p:cTn id="17" presetID="4" presetClass="entr" presetSubtype="32" fill="hold" grpId="0" nodeType="afterEffect">
                                  <p:stCondLst>
                                    <p:cond delay="0"/>
                                  </p:stCondLst>
                                  <p:childTnLst>
                                    <p:set>
                                      <p:cBhvr>
                                        <p:cTn id="18" dur="1" fill="hold">
                                          <p:stCondLst>
                                            <p:cond delay="0"/>
                                          </p:stCondLst>
                                        </p:cTn>
                                        <p:tgtEl>
                                          <p:spTgt spid="36868">
                                            <p:txEl>
                                              <p:pRg st="1" end="1"/>
                                            </p:txEl>
                                          </p:spTgt>
                                        </p:tgtEl>
                                        <p:attrNameLst>
                                          <p:attrName>style.visibility</p:attrName>
                                        </p:attrNameLst>
                                      </p:cBhvr>
                                      <p:to>
                                        <p:strVal val="visible"/>
                                      </p:to>
                                    </p:set>
                                    <p:animEffect transition="in" filter="box(out)">
                                      <p:cBhvr>
                                        <p:cTn id="19" dur="500"/>
                                        <p:tgtEl>
                                          <p:spTgt spid="36868">
                                            <p:txEl>
                                              <p:pRg st="1" end="1"/>
                                            </p:txEl>
                                          </p:spTgt>
                                        </p:tgtEl>
                                      </p:cBhvr>
                                    </p:animEffect>
                                  </p:childTnLst>
                                </p:cTn>
                              </p:par>
                              <p:par>
                                <p:cTn id="20" presetID="4" presetClass="entr" presetSubtype="32" fill="hold" grpId="0" nodeType="withEffect">
                                  <p:stCondLst>
                                    <p:cond delay="0"/>
                                  </p:stCondLst>
                                  <p:childTnLst>
                                    <p:set>
                                      <p:cBhvr>
                                        <p:cTn id="21" dur="1" fill="hold">
                                          <p:stCondLst>
                                            <p:cond delay="0"/>
                                          </p:stCondLst>
                                        </p:cTn>
                                        <p:tgtEl>
                                          <p:spTgt spid="36868">
                                            <p:txEl>
                                              <p:pRg st="2" end="2"/>
                                            </p:txEl>
                                          </p:spTgt>
                                        </p:tgtEl>
                                        <p:attrNameLst>
                                          <p:attrName>style.visibility</p:attrName>
                                        </p:attrNameLst>
                                      </p:cBhvr>
                                      <p:to>
                                        <p:strVal val="visible"/>
                                      </p:to>
                                    </p:set>
                                    <p:animEffect transition="in" filter="box(out)">
                                      <p:cBhvr>
                                        <p:cTn id="22" dur="500"/>
                                        <p:tgtEl>
                                          <p:spTgt spid="36868">
                                            <p:txEl>
                                              <p:pRg st="2" end="2"/>
                                            </p:txEl>
                                          </p:spTgt>
                                        </p:tgtEl>
                                      </p:cBhvr>
                                    </p:animEffect>
                                  </p:childTnLst>
                                </p:cTn>
                              </p:par>
                              <p:par>
                                <p:cTn id="23" presetID="4" presetClass="entr" presetSubtype="32" fill="hold" grpId="0" nodeType="withEffect">
                                  <p:stCondLst>
                                    <p:cond delay="0"/>
                                  </p:stCondLst>
                                  <p:childTnLst>
                                    <p:set>
                                      <p:cBhvr>
                                        <p:cTn id="24" dur="1" fill="hold">
                                          <p:stCondLst>
                                            <p:cond delay="0"/>
                                          </p:stCondLst>
                                        </p:cTn>
                                        <p:tgtEl>
                                          <p:spTgt spid="36868">
                                            <p:txEl>
                                              <p:pRg st="3" end="3"/>
                                            </p:txEl>
                                          </p:spTgt>
                                        </p:tgtEl>
                                        <p:attrNameLst>
                                          <p:attrName>style.visibility</p:attrName>
                                        </p:attrNameLst>
                                      </p:cBhvr>
                                      <p:to>
                                        <p:strVal val="visible"/>
                                      </p:to>
                                    </p:set>
                                    <p:animEffect transition="in" filter="box(out)">
                                      <p:cBhvr>
                                        <p:cTn id="25" dur="500"/>
                                        <p:tgtEl>
                                          <p:spTgt spid="36868">
                                            <p:txEl>
                                              <p:pRg st="3" end="3"/>
                                            </p:txEl>
                                          </p:spTgt>
                                        </p:tgtEl>
                                      </p:cBhvr>
                                    </p:animEffect>
                                  </p:childTnLst>
                                </p:cTn>
                              </p:par>
                              <p:par>
                                <p:cTn id="26" presetID="4" presetClass="entr" presetSubtype="32" fill="hold" grpId="0" nodeType="withEffect">
                                  <p:stCondLst>
                                    <p:cond delay="0"/>
                                  </p:stCondLst>
                                  <p:childTnLst>
                                    <p:set>
                                      <p:cBhvr>
                                        <p:cTn id="27" dur="1" fill="hold">
                                          <p:stCondLst>
                                            <p:cond delay="0"/>
                                          </p:stCondLst>
                                        </p:cTn>
                                        <p:tgtEl>
                                          <p:spTgt spid="36868">
                                            <p:txEl>
                                              <p:pRg st="4" end="4"/>
                                            </p:txEl>
                                          </p:spTgt>
                                        </p:tgtEl>
                                        <p:attrNameLst>
                                          <p:attrName>style.visibility</p:attrName>
                                        </p:attrNameLst>
                                      </p:cBhvr>
                                      <p:to>
                                        <p:strVal val="visible"/>
                                      </p:to>
                                    </p:set>
                                    <p:animEffect transition="in" filter="box(out)">
                                      <p:cBhvr>
                                        <p:cTn id="28" dur="500"/>
                                        <p:tgtEl>
                                          <p:spTgt spid="3686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animBg="1" autoUpdateAnimBg="0"/>
      <p:bldP spid="36868" grpId="0" build="p" autoUpdateAnimBg="0" advAuto="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id-ID" sz="4400"/>
              <a:t>Pencarian yang efektif dan efisien</a:t>
            </a:r>
            <a:endParaRPr lang="en-US" sz="4400"/>
          </a:p>
        </p:txBody>
      </p:sp>
      <p:sp>
        <p:nvSpPr>
          <p:cNvPr id="83971" name="Rectangle 3"/>
          <p:cNvSpPr>
            <a:spLocks noGrp="1" noChangeArrowheads="1"/>
          </p:cNvSpPr>
          <p:nvPr>
            <p:ph type="body" idx="1"/>
          </p:nvPr>
        </p:nvSpPr>
        <p:spPr/>
        <p:txBody>
          <a:bodyPr/>
          <a:lstStyle/>
          <a:p>
            <a:pPr eaLnBrk="1" hangingPunct="1"/>
            <a:r>
              <a:rPr lang="id-ID" smtClean="0"/>
              <a:t>Model standar pencarian informasi</a:t>
            </a:r>
          </a:p>
          <a:p>
            <a:pPr eaLnBrk="1" hangingPunct="1"/>
            <a:r>
              <a:rPr lang="id-ID" smtClean="0"/>
              <a:t>Tahap pencarian informasi </a:t>
            </a:r>
          </a:p>
          <a:p>
            <a:pPr eaLnBrk="1" hangingPunct="1"/>
            <a:r>
              <a:rPr lang="en-US" smtClean="0"/>
              <a:t>URL</a:t>
            </a:r>
          </a:p>
          <a:p>
            <a:pPr eaLnBrk="1" hangingPunct="1"/>
            <a:r>
              <a:rPr lang="en-US" smtClean="0"/>
              <a:t>Searching techniques</a:t>
            </a:r>
          </a:p>
          <a:p>
            <a:pPr eaLnBrk="1" hangingPunct="1"/>
            <a:r>
              <a:rPr lang="en-US" smtClean="0"/>
              <a:t>Search engines</a:t>
            </a:r>
          </a:p>
        </p:txBody>
      </p:sp>
    </p:spTree>
    <p:extLst>
      <p:ext uri="{BB962C8B-B14F-4D97-AF65-F5344CB8AC3E}">
        <p14:creationId xmlns:p14="http://schemas.microsoft.com/office/powerpoint/2010/main" val="34920351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3970"/>
                                        </p:tgtEl>
                                        <p:attrNameLst>
                                          <p:attrName>style.visibility</p:attrName>
                                        </p:attrNameLst>
                                      </p:cBhvr>
                                      <p:to>
                                        <p:strVal val="visible"/>
                                      </p:to>
                                    </p:set>
                                    <p:animEffect transition="in" filter="dissolve">
                                      <p:cBhvr>
                                        <p:cTn id="7" dur="500"/>
                                        <p:tgtEl>
                                          <p:spTgt spid="83970"/>
                                        </p:tgtEl>
                                      </p:cBhvr>
                                    </p:animEffect>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83971">
                                            <p:txEl>
                                              <p:pRg st="0" end="0"/>
                                            </p:txEl>
                                          </p:spTgt>
                                        </p:tgtEl>
                                        <p:attrNameLst>
                                          <p:attrName>style.visibility</p:attrName>
                                        </p:attrNameLst>
                                      </p:cBhvr>
                                      <p:to>
                                        <p:strVal val="visible"/>
                                      </p:to>
                                    </p:set>
                                    <p:anim calcmode="lin" valueType="num">
                                      <p:cBhvr additive="base">
                                        <p:cTn id="12" dur="500" fill="hold"/>
                                        <p:tgtEl>
                                          <p:spTgt spid="83971">
                                            <p:txEl>
                                              <p:pRg st="0" end="0"/>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8397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83971">
                                            <p:txEl>
                                              <p:pRg st="1" end="1"/>
                                            </p:txEl>
                                          </p:spTgt>
                                        </p:tgtEl>
                                        <p:attrNameLst>
                                          <p:attrName>style.visibility</p:attrName>
                                        </p:attrNameLst>
                                      </p:cBhvr>
                                      <p:to>
                                        <p:strVal val="visible"/>
                                      </p:to>
                                    </p:set>
                                    <p:anim calcmode="lin" valueType="num">
                                      <p:cBhvr additive="base">
                                        <p:cTn id="18" dur="500" fill="hold"/>
                                        <p:tgtEl>
                                          <p:spTgt spid="83971">
                                            <p:txEl>
                                              <p:pRg st="1" end="1"/>
                                            </p:txEl>
                                          </p:spTgt>
                                        </p:tgtEl>
                                        <p:attrNameLst>
                                          <p:attrName>ppt_x</p:attrName>
                                        </p:attrNameLst>
                                      </p:cBhvr>
                                      <p:tavLst>
                                        <p:tav tm="0">
                                          <p:val>
                                            <p:strVal val="1+#ppt_w/2"/>
                                          </p:val>
                                        </p:tav>
                                        <p:tav tm="100000">
                                          <p:val>
                                            <p:strVal val="#ppt_x"/>
                                          </p:val>
                                        </p:tav>
                                      </p:tavLst>
                                    </p:anim>
                                    <p:anim calcmode="lin" valueType="num">
                                      <p:cBhvr additive="base">
                                        <p:cTn id="19" dur="500" fill="hold"/>
                                        <p:tgtEl>
                                          <p:spTgt spid="83971">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6"/>
                                            </p:cond>
                                          </p:stCondLst>
                                          <p:endCondLst>
                                            <p:cond evt="onStopAudio" delay="0">
                                              <p:tgtEl>
                                                <p:sldTgt/>
                                              </p:tgtEl>
                                            </p:cond>
                                          </p:endCondLst>
                                        </p:cTn>
                                        <p:tgtEl>
                                          <p:sndTgt r:embed="rId3" name="camera.wav"/>
                                        </p:tgtEl>
                                      </p:cMediaNode>
                                    </p:audio>
                                  </p:subTnLst>
                                </p:cTn>
                              </p:par>
                            </p:childTnLst>
                          </p:cTn>
                        </p:par>
                      </p:childTnLst>
                    </p:cTn>
                  </p:par>
                  <p:par>
                    <p:cTn id="20" fill="hold">
                      <p:stCondLst>
                        <p:cond delay="indefinite"/>
                      </p:stCondLst>
                      <p:childTnLst>
                        <p:par>
                          <p:cTn id="21" fill="hold">
                            <p:stCondLst>
                              <p:cond delay="0"/>
                            </p:stCondLst>
                            <p:childTnLst>
                              <p:par>
                                <p:cTn id="22" presetID="2" presetClass="entr" presetSubtype="2" fill="hold" grpId="0" nodeType="clickEffect">
                                  <p:stCondLst>
                                    <p:cond delay="0"/>
                                  </p:stCondLst>
                                  <p:childTnLst>
                                    <p:set>
                                      <p:cBhvr>
                                        <p:cTn id="23" dur="1" fill="hold">
                                          <p:stCondLst>
                                            <p:cond delay="0"/>
                                          </p:stCondLst>
                                        </p:cTn>
                                        <p:tgtEl>
                                          <p:spTgt spid="83971">
                                            <p:txEl>
                                              <p:pRg st="2" end="2"/>
                                            </p:txEl>
                                          </p:spTgt>
                                        </p:tgtEl>
                                        <p:attrNameLst>
                                          <p:attrName>style.visibility</p:attrName>
                                        </p:attrNameLst>
                                      </p:cBhvr>
                                      <p:to>
                                        <p:strVal val="visible"/>
                                      </p:to>
                                    </p:set>
                                    <p:anim calcmode="lin" valueType="num">
                                      <p:cBhvr additive="base">
                                        <p:cTn id="24" dur="500" fill="hold"/>
                                        <p:tgtEl>
                                          <p:spTgt spid="83971">
                                            <p:txEl>
                                              <p:pRg st="2" end="2"/>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83971">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2"/>
                                            </p:cond>
                                          </p:stCondLst>
                                          <p:endCondLst>
                                            <p:cond evt="onStopAudio" delay="0">
                                              <p:tgtEl>
                                                <p:sldTgt/>
                                              </p:tgtEl>
                                            </p:cond>
                                          </p:endCondLst>
                                        </p:cTn>
                                        <p:tgtEl>
                                          <p:sndTgt r:embed="rId3" name="camera.wav"/>
                                        </p:tgtEl>
                                      </p:cMediaNode>
                                    </p:audio>
                                  </p:sub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2" fill="hold" grpId="0" nodeType="clickEffect">
                                  <p:stCondLst>
                                    <p:cond delay="0"/>
                                  </p:stCondLst>
                                  <p:childTnLst>
                                    <p:set>
                                      <p:cBhvr>
                                        <p:cTn id="29" dur="1" fill="hold">
                                          <p:stCondLst>
                                            <p:cond delay="0"/>
                                          </p:stCondLst>
                                        </p:cTn>
                                        <p:tgtEl>
                                          <p:spTgt spid="83971">
                                            <p:txEl>
                                              <p:pRg st="3" end="3"/>
                                            </p:txEl>
                                          </p:spTgt>
                                        </p:tgtEl>
                                        <p:attrNameLst>
                                          <p:attrName>style.visibility</p:attrName>
                                        </p:attrNameLst>
                                      </p:cBhvr>
                                      <p:to>
                                        <p:strVal val="visible"/>
                                      </p:to>
                                    </p:set>
                                    <p:anim calcmode="lin" valueType="num">
                                      <p:cBhvr additive="base">
                                        <p:cTn id="30" dur="500" fill="hold"/>
                                        <p:tgtEl>
                                          <p:spTgt spid="83971">
                                            <p:txEl>
                                              <p:pRg st="3" end="3"/>
                                            </p:txEl>
                                          </p:spTgt>
                                        </p:tgtEl>
                                        <p:attrNameLst>
                                          <p:attrName>ppt_x</p:attrName>
                                        </p:attrNameLst>
                                      </p:cBhvr>
                                      <p:tavLst>
                                        <p:tav tm="0">
                                          <p:val>
                                            <p:strVal val="1+#ppt_w/2"/>
                                          </p:val>
                                        </p:tav>
                                        <p:tav tm="100000">
                                          <p:val>
                                            <p:strVal val="#ppt_x"/>
                                          </p:val>
                                        </p:tav>
                                      </p:tavLst>
                                    </p:anim>
                                    <p:anim calcmode="lin" valueType="num">
                                      <p:cBhvr additive="base">
                                        <p:cTn id="31" dur="500" fill="hold"/>
                                        <p:tgtEl>
                                          <p:spTgt spid="83971">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8"/>
                                            </p:cond>
                                          </p:stCondLst>
                                          <p:endCondLst>
                                            <p:cond evt="onStopAudio" delay="0">
                                              <p:tgtEl>
                                                <p:sldTgt/>
                                              </p:tgtEl>
                                            </p:cond>
                                          </p:endCondLst>
                                        </p:cTn>
                                        <p:tgtEl>
                                          <p:sndTgt r:embed="rId3" name="camera.wav"/>
                                        </p:tgtEl>
                                      </p:cMediaNode>
                                    </p:audio>
                                  </p:sub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2" fill="hold" grpId="0" nodeType="clickEffect">
                                  <p:stCondLst>
                                    <p:cond delay="0"/>
                                  </p:stCondLst>
                                  <p:childTnLst>
                                    <p:set>
                                      <p:cBhvr>
                                        <p:cTn id="35" dur="1" fill="hold">
                                          <p:stCondLst>
                                            <p:cond delay="0"/>
                                          </p:stCondLst>
                                        </p:cTn>
                                        <p:tgtEl>
                                          <p:spTgt spid="83971">
                                            <p:txEl>
                                              <p:pRg st="4" end="4"/>
                                            </p:txEl>
                                          </p:spTgt>
                                        </p:tgtEl>
                                        <p:attrNameLst>
                                          <p:attrName>style.visibility</p:attrName>
                                        </p:attrNameLst>
                                      </p:cBhvr>
                                      <p:to>
                                        <p:strVal val="visible"/>
                                      </p:to>
                                    </p:set>
                                    <p:anim calcmode="lin" valueType="num">
                                      <p:cBhvr additive="base">
                                        <p:cTn id="36" dur="500" fill="hold"/>
                                        <p:tgtEl>
                                          <p:spTgt spid="83971">
                                            <p:txEl>
                                              <p:pRg st="4" end="4"/>
                                            </p:txEl>
                                          </p:spTgt>
                                        </p:tgtEl>
                                        <p:attrNameLst>
                                          <p:attrName>ppt_x</p:attrName>
                                        </p:attrNameLst>
                                      </p:cBhvr>
                                      <p:tavLst>
                                        <p:tav tm="0">
                                          <p:val>
                                            <p:strVal val="1+#ppt_w/2"/>
                                          </p:val>
                                        </p:tav>
                                        <p:tav tm="100000">
                                          <p:val>
                                            <p:strVal val="#ppt_x"/>
                                          </p:val>
                                        </p:tav>
                                      </p:tavLst>
                                    </p:anim>
                                    <p:anim calcmode="lin" valueType="num">
                                      <p:cBhvr additive="base">
                                        <p:cTn id="37" dur="500" fill="hold"/>
                                        <p:tgtEl>
                                          <p:spTgt spid="83971">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4"/>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0" grpId="0" autoUpdateAnimBg="0"/>
      <p:bldP spid="83971"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3" descr="http://searchuserinterfaces.com/book/images/broder_search_process.pn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0357" y="1470025"/>
            <a:ext cx="4007644" cy="478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Title 1"/>
          <p:cNvSpPr txBox="1">
            <a:spLocks/>
          </p:cNvSpPr>
          <p:nvPr/>
        </p:nvSpPr>
        <p:spPr bwMode="auto">
          <a:xfrm>
            <a:off x="2497931" y="814390"/>
            <a:ext cx="6858000"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spcBef>
                <a:spcPct val="0"/>
              </a:spcBef>
              <a:buFontTx/>
              <a:buNone/>
              <a:defRPr/>
            </a:pPr>
            <a:r>
              <a:rPr lang="id-ID" altLang="en-US" sz="4600" dirty="0">
                <a:solidFill>
                  <a:prstClr val="black"/>
                </a:solidFill>
                <a:latin typeface="+mj-lt"/>
              </a:rPr>
              <a:t>Standard model of </a:t>
            </a:r>
            <a:r>
              <a:rPr lang="id-ID" altLang="en-US" sz="4600" dirty="0" err="1">
                <a:solidFill>
                  <a:prstClr val="black"/>
                </a:solidFill>
                <a:latin typeface="+mj-lt"/>
              </a:rPr>
              <a:t>information</a:t>
            </a:r>
            <a:r>
              <a:rPr lang="id-ID" altLang="en-US" sz="4600" dirty="0">
                <a:solidFill>
                  <a:prstClr val="black"/>
                </a:solidFill>
                <a:latin typeface="+mj-lt"/>
              </a:rPr>
              <a:t> </a:t>
            </a:r>
            <a:r>
              <a:rPr lang="id-ID" altLang="en-US" sz="4600" dirty="0" err="1">
                <a:solidFill>
                  <a:prstClr val="black"/>
                </a:solidFill>
                <a:latin typeface="+mj-lt"/>
              </a:rPr>
              <a:t>seeking</a:t>
            </a:r>
            <a:endParaRPr lang="en-US" altLang="en-US" sz="4600" dirty="0">
              <a:solidFill>
                <a:prstClr val="black"/>
              </a:solidFill>
              <a:latin typeface="+mj-lt"/>
            </a:endParaRPr>
          </a:p>
        </p:txBody>
      </p:sp>
      <p:sp>
        <p:nvSpPr>
          <p:cNvPr id="5" name="Subtitle 2"/>
          <p:cNvSpPr txBox="1">
            <a:spLocks/>
          </p:cNvSpPr>
          <p:nvPr/>
        </p:nvSpPr>
        <p:spPr bwMode="auto">
          <a:xfrm>
            <a:off x="2497931" y="2009775"/>
            <a:ext cx="6858000" cy="231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defRPr/>
            </a:pPr>
            <a:r>
              <a:rPr lang="id-ID" sz="3200" dirty="0">
                <a:latin typeface="+mn-lt"/>
              </a:rPr>
              <a:t>S</a:t>
            </a:r>
            <a:r>
              <a:rPr lang="en-US" sz="3200" dirty="0" err="1">
                <a:latin typeface="+mn-lt"/>
              </a:rPr>
              <a:t>pecial</a:t>
            </a:r>
            <a:r>
              <a:rPr lang="en-US" sz="3200" dirty="0">
                <a:latin typeface="+mn-lt"/>
              </a:rPr>
              <a:t> case of problem solving</a:t>
            </a:r>
            <a:endParaRPr lang="id-ID" sz="3200" dirty="0">
              <a:latin typeface="+mn-lt"/>
            </a:endParaRPr>
          </a:p>
          <a:p>
            <a:pPr eaLnBrk="1" hangingPunct="1">
              <a:defRPr/>
            </a:pPr>
            <a:r>
              <a:rPr lang="id-ID" sz="3200" dirty="0" err="1">
                <a:latin typeface="+mn-lt"/>
              </a:rPr>
              <a:t>Information</a:t>
            </a:r>
            <a:r>
              <a:rPr lang="id-ID" sz="3200" dirty="0">
                <a:latin typeface="+mn-lt"/>
              </a:rPr>
              <a:t> </a:t>
            </a:r>
            <a:r>
              <a:rPr lang="id-ID" sz="3200" dirty="0" err="1">
                <a:latin typeface="+mn-lt"/>
              </a:rPr>
              <a:t>seeking</a:t>
            </a:r>
            <a:r>
              <a:rPr lang="id-ID" sz="3200" dirty="0">
                <a:latin typeface="+mn-lt"/>
              </a:rPr>
              <a:t> </a:t>
            </a:r>
            <a:r>
              <a:rPr lang="id-ID" sz="3200" dirty="0" err="1">
                <a:latin typeface="+mn-lt"/>
              </a:rPr>
              <a:t>process</a:t>
            </a:r>
            <a:endParaRPr lang="id-ID" sz="3200" dirty="0">
              <a:latin typeface="+mn-lt"/>
            </a:endParaRPr>
          </a:p>
          <a:p>
            <a:pPr lvl="1" eaLnBrk="1" hangingPunct="1">
              <a:defRPr/>
            </a:pPr>
            <a:r>
              <a:rPr lang="en-US" dirty="0">
                <a:latin typeface="+mn-lt"/>
              </a:rPr>
              <a:t>Problem</a:t>
            </a:r>
            <a:r>
              <a:rPr lang="id-ID" dirty="0">
                <a:latin typeface="+mn-lt"/>
              </a:rPr>
              <a:t> </a:t>
            </a:r>
            <a:r>
              <a:rPr lang="id-ID" dirty="0" err="1">
                <a:latin typeface="+mn-lt"/>
              </a:rPr>
              <a:t>identification</a:t>
            </a:r>
            <a:endParaRPr lang="id-ID" dirty="0">
              <a:latin typeface="+mn-lt"/>
            </a:endParaRPr>
          </a:p>
          <a:p>
            <a:pPr lvl="1" eaLnBrk="1" hangingPunct="1">
              <a:defRPr/>
            </a:pPr>
            <a:r>
              <a:rPr lang="en-US" dirty="0">
                <a:latin typeface="+mn-lt"/>
              </a:rPr>
              <a:t>establishing a plan of search</a:t>
            </a:r>
            <a:endParaRPr lang="id-ID" dirty="0">
              <a:latin typeface="+mn-lt"/>
            </a:endParaRPr>
          </a:p>
          <a:p>
            <a:pPr lvl="1" eaLnBrk="1" hangingPunct="1">
              <a:defRPr/>
            </a:pPr>
            <a:r>
              <a:rPr lang="en-US" dirty="0">
                <a:latin typeface="+mn-lt"/>
              </a:rPr>
              <a:t>conducting the search</a:t>
            </a:r>
            <a:endParaRPr lang="id-ID" dirty="0">
              <a:latin typeface="+mn-lt"/>
            </a:endParaRPr>
          </a:p>
          <a:p>
            <a:pPr lvl="1" eaLnBrk="1" hangingPunct="1">
              <a:defRPr/>
            </a:pPr>
            <a:r>
              <a:rPr lang="en-US" dirty="0">
                <a:latin typeface="+mn-lt"/>
              </a:rPr>
              <a:t>evaluating the results</a:t>
            </a:r>
            <a:endParaRPr lang="id-ID" dirty="0">
              <a:latin typeface="+mn-lt"/>
            </a:endParaRPr>
          </a:p>
          <a:p>
            <a:pPr lvl="1" eaLnBrk="1" hangingPunct="1">
              <a:defRPr/>
            </a:pPr>
            <a:r>
              <a:rPr lang="en-US" dirty="0">
                <a:latin typeface="+mn-lt"/>
              </a:rPr>
              <a:t>and if necessary, </a:t>
            </a:r>
            <a:r>
              <a:rPr lang="en-US" dirty="0" err="1">
                <a:latin typeface="+mn-lt"/>
              </a:rPr>
              <a:t>iterat</a:t>
            </a:r>
            <a:r>
              <a:rPr lang="id-ID" dirty="0">
                <a:latin typeface="+mn-lt"/>
              </a:rPr>
              <a:t>e</a:t>
            </a:r>
            <a:endParaRPr lang="en-US" altLang="en-US" sz="2600" dirty="0">
              <a:solidFill>
                <a:prstClr val="black"/>
              </a:solidFill>
              <a:latin typeface="+mn-lt"/>
            </a:endParaRPr>
          </a:p>
        </p:txBody>
      </p:sp>
    </p:spTree>
    <p:extLst>
      <p:ext uri="{BB962C8B-B14F-4D97-AF65-F5344CB8AC3E}">
        <p14:creationId xmlns:p14="http://schemas.microsoft.com/office/powerpoint/2010/main" val="28590654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txBox="1">
            <a:spLocks/>
          </p:cNvSpPr>
          <p:nvPr/>
        </p:nvSpPr>
        <p:spPr bwMode="auto">
          <a:xfrm>
            <a:off x="2497931" y="814390"/>
            <a:ext cx="6858000"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a:solidFill>
                  <a:schemeClr val="tx1"/>
                </a:solidFill>
                <a:latin typeface="Myriad Pro" pitchFamily="34" charset="0"/>
              </a:defRPr>
            </a:lvl1pPr>
            <a:lvl2pPr marL="742950" indent="-285750">
              <a:defRPr sz="2400">
                <a:solidFill>
                  <a:schemeClr val="tx1"/>
                </a:solidFill>
                <a:latin typeface="Myriad Pro" pitchFamily="34" charset="0"/>
              </a:defRPr>
            </a:lvl2pPr>
            <a:lvl3pPr>
              <a:defRPr sz="2000">
                <a:solidFill>
                  <a:schemeClr val="tx1"/>
                </a:solidFill>
                <a:latin typeface="Myriad Pro" pitchFamily="34" charset="0"/>
              </a:defRPr>
            </a:lvl3pPr>
            <a:lvl4pPr>
              <a:defRPr>
                <a:solidFill>
                  <a:schemeClr val="tx1"/>
                </a:solidFill>
                <a:latin typeface="Myriad Pro" pitchFamily="34" charset="0"/>
              </a:defRPr>
            </a:lvl4pPr>
            <a:lvl5pPr>
              <a:defRPr>
                <a:solidFill>
                  <a:schemeClr val="tx1"/>
                </a:solidFill>
                <a:latin typeface="Myriad Pro" pitchFamily="34" charset="0"/>
              </a:defRPr>
            </a:lvl5pPr>
            <a:lvl6pPr fontAlgn="base">
              <a:spcAft>
                <a:spcPct val="0"/>
              </a:spcAft>
              <a:defRPr>
                <a:solidFill>
                  <a:schemeClr val="tx1"/>
                </a:solidFill>
                <a:latin typeface="Myriad Pro" pitchFamily="34" charset="0"/>
              </a:defRPr>
            </a:lvl6pPr>
            <a:lvl7pPr fontAlgn="base">
              <a:spcAft>
                <a:spcPct val="0"/>
              </a:spcAft>
              <a:defRPr>
                <a:solidFill>
                  <a:schemeClr val="tx1"/>
                </a:solidFill>
                <a:latin typeface="Myriad Pro" pitchFamily="34" charset="0"/>
              </a:defRPr>
            </a:lvl7pPr>
            <a:lvl8pPr fontAlgn="base">
              <a:spcAft>
                <a:spcPct val="0"/>
              </a:spcAft>
              <a:defRPr>
                <a:solidFill>
                  <a:schemeClr val="tx1"/>
                </a:solidFill>
                <a:latin typeface="Myriad Pro" pitchFamily="34" charset="0"/>
              </a:defRPr>
            </a:lvl8pPr>
            <a:lvl9pPr fontAlgn="base">
              <a:spcAft>
                <a:spcPct val="0"/>
              </a:spcAft>
              <a:defRPr>
                <a:solidFill>
                  <a:schemeClr val="tx1"/>
                </a:solidFill>
                <a:latin typeface="Myriad Pro" pitchFamily="34" charset="0"/>
              </a:defRPr>
            </a:lvl9pPr>
          </a:lstStyle>
          <a:p>
            <a:pPr eaLnBrk="1" hangingPunct="1">
              <a:lnSpc>
                <a:spcPct val="90000"/>
              </a:lnSpc>
            </a:pPr>
            <a:r>
              <a:rPr lang="id-ID" altLang="en-US" sz="4000">
                <a:solidFill>
                  <a:srgbClr val="000000"/>
                </a:solidFill>
                <a:latin typeface="Calibri Light" pitchFamily="34" charset="0"/>
              </a:rPr>
              <a:t>Information seeking in stages (Kuhlthau)</a:t>
            </a:r>
            <a:endParaRPr lang="en-US" altLang="en-US" sz="4000">
              <a:solidFill>
                <a:srgbClr val="000000"/>
              </a:solidFill>
              <a:latin typeface="Calibri Light" pitchFamily="34" charset="0"/>
            </a:endParaRPr>
          </a:p>
        </p:txBody>
      </p:sp>
      <p:sp>
        <p:nvSpPr>
          <p:cNvPr id="5" name="Subtitle 2"/>
          <p:cNvSpPr txBox="1">
            <a:spLocks/>
          </p:cNvSpPr>
          <p:nvPr/>
        </p:nvSpPr>
        <p:spPr bwMode="auto">
          <a:xfrm>
            <a:off x="3363516" y="6305550"/>
            <a:ext cx="6858000" cy="231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a:solidFill>
                  <a:schemeClr val="tx1"/>
                </a:solidFill>
                <a:latin typeface="Myriad Pro" pitchFamily="34" charset="0"/>
              </a:defRPr>
            </a:lvl1pPr>
            <a:lvl2pPr marL="742950" indent="-285750">
              <a:defRPr sz="2400">
                <a:solidFill>
                  <a:schemeClr val="tx1"/>
                </a:solidFill>
                <a:latin typeface="Myriad Pro" pitchFamily="34" charset="0"/>
              </a:defRPr>
            </a:lvl2pPr>
            <a:lvl3pPr>
              <a:defRPr sz="2000">
                <a:solidFill>
                  <a:schemeClr val="tx1"/>
                </a:solidFill>
                <a:latin typeface="Myriad Pro" pitchFamily="34" charset="0"/>
              </a:defRPr>
            </a:lvl3pPr>
            <a:lvl4pPr>
              <a:defRPr>
                <a:solidFill>
                  <a:schemeClr val="tx1"/>
                </a:solidFill>
                <a:latin typeface="Myriad Pro" pitchFamily="34" charset="0"/>
              </a:defRPr>
            </a:lvl4pPr>
            <a:lvl5pPr>
              <a:defRPr>
                <a:solidFill>
                  <a:schemeClr val="tx1"/>
                </a:solidFill>
                <a:latin typeface="Myriad Pro" pitchFamily="34" charset="0"/>
              </a:defRPr>
            </a:lvl5pPr>
            <a:lvl6pPr fontAlgn="base">
              <a:spcAft>
                <a:spcPct val="0"/>
              </a:spcAft>
              <a:defRPr>
                <a:solidFill>
                  <a:schemeClr val="tx1"/>
                </a:solidFill>
                <a:latin typeface="Myriad Pro" pitchFamily="34" charset="0"/>
              </a:defRPr>
            </a:lvl6pPr>
            <a:lvl7pPr fontAlgn="base">
              <a:spcAft>
                <a:spcPct val="0"/>
              </a:spcAft>
              <a:defRPr>
                <a:solidFill>
                  <a:schemeClr val="tx1"/>
                </a:solidFill>
                <a:latin typeface="Myriad Pro" pitchFamily="34" charset="0"/>
              </a:defRPr>
            </a:lvl7pPr>
            <a:lvl8pPr fontAlgn="base">
              <a:spcAft>
                <a:spcPct val="0"/>
              </a:spcAft>
              <a:defRPr>
                <a:solidFill>
                  <a:schemeClr val="tx1"/>
                </a:solidFill>
                <a:latin typeface="Myriad Pro" pitchFamily="34" charset="0"/>
              </a:defRPr>
            </a:lvl8pPr>
            <a:lvl9pPr fontAlgn="base">
              <a:spcAft>
                <a:spcPct val="0"/>
              </a:spcAft>
              <a:defRPr>
                <a:solidFill>
                  <a:schemeClr val="tx1"/>
                </a:solidFill>
                <a:latin typeface="Myriad Pro" pitchFamily="34" charset="0"/>
              </a:defRPr>
            </a:lvl9pPr>
          </a:lstStyle>
          <a:p>
            <a:pPr>
              <a:lnSpc>
                <a:spcPct val="90000"/>
              </a:lnSpc>
              <a:spcBef>
                <a:spcPts val="1000"/>
              </a:spcBef>
              <a:buFont typeface="Arial" pitchFamily="34" charset="0"/>
              <a:buChar char="•"/>
            </a:pPr>
            <a:endParaRPr lang="en-US" altLang="en-US" sz="2000">
              <a:solidFill>
                <a:srgbClr val="000000"/>
              </a:solidFill>
              <a:latin typeface="Calibri" pitchFamily="34" charset="0"/>
            </a:endParaRPr>
          </a:p>
        </p:txBody>
      </p:sp>
      <p:pic>
        <p:nvPicPr>
          <p:cNvPr id="10244" name="Picture 2" descr="ISP Ch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9300" y="1832173"/>
            <a:ext cx="8202216" cy="424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033018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algn="l" eaLnBrk="1" hangingPunct="1"/>
            <a:r>
              <a:rPr lang="en-US" sz="4400"/>
              <a:t>URL</a:t>
            </a:r>
          </a:p>
        </p:txBody>
      </p:sp>
      <p:sp>
        <p:nvSpPr>
          <p:cNvPr id="87043" name="Rectangle 3"/>
          <p:cNvSpPr>
            <a:spLocks noGrp="1" noChangeArrowheads="1"/>
          </p:cNvSpPr>
          <p:nvPr>
            <p:ph type="body" idx="1"/>
          </p:nvPr>
        </p:nvSpPr>
        <p:spPr/>
        <p:txBody>
          <a:bodyPr>
            <a:normAutofit/>
          </a:bodyPr>
          <a:lstStyle/>
          <a:p>
            <a:pPr eaLnBrk="1" hangingPunct="1"/>
            <a:r>
              <a:rPr lang="en-US" sz="2800"/>
              <a:t>Uniform Resource Locator</a:t>
            </a:r>
          </a:p>
          <a:p>
            <a:pPr eaLnBrk="1" hangingPunct="1"/>
            <a:r>
              <a:rPr lang="id-ID" sz="2800"/>
              <a:t>Alamat </a:t>
            </a:r>
            <a:r>
              <a:rPr lang="en-US" sz="2800"/>
              <a:t>web </a:t>
            </a:r>
            <a:r>
              <a:rPr lang="id-ID" sz="2800"/>
              <a:t>yang menghubungkan Anda dengan website</a:t>
            </a:r>
          </a:p>
          <a:p>
            <a:pPr eaLnBrk="1" hangingPunct="1"/>
            <a:r>
              <a:rPr lang="id-ID" sz="2800"/>
              <a:t>Pergi ke alamat di atas layar Google/Yahoo/Bing</a:t>
            </a:r>
            <a:endParaRPr lang="en-US" sz="2800"/>
          </a:p>
          <a:p>
            <a:pPr eaLnBrk="1" hangingPunct="1"/>
            <a:r>
              <a:rPr lang="id-ID" sz="2800"/>
              <a:t>Itu alamatnya</a:t>
            </a:r>
            <a:endParaRPr lang="en-US" sz="2800"/>
          </a:p>
        </p:txBody>
      </p:sp>
      <p:pic>
        <p:nvPicPr>
          <p:cNvPr id="17410"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r="34704" b="74250"/>
          <a:stretch/>
        </p:blipFill>
        <p:spPr bwMode="auto">
          <a:xfrm>
            <a:off x="2135560" y="4509120"/>
            <a:ext cx="7960940" cy="196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own Arrow 1"/>
          <p:cNvSpPr/>
          <p:nvPr/>
        </p:nvSpPr>
        <p:spPr>
          <a:xfrm>
            <a:off x="4655840" y="3933056"/>
            <a:ext cx="648072" cy="8640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41269641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7042"/>
                                        </p:tgtEl>
                                        <p:attrNameLst>
                                          <p:attrName>style.visibility</p:attrName>
                                        </p:attrNameLst>
                                      </p:cBhvr>
                                      <p:to>
                                        <p:strVal val="visible"/>
                                      </p:to>
                                    </p:set>
                                    <p:animEffect transition="in" filter="dissolve">
                                      <p:cBhvr>
                                        <p:cTn id="7" dur="500"/>
                                        <p:tgtEl>
                                          <p:spTgt spid="87042"/>
                                        </p:tgtEl>
                                      </p:cBhvr>
                                    </p:animEffect>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87043">
                                            <p:txEl>
                                              <p:pRg st="0" end="0"/>
                                            </p:txEl>
                                          </p:spTgt>
                                        </p:tgtEl>
                                        <p:attrNameLst>
                                          <p:attrName>style.visibility</p:attrName>
                                        </p:attrNameLst>
                                      </p:cBhvr>
                                      <p:to>
                                        <p:strVal val="visible"/>
                                      </p:to>
                                    </p:set>
                                    <p:anim calcmode="lin" valueType="num">
                                      <p:cBhvr additive="base">
                                        <p:cTn id="12" dur="500" fill="hold"/>
                                        <p:tgtEl>
                                          <p:spTgt spid="87043">
                                            <p:txEl>
                                              <p:pRg st="0" end="0"/>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8704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87043">
                                            <p:txEl>
                                              <p:pRg st="1" end="1"/>
                                            </p:txEl>
                                          </p:spTgt>
                                        </p:tgtEl>
                                        <p:attrNameLst>
                                          <p:attrName>style.visibility</p:attrName>
                                        </p:attrNameLst>
                                      </p:cBhvr>
                                      <p:to>
                                        <p:strVal val="visible"/>
                                      </p:to>
                                    </p:set>
                                    <p:anim calcmode="lin" valueType="num">
                                      <p:cBhvr additive="base">
                                        <p:cTn id="18" dur="500" fill="hold"/>
                                        <p:tgtEl>
                                          <p:spTgt spid="87043">
                                            <p:txEl>
                                              <p:pRg st="1" end="1"/>
                                            </p:txEl>
                                          </p:spTgt>
                                        </p:tgtEl>
                                        <p:attrNameLst>
                                          <p:attrName>ppt_x</p:attrName>
                                        </p:attrNameLst>
                                      </p:cBhvr>
                                      <p:tavLst>
                                        <p:tav tm="0">
                                          <p:val>
                                            <p:strVal val="1+#ppt_w/2"/>
                                          </p:val>
                                        </p:tav>
                                        <p:tav tm="100000">
                                          <p:val>
                                            <p:strVal val="#ppt_x"/>
                                          </p:val>
                                        </p:tav>
                                      </p:tavLst>
                                    </p:anim>
                                    <p:anim calcmode="lin" valueType="num">
                                      <p:cBhvr additive="base">
                                        <p:cTn id="19" dur="500" fill="hold"/>
                                        <p:tgtEl>
                                          <p:spTgt spid="87043">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6"/>
                                            </p:cond>
                                          </p:stCondLst>
                                          <p:endCondLst>
                                            <p:cond evt="onStopAudio" delay="0">
                                              <p:tgtEl>
                                                <p:sldTgt/>
                                              </p:tgtEl>
                                            </p:cond>
                                          </p:endCondLst>
                                        </p:cTn>
                                        <p:tgtEl>
                                          <p:sndTgt r:embed="rId3" name="camera.wav"/>
                                        </p:tgtEl>
                                      </p:cMediaNode>
                                    </p:audio>
                                  </p:subTnLst>
                                </p:cTn>
                              </p:par>
                            </p:childTnLst>
                          </p:cTn>
                        </p:par>
                      </p:childTnLst>
                    </p:cTn>
                  </p:par>
                  <p:par>
                    <p:cTn id="20" fill="hold">
                      <p:stCondLst>
                        <p:cond delay="indefinite"/>
                      </p:stCondLst>
                      <p:childTnLst>
                        <p:par>
                          <p:cTn id="21" fill="hold">
                            <p:stCondLst>
                              <p:cond delay="0"/>
                            </p:stCondLst>
                            <p:childTnLst>
                              <p:par>
                                <p:cTn id="22" presetID="2" presetClass="entr" presetSubtype="2" fill="hold" grpId="0" nodeType="clickEffect">
                                  <p:stCondLst>
                                    <p:cond delay="0"/>
                                  </p:stCondLst>
                                  <p:childTnLst>
                                    <p:set>
                                      <p:cBhvr>
                                        <p:cTn id="23" dur="1" fill="hold">
                                          <p:stCondLst>
                                            <p:cond delay="0"/>
                                          </p:stCondLst>
                                        </p:cTn>
                                        <p:tgtEl>
                                          <p:spTgt spid="87043">
                                            <p:txEl>
                                              <p:pRg st="2" end="2"/>
                                            </p:txEl>
                                          </p:spTgt>
                                        </p:tgtEl>
                                        <p:attrNameLst>
                                          <p:attrName>style.visibility</p:attrName>
                                        </p:attrNameLst>
                                      </p:cBhvr>
                                      <p:to>
                                        <p:strVal val="visible"/>
                                      </p:to>
                                    </p:set>
                                    <p:anim calcmode="lin" valueType="num">
                                      <p:cBhvr additive="base">
                                        <p:cTn id="24" dur="500" fill="hold"/>
                                        <p:tgtEl>
                                          <p:spTgt spid="87043">
                                            <p:txEl>
                                              <p:pRg st="2" end="2"/>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87043">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2"/>
                                            </p:cond>
                                          </p:stCondLst>
                                          <p:endCondLst>
                                            <p:cond evt="onStopAudio" delay="0">
                                              <p:tgtEl>
                                                <p:sldTgt/>
                                              </p:tgtEl>
                                            </p:cond>
                                          </p:endCondLst>
                                        </p:cTn>
                                        <p:tgtEl>
                                          <p:sndTgt r:embed="rId3" name="camera.wav"/>
                                        </p:tgtEl>
                                      </p:cMediaNode>
                                    </p:audio>
                                  </p:sub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2" fill="hold" grpId="0" nodeType="clickEffect">
                                  <p:stCondLst>
                                    <p:cond delay="0"/>
                                  </p:stCondLst>
                                  <p:childTnLst>
                                    <p:set>
                                      <p:cBhvr>
                                        <p:cTn id="29" dur="1" fill="hold">
                                          <p:stCondLst>
                                            <p:cond delay="0"/>
                                          </p:stCondLst>
                                        </p:cTn>
                                        <p:tgtEl>
                                          <p:spTgt spid="87043">
                                            <p:txEl>
                                              <p:pRg st="3" end="3"/>
                                            </p:txEl>
                                          </p:spTgt>
                                        </p:tgtEl>
                                        <p:attrNameLst>
                                          <p:attrName>style.visibility</p:attrName>
                                        </p:attrNameLst>
                                      </p:cBhvr>
                                      <p:to>
                                        <p:strVal val="visible"/>
                                      </p:to>
                                    </p:set>
                                    <p:anim calcmode="lin" valueType="num">
                                      <p:cBhvr additive="base">
                                        <p:cTn id="30" dur="500" fill="hold"/>
                                        <p:tgtEl>
                                          <p:spTgt spid="87043">
                                            <p:txEl>
                                              <p:pRg st="3" end="3"/>
                                            </p:txEl>
                                          </p:spTgt>
                                        </p:tgtEl>
                                        <p:attrNameLst>
                                          <p:attrName>ppt_x</p:attrName>
                                        </p:attrNameLst>
                                      </p:cBhvr>
                                      <p:tavLst>
                                        <p:tav tm="0">
                                          <p:val>
                                            <p:strVal val="1+#ppt_w/2"/>
                                          </p:val>
                                        </p:tav>
                                        <p:tav tm="100000">
                                          <p:val>
                                            <p:strVal val="#ppt_x"/>
                                          </p:val>
                                        </p:tav>
                                      </p:tavLst>
                                    </p:anim>
                                    <p:anim calcmode="lin" valueType="num">
                                      <p:cBhvr additive="base">
                                        <p:cTn id="31" dur="500" fill="hold"/>
                                        <p:tgtEl>
                                          <p:spTgt spid="87043">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8"/>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2" grpId="0" autoUpdateAnimBg="0"/>
      <p:bldP spid="87043"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lang="id-ID" sz="4400" dirty="0"/>
              <a:t>Komponen</a:t>
            </a:r>
            <a:r>
              <a:rPr lang="en-US" sz="4400" dirty="0"/>
              <a:t> URL</a:t>
            </a:r>
          </a:p>
        </p:txBody>
      </p:sp>
      <p:sp>
        <p:nvSpPr>
          <p:cNvPr id="88067" name="Rectangle 3"/>
          <p:cNvSpPr>
            <a:spLocks noGrp="1" noChangeArrowheads="1"/>
          </p:cNvSpPr>
          <p:nvPr>
            <p:ph type="body" idx="1"/>
          </p:nvPr>
        </p:nvSpPr>
        <p:spPr>
          <a:xfrm>
            <a:off x="676656" y="2011680"/>
            <a:ext cx="10753725" cy="4703445"/>
          </a:xfrm>
        </p:spPr>
        <p:txBody>
          <a:bodyPr>
            <a:noAutofit/>
          </a:bodyPr>
          <a:lstStyle/>
          <a:p>
            <a:pPr marL="342900" lvl="0" indent="-342900">
              <a:lnSpc>
                <a:spcPct val="90000"/>
              </a:lnSpc>
              <a:spcBef>
                <a:spcPct val="20000"/>
              </a:spcBef>
              <a:buNone/>
            </a:pPr>
            <a:r>
              <a:rPr lang="en-US" sz="2000" dirty="0">
                <a:solidFill>
                  <a:prstClr val="black"/>
                </a:solidFill>
                <a:latin typeface="Calibri"/>
                <a:hlinkClick r:id="rId4"/>
              </a:rPr>
              <a:t> </a:t>
            </a:r>
            <a:r>
              <a:rPr lang="en-US" sz="2000" dirty="0">
                <a:solidFill>
                  <a:prstClr val="black"/>
                </a:solidFill>
                <a:latin typeface="Calibri"/>
                <a:hlinkClick r:id="rId5"/>
              </a:rPr>
              <a:t>http://www.starwars.com/seminars.html</a:t>
            </a:r>
            <a:endParaRPr lang="en-US" sz="2000" dirty="0">
              <a:solidFill>
                <a:prstClr val="black"/>
              </a:solidFill>
              <a:latin typeface="Calibri"/>
            </a:endParaRPr>
          </a:p>
          <a:p>
            <a:pPr marL="342900" lvl="0" indent="-342900">
              <a:lnSpc>
                <a:spcPct val="90000"/>
              </a:lnSpc>
              <a:spcBef>
                <a:spcPct val="20000"/>
              </a:spcBef>
              <a:buNone/>
            </a:pPr>
            <a:endParaRPr lang="en-US" sz="2000" dirty="0">
              <a:solidFill>
                <a:prstClr val="black"/>
              </a:solidFill>
              <a:latin typeface="Calibri"/>
            </a:endParaRPr>
          </a:p>
          <a:p>
            <a:pPr marL="342900" lvl="0" indent="-342900">
              <a:lnSpc>
                <a:spcPct val="90000"/>
              </a:lnSpc>
              <a:spcBef>
                <a:spcPct val="20000"/>
              </a:spcBef>
              <a:buFont typeface="Arial" pitchFamily="34" charset="0"/>
              <a:buChar char="•"/>
            </a:pPr>
            <a:r>
              <a:rPr lang="en-US" sz="2000" b="1" dirty="0">
                <a:solidFill>
                  <a:prstClr val="black"/>
                </a:solidFill>
                <a:latin typeface="Calibri"/>
              </a:rPr>
              <a:t>http://--</a:t>
            </a:r>
            <a:r>
              <a:rPr lang="en-US" sz="2000" dirty="0">
                <a:solidFill>
                  <a:prstClr val="black"/>
                </a:solidFill>
                <a:latin typeface="Calibri"/>
              </a:rPr>
              <a:t>hypertext transfer protocol:</a:t>
            </a:r>
          </a:p>
          <a:p>
            <a:pPr marL="0" lvl="0" indent="0">
              <a:lnSpc>
                <a:spcPct val="90000"/>
              </a:lnSpc>
              <a:spcBef>
                <a:spcPct val="20000"/>
              </a:spcBef>
              <a:buNone/>
            </a:pPr>
            <a:r>
              <a:rPr lang="id-ID" sz="2000" i="1" dirty="0">
                <a:solidFill>
                  <a:prstClr val="black"/>
                </a:solidFill>
                <a:latin typeface="Calibri"/>
              </a:rPr>
              <a:t>	protokol pertukaran data </a:t>
            </a:r>
            <a:r>
              <a:rPr lang="id-ID" sz="2000" i="1" dirty="0" err="1">
                <a:solidFill>
                  <a:prstClr val="black"/>
                </a:solidFill>
                <a:latin typeface="Calibri"/>
              </a:rPr>
              <a:t>hyper</a:t>
            </a:r>
            <a:r>
              <a:rPr lang="id-ID" sz="2000" i="1" dirty="0">
                <a:solidFill>
                  <a:prstClr val="black"/>
                </a:solidFill>
                <a:latin typeface="Calibri"/>
              </a:rPr>
              <a:t> </a:t>
            </a:r>
            <a:r>
              <a:rPr lang="id-ID" sz="2000" i="1" dirty="0" err="1">
                <a:solidFill>
                  <a:prstClr val="black"/>
                </a:solidFill>
                <a:latin typeface="Calibri"/>
              </a:rPr>
              <a:t>text</a:t>
            </a:r>
            <a:r>
              <a:rPr lang="id-ID" sz="2000" i="1" dirty="0">
                <a:solidFill>
                  <a:prstClr val="black"/>
                </a:solidFill>
                <a:latin typeface="Calibri"/>
              </a:rPr>
              <a:t> (</a:t>
            </a:r>
            <a:r>
              <a:rPr lang="id-ID" sz="2000" i="1" dirty="0" err="1">
                <a:solidFill>
                  <a:prstClr val="black"/>
                </a:solidFill>
                <a:latin typeface="Calibri"/>
              </a:rPr>
              <a:t>text</a:t>
            </a:r>
            <a:r>
              <a:rPr lang="id-ID" sz="2000" i="1" dirty="0">
                <a:solidFill>
                  <a:prstClr val="black"/>
                </a:solidFill>
                <a:latin typeface="Calibri"/>
              </a:rPr>
              <a:t> dengan tambahan </a:t>
            </a:r>
            <a:r>
              <a:rPr lang="id-ID" sz="2000" i="1" dirty="0" err="1">
                <a:solidFill>
                  <a:prstClr val="black"/>
                </a:solidFill>
                <a:latin typeface="Calibri"/>
              </a:rPr>
              <a:t>tag</a:t>
            </a:r>
            <a:endParaRPr lang="en-US" sz="2000" i="1" dirty="0">
              <a:solidFill>
                <a:prstClr val="black"/>
              </a:solidFill>
              <a:latin typeface="Calibri"/>
            </a:endParaRPr>
          </a:p>
          <a:p>
            <a:pPr marL="342900" lvl="0" indent="-342900">
              <a:lnSpc>
                <a:spcPct val="90000"/>
              </a:lnSpc>
              <a:spcBef>
                <a:spcPct val="20000"/>
              </a:spcBef>
              <a:buFont typeface="Arial" pitchFamily="34" charset="0"/>
              <a:buChar char="•"/>
            </a:pPr>
            <a:r>
              <a:rPr lang="en-US" sz="2000" b="1" dirty="0">
                <a:solidFill>
                  <a:prstClr val="black"/>
                </a:solidFill>
                <a:latin typeface="Calibri"/>
              </a:rPr>
              <a:t>www</a:t>
            </a:r>
            <a:r>
              <a:rPr lang="en-US" sz="2000" dirty="0">
                <a:solidFill>
                  <a:prstClr val="black"/>
                </a:solidFill>
                <a:latin typeface="Times New Roman" charset="0"/>
              </a:rPr>
              <a:t>—</a:t>
            </a:r>
            <a:r>
              <a:rPr lang="en-US" sz="2000" dirty="0">
                <a:solidFill>
                  <a:prstClr val="black"/>
                </a:solidFill>
                <a:latin typeface="Calibri"/>
              </a:rPr>
              <a:t>world wide web:</a:t>
            </a:r>
          </a:p>
          <a:p>
            <a:pPr marL="0" lvl="0" indent="0">
              <a:lnSpc>
                <a:spcPct val="90000"/>
              </a:lnSpc>
              <a:spcBef>
                <a:spcPct val="20000"/>
              </a:spcBef>
              <a:buNone/>
            </a:pPr>
            <a:r>
              <a:rPr lang="id-ID" sz="2000" i="1" dirty="0">
                <a:solidFill>
                  <a:prstClr val="black"/>
                </a:solidFill>
                <a:latin typeface="Calibri"/>
              </a:rPr>
              <a:t>	informasi dari seluruh dunia yang dapat diakses melalui internet</a:t>
            </a:r>
            <a:endParaRPr lang="en-US" sz="2000" i="1" dirty="0">
              <a:solidFill>
                <a:prstClr val="black"/>
              </a:solidFill>
              <a:latin typeface="Calibri"/>
            </a:endParaRPr>
          </a:p>
          <a:p>
            <a:pPr marL="342900" lvl="0" indent="-342900">
              <a:lnSpc>
                <a:spcPct val="90000"/>
              </a:lnSpc>
              <a:spcBef>
                <a:spcPct val="20000"/>
              </a:spcBef>
              <a:buFont typeface="Arial" pitchFamily="34" charset="0"/>
              <a:buChar char="•"/>
            </a:pPr>
            <a:r>
              <a:rPr lang="en-US" sz="2000" dirty="0">
                <a:solidFill>
                  <a:prstClr val="black"/>
                </a:solidFill>
                <a:latin typeface="Calibri"/>
              </a:rPr>
              <a:t>.</a:t>
            </a:r>
            <a:r>
              <a:rPr lang="en-US" sz="2000" b="1" dirty="0" err="1">
                <a:solidFill>
                  <a:prstClr val="black"/>
                </a:solidFill>
                <a:latin typeface="Calibri"/>
              </a:rPr>
              <a:t>starwars</a:t>
            </a:r>
            <a:r>
              <a:rPr lang="en-US" sz="2000" dirty="0">
                <a:solidFill>
                  <a:prstClr val="black"/>
                </a:solidFill>
                <a:latin typeface="Times New Roman" charset="0"/>
              </a:rPr>
              <a:t>—</a:t>
            </a:r>
            <a:r>
              <a:rPr lang="id-ID" sz="2000" dirty="0">
                <a:solidFill>
                  <a:prstClr val="black"/>
                </a:solidFill>
                <a:latin typeface="Calibri"/>
              </a:rPr>
              <a:t>nama domain</a:t>
            </a:r>
            <a:r>
              <a:rPr lang="en-US" sz="2000" dirty="0">
                <a:solidFill>
                  <a:prstClr val="black"/>
                </a:solidFill>
                <a:latin typeface="Calibri"/>
              </a:rPr>
              <a:t>:</a:t>
            </a:r>
          </a:p>
          <a:p>
            <a:pPr marL="0" lvl="0" indent="0">
              <a:lnSpc>
                <a:spcPct val="90000"/>
              </a:lnSpc>
              <a:spcBef>
                <a:spcPct val="20000"/>
              </a:spcBef>
              <a:buNone/>
            </a:pPr>
            <a:r>
              <a:rPr lang="id-ID" sz="2000" dirty="0">
                <a:solidFill>
                  <a:prstClr val="black"/>
                </a:solidFill>
                <a:latin typeface="Calibri"/>
              </a:rPr>
              <a:t>	</a:t>
            </a:r>
            <a:r>
              <a:rPr lang="id-ID" sz="2000" i="1" dirty="0">
                <a:solidFill>
                  <a:prstClr val="black"/>
                </a:solidFill>
                <a:latin typeface="Calibri"/>
              </a:rPr>
              <a:t>nama halaman </a:t>
            </a:r>
            <a:r>
              <a:rPr lang="id-ID" sz="2000" i="1" dirty="0" err="1">
                <a:solidFill>
                  <a:prstClr val="black"/>
                </a:solidFill>
                <a:latin typeface="Calibri"/>
              </a:rPr>
              <a:t>web</a:t>
            </a:r>
            <a:endParaRPr lang="en-US" sz="2000" i="1" dirty="0">
              <a:solidFill>
                <a:prstClr val="black"/>
              </a:solidFill>
              <a:latin typeface="Calibri"/>
            </a:endParaRPr>
          </a:p>
          <a:p>
            <a:pPr marL="342900" lvl="0" indent="-342900">
              <a:lnSpc>
                <a:spcPct val="90000"/>
              </a:lnSpc>
              <a:spcBef>
                <a:spcPct val="20000"/>
              </a:spcBef>
              <a:buFont typeface="Arial" pitchFamily="34" charset="0"/>
              <a:buChar char="•"/>
            </a:pPr>
            <a:r>
              <a:rPr lang="en-US" sz="2000" dirty="0">
                <a:solidFill>
                  <a:prstClr val="black"/>
                </a:solidFill>
                <a:latin typeface="Calibri"/>
              </a:rPr>
              <a:t>.</a:t>
            </a:r>
            <a:r>
              <a:rPr lang="en-US" sz="2000" b="1" dirty="0">
                <a:solidFill>
                  <a:prstClr val="black"/>
                </a:solidFill>
                <a:latin typeface="Calibri"/>
              </a:rPr>
              <a:t>com</a:t>
            </a:r>
            <a:r>
              <a:rPr lang="en-US" sz="2000" dirty="0">
                <a:solidFill>
                  <a:prstClr val="black"/>
                </a:solidFill>
                <a:latin typeface="Times New Roman" charset="0"/>
              </a:rPr>
              <a:t>—</a:t>
            </a:r>
            <a:r>
              <a:rPr lang="en-US" sz="2000" dirty="0">
                <a:solidFill>
                  <a:prstClr val="black"/>
                </a:solidFill>
                <a:latin typeface="Calibri"/>
              </a:rPr>
              <a:t>top level domain:</a:t>
            </a:r>
          </a:p>
          <a:p>
            <a:pPr marL="0" lvl="0" indent="0">
              <a:lnSpc>
                <a:spcPct val="90000"/>
              </a:lnSpc>
              <a:spcBef>
                <a:spcPct val="20000"/>
              </a:spcBef>
              <a:buNone/>
            </a:pPr>
            <a:r>
              <a:rPr lang="id-ID" sz="2000" i="1" dirty="0">
                <a:solidFill>
                  <a:prstClr val="black"/>
                </a:solidFill>
                <a:latin typeface="Calibri"/>
              </a:rPr>
              <a:t>	</a:t>
            </a:r>
            <a:r>
              <a:rPr lang="id-ID" sz="2000" i="1" dirty="0" err="1">
                <a:solidFill>
                  <a:prstClr val="black"/>
                </a:solidFill>
                <a:latin typeface="Calibri"/>
              </a:rPr>
              <a:t>web</a:t>
            </a:r>
            <a:r>
              <a:rPr lang="id-ID" sz="2000" i="1" dirty="0">
                <a:solidFill>
                  <a:prstClr val="black"/>
                </a:solidFill>
                <a:latin typeface="Calibri"/>
              </a:rPr>
              <a:t> sejenis dikelompokkan di sini</a:t>
            </a:r>
            <a:endParaRPr lang="en-US" sz="2000" i="1" dirty="0">
              <a:solidFill>
                <a:prstClr val="black"/>
              </a:solidFill>
              <a:latin typeface="Calibri"/>
            </a:endParaRPr>
          </a:p>
          <a:p>
            <a:pPr marL="342900" lvl="0" indent="-342900">
              <a:lnSpc>
                <a:spcPct val="90000"/>
              </a:lnSpc>
              <a:spcBef>
                <a:spcPct val="20000"/>
              </a:spcBef>
              <a:buFont typeface="Arial" pitchFamily="34" charset="0"/>
              <a:buChar char="•"/>
            </a:pPr>
            <a:r>
              <a:rPr lang="en-US" sz="2000" b="1" dirty="0">
                <a:solidFill>
                  <a:prstClr val="black"/>
                </a:solidFill>
                <a:latin typeface="Calibri"/>
              </a:rPr>
              <a:t>/seminars</a:t>
            </a:r>
            <a:r>
              <a:rPr lang="en-US" sz="2000" dirty="0">
                <a:solidFill>
                  <a:prstClr val="black"/>
                </a:solidFill>
                <a:latin typeface="Times New Roman" charset="0"/>
              </a:rPr>
              <a:t>—</a:t>
            </a:r>
            <a:r>
              <a:rPr lang="en-US" sz="2000" dirty="0">
                <a:solidFill>
                  <a:prstClr val="black"/>
                </a:solidFill>
                <a:latin typeface="Calibri"/>
              </a:rPr>
              <a:t>file name: </a:t>
            </a:r>
          </a:p>
          <a:p>
            <a:pPr marL="0" lvl="0" indent="0">
              <a:lnSpc>
                <a:spcPct val="90000"/>
              </a:lnSpc>
              <a:spcBef>
                <a:spcPct val="20000"/>
              </a:spcBef>
              <a:buNone/>
            </a:pPr>
            <a:r>
              <a:rPr lang="id-ID" sz="2000" i="1" dirty="0">
                <a:solidFill>
                  <a:prstClr val="black"/>
                </a:solidFill>
                <a:latin typeface="Calibri"/>
              </a:rPr>
              <a:t>	</a:t>
            </a:r>
            <a:r>
              <a:rPr lang="en-US" sz="2000" i="1" dirty="0">
                <a:solidFill>
                  <a:prstClr val="black"/>
                </a:solidFill>
                <a:latin typeface="Calibri"/>
              </a:rPr>
              <a:t>folder </a:t>
            </a:r>
            <a:r>
              <a:rPr lang="id-ID" sz="2000" i="1" dirty="0">
                <a:solidFill>
                  <a:prstClr val="black"/>
                </a:solidFill>
                <a:latin typeface="Calibri"/>
              </a:rPr>
              <a:t>dalam</a:t>
            </a:r>
            <a:r>
              <a:rPr lang="en-US" sz="2000" i="1" dirty="0">
                <a:solidFill>
                  <a:prstClr val="black"/>
                </a:solidFill>
                <a:latin typeface="Calibri"/>
              </a:rPr>
              <a:t> website</a:t>
            </a:r>
          </a:p>
          <a:p>
            <a:pPr marL="342900" lvl="0" indent="-342900">
              <a:lnSpc>
                <a:spcPct val="90000"/>
              </a:lnSpc>
              <a:spcBef>
                <a:spcPct val="20000"/>
              </a:spcBef>
              <a:buFont typeface="Arial" pitchFamily="34" charset="0"/>
              <a:buChar char="•"/>
            </a:pPr>
            <a:r>
              <a:rPr lang="en-US" sz="2000" dirty="0">
                <a:solidFill>
                  <a:prstClr val="black"/>
                </a:solidFill>
                <a:latin typeface="Calibri"/>
              </a:rPr>
              <a:t>.</a:t>
            </a:r>
            <a:r>
              <a:rPr lang="en-US" sz="2000" b="1" dirty="0">
                <a:solidFill>
                  <a:prstClr val="black"/>
                </a:solidFill>
                <a:latin typeface="Calibri"/>
              </a:rPr>
              <a:t>html</a:t>
            </a:r>
            <a:r>
              <a:rPr lang="en-US" sz="2000" dirty="0">
                <a:solidFill>
                  <a:prstClr val="black"/>
                </a:solidFill>
                <a:latin typeface="Times New Roman" charset="0"/>
              </a:rPr>
              <a:t>—</a:t>
            </a:r>
            <a:r>
              <a:rPr lang="en-US" sz="2000" dirty="0">
                <a:solidFill>
                  <a:prstClr val="black"/>
                </a:solidFill>
                <a:latin typeface="Calibri"/>
              </a:rPr>
              <a:t>hypertext markup language: </a:t>
            </a:r>
          </a:p>
          <a:p>
            <a:pPr marL="0" lvl="0" indent="0">
              <a:lnSpc>
                <a:spcPct val="90000"/>
              </a:lnSpc>
              <a:spcBef>
                <a:spcPct val="20000"/>
              </a:spcBef>
              <a:buNone/>
            </a:pPr>
            <a:r>
              <a:rPr lang="id-ID" sz="2000" i="1" dirty="0">
                <a:solidFill>
                  <a:prstClr val="black"/>
                </a:solidFill>
                <a:latin typeface="Calibri"/>
              </a:rPr>
              <a:t>	bahasa untuk menampilkan format </a:t>
            </a:r>
            <a:r>
              <a:rPr lang="id-ID" sz="2000" i="1" dirty="0" err="1">
                <a:solidFill>
                  <a:prstClr val="black"/>
                </a:solidFill>
                <a:latin typeface="Calibri"/>
              </a:rPr>
              <a:t>text</a:t>
            </a:r>
            <a:endParaRPr lang="en-US" sz="2000" i="1" dirty="0">
              <a:solidFill>
                <a:prstClr val="black"/>
              </a:solidFill>
              <a:latin typeface="Calibri"/>
            </a:endParaRPr>
          </a:p>
          <a:p>
            <a:pPr eaLnBrk="1" hangingPunct="1">
              <a:lnSpc>
                <a:spcPct val="90000"/>
              </a:lnSpc>
            </a:pPr>
            <a:endParaRPr lang="en-US" sz="2000" dirty="0"/>
          </a:p>
          <a:p>
            <a:pPr eaLnBrk="1" hangingPunct="1">
              <a:lnSpc>
                <a:spcPct val="90000"/>
              </a:lnSpc>
              <a:buFontTx/>
              <a:buNone/>
            </a:pPr>
            <a:r>
              <a:rPr lang="en-US" sz="2000" dirty="0"/>
              <a:t> </a:t>
            </a:r>
          </a:p>
          <a:p>
            <a:pPr eaLnBrk="1" hangingPunct="1">
              <a:lnSpc>
                <a:spcPct val="90000"/>
              </a:lnSpc>
            </a:pPr>
            <a:endParaRPr lang="en-US" sz="2000" dirty="0"/>
          </a:p>
        </p:txBody>
      </p:sp>
    </p:spTree>
    <p:extLst>
      <p:ext uri="{BB962C8B-B14F-4D97-AF65-F5344CB8AC3E}">
        <p14:creationId xmlns:p14="http://schemas.microsoft.com/office/powerpoint/2010/main" val="8245385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8066"/>
                                        </p:tgtEl>
                                        <p:attrNameLst>
                                          <p:attrName>style.visibility</p:attrName>
                                        </p:attrNameLst>
                                      </p:cBhvr>
                                      <p:to>
                                        <p:strVal val="visible"/>
                                      </p:to>
                                    </p:set>
                                    <p:animEffect transition="in" filter="dissolve">
                                      <p:cBhvr>
                                        <p:cTn id="7" dur="500"/>
                                        <p:tgtEl>
                                          <p:spTgt spid="88066"/>
                                        </p:tgtEl>
                                      </p:cBhvr>
                                    </p:animEffect>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8067">
                                            <p:txEl>
                                              <p:pRg st="0" end="0"/>
                                            </p:txEl>
                                          </p:spTgt>
                                        </p:tgtEl>
                                        <p:attrNameLst>
                                          <p:attrName>style.visibility</p:attrName>
                                        </p:attrNameLst>
                                      </p:cBhvr>
                                      <p:to>
                                        <p:strVal val="visible"/>
                                      </p:to>
                                    </p:set>
                                    <p:animEffect transition="in" filter="dissolve">
                                      <p:cBhvr>
                                        <p:cTn id="12" dur="500"/>
                                        <p:tgtEl>
                                          <p:spTgt spid="88067">
                                            <p:txEl>
                                              <p:pRg st="0" end="0"/>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8067">
                                            <p:txEl>
                                              <p:pRg st="2" end="2"/>
                                            </p:txEl>
                                          </p:spTgt>
                                        </p:tgtEl>
                                        <p:attrNameLst>
                                          <p:attrName>style.visibility</p:attrName>
                                        </p:attrNameLst>
                                      </p:cBhvr>
                                      <p:to>
                                        <p:strVal val="visible"/>
                                      </p:to>
                                    </p:set>
                                    <p:animEffect transition="in" filter="dissolve">
                                      <p:cBhvr>
                                        <p:cTn id="17" dur="500"/>
                                        <p:tgtEl>
                                          <p:spTgt spid="88067">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88067">
                                            <p:txEl>
                                              <p:pRg st="3" end="3"/>
                                            </p:txEl>
                                          </p:spTgt>
                                        </p:tgtEl>
                                        <p:attrNameLst>
                                          <p:attrName>style.visibility</p:attrName>
                                        </p:attrNameLst>
                                      </p:cBhvr>
                                      <p:to>
                                        <p:strVal val="visible"/>
                                      </p:to>
                                    </p:set>
                                    <p:animEffect transition="in" filter="dissolve">
                                      <p:cBhvr>
                                        <p:cTn id="22" dur="500"/>
                                        <p:tgtEl>
                                          <p:spTgt spid="88067">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88067">
                                            <p:txEl>
                                              <p:pRg st="4" end="4"/>
                                            </p:txEl>
                                          </p:spTgt>
                                        </p:tgtEl>
                                        <p:attrNameLst>
                                          <p:attrName>style.visibility</p:attrName>
                                        </p:attrNameLst>
                                      </p:cBhvr>
                                      <p:to>
                                        <p:strVal val="visible"/>
                                      </p:to>
                                    </p:set>
                                    <p:animEffect transition="in" filter="dissolve">
                                      <p:cBhvr>
                                        <p:cTn id="27" dur="500"/>
                                        <p:tgtEl>
                                          <p:spTgt spid="88067">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3" name="camera.wav"/>
                                        </p:tgtEl>
                                      </p:cMediaNode>
                                    </p:audio>
                                  </p:sub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88067">
                                            <p:txEl>
                                              <p:pRg st="5" end="5"/>
                                            </p:txEl>
                                          </p:spTgt>
                                        </p:tgtEl>
                                        <p:attrNameLst>
                                          <p:attrName>style.visibility</p:attrName>
                                        </p:attrNameLst>
                                      </p:cBhvr>
                                      <p:to>
                                        <p:strVal val="visible"/>
                                      </p:to>
                                    </p:set>
                                    <p:animEffect transition="in" filter="dissolve">
                                      <p:cBhvr>
                                        <p:cTn id="32" dur="500"/>
                                        <p:tgtEl>
                                          <p:spTgt spid="88067">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3" name="camera.wav"/>
                                        </p:tgtEl>
                                      </p:cMediaNode>
                                    </p:audio>
                                  </p:sub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88067">
                                            <p:txEl>
                                              <p:pRg st="6" end="6"/>
                                            </p:txEl>
                                          </p:spTgt>
                                        </p:tgtEl>
                                        <p:attrNameLst>
                                          <p:attrName>style.visibility</p:attrName>
                                        </p:attrNameLst>
                                      </p:cBhvr>
                                      <p:to>
                                        <p:strVal val="visible"/>
                                      </p:to>
                                    </p:set>
                                    <p:animEffect transition="in" filter="dissolve">
                                      <p:cBhvr>
                                        <p:cTn id="37" dur="500"/>
                                        <p:tgtEl>
                                          <p:spTgt spid="88067">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3" name="camera.wav"/>
                                        </p:tgtEl>
                                      </p:cMediaNode>
                                    </p:audio>
                                  </p:sub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88067">
                                            <p:txEl>
                                              <p:pRg st="7" end="7"/>
                                            </p:txEl>
                                          </p:spTgt>
                                        </p:tgtEl>
                                        <p:attrNameLst>
                                          <p:attrName>style.visibility</p:attrName>
                                        </p:attrNameLst>
                                      </p:cBhvr>
                                      <p:to>
                                        <p:strVal val="visible"/>
                                      </p:to>
                                    </p:set>
                                    <p:animEffect transition="in" filter="dissolve">
                                      <p:cBhvr>
                                        <p:cTn id="42" dur="500"/>
                                        <p:tgtEl>
                                          <p:spTgt spid="88067">
                                            <p:txEl>
                                              <p:pRg st="7" end="7"/>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3" name="camera.wav"/>
                                        </p:tgtEl>
                                      </p:cMediaNode>
                                    </p:audio>
                                  </p:sub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88067">
                                            <p:txEl>
                                              <p:pRg st="8" end="8"/>
                                            </p:txEl>
                                          </p:spTgt>
                                        </p:tgtEl>
                                        <p:attrNameLst>
                                          <p:attrName>style.visibility</p:attrName>
                                        </p:attrNameLst>
                                      </p:cBhvr>
                                      <p:to>
                                        <p:strVal val="visible"/>
                                      </p:to>
                                    </p:set>
                                    <p:animEffect transition="in" filter="dissolve">
                                      <p:cBhvr>
                                        <p:cTn id="47" dur="500"/>
                                        <p:tgtEl>
                                          <p:spTgt spid="88067">
                                            <p:txEl>
                                              <p:pRg st="8" end="8"/>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3" name="camera.wav"/>
                                        </p:tgtEl>
                                      </p:cMediaNode>
                                    </p:audio>
                                  </p:sub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88067">
                                            <p:txEl>
                                              <p:pRg st="9" end="9"/>
                                            </p:txEl>
                                          </p:spTgt>
                                        </p:tgtEl>
                                        <p:attrNameLst>
                                          <p:attrName>style.visibility</p:attrName>
                                        </p:attrNameLst>
                                      </p:cBhvr>
                                      <p:to>
                                        <p:strVal val="visible"/>
                                      </p:to>
                                    </p:set>
                                    <p:animEffect transition="in" filter="dissolve">
                                      <p:cBhvr>
                                        <p:cTn id="52" dur="500"/>
                                        <p:tgtEl>
                                          <p:spTgt spid="88067">
                                            <p:txEl>
                                              <p:pRg st="9" end="9"/>
                                            </p:txEl>
                                          </p:spTgt>
                                        </p:tgtEl>
                                      </p:cBhvr>
                                    </p:animEffect>
                                  </p:childTnLst>
                                  <p:subTnLst>
                                    <p:audio>
                                      <p:cMediaNode>
                                        <p:cTn display="0" masterRel="sameClick">
                                          <p:stCondLst>
                                            <p:cond evt="begin" delay="0">
                                              <p:tn val="50"/>
                                            </p:cond>
                                          </p:stCondLst>
                                          <p:endCondLst>
                                            <p:cond evt="onStopAudio" delay="0">
                                              <p:tgtEl>
                                                <p:sldTgt/>
                                              </p:tgtEl>
                                            </p:cond>
                                          </p:endCondLst>
                                        </p:cTn>
                                        <p:tgtEl>
                                          <p:sndTgt r:embed="rId3" name="camera.wav"/>
                                        </p:tgtEl>
                                      </p:cMediaNode>
                                    </p:audio>
                                  </p:sub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88067">
                                            <p:txEl>
                                              <p:pRg st="10" end="10"/>
                                            </p:txEl>
                                          </p:spTgt>
                                        </p:tgtEl>
                                        <p:attrNameLst>
                                          <p:attrName>style.visibility</p:attrName>
                                        </p:attrNameLst>
                                      </p:cBhvr>
                                      <p:to>
                                        <p:strVal val="visible"/>
                                      </p:to>
                                    </p:set>
                                    <p:animEffect transition="in" filter="dissolve">
                                      <p:cBhvr>
                                        <p:cTn id="57" dur="500"/>
                                        <p:tgtEl>
                                          <p:spTgt spid="88067">
                                            <p:txEl>
                                              <p:pRg st="10" end="10"/>
                                            </p:txEl>
                                          </p:spTgt>
                                        </p:tgtEl>
                                      </p:cBhvr>
                                    </p:animEffect>
                                  </p:childTnLst>
                                  <p:subTnLst>
                                    <p:audio>
                                      <p:cMediaNode>
                                        <p:cTn display="0" masterRel="sameClick">
                                          <p:stCondLst>
                                            <p:cond evt="begin" delay="0">
                                              <p:tn val="55"/>
                                            </p:cond>
                                          </p:stCondLst>
                                          <p:endCondLst>
                                            <p:cond evt="onStopAudio" delay="0">
                                              <p:tgtEl>
                                                <p:sldTgt/>
                                              </p:tgtEl>
                                            </p:cond>
                                          </p:endCondLst>
                                        </p:cTn>
                                        <p:tgtEl>
                                          <p:sndTgt r:embed="rId3" name="camera.wav"/>
                                        </p:tgtEl>
                                      </p:cMediaNode>
                                    </p:audio>
                                  </p:sub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88067">
                                            <p:txEl>
                                              <p:pRg st="11" end="11"/>
                                            </p:txEl>
                                          </p:spTgt>
                                        </p:tgtEl>
                                        <p:attrNameLst>
                                          <p:attrName>style.visibility</p:attrName>
                                        </p:attrNameLst>
                                      </p:cBhvr>
                                      <p:to>
                                        <p:strVal val="visible"/>
                                      </p:to>
                                    </p:set>
                                    <p:animEffect transition="in" filter="dissolve">
                                      <p:cBhvr>
                                        <p:cTn id="62" dur="500"/>
                                        <p:tgtEl>
                                          <p:spTgt spid="88067">
                                            <p:txEl>
                                              <p:pRg st="11" end="11"/>
                                            </p:txEl>
                                          </p:spTgt>
                                        </p:tgtEl>
                                      </p:cBhvr>
                                    </p:animEffect>
                                  </p:childTnLst>
                                  <p:subTnLst>
                                    <p:audio>
                                      <p:cMediaNode>
                                        <p:cTn display="0" masterRel="sameClick">
                                          <p:stCondLst>
                                            <p:cond evt="begin" delay="0">
                                              <p:tn val="60"/>
                                            </p:cond>
                                          </p:stCondLst>
                                          <p:endCondLst>
                                            <p:cond evt="onStopAudio" delay="0">
                                              <p:tgtEl>
                                                <p:sldTgt/>
                                              </p:tgtEl>
                                            </p:cond>
                                          </p:endCondLst>
                                        </p:cTn>
                                        <p:tgtEl>
                                          <p:sndTgt r:embed="rId3" name="camera.wav"/>
                                        </p:tgtEl>
                                      </p:cMediaNode>
                                    </p:audio>
                                  </p:subTnLst>
                                </p:cTn>
                              </p:par>
                            </p:childTnLst>
                          </p:cTn>
                        </p:par>
                      </p:childTnLst>
                    </p:cTn>
                  </p:par>
                  <p:par>
                    <p:cTn id="63" fill="hold">
                      <p:stCondLst>
                        <p:cond delay="indefinite"/>
                      </p:stCondLst>
                      <p:childTnLst>
                        <p:par>
                          <p:cTn id="64" fill="hold">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88067">
                                            <p:txEl>
                                              <p:pRg st="12" end="12"/>
                                            </p:txEl>
                                          </p:spTgt>
                                        </p:tgtEl>
                                        <p:attrNameLst>
                                          <p:attrName>style.visibility</p:attrName>
                                        </p:attrNameLst>
                                      </p:cBhvr>
                                      <p:to>
                                        <p:strVal val="visible"/>
                                      </p:to>
                                    </p:set>
                                    <p:animEffect transition="in" filter="dissolve">
                                      <p:cBhvr>
                                        <p:cTn id="67" dur="500"/>
                                        <p:tgtEl>
                                          <p:spTgt spid="88067">
                                            <p:txEl>
                                              <p:pRg st="12" end="12"/>
                                            </p:txEl>
                                          </p:spTgt>
                                        </p:tgtEl>
                                      </p:cBhvr>
                                    </p:animEffect>
                                  </p:childTnLst>
                                  <p:subTnLst>
                                    <p:audio>
                                      <p:cMediaNode>
                                        <p:cTn display="0" masterRel="sameClick">
                                          <p:stCondLst>
                                            <p:cond evt="begin" delay="0">
                                              <p:tn val="65"/>
                                            </p:cond>
                                          </p:stCondLst>
                                          <p:endCondLst>
                                            <p:cond evt="onStopAudio" delay="0">
                                              <p:tgtEl>
                                                <p:sldTgt/>
                                              </p:tgtEl>
                                            </p:cond>
                                          </p:endCondLst>
                                        </p:cTn>
                                        <p:tgtEl>
                                          <p:sndTgt r:embed="rId3" name="camera.wav"/>
                                        </p:tgtEl>
                                      </p:cMediaNode>
                                    </p:audio>
                                  </p:sub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88067">
                                            <p:txEl>
                                              <p:pRg st="13" end="13"/>
                                            </p:txEl>
                                          </p:spTgt>
                                        </p:tgtEl>
                                        <p:attrNameLst>
                                          <p:attrName>style.visibility</p:attrName>
                                        </p:attrNameLst>
                                      </p:cBhvr>
                                      <p:to>
                                        <p:strVal val="visible"/>
                                      </p:to>
                                    </p:set>
                                    <p:animEffect transition="in" filter="dissolve">
                                      <p:cBhvr>
                                        <p:cTn id="72" dur="500"/>
                                        <p:tgtEl>
                                          <p:spTgt spid="88067">
                                            <p:txEl>
                                              <p:pRg st="13" end="13"/>
                                            </p:txEl>
                                          </p:spTgt>
                                        </p:tgtEl>
                                      </p:cBhvr>
                                    </p:animEffect>
                                  </p:childTnLst>
                                  <p:subTnLst>
                                    <p:audio>
                                      <p:cMediaNode>
                                        <p:cTn display="0" masterRel="sameClick">
                                          <p:stCondLst>
                                            <p:cond evt="begin" delay="0">
                                              <p:tn val="70"/>
                                            </p:cond>
                                          </p:stCondLst>
                                          <p:endCondLst>
                                            <p:cond evt="onStopAudio" delay="0">
                                              <p:tgtEl>
                                                <p:sldTgt/>
                                              </p:tgtEl>
                                            </p:cond>
                                          </p:endCondLst>
                                        </p:cTn>
                                        <p:tgtEl>
                                          <p:sndTgt r:embed="rId3" name="camera.wav"/>
                                        </p:tgtEl>
                                      </p:cMediaNode>
                                    </p:audio>
                                  </p:subTnLst>
                                </p:cTn>
                              </p:par>
                            </p:childTnLst>
                          </p:cTn>
                        </p:par>
                      </p:childTnLst>
                    </p:cTn>
                  </p:par>
                  <p:par>
                    <p:cTn id="73" fill="hold">
                      <p:stCondLst>
                        <p:cond delay="indefinite"/>
                      </p:stCondLst>
                      <p:childTnLst>
                        <p:par>
                          <p:cTn id="74" fill="hold">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88067">
                                            <p:txEl>
                                              <p:pRg st="15" end="15"/>
                                            </p:txEl>
                                          </p:spTgt>
                                        </p:tgtEl>
                                        <p:attrNameLst>
                                          <p:attrName>style.visibility</p:attrName>
                                        </p:attrNameLst>
                                      </p:cBhvr>
                                      <p:to>
                                        <p:strVal val="visible"/>
                                      </p:to>
                                    </p:set>
                                    <p:animEffect transition="in" filter="dissolve">
                                      <p:cBhvr>
                                        <p:cTn id="77" dur="500"/>
                                        <p:tgtEl>
                                          <p:spTgt spid="88067">
                                            <p:txEl>
                                              <p:pRg st="15" end="15"/>
                                            </p:txEl>
                                          </p:spTgt>
                                        </p:tgtEl>
                                      </p:cBhvr>
                                    </p:animEffect>
                                  </p:childTnLst>
                                  <p:subTnLst>
                                    <p:audio>
                                      <p:cMediaNode>
                                        <p:cTn display="0" masterRel="sameClick">
                                          <p:stCondLst>
                                            <p:cond evt="begin" delay="0">
                                              <p:tn val="7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6" grpId="0" autoUpdateAnimBg="0"/>
      <p:bldP spid="88067"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GB" smtClean="0"/>
              <a:t>Informa</a:t>
            </a:r>
            <a:r>
              <a:rPr lang="id-ID" smtClean="0"/>
              <a:t>si itu berharga</a:t>
            </a:r>
            <a:endParaRPr lang="en-GB" smtClean="0"/>
          </a:p>
        </p:txBody>
      </p:sp>
      <p:sp>
        <p:nvSpPr>
          <p:cNvPr id="87043" name="Rectangle 3"/>
          <p:cNvSpPr>
            <a:spLocks noGrp="1" noChangeArrowheads="1"/>
          </p:cNvSpPr>
          <p:nvPr>
            <p:ph type="body" idx="1"/>
          </p:nvPr>
        </p:nvSpPr>
        <p:spPr>
          <a:xfrm>
            <a:off x="2286000" y="1905000"/>
            <a:ext cx="7913688" cy="4038600"/>
          </a:xfrm>
        </p:spPr>
        <p:txBody>
          <a:bodyPr>
            <a:normAutofit fontScale="92500" lnSpcReduction="10000"/>
          </a:bodyPr>
          <a:lstStyle/>
          <a:p>
            <a:pPr eaLnBrk="1" hangingPunct="1">
              <a:lnSpc>
                <a:spcPct val="80000"/>
              </a:lnSpc>
            </a:pPr>
            <a:r>
              <a:rPr lang="id-ID" dirty="0"/>
              <a:t>Sudah mirip makanan, air dan listrik, manusia butuh informasi.</a:t>
            </a:r>
          </a:p>
          <a:p>
            <a:pPr eaLnBrk="1" hangingPunct="1">
              <a:lnSpc>
                <a:spcPct val="80000"/>
              </a:lnSpc>
            </a:pPr>
            <a:endParaRPr lang="id-ID" dirty="0"/>
          </a:p>
          <a:p>
            <a:pPr eaLnBrk="1" hangingPunct="1">
              <a:lnSpc>
                <a:spcPct val="80000"/>
              </a:lnSpc>
            </a:pPr>
            <a:r>
              <a:rPr lang="en-GB" dirty="0" err="1"/>
              <a:t>Informa</a:t>
            </a:r>
            <a:r>
              <a:rPr lang="id-ID" dirty="0"/>
              <a:t>si</a:t>
            </a:r>
            <a:r>
              <a:rPr lang="en-GB" dirty="0"/>
              <a:t> </a:t>
            </a:r>
            <a:r>
              <a:rPr lang="id-ID" dirty="0"/>
              <a:t>penting</a:t>
            </a:r>
            <a:r>
              <a:rPr lang="en-GB" dirty="0"/>
              <a:t> </a:t>
            </a:r>
            <a:r>
              <a:rPr lang="id-ID" dirty="0"/>
              <a:t>untuk suksesnya pendidikan, </a:t>
            </a:r>
            <a:r>
              <a:rPr lang="id-ID" dirty="0" err="1"/>
              <a:t>karir</a:t>
            </a:r>
            <a:r>
              <a:rPr lang="id-ID" dirty="0"/>
              <a:t> atau bisnis.</a:t>
            </a:r>
          </a:p>
          <a:p>
            <a:pPr marL="0" indent="0">
              <a:lnSpc>
                <a:spcPct val="80000"/>
              </a:lnSpc>
              <a:buNone/>
            </a:pPr>
            <a:endParaRPr lang="en-GB" dirty="0"/>
          </a:p>
          <a:p>
            <a:pPr eaLnBrk="1" hangingPunct="1">
              <a:lnSpc>
                <a:spcPct val="80000"/>
              </a:lnSpc>
            </a:pPr>
            <a:r>
              <a:rPr lang="id-ID" dirty="0"/>
              <a:t>Informasi yang sangat penting bahkan dapat diperjualbelikan.</a:t>
            </a:r>
            <a:endParaRPr lang="en-GB" dirty="0"/>
          </a:p>
          <a:p>
            <a:pPr eaLnBrk="1" hangingPunct="1">
              <a:lnSpc>
                <a:spcPct val="80000"/>
              </a:lnSpc>
            </a:pPr>
            <a:endParaRPr lang="en-GB" dirty="0"/>
          </a:p>
          <a:p>
            <a:pPr eaLnBrk="1" hangingPunct="1">
              <a:lnSpc>
                <a:spcPct val="80000"/>
              </a:lnSpc>
            </a:pPr>
            <a:r>
              <a:rPr lang="id-ID" dirty="0"/>
              <a:t>Informasi yang berkualitas dapat digunakan untuk</a:t>
            </a:r>
            <a:r>
              <a:rPr lang="en-GB" dirty="0"/>
              <a:t>:</a:t>
            </a:r>
          </a:p>
          <a:p>
            <a:pPr lvl="1" eaLnBrk="1" hangingPunct="1">
              <a:lnSpc>
                <a:spcPct val="80000"/>
              </a:lnSpc>
            </a:pPr>
            <a:r>
              <a:rPr lang="id-ID" sz="2000" dirty="0"/>
              <a:t>mendukung menyelesaikan tugas-tugas kuliah</a:t>
            </a:r>
            <a:endParaRPr lang="en-GB" sz="2000" dirty="0"/>
          </a:p>
          <a:p>
            <a:pPr lvl="1" eaLnBrk="1" hangingPunct="1">
              <a:lnSpc>
                <a:spcPct val="80000"/>
              </a:lnSpc>
            </a:pPr>
            <a:r>
              <a:rPr lang="id-ID" sz="2000" dirty="0"/>
              <a:t>menghemat waktu pengerjaan tugas</a:t>
            </a:r>
            <a:endParaRPr lang="en-GB" sz="2000" dirty="0"/>
          </a:p>
          <a:p>
            <a:pPr lvl="1" eaLnBrk="1" hangingPunct="1">
              <a:lnSpc>
                <a:spcPct val="80000"/>
              </a:lnSpc>
            </a:pPr>
            <a:r>
              <a:rPr lang="id-ID" sz="2000" dirty="0"/>
              <a:t>mencari gagasan baru</a:t>
            </a:r>
            <a:endParaRPr lang="en-GB" sz="2000" dirty="0"/>
          </a:p>
          <a:p>
            <a:pPr lvl="1" eaLnBrk="1" hangingPunct="1">
              <a:lnSpc>
                <a:spcPct val="80000"/>
              </a:lnSpc>
            </a:pPr>
            <a:r>
              <a:rPr lang="id-ID" sz="2000" dirty="0"/>
              <a:t>membantu membuat keputusan </a:t>
            </a:r>
            <a:endParaRPr lang="en-GB" sz="2000" dirty="0"/>
          </a:p>
          <a:p>
            <a:pPr eaLnBrk="1" hangingPunct="1">
              <a:lnSpc>
                <a:spcPct val="80000"/>
              </a:lnSpc>
              <a:buFont typeface="Wingdings" pitchFamily="2" charset="2"/>
              <a:buNone/>
            </a:pPr>
            <a:endParaRPr lang="en-GB" dirty="0"/>
          </a:p>
        </p:txBody>
      </p:sp>
    </p:spTree>
    <p:extLst>
      <p:ext uri="{BB962C8B-B14F-4D97-AF65-F5344CB8AC3E}">
        <p14:creationId xmlns:p14="http://schemas.microsoft.com/office/powerpoint/2010/main" val="1251687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87043">
                                            <p:txEl>
                                              <p:pRg st="0" end="0"/>
                                            </p:txEl>
                                          </p:spTgt>
                                        </p:tgtEl>
                                        <p:attrNameLst>
                                          <p:attrName>style.visibility</p:attrName>
                                        </p:attrNameLst>
                                      </p:cBhvr>
                                      <p:to>
                                        <p:strVal val="visible"/>
                                      </p:to>
                                    </p:set>
                                    <p:animEffect transition="in" filter="dissolve">
                                      <p:cBhvr>
                                        <p:cTn id="7" dur="1000"/>
                                        <p:tgtEl>
                                          <p:spTgt spid="870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7043">
                                            <p:txEl>
                                              <p:pRg st="2" end="2"/>
                                            </p:txEl>
                                          </p:spTgt>
                                        </p:tgtEl>
                                        <p:attrNameLst>
                                          <p:attrName>style.visibility</p:attrName>
                                        </p:attrNameLst>
                                      </p:cBhvr>
                                      <p:to>
                                        <p:strVal val="visible"/>
                                      </p:to>
                                    </p:set>
                                    <p:animEffect transition="in" filter="dissolve">
                                      <p:cBhvr>
                                        <p:cTn id="12" dur="1000"/>
                                        <p:tgtEl>
                                          <p:spTgt spid="8704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87043">
                                            <p:txEl>
                                              <p:pRg st="4" end="4"/>
                                            </p:txEl>
                                          </p:spTgt>
                                        </p:tgtEl>
                                        <p:attrNameLst>
                                          <p:attrName>style.visibility</p:attrName>
                                        </p:attrNameLst>
                                      </p:cBhvr>
                                      <p:to>
                                        <p:strVal val="visible"/>
                                      </p:to>
                                    </p:set>
                                    <p:animEffect transition="in" filter="dissolve">
                                      <p:cBhvr>
                                        <p:cTn id="17" dur="1000"/>
                                        <p:tgtEl>
                                          <p:spTgt spid="87043">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87043">
                                            <p:txEl>
                                              <p:pRg st="6" end="6"/>
                                            </p:txEl>
                                          </p:spTgt>
                                        </p:tgtEl>
                                        <p:attrNameLst>
                                          <p:attrName>style.visibility</p:attrName>
                                        </p:attrNameLst>
                                      </p:cBhvr>
                                      <p:to>
                                        <p:strVal val="visible"/>
                                      </p:to>
                                    </p:set>
                                    <p:animEffect transition="in" filter="dissolve">
                                      <p:cBhvr>
                                        <p:cTn id="22" dur="1000"/>
                                        <p:tgtEl>
                                          <p:spTgt spid="8704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87043">
                                            <p:txEl>
                                              <p:pRg st="7" end="7"/>
                                            </p:txEl>
                                          </p:spTgt>
                                        </p:tgtEl>
                                        <p:attrNameLst>
                                          <p:attrName>style.visibility</p:attrName>
                                        </p:attrNameLst>
                                      </p:cBhvr>
                                      <p:to>
                                        <p:strVal val="visible"/>
                                      </p:to>
                                    </p:set>
                                    <p:animEffect transition="in" filter="dissolve">
                                      <p:cBhvr>
                                        <p:cTn id="27" dur="1000"/>
                                        <p:tgtEl>
                                          <p:spTgt spid="87043">
                                            <p:txEl>
                                              <p:pRg st="7" end="7"/>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87043">
                                            <p:txEl>
                                              <p:pRg st="8" end="8"/>
                                            </p:txEl>
                                          </p:spTgt>
                                        </p:tgtEl>
                                        <p:attrNameLst>
                                          <p:attrName>style.visibility</p:attrName>
                                        </p:attrNameLst>
                                      </p:cBhvr>
                                      <p:to>
                                        <p:strVal val="visible"/>
                                      </p:to>
                                    </p:set>
                                    <p:animEffect transition="in" filter="dissolve">
                                      <p:cBhvr>
                                        <p:cTn id="32" dur="1000"/>
                                        <p:tgtEl>
                                          <p:spTgt spid="87043">
                                            <p:txEl>
                                              <p:pRg st="8" end="8"/>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87043">
                                            <p:txEl>
                                              <p:pRg st="9" end="9"/>
                                            </p:txEl>
                                          </p:spTgt>
                                        </p:tgtEl>
                                        <p:attrNameLst>
                                          <p:attrName>style.visibility</p:attrName>
                                        </p:attrNameLst>
                                      </p:cBhvr>
                                      <p:to>
                                        <p:strVal val="visible"/>
                                      </p:to>
                                    </p:set>
                                    <p:animEffect transition="in" filter="dissolve">
                                      <p:cBhvr>
                                        <p:cTn id="37" dur="1000"/>
                                        <p:tgtEl>
                                          <p:spTgt spid="87043">
                                            <p:txEl>
                                              <p:pRg st="9" end="9"/>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87043">
                                            <p:txEl>
                                              <p:pRg st="10" end="10"/>
                                            </p:txEl>
                                          </p:spTgt>
                                        </p:tgtEl>
                                        <p:attrNameLst>
                                          <p:attrName>style.visibility</p:attrName>
                                        </p:attrNameLst>
                                      </p:cBhvr>
                                      <p:to>
                                        <p:strVal val="visible"/>
                                      </p:to>
                                    </p:set>
                                    <p:animEffect transition="in" filter="dissolve">
                                      <p:cBhvr>
                                        <p:cTn id="42" dur="1000"/>
                                        <p:tgtEl>
                                          <p:spTgt spid="8704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hangingPunct="1"/>
            <a:r>
              <a:rPr lang="en-US" sz="4400"/>
              <a:t>Top Level Domain</a:t>
            </a:r>
          </a:p>
        </p:txBody>
      </p:sp>
      <p:sp>
        <p:nvSpPr>
          <p:cNvPr id="89091" name="Rectangle 3"/>
          <p:cNvSpPr>
            <a:spLocks noGrp="1" noChangeArrowheads="1"/>
          </p:cNvSpPr>
          <p:nvPr>
            <p:ph type="body" idx="1"/>
          </p:nvPr>
        </p:nvSpPr>
        <p:spPr/>
        <p:txBody>
          <a:bodyPr>
            <a:normAutofit fontScale="92500" lnSpcReduction="10000"/>
          </a:bodyPr>
          <a:lstStyle/>
          <a:p>
            <a:pPr eaLnBrk="1" hangingPunct="1"/>
            <a:r>
              <a:rPr lang="en-US" sz="2000"/>
              <a:t>.edu</a:t>
            </a:r>
            <a:r>
              <a:rPr lang="en-US" sz="2000">
                <a:latin typeface="Times New Roman" charset="0"/>
              </a:rPr>
              <a:t>—</a:t>
            </a:r>
            <a:r>
              <a:rPr lang="en-US" sz="2000"/>
              <a:t>higher education</a:t>
            </a:r>
          </a:p>
          <a:p>
            <a:pPr eaLnBrk="1" hangingPunct="1"/>
            <a:r>
              <a:rPr lang="en-US" sz="2000"/>
              <a:t>.k-12</a:t>
            </a:r>
            <a:r>
              <a:rPr lang="en-US" sz="2000">
                <a:latin typeface="Times New Roman" charset="0"/>
              </a:rPr>
              <a:t>—</a:t>
            </a:r>
            <a:r>
              <a:rPr lang="en-US" sz="2000"/>
              <a:t>elementary and secondary schools</a:t>
            </a:r>
          </a:p>
          <a:p>
            <a:pPr eaLnBrk="1" hangingPunct="1"/>
            <a:r>
              <a:rPr lang="en-US" sz="2000"/>
              <a:t>.com</a:t>
            </a:r>
            <a:r>
              <a:rPr lang="en-US" sz="2000">
                <a:latin typeface="Times New Roman" charset="0"/>
              </a:rPr>
              <a:t>—</a:t>
            </a:r>
            <a:r>
              <a:rPr lang="en-US" sz="2000"/>
              <a:t>commercial</a:t>
            </a:r>
          </a:p>
          <a:p>
            <a:pPr eaLnBrk="1" hangingPunct="1"/>
            <a:r>
              <a:rPr lang="en-US" sz="2000"/>
              <a:t>.gov</a:t>
            </a:r>
            <a:r>
              <a:rPr lang="en-US" sz="2000">
                <a:latin typeface="Times New Roman" charset="0"/>
              </a:rPr>
              <a:t>—</a:t>
            </a:r>
            <a:r>
              <a:rPr lang="en-US" sz="2000"/>
              <a:t>government agency</a:t>
            </a:r>
          </a:p>
          <a:p>
            <a:pPr eaLnBrk="1" hangingPunct="1"/>
            <a:r>
              <a:rPr lang="en-US" sz="2000"/>
              <a:t>.mil</a:t>
            </a:r>
            <a:r>
              <a:rPr lang="en-US" sz="2000">
                <a:latin typeface="Times New Roman" charset="0"/>
              </a:rPr>
              <a:t>—</a:t>
            </a:r>
            <a:r>
              <a:rPr lang="en-US" sz="2000"/>
              <a:t>military</a:t>
            </a:r>
          </a:p>
          <a:p>
            <a:pPr eaLnBrk="1" hangingPunct="1"/>
            <a:r>
              <a:rPr lang="en-US" sz="2000"/>
              <a:t>.org</a:t>
            </a:r>
            <a:r>
              <a:rPr lang="en-US" sz="2000">
                <a:latin typeface="Times New Roman" charset="0"/>
              </a:rPr>
              <a:t>—</a:t>
            </a:r>
            <a:r>
              <a:rPr lang="en-US" sz="2000"/>
              <a:t>general noncommercial organization</a:t>
            </a:r>
          </a:p>
          <a:p>
            <a:pPr eaLnBrk="1" hangingPunct="1"/>
            <a:r>
              <a:rPr lang="en-US" sz="2000"/>
              <a:t>.net</a:t>
            </a:r>
            <a:r>
              <a:rPr lang="en-US" sz="2000">
                <a:latin typeface="Times New Roman" charset="0"/>
              </a:rPr>
              <a:t>—</a:t>
            </a:r>
            <a:r>
              <a:rPr lang="en-US" sz="2000"/>
              <a:t>computer network</a:t>
            </a:r>
            <a:endParaRPr lang="id-ID" sz="2000"/>
          </a:p>
          <a:p>
            <a:pPr eaLnBrk="1" hangingPunct="1"/>
            <a:r>
              <a:rPr lang="id-ID" sz="2000"/>
              <a:t>.go.id : dinas pemerintah Indonesia</a:t>
            </a:r>
          </a:p>
          <a:p>
            <a:pPr eaLnBrk="1" hangingPunct="1"/>
            <a:r>
              <a:rPr lang="id-ID" sz="2000"/>
              <a:t>.sch.id : sekolah Indonesia</a:t>
            </a:r>
          </a:p>
          <a:p>
            <a:pPr eaLnBrk="1" hangingPunct="1"/>
            <a:r>
              <a:rPr lang="id-ID" sz="2000"/>
              <a:t>ac.id : akademi Indonesia</a:t>
            </a:r>
            <a:endParaRPr lang="en-US" sz="2000"/>
          </a:p>
          <a:p>
            <a:pPr eaLnBrk="1" hangingPunct="1"/>
            <a:endParaRPr lang="en-US" sz="2000"/>
          </a:p>
        </p:txBody>
      </p:sp>
    </p:spTree>
    <p:extLst>
      <p:ext uri="{BB962C8B-B14F-4D97-AF65-F5344CB8AC3E}">
        <p14:creationId xmlns:p14="http://schemas.microsoft.com/office/powerpoint/2010/main" val="26857681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9090"/>
                                        </p:tgtEl>
                                        <p:attrNameLst>
                                          <p:attrName>style.visibility</p:attrName>
                                        </p:attrNameLst>
                                      </p:cBhvr>
                                      <p:to>
                                        <p:strVal val="visible"/>
                                      </p:to>
                                    </p:set>
                                    <p:animEffect transition="in" filter="dissolve">
                                      <p:cBhvr>
                                        <p:cTn id="7" dur="500"/>
                                        <p:tgtEl>
                                          <p:spTgt spid="89090"/>
                                        </p:tgtEl>
                                      </p:cBhvr>
                                    </p:animEffect>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89091">
                                            <p:txEl>
                                              <p:pRg st="0" end="0"/>
                                            </p:txEl>
                                          </p:spTgt>
                                        </p:tgtEl>
                                        <p:attrNameLst>
                                          <p:attrName>style.visibility</p:attrName>
                                        </p:attrNameLst>
                                      </p:cBhvr>
                                      <p:to>
                                        <p:strVal val="visible"/>
                                      </p:to>
                                    </p:set>
                                    <p:anim calcmode="lin" valueType="num">
                                      <p:cBhvr additive="base">
                                        <p:cTn id="12" dur="500" fill="hold"/>
                                        <p:tgtEl>
                                          <p:spTgt spid="89091">
                                            <p:txEl>
                                              <p:pRg st="0" end="0"/>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8909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89091">
                                            <p:txEl>
                                              <p:pRg st="1" end="1"/>
                                            </p:txEl>
                                          </p:spTgt>
                                        </p:tgtEl>
                                        <p:attrNameLst>
                                          <p:attrName>style.visibility</p:attrName>
                                        </p:attrNameLst>
                                      </p:cBhvr>
                                      <p:to>
                                        <p:strVal val="visible"/>
                                      </p:to>
                                    </p:set>
                                    <p:anim calcmode="lin" valueType="num">
                                      <p:cBhvr additive="base">
                                        <p:cTn id="18" dur="500" fill="hold"/>
                                        <p:tgtEl>
                                          <p:spTgt spid="89091">
                                            <p:txEl>
                                              <p:pRg st="1" end="1"/>
                                            </p:txEl>
                                          </p:spTgt>
                                        </p:tgtEl>
                                        <p:attrNameLst>
                                          <p:attrName>ppt_x</p:attrName>
                                        </p:attrNameLst>
                                      </p:cBhvr>
                                      <p:tavLst>
                                        <p:tav tm="0">
                                          <p:val>
                                            <p:strVal val="1+#ppt_w/2"/>
                                          </p:val>
                                        </p:tav>
                                        <p:tav tm="100000">
                                          <p:val>
                                            <p:strVal val="#ppt_x"/>
                                          </p:val>
                                        </p:tav>
                                      </p:tavLst>
                                    </p:anim>
                                    <p:anim calcmode="lin" valueType="num">
                                      <p:cBhvr additive="base">
                                        <p:cTn id="19" dur="500" fill="hold"/>
                                        <p:tgtEl>
                                          <p:spTgt spid="89091">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6"/>
                                            </p:cond>
                                          </p:stCondLst>
                                          <p:endCondLst>
                                            <p:cond evt="onStopAudio" delay="0">
                                              <p:tgtEl>
                                                <p:sldTgt/>
                                              </p:tgtEl>
                                            </p:cond>
                                          </p:endCondLst>
                                        </p:cTn>
                                        <p:tgtEl>
                                          <p:sndTgt r:embed="rId3" name="camera.wav"/>
                                        </p:tgtEl>
                                      </p:cMediaNode>
                                    </p:audio>
                                  </p:sub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2" fill="hold" grpId="0" nodeType="clickEffect">
                                  <p:stCondLst>
                                    <p:cond delay="0"/>
                                  </p:stCondLst>
                                  <p:childTnLst>
                                    <p:set>
                                      <p:cBhvr>
                                        <p:cTn id="23" dur="1" fill="hold">
                                          <p:stCondLst>
                                            <p:cond delay="0"/>
                                          </p:stCondLst>
                                        </p:cTn>
                                        <p:tgtEl>
                                          <p:spTgt spid="89091">
                                            <p:txEl>
                                              <p:pRg st="2" end="2"/>
                                            </p:txEl>
                                          </p:spTgt>
                                        </p:tgtEl>
                                        <p:attrNameLst>
                                          <p:attrName>style.visibility</p:attrName>
                                        </p:attrNameLst>
                                      </p:cBhvr>
                                      <p:to>
                                        <p:strVal val="visible"/>
                                      </p:to>
                                    </p:set>
                                    <p:anim calcmode="lin" valueType="num">
                                      <p:cBhvr additive="base">
                                        <p:cTn id="24" dur="500" fill="hold"/>
                                        <p:tgtEl>
                                          <p:spTgt spid="89091">
                                            <p:txEl>
                                              <p:pRg st="2" end="2"/>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89091">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2"/>
                                            </p:cond>
                                          </p:stCondLst>
                                          <p:endCondLst>
                                            <p:cond evt="onStopAudio" delay="0">
                                              <p:tgtEl>
                                                <p:sldTgt/>
                                              </p:tgtEl>
                                            </p:cond>
                                          </p:endCondLst>
                                        </p:cTn>
                                        <p:tgtEl>
                                          <p:sndTgt r:embed="rId3" name="camera.wav"/>
                                        </p:tgtEl>
                                      </p:cMediaNode>
                                    </p:audio>
                                  </p:sub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2" fill="hold" grpId="0" nodeType="clickEffect">
                                  <p:stCondLst>
                                    <p:cond delay="0"/>
                                  </p:stCondLst>
                                  <p:childTnLst>
                                    <p:set>
                                      <p:cBhvr>
                                        <p:cTn id="29" dur="1" fill="hold">
                                          <p:stCondLst>
                                            <p:cond delay="0"/>
                                          </p:stCondLst>
                                        </p:cTn>
                                        <p:tgtEl>
                                          <p:spTgt spid="89091">
                                            <p:txEl>
                                              <p:pRg st="3" end="3"/>
                                            </p:txEl>
                                          </p:spTgt>
                                        </p:tgtEl>
                                        <p:attrNameLst>
                                          <p:attrName>style.visibility</p:attrName>
                                        </p:attrNameLst>
                                      </p:cBhvr>
                                      <p:to>
                                        <p:strVal val="visible"/>
                                      </p:to>
                                    </p:set>
                                    <p:anim calcmode="lin" valueType="num">
                                      <p:cBhvr additive="base">
                                        <p:cTn id="30" dur="500" fill="hold"/>
                                        <p:tgtEl>
                                          <p:spTgt spid="89091">
                                            <p:txEl>
                                              <p:pRg st="3" end="3"/>
                                            </p:txEl>
                                          </p:spTgt>
                                        </p:tgtEl>
                                        <p:attrNameLst>
                                          <p:attrName>ppt_x</p:attrName>
                                        </p:attrNameLst>
                                      </p:cBhvr>
                                      <p:tavLst>
                                        <p:tav tm="0">
                                          <p:val>
                                            <p:strVal val="1+#ppt_w/2"/>
                                          </p:val>
                                        </p:tav>
                                        <p:tav tm="100000">
                                          <p:val>
                                            <p:strVal val="#ppt_x"/>
                                          </p:val>
                                        </p:tav>
                                      </p:tavLst>
                                    </p:anim>
                                    <p:anim calcmode="lin" valueType="num">
                                      <p:cBhvr additive="base">
                                        <p:cTn id="31" dur="500" fill="hold"/>
                                        <p:tgtEl>
                                          <p:spTgt spid="89091">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8"/>
                                            </p:cond>
                                          </p:stCondLst>
                                          <p:endCondLst>
                                            <p:cond evt="onStopAudio" delay="0">
                                              <p:tgtEl>
                                                <p:sldTgt/>
                                              </p:tgtEl>
                                            </p:cond>
                                          </p:endCondLst>
                                        </p:cTn>
                                        <p:tgtEl>
                                          <p:sndTgt r:embed="rId3" name="camera.wav"/>
                                        </p:tgtEl>
                                      </p:cMediaNode>
                                    </p:audio>
                                  </p:sub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2" fill="hold" grpId="0" nodeType="clickEffect">
                                  <p:stCondLst>
                                    <p:cond delay="0"/>
                                  </p:stCondLst>
                                  <p:childTnLst>
                                    <p:set>
                                      <p:cBhvr>
                                        <p:cTn id="35" dur="1" fill="hold">
                                          <p:stCondLst>
                                            <p:cond delay="0"/>
                                          </p:stCondLst>
                                        </p:cTn>
                                        <p:tgtEl>
                                          <p:spTgt spid="89091">
                                            <p:txEl>
                                              <p:pRg st="4" end="4"/>
                                            </p:txEl>
                                          </p:spTgt>
                                        </p:tgtEl>
                                        <p:attrNameLst>
                                          <p:attrName>style.visibility</p:attrName>
                                        </p:attrNameLst>
                                      </p:cBhvr>
                                      <p:to>
                                        <p:strVal val="visible"/>
                                      </p:to>
                                    </p:set>
                                    <p:anim calcmode="lin" valueType="num">
                                      <p:cBhvr additive="base">
                                        <p:cTn id="36" dur="500" fill="hold"/>
                                        <p:tgtEl>
                                          <p:spTgt spid="89091">
                                            <p:txEl>
                                              <p:pRg st="4" end="4"/>
                                            </p:txEl>
                                          </p:spTgt>
                                        </p:tgtEl>
                                        <p:attrNameLst>
                                          <p:attrName>ppt_x</p:attrName>
                                        </p:attrNameLst>
                                      </p:cBhvr>
                                      <p:tavLst>
                                        <p:tav tm="0">
                                          <p:val>
                                            <p:strVal val="1+#ppt_w/2"/>
                                          </p:val>
                                        </p:tav>
                                        <p:tav tm="100000">
                                          <p:val>
                                            <p:strVal val="#ppt_x"/>
                                          </p:val>
                                        </p:tav>
                                      </p:tavLst>
                                    </p:anim>
                                    <p:anim calcmode="lin" valueType="num">
                                      <p:cBhvr additive="base">
                                        <p:cTn id="37" dur="500" fill="hold"/>
                                        <p:tgtEl>
                                          <p:spTgt spid="89091">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4"/>
                                            </p:cond>
                                          </p:stCondLst>
                                          <p:endCondLst>
                                            <p:cond evt="onStopAudio" delay="0">
                                              <p:tgtEl>
                                                <p:sldTgt/>
                                              </p:tgtEl>
                                            </p:cond>
                                          </p:endCondLst>
                                        </p:cTn>
                                        <p:tgtEl>
                                          <p:sndTgt r:embed="rId3" name="camera.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2" fill="hold" grpId="0" nodeType="clickEffect">
                                  <p:stCondLst>
                                    <p:cond delay="0"/>
                                  </p:stCondLst>
                                  <p:childTnLst>
                                    <p:set>
                                      <p:cBhvr>
                                        <p:cTn id="41" dur="1" fill="hold">
                                          <p:stCondLst>
                                            <p:cond delay="0"/>
                                          </p:stCondLst>
                                        </p:cTn>
                                        <p:tgtEl>
                                          <p:spTgt spid="89091">
                                            <p:txEl>
                                              <p:pRg st="5" end="5"/>
                                            </p:txEl>
                                          </p:spTgt>
                                        </p:tgtEl>
                                        <p:attrNameLst>
                                          <p:attrName>style.visibility</p:attrName>
                                        </p:attrNameLst>
                                      </p:cBhvr>
                                      <p:to>
                                        <p:strVal val="visible"/>
                                      </p:to>
                                    </p:set>
                                    <p:anim calcmode="lin" valueType="num">
                                      <p:cBhvr additive="base">
                                        <p:cTn id="42" dur="500" fill="hold"/>
                                        <p:tgtEl>
                                          <p:spTgt spid="89091">
                                            <p:txEl>
                                              <p:pRg st="5" end="5"/>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89091">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0"/>
                                            </p:cond>
                                          </p:stCondLst>
                                          <p:endCondLst>
                                            <p:cond evt="onStopAudio" delay="0">
                                              <p:tgtEl>
                                                <p:sldTgt/>
                                              </p:tgtEl>
                                            </p:cond>
                                          </p:endCondLst>
                                        </p:cTn>
                                        <p:tgtEl>
                                          <p:sndTgt r:embed="rId3" name="camera.wav"/>
                                        </p:tgtEl>
                                      </p:cMediaNode>
                                    </p:audio>
                                  </p:sub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2" fill="hold" grpId="0" nodeType="clickEffect">
                                  <p:stCondLst>
                                    <p:cond delay="0"/>
                                  </p:stCondLst>
                                  <p:childTnLst>
                                    <p:set>
                                      <p:cBhvr>
                                        <p:cTn id="47" dur="1" fill="hold">
                                          <p:stCondLst>
                                            <p:cond delay="0"/>
                                          </p:stCondLst>
                                        </p:cTn>
                                        <p:tgtEl>
                                          <p:spTgt spid="89091">
                                            <p:txEl>
                                              <p:pRg st="6" end="6"/>
                                            </p:txEl>
                                          </p:spTgt>
                                        </p:tgtEl>
                                        <p:attrNameLst>
                                          <p:attrName>style.visibility</p:attrName>
                                        </p:attrNameLst>
                                      </p:cBhvr>
                                      <p:to>
                                        <p:strVal val="visible"/>
                                      </p:to>
                                    </p:set>
                                    <p:anim calcmode="lin" valueType="num">
                                      <p:cBhvr additive="base">
                                        <p:cTn id="48" dur="500" fill="hold"/>
                                        <p:tgtEl>
                                          <p:spTgt spid="89091">
                                            <p:txEl>
                                              <p:pRg st="6" end="6"/>
                                            </p:txEl>
                                          </p:spTgt>
                                        </p:tgtEl>
                                        <p:attrNameLst>
                                          <p:attrName>ppt_x</p:attrName>
                                        </p:attrNameLst>
                                      </p:cBhvr>
                                      <p:tavLst>
                                        <p:tav tm="0">
                                          <p:val>
                                            <p:strVal val="1+#ppt_w/2"/>
                                          </p:val>
                                        </p:tav>
                                        <p:tav tm="100000">
                                          <p:val>
                                            <p:strVal val="#ppt_x"/>
                                          </p:val>
                                        </p:tav>
                                      </p:tavLst>
                                    </p:anim>
                                    <p:anim calcmode="lin" valueType="num">
                                      <p:cBhvr additive="base">
                                        <p:cTn id="49" dur="500" fill="hold"/>
                                        <p:tgtEl>
                                          <p:spTgt spid="89091">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6"/>
                                            </p:cond>
                                          </p:stCondLst>
                                          <p:endCondLst>
                                            <p:cond evt="onStopAudio" delay="0">
                                              <p:tgtEl>
                                                <p:sldTgt/>
                                              </p:tgtEl>
                                            </p:cond>
                                          </p:endCondLst>
                                        </p:cTn>
                                        <p:tgtEl>
                                          <p:sndTgt r:embed="rId3" name="camera.wav"/>
                                        </p:tgtEl>
                                      </p:cMediaNode>
                                    </p:audio>
                                  </p:subTnLst>
                                </p:cTn>
                              </p:par>
                            </p:childTnLst>
                          </p:cTn>
                        </p:par>
                      </p:childTnLst>
                    </p:cTn>
                  </p:par>
                  <p:par>
                    <p:cTn id="50" fill="hold">
                      <p:stCondLst>
                        <p:cond delay="indefinite"/>
                      </p:stCondLst>
                      <p:childTnLst>
                        <p:par>
                          <p:cTn id="51" fill="hold">
                            <p:stCondLst>
                              <p:cond delay="0"/>
                            </p:stCondLst>
                            <p:childTnLst>
                              <p:par>
                                <p:cTn id="52" presetID="2" presetClass="entr" presetSubtype="2" fill="hold" grpId="0" nodeType="clickEffect">
                                  <p:stCondLst>
                                    <p:cond delay="0"/>
                                  </p:stCondLst>
                                  <p:childTnLst>
                                    <p:set>
                                      <p:cBhvr>
                                        <p:cTn id="53" dur="1" fill="hold">
                                          <p:stCondLst>
                                            <p:cond delay="0"/>
                                          </p:stCondLst>
                                        </p:cTn>
                                        <p:tgtEl>
                                          <p:spTgt spid="89091">
                                            <p:txEl>
                                              <p:pRg st="7" end="7"/>
                                            </p:txEl>
                                          </p:spTgt>
                                        </p:tgtEl>
                                        <p:attrNameLst>
                                          <p:attrName>style.visibility</p:attrName>
                                        </p:attrNameLst>
                                      </p:cBhvr>
                                      <p:to>
                                        <p:strVal val="visible"/>
                                      </p:to>
                                    </p:set>
                                    <p:anim calcmode="lin" valueType="num">
                                      <p:cBhvr additive="base">
                                        <p:cTn id="54" dur="500" fill="hold"/>
                                        <p:tgtEl>
                                          <p:spTgt spid="89091">
                                            <p:txEl>
                                              <p:pRg st="7" end="7"/>
                                            </p:txEl>
                                          </p:spTgt>
                                        </p:tgtEl>
                                        <p:attrNameLst>
                                          <p:attrName>ppt_x</p:attrName>
                                        </p:attrNameLst>
                                      </p:cBhvr>
                                      <p:tavLst>
                                        <p:tav tm="0">
                                          <p:val>
                                            <p:strVal val="1+#ppt_w/2"/>
                                          </p:val>
                                        </p:tav>
                                        <p:tav tm="100000">
                                          <p:val>
                                            <p:strVal val="#ppt_x"/>
                                          </p:val>
                                        </p:tav>
                                      </p:tavLst>
                                    </p:anim>
                                    <p:anim calcmode="lin" valueType="num">
                                      <p:cBhvr additive="base">
                                        <p:cTn id="55" dur="500" fill="hold"/>
                                        <p:tgtEl>
                                          <p:spTgt spid="89091">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2"/>
                                            </p:cond>
                                          </p:stCondLst>
                                          <p:endCondLst>
                                            <p:cond evt="onStopAudio" delay="0">
                                              <p:tgtEl>
                                                <p:sldTgt/>
                                              </p:tgtEl>
                                            </p:cond>
                                          </p:endCondLst>
                                        </p:cTn>
                                        <p:tgtEl>
                                          <p:sndTgt r:embed="rId3" name="camera.wav"/>
                                        </p:tgtEl>
                                      </p:cMediaNode>
                                    </p:audio>
                                  </p:subTnLst>
                                </p:cTn>
                              </p:par>
                            </p:childTnLst>
                          </p:cTn>
                        </p:par>
                      </p:childTnLst>
                    </p:cTn>
                  </p:par>
                  <p:par>
                    <p:cTn id="56" fill="hold">
                      <p:stCondLst>
                        <p:cond delay="indefinite"/>
                      </p:stCondLst>
                      <p:childTnLst>
                        <p:par>
                          <p:cTn id="57" fill="hold">
                            <p:stCondLst>
                              <p:cond delay="0"/>
                            </p:stCondLst>
                            <p:childTnLst>
                              <p:par>
                                <p:cTn id="58" presetID="2" presetClass="entr" presetSubtype="2" fill="hold" grpId="0" nodeType="clickEffect">
                                  <p:stCondLst>
                                    <p:cond delay="0"/>
                                  </p:stCondLst>
                                  <p:childTnLst>
                                    <p:set>
                                      <p:cBhvr>
                                        <p:cTn id="59" dur="1" fill="hold">
                                          <p:stCondLst>
                                            <p:cond delay="0"/>
                                          </p:stCondLst>
                                        </p:cTn>
                                        <p:tgtEl>
                                          <p:spTgt spid="89091">
                                            <p:txEl>
                                              <p:pRg st="8" end="8"/>
                                            </p:txEl>
                                          </p:spTgt>
                                        </p:tgtEl>
                                        <p:attrNameLst>
                                          <p:attrName>style.visibility</p:attrName>
                                        </p:attrNameLst>
                                      </p:cBhvr>
                                      <p:to>
                                        <p:strVal val="visible"/>
                                      </p:to>
                                    </p:set>
                                    <p:anim calcmode="lin" valueType="num">
                                      <p:cBhvr additive="base">
                                        <p:cTn id="60" dur="500" fill="hold"/>
                                        <p:tgtEl>
                                          <p:spTgt spid="89091">
                                            <p:txEl>
                                              <p:pRg st="8" end="8"/>
                                            </p:txEl>
                                          </p:spTgt>
                                        </p:tgtEl>
                                        <p:attrNameLst>
                                          <p:attrName>ppt_x</p:attrName>
                                        </p:attrNameLst>
                                      </p:cBhvr>
                                      <p:tavLst>
                                        <p:tav tm="0">
                                          <p:val>
                                            <p:strVal val="1+#ppt_w/2"/>
                                          </p:val>
                                        </p:tav>
                                        <p:tav tm="100000">
                                          <p:val>
                                            <p:strVal val="#ppt_x"/>
                                          </p:val>
                                        </p:tav>
                                      </p:tavLst>
                                    </p:anim>
                                    <p:anim calcmode="lin" valueType="num">
                                      <p:cBhvr additive="base">
                                        <p:cTn id="61" dur="500" fill="hold"/>
                                        <p:tgtEl>
                                          <p:spTgt spid="89091">
                                            <p:txEl>
                                              <p:pRg st="8" end="8"/>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8"/>
                                            </p:cond>
                                          </p:stCondLst>
                                          <p:endCondLst>
                                            <p:cond evt="onStopAudio" delay="0">
                                              <p:tgtEl>
                                                <p:sldTgt/>
                                              </p:tgtEl>
                                            </p:cond>
                                          </p:endCondLst>
                                        </p:cTn>
                                        <p:tgtEl>
                                          <p:sndTgt r:embed="rId3" name="camera.wav"/>
                                        </p:tgtEl>
                                      </p:cMediaNode>
                                    </p:audio>
                                  </p:subTnLst>
                                </p:cTn>
                              </p:par>
                            </p:childTnLst>
                          </p:cTn>
                        </p:par>
                      </p:childTnLst>
                    </p:cTn>
                  </p:par>
                  <p:par>
                    <p:cTn id="62" fill="hold">
                      <p:stCondLst>
                        <p:cond delay="indefinite"/>
                      </p:stCondLst>
                      <p:childTnLst>
                        <p:par>
                          <p:cTn id="63" fill="hold">
                            <p:stCondLst>
                              <p:cond delay="0"/>
                            </p:stCondLst>
                            <p:childTnLst>
                              <p:par>
                                <p:cTn id="64" presetID="2" presetClass="entr" presetSubtype="2" fill="hold" grpId="0" nodeType="clickEffect">
                                  <p:stCondLst>
                                    <p:cond delay="0"/>
                                  </p:stCondLst>
                                  <p:childTnLst>
                                    <p:set>
                                      <p:cBhvr>
                                        <p:cTn id="65" dur="1" fill="hold">
                                          <p:stCondLst>
                                            <p:cond delay="0"/>
                                          </p:stCondLst>
                                        </p:cTn>
                                        <p:tgtEl>
                                          <p:spTgt spid="89091">
                                            <p:txEl>
                                              <p:pRg st="9" end="9"/>
                                            </p:txEl>
                                          </p:spTgt>
                                        </p:tgtEl>
                                        <p:attrNameLst>
                                          <p:attrName>style.visibility</p:attrName>
                                        </p:attrNameLst>
                                      </p:cBhvr>
                                      <p:to>
                                        <p:strVal val="visible"/>
                                      </p:to>
                                    </p:set>
                                    <p:anim calcmode="lin" valueType="num">
                                      <p:cBhvr additive="base">
                                        <p:cTn id="66" dur="500" fill="hold"/>
                                        <p:tgtEl>
                                          <p:spTgt spid="89091">
                                            <p:txEl>
                                              <p:pRg st="9" end="9"/>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89091">
                                            <p:txEl>
                                              <p:pRg st="9" end="9"/>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64"/>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0" grpId="0" autoUpdateAnimBg="0"/>
      <p:bldP spid="89091"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7218" name="Rectangle 1026"/>
          <p:cNvSpPr>
            <a:spLocks noGrp="1" noChangeArrowheads="1"/>
          </p:cNvSpPr>
          <p:nvPr>
            <p:ph type="title"/>
          </p:nvPr>
        </p:nvSpPr>
        <p:spPr/>
        <p:txBody>
          <a:bodyPr/>
          <a:lstStyle/>
          <a:p>
            <a:pPr eaLnBrk="1" hangingPunct="1"/>
            <a:r>
              <a:rPr lang="id-ID" sz="4000"/>
              <a:t>Sebelum browsing</a:t>
            </a:r>
            <a:endParaRPr lang="en-US" sz="4000"/>
          </a:p>
        </p:txBody>
      </p:sp>
      <p:sp>
        <p:nvSpPr>
          <p:cNvPr id="137219" name="Rectangle 1027"/>
          <p:cNvSpPr>
            <a:spLocks noGrp="1" noChangeArrowheads="1"/>
          </p:cNvSpPr>
          <p:nvPr>
            <p:ph type="body" idx="1"/>
          </p:nvPr>
        </p:nvSpPr>
        <p:spPr/>
        <p:txBody>
          <a:bodyPr/>
          <a:lstStyle/>
          <a:p>
            <a:pPr eaLnBrk="1" hangingPunct="1"/>
            <a:r>
              <a:rPr lang="en-US" smtClean="0"/>
              <a:t>P</a:t>
            </a:r>
            <a:r>
              <a:rPr lang="id-ID" smtClean="0"/>
              <a:t>ersiapkan</a:t>
            </a:r>
            <a:endParaRPr lang="en-US" smtClean="0"/>
          </a:p>
          <a:p>
            <a:pPr eaLnBrk="1" hangingPunct="1"/>
            <a:r>
              <a:rPr lang="en-US" smtClean="0"/>
              <a:t>Organi</a:t>
            </a:r>
            <a:r>
              <a:rPr lang="id-ID" smtClean="0"/>
              <a:t>sasikan</a:t>
            </a:r>
            <a:endParaRPr lang="en-US" smtClean="0"/>
          </a:p>
          <a:p>
            <a:pPr eaLnBrk="1" hangingPunct="1"/>
            <a:r>
              <a:rPr lang="id-ID" smtClean="0"/>
              <a:t>Kombinasikan</a:t>
            </a:r>
            <a:endParaRPr lang="en-US" smtClean="0"/>
          </a:p>
        </p:txBody>
      </p:sp>
    </p:spTree>
    <p:extLst>
      <p:ext uri="{BB962C8B-B14F-4D97-AF65-F5344CB8AC3E}">
        <p14:creationId xmlns:p14="http://schemas.microsoft.com/office/powerpoint/2010/main" val="8659548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37218"/>
                                        </p:tgtEl>
                                        <p:attrNameLst>
                                          <p:attrName>style.visibility</p:attrName>
                                        </p:attrNameLst>
                                      </p:cBhvr>
                                      <p:to>
                                        <p:strVal val="visible"/>
                                      </p:to>
                                    </p:set>
                                    <p:animEffect transition="in" filter="checkerboard(across)">
                                      <p:cBhvr>
                                        <p:cTn id="7" dur="500"/>
                                        <p:tgtEl>
                                          <p:spTgt spid="137218"/>
                                        </p:tgtEl>
                                      </p:cBhvr>
                                    </p:animEffect>
                                  </p:childTnLst>
                                  <p:subTnLst>
                                    <p:audio>
                                      <p:cMediaNode>
                                        <p:cTn display="0" masterRel="sameClick">
                                          <p:stCondLst>
                                            <p:cond evt="begin" delay="0">
                                              <p:tn val="5"/>
                                            </p:cond>
                                          </p:stCondLst>
                                          <p:endCondLst>
                                            <p:cond evt="onStopAudio" delay="0">
                                              <p:tgtEl>
                                                <p:sldTgt/>
                                              </p:tgtEl>
                                            </p:cond>
                                          </p:endCondLst>
                                        </p:cTn>
                                        <p:tgtEl>
                                          <p:sndTgt r:embed="rId2" name="carbrak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137219">
                                            <p:txEl>
                                              <p:pRg st="0" end="0"/>
                                            </p:txEl>
                                          </p:spTgt>
                                        </p:tgtEl>
                                        <p:attrNameLst>
                                          <p:attrName>style.visibility</p:attrName>
                                        </p:attrNameLst>
                                      </p:cBhvr>
                                      <p:to>
                                        <p:strVal val="visible"/>
                                      </p:to>
                                    </p:set>
                                    <p:anim calcmode="lin" valueType="num">
                                      <p:cBhvr additive="base">
                                        <p:cTn id="12" dur="500" fill="hold"/>
                                        <p:tgtEl>
                                          <p:spTgt spid="137219">
                                            <p:txEl>
                                              <p:pRg st="0" end="0"/>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137219">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137219">
                                            <p:txEl>
                                              <p:pRg st="1" end="1"/>
                                            </p:txEl>
                                          </p:spTgt>
                                        </p:tgtEl>
                                        <p:attrNameLst>
                                          <p:attrName>style.visibility</p:attrName>
                                        </p:attrNameLst>
                                      </p:cBhvr>
                                      <p:to>
                                        <p:strVal val="visible"/>
                                      </p:to>
                                    </p:set>
                                    <p:anim calcmode="lin" valueType="num">
                                      <p:cBhvr additive="base">
                                        <p:cTn id="18" dur="500" fill="hold"/>
                                        <p:tgtEl>
                                          <p:spTgt spid="137219">
                                            <p:txEl>
                                              <p:pRg st="1" end="1"/>
                                            </p:txEl>
                                          </p:spTgt>
                                        </p:tgtEl>
                                        <p:attrNameLst>
                                          <p:attrName>ppt_x</p:attrName>
                                        </p:attrNameLst>
                                      </p:cBhvr>
                                      <p:tavLst>
                                        <p:tav tm="0">
                                          <p:val>
                                            <p:strVal val="1+#ppt_w/2"/>
                                          </p:val>
                                        </p:tav>
                                        <p:tav tm="100000">
                                          <p:val>
                                            <p:strVal val="#ppt_x"/>
                                          </p:val>
                                        </p:tav>
                                      </p:tavLst>
                                    </p:anim>
                                    <p:anim calcmode="lin" valueType="num">
                                      <p:cBhvr additive="base">
                                        <p:cTn id="19" dur="500" fill="hold"/>
                                        <p:tgtEl>
                                          <p:spTgt spid="137219">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6"/>
                                            </p:cond>
                                          </p:stCondLst>
                                          <p:endCondLst>
                                            <p:cond evt="onStopAudio" delay="0">
                                              <p:tgtEl>
                                                <p:sldTgt/>
                                              </p:tgtEl>
                                            </p:cond>
                                          </p:endCondLst>
                                        </p:cTn>
                                        <p:tgtEl>
                                          <p:sndTgt r:embed="rId3" name="camera.wav"/>
                                        </p:tgtEl>
                                      </p:cMediaNode>
                                    </p:audio>
                                  </p:subTnLst>
                                </p:cTn>
                              </p:par>
                            </p:childTnLst>
                          </p:cTn>
                        </p:par>
                      </p:childTnLst>
                    </p:cTn>
                  </p:par>
                  <p:par>
                    <p:cTn id="20" fill="hold">
                      <p:stCondLst>
                        <p:cond delay="indefinite"/>
                      </p:stCondLst>
                      <p:childTnLst>
                        <p:par>
                          <p:cTn id="21" fill="hold">
                            <p:stCondLst>
                              <p:cond delay="0"/>
                            </p:stCondLst>
                            <p:childTnLst>
                              <p:par>
                                <p:cTn id="22" presetID="2" presetClass="entr" presetSubtype="2" fill="hold" grpId="0" nodeType="clickEffect">
                                  <p:stCondLst>
                                    <p:cond delay="0"/>
                                  </p:stCondLst>
                                  <p:childTnLst>
                                    <p:set>
                                      <p:cBhvr>
                                        <p:cTn id="23" dur="1" fill="hold">
                                          <p:stCondLst>
                                            <p:cond delay="0"/>
                                          </p:stCondLst>
                                        </p:cTn>
                                        <p:tgtEl>
                                          <p:spTgt spid="137219">
                                            <p:txEl>
                                              <p:pRg st="2" end="2"/>
                                            </p:txEl>
                                          </p:spTgt>
                                        </p:tgtEl>
                                        <p:attrNameLst>
                                          <p:attrName>style.visibility</p:attrName>
                                        </p:attrNameLst>
                                      </p:cBhvr>
                                      <p:to>
                                        <p:strVal val="visible"/>
                                      </p:to>
                                    </p:set>
                                    <p:anim calcmode="lin" valueType="num">
                                      <p:cBhvr additive="base">
                                        <p:cTn id="24" dur="500" fill="hold"/>
                                        <p:tgtEl>
                                          <p:spTgt spid="137219">
                                            <p:txEl>
                                              <p:pRg st="2" end="2"/>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37219">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2"/>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8" grpId="0" autoUpdateAnimBg="0"/>
      <p:bldP spid="137219"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r>
              <a:rPr lang="en-US" sz="4400"/>
              <a:t>P</a:t>
            </a:r>
            <a:r>
              <a:rPr lang="id-ID" sz="4400"/>
              <a:t>ersiapan</a:t>
            </a:r>
            <a:endParaRPr lang="en-US" sz="4400"/>
          </a:p>
        </p:txBody>
      </p:sp>
      <p:sp>
        <p:nvSpPr>
          <p:cNvPr id="92163" name="Rectangle 3"/>
          <p:cNvSpPr>
            <a:spLocks noGrp="1" noChangeArrowheads="1"/>
          </p:cNvSpPr>
          <p:nvPr>
            <p:ph type="body" idx="1"/>
          </p:nvPr>
        </p:nvSpPr>
        <p:spPr/>
        <p:txBody>
          <a:bodyPr/>
          <a:lstStyle/>
          <a:p>
            <a:pPr eaLnBrk="1" hangingPunct="1"/>
            <a:r>
              <a:rPr lang="id-ID" sz="2000"/>
              <a:t>Apa yang perlu Anda ketahui tentang topik yang Anda pelajari</a:t>
            </a:r>
            <a:r>
              <a:rPr lang="en-US" sz="2000"/>
              <a:t>?</a:t>
            </a:r>
          </a:p>
          <a:p>
            <a:pPr eaLnBrk="1" hangingPunct="1"/>
            <a:r>
              <a:rPr lang="id-ID" sz="2000"/>
              <a:t>Buat daftar semua kata penting terkait topik</a:t>
            </a:r>
            <a:r>
              <a:rPr lang="en-US" sz="2000"/>
              <a:t>.</a:t>
            </a:r>
          </a:p>
          <a:p>
            <a:pPr eaLnBrk="1" hangingPunct="1"/>
            <a:r>
              <a:rPr lang="id-ID" sz="2000"/>
              <a:t>Termasuk nama-nama pengarang, organisasi dan frase-frase kata</a:t>
            </a:r>
            <a:r>
              <a:rPr lang="en-US" sz="2000"/>
              <a:t>.</a:t>
            </a:r>
          </a:p>
          <a:p>
            <a:pPr eaLnBrk="1" hangingPunct="1"/>
            <a:endParaRPr lang="en-US" sz="2000"/>
          </a:p>
        </p:txBody>
      </p:sp>
      <p:pic>
        <p:nvPicPr>
          <p:cNvPr id="92164" name="Picture 4" descr="\\Seasii\FLDREDIR$\ckotsch\My Pictures\1schoolgirl15-thum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3657600"/>
            <a:ext cx="12700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825156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2162"/>
                                        </p:tgtEl>
                                        <p:attrNameLst>
                                          <p:attrName>style.visibility</p:attrName>
                                        </p:attrNameLst>
                                      </p:cBhvr>
                                      <p:to>
                                        <p:strVal val="visible"/>
                                      </p:to>
                                    </p:set>
                                    <p:anim calcmode="lin" valueType="num">
                                      <p:cBhvr additive="base">
                                        <p:cTn id="7" dur="500" fill="hold"/>
                                        <p:tgtEl>
                                          <p:spTgt spid="92162"/>
                                        </p:tgtEl>
                                        <p:attrNameLst>
                                          <p:attrName>ppt_x</p:attrName>
                                        </p:attrNameLst>
                                      </p:cBhvr>
                                      <p:tavLst>
                                        <p:tav tm="0">
                                          <p:val>
                                            <p:strVal val="0-#ppt_w/2"/>
                                          </p:val>
                                        </p:tav>
                                        <p:tav tm="100000">
                                          <p:val>
                                            <p:strVal val="#ppt_x"/>
                                          </p:val>
                                        </p:tav>
                                      </p:tavLst>
                                    </p:anim>
                                    <p:anim calcmode="lin" valueType="num">
                                      <p:cBhvr additive="base">
                                        <p:cTn id="8" dur="500" fill="hold"/>
                                        <p:tgtEl>
                                          <p:spTgt spid="92162"/>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2162"/>
                                        </p:tgtEl>
                                        <p:attrNameLst>
                                          <p:attrName>ppt_c</p:attrName>
                                        </p:attrNameLst>
                                      </p:cBhvr>
                                      <p:to>
                                        <a:srgbClr val="9933FF"/>
                                      </p:to>
                                    </p:animClr>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2163">
                                            <p:txEl>
                                              <p:pRg st="0" end="0"/>
                                            </p:txEl>
                                          </p:spTgt>
                                        </p:tgtEl>
                                        <p:attrNameLst>
                                          <p:attrName>style.visibility</p:attrName>
                                        </p:attrNameLst>
                                      </p:cBhvr>
                                      <p:to>
                                        <p:strVal val="visible"/>
                                      </p:to>
                                    </p:set>
                                    <p:anim calcmode="lin" valueType="num">
                                      <p:cBhvr additive="base">
                                        <p:cTn id="13" dur="500" fill="hold"/>
                                        <p:tgtEl>
                                          <p:spTgt spid="9216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216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2163">
                                            <p:txEl>
                                              <p:pRg st="1" end="1"/>
                                            </p:txEl>
                                          </p:spTgt>
                                        </p:tgtEl>
                                        <p:attrNameLst>
                                          <p:attrName>style.visibility</p:attrName>
                                        </p:attrNameLst>
                                      </p:cBhvr>
                                      <p:to>
                                        <p:strVal val="visible"/>
                                      </p:to>
                                    </p:set>
                                    <p:anim calcmode="lin" valueType="num">
                                      <p:cBhvr additive="base">
                                        <p:cTn id="19" dur="500" fill="hold"/>
                                        <p:tgtEl>
                                          <p:spTgt spid="9216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216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2163">
                                            <p:txEl>
                                              <p:pRg st="2" end="2"/>
                                            </p:txEl>
                                          </p:spTgt>
                                        </p:tgtEl>
                                        <p:attrNameLst>
                                          <p:attrName>style.visibility</p:attrName>
                                        </p:attrNameLst>
                                      </p:cBhvr>
                                      <p:to>
                                        <p:strVal val="visible"/>
                                      </p:to>
                                    </p:set>
                                    <p:anim calcmode="lin" valueType="num">
                                      <p:cBhvr additive="base">
                                        <p:cTn id="25" dur="500" fill="hold"/>
                                        <p:tgtEl>
                                          <p:spTgt spid="9216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216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nodeType="clickEffect">
                                  <p:stCondLst>
                                    <p:cond delay="0"/>
                                  </p:stCondLst>
                                  <p:childTnLst>
                                    <p:set>
                                      <p:cBhvr>
                                        <p:cTn id="30" dur="1" fill="hold">
                                          <p:stCondLst>
                                            <p:cond delay="0"/>
                                          </p:stCondLst>
                                        </p:cTn>
                                        <p:tgtEl>
                                          <p:spTgt spid="92164"/>
                                        </p:tgtEl>
                                        <p:attrNameLst>
                                          <p:attrName>style.visibility</p:attrName>
                                        </p:attrNameLst>
                                      </p:cBhvr>
                                      <p:to>
                                        <p:strVal val="visible"/>
                                      </p:to>
                                    </p:set>
                                    <p:animEffect transition="in" filter="dissolve">
                                      <p:cBhvr>
                                        <p:cTn id="31" dur="500"/>
                                        <p:tgtEl>
                                          <p:spTgt spid="92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2" grpId="0" autoUpdateAnimBg="0"/>
      <p:bldP spid="92163"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eaLnBrk="1" hangingPunct="1"/>
            <a:r>
              <a:rPr lang="en-US" sz="4400"/>
              <a:t>Organi</a:t>
            </a:r>
            <a:r>
              <a:rPr lang="id-ID" sz="4400"/>
              <a:t>sasikan</a:t>
            </a:r>
            <a:endParaRPr lang="en-US" sz="4400"/>
          </a:p>
        </p:txBody>
      </p:sp>
      <p:sp>
        <p:nvSpPr>
          <p:cNvPr id="93187" name="Rectangle 3"/>
          <p:cNvSpPr>
            <a:spLocks noGrp="1" noChangeArrowheads="1"/>
          </p:cNvSpPr>
          <p:nvPr>
            <p:ph type="body" idx="1"/>
          </p:nvPr>
        </p:nvSpPr>
        <p:spPr/>
        <p:txBody>
          <a:bodyPr>
            <a:normAutofit/>
          </a:bodyPr>
          <a:lstStyle/>
          <a:p>
            <a:pPr eaLnBrk="1" hangingPunct="1"/>
            <a:r>
              <a:rPr lang="en-US"/>
              <a:t> </a:t>
            </a:r>
            <a:r>
              <a:rPr lang="id-ID"/>
              <a:t>Buat daftar kata</a:t>
            </a:r>
            <a:r>
              <a:rPr lang="en-US"/>
              <a:t> </a:t>
            </a:r>
            <a:r>
              <a:rPr lang="id-ID"/>
              <a:t>yang kritis untuk pencarian Anda</a:t>
            </a:r>
            <a:r>
              <a:rPr lang="en-US"/>
              <a:t>.</a:t>
            </a:r>
          </a:p>
          <a:p>
            <a:pPr eaLnBrk="1" hangingPunct="1"/>
            <a:r>
              <a:rPr lang="en-US"/>
              <a:t> </a:t>
            </a:r>
            <a:r>
              <a:rPr lang="id-ID"/>
              <a:t>Catat kata-kata yang tidak Anda inginkan untuk tampil</a:t>
            </a:r>
            <a:r>
              <a:rPr lang="en-US"/>
              <a:t>.</a:t>
            </a:r>
          </a:p>
          <a:p>
            <a:pPr eaLnBrk="1" hangingPunct="1"/>
            <a:r>
              <a:rPr lang="en-US"/>
              <a:t> </a:t>
            </a:r>
            <a:r>
              <a:rPr lang="id-ID"/>
              <a:t>Abaikan sisanya</a:t>
            </a:r>
            <a:r>
              <a:rPr lang="en-US"/>
              <a:t>.</a:t>
            </a:r>
          </a:p>
        </p:txBody>
      </p:sp>
      <p:sp>
        <p:nvSpPr>
          <p:cNvPr id="5" name="Text Box 2"/>
          <p:cNvSpPr txBox="1">
            <a:spLocks noChangeArrowheads="1"/>
          </p:cNvSpPr>
          <p:nvPr/>
        </p:nvSpPr>
        <p:spPr bwMode="auto">
          <a:xfrm>
            <a:off x="934269" y="3269768"/>
            <a:ext cx="64008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Tahoma" pitchFamily="34" charset="0"/>
                <a:cs typeface="Times New Roman" charset="0"/>
              </a:defRPr>
            </a:lvl1pPr>
            <a:lvl2pPr marL="742950" indent="-285750" eaLnBrk="0" hangingPunct="0">
              <a:defRPr kumimoji="1" sz="4000">
                <a:solidFill>
                  <a:schemeClr val="tx1"/>
                </a:solidFill>
                <a:latin typeface="Tahoma" pitchFamily="34" charset="0"/>
                <a:cs typeface="Times New Roman" charset="0"/>
              </a:defRPr>
            </a:lvl2pPr>
            <a:lvl3pPr marL="1143000" indent="-228600" eaLnBrk="0" hangingPunct="0">
              <a:defRPr kumimoji="1" sz="4000">
                <a:solidFill>
                  <a:schemeClr val="tx1"/>
                </a:solidFill>
                <a:latin typeface="Tahoma" pitchFamily="34" charset="0"/>
                <a:cs typeface="Times New Roman" charset="0"/>
              </a:defRPr>
            </a:lvl3pPr>
            <a:lvl4pPr marL="1600200" indent="-228600" eaLnBrk="0" hangingPunct="0">
              <a:defRPr kumimoji="1" sz="4000">
                <a:solidFill>
                  <a:schemeClr val="tx1"/>
                </a:solidFill>
                <a:latin typeface="Tahoma" pitchFamily="34" charset="0"/>
                <a:cs typeface="Times New Roman" charset="0"/>
              </a:defRPr>
            </a:lvl4pPr>
            <a:lvl5pPr marL="2057400" indent="-228600" eaLnBrk="0" hangingPunct="0">
              <a:defRPr kumimoji="1" sz="4000">
                <a:solidFill>
                  <a:schemeClr val="tx1"/>
                </a:solidFill>
                <a:latin typeface="Tahoma" pitchFamily="34" charset="0"/>
                <a:cs typeface="Times New Roman" charset="0"/>
              </a:defRPr>
            </a:lvl5pPr>
            <a:lvl6pPr marL="2514600" indent="-228600" eaLnBrk="0" fontAlgn="base" hangingPunct="0">
              <a:spcBef>
                <a:spcPct val="0"/>
              </a:spcBef>
              <a:spcAft>
                <a:spcPct val="0"/>
              </a:spcAft>
              <a:defRPr kumimoji="1" sz="4000">
                <a:solidFill>
                  <a:schemeClr val="tx1"/>
                </a:solidFill>
                <a:latin typeface="Tahoma" pitchFamily="34" charset="0"/>
                <a:cs typeface="Times New Roman" charset="0"/>
              </a:defRPr>
            </a:lvl6pPr>
            <a:lvl7pPr marL="2971800" indent="-228600" eaLnBrk="0" fontAlgn="base" hangingPunct="0">
              <a:spcBef>
                <a:spcPct val="0"/>
              </a:spcBef>
              <a:spcAft>
                <a:spcPct val="0"/>
              </a:spcAft>
              <a:defRPr kumimoji="1" sz="4000">
                <a:solidFill>
                  <a:schemeClr val="tx1"/>
                </a:solidFill>
                <a:latin typeface="Tahoma" pitchFamily="34" charset="0"/>
                <a:cs typeface="Times New Roman" charset="0"/>
              </a:defRPr>
            </a:lvl7pPr>
            <a:lvl8pPr marL="3429000" indent="-228600" eaLnBrk="0" fontAlgn="base" hangingPunct="0">
              <a:spcBef>
                <a:spcPct val="0"/>
              </a:spcBef>
              <a:spcAft>
                <a:spcPct val="0"/>
              </a:spcAft>
              <a:defRPr kumimoji="1" sz="4000">
                <a:solidFill>
                  <a:schemeClr val="tx1"/>
                </a:solidFill>
                <a:latin typeface="Tahoma" pitchFamily="34" charset="0"/>
                <a:cs typeface="Times New Roman" charset="0"/>
              </a:defRPr>
            </a:lvl8pPr>
            <a:lvl9pPr marL="3886200" indent="-228600" eaLnBrk="0" fontAlgn="base" hangingPunct="0">
              <a:spcBef>
                <a:spcPct val="0"/>
              </a:spcBef>
              <a:spcAft>
                <a:spcPct val="0"/>
              </a:spcAft>
              <a:defRPr kumimoji="1" sz="4000">
                <a:solidFill>
                  <a:schemeClr val="tx1"/>
                </a:solidFill>
                <a:latin typeface="Tahoma" pitchFamily="34" charset="0"/>
                <a:cs typeface="Times New Roman" charset="0"/>
              </a:defRPr>
            </a:lvl9pPr>
          </a:lstStyle>
          <a:p>
            <a:pPr eaLnBrk="1" hangingPunct="1">
              <a:spcBef>
                <a:spcPct val="50000"/>
              </a:spcBef>
            </a:pPr>
            <a:r>
              <a:rPr lang="id-ID" sz="2000" dirty="0"/>
              <a:t>Contoh</a:t>
            </a:r>
            <a:endParaRPr lang="en-US" sz="2000" dirty="0"/>
          </a:p>
        </p:txBody>
      </p:sp>
      <p:sp>
        <p:nvSpPr>
          <p:cNvPr id="6" name="Text Box 4"/>
          <p:cNvSpPr txBox="1">
            <a:spLocks noChangeArrowheads="1"/>
          </p:cNvSpPr>
          <p:nvPr/>
        </p:nvSpPr>
        <p:spPr bwMode="auto">
          <a:xfrm>
            <a:off x="2057400" y="3501008"/>
            <a:ext cx="80772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Tahoma" pitchFamily="34" charset="0"/>
                <a:cs typeface="Times New Roman" charset="0"/>
              </a:defRPr>
            </a:lvl1pPr>
            <a:lvl2pPr marL="742950" indent="-285750" eaLnBrk="0" hangingPunct="0">
              <a:defRPr kumimoji="1" sz="4000">
                <a:solidFill>
                  <a:schemeClr val="tx1"/>
                </a:solidFill>
                <a:latin typeface="Tahoma" pitchFamily="34" charset="0"/>
                <a:cs typeface="Times New Roman" charset="0"/>
              </a:defRPr>
            </a:lvl2pPr>
            <a:lvl3pPr marL="1143000" indent="-228600" eaLnBrk="0" hangingPunct="0">
              <a:defRPr kumimoji="1" sz="4000">
                <a:solidFill>
                  <a:schemeClr val="tx1"/>
                </a:solidFill>
                <a:latin typeface="Tahoma" pitchFamily="34" charset="0"/>
                <a:cs typeface="Times New Roman" charset="0"/>
              </a:defRPr>
            </a:lvl3pPr>
            <a:lvl4pPr marL="1600200" indent="-228600" eaLnBrk="0" hangingPunct="0">
              <a:defRPr kumimoji="1" sz="4000">
                <a:solidFill>
                  <a:schemeClr val="tx1"/>
                </a:solidFill>
                <a:latin typeface="Tahoma" pitchFamily="34" charset="0"/>
                <a:cs typeface="Times New Roman" charset="0"/>
              </a:defRPr>
            </a:lvl4pPr>
            <a:lvl5pPr marL="2057400" indent="-228600" eaLnBrk="0" hangingPunct="0">
              <a:defRPr kumimoji="1" sz="4000">
                <a:solidFill>
                  <a:schemeClr val="tx1"/>
                </a:solidFill>
                <a:latin typeface="Tahoma" pitchFamily="34" charset="0"/>
                <a:cs typeface="Times New Roman" charset="0"/>
              </a:defRPr>
            </a:lvl5pPr>
            <a:lvl6pPr marL="2514600" indent="-228600" eaLnBrk="0" fontAlgn="base" hangingPunct="0">
              <a:spcBef>
                <a:spcPct val="0"/>
              </a:spcBef>
              <a:spcAft>
                <a:spcPct val="0"/>
              </a:spcAft>
              <a:defRPr kumimoji="1" sz="4000">
                <a:solidFill>
                  <a:schemeClr val="tx1"/>
                </a:solidFill>
                <a:latin typeface="Tahoma" pitchFamily="34" charset="0"/>
                <a:cs typeface="Times New Roman" charset="0"/>
              </a:defRPr>
            </a:lvl6pPr>
            <a:lvl7pPr marL="2971800" indent="-228600" eaLnBrk="0" fontAlgn="base" hangingPunct="0">
              <a:spcBef>
                <a:spcPct val="0"/>
              </a:spcBef>
              <a:spcAft>
                <a:spcPct val="0"/>
              </a:spcAft>
              <a:defRPr kumimoji="1" sz="4000">
                <a:solidFill>
                  <a:schemeClr val="tx1"/>
                </a:solidFill>
                <a:latin typeface="Tahoma" pitchFamily="34" charset="0"/>
                <a:cs typeface="Times New Roman" charset="0"/>
              </a:defRPr>
            </a:lvl7pPr>
            <a:lvl8pPr marL="3429000" indent="-228600" eaLnBrk="0" fontAlgn="base" hangingPunct="0">
              <a:spcBef>
                <a:spcPct val="0"/>
              </a:spcBef>
              <a:spcAft>
                <a:spcPct val="0"/>
              </a:spcAft>
              <a:defRPr kumimoji="1" sz="4000">
                <a:solidFill>
                  <a:schemeClr val="tx1"/>
                </a:solidFill>
                <a:latin typeface="Tahoma" pitchFamily="34" charset="0"/>
                <a:cs typeface="Times New Roman" charset="0"/>
              </a:defRPr>
            </a:lvl8pPr>
            <a:lvl9pPr marL="3886200" indent="-228600" eaLnBrk="0" fontAlgn="base" hangingPunct="0">
              <a:spcBef>
                <a:spcPct val="0"/>
              </a:spcBef>
              <a:spcAft>
                <a:spcPct val="0"/>
              </a:spcAft>
              <a:defRPr kumimoji="1" sz="4000">
                <a:solidFill>
                  <a:schemeClr val="tx1"/>
                </a:solidFill>
                <a:latin typeface="Tahoma" pitchFamily="34" charset="0"/>
                <a:cs typeface="Times New Roman" charset="0"/>
              </a:defRPr>
            </a:lvl9pPr>
          </a:lstStyle>
          <a:p>
            <a:pPr eaLnBrk="1" hangingPunct="1">
              <a:spcBef>
                <a:spcPct val="50000"/>
              </a:spcBef>
            </a:pPr>
            <a:r>
              <a:rPr lang="id-ID" sz="1600" dirty="0"/>
              <a:t>Anda ingin mencari kos-kosan di seputar kampus</a:t>
            </a:r>
            <a:r>
              <a:rPr lang="en-US" sz="1600" dirty="0"/>
              <a:t>, </a:t>
            </a:r>
            <a:endParaRPr lang="id-ID" sz="1600" dirty="0"/>
          </a:p>
          <a:p>
            <a:pPr eaLnBrk="1" hangingPunct="1">
              <a:spcBef>
                <a:spcPct val="50000"/>
              </a:spcBef>
            </a:pPr>
            <a:r>
              <a:rPr lang="id-ID" sz="1600" dirty="0"/>
              <a:t>seharusnya Anda tidak perlu tergoda dan tertarik untuk melihat berita tentang Artis X, politik dsb.</a:t>
            </a:r>
          </a:p>
          <a:p>
            <a:pPr eaLnBrk="1" hangingPunct="1">
              <a:spcBef>
                <a:spcPct val="50000"/>
              </a:spcBef>
            </a:pPr>
            <a:r>
              <a:rPr lang="id-ID" sz="1600" dirty="0"/>
              <a:t>Ingat itu.</a:t>
            </a:r>
          </a:p>
          <a:p>
            <a:pPr eaLnBrk="1" hangingPunct="1">
              <a:spcBef>
                <a:spcPct val="50000"/>
              </a:spcBef>
            </a:pPr>
            <a:r>
              <a:rPr lang="id-ID" sz="1600" dirty="0"/>
              <a:t>Kata-kata apa lagi yang mungkin terkait dengan topik kajian Anda tetapi akan membawa Anda ke </a:t>
            </a:r>
            <a:r>
              <a:rPr lang="id-ID" sz="1600" dirty="0" err="1"/>
              <a:t>website</a:t>
            </a:r>
            <a:r>
              <a:rPr lang="id-ID" sz="1600" dirty="0"/>
              <a:t> hiburan?</a:t>
            </a:r>
            <a:endParaRPr lang="en-US" sz="1600" dirty="0"/>
          </a:p>
          <a:p>
            <a:pPr eaLnBrk="1" hangingPunct="1">
              <a:spcBef>
                <a:spcPct val="50000"/>
              </a:spcBef>
            </a:pPr>
            <a:endParaRPr lang="en-US" sz="1600" dirty="0"/>
          </a:p>
        </p:txBody>
      </p:sp>
    </p:spTree>
    <p:extLst>
      <p:ext uri="{BB962C8B-B14F-4D97-AF65-F5344CB8AC3E}">
        <p14:creationId xmlns:p14="http://schemas.microsoft.com/office/powerpoint/2010/main" val="40404562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3186"/>
                                        </p:tgtEl>
                                        <p:attrNameLst>
                                          <p:attrName>style.visibility</p:attrName>
                                        </p:attrNameLst>
                                      </p:cBhvr>
                                      <p:to>
                                        <p:strVal val="visible"/>
                                      </p:to>
                                    </p:set>
                                    <p:anim calcmode="lin" valueType="num">
                                      <p:cBhvr additive="base">
                                        <p:cTn id="7" dur="500" fill="hold"/>
                                        <p:tgtEl>
                                          <p:spTgt spid="93186"/>
                                        </p:tgtEl>
                                        <p:attrNameLst>
                                          <p:attrName>ppt_x</p:attrName>
                                        </p:attrNameLst>
                                      </p:cBhvr>
                                      <p:tavLst>
                                        <p:tav tm="0">
                                          <p:val>
                                            <p:strVal val="0-#ppt_w/2"/>
                                          </p:val>
                                        </p:tav>
                                        <p:tav tm="100000">
                                          <p:val>
                                            <p:strVal val="#ppt_x"/>
                                          </p:val>
                                        </p:tav>
                                      </p:tavLst>
                                    </p:anim>
                                    <p:anim calcmode="lin" valueType="num">
                                      <p:cBhvr additive="base">
                                        <p:cTn id="8" dur="500" fill="hold"/>
                                        <p:tgtEl>
                                          <p:spTgt spid="93186"/>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3186"/>
                                        </p:tgtEl>
                                        <p:attrNameLst>
                                          <p:attrName>ppt_c</p:attrName>
                                        </p:attrNameLst>
                                      </p:cBhvr>
                                      <p:to>
                                        <a:srgbClr val="6600CC"/>
                                      </p:to>
                                    </p:animClr>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3187">
                                            <p:txEl>
                                              <p:pRg st="0" end="0"/>
                                            </p:txEl>
                                          </p:spTgt>
                                        </p:tgtEl>
                                        <p:attrNameLst>
                                          <p:attrName>style.visibility</p:attrName>
                                        </p:attrNameLst>
                                      </p:cBhvr>
                                      <p:to>
                                        <p:strVal val="visible"/>
                                      </p:to>
                                    </p:set>
                                    <p:anim calcmode="lin" valueType="num">
                                      <p:cBhvr additive="base">
                                        <p:cTn id="13" dur="500" fill="hold"/>
                                        <p:tgtEl>
                                          <p:spTgt spid="93187">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318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3187">
                                            <p:txEl>
                                              <p:pRg st="1" end="1"/>
                                            </p:txEl>
                                          </p:spTgt>
                                        </p:tgtEl>
                                        <p:attrNameLst>
                                          <p:attrName>style.visibility</p:attrName>
                                        </p:attrNameLst>
                                      </p:cBhvr>
                                      <p:to>
                                        <p:strVal val="visible"/>
                                      </p:to>
                                    </p:set>
                                    <p:anim calcmode="lin" valueType="num">
                                      <p:cBhvr additive="base">
                                        <p:cTn id="19" dur="500" fill="hold"/>
                                        <p:tgtEl>
                                          <p:spTgt spid="93187">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318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3187">
                                            <p:txEl>
                                              <p:pRg st="2" end="2"/>
                                            </p:txEl>
                                          </p:spTgt>
                                        </p:tgtEl>
                                        <p:attrNameLst>
                                          <p:attrName>style.visibility</p:attrName>
                                        </p:attrNameLst>
                                      </p:cBhvr>
                                      <p:to>
                                        <p:strVal val="visible"/>
                                      </p:to>
                                    </p:set>
                                    <p:anim calcmode="lin" valueType="num">
                                      <p:cBhvr additive="base">
                                        <p:cTn id="25" dur="500" fill="hold"/>
                                        <p:tgtEl>
                                          <p:spTgt spid="93187">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318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528"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p:cTn id="31" dur="500" fill="hold"/>
                                        <p:tgtEl>
                                          <p:spTgt spid="5"/>
                                        </p:tgtEl>
                                        <p:attrNameLst>
                                          <p:attrName>ppt_w</p:attrName>
                                        </p:attrNameLst>
                                      </p:cBhvr>
                                      <p:tavLst>
                                        <p:tav tm="0">
                                          <p:val>
                                            <p:fltVal val="0"/>
                                          </p:val>
                                        </p:tav>
                                        <p:tav tm="100000">
                                          <p:val>
                                            <p:strVal val="#ppt_w"/>
                                          </p:val>
                                        </p:tav>
                                      </p:tavLst>
                                    </p:anim>
                                    <p:anim calcmode="lin" valueType="num">
                                      <p:cBhvr>
                                        <p:cTn id="32" dur="500" fill="hold"/>
                                        <p:tgtEl>
                                          <p:spTgt spid="5"/>
                                        </p:tgtEl>
                                        <p:attrNameLst>
                                          <p:attrName>ppt_h</p:attrName>
                                        </p:attrNameLst>
                                      </p:cBhvr>
                                      <p:tavLst>
                                        <p:tav tm="0">
                                          <p:val>
                                            <p:fltVal val="0"/>
                                          </p:val>
                                        </p:tav>
                                        <p:tav tm="100000">
                                          <p:val>
                                            <p:strVal val="#ppt_h"/>
                                          </p:val>
                                        </p:tav>
                                      </p:tavLst>
                                    </p:anim>
                                    <p:anim calcmode="lin" valueType="num">
                                      <p:cBhvr>
                                        <p:cTn id="33" dur="500" fill="hold"/>
                                        <p:tgtEl>
                                          <p:spTgt spid="5"/>
                                        </p:tgtEl>
                                        <p:attrNameLst>
                                          <p:attrName>ppt_x</p:attrName>
                                        </p:attrNameLst>
                                      </p:cBhvr>
                                      <p:tavLst>
                                        <p:tav tm="0">
                                          <p:val>
                                            <p:fltVal val="0.5"/>
                                          </p:val>
                                        </p:tav>
                                        <p:tav tm="100000">
                                          <p:val>
                                            <p:strVal val="#ppt_x"/>
                                          </p:val>
                                        </p:tav>
                                      </p:tavLst>
                                    </p:anim>
                                    <p:anim calcmode="lin" valueType="num">
                                      <p:cBhvr>
                                        <p:cTn id="34" dur="500" fill="hold"/>
                                        <p:tgtEl>
                                          <p:spTgt spid="5"/>
                                        </p:tgtEl>
                                        <p:attrNameLst>
                                          <p:attrName>ppt_y</p:attrName>
                                        </p:attrNameLst>
                                      </p:cBhvr>
                                      <p:tavLst>
                                        <p:tav tm="0">
                                          <p:val>
                                            <p:fltVal val="0.5"/>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3" name="driveby.wav"/>
                                        </p:tgtEl>
                                      </p:cMediaNode>
                                    </p:audio>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6" grpId="0" autoUpdateAnimBg="0"/>
      <p:bldP spid="93187" grpId="0" build="p" autoUpdateAnimBg="0"/>
      <p:bldP spid="5" grpId="0" autoUpdateAnimBg="0"/>
      <p:bldP spid="6"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id-ID" sz="4400"/>
              <a:t>Kombinasikan</a:t>
            </a:r>
            <a:endParaRPr lang="en-US" sz="4400"/>
          </a:p>
        </p:txBody>
      </p:sp>
      <p:sp>
        <p:nvSpPr>
          <p:cNvPr id="94211" name="Rectangle 3"/>
          <p:cNvSpPr>
            <a:spLocks noGrp="1" noChangeArrowheads="1"/>
          </p:cNvSpPr>
          <p:nvPr>
            <p:ph type="body" idx="1"/>
          </p:nvPr>
        </p:nvSpPr>
        <p:spPr/>
        <p:txBody>
          <a:bodyPr/>
          <a:lstStyle/>
          <a:p>
            <a:pPr eaLnBrk="1" hangingPunct="1">
              <a:buFontTx/>
              <a:buNone/>
            </a:pPr>
            <a:r>
              <a:rPr lang="id-ID" sz="2800"/>
              <a:t>Gunakan operator Boolean untuk mengkombinasikan kata-kata kunci.</a:t>
            </a:r>
            <a:endParaRPr lang="en-US" sz="2800"/>
          </a:p>
          <a:p>
            <a:pPr eaLnBrk="1" hangingPunct="1"/>
            <a:r>
              <a:rPr lang="id-ID" sz="2000"/>
              <a:t>“kata1” </a:t>
            </a:r>
            <a:r>
              <a:rPr lang="en-US" sz="2000"/>
              <a:t>AND </a:t>
            </a:r>
            <a:r>
              <a:rPr lang="id-ID" sz="2000"/>
              <a:t>“kata2” 	: halaman web berisi kata1 dan kata2</a:t>
            </a:r>
            <a:endParaRPr lang="en-US" sz="2000"/>
          </a:p>
          <a:p>
            <a:pPr eaLnBrk="1" hangingPunct="1"/>
            <a:r>
              <a:rPr lang="en-US" sz="2000"/>
              <a:t>NOT </a:t>
            </a:r>
            <a:r>
              <a:rPr lang="id-ID" sz="2000"/>
              <a:t>“kata3” 		: halaman web tidak berisi kata3</a:t>
            </a:r>
            <a:endParaRPr lang="en-US" sz="2000"/>
          </a:p>
          <a:p>
            <a:pPr eaLnBrk="1" hangingPunct="1"/>
            <a:r>
              <a:rPr lang="id-ID" sz="2000"/>
              <a:t>“kata1” </a:t>
            </a:r>
            <a:r>
              <a:rPr lang="en-US" sz="2000"/>
              <a:t>OR </a:t>
            </a:r>
            <a:r>
              <a:rPr lang="id-ID" sz="2000"/>
              <a:t> “kata2”	: halaman web berisi kata1 atau kata2</a:t>
            </a:r>
            <a:endParaRPr lang="en-US" sz="2000"/>
          </a:p>
          <a:p>
            <a:pPr eaLnBrk="1" hangingPunct="1"/>
            <a:r>
              <a:rPr lang="id-ID" sz="2000"/>
              <a:t>Gunakan huruf kecil, kecuali untuk singkatan. </a:t>
            </a:r>
            <a:endParaRPr lang="en-US" sz="2000"/>
          </a:p>
          <a:p>
            <a:pPr eaLnBrk="1" hangingPunct="1">
              <a:buFontTx/>
              <a:buNone/>
            </a:pPr>
            <a:endParaRPr lang="en-US" sz="1200"/>
          </a:p>
        </p:txBody>
      </p:sp>
    </p:spTree>
    <p:extLst>
      <p:ext uri="{BB962C8B-B14F-4D97-AF65-F5344CB8AC3E}">
        <p14:creationId xmlns:p14="http://schemas.microsoft.com/office/powerpoint/2010/main" val="6873419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4210"/>
                                        </p:tgtEl>
                                        <p:attrNameLst>
                                          <p:attrName>style.visibility</p:attrName>
                                        </p:attrNameLst>
                                      </p:cBhvr>
                                      <p:to>
                                        <p:strVal val="visible"/>
                                      </p:to>
                                    </p:set>
                                    <p:anim calcmode="lin" valueType="num">
                                      <p:cBhvr additive="base">
                                        <p:cTn id="7" dur="500" fill="hold"/>
                                        <p:tgtEl>
                                          <p:spTgt spid="94210"/>
                                        </p:tgtEl>
                                        <p:attrNameLst>
                                          <p:attrName>ppt_x</p:attrName>
                                        </p:attrNameLst>
                                      </p:cBhvr>
                                      <p:tavLst>
                                        <p:tav tm="0">
                                          <p:val>
                                            <p:strVal val="0-#ppt_w/2"/>
                                          </p:val>
                                        </p:tav>
                                        <p:tav tm="100000">
                                          <p:val>
                                            <p:strVal val="#ppt_x"/>
                                          </p:val>
                                        </p:tav>
                                      </p:tavLst>
                                    </p:anim>
                                    <p:anim calcmode="lin" valueType="num">
                                      <p:cBhvr additive="base">
                                        <p:cTn id="8" dur="500" fill="hold"/>
                                        <p:tgtEl>
                                          <p:spTgt spid="94210"/>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4210"/>
                                        </p:tgtEl>
                                        <p:attrNameLst>
                                          <p:attrName>ppt_c</p:attrName>
                                        </p:attrNameLst>
                                      </p:cBhvr>
                                      <p:to>
                                        <a:srgbClr val="6600CC"/>
                                      </p:to>
                                    </p:animClr>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4211">
                                            <p:txEl>
                                              <p:pRg st="0" end="0"/>
                                            </p:txEl>
                                          </p:spTgt>
                                        </p:tgtEl>
                                        <p:attrNameLst>
                                          <p:attrName>style.visibility</p:attrName>
                                        </p:attrNameLst>
                                      </p:cBhvr>
                                      <p:to>
                                        <p:strVal val="visible"/>
                                      </p:to>
                                    </p:set>
                                    <p:anim calcmode="lin" valueType="num">
                                      <p:cBhvr additive="base">
                                        <p:cTn id="13" dur="500" fill="hold"/>
                                        <p:tgtEl>
                                          <p:spTgt spid="94211">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42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4211">
                                            <p:txEl>
                                              <p:pRg st="1" end="1"/>
                                            </p:txEl>
                                          </p:spTgt>
                                        </p:tgtEl>
                                        <p:attrNameLst>
                                          <p:attrName>style.visibility</p:attrName>
                                        </p:attrNameLst>
                                      </p:cBhvr>
                                      <p:to>
                                        <p:strVal val="visible"/>
                                      </p:to>
                                    </p:set>
                                    <p:anim calcmode="lin" valueType="num">
                                      <p:cBhvr additive="base">
                                        <p:cTn id="19" dur="500" fill="hold"/>
                                        <p:tgtEl>
                                          <p:spTgt spid="94211">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421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4211">
                                            <p:txEl>
                                              <p:pRg st="2" end="2"/>
                                            </p:txEl>
                                          </p:spTgt>
                                        </p:tgtEl>
                                        <p:attrNameLst>
                                          <p:attrName>style.visibility</p:attrName>
                                        </p:attrNameLst>
                                      </p:cBhvr>
                                      <p:to>
                                        <p:strVal val="visible"/>
                                      </p:to>
                                    </p:set>
                                    <p:anim calcmode="lin" valueType="num">
                                      <p:cBhvr additive="base">
                                        <p:cTn id="25" dur="500" fill="hold"/>
                                        <p:tgtEl>
                                          <p:spTgt spid="94211">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421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94211">
                                            <p:txEl>
                                              <p:pRg st="3" end="3"/>
                                            </p:txEl>
                                          </p:spTgt>
                                        </p:tgtEl>
                                        <p:attrNameLst>
                                          <p:attrName>style.visibility</p:attrName>
                                        </p:attrNameLst>
                                      </p:cBhvr>
                                      <p:to>
                                        <p:strVal val="visible"/>
                                      </p:to>
                                    </p:set>
                                    <p:anim calcmode="lin" valueType="num">
                                      <p:cBhvr additive="base">
                                        <p:cTn id="31" dur="500" fill="hold"/>
                                        <p:tgtEl>
                                          <p:spTgt spid="94211">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9421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94211">
                                            <p:txEl>
                                              <p:pRg st="4" end="4"/>
                                            </p:txEl>
                                          </p:spTgt>
                                        </p:tgtEl>
                                        <p:attrNameLst>
                                          <p:attrName>style.visibility</p:attrName>
                                        </p:attrNameLst>
                                      </p:cBhvr>
                                      <p:to>
                                        <p:strVal val="visible"/>
                                      </p:to>
                                    </p:set>
                                    <p:anim calcmode="lin" valueType="num">
                                      <p:cBhvr additive="base">
                                        <p:cTn id="37" dur="500" fill="hold"/>
                                        <p:tgtEl>
                                          <p:spTgt spid="94211">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94211">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0" grpId="0" autoUpdateAnimBg="0"/>
      <p:bldP spid="94211"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pPr eaLnBrk="1" hangingPunct="1"/>
            <a:r>
              <a:rPr lang="id-ID" sz="4400"/>
              <a:t>Dimana Mencari</a:t>
            </a:r>
            <a:endParaRPr lang="en-US" sz="4400"/>
          </a:p>
        </p:txBody>
      </p:sp>
      <p:sp>
        <p:nvSpPr>
          <p:cNvPr id="150531" name="Rectangle 3"/>
          <p:cNvSpPr>
            <a:spLocks noGrp="1" noChangeArrowheads="1"/>
          </p:cNvSpPr>
          <p:nvPr>
            <p:ph type="body" idx="1"/>
          </p:nvPr>
        </p:nvSpPr>
        <p:spPr/>
        <p:txBody>
          <a:bodyPr>
            <a:normAutofit fontScale="70000" lnSpcReduction="20000"/>
          </a:bodyPr>
          <a:lstStyle/>
          <a:p>
            <a:pPr eaLnBrk="1" hangingPunct="1"/>
            <a:r>
              <a:rPr lang="en-US" sz="3000"/>
              <a:t>Search engines</a:t>
            </a:r>
            <a:r>
              <a:rPr lang="id-ID" sz="3000"/>
              <a:t>	: </a:t>
            </a:r>
          </a:p>
          <a:p>
            <a:pPr marL="0" indent="0">
              <a:buNone/>
            </a:pPr>
            <a:r>
              <a:rPr lang="id-ID"/>
              <a:t>	Google, Yahoo, Bing, Alta Vista, Excite, Hotbot, Infoseek.</a:t>
            </a:r>
          </a:p>
          <a:p>
            <a:r>
              <a:rPr lang="id-ID" sz="2600"/>
              <a:t>Academic/scientific database : </a:t>
            </a:r>
          </a:p>
          <a:p>
            <a:pPr marL="0" indent="0">
              <a:buNone/>
            </a:pPr>
            <a:r>
              <a:rPr lang="id-ID"/>
              <a:t>	</a:t>
            </a:r>
            <a:r>
              <a:rPr lang="en-US">
                <a:hlinkClick r:id="rId4"/>
              </a:rPr>
              <a:t>http://www.</a:t>
            </a:r>
            <a:r>
              <a:rPr lang="id-ID">
                <a:hlinkClick r:id="rId4"/>
              </a:rPr>
              <a:t>link.</a:t>
            </a:r>
            <a:r>
              <a:rPr lang="en-US">
                <a:hlinkClick r:id="rId4"/>
              </a:rPr>
              <a:t>springer.com</a:t>
            </a:r>
            <a:endParaRPr lang="id-ID"/>
          </a:p>
          <a:p>
            <a:pPr marL="0" indent="0">
              <a:buNone/>
            </a:pPr>
            <a:r>
              <a:rPr lang="id-ID"/>
              <a:t>	</a:t>
            </a:r>
            <a:r>
              <a:rPr lang="en-US">
                <a:hlinkClick r:id="rId5"/>
              </a:rPr>
              <a:t>http://ieeexplore.org</a:t>
            </a:r>
            <a:r>
              <a:rPr lang="id-ID"/>
              <a:t> </a:t>
            </a:r>
          </a:p>
          <a:p>
            <a:pPr marL="0" indent="0">
              <a:buNone/>
            </a:pPr>
            <a:r>
              <a:rPr lang="id-ID"/>
              <a:t>	</a:t>
            </a:r>
            <a:r>
              <a:rPr lang="en-US">
                <a:hlinkClick r:id="rId6"/>
              </a:rPr>
              <a:t>http://dl.acm.org</a:t>
            </a:r>
            <a:r>
              <a:rPr lang="id-ID"/>
              <a:t> </a:t>
            </a:r>
            <a:endParaRPr lang="id-ID" sz="2600"/>
          </a:p>
          <a:p>
            <a:pPr marL="0" indent="0">
              <a:buNone/>
            </a:pPr>
            <a:r>
              <a:rPr lang="id-ID"/>
              <a:t>	</a:t>
            </a:r>
            <a:r>
              <a:rPr lang="en-US" u="sng">
                <a:hlinkClick r:id="rId7"/>
              </a:rPr>
              <a:t>http://www.sciencedirect.com</a:t>
            </a:r>
            <a:endParaRPr lang="id-ID" u="sng"/>
          </a:p>
          <a:p>
            <a:pPr>
              <a:buFont typeface="Arial" charset="0"/>
              <a:buChar char="•"/>
            </a:pPr>
            <a:r>
              <a:rPr lang="id-ID" sz="2600"/>
              <a:t>Social Media	: facebook, twitter, dll</a:t>
            </a:r>
          </a:p>
          <a:p>
            <a:pPr>
              <a:buFont typeface="Arial" charset="0"/>
              <a:buChar char="•"/>
            </a:pPr>
            <a:r>
              <a:rPr lang="id-ID" sz="2600"/>
              <a:t>Blogging		: wordpress, blogspot, dll</a:t>
            </a:r>
          </a:p>
          <a:p>
            <a:pPr>
              <a:buFont typeface="Arial" charset="0"/>
              <a:buChar char="•"/>
            </a:pPr>
            <a:r>
              <a:rPr lang="id-ID" sz="2600"/>
              <a:t>Social News		: slashdot, fark, digg, reddit</a:t>
            </a:r>
          </a:p>
          <a:p>
            <a:pPr>
              <a:buFont typeface="Arial" charset="0"/>
              <a:buChar char="•"/>
            </a:pPr>
            <a:r>
              <a:rPr lang="id-ID" sz="2600"/>
              <a:t>Forums		: Delphi Forums</a:t>
            </a:r>
          </a:p>
        </p:txBody>
      </p:sp>
    </p:spTree>
    <p:extLst>
      <p:ext uri="{BB962C8B-B14F-4D97-AF65-F5344CB8AC3E}">
        <p14:creationId xmlns:p14="http://schemas.microsoft.com/office/powerpoint/2010/main" val="12499960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0530"/>
                                        </p:tgtEl>
                                        <p:attrNameLst>
                                          <p:attrName>style.visibility</p:attrName>
                                        </p:attrNameLst>
                                      </p:cBhvr>
                                      <p:to>
                                        <p:strVal val="visible"/>
                                      </p:to>
                                    </p:set>
                                    <p:animEffect transition="in" filter="dissolve">
                                      <p:cBhvr>
                                        <p:cTn id="7" dur="500"/>
                                        <p:tgtEl>
                                          <p:spTgt spid="150530"/>
                                        </p:tgtEl>
                                      </p:cBhvr>
                                    </p:animEffect>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150531">
                                            <p:txEl>
                                              <p:pRg st="0" end="0"/>
                                            </p:txEl>
                                          </p:spTgt>
                                        </p:tgtEl>
                                        <p:attrNameLst>
                                          <p:attrName>style.visibility</p:attrName>
                                        </p:attrNameLst>
                                      </p:cBhvr>
                                      <p:to>
                                        <p:strVal val="visible"/>
                                      </p:to>
                                    </p:set>
                                    <p:anim calcmode="lin" valueType="num">
                                      <p:cBhvr additive="base">
                                        <p:cTn id="12" dur="500" fill="hold"/>
                                        <p:tgtEl>
                                          <p:spTgt spid="150531">
                                            <p:txEl>
                                              <p:pRg st="0" end="0"/>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15053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150531">
                                            <p:txEl>
                                              <p:pRg st="1" end="1"/>
                                            </p:txEl>
                                          </p:spTgt>
                                        </p:tgtEl>
                                        <p:attrNameLst>
                                          <p:attrName>style.visibility</p:attrName>
                                        </p:attrNameLst>
                                      </p:cBhvr>
                                      <p:to>
                                        <p:strVal val="visible"/>
                                      </p:to>
                                    </p:set>
                                    <p:anim calcmode="lin" valueType="num">
                                      <p:cBhvr additive="base">
                                        <p:cTn id="18" dur="500" fill="hold"/>
                                        <p:tgtEl>
                                          <p:spTgt spid="150531">
                                            <p:txEl>
                                              <p:pRg st="1" end="1"/>
                                            </p:txEl>
                                          </p:spTgt>
                                        </p:tgtEl>
                                        <p:attrNameLst>
                                          <p:attrName>ppt_x</p:attrName>
                                        </p:attrNameLst>
                                      </p:cBhvr>
                                      <p:tavLst>
                                        <p:tav tm="0">
                                          <p:val>
                                            <p:strVal val="1+#ppt_w/2"/>
                                          </p:val>
                                        </p:tav>
                                        <p:tav tm="100000">
                                          <p:val>
                                            <p:strVal val="#ppt_x"/>
                                          </p:val>
                                        </p:tav>
                                      </p:tavLst>
                                    </p:anim>
                                    <p:anim calcmode="lin" valueType="num">
                                      <p:cBhvr additive="base">
                                        <p:cTn id="19" dur="500" fill="hold"/>
                                        <p:tgtEl>
                                          <p:spTgt spid="150531">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6"/>
                                            </p:cond>
                                          </p:stCondLst>
                                          <p:endCondLst>
                                            <p:cond evt="onStopAudio" delay="0">
                                              <p:tgtEl>
                                                <p:sldTgt/>
                                              </p:tgtEl>
                                            </p:cond>
                                          </p:endCondLst>
                                        </p:cTn>
                                        <p:tgtEl>
                                          <p:sndTgt r:embed="rId3" name="camera.wav"/>
                                        </p:tgtEl>
                                      </p:cMediaNode>
                                    </p:audio>
                                  </p:subTnLst>
                                </p:cTn>
                              </p:par>
                            </p:childTnLst>
                          </p:cTn>
                        </p:par>
                      </p:childTnLst>
                    </p:cTn>
                  </p:par>
                  <p:par>
                    <p:cTn id="20" fill="hold">
                      <p:stCondLst>
                        <p:cond delay="indefinite"/>
                      </p:stCondLst>
                      <p:childTnLst>
                        <p:par>
                          <p:cTn id="21" fill="hold">
                            <p:stCondLst>
                              <p:cond delay="0"/>
                            </p:stCondLst>
                            <p:childTnLst>
                              <p:par>
                                <p:cTn id="22" presetID="2" presetClass="entr" presetSubtype="2" fill="hold" grpId="0" nodeType="clickEffect">
                                  <p:stCondLst>
                                    <p:cond delay="0"/>
                                  </p:stCondLst>
                                  <p:childTnLst>
                                    <p:set>
                                      <p:cBhvr>
                                        <p:cTn id="23" dur="1" fill="hold">
                                          <p:stCondLst>
                                            <p:cond delay="0"/>
                                          </p:stCondLst>
                                        </p:cTn>
                                        <p:tgtEl>
                                          <p:spTgt spid="150531">
                                            <p:txEl>
                                              <p:pRg st="2" end="2"/>
                                            </p:txEl>
                                          </p:spTgt>
                                        </p:tgtEl>
                                        <p:attrNameLst>
                                          <p:attrName>style.visibility</p:attrName>
                                        </p:attrNameLst>
                                      </p:cBhvr>
                                      <p:to>
                                        <p:strVal val="visible"/>
                                      </p:to>
                                    </p:set>
                                    <p:anim calcmode="lin" valueType="num">
                                      <p:cBhvr additive="base">
                                        <p:cTn id="24" dur="500" fill="hold"/>
                                        <p:tgtEl>
                                          <p:spTgt spid="150531">
                                            <p:txEl>
                                              <p:pRg st="2" end="2"/>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50531">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2"/>
                                            </p:cond>
                                          </p:stCondLst>
                                          <p:endCondLst>
                                            <p:cond evt="onStopAudio" delay="0">
                                              <p:tgtEl>
                                                <p:sldTgt/>
                                              </p:tgtEl>
                                            </p:cond>
                                          </p:endCondLst>
                                        </p:cTn>
                                        <p:tgtEl>
                                          <p:sndTgt r:embed="rId3" name="camera.wav"/>
                                        </p:tgtEl>
                                      </p:cMediaNode>
                                    </p:audio>
                                  </p:subTnLst>
                                </p:cTn>
                              </p:par>
                            </p:childTnLst>
                          </p:cTn>
                        </p:par>
                      </p:childTnLst>
                    </p:cTn>
                  </p:par>
                  <p:par>
                    <p:cTn id="26" fill="hold">
                      <p:stCondLst>
                        <p:cond delay="indefinite"/>
                      </p:stCondLst>
                      <p:childTnLst>
                        <p:par>
                          <p:cTn id="27" fill="hold">
                            <p:stCondLst>
                              <p:cond delay="0"/>
                            </p:stCondLst>
                            <p:childTnLst>
                              <p:par>
                                <p:cTn id="28" presetID="2" presetClass="entr" presetSubtype="2" fill="hold" grpId="0" nodeType="clickEffect">
                                  <p:stCondLst>
                                    <p:cond delay="0"/>
                                  </p:stCondLst>
                                  <p:childTnLst>
                                    <p:set>
                                      <p:cBhvr>
                                        <p:cTn id="29" dur="1" fill="hold">
                                          <p:stCondLst>
                                            <p:cond delay="0"/>
                                          </p:stCondLst>
                                        </p:cTn>
                                        <p:tgtEl>
                                          <p:spTgt spid="150531">
                                            <p:txEl>
                                              <p:pRg st="3" end="3"/>
                                            </p:txEl>
                                          </p:spTgt>
                                        </p:tgtEl>
                                        <p:attrNameLst>
                                          <p:attrName>style.visibility</p:attrName>
                                        </p:attrNameLst>
                                      </p:cBhvr>
                                      <p:to>
                                        <p:strVal val="visible"/>
                                      </p:to>
                                    </p:set>
                                    <p:anim calcmode="lin" valueType="num">
                                      <p:cBhvr additive="base">
                                        <p:cTn id="30" dur="500" fill="hold"/>
                                        <p:tgtEl>
                                          <p:spTgt spid="150531">
                                            <p:txEl>
                                              <p:pRg st="3" end="3"/>
                                            </p:txEl>
                                          </p:spTgt>
                                        </p:tgtEl>
                                        <p:attrNameLst>
                                          <p:attrName>ppt_x</p:attrName>
                                        </p:attrNameLst>
                                      </p:cBhvr>
                                      <p:tavLst>
                                        <p:tav tm="0">
                                          <p:val>
                                            <p:strVal val="1+#ppt_w/2"/>
                                          </p:val>
                                        </p:tav>
                                        <p:tav tm="100000">
                                          <p:val>
                                            <p:strVal val="#ppt_x"/>
                                          </p:val>
                                        </p:tav>
                                      </p:tavLst>
                                    </p:anim>
                                    <p:anim calcmode="lin" valueType="num">
                                      <p:cBhvr additive="base">
                                        <p:cTn id="31" dur="500" fill="hold"/>
                                        <p:tgtEl>
                                          <p:spTgt spid="150531">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8"/>
                                            </p:cond>
                                          </p:stCondLst>
                                          <p:endCondLst>
                                            <p:cond evt="onStopAudio" delay="0">
                                              <p:tgtEl>
                                                <p:sldTgt/>
                                              </p:tgtEl>
                                            </p:cond>
                                          </p:endCondLst>
                                        </p:cTn>
                                        <p:tgtEl>
                                          <p:sndTgt r:embed="rId3" name="camera.wav"/>
                                        </p:tgtEl>
                                      </p:cMediaNode>
                                    </p:audio>
                                  </p:subTnLst>
                                </p:cTn>
                              </p:par>
                            </p:childTnLst>
                          </p:cTn>
                        </p:par>
                      </p:childTnLst>
                    </p:cTn>
                  </p:par>
                  <p:par>
                    <p:cTn id="32" fill="hold">
                      <p:stCondLst>
                        <p:cond delay="indefinite"/>
                      </p:stCondLst>
                      <p:childTnLst>
                        <p:par>
                          <p:cTn id="33" fill="hold">
                            <p:stCondLst>
                              <p:cond delay="0"/>
                            </p:stCondLst>
                            <p:childTnLst>
                              <p:par>
                                <p:cTn id="34" presetID="2" presetClass="entr" presetSubtype="2" fill="hold" grpId="0" nodeType="clickEffect">
                                  <p:stCondLst>
                                    <p:cond delay="0"/>
                                  </p:stCondLst>
                                  <p:childTnLst>
                                    <p:set>
                                      <p:cBhvr>
                                        <p:cTn id="35" dur="1" fill="hold">
                                          <p:stCondLst>
                                            <p:cond delay="0"/>
                                          </p:stCondLst>
                                        </p:cTn>
                                        <p:tgtEl>
                                          <p:spTgt spid="150531">
                                            <p:txEl>
                                              <p:pRg st="4" end="4"/>
                                            </p:txEl>
                                          </p:spTgt>
                                        </p:tgtEl>
                                        <p:attrNameLst>
                                          <p:attrName>style.visibility</p:attrName>
                                        </p:attrNameLst>
                                      </p:cBhvr>
                                      <p:to>
                                        <p:strVal val="visible"/>
                                      </p:to>
                                    </p:set>
                                    <p:anim calcmode="lin" valueType="num">
                                      <p:cBhvr additive="base">
                                        <p:cTn id="36" dur="500" fill="hold"/>
                                        <p:tgtEl>
                                          <p:spTgt spid="150531">
                                            <p:txEl>
                                              <p:pRg st="4" end="4"/>
                                            </p:txEl>
                                          </p:spTgt>
                                        </p:tgtEl>
                                        <p:attrNameLst>
                                          <p:attrName>ppt_x</p:attrName>
                                        </p:attrNameLst>
                                      </p:cBhvr>
                                      <p:tavLst>
                                        <p:tav tm="0">
                                          <p:val>
                                            <p:strVal val="1+#ppt_w/2"/>
                                          </p:val>
                                        </p:tav>
                                        <p:tav tm="100000">
                                          <p:val>
                                            <p:strVal val="#ppt_x"/>
                                          </p:val>
                                        </p:tav>
                                      </p:tavLst>
                                    </p:anim>
                                    <p:anim calcmode="lin" valueType="num">
                                      <p:cBhvr additive="base">
                                        <p:cTn id="37" dur="500" fill="hold"/>
                                        <p:tgtEl>
                                          <p:spTgt spid="150531">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4"/>
                                            </p:cond>
                                          </p:stCondLst>
                                          <p:endCondLst>
                                            <p:cond evt="onStopAudio" delay="0">
                                              <p:tgtEl>
                                                <p:sldTgt/>
                                              </p:tgtEl>
                                            </p:cond>
                                          </p:endCondLst>
                                        </p:cTn>
                                        <p:tgtEl>
                                          <p:sndTgt r:embed="rId3" name="camera.wav"/>
                                        </p:tgtEl>
                                      </p:cMediaNode>
                                    </p:audio>
                                  </p:subTnLst>
                                </p:cTn>
                              </p:par>
                            </p:childTnLst>
                          </p:cTn>
                        </p:par>
                      </p:childTnLst>
                    </p:cTn>
                  </p:par>
                  <p:par>
                    <p:cTn id="38" fill="hold">
                      <p:stCondLst>
                        <p:cond delay="indefinite"/>
                      </p:stCondLst>
                      <p:childTnLst>
                        <p:par>
                          <p:cTn id="39" fill="hold">
                            <p:stCondLst>
                              <p:cond delay="0"/>
                            </p:stCondLst>
                            <p:childTnLst>
                              <p:par>
                                <p:cTn id="40" presetID="2" presetClass="entr" presetSubtype="2" fill="hold" grpId="0" nodeType="clickEffect">
                                  <p:stCondLst>
                                    <p:cond delay="0"/>
                                  </p:stCondLst>
                                  <p:childTnLst>
                                    <p:set>
                                      <p:cBhvr>
                                        <p:cTn id="41" dur="1" fill="hold">
                                          <p:stCondLst>
                                            <p:cond delay="0"/>
                                          </p:stCondLst>
                                        </p:cTn>
                                        <p:tgtEl>
                                          <p:spTgt spid="150531">
                                            <p:txEl>
                                              <p:pRg st="5" end="5"/>
                                            </p:txEl>
                                          </p:spTgt>
                                        </p:tgtEl>
                                        <p:attrNameLst>
                                          <p:attrName>style.visibility</p:attrName>
                                        </p:attrNameLst>
                                      </p:cBhvr>
                                      <p:to>
                                        <p:strVal val="visible"/>
                                      </p:to>
                                    </p:set>
                                    <p:anim calcmode="lin" valueType="num">
                                      <p:cBhvr additive="base">
                                        <p:cTn id="42" dur="500" fill="hold"/>
                                        <p:tgtEl>
                                          <p:spTgt spid="150531">
                                            <p:txEl>
                                              <p:pRg st="5" end="5"/>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150531">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0"/>
                                            </p:cond>
                                          </p:stCondLst>
                                          <p:endCondLst>
                                            <p:cond evt="onStopAudio" delay="0">
                                              <p:tgtEl>
                                                <p:sldTgt/>
                                              </p:tgtEl>
                                            </p:cond>
                                          </p:endCondLst>
                                        </p:cTn>
                                        <p:tgtEl>
                                          <p:sndTgt r:embed="rId3" name="camera.wav"/>
                                        </p:tgtEl>
                                      </p:cMediaNode>
                                    </p:audio>
                                  </p:subTnLst>
                                </p:cTn>
                              </p:par>
                            </p:childTnLst>
                          </p:cTn>
                        </p:par>
                      </p:childTnLst>
                    </p:cTn>
                  </p:par>
                  <p:par>
                    <p:cTn id="44" fill="hold">
                      <p:stCondLst>
                        <p:cond delay="indefinite"/>
                      </p:stCondLst>
                      <p:childTnLst>
                        <p:par>
                          <p:cTn id="45" fill="hold">
                            <p:stCondLst>
                              <p:cond delay="0"/>
                            </p:stCondLst>
                            <p:childTnLst>
                              <p:par>
                                <p:cTn id="46" presetID="2" presetClass="entr" presetSubtype="2" fill="hold" grpId="0" nodeType="clickEffect">
                                  <p:stCondLst>
                                    <p:cond delay="0"/>
                                  </p:stCondLst>
                                  <p:childTnLst>
                                    <p:set>
                                      <p:cBhvr>
                                        <p:cTn id="47" dur="1" fill="hold">
                                          <p:stCondLst>
                                            <p:cond delay="0"/>
                                          </p:stCondLst>
                                        </p:cTn>
                                        <p:tgtEl>
                                          <p:spTgt spid="150531">
                                            <p:txEl>
                                              <p:pRg st="6" end="6"/>
                                            </p:txEl>
                                          </p:spTgt>
                                        </p:tgtEl>
                                        <p:attrNameLst>
                                          <p:attrName>style.visibility</p:attrName>
                                        </p:attrNameLst>
                                      </p:cBhvr>
                                      <p:to>
                                        <p:strVal val="visible"/>
                                      </p:to>
                                    </p:set>
                                    <p:anim calcmode="lin" valueType="num">
                                      <p:cBhvr additive="base">
                                        <p:cTn id="48" dur="500" fill="hold"/>
                                        <p:tgtEl>
                                          <p:spTgt spid="150531">
                                            <p:txEl>
                                              <p:pRg st="6" end="6"/>
                                            </p:txEl>
                                          </p:spTgt>
                                        </p:tgtEl>
                                        <p:attrNameLst>
                                          <p:attrName>ppt_x</p:attrName>
                                        </p:attrNameLst>
                                      </p:cBhvr>
                                      <p:tavLst>
                                        <p:tav tm="0">
                                          <p:val>
                                            <p:strVal val="1+#ppt_w/2"/>
                                          </p:val>
                                        </p:tav>
                                        <p:tav tm="100000">
                                          <p:val>
                                            <p:strVal val="#ppt_x"/>
                                          </p:val>
                                        </p:tav>
                                      </p:tavLst>
                                    </p:anim>
                                    <p:anim calcmode="lin" valueType="num">
                                      <p:cBhvr additive="base">
                                        <p:cTn id="49" dur="500" fill="hold"/>
                                        <p:tgtEl>
                                          <p:spTgt spid="150531">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6"/>
                                            </p:cond>
                                          </p:stCondLst>
                                          <p:endCondLst>
                                            <p:cond evt="onStopAudio" delay="0">
                                              <p:tgtEl>
                                                <p:sldTgt/>
                                              </p:tgtEl>
                                            </p:cond>
                                          </p:endCondLst>
                                        </p:cTn>
                                        <p:tgtEl>
                                          <p:sndTgt r:embed="rId3" name="camera.wav"/>
                                        </p:tgtEl>
                                      </p:cMediaNode>
                                    </p:audio>
                                  </p:subTnLst>
                                </p:cTn>
                              </p:par>
                            </p:childTnLst>
                          </p:cTn>
                        </p:par>
                      </p:childTnLst>
                    </p:cTn>
                  </p:par>
                  <p:par>
                    <p:cTn id="50" fill="hold">
                      <p:stCondLst>
                        <p:cond delay="indefinite"/>
                      </p:stCondLst>
                      <p:childTnLst>
                        <p:par>
                          <p:cTn id="51" fill="hold">
                            <p:stCondLst>
                              <p:cond delay="0"/>
                            </p:stCondLst>
                            <p:childTnLst>
                              <p:par>
                                <p:cTn id="52" presetID="2" presetClass="entr" presetSubtype="2" fill="hold" grpId="0" nodeType="clickEffect">
                                  <p:stCondLst>
                                    <p:cond delay="0"/>
                                  </p:stCondLst>
                                  <p:childTnLst>
                                    <p:set>
                                      <p:cBhvr>
                                        <p:cTn id="53" dur="1" fill="hold">
                                          <p:stCondLst>
                                            <p:cond delay="0"/>
                                          </p:stCondLst>
                                        </p:cTn>
                                        <p:tgtEl>
                                          <p:spTgt spid="150531">
                                            <p:txEl>
                                              <p:pRg st="7" end="7"/>
                                            </p:txEl>
                                          </p:spTgt>
                                        </p:tgtEl>
                                        <p:attrNameLst>
                                          <p:attrName>style.visibility</p:attrName>
                                        </p:attrNameLst>
                                      </p:cBhvr>
                                      <p:to>
                                        <p:strVal val="visible"/>
                                      </p:to>
                                    </p:set>
                                    <p:anim calcmode="lin" valueType="num">
                                      <p:cBhvr additive="base">
                                        <p:cTn id="54" dur="500" fill="hold"/>
                                        <p:tgtEl>
                                          <p:spTgt spid="150531">
                                            <p:txEl>
                                              <p:pRg st="7" end="7"/>
                                            </p:txEl>
                                          </p:spTgt>
                                        </p:tgtEl>
                                        <p:attrNameLst>
                                          <p:attrName>ppt_x</p:attrName>
                                        </p:attrNameLst>
                                      </p:cBhvr>
                                      <p:tavLst>
                                        <p:tav tm="0">
                                          <p:val>
                                            <p:strVal val="1+#ppt_w/2"/>
                                          </p:val>
                                        </p:tav>
                                        <p:tav tm="100000">
                                          <p:val>
                                            <p:strVal val="#ppt_x"/>
                                          </p:val>
                                        </p:tav>
                                      </p:tavLst>
                                    </p:anim>
                                    <p:anim calcmode="lin" valueType="num">
                                      <p:cBhvr additive="base">
                                        <p:cTn id="55" dur="500" fill="hold"/>
                                        <p:tgtEl>
                                          <p:spTgt spid="150531">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2"/>
                                            </p:cond>
                                          </p:stCondLst>
                                          <p:endCondLst>
                                            <p:cond evt="onStopAudio" delay="0">
                                              <p:tgtEl>
                                                <p:sldTgt/>
                                              </p:tgtEl>
                                            </p:cond>
                                          </p:endCondLst>
                                        </p:cTn>
                                        <p:tgtEl>
                                          <p:sndTgt r:embed="rId3" name="camera.wav"/>
                                        </p:tgtEl>
                                      </p:cMediaNode>
                                    </p:audio>
                                  </p:subTnLst>
                                </p:cTn>
                              </p:par>
                            </p:childTnLst>
                          </p:cTn>
                        </p:par>
                      </p:childTnLst>
                    </p:cTn>
                  </p:par>
                  <p:par>
                    <p:cTn id="56" fill="hold">
                      <p:stCondLst>
                        <p:cond delay="indefinite"/>
                      </p:stCondLst>
                      <p:childTnLst>
                        <p:par>
                          <p:cTn id="57" fill="hold">
                            <p:stCondLst>
                              <p:cond delay="0"/>
                            </p:stCondLst>
                            <p:childTnLst>
                              <p:par>
                                <p:cTn id="58" presetID="2" presetClass="entr" presetSubtype="2" fill="hold" grpId="0" nodeType="clickEffect">
                                  <p:stCondLst>
                                    <p:cond delay="0"/>
                                  </p:stCondLst>
                                  <p:childTnLst>
                                    <p:set>
                                      <p:cBhvr>
                                        <p:cTn id="59" dur="1" fill="hold">
                                          <p:stCondLst>
                                            <p:cond delay="0"/>
                                          </p:stCondLst>
                                        </p:cTn>
                                        <p:tgtEl>
                                          <p:spTgt spid="150531">
                                            <p:txEl>
                                              <p:pRg st="8" end="8"/>
                                            </p:txEl>
                                          </p:spTgt>
                                        </p:tgtEl>
                                        <p:attrNameLst>
                                          <p:attrName>style.visibility</p:attrName>
                                        </p:attrNameLst>
                                      </p:cBhvr>
                                      <p:to>
                                        <p:strVal val="visible"/>
                                      </p:to>
                                    </p:set>
                                    <p:anim calcmode="lin" valueType="num">
                                      <p:cBhvr additive="base">
                                        <p:cTn id="60" dur="500" fill="hold"/>
                                        <p:tgtEl>
                                          <p:spTgt spid="150531">
                                            <p:txEl>
                                              <p:pRg st="8" end="8"/>
                                            </p:txEl>
                                          </p:spTgt>
                                        </p:tgtEl>
                                        <p:attrNameLst>
                                          <p:attrName>ppt_x</p:attrName>
                                        </p:attrNameLst>
                                      </p:cBhvr>
                                      <p:tavLst>
                                        <p:tav tm="0">
                                          <p:val>
                                            <p:strVal val="1+#ppt_w/2"/>
                                          </p:val>
                                        </p:tav>
                                        <p:tav tm="100000">
                                          <p:val>
                                            <p:strVal val="#ppt_x"/>
                                          </p:val>
                                        </p:tav>
                                      </p:tavLst>
                                    </p:anim>
                                    <p:anim calcmode="lin" valueType="num">
                                      <p:cBhvr additive="base">
                                        <p:cTn id="61" dur="500" fill="hold"/>
                                        <p:tgtEl>
                                          <p:spTgt spid="150531">
                                            <p:txEl>
                                              <p:pRg st="8" end="8"/>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8"/>
                                            </p:cond>
                                          </p:stCondLst>
                                          <p:endCondLst>
                                            <p:cond evt="onStopAudio" delay="0">
                                              <p:tgtEl>
                                                <p:sldTgt/>
                                              </p:tgtEl>
                                            </p:cond>
                                          </p:endCondLst>
                                        </p:cTn>
                                        <p:tgtEl>
                                          <p:sndTgt r:embed="rId3" name="camera.wav"/>
                                        </p:tgtEl>
                                      </p:cMediaNode>
                                    </p:audio>
                                  </p:subTnLst>
                                </p:cTn>
                              </p:par>
                            </p:childTnLst>
                          </p:cTn>
                        </p:par>
                      </p:childTnLst>
                    </p:cTn>
                  </p:par>
                  <p:par>
                    <p:cTn id="62" fill="hold">
                      <p:stCondLst>
                        <p:cond delay="indefinite"/>
                      </p:stCondLst>
                      <p:childTnLst>
                        <p:par>
                          <p:cTn id="63" fill="hold">
                            <p:stCondLst>
                              <p:cond delay="0"/>
                            </p:stCondLst>
                            <p:childTnLst>
                              <p:par>
                                <p:cTn id="64" presetID="2" presetClass="entr" presetSubtype="2" fill="hold" grpId="0" nodeType="clickEffect">
                                  <p:stCondLst>
                                    <p:cond delay="0"/>
                                  </p:stCondLst>
                                  <p:childTnLst>
                                    <p:set>
                                      <p:cBhvr>
                                        <p:cTn id="65" dur="1" fill="hold">
                                          <p:stCondLst>
                                            <p:cond delay="0"/>
                                          </p:stCondLst>
                                        </p:cTn>
                                        <p:tgtEl>
                                          <p:spTgt spid="150531">
                                            <p:txEl>
                                              <p:pRg st="9" end="9"/>
                                            </p:txEl>
                                          </p:spTgt>
                                        </p:tgtEl>
                                        <p:attrNameLst>
                                          <p:attrName>style.visibility</p:attrName>
                                        </p:attrNameLst>
                                      </p:cBhvr>
                                      <p:to>
                                        <p:strVal val="visible"/>
                                      </p:to>
                                    </p:set>
                                    <p:anim calcmode="lin" valueType="num">
                                      <p:cBhvr additive="base">
                                        <p:cTn id="66" dur="500" fill="hold"/>
                                        <p:tgtEl>
                                          <p:spTgt spid="150531">
                                            <p:txEl>
                                              <p:pRg st="9" end="9"/>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150531">
                                            <p:txEl>
                                              <p:pRg st="9" end="9"/>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64"/>
                                            </p:cond>
                                          </p:stCondLst>
                                          <p:endCondLst>
                                            <p:cond evt="onStopAudio" delay="0">
                                              <p:tgtEl>
                                                <p:sldTgt/>
                                              </p:tgtEl>
                                            </p:cond>
                                          </p:endCondLst>
                                        </p:cTn>
                                        <p:tgtEl>
                                          <p:sndTgt r:embed="rId3" name="camera.wav"/>
                                        </p:tgtEl>
                                      </p:cMediaNode>
                                    </p:audio>
                                  </p:subTnLst>
                                </p:cTn>
                              </p:par>
                            </p:childTnLst>
                          </p:cTn>
                        </p:par>
                      </p:childTnLst>
                    </p:cTn>
                  </p:par>
                  <p:par>
                    <p:cTn id="68" fill="hold">
                      <p:stCondLst>
                        <p:cond delay="indefinite"/>
                      </p:stCondLst>
                      <p:childTnLst>
                        <p:par>
                          <p:cTn id="69" fill="hold">
                            <p:stCondLst>
                              <p:cond delay="0"/>
                            </p:stCondLst>
                            <p:childTnLst>
                              <p:par>
                                <p:cTn id="70" presetID="2" presetClass="entr" presetSubtype="2" fill="hold" grpId="0" nodeType="clickEffect">
                                  <p:stCondLst>
                                    <p:cond delay="0"/>
                                  </p:stCondLst>
                                  <p:childTnLst>
                                    <p:set>
                                      <p:cBhvr>
                                        <p:cTn id="71" dur="1" fill="hold">
                                          <p:stCondLst>
                                            <p:cond delay="0"/>
                                          </p:stCondLst>
                                        </p:cTn>
                                        <p:tgtEl>
                                          <p:spTgt spid="150531">
                                            <p:txEl>
                                              <p:pRg st="10" end="10"/>
                                            </p:txEl>
                                          </p:spTgt>
                                        </p:tgtEl>
                                        <p:attrNameLst>
                                          <p:attrName>style.visibility</p:attrName>
                                        </p:attrNameLst>
                                      </p:cBhvr>
                                      <p:to>
                                        <p:strVal val="visible"/>
                                      </p:to>
                                    </p:set>
                                    <p:anim calcmode="lin" valueType="num">
                                      <p:cBhvr additive="base">
                                        <p:cTn id="72" dur="500" fill="hold"/>
                                        <p:tgtEl>
                                          <p:spTgt spid="150531">
                                            <p:txEl>
                                              <p:pRg st="10" end="10"/>
                                            </p:txEl>
                                          </p:spTgt>
                                        </p:tgtEl>
                                        <p:attrNameLst>
                                          <p:attrName>ppt_x</p:attrName>
                                        </p:attrNameLst>
                                      </p:cBhvr>
                                      <p:tavLst>
                                        <p:tav tm="0">
                                          <p:val>
                                            <p:strVal val="1+#ppt_w/2"/>
                                          </p:val>
                                        </p:tav>
                                        <p:tav tm="100000">
                                          <p:val>
                                            <p:strVal val="#ppt_x"/>
                                          </p:val>
                                        </p:tav>
                                      </p:tavLst>
                                    </p:anim>
                                    <p:anim calcmode="lin" valueType="num">
                                      <p:cBhvr additive="base">
                                        <p:cTn id="73" dur="500" fill="hold"/>
                                        <p:tgtEl>
                                          <p:spTgt spid="150531">
                                            <p:txEl>
                                              <p:pRg st="10" end="1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70"/>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0" grpId="0" autoUpdateAnimBg="0"/>
      <p:bldP spid="150531"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http://www.</a:t>
            </a:r>
            <a:r>
              <a:rPr lang="id-ID"/>
              <a:t>link.</a:t>
            </a:r>
            <a:r>
              <a:rPr lang="en-US"/>
              <a:t>springer.com</a:t>
            </a:r>
            <a:endParaRPr lang="id-ID"/>
          </a:p>
        </p:txBody>
      </p:sp>
      <p:sp>
        <p:nvSpPr>
          <p:cNvPr id="3" name="Content Placeholder 2"/>
          <p:cNvSpPr>
            <a:spLocks noGrp="1"/>
          </p:cNvSpPr>
          <p:nvPr>
            <p:ph idx="1"/>
          </p:nvPr>
        </p:nvSpPr>
        <p:spPr/>
        <p:txBody>
          <a:bodyPr/>
          <a:lstStyle/>
          <a:p>
            <a:endParaRPr lang="id-ID"/>
          </a:p>
        </p:txBody>
      </p:sp>
      <p:pic>
        <p:nvPicPr>
          <p:cNvPr id="4" name="Picture 3"/>
          <p:cNvPicPr/>
          <p:nvPr/>
        </p:nvPicPr>
        <p:blipFill rotWithShape="1">
          <a:blip r:embed="rId2" cstate="print">
            <a:extLst>
              <a:ext uri="{28A0092B-C50C-407E-A947-70E740481C1C}">
                <a14:useLocalDpi xmlns:a14="http://schemas.microsoft.com/office/drawing/2010/main" val="0"/>
              </a:ext>
            </a:extLst>
          </a:blip>
          <a:srcRect t="19570"/>
          <a:stretch/>
        </p:blipFill>
        <p:spPr bwMode="auto">
          <a:xfrm>
            <a:off x="2063552" y="1556792"/>
            <a:ext cx="8136904" cy="4536504"/>
          </a:xfrm>
          <a:prstGeom prst="rect">
            <a:avLst/>
          </a:prstGeom>
          <a:noFill/>
          <a:ln>
            <a:noFill/>
          </a:ln>
          <a:extLst>
            <a:ext uri="{53640926-AAD7-44D8-BBD7-CCE9431645EC}">
              <a14:shadowObscured xmlns:a14="http://schemas.microsoft.com/office/drawing/2010/main"/>
            </a:ext>
          </a:extLst>
        </p:spPr>
      </p:pic>
      <p:sp>
        <p:nvSpPr>
          <p:cNvPr id="5" name="Down Arrow 4"/>
          <p:cNvSpPr/>
          <p:nvPr/>
        </p:nvSpPr>
        <p:spPr>
          <a:xfrm rot="1160397">
            <a:off x="9611269" y="1196752"/>
            <a:ext cx="432048" cy="864096"/>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21506848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hlinkClick r:id="rId2"/>
              </a:rPr>
              <a:t>http://ieeexplore.org</a:t>
            </a:r>
            <a:endParaRPr lang="id-ID"/>
          </a:p>
        </p:txBody>
      </p:sp>
      <p:sp>
        <p:nvSpPr>
          <p:cNvPr id="3" name="Content Placeholder 2"/>
          <p:cNvSpPr>
            <a:spLocks noGrp="1"/>
          </p:cNvSpPr>
          <p:nvPr>
            <p:ph idx="1"/>
          </p:nvPr>
        </p:nvSpPr>
        <p:spPr/>
        <p:txBody>
          <a:bodyPr/>
          <a:lstStyle/>
          <a:p>
            <a:endParaRPr lang="id-ID"/>
          </a:p>
        </p:txBody>
      </p:sp>
      <p:pic>
        <p:nvPicPr>
          <p:cNvPr id="4" name="Picture 3"/>
          <p:cNvPicPr/>
          <p:nvPr/>
        </p:nvPicPr>
        <p:blipFill rotWithShape="1">
          <a:blip r:embed="rId3" cstate="print">
            <a:extLst>
              <a:ext uri="{28A0092B-C50C-407E-A947-70E740481C1C}">
                <a14:useLocalDpi xmlns:a14="http://schemas.microsoft.com/office/drawing/2010/main" val="0"/>
              </a:ext>
            </a:extLst>
          </a:blip>
          <a:srcRect t="23905" b="3899"/>
          <a:stretch/>
        </p:blipFill>
        <p:spPr bwMode="auto">
          <a:xfrm>
            <a:off x="1991545" y="1628801"/>
            <a:ext cx="8352927" cy="4464495"/>
          </a:xfrm>
          <a:prstGeom prst="rect">
            <a:avLst/>
          </a:prstGeom>
          <a:noFill/>
          <a:ln>
            <a:noFill/>
          </a:ln>
          <a:extLst>
            <a:ext uri="{53640926-AAD7-44D8-BBD7-CCE9431645EC}">
              <a14:shadowObscured xmlns:a14="http://schemas.microsoft.com/office/drawing/2010/main"/>
            </a:ext>
          </a:extLst>
        </p:spPr>
      </p:pic>
      <p:sp>
        <p:nvSpPr>
          <p:cNvPr id="5" name="Left Arrow 4"/>
          <p:cNvSpPr/>
          <p:nvPr/>
        </p:nvSpPr>
        <p:spPr>
          <a:xfrm rot="19860095">
            <a:off x="6972074" y="1408849"/>
            <a:ext cx="1479612" cy="432048"/>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42391903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a:hlinkClick r:id="rId2"/>
              </a:rPr>
              <a:t>http://dl.acm.org</a:t>
            </a:r>
            <a:endParaRPr lang="id-ID"/>
          </a:p>
        </p:txBody>
      </p:sp>
      <p:sp>
        <p:nvSpPr>
          <p:cNvPr id="3" name="Content Placeholder 2"/>
          <p:cNvSpPr>
            <a:spLocks noGrp="1"/>
          </p:cNvSpPr>
          <p:nvPr>
            <p:ph idx="1"/>
          </p:nvPr>
        </p:nvSpPr>
        <p:spPr/>
        <p:txBody>
          <a:bodyPr/>
          <a:lstStyle/>
          <a:p>
            <a:endParaRPr lang="id-ID"/>
          </a:p>
        </p:txBody>
      </p:sp>
      <p:pic>
        <p:nvPicPr>
          <p:cNvPr id="4" name="Picture 3"/>
          <p:cNvPicPr/>
          <p:nvPr/>
        </p:nvPicPr>
        <p:blipFill rotWithShape="1">
          <a:blip r:embed="rId3" cstate="print">
            <a:extLst>
              <a:ext uri="{28A0092B-C50C-407E-A947-70E740481C1C}">
                <a14:useLocalDpi xmlns:a14="http://schemas.microsoft.com/office/drawing/2010/main" val="0"/>
              </a:ext>
            </a:extLst>
          </a:blip>
          <a:srcRect t="19036" r="2523"/>
          <a:stretch/>
        </p:blipFill>
        <p:spPr bwMode="auto">
          <a:xfrm>
            <a:off x="1991544" y="1628800"/>
            <a:ext cx="8208912" cy="4536504"/>
          </a:xfrm>
          <a:prstGeom prst="rect">
            <a:avLst/>
          </a:prstGeom>
          <a:noFill/>
          <a:ln>
            <a:noFill/>
          </a:ln>
          <a:extLst>
            <a:ext uri="{53640926-AAD7-44D8-BBD7-CCE9431645EC}">
              <a14:shadowObscured xmlns:a14="http://schemas.microsoft.com/office/drawing/2010/main"/>
            </a:ext>
          </a:extLst>
        </p:spPr>
      </p:pic>
      <p:sp>
        <p:nvSpPr>
          <p:cNvPr id="5" name="Left Arrow 4"/>
          <p:cNvSpPr/>
          <p:nvPr/>
        </p:nvSpPr>
        <p:spPr>
          <a:xfrm rot="20631570">
            <a:off x="6058501" y="1512413"/>
            <a:ext cx="1296144" cy="432048"/>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39585028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a:hlinkClick r:id="rId2"/>
              </a:rPr>
              <a:t>http://www.sciencedirect.com</a:t>
            </a:r>
            <a:endParaRPr lang="id-ID"/>
          </a:p>
        </p:txBody>
      </p:sp>
      <p:sp>
        <p:nvSpPr>
          <p:cNvPr id="3" name="Content Placeholder 2"/>
          <p:cNvSpPr>
            <a:spLocks noGrp="1"/>
          </p:cNvSpPr>
          <p:nvPr>
            <p:ph idx="1"/>
          </p:nvPr>
        </p:nvSpPr>
        <p:spPr/>
        <p:txBody>
          <a:bodyPr/>
          <a:lstStyle/>
          <a:p>
            <a:endParaRPr lang="id-ID"/>
          </a:p>
        </p:txBody>
      </p:sp>
      <p:pic>
        <p:nvPicPr>
          <p:cNvPr id="4" name="Picture 3"/>
          <p:cNvPicPr/>
          <p:nvPr/>
        </p:nvPicPr>
        <p:blipFill rotWithShape="1">
          <a:blip r:embed="rId3" cstate="print">
            <a:extLst>
              <a:ext uri="{28A0092B-C50C-407E-A947-70E740481C1C}">
                <a14:useLocalDpi xmlns:a14="http://schemas.microsoft.com/office/drawing/2010/main" val="0"/>
              </a:ext>
            </a:extLst>
          </a:blip>
          <a:srcRect l="-1" t="17622" r="1874"/>
          <a:stretch/>
        </p:blipFill>
        <p:spPr bwMode="auto">
          <a:xfrm>
            <a:off x="2063552" y="1628800"/>
            <a:ext cx="8136904" cy="4464496"/>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0935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3"/>
          <p:cNvSpPr>
            <a:spLocks noGrp="1" noChangeArrowheads="1"/>
          </p:cNvSpPr>
          <p:nvPr>
            <p:ph type="body" idx="1"/>
          </p:nvPr>
        </p:nvSpPr>
        <p:spPr>
          <a:xfrm>
            <a:off x="2286002" y="1905000"/>
            <a:ext cx="7770813" cy="4038600"/>
          </a:xfrm>
        </p:spPr>
        <p:txBody>
          <a:bodyPr/>
          <a:lstStyle/>
          <a:p>
            <a:pPr eaLnBrk="1" hangingPunct="1"/>
            <a:r>
              <a:rPr lang="id-ID"/>
              <a:t>Mutu informasi dipengaruhi oleh faktor-faktor berikut</a:t>
            </a:r>
            <a:r>
              <a:rPr lang="en-GB"/>
              <a:t>:</a:t>
            </a:r>
            <a:br>
              <a:rPr lang="en-GB"/>
            </a:br>
            <a:endParaRPr lang="en-GB"/>
          </a:p>
          <a:p>
            <a:pPr lvl="1" eaLnBrk="1" hangingPunct="1"/>
            <a:r>
              <a:rPr lang="en-GB" sz="2000"/>
              <a:t>Up-to-date</a:t>
            </a:r>
            <a:endParaRPr lang="en-GB" sz="2000" b="1">
              <a:solidFill>
                <a:schemeClr val="tx2"/>
              </a:solidFill>
            </a:endParaRPr>
          </a:p>
          <a:p>
            <a:pPr lvl="1" eaLnBrk="1" hangingPunct="1"/>
            <a:r>
              <a:rPr lang="id-ID" sz="2000"/>
              <a:t>Lengkap</a:t>
            </a:r>
            <a:endParaRPr lang="en-GB" sz="2000" b="1">
              <a:solidFill>
                <a:schemeClr val="tx2"/>
              </a:solidFill>
            </a:endParaRPr>
          </a:p>
          <a:p>
            <a:pPr lvl="1" eaLnBrk="1" hangingPunct="1"/>
            <a:r>
              <a:rPr lang="id-ID" sz="2000"/>
              <a:t>Relevan</a:t>
            </a:r>
            <a:endParaRPr lang="en-GB" sz="2000" b="1">
              <a:solidFill>
                <a:schemeClr val="tx2"/>
              </a:solidFill>
            </a:endParaRPr>
          </a:p>
          <a:p>
            <a:pPr lvl="1" eaLnBrk="1" hangingPunct="1"/>
            <a:r>
              <a:rPr lang="en-GB" sz="2000"/>
              <a:t>A</a:t>
            </a:r>
            <a:r>
              <a:rPr lang="id-ID" sz="2000"/>
              <a:t>kurat</a:t>
            </a:r>
            <a:endParaRPr lang="en-GB" sz="2000" b="1">
              <a:solidFill>
                <a:schemeClr val="tx2"/>
              </a:solidFill>
            </a:endParaRPr>
          </a:p>
          <a:p>
            <a:pPr lvl="1" eaLnBrk="1" hangingPunct="1"/>
            <a:r>
              <a:rPr lang="id-ID" sz="2000"/>
              <a:t>Dapat dihandalkan</a:t>
            </a:r>
            <a:endParaRPr lang="en-GB" sz="2000"/>
          </a:p>
          <a:p>
            <a:pPr lvl="1" eaLnBrk="1" hangingPunct="1"/>
            <a:r>
              <a:rPr lang="id-ID" sz="2000"/>
              <a:t>Tersaji baik</a:t>
            </a:r>
            <a:endParaRPr lang="en-GB" sz="2000"/>
          </a:p>
          <a:p>
            <a:pPr eaLnBrk="1" hangingPunct="1"/>
            <a:endParaRPr lang="en-GB" sz="2000"/>
          </a:p>
        </p:txBody>
      </p:sp>
      <p:sp>
        <p:nvSpPr>
          <p:cNvPr id="5123" name="Rectangle 2"/>
          <p:cNvSpPr>
            <a:spLocks noGrp="1" noChangeArrowheads="1"/>
          </p:cNvSpPr>
          <p:nvPr>
            <p:ph type="title"/>
          </p:nvPr>
        </p:nvSpPr>
        <p:spPr/>
        <p:txBody>
          <a:bodyPr>
            <a:normAutofit/>
          </a:bodyPr>
          <a:lstStyle/>
          <a:p>
            <a:pPr eaLnBrk="1" hangingPunct="1"/>
            <a:r>
              <a:rPr lang="en-GB" smtClean="0"/>
              <a:t>Factor</a:t>
            </a:r>
            <a:r>
              <a:rPr lang="id-ID" smtClean="0"/>
              <a:t>-faktor yang berpengaruh</a:t>
            </a:r>
            <a:endParaRPr lang="en-GB" smtClean="0"/>
          </a:p>
        </p:txBody>
      </p:sp>
      <p:sp>
        <p:nvSpPr>
          <p:cNvPr id="86025" name="Text Box 9"/>
          <p:cNvSpPr txBox="1">
            <a:spLocks noChangeArrowheads="1"/>
          </p:cNvSpPr>
          <p:nvPr/>
        </p:nvSpPr>
        <p:spPr bwMode="auto">
          <a:xfrm>
            <a:off x="6888090" y="2780929"/>
            <a:ext cx="2592387" cy="1754326"/>
          </a:xfrm>
          <a:prstGeom prst="rect">
            <a:avLst/>
          </a:prstGeom>
          <a:solidFill>
            <a:schemeClr val="accent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id-ID"/>
              <a:t>Potensi penggunaan informasi adalah faktor penting dalam menentukan nilainya</a:t>
            </a:r>
            <a:r>
              <a:rPr lang="en-GB"/>
              <a:t>. </a:t>
            </a:r>
            <a:r>
              <a:rPr lang="id-ID"/>
              <a:t>Makin berpotensi makin bernilai.</a:t>
            </a:r>
            <a:endParaRPr lang="en-GB"/>
          </a:p>
        </p:txBody>
      </p:sp>
    </p:spTree>
    <p:extLst>
      <p:ext uri="{BB962C8B-B14F-4D97-AF65-F5344CB8AC3E}">
        <p14:creationId xmlns:p14="http://schemas.microsoft.com/office/powerpoint/2010/main" val="17121563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anim calcmode="lin" valueType="num">
                                      <p:cBhvr additive="base">
                                        <p:cTn id="7" dur="1000" fill="hold"/>
                                        <p:tgtEl>
                                          <p:spTgt spid="86019">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860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86019">
                                            <p:txEl>
                                              <p:pRg st="1" end="1"/>
                                            </p:txEl>
                                          </p:spTgt>
                                        </p:tgtEl>
                                        <p:attrNameLst>
                                          <p:attrName>style.visibility</p:attrName>
                                        </p:attrNameLst>
                                      </p:cBhvr>
                                      <p:to>
                                        <p:strVal val="visible"/>
                                      </p:to>
                                    </p:set>
                                    <p:anim calcmode="lin" valueType="num">
                                      <p:cBhvr additive="base">
                                        <p:cTn id="13" dur="1000" fill="hold"/>
                                        <p:tgtEl>
                                          <p:spTgt spid="86019">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8601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86019">
                                            <p:txEl>
                                              <p:pRg st="2" end="2"/>
                                            </p:txEl>
                                          </p:spTgt>
                                        </p:tgtEl>
                                        <p:attrNameLst>
                                          <p:attrName>style.visibility</p:attrName>
                                        </p:attrNameLst>
                                      </p:cBhvr>
                                      <p:to>
                                        <p:strVal val="visible"/>
                                      </p:to>
                                    </p:set>
                                    <p:anim calcmode="lin" valueType="num">
                                      <p:cBhvr additive="base">
                                        <p:cTn id="19" dur="1000" fill="hold"/>
                                        <p:tgtEl>
                                          <p:spTgt spid="86019">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8601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86019">
                                            <p:txEl>
                                              <p:pRg st="3" end="3"/>
                                            </p:txEl>
                                          </p:spTgt>
                                        </p:tgtEl>
                                        <p:attrNameLst>
                                          <p:attrName>style.visibility</p:attrName>
                                        </p:attrNameLst>
                                      </p:cBhvr>
                                      <p:to>
                                        <p:strVal val="visible"/>
                                      </p:to>
                                    </p:set>
                                    <p:anim calcmode="lin" valueType="num">
                                      <p:cBhvr additive="base">
                                        <p:cTn id="25" dur="1000" fill="hold"/>
                                        <p:tgtEl>
                                          <p:spTgt spid="86019">
                                            <p:txEl>
                                              <p:pRg st="3" end="3"/>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8601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86019">
                                            <p:txEl>
                                              <p:pRg st="4" end="4"/>
                                            </p:txEl>
                                          </p:spTgt>
                                        </p:tgtEl>
                                        <p:attrNameLst>
                                          <p:attrName>style.visibility</p:attrName>
                                        </p:attrNameLst>
                                      </p:cBhvr>
                                      <p:to>
                                        <p:strVal val="visible"/>
                                      </p:to>
                                    </p:set>
                                    <p:anim calcmode="lin" valueType="num">
                                      <p:cBhvr additive="base">
                                        <p:cTn id="31" dur="1000" fill="hold"/>
                                        <p:tgtEl>
                                          <p:spTgt spid="86019">
                                            <p:txEl>
                                              <p:pRg st="4" end="4"/>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8601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86019">
                                            <p:txEl>
                                              <p:pRg st="5" end="5"/>
                                            </p:txEl>
                                          </p:spTgt>
                                        </p:tgtEl>
                                        <p:attrNameLst>
                                          <p:attrName>style.visibility</p:attrName>
                                        </p:attrNameLst>
                                      </p:cBhvr>
                                      <p:to>
                                        <p:strVal val="visible"/>
                                      </p:to>
                                    </p:set>
                                    <p:anim calcmode="lin" valueType="num">
                                      <p:cBhvr additive="base">
                                        <p:cTn id="37" dur="1000" fill="hold"/>
                                        <p:tgtEl>
                                          <p:spTgt spid="86019">
                                            <p:txEl>
                                              <p:pRg st="5" end="5"/>
                                            </p:txEl>
                                          </p:spTgt>
                                        </p:tgtEl>
                                        <p:attrNameLst>
                                          <p:attrName>ppt_x</p:attrName>
                                        </p:attrNameLst>
                                      </p:cBhvr>
                                      <p:tavLst>
                                        <p:tav tm="0">
                                          <p:val>
                                            <p:strVal val="0-#ppt_w/2"/>
                                          </p:val>
                                        </p:tav>
                                        <p:tav tm="100000">
                                          <p:val>
                                            <p:strVal val="#ppt_x"/>
                                          </p:val>
                                        </p:tav>
                                      </p:tavLst>
                                    </p:anim>
                                    <p:anim calcmode="lin" valueType="num">
                                      <p:cBhvr additive="base">
                                        <p:cTn id="38" dur="1000" fill="hold"/>
                                        <p:tgtEl>
                                          <p:spTgt spid="8601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86019">
                                            <p:txEl>
                                              <p:pRg st="6" end="6"/>
                                            </p:txEl>
                                          </p:spTgt>
                                        </p:tgtEl>
                                        <p:attrNameLst>
                                          <p:attrName>style.visibility</p:attrName>
                                        </p:attrNameLst>
                                      </p:cBhvr>
                                      <p:to>
                                        <p:strVal val="visible"/>
                                      </p:to>
                                    </p:set>
                                    <p:anim calcmode="lin" valueType="num">
                                      <p:cBhvr additive="base">
                                        <p:cTn id="43" dur="1000" fill="hold"/>
                                        <p:tgtEl>
                                          <p:spTgt spid="86019">
                                            <p:txEl>
                                              <p:pRg st="6" end="6"/>
                                            </p:txEl>
                                          </p:spTgt>
                                        </p:tgtEl>
                                        <p:attrNameLst>
                                          <p:attrName>ppt_x</p:attrName>
                                        </p:attrNameLst>
                                      </p:cBhvr>
                                      <p:tavLst>
                                        <p:tav tm="0">
                                          <p:val>
                                            <p:strVal val="0-#ppt_w/2"/>
                                          </p:val>
                                        </p:tav>
                                        <p:tav tm="100000">
                                          <p:val>
                                            <p:strVal val="#ppt_x"/>
                                          </p:val>
                                        </p:tav>
                                      </p:tavLst>
                                    </p:anim>
                                    <p:anim calcmode="lin" valueType="num">
                                      <p:cBhvr additive="base">
                                        <p:cTn id="44" dur="1000" fill="hold"/>
                                        <p:tgtEl>
                                          <p:spTgt spid="8601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86025"/>
                                        </p:tgtEl>
                                        <p:attrNameLst>
                                          <p:attrName>style.visibility</p:attrName>
                                        </p:attrNameLst>
                                      </p:cBhvr>
                                      <p:to>
                                        <p:strVal val="visible"/>
                                      </p:to>
                                    </p:set>
                                    <p:animEffect transition="in" filter="dissolve">
                                      <p:cBhvr>
                                        <p:cTn id="49" dur="1000"/>
                                        <p:tgtEl>
                                          <p:spTgt spid="860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Latihan</a:t>
            </a:r>
            <a:endParaRPr lang="en-US" dirty="0"/>
          </a:p>
        </p:txBody>
      </p:sp>
      <p:sp>
        <p:nvSpPr>
          <p:cNvPr id="3" name="Content Placeholder 2"/>
          <p:cNvSpPr>
            <a:spLocks noGrp="1"/>
          </p:cNvSpPr>
          <p:nvPr>
            <p:ph idx="1"/>
          </p:nvPr>
        </p:nvSpPr>
        <p:spPr/>
        <p:txBody>
          <a:bodyPr>
            <a:normAutofit lnSpcReduction="10000"/>
          </a:bodyPr>
          <a:lstStyle/>
          <a:p>
            <a:r>
              <a:rPr lang="id-ID" dirty="0" smtClean="0"/>
              <a:t>Diskusikan bertiga dengan rekan-rekan masing-masing</a:t>
            </a:r>
          </a:p>
          <a:p>
            <a:r>
              <a:rPr lang="id-ID" dirty="0" smtClean="0"/>
              <a:t>Carilah informasi sebagai berikut:</a:t>
            </a:r>
          </a:p>
          <a:p>
            <a:r>
              <a:rPr lang="id-ID" dirty="0" smtClean="0"/>
              <a:t>1. Sebutkan dan pilihlah travel untuk trayek Buah Batu (Bandung) ke Rawamangun (Jakarta). Tulis detail proses, strategi dan </a:t>
            </a:r>
            <a:r>
              <a:rPr lang="id-ID" dirty="0" err="1" smtClean="0"/>
              <a:t>keyword</a:t>
            </a:r>
            <a:r>
              <a:rPr lang="id-ID" dirty="0" smtClean="0"/>
              <a:t> yang digunakan untuk mencari informasi ini?</a:t>
            </a:r>
          </a:p>
          <a:p>
            <a:r>
              <a:rPr lang="id-ID" dirty="0" smtClean="0"/>
              <a:t>2. Untuk </a:t>
            </a:r>
            <a:r>
              <a:rPr lang="id-ID" dirty="0" err="1" smtClean="0"/>
              <a:t>suatu</a:t>
            </a:r>
            <a:r>
              <a:rPr lang="id-ID" dirty="0" smtClean="0"/>
              <a:t> </a:t>
            </a:r>
            <a:r>
              <a:rPr lang="id-ID" dirty="0" err="1" smtClean="0"/>
              <a:t>issue</a:t>
            </a:r>
            <a:r>
              <a:rPr lang="id-ID" dirty="0" smtClean="0"/>
              <a:t> kesehatan (misalnya: apakah kopi itu baik/tidak untuk kesehatan), maka sumber informasi apa saja yang digunakan dan bagaimana kita menilai apakah informasi yang dihasilkan valid/tidak</a:t>
            </a:r>
            <a:r>
              <a:rPr lang="id-ID" dirty="0" smtClean="0"/>
              <a:t>?</a:t>
            </a:r>
          </a:p>
          <a:p>
            <a:r>
              <a:rPr lang="id-ID" dirty="0" smtClean="0"/>
              <a:t>3. Bagaimana untuk mendapatkan informasi yang umum? Bagaimana mendapatkan informasi yang lebih spesifik? Beri penjelasan dan berilah contohnya?</a:t>
            </a:r>
            <a:endParaRPr lang="en-US" dirty="0"/>
          </a:p>
        </p:txBody>
      </p:sp>
    </p:spTree>
    <p:extLst>
      <p:ext uri="{BB962C8B-B14F-4D97-AF65-F5344CB8AC3E}">
        <p14:creationId xmlns:p14="http://schemas.microsoft.com/office/powerpoint/2010/main" val="34586161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mtClean="0"/>
              <a:t>Referensi</a:t>
            </a:r>
            <a:endParaRPr lang="id-ID"/>
          </a:p>
        </p:txBody>
      </p:sp>
      <p:sp>
        <p:nvSpPr>
          <p:cNvPr id="3" name="Content Placeholder 2"/>
          <p:cNvSpPr>
            <a:spLocks noGrp="1"/>
          </p:cNvSpPr>
          <p:nvPr>
            <p:ph idx="1"/>
          </p:nvPr>
        </p:nvSpPr>
        <p:spPr/>
        <p:txBody>
          <a:bodyPr>
            <a:normAutofit lnSpcReduction="10000"/>
          </a:bodyPr>
          <a:lstStyle/>
          <a:p>
            <a:r>
              <a:rPr lang="id-ID" smtClean="0"/>
              <a:t>FatMax 2007, </a:t>
            </a:r>
            <a:r>
              <a:rPr lang="en-GB" i="1"/>
              <a:t>Value &amp; Importance of </a:t>
            </a:r>
            <a:r>
              <a:rPr lang="en-GB" i="1" smtClean="0"/>
              <a:t>Information</a:t>
            </a:r>
            <a:r>
              <a:rPr lang="id-ID" i="1" smtClean="0"/>
              <a:t> ppt.</a:t>
            </a:r>
          </a:p>
          <a:p>
            <a:r>
              <a:rPr lang="id-ID" smtClean="0"/>
              <a:t>Purdue University Writing Lab, </a:t>
            </a:r>
            <a:r>
              <a:rPr lang="id-ID" i="1" smtClean="0"/>
              <a:t>Research and The Internet ppt</a:t>
            </a:r>
          </a:p>
          <a:p>
            <a:r>
              <a:rPr lang="id-ID" i="1">
                <a:hlinkClick r:id="rId2"/>
              </a:rPr>
              <a:t>http://</a:t>
            </a:r>
            <a:r>
              <a:rPr lang="id-ID" i="1" smtClean="0">
                <a:hlinkClick r:id="rId2"/>
              </a:rPr>
              <a:t>www.greenlightdigital.com/assets/images/market-share-large.png</a:t>
            </a:r>
            <a:endParaRPr lang="id-ID" i="1" smtClean="0"/>
          </a:p>
          <a:p>
            <a:r>
              <a:rPr lang="en-US"/>
              <a:t>Mrs. </a:t>
            </a:r>
            <a:r>
              <a:rPr lang="en-US" smtClean="0"/>
              <a:t>Kotsch</a:t>
            </a:r>
            <a:r>
              <a:rPr lang="id-ID" smtClean="0"/>
              <a:t>, </a:t>
            </a:r>
            <a:r>
              <a:rPr lang="en-US" i="1"/>
              <a:t>Preparing To Search The </a:t>
            </a:r>
            <a:r>
              <a:rPr lang="en-US" i="1" smtClean="0"/>
              <a:t>Internet</a:t>
            </a:r>
            <a:r>
              <a:rPr lang="id-ID" i="1" smtClean="0"/>
              <a:t> ppt, </a:t>
            </a:r>
            <a:r>
              <a:rPr lang="en-US"/>
              <a:t>St. Elizabeth Ann Seton School </a:t>
            </a:r>
            <a:r>
              <a:rPr lang="en-US" smtClean="0"/>
              <a:t>c2004</a:t>
            </a:r>
            <a:endParaRPr lang="id-ID" smtClean="0"/>
          </a:p>
          <a:p>
            <a:pPr>
              <a:lnSpc>
                <a:spcPct val="90000"/>
              </a:lnSpc>
              <a:buClr>
                <a:schemeClr val="accent1"/>
              </a:buClr>
              <a:buFontTx/>
              <a:buChar char="•"/>
            </a:pPr>
            <a:r>
              <a:rPr lang="en-US"/>
              <a:t>Dodge, Bernie. </a:t>
            </a:r>
            <a:r>
              <a:rPr lang="en-US">
                <a:latin typeface="Times New Roman" charset="0"/>
              </a:rPr>
              <a:t>“</a:t>
            </a:r>
            <a:r>
              <a:rPr lang="en-US"/>
              <a:t>Seven Steps to Better Searching.</a:t>
            </a:r>
            <a:r>
              <a:rPr lang="en-US">
                <a:latin typeface="Times New Roman" charset="0"/>
              </a:rPr>
              <a:t>”</a:t>
            </a:r>
            <a:r>
              <a:rPr lang="en-US"/>
              <a:t> San Diego State  University College of Education. July 8, </a:t>
            </a:r>
            <a:r>
              <a:rPr lang="en-US" smtClean="0"/>
              <a:t>1999.</a:t>
            </a:r>
            <a:r>
              <a:rPr lang="en-US" smtClean="0">
                <a:hlinkClick r:id="rId3"/>
              </a:rPr>
              <a:t>http</a:t>
            </a:r>
            <a:r>
              <a:rPr lang="en-US">
                <a:hlinkClick r:id="rId3"/>
              </a:rPr>
              <a:t>://</a:t>
            </a:r>
            <a:r>
              <a:rPr lang="en-US" smtClean="0">
                <a:hlinkClick r:id="rId3"/>
              </a:rPr>
              <a:t>projects.edtech.sandi.net/staffdev/tpss99/searching/sevensteps.htm.</a:t>
            </a:r>
            <a:endParaRPr lang="id-ID" smtClean="0"/>
          </a:p>
          <a:p>
            <a:pPr>
              <a:lnSpc>
                <a:spcPct val="90000"/>
              </a:lnSpc>
              <a:buClr>
                <a:schemeClr val="accent1"/>
              </a:buClr>
              <a:buFontTx/>
              <a:buChar char="•"/>
            </a:pPr>
            <a:r>
              <a:rPr lang="id-ID" smtClean="0">
                <a:latin typeface="Myard pro"/>
              </a:rPr>
              <a:t>Marti </a:t>
            </a:r>
            <a:r>
              <a:rPr lang="id-ID">
                <a:latin typeface="Myard pro"/>
              </a:rPr>
              <a:t>A. </a:t>
            </a:r>
            <a:r>
              <a:rPr lang="id-ID" smtClean="0">
                <a:latin typeface="Myard pro"/>
              </a:rPr>
              <a:t>Hearst, </a:t>
            </a:r>
            <a:r>
              <a:rPr lang="id-ID" i="1">
                <a:latin typeface="Myard pro"/>
              </a:rPr>
              <a:t>Search User </a:t>
            </a:r>
            <a:r>
              <a:rPr lang="id-ID" i="1" smtClean="0">
                <a:latin typeface="Myard pro"/>
              </a:rPr>
              <a:t>Interface,</a:t>
            </a:r>
            <a:r>
              <a:rPr lang="id-ID" smtClean="0">
                <a:latin typeface="Myard pro"/>
              </a:rPr>
              <a:t> Cambridge</a:t>
            </a:r>
            <a:r>
              <a:rPr lang="id-ID">
                <a:latin typeface="Myard pro"/>
              </a:rPr>
              <a:t>, </a:t>
            </a:r>
            <a:r>
              <a:rPr lang="id-ID" smtClean="0">
                <a:latin typeface="Myard pro"/>
              </a:rPr>
              <a:t>2009</a:t>
            </a:r>
            <a:endParaRPr lang="en-US"/>
          </a:p>
          <a:p>
            <a:pPr marL="0" indent="0">
              <a:buNone/>
            </a:pPr>
            <a:endParaRPr lang="en-US" i="1"/>
          </a:p>
          <a:p>
            <a:pPr marL="0" indent="0">
              <a:buNone/>
            </a:pPr>
            <a:endParaRPr lang="id-ID" i="1" smtClean="0"/>
          </a:p>
          <a:p>
            <a:endParaRPr lang="id-ID" i="1"/>
          </a:p>
        </p:txBody>
      </p:sp>
    </p:spTree>
    <p:extLst>
      <p:ext uri="{BB962C8B-B14F-4D97-AF65-F5344CB8AC3E}">
        <p14:creationId xmlns:p14="http://schemas.microsoft.com/office/powerpoint/2010/main" val="4234503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GB" smtClean="0"/>
              <a:t>Up-to date</a:t>
            </a:r>
          </a:p>
        </p:txBody>
      </p:sp>
      <p:sp>
        <p:nvSpPr>
          <p:cNvPr id="93187" name="Rectangle 3"/>
          <p:cNvSpPr>
            <a:spLocks noGrp="1" noChangeArrowheads="1"/>
          </p:cNvSpPr>
          <p:nvPr>
            <p:ph type="body" idx="1"/>
          </p:nvPr>
        </p:nvSpPr>
        <p:spPr>
          <a:xfrm>
            <a:off x="2279651" y="1905000"/>
            <a:ext cx="7128718" cy="3829050"/>
          </a:xfrm>
        </p:spPr>
        <p:txBody>
          <a:bodyPr/>
          <a:lstStyle/>
          <a:p>
            <a:pPr eaLnBrk="1" hangingPunct="1">
              <a:lnSpc>
                <a:spcPct val="80000"/>
              </a:lnSpc>
            </a:pPr>
            <a:r>
              <a:rPr lang="id-ID" smtClean="0"/>
              <a:t>Cari informasi terbaru untuk segala hal</a:t>
            </a:r>
            <a:r>
              <a:rPr lang="en-GB" smtClean="0"/>
              <a:t/>
            </a:r>
            <a:br>
              <a:rPr lang="en-GB" smtClean="0"/>
            </a:br>
            <a:endParaRPr lang="en-GB" smtClean="0"/>
          </a:p>
          <a:p>
            <a:pPr lvl="1">
              <a:lnSpc>
                <a:spcPct val="80000"/>
              </a:lnSpc>
            </a:pPr>
            <a:r>
              <a:rPr lang="id-ID"/>
              <a:t>Kapan terakhir registrasi? Apa syaratnya? </a:t>
            </a:r>
          </a:p>
          <a:p>
            <a:pPr lvl="1">
              <a:lnSpc>
                <a:spcPct val="80000"/>
              </a:lnSpc>
            </a:pPr>
            <a:r>
              <a:rPr lang="id-ID"/>
              <a:t>Apakah ada perubahan jadwal pengumpulan tugas dari Dosen?</a:t>
            </a:r>
          </a:p>
          <a:p>
            <a:pPr lvl="1" eaLnBrk="1" hangingPunct="1">
              <a:lnSpc>
                <a:spcPct val="80000"/>
              </a:lnSpc>
            </a:pPr>
            <a:r>
              <a:rPr lang="id-ID"/>
              <a:t>Apa artikel jurnal terbaru tentang topik yang dibahas Dosen?</a:t>
            </a:r>
            <a:r>
              <a:rPr lang="en-GB"/>
              <a:t/>
            </a:r>
            <a:br>
              <a:rPr lang="en-GB"/>
            </a:br>
            <a:endParaRPr lang="en-GB"/>
          </a:p>
          <a:p>
            <a:pPr eaLnBrk="1" hangingPunct="1">
              <a:lnSpc>
                <a:spcPct val="80000"/>
              </a:lnSpc>
            </a:pPr>
            <a:endParaRPr lang="en-GB" sz="3600"/>
          </a:p>
          <a:p>
            <a:pPr eaLnBrk="1" hangingPunct="1">
              <a:lnSpc>
                <a:spcPct val="80000"/>
              </a:lnSpc>
            </a:pPr>
            <a:endParaRPr lang="en-GB" sz="2200"/>
          </a:p>
        </p:txBody>
      </p:sp>
    </p:spTree>
    <p:extLst>
      <p:ext uri="{BB962C8B-B14F-4D97-AF65-F5344CB8AC3E}">
        <p14:creationId xmlns:p14="http://schemas.microsoft.com/office/powerpoint/2010/main" val="2832926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93187">
                                            <p:txEl>
                                              <p:pRg st="0" end="0"/>
                                            </p:txEl>
                                          </p:spTgt>
                                        </p:tgtEl>
                                        <p:attrNameLst>
                                          <p:attrName>style.visibility</p:attrName>
                                        </p:attrNameLst>
                                      </p:cBhvr>
                                      <p:to>
                                        <p:strVal val="visible"/>
                                      </p:to>
                                    </p:set>
                                    <p:animEffect transition="in" filter="dissolve">
                                      <p:cBhvr>
                                        <p:cTn id="7" dur="1000"/>
                                        <p:tgtEl>
                                          <p:spTgt spid="931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3187">
                                            <p:txEl>
                                              <p:pRg st="1" end="1"/>
                                            </p:txEl>
                                          </p:spTgt>
                                        </p:tgtEl>
                                        <p:attrNameLst>
                                          <p:attrName>style.visibility</p:attrName>
                                        </p:attrNameLst>
                                      </p:cBhvr>
                                      <p:to>
                                        <p:strVal val="visible"/>
                                      </p:to>
                                    </p:set>
                                    <p:animEffect transition="in" filter="dissolve">
                                      <p:cBhvr>
                                        <p:cTn id="12" dur="1000"/>
                                        <p:tgtEl>
                                          <p:spTgt spid="931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93187">
                                            <p:txEl>
                                              <p:pRg st="2" end="2"/>
                                            </p:txEl>
                                          </p:spTgt>
                                        </p:tgtEl>
                                        <p:attrNameLst>
                                          <p:attrName>style.visibility</p:attrName>
                                        </p:attrNameLst>
                                      </p:cBhvr>
                                      <p:to>
                                        <p:strVal val="visible"/>
                                      </p:to>
                                    </p:set>
                                    <p:animEffect transition="in" filter="dissolve">
                                      <p:cBhvr>
                                        <p:cTn id="17" dur="1000"/>
                                        <p:tgtEl>
                                          <p:spTgt spid="9318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93187">
                                            <p:txEl>
                                              <p:pRg st="3" end="3"/>
                                            </p:txEl>
                                          </p:spTgt>
                                        </p:tgtEl>
                                        <p:attrNameLst>
                                          <p:attrName>style.visibility</p:attrName>
                                        </p:attrNameLst>
                                      </p:cBhvr>
                                      <p:to>
                                        <p:strVal val="visible"/>
                                      </p:to>
                                    </p:set>
                                    <p:animEffect transition="in" filter="dissolve">
                                      <p:cBhvr>
                                        <p:cTn id="22" dur="1000"/>
                                        <p:tgtEl>
                                          <p:spTgt spid="9318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id-ID" smtClean="0"/>
              <a:t>Lengkap</a:t>
            </a:r>
            <a:endParaRPr lang="en-GB" smtClean="0"/>
          </a:p>
        </p:txBody>
      </p:sp>
      <p:sp>
        <p:nvSpPr>
          <p:cNvPr id="100355" name="Rectangle 3"/>
          <p:cNvSpPr>
            <a:spLocks noGrp="1" noChangeArrowheads="1"/>
          </p:cNvSpPr>
          <p:nvPr>
            <p:ph type="body" idx="1"/>
          </p:nvPr>
        </p:nvSpPr>
        <p:spPr>
          <a:xfrm>
            <a:off x="2280347" y="2564905"/>
            <a:ext cx="6839991" cy="2801937"/>
          </a:xfrm>
        </p:spPr>
        <p:txBody>
          <a:bodyPr>
            <a:normAutofit/>
          </a:bodyPr>
          <a:lstStyle/>
          <a:p>
            <a:pPr lvl="1" eaLnBrk="1" hangingPunct="1">
              <a:lnSpc>
                <a:spcPct val="80000"/>
              </a:lnSpc>
            </a:pPr>
            <a:r>
              <a:rPr lang="id-ID" sz="2000"/>
              <a:t>Peta jalur selatan jawa minggu lalu kosong, semua pada lewat jalur selatan, akhirnya jalur selatan macet.</a:t>
            </a:r>
          </a:p>
          <a:p>
            <a:pPr lvl="1" eaLnBrk="1" hangingPunct="1">
              <a:lnSpc>
                <a:spcPct val="80000"/>
              </a:lnSpc>
            </a:pPr>
            <a:endParaRPr lang="id-ID" sz="2000"/>
          </a:p>
          <a:p>
            <a:pPr lvl="1" eaLnBrk="1" hangingPunct="1">
              <a:lnSpc>
                <a:spcPct val="80000"/>
              </a:lnSpc>
            </a:pPr>
            <a:r>
              <a:rPr lang="id-ID" sz="2000"/>
              <a:t>Data penjualan dua triwulan, tidak memberikan gambaran lengkap kinerja bisnis tahunan.</a:t>
            </a:r>
            <a:endParaRPr lang="en-GB" sz="2000"/>
          </a:p>
          <a:p>
            <a:pPr lvl="1" eaLnBrk="1" hangingPunct="1">
              <a:lnSpc>
                <a:spcPct val="80000"/>
              </a:lnSpc>
            </a:pPr>
            <a:endParaRPr lang="en-GB" sz="2000"/>
          </a:p>
          <a:p>
            <a:pPr lvl="1" eaLnBrk="1" hangingPunct="1">
              <a:lnSpc>
                <a:spcPct val="80000"/>
              </a:lnSpc>
            </a:pPr>
            <a:r>
              <a:rPr lang="id-ID" sz="2000"/>
              <a:t>Gagal melihat dukungan luas masyarakat Turki terhadap Presiden Erdogan, membuat kudeta gagal.</a:t>
            </a:r>
            <a:endParaRPr lang="en-GB" sz="2000"/>
          </a:p>
          <a:p>
            <a:pPr lvl="1" eaLnBrk="1" hangingPunct="1">
              <a:lnSpc>
                <a:spcPct val="80000"/>
              </a:lnSpc>
            </a:pPr>
            <a:endParaRPr lang="en-GB" sz="2000"/>
          </a:p>
        </p:txBody>
      </p:sp>
      <p:sp>
        <p:nvSpPr>
          <p:cNvPr id="100359" name="Rectangle 7"/>
          <p:cNvSpPr>
            <a:spLocks noChangeArrowheads="1"/>
          </p:cNvSpPr>
          <p:nvPr/>
        </p:nvSpPr>
        <p:spPr bwMode="auto">
          <a:xfrm>
            <a:off x="2424114" y="1844678"/>
            <a:ext cx="7632700" cy="611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80000"/>
              </a:lnSpc>
              <a:spcBef>
                <a:spcPct val="20000"/>
              </a:spcBef>
              <a:buClr>
                <a:schemeClr val="bg2"/>
              </a:buClr>
              <a:buSzPct val="70000"/>
              <a:buFont typeface="Wingdings" pitchFamily="2" charset="2"/>
              <a:buChar char="l"/>
            </a:pPr>
            <a:r>
              <a:rPr lang="id-ID" sz="2200"/>
              <a:t>Informasi yang tidak/kurang lengkap dapat membuat keputusan keliru.</a:t>
            </a:r>
            <a:endParaRPr lang="en-GB" sz="2200"/>
          </a:p>
          <a:p>
            <a:pPr marL="342900" indent="-342900">
              <a:lnSpc>
                <a:spcPct val="80000"/>
              </a:lnSpc>
              <a:spcBef>
                <a:spcPct val="20000"/>
              </a:spcBef>
              <a:buClr>
                <a:schemeClr val="bg2"/>
              </a:buClr>
              <a:buSzPct val="70000"/>
              <a:buFont typeface="Wingdings" pitchFamily="2" charset="2"/>
              <a:buChar char="l"/>
            </a:pPr>
            <a:endParaRPr lang="en-GB" sz="2200"/>
          </a:p>
          <a:p>
            <a:pPr marL="742950" lvl="1" indent="-285750">
              <a:lnSpc>
                <a:spcPct val="80000"/>
              </a:lnSpc>
              <a:spcBef>
                <a:spcPct val="20000"/>
              </a:spcBef>
              <a:buClr>
                <a:schemeClr val="accent1"/>
              </a:buClr>
              <a:buSzPct val="150000"/>
              <a:buFontTx/>
              <a:buChar char="•"/>
            </a:pPr>
            <a:endParaRPr lang="en-GB" sz="1700"/>
          </a:p>
        </p:txBody>
      </p:sp>
    </p:spTree>
    <p:extLst>
      <p:ext uri="{BB962C8B-B14F-4D97-AF65-F5344CB8AC3E}">
        <p14:creationId xmlns:p14="http://schemas.microsoft.com/office/powerpoint/2010/main" val="40635964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00359">
                                            <p:txEl>
                                              <p:pRg st="0" end="0"/>
                                            </p:txEl>
                                          </p:spTgt>
                                        </p:tgtEl>
                                        <p:attrNameLst>
                                          <p:attrName>style.visibility</p:attrName>
                                        </p:attrNameLst>
                                      </p:cBhvr>
                                      <p:to>
                                        <p:strVal val="visible"/>
                                      </p:to>
                                    </p:set>
                                    <p:anim calcmode="lin" valueType="num">
                                      <p:cBhvr additive="base">
                                        <p:cTn id="7" dur="1000" fill="hold"/>
                                        <p:tgtEl>
                                          <p:spTgt spid="100359">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003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100355">
                                            <p:txEl>
                                              <p:pRg st="2" end="2"/>
                                            </p:txEl>
                                          </p:spTgt>
                                        </p:tgtEl>
                                        <p:attrNameLst>
                                          <p:attrName>style.visibility</p:attrName>
                                        </p:attrNameLst>
                                      </p:cBhvr>
                                      <p:to>
                                        <p:strVal val="visible"/>
                                      </p:to>
                                    </p:set>
                                    <p:animEffect transition="in" filter="dissolve">
                                      <p:cBhvr>
                                        <p:cTn id="13" dur="1000"/>
                                        <p:tgtEl>
                                          <p:spTgt spid="10035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100355">
                                            <p:txEl>
                                              <p:pRg st="0" end="0"/>
                                            </p:txEl>
                                          </p:spTgt>
                                        </p:tgtEl>
                                        <p:attrNameLst>
                                          <p:attrName>style.visibility</p:attrName>
                                        </p:attrNameLst>
                                      </p:cBhvr>
                                      <p:to>
                                        <p:strVal val="visible"/>
                                      </p:to>
                                    </p:set>
                                    <p:animEffect transition="in" filter="dissolve">
                                      <p:cBhvr>
                                        <p:cTn id="18" dur="1000"/>
                                        <p:tgtEl>
                                          <p:spTgt spid="100355">
                                            <p:txEl>
                                              <p:pRg st="0" end="0"/>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nodeType="clickEffect">
                                  <p:stCondLst>
                                    <p:cond delay="0"/>
                                  </p:stCondLst>
                                  <p:childTnLst>
                                    <p:set>
                                      <p:cBhvr>
                                        <p:cTn id="22" dur="1" fill="hold">
                                          <p:stCondLst>
                                            <p:cond delay="0"/>
                                          </p:stCondLst>
                                        </p:cTn>
                                        <p:tgtEl>
                                          <p:spTgt spid="100355">
                                            <p:txEl>
                                              <p:pRg st="4" end="4"/>
                                            </p:txEl>
                                          </p:spTgt>
                                        </p:tgtEl>
                                        <p:attrNameLst>
                                          <p:attrName>style.visibility</p:attrName>
                                        </p:attrNameLst>
                                      </p:cBhvr>
                                      <p:to>
                                        <p:strVal val="visible"/>
                                      </p:to>
                                    </p:set>
                                    <p:animEffect transition="in" filter="dissolve">
                                      <p:cBhvr>
                                        <p:cTn id="23" dur="1000"/>
                                        <p:tgtEl>
                                          <p:spTgt spid="10035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id-ID" smtClean="0"/>
              <a:t>Relevan</a:t>
            </a:r>
            <a:endParaRPr lang="en-GB" smtClean="0"/>
          </a:p>
        </p:txBody>
      </p:sp>
      <p:sp>
        <p:nvSpPr>
          <p:cNvPr id="103427" name="Rectangle 3"/>
          <p:cNvSpPr>
            <a:spLocks noGrp="1" noChangeArrowheads="1"/>
          </p:cNvSpPr>
          <p:nvPr>
            <p:ph type="body" idx="1"/>
          </p:nvPr>
        </p:nvSpPr>
        <p:spPr>
          <a:xfrm>
            <a:off x="2286000" y="1905000"/>
            <a:ext cx="7842250" cy="4038600"/>
          </a:xfrm>
        </p:spPr>
        <p:txBody>
          <a:bodyPr/>
          <a:lstStyle/>
          <a:p>
            <a:pPr eaLnBrk="1" hangingPunct="1"/>
            <a:r>
              <a:rPr lang="en-GB" sz="2700"/>
              <a:t>Informa</a:t>
            </a:r>
            <a:r>
              <a:rPr lang="id-ID" sz="2700"/>
              <a:t>si yang dicari</a:t>
            </a:r>
            <a:r>
              <a:rPr lang="en-GB" sz="2700"/>
              <a:t> </a:t>
            </a:r>
            <a:r>
              <a:rPr lang="id-ID" sz="2700"/>
              <a:t>harus relevan dengan yang dibutuhkan</a:t>
            </a:r>
            <a:endParaRPr lang="en-GB" sz="2700"/>
          </a:p>
          <a:p>
            <a:pPr lvl="1" eaLnBrk="1" hangingPunct="1"/>
            <a:r>
              <a:rPr lang="id-ID" sz="2000"/>
              <a:t>Cari jalur alternatif pantura, yang setelah melaluinya dapat kembali ke pantura lagi. Lewat Google Map dapat, tapi tidak dapat kembali ke pantura lagi, berarti tidak relevan.</a:t>
            </a:r>
            <a:r>
              <a:rPr lang="en-GB" sz="2000"/>
              <a:t/>
            </a:r>
            <a:br>
              <a:rPr lang="en-GB" sz="2000"/>
            </a:br>
            <a:endParaRPr lang="en-GB" sz="2000"/>
          </a:p>
          <a:p>
            <a:pPr lvl="1" eaLnBrk="1" hangingPunct="1"/>
            <a:r>
              <a:rPr lang="id-ID" sz="2000"/>
              <a:t>Survey ke mahasiswa yang jarang pakai Icaring untuk menilai tingkat penerimaan Icaring, tidak relevan. Yang relevan, justru yang sering pakai.</a:t>
            </a:r>
            <a:endParaRPr lang="en-GB" sz="2000"/>
          </a:p>
        </p:txBody>
      </p:sp>
    </p:spTree>
    <p:extLst>
      <p:ext uri="{BB962C8B-B14F-4D97-AF65-F5344CB8AC3E}">
        <p14:creationId xmlns:p14="http://schemas.microsoft.com/office/powerpoint/2010/main" val="1541057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03427">
                                            <p:txEl>
                                              <p:pRg st="0" end="0"/>
                                            </p:txEl>
                                          </p:spTgt>
                                        </p:tgtEl>
                                        <p:attrNameLst>
                                          <p:attrName>style.visibility</p:attrName>
                                        </p:attrNameLst>
                                      </p:cBhvr>
                                      <p:to>
                                        <p:strVal val="visible"/>
                                      </p:to>
                                    </p:set>
                                    <p:anim calcmode="lin" valueType="num">
                                      <p:cBhvr additive="base">
                                        <p:cTn id="7" dur="1000" fill="hold"/>
                                        <p:tgtEl>
                                          <p:spTgt spid="103427">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034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03427">
                                            <p:txEl>
                                              <p:pRg st="1" end="1"/>
                                            </p:txEl>
                                          </p:spTgt>
                                        </p:tgtEl>
                                        <p:attrNameLst>
                                          <p:attrName>style.visibility</p:attrName>
                                        </p:attrNameLst>
                                      </p:cBhvr>
                                      <p:to>
                                        <p:strVal val="visible"/>
                                      </p:to>
                                    </p:set>
                                    <p:anim calcmode="lin" valueType="num">
                                      <p:cBhvr additive="base">
                                        <p:cTn id="13" dur="1000" fill="hold"/>
                                        <p:tgtEl>
                                          <p:spTgt spid="103427">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10342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03427">
                                            <p:txEl>
                                              <p:pRg st="2" end="2"/>
                                            </p:txEl>
                                          </p:spTgt>
                                        </p:tgtEl>
                                        <p:attrNameLst>
                                          <p:attrName>style.visibility</p:attrName>
                                        </p:attrNameLst>
                                      </p:cBhvr>
                                      <p:to>
                                        <p:strVal val="visible"/>
                                      </p:to>
                                    </p:set>
                                    <p:anim calcmode="lin" valueType="num">
                                      <p:cBhvr additive="base">
                                        <p:cTn id="19" dur="1000" fill="hold"/>
                                        <p:tgtEl>
                                          <p:spTgt spid="103427">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10342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id-ID" smtClean="0"/>
              <a:t>Akurat</a:t>
            </a:r>
            <a:endParaRPr lang="en-GB" smtClean="0"/>
          </a:p>
        </p:txBody>
      </p:sp>
      <p:sp>
        <p:nvSpPr>
          <p:cNvPr id="104451" name="Rectangle 3"/>
          <p:cNvSpPr>
            <a:spLocks noGrp="1" noChangeArrowheads="1"/>
          </p:cNvSpPr>
          <p:nvPr>
            <p:ph type="body" idx="1"/>
          </p:nvPr>
        </p:nvSpPr>
        <p:spPr>
          <a:xfrm>
            <a:off x="2135188" y="2852741"/>
            <a:ext cx="7417196" cy="2808287"/>
          </a:xfrm>
        </p:spPr>
        <p:txBody>
          <a:bodyPr/>
          <a:lstStyle/>
          <a:p>
            <a:pPr lvl="1" eaLnBrk="1" hangingPunct="1">
              <a:lnSpc>
                <a:spcPct val="80000"/>
              </a:lnSpc>
            </a:pPr>
            <a:r>
              <a:rPr lang="id-ID" sz="2000"/>
              <a:t>Jumlah stok barang yang keliru di Toserba, dapat berakibat stok kosong atau pesan barang berlebihan (keduanya buruk untuk organisasi)</a:t>
            </a:r>
            <a:endParaRPr lang="en-GB" sz="2000"/>
          </a:p>
          <a:p>
            <a:pPr lvl="1" eaLnBrk="1" hangingPunct="1">
              <a:lnSpc>
                <a:spcPct val="80000"/>
              </a:lnSpc>
            </a:pPr>
            <a:r>
              <a:rPr lang="id-ID" sz="2000"/>
              <a:t>Perkiraan jumlah kendaraan yang akan melewati tol Brebes timur seharusnya akurat, agar dapat diperkirakan pengaturan jalur lalu lintas pantura.</a:t>
            </a:r>
            <a:endParaRPr lang="en-GB" sz="2000"/>
          </a:p>
          <a:p>
            <a:pPr eaLnBrk="1" hangingPunct="1">
              <a:lnSpc>
                <a:spcPct val="80000"/>
              </a:lnSpc>
            </a:pPr>
            <a:endParaRPr lang="en-GB" sz="2000"/>
          </a:p>
        </p:txBody>
      </p:sp>
      <p:sp>
        <p:nvSpPr>
          <p:cNvPr id="104454" name="Rectangle 6"/>
          <p:cNvSpPr>
            <a:spLocks noChangeArrowheads="1"/>
          </p:cNvSpPr>
          <p:nvPr/>
        </p:nvSpPr>
        <p:spPr bwMode="auto">
          <a:xfrm>
            <a:off x="2208215" y="1844675"/>
            <a:ext cx="7697787" cy="130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90000"/>
              </a:lnSpc>
              <a:spcBef>
                <a:spcPct val="20000"/>
              </a:spcBef>
              <a:buClr>
                <a:schemeClr val="bg2"/>
              </a:buClr>
              <a:buSzPct val="70000"/>
              <a:buFont typeface="Wingdings" pitchFamily="2" charset="2"/>
              <a:buChar char="l"/>
            </a:pPr>
            <a:r>
              <a:rPr lang="id-ID" sz="2400"/>
              <a:t>Meskipun tidak mungkin akurat 100%, setidaknya cukup akurat untuk membuat keputusan</a:t>
            </a:r>
            <a:endParaRPr lang="en-GB" sz="2400"/>
          </a:p>
          <a:p>
            <a:pPr marL="342900" indent="-342900">
              <a:lnSpc>
                <a:spcPct val="90000"/>
              </a:lnSpc>
              <a:spcBef>
                <a:spcPct val="20000"/>
              </a:spcBef>
              <a:buClr>
                <a:schemeClr val="bg2"/>
              </a:buClr>
              <a:buSzPct val="70000"/>
              <a:buFont typeface="Wingdings" pitchFamily="2" charset="2"/>
              <a:buChar char="l"/>
            </a:pPr>
            <a:endParaRPr lang="en-GB" sz="2400"/>
          </a:p>
        </p:txBody>
      </p:sp>
    </p:spTree>
    <p:extLst>
      <p:ext uri="{BB962C8B-B14F-4D97-AF65-F5344CB8AC3E}">
        <p14:creationId xmlns:p14="http://schemas.microsoft.com/office/powerpoint/2010/main" val="20218012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04454">
                                            <p:txEl>
                                              <p:pRg st="0" end="0"/>
                                            </p:txEl>
                                          </p:spTgt>
                                        </p:tgtEl>
                                        <p:attrNameLst>
                                          <p:attrName>style.visibility</p:attrName>
                                        </p:attrNameLst>
                                      </p:cBhvr>
                                      <p:to>
                                        <p:strVal val="visible"/>
                                      </p:to>
                                    </p:set>
                                    <p:anim calcmode="lin" valueType="num">
                                      <p:cBhvr additive="base">
                                        <p:cTn id="7" dur="1000" fill="hold"/>
                                        <p:tgtEl>
                                          <p:spTgt spid="104454">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0445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04451">
                                            <p:txEl>
                                              <p:pRg st="0" end="0"/>
                                            </p:txEl>
                                          </p:spTgt>
                                        </p:tgtEl>
                                        <p:attrNameLst>
                                          <p:attrName>style.visibility</p:attrName>
                                        </p:attrNameLst>
                                      </p:cBhvr>
                                      <p:to>
                                        <p:strVal val="visible"/>
                                      </p:to>
                                    </p:set>
                                    <p:anim calcmode="lin" valueType="num">
                                      <p:cBhvr additive="base">
                                        <p:cTn id="13" dur="1000" fill="hold"/>
                                        <p:tgtEl>
                                          <p:spTgt spid="104451">
                                            <p:txEl>
                                              <p:pRg st="0" end="0"/>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10445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04451">
                                            <p:txEl>
                                              <p:pRg st="1" end="1"/>
                                            </p:txEl>
                                          </p:spTgt>
                                        </p:tgtEl>
                                        <p:attrNameLst>
                                          <p:attrName>style.visibility</p:attrName>
                                        </p:attrNameLst>
                                      </p:cBhvr>
                                      <p:to>
                                        <p:strVal val="visible"/>
                                      </p:to>
                                    </p:set>
                                    <p:anim calcmode="lin" valueType="num">
                                      <p:cBhvr additive="base">
                                        <p:cTn id="19" dur="1000" fill="hold"/>
                                        <p:tgtEl>
                                          <p:spTgt spid="104451">
                                            <p:txEl>
                                              <p:pRg st="1" end="1"/>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104451">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id-ID" smtClean="0"/>
              <a:t>Dapat dihandalkan</a:t>
            </a:r>
            <a:endParaRPr lang="en-GB" smtClean="0"/>
          </a:p>
        </p:txBody>
      </p:sp>
      <p:sp>
        <p:nvSpPr>
          <p:cNvPr id="107523" name="Rectangle 3"/>
          <p:cNvSpPr>
            <a:spLocks noGrp="1" noChangeArrowheads="1"/>
          </p:cNvSpPr>
          <p:nvPr>
            <p:ph type="body" idx="1"/>
          </p:nvPr>
        </p:nvSpPr>
        <p:spPr>
          <a:xfrm>
            <a:off x="2286000" y="1628803"/>
            <a:ext cx="7842250" cy="803275"/>
          </a:xfrm>
        </p:spPr>
        <p:txBody>
          <a:bodyPr>
            <a:normAutofit fontScale="92500" lnSpcReduction="20000"/>
          </a:bodyPr>
          <a:lstStyle/>
          <a:p>
            <a:pPr eaLnBrk="1" hangingPunct="1">
              <a:lnSpc>
                <a:spcPct val="80000"/>
              </a:lnSpc>
            </a:pPr>
            <a:r>
              <a:rPr lang="id-ID" sz="2100"/>
              <a:t>Berita dari sumber yang tidak/kurang dapat dipercaya perlu diperiksa kebenarannya (</a:t>
            </a:r>
            <a:r>
              <a:rPr lang="id-ID" sz="2100" i="1"/>
              <a:t>cross check, tabayun</a:t>
            </a:r>
            <a:r>
              <a:rPr lang="id-ID" sz="2100"/>
              <a:t>).</a:t>
            </a:r>
          </a:p>
          <a:p>
            <a:pPr eaLnBrk="1" hangingPunct="1">
              <a:lnSpc>
                <a:spcPct val="80000"/>
              </a:lnSpc>
            </a:pPr>
            <a:r>
              <a:rPr lang="id-ID" sz="2100"/>
              <a:t>Berita dari sumber yang dapat dihandalkan dapat dimanfaatkan.</a:t>
            </a:r>
            <a:endParaRPr lang="en-GB" sz="2100"/>
          </a:p>
        </p:txBody>
      </p:sp>
      <p:sp>
        <p:nvSpPr>
          <p:cNvPr id="107525" name="Rectangle 5"/>
          <p:cNvSpPr>
            <a:spLocks noChangeArrowheads="1"/>
          </p:cNvSpPr>
          <p:nvPr/>
        </p:nvSpPr>
        <p:spPr bwMode="auto">
          <a:xfrm>
            <a:off x="2135190" y="2852740"/>
            <a:ext cx="3743325" cy="1512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lvl="1" indent="-285750">
              <a:spcBef>
                <a:spcPct val="20000"/>
              </a:spcBef>
              <a:buClr>
                <a:schemeClr val="accent1"/>
              </a:buClr>
              <a:buSzPct val="150000"/>
              <a:buFontTx/>
              <a:buChar char="•"/>
            </a:pPr>
            <a:r>
              <a:rPr lang="id-ID"/>
              <a:t>Detik.com, Kompas, dll dapat dihandalkan</a:t>
            </a:r>
            <a:endParaRPr lang="en-GB"/>
          </a:p>
          <a:p>
            <a:pPr marL="742950" lvl="1" indent="-285750">
              <a:spcBef>
                <a:spcPct val="20000"/>
              </a:spcBef>
              <a:buClr>
                <a:schemeClr val="accent1"/>
              </a:buClr>
              <a:buSzPct val="150000"/>
              <a:buFontTx/>
              <a:buChar char="•"/>
            </a:pPr>
            <a:endParaRPr lang="en-GB"/>
          </a:p>
          <a:p>
            <a:pPr marL="742950" lvl="1" indent="-285750">
              <a:spcBef>
                <a:spcPct val="20000"/>
              </a:spcBef>
              <a:buClr>
                <a:schemeClr val="accent1"/>
              </a:buClr>
              <a:buSzPct val="150000"/>
              <a:buFontTx/>
              <a:buChar char="•"/>
            </a:pPr>
            <a:endParaRPr lang="en-GB"/>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3872" y="3212976"/>
            <a:ext cx="5328592" cy="3330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816333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07523">
                                            <p:txEl>
                                              <p:pRg st="0" end="0"/>
                                            </p:txEl>
                                          </p:spTgt>
                                        </p:tgtEl>
                                        <p:attrNameLst>
                                          <p:attrName>style.visibility</p:attrName>
                                        </p:attrNameLst>
                                      </p:cBhvr>
                                      <p:to>
                                        <p:strVal val="visible"/>
                                      </p:to>
                                    </p:set>
                                    <p:anim calcmode="lin" valueType="num">
                                      <p:cBhvr additive="base">
                                        <p:cTn id="7" dur="1000" fill="hold"/>
                                        <p:tgtEl>
                                          <p:spTgt spid="107523">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0752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07523">
                                            <p:txEl>
                                              <p:pRg st="1" end="1"/>
                                            </p:txEl>
                                          </p:spTgt>
                                        </p:tgtEl>
                                        <p:attrNameLst>
                                          <p:attrName>style.visibility</p:attrName>
                                        </p:attrNameLst>
                                      </p:cBhvr>
                                      <p:to>
                                        <p:strVal val="visible"/>
                                      </p:to>
                                    </p:set>
                                    <p:anim calcmode="lin" valueType="num">
                                      <p:cBhvr additive="base">
                                        <p:cTn id="13" dur="1000" fill="hold"/>
                                        <p:tgtEl>
                                          <p:spTgt spid="107523">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10752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07525">
                                            <p:txEl>
                                              <p:pRg st="0" end="0"/>
                                            </p:txEl>
                                          </p:spTgt>
                                        </p:tgtEl>
                                        <p:attrNameLst>
                                          <p:attrName>style.visibility</p:attrName>
                                        </p:attrNameLst>
                                      </p:cBhvr>
                                      <p:to>
                                        <p:strVal val="visible"/>
                                      </p:to>
                                    </p:set>
                                    <p:anim calcmode="lin" valueType="num">
                                      <p:cBhvr additive="base">
                                        <p:cTn id="19" dur="1000" fill="hold"/>
                                        <p:tgtEl>
                                          <p:spTgt spid="107525">
                                            <p:txEl>
                                              <p:pRg st="0" end="0"/>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10752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TC103457491[[fn=Metropolitan]]</Template>
  <TotalTime>10498</TotalTime>
  <Words>2856</Words>
  <Application>Microsoft Office PowerPoint</Application>
  <PresentationFormat>Widescreen</PresentationFormat>
  <Paragraphs>275</Paragraphs>
  <Slides>41</Slides>
  <Notes>13</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41</vt:i4>
      </vt:variant>
    </vt:vector>
  </HeadingPairs>
  <TitlesOfParts>
    <vt:vector size="52" baseType="lpstr">
      <vt:lpstr>Arial</vt:lpstr>
      <vt:lpstr>Arial Black</vt:lpstr>
      <vt:lpstr>Calibri</vt:lpstr>
      <vt:lpstr>Calibri Light</vt:lpstr>
      <vt:lpstr>Impact</vt:lpstr>
      <vt:lpstr>Myard pro</vt:lpstr>
      <vt:lpstr>Tahoma</vt:lpstr>
      <vt:lpstr>Times New Roman</vt:lpstr>
      <vt:lpstr>Wingdings</vt:lpstr>
      <vt:lpstr>Metropolitan</vt:lpstr>
      <vt:lpstr>Clip</vt:lpstr>
      <vt:lpstr>  DUH1A2 ICT Literacy  MENCARI INFORMASI  DARI INTERNET </vt:lpstr>
      <vt:lpstr>Pembahasan:</vt:lpstr>
      <vt:lpstr>Informasi itu berharga</vt:lpstr>
      <vt:lpstr>Factor-faktor yang berpengaruh</vt:lpstr>
      <vt:lpstr>Up-to date</vt:lpstr>
      <vt:lpstr>Lengkap</vt:lpstr>
      <vt:lpstr>Relevan</vt:lpstr>
      <vt:lpstr>Akurat</vt:lpstr>
      <vt:lpstr>Dapat dihandalkan</vt:lpstr>
      <vt:lpstr>Tersaji baik</vt:lpstr>
      <vt:lpstr>Perlu usaha untuk mendapat  informasi yang bermutu</vt:lpstr>
      <vt:lpstr>Internet</vt:lpstr>
      <vt:lpstr>Evaluasi web</vt:lpstr>
      <vt:lpstr>Mencari di Internet</vt:lpstr>
      <vt:lpstr>Tipe web</vt:lpstr>
      <vt:lpstr>Mesin pencari  (search engine)</vt:lpstr>
      <vt:lpstr>..</vt:lpstr>
      <vt:lpstr>Gunakan kata kunci yang tepat</vt:lpstr>
      <vt:lpstr>Identifikasi halaman web</vt:lpstr>
      <vt:lpstr>Periksa kredibilitas</vt:lpstr>
      <vt:lpstr>..</vt:lpstr>
      <vt:lpstr>Menentukan kedalaman dan luas ruang lingkup informasi</vt:lpstr>
      <vt:lpstr>Menentukan kedalaman dan luas ruang lingkup informasi</vt:lpstr>
      <vt:lpstr>Periksa tanggal informasi</vt:lpstr>
      <vt:lpstr>Pencarian yang efektif dan efisien</vt:lpstr>
      <vt:lpstr>PowerPoint Presentation</vt:lpstr>
      <vt:lpstr>PowerPoint Presentation</vt:lpstr>
      <vt:lpstr>URL</vt:lpstr>
      <vt:lpstr>Komponen URL</vt:lpstr>
      <vt:lpstr>Top Level Domain</vt:lpstr>
      <vt:lpstr>Sebelum browsing</vt:lpstr>
      <vt:lpstr>Persiapan</vt:lpstr>
      <vt:lpstr>Organisasikan</vt:lpstr>
      <vt:lpstr>Kombinasikan</vt:lpstr>
      <vt:lpstr>Dimana Mencari</vt:lpstr>
      <vt:lpstr>http://www.link.springer.com</vt:lpstr>
      <vt:lpstr>http://ieeexplore.org</vt:lpstr>
      <vt:lpstr>http://dl.acm.org</vt:lpstr>
      <vt:lpstr>http://www.sciencedirect.com</vt:lpstr>
      <vt:lpstr>Latihan</vt:lpstr>
      <vt:lpstr>Referensi</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Perwalian Perdana</dc:title>
  <dc:creator>anaka</dc:creator>
  <cp:lastModifiedBy>Dana S. Kusumo</cp:lastModifiedBy>
  <cp:revision>189</cp:revision>
  <cp:lastPrinted>2016-03-29T01:19:55Z</cp:lastPrinted>
  <dcterms:created xsi:type="dcterms:W3CDTF">2014-08-22T15:00:02Z</dcterms:created>
  <dcterms:modified xsi:type="dcterms:W3CDTF">2016-08-18T04:30:15Z</dcterms:modified>
</cp:coreProperties>
</file>