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handoutMasterIdLst>
    <p:handoutMasterId r:id="rId32"/>
  </p:handoutMasterIdLst>
  <p:sldIdLst>
    <p:sldId id="279" r:id="rId2"/>
    <p:sldId id="364" r:id="rId3"/>
    <p:sldId id="394" r:id="rId4"/>
    <p:sldId id="292" r:id="rId5"/>
    <p:sldId id="366" r:id="rId6"/>
    <p:sldId id="375" r:id="rId7"/>
    <p:sldId id="367" r:id="rId8"/>
    <p:sldId id="369" r:id="rId9"/>
    <p:sldId id="368" r:id="rId10"/>
    <p:sldId id="376" r:id="rId11"/>
    <p:sldId id="374" r:id="rId12"/>
    <p:sldId id="377" r:id="rId13"/>
    <p:sldId id="378" r:id="rId14"/>
    <p:sldId id="379" r:id="rId15"/>
    <p:sldId id="381" r:id="rId16"/>
    <p:sldId id="371" r:id="rId17"/>
    <p:sldId id="384" r:id="rId18"/>
    <p:sldId id="385" r:id="rId19"/>
    <p:sldId id="386" r:id="rId20"/>
    <p:sldId id="387" r:id="rId21"/>
    <p:sldId id="372" r:id="rId22"/>
    <p:sldId id="388" r:id="rId23"/>
    <p:sldId id="389" r:id="rId24"/>
    <p:sldId id="390" r:id="rId25"/>
    <p:sldId id="373" r:id="rId26"/>
    <p:sldId id="391" r:id="rId27"/>
    <p:sldId id="392" r:id="rId28"/>
    <p:sldId id="395" r:id="rId29"/>
    <p:sldId id="393" r:id="rId3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ka" initials="a" lastIdx="1" clrIdx="0">
    <p:extLst>
      <p:ext uri="{19B8F6BF-5375-455C-9EA6-DF929625EA0E}">
        <p15:presenceInfo xmlns:p15="http://schemas.microsoft.com/office/powerpoint/2012/main" userId="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2" autoAdjust="0"/>
    <p:restoredTop sz="94825" autoAdjust="0"/>
  </p:normalViewPr>
  <p:slideViewPr>
    <p:cSldViewPr snapToGrid="0">
      <p:cViewPr varScale="1">
        <p:scale>
          <a:sx n="67" d="100"/>
          <a:sy n="67" d="100"/>
        </p:scale>
        <p:origin x="6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FE2E4-185A-49BD-8D19-2C742453176B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44C14-DDE9-4441-9767-02881ABE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24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5" tIns="47113" rIns="94225" bIns="47113" rtlCol="0"/>
          <a:lstStyle>
            <a:lvl1pPr algn="r">
              <a:defRPr sz="1300"/>
            </a:lvl1pPr>
          </a:lstStyle>
          <a:p>
            <a:fld id="{F9869850-2FEA-46FA-9736-A24B4E66B3A4}" type="datetimeFigureOut">
              <a:rPr lang="en-US" smtClean="0"/>
              <a:t>8/18/2016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5" tIns="47113" rIns="94225" bIns="471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5" tIns="47113" rIns="94225" bIns="471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5" tIns="47113" rIns="94225" bIns="47113" rtlCol="0" anchor="b"/>
          <a:lstStyle>
            <a:lvl1pPr algn="r">
              <a:defRPr sz="1300"/>
            </a:lvl1pPr>
          </a:lstStyle>
          <a:p>
            <a:fld id="{3FB48BAC-94A7-40FA-91F6-6C1389452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R4QIeZaPeM" TargetMode="External"/><Relationship Id="rId2" Type="http://schemas.openxmlformats.org/officeDocument/2006/relationships/hyperlink" Target="https://www.youtube.com/watch?v=f3BNHhfTsv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HAItWE7QMU" TargetMode="External"/><Relationship Id="rId4" Type="http://schemas.openxmlformats.org/officeDocument/2006/relationships/hyperlink" Target="https://www.youtube.com/watch?v=NvrpuBAMdd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515112" y="744321"/>
            <a:ext cx="10782300" cy="3352800"/>
          </a:xfrm>
        </p:spPr>
        <p:txBody>
          <a:bodyPr/>
          <a:lstStyle/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 smtClean="0"/>
              <a:t>DUH1A2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ICT Literacy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3600" i="1" dirty="0" err="1" smtClean="0"/>
              <a:t>Pengelolaan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Informasi</a:t>
            </a:r>
            <a:endParaRPr lang="en-US" i="1" dirty="0"/>
          </a:p>
        </p:txBody>
      </p:sp>
      <p:sp>
        <p:nvSpPr>
          <p:cNvPr id="8" name="Subtitle 4"/>
          <p:cNvSpPr>
            <a:spLocks noGrp="1"/>
          </p:cNvSpPr>
          <p:nvPr>
            <p:ph type="subTitle" idx="1"/>
          </p:nvPr>
        </p:nvSpPr>
        <p:spPr>
          <a:xfrm>
            <a:off x="515112" y="5022376"/>
            <a:ext cx="3152786" cy="4776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</a:t>
            </a:r>
            <a:r>
              <a:rPr lang="id-ID" sz="2400" dirty="0" err="1" smtClean="0"/>
              <a:t>marilis</a:t>
            </a:r>
            <a:r>
              <a:rPr lang="id-ID" sz="2400" dirty="0" smtClean="0"/>
              <a:t> </a:t>
            </a:r>
            <a:r>
              <a:rPr lang="en-US" sz="2400" dirty="0" smtClean="0"/>
              <a:t>P</a:t>
            </a:r>
            <a:r>
              <a:rPr lang="id-ID" sz="2400" dirty="0" err="1" smtClean="0"/>
              <a:t>utri</a:t>
            </a:r>
            <a:r>
              <a:rPr lang="id-ID" sz="2400" dirty="0" smtClean="0"/>
              <a:t> </a:t>
            </a:r>
            <a:r>
              <a:rPr lang="en-US" sz="2400" dirty="0" smtClean="0"/>
              <a:t>Y</a:t>
            </a:r>
            <a:r>
              <a:rPr lang="id-ID" sz="2400" smtClean="0"/>
              <a:t>.</a:t>
            </a:r>
            <a:endParaRPr lang="en-US" sz="2400" dirty="0" smtClean="0"/>
          </a:p>
        </p:txBody>
      </p:sp>
      <p:pic>
        <p:nvPicPr>
          <p:cNvPr id="4" name="Picture 2" descr="D:\From Netbook\PolTek\Pict\3. Logo Telkom University Konfigurasi Memu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372" y="148020"/>
            <a:ext cx="1545752" cy="150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5112" y="6359857"/>
            <a:ext cx="315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Semester </a:t>
            </a:r>
            <a:r>
              <a:rPr lang="en-US" dirty="0" err="1" smtClean="0">
                <a:solidFill>
                  <a:schemeClr val="bg1"/>
                </a:solidFill>
              </a:rPr>
              <a:t>Ganjil</a:t>
            </a:r>
            <a:r>
              <a:rPr lang="en-US" dirty="0" smtClean="0">
                <a:solidFill>
                  <a:schemeClr val="bg1"/>
                </a:solidFill>
              </a:rPr>
              <a:t> – TA 2016/2017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2760" y="2157731"/>
            <a:ext cx="847078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Magnetism Data Storage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www.youtube.com/watch?v=f3BNHhfTsvk</a:t>
            </a:r>
            <a:endParaRPr lang="en-US" dirty="0" smtClean="0"/>
          </a:p>
          <a:p>
            <a:r>
              <a:rPr lang="en-US" dirty="0" smtClean="0"/>
              <a:t>DBMS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www.youtube.com/watch?v=FR4QIeZaPeM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Relational Database Concept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www.youtube.com/watch?v=NvrpuBAMddw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Non Relational Database Concept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www.youtube.com/watch?v=pHAItWE7QMU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10" y="2123617"/>
            <a:ext cx="10772775" cy="1658198"/>
          </a:xfrm>
        </p:spPr>
        <p:txBody>
          <a:bodyPr/>
          <a:lstStyle/>
          <a:p>
            <a:pPr algn="ctr"/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035030" cy="3766185"/>
          </a:xfrm>
        </p:spPr>
        <p:txBody>
          <a:bodyPr>
            <a:normAutofit/>
          </a:bodyPr>
          <a:lstStyle/>
          <a:p>
            <a:r>
              <a:rPr lang="en-US" b="1" dirty="0" smtClean="0"/>
              <a:t>Traditional Method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Book, people,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General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Only certain people or institutions become source of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Commonly valid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Restricted</a:t>
            </a:r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3610" y="1999417"/>
            <a:ext cx="4650893" cy="3766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ICT era: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e-book, web based content, database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err="1" smtClean="0"/>
              <a:t>Dinamyc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More specific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Anyone can become source of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Need to check on validity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More and more free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82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179" t="4461" r="9546" b="10439"/>
          <a:stretch/>
        </p:blipFill>
        <p:spPr>
          <a:xfrm>
            <a:off x="1510747" y="1815547"/>
            <a:ext cx="8507897" cy="46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76" t="3721" r="14881" b="13740"/>
          <a:stretch/>
        </p:blipFill>
        <p:spPr>
          <a:xfrm>
            <a:off x="1683657" y="1779146"/>
            <a:ext cx="7184572" cy="47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1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34" t="3893" r="10113" b="10500"/>
          <a:stretch/>
        </p:blipFill>
        <p:spPr>
          <a:xfrm>
            <a:off x="1059543" y="1727199"/>
            <a:ext cx="9601199" cy="46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10" y="2123617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formation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7" y="1640114"/>
            <a:ext cx="10629972" cy="4775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Def. of privacy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[</a:t>
            </a:r>
            <a:r>
              <a:rPr lang="en-US" altLang="en-US" sz="2000" dirty="0"/>
              <a:t>Alan Westin, Columbia University, 1967]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= the claim of individuals, groups and institutions to determine for themselves, when, how and to what extent information about them is communicated to others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FF"/>
                </a:solidFill>
              </a:rPr>
              <a:t>3 </a:t>
            </a:r>
            <a:r>
              <a:rPr lang="en-US" altLang="en-US" sz="2000" dirty="0">
                <a:solidFill>
                  <a:srgbClr val="0000FF"/>
                </a:solidFill>
              </a:rPr>
              <a:t>dimensions</a:t>
            </a:r>
            <a:r>
              <a:rPr lang="en-US" altLang="en-US" sz="2000" dirty="0"/>
              <a:t> of privacy: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1)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Personal</a:t>
            </a:r>
            <a:r>
              <a:rPr lang="en-US" altLang="en-US" sz="2000" dirty="0"/>
              <a:t> privacy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Protecting a person against undue interference </a:t>
            </a:r>
            <a:r>
              <a:rPr lang="en-US" altLang="en-US" sz="2000" dirty="0">
                <a:solidFill>
                  <a:srgbClr val="5F5F5F"/>
                </a:solidFill>
              </a:rPr>
              <a:t>(such as physical searches)</a:t>
            </a:r>
            <a:r>
              <a:rPr lang="en-US" altLang="en-US" sz="2000" dirty="0"/>
              <a:t> and information that violates his/her moral sense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2)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Territorial</a:t>
            </a:r>
            <a:r>
              <a:rPr lang="en-US" altLang="en-US" sz="2000" dirty="0"/>
              <a:t> privacy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Protecting a physical area surrounding a person that may not be violated without the acquiescence of the person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Safeguards: laws referring to trespassers search warrants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3)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Informational</a:t>
            </a:r>
            <a:r>
              <a:rPr lang="en-US" altLang="en-US" sz="2000" dirty="0"/>
              <a:t> privacy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Deals with the gathering, compilation and selective dissemination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77874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 of Need for Privacy Guarantee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7" y="1988456"/>
            <a:ext cx="10629972" cy="442685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 By </a:t>
            </a:r>
            <a:r>
              <a:rPr lang="en-US" altLang="en-US" sz="2800" dirty="0">
                <a:solidFill>
                  <a:srgbClr val="0000FF"/>
                </a:solidFill>
              </a:rPr>
              <a:t>individuals</a:t>
            </a:r>
            <a:r>
              <a:rPr lang="en-US" altLang="en-US" sz="2800" dirty="0"/>
              <a:t>                      </a:t>
            </a:r>
            <a:r>
              <a:rPr lang="en-US" altLang="en-US" sz="1200" dirty="0"/>
              <a:t>[</a:t>
            </a:r>
            <a:r>
              <a:rPr lang="en-US" altLang="en-US" sz="1200" dirty="0" err="1"/>
              <a:t>Cran</a:t>
            </a:r>
            <a:r>
              <a:rPr lang="en-US" altLang="en-US" sz="1200" dirty="0"/>
              <a:t> </a:t>
            </a:r>
            <a:r>
              <a:rPr lang="en-US" altLang="en-US" sz="1200" i="1" dirty="0"/>
              <a:t>et al. ‘99</a:t>
            </a:r>
            <a:r>
              <a:rPr lang="en-US" altLang="en-US" sz="1200" dirty="0"/>
              <a:t>]</a:t>
            </a:r>
          </a:p>
          <a:p>
            <a:pPr lvl="1"/>
            <a:r>
              <a:rPr lang="en-US" altLang="en-US" dirty="0"/>
              <a:t>99% unwilling to reveal their SSN</a:t>
            </a:r>
          </a:p>
          <a:p>
            <a:pPr lvl="1"/>
            <a:r>
              <a:rPr lang="en-US" altLang="en-US" dirty="0"/>
              <a:t>18% unwilling to reveal their… favorite TV show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 By </a:t>
            </a:r>
            <a:r>
              <a:rPr lang="en-US" altLang="en-US" sz="2800" dirty="0">
                <a:solidFill>
                  <a:srgbClr val="0000FF"/>
                </a:solidFill>
              </a:rPr>
              <a:t>businesses</a:t>
            </a:r>
          </a:p>
          <a:p>
            <a:pPr lvl="1"/>
            <a:r>
              <a:rPr lang="en-US" altLang="en-US" dirty="0"/>
              <a:t>Online consumers worrying about revealing personal data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held back $15 billion in online revenue in 2001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 By </a:t>
            </a:r>
            <a:r>
              <a:rPr lang="en-US" altLang="en-US" sz="2800" dirty="0">
                <a:solidFill>
                  <a:srgbClr val="0000FF"/>
                </a:solidFill>
              </a:rPr>
              <a:t>Federal government</a:t>
            </a:r>
          </a:p>
          <a:p>
            <a:pPr lvl="1"/>
            <a:r>
              <a:rPr lang="en-US" altLang="en-US" dirty="0"/>
              <a:t>Privacy Act of 1974 for Federal agencies</a:t>
            </a:r>
          </a:p>
          <a:p>
            <a:pPr lvl="1"/>
            <a:r>
              <a:rPr lang="en-US" altLang="en-US" dirty="0"/>
              <a:t>Health Insurance Portability and Accountability Act of 1996 (HIPAA)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6578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privacy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7" y="1988456"/>
            <a:ext cx="10629972" cy="4426857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0000FF"/>
                </a:solidFill>
              </a:rPr>
              <a:t>1)</a:t>
            </a:r>
            <a:r>
              <a:rPr lang="en-US" altLang="en-US" dirty="0"/>
              <a:t> Threats to privacy </a:t>
            </a:r>
            <a:r>
              <a:rPr lang="en-US" altLang="en-US" dirty="0">
                <a:solidFill>
                  <a:srgbClr val="0000FF"/>
                </a:solidFill>
              </a:rPr>
              <a:t>at application level</a:t>
            </a:r>
          </a:p>
          <a:p>
            <a:pPr marL="465138" indent="0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dirty="0" smtClean="0"/>
              <a:t> Threats </a:t>
            </a:r>
            <a:r>
              <a:rPr lang="en-US" altLang="en-US" dirty="0"/>
              <a:t>to </a:t>
            </a:r>
            <a:r>
              <a:rPr lang="en-US" altLang="en-US" dirty="0">
                <a:solidFill>
                  <a:srgbClr val="0000FF"/>
                </a:solidFill>
              </a:rPr>
              <a:t>collection</a:t>
            </a:r>
            <a:r>
              <a:rPr lang="en-US" altLang="en-US" dirty="0"/>
              <a:t> / </a:t>
            </a:r>
            <a:r>
              <a:rPr lang="en-US" altLang="en-US" dirty="0">
                <a:solidFill>
                  <a:srgbClr val="0000FF"/>
                </a:solidFill>
              </a:rPr>
              <a:t>transmission</a:t>
            </a:r>
            <a:r>
              <a:rPr lang="en-US" altLang="en-US" dirty="0"/>
              <a:t> of large quantities </a:t>
            </a:r>
            <a:r>
              <a:rPr lang="en-US" altLang="en-US" dirty="0">
                <a:solidFill>
                  <a:srgbClr val="0000FF"/>
                </a:solidFill>
              </a:rPr>
              <a:t>of personal data</a:t>
            </a:r>
          </a:p>
          <a:p>
            <a:pPr marL="465138" lvl="1" indent="0">
              <a:spcBef>
                <a:spcPct val="0"/>
              </a:spcBef>
            </a:pPr>
            <a:r>
              <a:rPr lang="en-US" altLang="en-US" dirty="0" smtClean="0"/>
              <a:t>   Incl</a:t>
            </a:r>
            <a:r>
              <a:rPr lang="en-US" altLang="en-US" dirty="0"/>
              <a:t>. projects for new applications on Information Highway, e.g</a:t>
            </a:r>
            <a:r>
              <a:rPr lang="en-US" altLang="en-US" dirty="0" smtClean="0"/>
              <a:t>.:</a:t>
            </a:r>
          </a:p>
          <a:p>
            <a:pPr marL="465138" lvl="1" indent="0">
              <a:spcBef>
                <a:spcPct val="0"/>
              </a:spcBef>
            </a:pPr>
            <a:endParaRPr lang="en-US" altLang="en-US" dirty="0"/>
          </a:p>
          <a:p>
            <a:pPr marL="465138" lvl="2" indent="217488">
              <a:spcBef>
                <a:spcPct val="0"/>
              </a:spcBef>
            </a:pPr>
            <a:r>
              <a:rPr lang="en-US" altLang="en-US" sz="2400" dirty="0"/>
              <a:t>Health Networks / Public administration Networks</a:t>
            </a:r>
          </a:p>
          <a:p>
            <a:pPr marL="465138" lvl="2" indent="217488">
              <a:spcBef>
                <a:spcPct val="0"/>
              </a:spcBef>
            </a:pPr>
            <a:r>
              <a:rPr lang="en-US" altLang="en-US" sz="2400" dirty="0"/>
              <a:t>Research Networks / Electronic Commerce / Teleworking</a:t>
            </a:r>
          </a:p>
          <a:p>
            <a:pPr marL="465138" lvl="2" indent="217488">
              <a:spcBef>
                <a:spcPct val="0"/>
              </a:spcBef>
            </a:pPr>
            <a:r>
              <a:rPr lang="en-US" altLang="en-US" sz="2400" dirty="0"/>
              <a:t>Distance Learning / Private use</a:t>
            </a:r>
          </a:p>
          <a:p>
            <a:pPr marL="465138" lvl="2" indent="0">
              <a:spcBef>
                <a:spcPct val="0"/>
              </a:spcBef>
            </a:pPr>
            <a:endParaRPr lang="en-US" altLang="en-US" sz="2400" dirty="0"/>
          </a:p>
          <a:p>
            <a:pPr marL="465138" lvl="1" indent="0">
              <a:spcBef>
                <a:spcPct val="0"/>
              </a:spcBef>
            </a:pPr>
            <a:r>
              <a:rPr lang="en-US" altLang="en-US" dirty="0"/>
              <a:t>Example: Information infrastructure for a better healthcare 		         </a:t>
            </a:r>
            <a:endParaRPr lang="en-US" altLang="en-US" dirty="0" smtClean="0"/>
          </a:p>
          <a:p>
            <a:pPr marL="465138" lvl="1" indent="0">
              <a:spcBef>
                <a:spcPct val="0"/>
              </a:spcBef>
            </a:pPr>
            <a:r>
              <a:rPr lang="en-US" altLang="en-US" dirty="0" smtClean="0"/>
              <a:t>[</a:t>
            </a:r>
            <a:r>
              <a:rPr lang="en-US" altLang="en-US" dirty="0"/>
              <a:t>cf. </a:t>
            </a:r>
            <a:r>
              <a:rPr lang="en-US" altLang="en-US" dirty="0" smtClean="0"/>
              <a:t>  Danish </a:t>
            </a:r>
            <a:r>
              <a:rPr lang="en-US" altLang="en-US" dirty="0"/>
              <a:t>"INFO-Society 2000"- or </a:t>
            </a:r>
            <a:r>
              <a:rPr lang="en-US" altLang="en-US" dirty="0" err="1"/>
              <a:t>Bangemann</a:t>
            </a:r>
            <a:r>
              <a:rPr lang="en-US" altLang="en-US" dirty="0"/>
              <a:t>-Report]</a:t>
            </a:r>
          </a:p>
          <a:p>
            <a:pPr marL="465138" lvl="2" indent="0">
              <a:spcBef>
                <a:spcPct val="0"/>
              </a:spcBef>
            </a:pPr>
            <a:r>
              <a:rPr lang="en-US" altLang="en-US" sz="2400" dirty="0"/>
              <a:t>National and European healthcare networks for the interchange of information</a:t>
            </a:r>
          </a:p>
          <a:p>
            <a:pPr marL="465138" lvl="2" indent="0">
              <a:spcBef>
                <a:spcPct val="0"/>
              </a:spcBef>
            </a:pPr>
            <a:r>
              <a:rPr lang="en-US" altLang="en-US" sz="2400" dirty="0"/>
              <a:t>Interchange of (standardized) electronic patient case files</a:t>
            </a:r>
          </a:p>
          <a:p>
            <a:pPr marL="465138" lvl="2" indent="0">
              <a:spcBef>
                <a:spcPct val="0"/>
              </a:spcBef>
            </a:pPr>
            <a:r>
              <a:rPr lang="en-US" altLang="en-US" sz="2400" dirty="0"/>
              <a:t>Systems for </a:t>
            </a:r>
            <a:r>
              <a:rPr lang="en-US" altLang="en-US" sz="2400" dirty="0" err="1"/>
              <a:t>tele</a:t>
            </a:r>
            <a:r>
              <a:rPr lang="en-US" altLang="en-US" sz="2400" dirty="0"/>
              <a:t>-diagnosing and clinical treatment</a:t>
            </a:r>
          </a:p>
          <a:p>
            <a:pPr lvl="2">
              <a:spcBef>
                <a:spcPct val="0"/>
              </a:spcBef>
            </a:pPr>
            <a:endParaRPr lang="en-US" altLang="en-US" sz="1800" dirty="0"/>
          </a:p>
          <a:p>
            <a:pPr lvl="1"/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3422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64" y="517925"/>
            <a:ext cx="6398669" cy="165819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 err="1" smtClean="0"/>
              <a:t>Pembahasan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1908813"/>
            <a:ext cx="10161422" cy="227371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</a:t>
            </a:r>
            <a:r>
              <a:rPr lang="en-US" dirty="0" err="1"/>
              <a:t>tradisional</a:t>
            </a:r>
            <a:r>
              <a:rPr lang="en-US" dirty="0"/>
              <a:t>, file </a:t>
            </a:r>
            <a:r>
              <a:rPr lang="en-US" dirty="0" err="1"/>
              <a:t>dan</a:t>
            </a:r>
            <a:r>
              <a:rPr lang="en-US" dirty="0"/>
              <a:t> basis 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3. </a:t>
            </a:r>
            <a:r>
              <a:rPr lang="it-IT" dirty="0"/>
              <a:t>Data and information privacy (publish informasi di sosmed) </a:t>
            </a:r>
            <a:endParaRPr lang="it-IT" dirty="0" smtClean="0"/>
          </a:p>
          <a:p>
            <a:r>
              <a:rPr lang="it-IT" dirty="0"/>
              <a:t>4. </a:t>
            </a:r>
            <a:r>
              <a:rPr lang="it-IT" dirty="0" smtClean="0"/>
              <a:t>Perilaku </a:t>
            </a:r>
            <a:r>
              <a:rPr lang="it-IT" dirty="0"/>
              <a:t>pengamanan </a:t>
            </a:r>
            <a:r>
              <a:rPr lang="it-IT" dirty="0" smtClean="0"/>
              <a:t>informasi</a:t>
            </a:r>
          </a:p>
          <a:p>
            <a:r>
              <a:rPr lang="it-IT" dirty="0"/>
              <a:t>5. Tools kolaborasi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3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 to privacy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7" y="1988456"/>
            <a:ext cx="10629972" cy="4426857"/>
          </a:xfrm>
        </p:spPr>
        <p:txBody>
          <a:bodyPr>
            <a:normAutofit lnSpcReduction="10000"/>
          </a:bodyPr>
          <a:lstStyle/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2)</a:t>
            </a:r>
            <a:r>
              <a:rPr lang="en-US" altLang="en-US" sz="2800" dirty="0"/>
              <a:t> Threats to privacy </a:t>
            </a:r>
            <a:r>
              <a:rPr lang="en-US" altLang="en-US" sz="2800" dirty="0">
                <a:solidFill>
                  <a:srgbClr val="0000FF"/>
                </a:solidFill>
              </a:rPr>
              <a:t>at communication level</a:t>
            </a:r>
          </a:p>
          <a:p>
            <a:pPr marL="609600" indent="-609600">
              <a:spcBef>
                <a:spcPct val="0"/>
              </a:spcBef>
            </a:pPr>
            <a:r>
              <a:rPr lang="en-US" altLang="en-US" sz="2800" dirty="0" smtClean="0"/>
              <a:t>Threats </a:t>
            </a:r>
            <a:r>
              <a:rPr lang="en-US" altLang="en-US" sz="2800" dirty="0"/>
              <a:t>to anonymity of </a:t>
            </a:r>
            <a:r>
              <a:rPr lang="en-US" altLang="en-US" sz="2800" dirty="0">
                <a:solidFill>
                  <a:srgbClr val="0000FF"/>
                </a:solidFill>
              </a:rPr>
              <a:t>sender</a:t>
            </a:r>
            <a:r>
              <a:rPr lang="en-US" altLang="en-US" sz="2800" dirty="0"/>
              <a:t> / </a:t>
            </a:r>
            <a:r>
              <a:rPr lang="en-US" altLang="en-US" sz="2800" dirty="0">
                <a:solidFill>
                  <a:srgbClr val="0000FF"/>
                </a:solidFill>
              </a:rPr>
              <a:t>forwarder </a:t>
            </a:r>
            <a:r>
              <a:rPr lang="en-US" altLang="en-US" sz="2800" dirty="0"/>
              <a:t>/ </a:t>
            </a:r>
            <a:r>
              <a:rPr lang="en-US" altLang="en-US" sz="2800" dirty="0">
                <a:solidFill>
                  <a:srgbClr val="0000FF"/>
                </a:solidFill>
              </a:rPr>
              <a:t>receiver</a:t>
            </a:r>
          </a:p>
          <a:p>
            <a:pPr marL="609600" indent="-609600">
              <a:spcBef>
                <a:spcPct val="0"/>
              </a:spcBef>
            </a:pPr>
            <a:r>
              <a:rPr lang="en-US" altLang="en-US" sz="2800" dirty="0" smtClean="0"/>
              <a:t>Threats </a:t>
            </a:r>
            <a:r>
              <a:rPr lang="en-US" altLang="en-US" sz="2800" dirty="0"/>
              <a:t>to anonymity of </a:t>
            </a:r>
            <a:r>
              <a:rPr lang="en-US" altLang="en-US" sz="2800" dirty="0">
                <a:solidFill>
                  <a:srgbClr val="0000FF"/>
                </a:solidFill>
              </a:rPr>
              <a:t>service provider</a:t>
            </a:r>
          </a:p>
          <a:p>
            <a:pPr marL="609600" indent="-609600">
              <a:spcBef>
                <a:spcPct val="0"/>
              </a:spcBef>
            </a:pPr>
            <a:r>
              <a:rPr lang="en-US" altLang="en-US" sz="2800" dirty="0" smtClean="0"/>
              <a:t>Threats </a:t>
            </a:r>
            <a:r>
              <a:rPr lang="en-US" altLang="en-US" sz="2800" dirty="0"/>
              <a:t>to </a:t>
            </a:r>
            <a:r>
              <a:rPr lang="en-US" altLang="en-US" sz="2800" dirty="0">
                <a:solidFill>
                  <a:srgbClr val="0000FF"/>
                </a:solidFill>
              </a:rPr>
              <a:t>privacy of communication</a:t>
            </a:r>
          </a:p>
          <a:p>
            <a:pPr marL="914400" lvl="1" indent="-457200">
              <a:spcBef>
                <a:spcPct val="0"/>
              </a:spcBef>
            </a:pPr>
            <a:endParaRPr lang="en-US" altLang="en-US" sz="2800" dirty="0" smtClean="0"/>
          </a:p>
          <a:p>
            <a:pPr marL="566738" lvl="1" indent="0">
              <a:spcBef>
                <a:spcPct val="0"/>
              </a:spcBef>
            </a:pPr>
            <a:r>
              <a:rPr lang="en-US" altLang="en-US" sz="2800" dirty="0" smtClean="0"/>
              <a:t>E.g</a:t>
            </a:r>
            <a:r>
              <a:rPr lang="en-US" altLang="en-US" sz="2800" dirty="0"/>
              <a:t>., via monitoring / logging of transactional data</a:t>
            </a:r>
          </a:p>
          <a:p>
            <a:pPr marL="566738" lvl="2" indent="0">
              <a:spcBef>
                <a:spcPct val="0"/>
              </a:spcBef>
            </a:pPr>
            <a:r>
              <a:rPr lang="en-US" altLang="en-US" sz="2800" dirty="0"/>
              <a:t>Extraction of user profiles &amp; its long-term storage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3)</a:t>
            </a:r>
            <a:r>
              <a:rPr lang="en-US" altLang="en-US" sz="2800" dirty="0"/>
              <a:t> Threats to privacy </a:t>
            </a:r>
            <a:r>
              <a:rPr lang="en-US" altLang="en-US" sz="2800" dirty="0">
                <a:solidFill>
                  <a:srgbClr val="0000FF"/>
                </a:solidFill>
              </a:rPr>
              <a:t>at system level</a:t>
            </a:r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 marL="609600" indent="-609600">
              <a:spcBef>
                <a:spcPct val="0"/>
              </a:spcBef>
            </a:pPr>
            <a:r>
              <a:rPr lang="en-US" altLang="en-US" sz="2800" dirty="0"/>
              <a:t>E.g., threats at system access level</a:t>
            </a:r>
          </a:p>
          <a:p>
            <a:pPr marL="609600" indent="-609600">
              <a:spcBef>
                <a:spcPct val="0"/>
              </a:spcBef>
            </a:pPr>
            <a:endParaRPr lang="en-US" altLang="en-US" sz="2800" dirty="0"/>
          </a:p>
          <a:p>
            <a:pPr marL="609600" indent="-6096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FF"/>
                </a:solidFill>
              </a:rPr>
              <a:t>4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  <a:r>
              <a:rPr lang="en-US" altLang="en-US" sz="2800" dirty="0"/>
              <a:t> Threats to privacy </a:t>
            </a:r>
            <a:r>
              <a:rPr lang="en-US" altLang="en-US" sz="2800" dirty="0">
                <a:solidFill>
                  <a:srgbClr val="0000FF"/>
                </a:solidFill>
              </a:rPr>
              <a:t>in audit trails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873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10" y="2123617"/>
            <a:ext cx="10772775" cy="1658198"/>
          </a:xfrm>
        </p:spPr>
        <p:txBody>
          <a:bodyPr/>
          <a:lstStyle/>
          <a:p>
            <a:pPr algn="ctr"/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Pengamanan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7" y="1988456"/>
            <a:ext cx="10629972" cy="4426857"/>
          </a:xfrm>
        </p:spPr>
        <p:txBody>
          <a:bodyPr>
            <a:normAutofit/>
          </a:bodyPr>
          <a:lstStyle/>
          <a:p>
            <a:pPr marL="347663" indent="-347663">
              <a:buSzTx/>
              <a:buFont typeface="Wingdings" panose="05000000000000000000" pitchFamily="2" charset="2"/>
              <a:buAutoNum type="arabicParenR"/>
            </a:pPr>
            <a:r>
              <a:rPr lang="en-US" altLang="en-US" sz="2800" dirty="0">
                <a:solidFill>
                  <a:srgbClr val="0000FF"/>
                </a:solidFill>
              </a:rPr>
              <a:t>Technical</a:t>
            </a:r>
            <a:r>
              <a:rPr lang="en-US" altLang="en-US" sz="2800" dirty="0"/>
              <a:t> privacy </a:t>
            </a:r>
            <a:r>
              <a:rPr lang="pl-PL" altLang="en-US" sz="2800" dirty="0"/>
              <a:t>controls</a:t>
            </a:r>
            <a:r>
              <a:rPr lang="en-US" altLang="en-US" sz="2800" dirty="0"/>
              <a:t> - </a:t>
            </a:r>
            <a:r>
              <a:rPr lang="en-US" altLang="en-US" sz="2800" dirty="0">
                <a:solidFill>
                  <a:srgbClr val="0000FF"/>
                </a:solidFill>
              </a:rPr>
              <a:t>Privacy-Enhancing Technologies</a:t>
            </a:r>
            <a:r>
              <a:rPr lang="en-US" altLang="en-US" sz="2800" dirty="0"/>
              <a:t> (</a:t>
            </a:r>
            <a:r>
              <a:rPr lang="en-US" altLang="en-US" sz="2800" dirty="0">
                <a:solidFill>
                  <a:srgbClr val="0000FF"/>
                </a:solidFill>
              </a:rPr>
              <a:t>PETs</a:t>
            </a:r>
            <a:r>
              <a:rPr lang="en-US" altLang="en-US" sz="2800" dirty="0"/>
              <a:t>)</a:t>
            </a:r>
          </a:p>
          <a:p>
            <a:pPr marL="990600" lvl="1" indent="-533400">
              <a:buSzTx/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a</a:t>
            </a:r>
            <a:r>
              <a:rPr lang="en-US" altLang="en-US" sz="2800" dirty="0">
                <a:solidFill>
                  <a:srgbClr val="FF0000"/>
                </a:solidFill>
              </a:rPr>
              <a:t>)</a:t>
            </a:r>
            <a:r>
              <a:rPr lang="en-US" altLang="en-US" sz="2800" dirty="0"/>
              <a:t> Protecting </a:t>
            </a:r>
            <a:r>
              <a:rPr lang="en-US" altLang="en-US" sz="2800" dirty="0">
                <a:solidFill>
                  <a:srgbClr val="0000FF"/>
                </a:solidFill>
              </a:rPr>
              <a:t>user identities</a:t>
            </a:r>
          </a:p>
          <a:p>
            <a:pPr marL="990600" lvl="1" indent="-533400">
              <a:buSzTx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b)</a:t>
            </a:r>
            <a:r>
              <a:rPr lang="en-US" altLang="en-US" sz="2800" dirty="0"/>
              <a:t> Protecting </a:t>
            </a:r>
            <a:r>
              <a:rPr lang="en-US" altLang="en-US" sz="2800" dirty="0" err="1">
                <a:solidFill>
                  <a:srgbClr val="0000FF"/>
                </a:solidFill>
              </a:rPr>
              <a:t>usee</a:t>
            </a:r>
            <a:r>
              <a:rPr lang="en-US" altLang="en-US" sz="2800" dirty="0">
                <a:solidFill>
                  <a:srgbClr val="0000FF"/>
                </a:solidFill>
              </a:rPr>
              <a:t> identities</a:t>
            </a:r>
          </a:p>
          <a:p>
            <a:pPr marL="990600" lvl="1" indent="-533400">
              <a:buSzTx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c)</a:t>
            </a:r>
            <a:r>
              <a:rPr lang="en-US" altLang="en-US" sz="2800" dirty="0"/>
              <a:t> Protecting </a:t>
            </a:r>
            <a:r>
              <a:rPr lang="en-US" altLang="en-US" sz="2800" dirty="0">
                <a:solidFill>
                  <a:srgbClr val="0000FF"/>
                </a:solidFill>
              </a:rPr>
              <a:t>confidentiality &amp; integrity of personal data</a:t>
            </a:r>
            <a:endParaRPr lang="en-US" altLang="en-US" sz="2800" dirty="0"/>
          </a:p>
          <a:p>
            <a:pPr marL="347663" indent="-347663">
              <a:buSzTx/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0000FF"/>
                </a:solidFill>
              </a:rPr>
              <a:t>2</a:t>
            </a:r>
            <a:r>
              <a:rPr lang="en-US" altLang="en-US" sz="2800" dirty="0">
                <a:solidFill>
                  <a:srgbClr val="0000FF"/>
                </a:solidFill>
              </a:rPr>
              <a:t>)	Legal</a:t>
            </a:r>
            <a:r>
              <a:rPr lang="en-US" altLang="en-US" sz="2800" dirty="0"/>
              <a:t> privacy controls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4842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7" y="1988456"/>
            <a:ext cx="10629972" cy="4426857"/>
          </a:xfr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1) Technical</a:t>
            </a:r>
            <a:r>
              <a:rPr lang="en-US" altLang="en-US" dirty="0" smtClean="0"/>
              <a:t> </a:t>
            </a:r>
            <a:r>
              <a:rPr lang="pl-PL" altLang="en-US" dirty="0"/>
              <a:t>controls</a:t>
            </a:r>
            <a:r>
              <a:rPr lang="en-US" altLang="en-US" dirty="0"/>
              <a:t> - </a:t>
            </a:r>
            <a:r>
              <a:rPr lang="en-US" altLang="en-US" dirty="0">
                <a:solidFill>
                  <a:srgbClr val="0000FF"/>
                </a:solidFill>
              </a:rPr>
              <a:t>Privacy-Enhancing Technologies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0000FF"/>
                </a:solidFill>
              </a:rPr>
              <a:t>PETs</a:t>
            </a:r>
            <a:r>
              <a:rPr lang="en-US" altLang="en-US" dirty="0"/>
              <a:t>)</a:t>
            </a:r>
          </a:p>
          <a:p>
            <a:pPr marL="465138" indent="-117475">
              <a:buSzTx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a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  <a:r>
              <a:rPr lang="en-US" altLang="en-US" dirty="0"/>
              <a:t> Protecting </a:t>
            </a:r>
            <a:r>
              <a:rPr lang="en-US" altLang="en-US" dirty="0">
                <a:solidFill>
                  <a:srgbClr val="0000FF"/>
                </a:solidFill>
              </a:rPr>
              <a:t>user identities </a:t>
            </a:r>
            <a:r>
              <a:rPr lang="en-US" altLang="en-US" dirty="0"/>
              <a:t>via, e.g.: </a:t>
            </a:r>
            <a:endParaRPr lang="en-US" altLang="en-US" dirty="0">
              <a:solidFill>
                <a:srgbClr val="0000FF"/>
              </a:solidFill>
            </a:endParaRPr>
          </a:p>
          <a:p>
            <a:pPr marL="623888" lvl="1" indent="0"/>
            <a:r>
              <a:rPr lang="en-US" altLang="en-US" dirty="0">
                <a:solidFill>
                  <a:srgbClr val="0000FF"/>
                </a:solidFill>
              </a:rPr>
              <a:t>Anonymity</a:t>
            </a:r>
            <a:r>
              <a:rPr lang="en-US" altLang="en-US" dirty="0"/>
              <a:t> - a user may use a resource or service without disclosing her identity</a:t>
            </a:r>
          </a:p>
          <a:p>
            <a:pPr marL="623888" lvl="1" indent="0"/>
            <a:r>
              <a:rPr lang="en-US" altLang="en-US" dirty="0" err="1">
                <a:solidFill>
                  <a:srgbClr val="0000FF"/>
                </a:solidFill>
              </a:rPr>
              <a:t>Pseudonymity</a:t>
            </a:r>
            <a:r>
              <a:rPr lang="en-US" altLang="en-US" dirty="0"/>
              <a:t> - a user acting under a pseudonym may use a resource or service without disclosing his identity</a:t>
            </a:r>
          </a:p>
          <a:p>
            <a:pPr marL="623888" lvl="1" indent="0"/>
            <a:r>
              <a:rPr lang="en-US" altLang="en-US" dirty="0" err="1">
                <a:solidFill>
                  <a:srgbClr val="0000FF"/>
                </a:solidFill>
              </a:rPr>
              <a:t>Unobservability</a:t>
            </a:r>
            <a:r>
              <a:rPr lang="en-US" altLang="en-US" dirty="0"/>
              <a:t> - a user may use a resource or service without others being able to observe that the resource or service is being used </a:t>
            </a:r>
          </a:p>
          <a:p>
            <a:pPr marL="623888" lvl="1" indent="0"/>
            <a:r>
              <a:rPr lang="en-US" altLang="en-US" dirty="0" err="1">
                <a:solidFill>
                  <a:srgbClr val="0000FF"/>
                </a:solidFill>
              </a:rPr>
              <a:t>Unlinkability</a:t>
            </a:r>
            <a:r>
              <a:rPr lang="en-US" altLang="en-US" dirty="0"/>
              <a:t> - sender and recipient cannot be identified as communicating with each other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6198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Control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7" y="1712686"/>
            <a:ext cx="10629972" cy="4702627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b)</a:t>
            </a:r>
            <a:r>
              <a:rPr lang="en-US" altLang="en-US" dirty="0"/>
              <a:t> Protecting </a:t>
            </a:r>
            <a:r>
              <a:rPr lang="en-US" altLang="en-US" dirty="0" err="1">
                <a:solidFill>
                  <a:srgbClr val="0000FF"/>
                </a:solidFill>
              </a:rPr>
              <a:t>usee</a:t>
            </a:r>
            <a:r>
              <a:rPr lang="en-US" altLang="en-US" dirty="0">
                <a:solidFill>
                  <a:srgbClr val="0000FF"/>
                </a:solidFill>
              </a:rPr>
              <a:t> identities </a:t>
            </a:r>
            <a:r>
              <a:rPr lang="en-US" altLang="en-US" dirty="0"/>
              <a:t>via, e.g.: 	</a:t>
            </a:r>
            <a:r>
              <a:rPr lang="en-US" altLang="en-US" dirty="0" smtClean="0">
                <a:solidFill>
                  <a:srgbClr val="0000FF"/>
                </a:solidFill>
              </a:rPr>
              <a:t>Depersonalization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err="1">
                <a:solidFill>
                  <a:srgbClr val="0000FF"/>
                </a:solidFill>
              </a:rPr>
              <a:t>anonymization</a:t>
            </a:r>
            <a:r>
              <a:rPr lang="en-US" altLang="en-US" dirty="0"/>
              <a:t>) of data subjects</a:t>
            </a:r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FF"/>
                </a:solidFill>
              </a:rPr>
              <a:t>Perfect</a:t>
            </a:r>
            <a:r>
              <a:rPr lang="en-US" altLang="en-US" dirty="0"/>
              <a:t> depersonalization: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/>
              <a:t>Data rendered anonymous in such a way that the data subject is no longer identifiable</a:t>
            </a:r>
          </a:p>
          <a:p>
            <a:pPr lvl="2">
              <a:spcBef>
                <a:spcPct val="0"/>
              </a:spcBef>
            </a:pPr>
            <a:endParaRPr lang="en-US" altLang="en-US" sz="2400" dirty="0"/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FF"/>
                </a:solidFill>
              </a:rPr>
              <a:t>Practical</a:t>
            </a:r>
            <a:r>
              <a:rPr lang="en-US" altLang="en-US" dirty="0"/>
              <a:t> depersonalization: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/>
              <a:t>The modification of personal data so that the information concerning personal or material circumstances can no longer </a:t>
            </a:r>
            <a:r>
              <a:rPr lang="en-US" altLang="en-US" sz="2400" dirty="0">
                <a:solidFill>
                  <a:srgbClr val="0000FF"/>
                </a:solidFill>
              </a:rPr>
              <a:t>or only with a disproportionate amount of time, expense and labor</a:t>
            </a:r>
            <a:r>
              <a:rPr lang="en-US" altLang="en-US" sz="2400" dirty="0"/>
              <a:t> be attributed to an identified or identifiable individual</a:t>
            </a:r>
          </a:p>
          <a:p>
            <a:pPr lvl="2">
              <a:spcBef>
                <a:spcPct val="0"/>
              </a:spcBef>
            </a:pPr>
            <a:endParaRPr lang="en-US" altLang="en-US" sz="2400" dirty="0"/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FF"/>
                </a:solidFill>
              </a:rPr>
              <a:t>Controls</a:t>
            </a:r>
            <a:r>
              <a:rPr lang="en-US" altLang="en-US" dirty="0"/>
              <a:t> for depersonalization include:</a:t>
            </a:r>
          </a:p>
          <a:p>
            <a:pPr lvl="2"/>
            <a:r>
              <a:rPr lang="en-US" altLang="en-US" sz="2400" dirty="0">
                <a:solidFill>
                  <a:srgbClr val="0000FF"/>
                </a:solidFill>
              </a:rPr>
              <a:t>Inference controls</a:t>
            </a:r>
            <a:r>
              <a:rPr lang="en-US" altLang="en-US" sz="2400" dirty="0"/>
              <a:t> for statistical databases</a:t>
            </a:r>
          </a:p>
          <a:p>
            <a:pPr lvl="2"/>
            <a:r>
              <a:rPr lang="en-US" altLang="en-US" sz="2400" dirty="0">
                <a:solidFill>
                  <a:srgbClr val="0000FF"/>
                </a:solidFill>
              </a:rPr>
              <a:t>Privacy-preserving methods</a:t>
            </a:r>
            <a:r>
              <a:rPr lang="en-US" altLang="en-US" sz="2400" dirty="0"/>
              <a:t> for data mining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77490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10" y="2123617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Tools </a:t>
            </a:r>
            <a:r>
              <a:rPr lang="en-US" dirty="0" err="1" smtClean="0"/>
              <a:t>Kolaborasi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Pentingnya</a:t>
            </a:r>
            <a:r>
              <a:rPr lang="en-US" dirty="0" smtClean="0"/>
              <a:t> tools </a:t>
            </a:r>
            <a:r>
              <a:rPr lang="en-US" dirty="0" err="1" smtClean="0"/>
              <a:t>kolaborasi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11036372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Working together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Different workplace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Monitoring and Evaluation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88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11036372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Dropbox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Google Drive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Office Online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Asana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Trello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252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Carilah </a:t>
            </a:r>
            <a:r>
              <a:rPr lang="id-ID" dirty="0" err="1" smtClean="0"/>
              <a:t>suatu</a:t>
            </a:r>
            <a:r>
              <a:rPr lang="id-ID" dirty="0" smtClean="0"/>
              <a:t> informasi dengan tema yang dikonsultasikan terlebih dahulu dengan dosen masing-masing. Simpanlah hasil informasi yang ditemukan dalam </a:t>
            </a:r>
            <a:r>
              <a:rPr lang="id-ID" dirty="0" err="1" smtClean="0"/>
              <a:t>sheets</a:t>
            </a:r>
            <a:r>
              <a:rPr lang="id-ID" dirty="0" smtClean="0"/>
              <a:t> </a:t>
            </a:r>
            <a:r>
              <a:rPr lang="id-ID" dirty="0" err="1" smtClean="0"/>
              <a:t>mengunakan</a:t>
            </a:r>
            <a:r>
              <a:rPr lang="id-ID" dirty="0" smtClean="0"/>
              <a:t> fasilitas </a:t>
            </a:r>
            <a:r>
              <a:rPr lang="id-ID" dirty="0" err="1" smtClean="0"/>
              <a:t>google</a:t>
            </a:r>
            <a:r>
              <a:rPr lang="id-ID" dirty="0" smtClean="0"/>
              <a:t> </a:t>
            </a:r>
            <a:r>
              <a:rPr lang="id-ID" dirty="0" err="1" smtClean="0"/>
              <a:t>docs</a:t>
            </a:r>
            <a:r>
              <a:rPr lang="id-ID" dirty="0" smtClean="0"/>
              <a:t>. Simpan informasinya dalam bentuk kolom-kolom. Semakin lengkap atribut/nama </a:t>
            </a:r>
            <a:r>
              <a:rPr lang="id-ID" dirty="0" err="1" smtClean="0"/>
              <a:t>kolom-nya</a:t>
            </a:r>
            <a:r>
              <a:rPr lang="id-ID" dirty="0" smtClean="0"/>
              <a:t> semakin baik pula informasi yang dapat dianalisis (lihat pertemuan terkait pencarian dan evaluasi kritis informasi)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2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http://www.slideshare.net/EinsteinX2/data-vs-information</a:t>
            </a:r>
          </a:p>
          <a:p>
            <a:r>
              <a:rPr lang="en-US" dirty="0"/>
              <a:t>Bharat Bhargava, </a:t>
            </a:r>
            <a:r>
              <a:rPr lang="en-US" dirty="0" err="1"/>
              <a:t>Leszek</a:t>
            </a:r>
            <a:r>
              <a:rPr lang="en-US" dirty="0"/>
              <a:t> </a:t>
            </a:r>
            <a:r>
              <a:rPr lang="en-US" dirty="0" err="1"/>
              <a:t>Lilien</a:t>
            </a:r>
            <a:r>
              <a:rPr lang="en-US" dirty="0"/>
              <a:t>, </a:t>
            </a:r>
            <a:r>
              <a:rPr lang="en-US" dirty="0" err="1"/>
              <a:t>Arnon</a:t>
            </a:r>
            <a:r>
              <a:rPr lang="en-US" dirty="0"/>
              <a:t> Rosenthal, Marianne </a:t>
            </a:r>
            <a:r>
              <a:rPr lang="en-US" dirty="0" err="1"/>
              <a:t>Winslett</a:t>
            </a:r>
            <a:r>
              <a:rPr lang="en-US" dirty="0"/>
              <a:t>, “Pervasive Trust,” IEEE Intelligent Systems, Sept./Oct. 2004, pp.74-77 </a:t>
            </a:r>
          </a:p>
          <a:p>
            <a:r>
              <a:rPr lang="en-US" dirty="0"/>
              <a:t>https://www.youtube.com/watch?v=f3BNHhfTsvk</a:t>
            </a:r>
          </a:p>
          <a:p>
            <a:r>
              <a:rPr lang="en-US" dirty="0"/>
              <a:t>https://www.youtube.com/watch?v=FR4QIeZaPeM</a:t>
            </a:r>
          </a:p>
          <a:p>
            <a:r>
              <a:rPr lang="en-US" dirty="0"/>
              <a:t>https://www.youtube.com/watch?v=NvrpuBAMddw</a:t>
            </a:r>
          </a:p>
          <a:p>
            <a:r>
              <a:rPr lang="en-US" dirty="0"/>
              <a:t>https://www.youtube.com/watch?v=pHAItWE7QMU</a:t>
            </a:r>
          </a:p>
        </p:txBody>
      </p:sp>
    </p:spTree>
    <p:extLst>
      <p:ext uri="{BB962C8B-B14F-4D97-AF65-F5344CB8AC3E}">
        <p14:creationId xmlns:p14="http://schemas.microsoft.com/office/powerpoint/2010/main" val="16716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64" y="517925"/>
            <a:ext cx="8215601" cy="165819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1908812"/>
            <a:ext cx="10161422" cy="405466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proses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smtClean="0"/>
              <a:t>data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2.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</a:t>
            </a:r>
            <a:r>
              <a:rPr lang="en-US" dirty="0" err="1"/>
              <a:t>tradisional</a:t>
            </a:r>
            <a:r>
              <a:rPr lang="en-US" dirty="0"/>
              <a:t>, file </a:t>
            </a:r>
            <a:r>
              <a:rPr lang="en-US" dirty="0" err="1"/>
              <a:t>dan</a:t>
            </a:r>
            <a:r>
              <a:rPr lang="en-US" dirty="0"/>
              <a:t> basis 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it-IT" dirty="0" smtClean="0"/>
              <a:t>data </a:t>
            </a:r>
            <a:r>
              <a:rPr lang="it-IT" dirty="0"/>
              <a:t>and information privacy (publish informasi di sosmed) </a:t>
            </a:r>
            <a:r>
              <a:rPr lang="it-IT" dirty="0" smtClean="0"/>
              <a:t>dan aplikasinya dalam penggunaan teknologi</a:t>
            </a:r>
          </a:p>
          <a:p>
            <a:r>
              <a:rPr lang="it-IT" dirty="0"/>
              <a:t>4. </a:t>
            </a:r>
            <a:r>
              <a:rPr lang="it-IT" dirty="0" smtClean="0"/>
              <a:t>Mampu memahami konsep perilaku </a:t>
            </a:r>
            <a:r>
              <a:rPr lang="it-IT" dirty="0"/>
              <a:t>pengamanan </a:t>
            </a:r>
            <a:r>
              <a:rPr lang="it-IT" dirty="0" smtClean="0"/>
              <a:t>informasi dan implementasinya</a:t>
            </a:r>
          </a:p>
          <a:p>
            <a:r>
              <a:rPr lang="it-IT" dirty="0"/>
              <a:t>5. </a:t>
            </a:r>
            <a:r>
              <a:rPr lang="it-IT" dirty="0" smtClean="0"/>
              <a:t>Mengnetahui dan mampu menggunakan beberapa tools kolaborasi untuk mempermudah pekerjaan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110" y="2123617"/>
            <a:ext cx="10772775" cy="1658198"/>
          </a:xfrm>
        </p:spPr>
        <p:txBody>
          <a:bodyPr/>
          <a:lstStyle/>
          <a:p>
            <a:pPr algn="ctr"/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2953648" cy="3766185"/>
          </a:xfrm>
        </p:spPr>
        <p:txBody>
          <a:bodyPr/>
          <a:lstStyle/>
          <a:p>
            <a:r>
              <a:rPr lang="en-US" b="1" dirty="0" smtClean="0"/>
              <a:t>Data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Raw Facts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No Context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Number or Text</a:t>
            </a:r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43611" y="1999417"/>
            <a:ext cx="2953648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Information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Data with </a:t>
            </a:r>
            <a:r>
              <a:rPr lang="en-US" dirty="0" err="1" smtClean="0"/>
              <a:t>Cotext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Processed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Value-Added to Data</a:t>
            </a:r>
          </a:p>
          <a:p>
            <a:pPr marL="0" indent="0">
              <a:buNone/>
            </a:pPr>
            <a:r>
              <a:rPr lang="en-US" dirty="0" smtClean="0"/>
              <a:t>    Summarized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Organized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Analyzed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77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8467343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Interview/</a:t>
            </a:r>
            <a:r>
              <a:rPr lang="en-US" dirty="0" err="1" smtClean="0"/>
              <a:t>wawancara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Observasi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73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Masih ingat yang </a:t>
            </a:r>
            <a:r>
              <a:rPr lang="id-ID" dirty="0">
                <a:solidFill>
                  <a:srgbClr val="FF0000"/>
                </a:solidFill>
              </a:rPr>
              <a:t>ini</a:t>
            </a:r>
            <a:r>
              <a:rPr lang="id-ID" dirty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48" y="1919217"/>
            <a:ext cx="283845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48" y="2705709"/>
            <a:ext cx="3200400" cy="35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1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id-ID" dirty="0" smtClean="0"/>
              <a:t>? </a:t>
            </a:r>
            <a:r>
              <a:rPr lang="id-ID" dirty="0"/>
              <a:t>?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37" y="4483009"/>
            <a:ext cx="240982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6" y="1691242"/>
            <a:ext cx="2764938" cy="2205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34" y="2067480"/>
            <a:ext cx="249555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09" y="4201080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 this </a:t>
            </a:r>
            <a:r>
              <a:rPr lang="id-ID" dirty="0">
                <a:solidFill>
                  <a:srgbClr val="FF0000"/>
                </a:solidFill>
              </a:rPr>
              <a:t>file system</a:t>
            </a:r>
            <a:r>
              <a:rPr lang="id-ID" dirty="0"/>
              <a:t> ? ?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087" y="2320119"/>
            <a:ext cx="6054299" cy="38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0645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11467</TotalTime>
  <Words>750</Words>
  <Application>Microsoft Office PowerPoint</Application>
  <PresentationFormat>Widescreen</PresentationFormat>
  <Paragraphs>157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Metropolitan</vt:lpstr>
      <vt:lpstr>  DUH1A2 ICT Literacy  Pengelolaan Informasi</vt:lpstr>
      <vt:lpstr>Pembahasan:</vt:lpstr>
      <vt:lpstr>Tujuan Pembelajaran:</vt:lpstr>
      <vt:lpstr>Pengumpulan dan Penyimpanan Data</vt:lpstr>
      <vt:lpstr>Data Vs Informasi</vt:lpstr>
      <vt:lpstr>Teknik Pengumpulan Data</vt:lpstr>
      <vt:lpstr>Masih ingat yang ini ?</vt:lpstr>
      <vt:lpstr>Atau ini ? ? ?</vt:lpstr>
      <vt:lpstr>Is this file system ? ? ?</vt:lpstr>
      <vt:lpstr>Data Storage</vt:lpstr>
      <vt:lpstr>Pengumpulan dan Penyimpanan Informasi</vt:lpstr>
      <vt:lpstr>Pengumpulan Informasi</vt:lpstr>
      <vt:lpstr>Web Technology</vt:lpstr>
      <vt:lpstr>Web Technology</vt:lpstr>
      <vt:lpstr>Web Technology</vt:lpstr>
      <vt:lpstr>Data dan formation Privacy</vt:lpstr>
      <vt:lpstr>Definition</vt:lpstr>
      <vt:lpstr>Recognition of Need for Privacy Guarantee</vt:lpstr>
      <vt:lpstr>Threats to privacy</vt:lpstr>
      <vt:lpstr>Threats to privacy</vt:lpstr>
      <vt:lpstr>Perilaku Pengamanan Informasi</vt:lpstr>
      <vt:lpstr>Privacy Control</vt:lpstr>
      <vt:lpstr>Privacy Control</vt:lpstr>
      <vt:lpstr>Privacy Control</vt:lpstr>
      <vt:lpstr>Tools Kolaborasi</vt:lpstr>
      <vt:lpstr>Pentingnya tools kolaborasi</vt:lpstr>
      <vt:lpstr>Collaboration Tools</vt:lpstr>
      <vt:lpstr>Latihan</vt:lpstr>
      <vt:lpstr>Daftar Pustaka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Perwalian Perdana</dc:title>
  <dc:creator>anaka</dc:creator>
  <cp:lastModifiedBy>Dana S. Kusumo</cp:lastModifiedBy>
  <cp:revision>213</cp:revision>
  <cp:lastPrinted>2016-03-29T01:19:55Z</cp:lastPrinted>
  <dcterms:created xsi:type="dcterms:W3CDTF">2014-08-22T15:00:02Z</dcterms:created>
  <dcterms:modified xsi:type="dcterms:W3CDTF">2016-08-18T04:34:24Z</dcterms:modified>
</cp:coreProperties>
</file>