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9D"/>
    <a:srgbClr val="005455"/>
    <a:srgbClr val="007979"/>
    <a:srgbClr val="01767A"/>
    <a:srgbClr val="FFFFFF"/>
    <a:srgbClr val="01A89E"/>
    <a:srgbClr val="5A5857"/>
    <a:srgbClr val="009684"/>
    <a:srgbClr val="005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846580" y="689610"/>
            <a:ext cx="3970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35175" y="697865"/>
            <a:ext cx="3469005" cy="0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469005" cy="0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55980" y="1745615"/>
            <a:ext cx="467868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5A5857"/>
                </a:solidFill>
              </a:rPr>
              <a:t>CARILAH INFORMASI DAN ISSUE TERKAIT SUATU PEMILU, KEMUDIAN ANALISIS DAN EVALUASI INFORMASI YANG DIDAPATKAN MENGGUNAKAN KRITERIA - KRITERIA DALAM SLIDE INI.</a:t>
            </a:r>
            <a:endParaRPr lang="en-US">
              <a:solidFill>
                <a:srgbClr val="5A585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" name="Picture 2" descr="flat_landscape__winter_edition__by_jovicasmileski-d9jbz70"/>
          <p:cNvPicPr>
            <a:picLocks noChangeAspect="1"/>
          </p:cNvPicPr>
          <p:nvPr/>
        </p:nvPicPr>
        <p:blipFill>
          <a:blip r:embed="rId4"/>
          <a:srcRect l="29778" t="2799" r="34574" b="436"/>
          <a:stretch>
            <a:fillRect/>
          </a:stretch>
        </p:blipFill>
        <p:spPr>
          <a:xfrm>
            <a:off x="7400925" y="-19050"/>
            <a:ext cx="3605530" cy="483044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Down Ribbon 5"/>
          <p:cNvSpPr/>
          <p:nvPr/>
        </p:nvSpPr>
        <p:spPr>
          <a:xfrm>
            <a:off x="6296660" y="4763135"/>
            <a:ext cx="5814060" cy="1151255"/>
          </a:xfrm>
          <a:prstGeom prst="ribbon">
            <a:avLst/>
          </a:prstGeom>
          <a:solidFill>
            <a:srgbClr val="FFFFFF"/>
          </a:solidFill>
          <a:ln>
            <a:solidFill>
              <a:srgbClr val="01A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42150" y="5100955"/>
            <a:ext cx="4619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01A89D"/>
                </a:solidFill>
              </a:rPr>
              <a:t>How To Find Information</a:t>
            </a:r>
            <a:endParaRPr lang="en-US" sz="3200" b="1">
              <a:solidFill>
                <a:srgbClr val="01A89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39445" y="1630680"/>
            <a:ext cx="827405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http://nasional.kompas.com/read/2014/05/27/0629367/Strategi.Pemenangan.Jokowi-JK.Ini.Bocorannya.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http://seputarpengertian.blogspot.co.id/2014/04/seputar-pengertian-dan-langkah-langkah-Analisa-sistem.html</a:t>
            </a:r>
            <a:endParaRPr lang="en-US" b="1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846580" y="68961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DEFINITION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868420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887470" cy="24130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riped Right Arrow 4"/>
          <p:cNvSpPr/>
          <p:nvPr/>
        </p:nvSpPr>
        <p:spPr>
          <a:xfrm>
            <a:off x="3084830" y="2141220"/>
            <a:ext cx="767080" cy="605155"/>
          </a:xfrm>
          <a:prstGeom prst="stripedRightArrow">
            <a:avLst/>
          </a:prstGeom>
          <a:solidFill>
            <a:srgbClr val="00544C"/>
          </a:solidFill>
          <a:ln>
            <a:solidFill>
              <a:srgbClr val="01A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6097905" y="2141220"/>
            <a:ext cx="767080" cy="605155"/>
          </a:xfrm>
          <a:prstGeom prst="stripedRightArrow">
            <a:avLst/>
          </a:prstGeom>
          <a:solidFill>
            <a:srgbClr val="00544C"/>
          </a:solidFill>
          <a:ln>
            <a:solidFill>
              <a:srgbClr val="01A8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19810" y="2120900"/>
            <a:ext cx="1520190" cy="645160"/>
          </a:xfrm>
          <a:prstGeom prst="rect">
            <a:avLst/>
          </a:prstGeom>
          <a:noFill/>
          <a:ln>
            <a:solidFill>
              <a:srgbClr val="01A89D"/>
            </a:solidFill>
          </a:ln>
        </p:spPr>
        <p:txBody>
          <a:bodyPr wrap="square" rtlCol="0">
            <a:spAutoFit/>
          </a:bodyPr>
          <a:p>
            <a:r>
              <a:rPr lang="en-US" sz="3600">
                <a:solidFill>
                  <a:srgbClr val="01A89D"/>
                </a:solidFill>
              </a:rPr>
              <a:t>Fakta</a:t>
            </a:r>
            <a:endParaRPr lang="en-US" sz="3600">
              <a:solidFill>
                <a:srgbClr val="01A89D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15130" y="2141220"/>
            <a:ext cx="1520190" cy="645160"/>
          </a:xfrm>
          <a:prstGeom prst="rect">
            <a:avLst/>
          </a:prstGeom>
          <a:noFill/>
          <a:ln>
            <a:solidFill>
              <a:srgbClr val="01A89D"/>
            </a:solidFill>
          </a:ln>
        </p:spPr>
        <p:txBody>
          <a:bodyPr wrap="square" rtlCol="0">
            <a:spAutoFit/>
          </a:bodyPr>
          <a:p>
            <a:r>
              <a:rPr lang="en-US" sz="3600">
                <a:solidFill>
                  <a:srgbClr val="01A89D"/>
                </a:solidFill>
              </a:rPr>
              <a:t>Data</a:t>
            </a:r>
            <a:endParaRPr lang="en-US" sz="3600">
              <a:solidFill>
                <a:srgbClr val="01A89D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23760" y="2141220"/>
            <a:ext cx="2420620" cy="645160"/>
          </a:xfrm>
          <a:prstGeom prst="rect">
            <a:avLst/>
          </a:prstGeom>
          <a:noFill/>
          <a:ln>
            <a:solidFill>
              <a:srgbClr val="01A89D"/>
            </a:solidFill>
          </a:ln>
        </p:spPr>
        <p:txBody>
          <a:bodyPr wrap="square" rtlCol="0">
            <a:spAutoFit/>
          </a:bodyPr>
          <a:p>
            <a:r>
              <a:rPr lang="en-US" sz="3600">
                <a:solidFill>
                  <a:srgbClr val="01A89D"/>
                </a:solidFill>
              </a:rPr>
              <a:t>Informasi</a:t>
            </a:r>
            <a:endParaRPr lang="en-US" sz="3600">
              <a:solidFill>
                <a:srgbClr val="01A89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01155" y="3841750"/>
            <a:ext cx="46786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5A5857"/>
                </a:solidFill>
              </a:rPr>
              <a:t>Informasi merupakan kumpulan dari beberapa data yang tersusun atas fakta dari suatu peristiwa dalam kehidupan yang kamudian diberi makna melalui konteks.</a:t>
            </a:r>
            <a:endParaRPr lang="en-US">
              <a:solidFill>
                <a:srgbClr val="5A5857"/>
              </a:solidFill>
            </a:endParaRPr>
          </a:p>
          <a:p>
            <a:endParaRPr lang="en-US">
              <a:solidFill>
                <a:srgbClr val="5A5857"/>
              </a:solidFill>
            </a:endParaRPr>
          </a:p>
          <a:p>
            <a:r>
              <a:rPr lang="en-US">
                <a:solidFill>
                  <a:srgbClr val="5A5857"/>
                </a:solidFill>
              </a:rPr>
              <a:t>Contoh : Dokument Perusahaan, Diagram Data, Berita, dll.</a:t>
            </a:r>
            <a:endParaRPr lang="en-US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KRITERIA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5A5857"/>
                </a:solidFill>
              </a:rPr>
              <a:t>Kriteria Informasi merupakan dasar dari penentuan apakah informasi yang kita dapatkan itu dapat di kategorikan sebagai sebuah informasi yang berkualitas, ataukah hanya sekedar kabar burung (tidak berkualitas).</a:t>
            </a:r>
            <a:endParaRPr lang="en-US">
              <a:solidFill>
                <a:srgbClr val="5A5857"/>
              </a:solidFill>
            </a:endParaRPr>
          </a:p>
          <a:p>
            <a:endParaRPr lang="en-US">
              <a:solidFill>
                <a:srgbClr val="5A5857"/>
              </a:solidFill>
            </a:endParaRPr>
          </a:p>
          <a:p>
            <a:r>
              <a:rPr lang="en-US">
                <a:solidFill>
                  <a:srgbClr val="5A5857"/>
                </a:solidFill>
              </a:rPr>
              <a:t>informasi yang berkualitas memiliki beberapa kriteria yakni sebagai berikut.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4" name="Content Placeholder 3" descr="bank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20485" y="624205"/>
            <a:ext cx="853440" cy="853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 descr="clock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20485" y="1766570"/>
            <a:ext cx="853440" cy="853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us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485" y="2900680"/>
            <a:ext cx="872490" cy="8724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medal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485" y="4065270"/>
            <a:ext cx="881380" cy="8813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onfiguration-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880" y="5263515"/>
            <a:ext cx="852805" cy="8528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V="1">
            <a:off x="7638415" y="75882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33970" y="128079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642860" y="193357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38415" y="245554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47305" y="307911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2860" y="360108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51750" y="426720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47305" y="478917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56195" y="539813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51750" y="592010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656195" y="75946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Authority</a:t>
            </a:r>
            <a:endParaRPr lang="en-US" sz="3200" b="1">
              <a:solidFill>
                <a:srgbClr val="5A5857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633970" y="193421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Timeliness</a:t>
            </a:r>
            <a:endParaRPr lang="en-US" sz="3200" b="1">
              <a:solidFill>
                <a:srgbClr val="5A5857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7633970" y="307975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Relevancy</a:t>
            </a:r>
            <a:endParaRPr lang="en-US" sz="3200" b="1">
              <a:solidFill>
                <a:srgbClr val="5A5857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633970" y="426720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Quality</a:t>
            </a:r>
            <a:endParaRPr lang="en-US" sz="3200" b="1">
              <a:solidFill>
                <a:srgbClr val="5A5857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633970" y="5346065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Perpective</a:t>
            </a:r>
            <a:endParaRPr lang="en-US" sz="3200" b="1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NEWS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5A5857"/>
                </a:solidFill>
              </a:rPr>
              <a:t>Pada contoh kasus kali ini, kita akan mencoba menganalisis dan mengevaluasi Informasi tentang pemilu nasional dengan judul berita</a:t>
            </a:r>
            <a:endParaRPr lang="en-US">
              <a:solidFill>
                <a:srgbClr val="5A5857"/>
              </a:solidFill>
            </a:endParaRPr>
          </a:p>
          <a:p>
            <a:endParaRPr lang="en-US">
              <a:solidFill>
                <a:srgbClr val="5A5857"/>
              </a:solidFill>
            </a:endParaRPr>
          </a:p>
          <a:p>
            <a:r>
              <a:rPr lang="en-US" b="1">
                <a:solidFill>
                  <a:srgbClr val="5A5857"/>
                </a:solidFill>
              </a:rPr>
              <a:t>Strategi Pemenangan Jokowi-JK, Ini Bocorannya</a:t>
            </a:r>
            <a:endParaRPr lang="en-US" b="1">
              <a:solidFill>
                <a:srgbClr val="5A5857"/>
              </a:solidFill>
            </a:endParaRPr>
          </a:p>
          <a:p>
            <a:endParaRPr lang="en-US" b="1">
              <a:solidFill>
                <a:srgbClr val="5A5857"/>
              </a:solidFill>
            </a:endParaRPr>
          </a:p>
          <a:p>
            <a:r>
              <a:rPr lang="en-US">
                <a:solidFill>
                  <a:srgbClr val="5A5857"/>
                </a:solidFill>
              </a:rPr>
              <a:t>Di Website nasional.kompas.com</a:t>
            </a:r>
            <a:endParaRPr lang="en-US">
              <a:solidFill>
                <a:srgbClr val="5A5857"/>
              </a:solidFill>
            </a:endParaRPr>
          </a:p>
          <a:p>
            <a:r>
              <a:rPr lang="en-US">
                <a:solidFill>
                  <a:srgbClr val="5A5857"/>
                </a:solidFill>
              </a:rPr>
              <a:t>Di Tulis oleh Indra Akuntono</a:t>
            </a:r>
            <a:endParaRPr lang="en-US">
              <a:solidFill>
                <a:srgbClr val="5A5857"/>
              </a:solidFill>
            </a:endParaRPr>
          </a:p>
          <a:p>
            <a:endParaRPr lang="en-US">
              <a:solidFill>
                <a:srgbClr val="5A5857"/>
              </a:solidFill>
            </a:endParaRPr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/>
          </p:nvPr>
        </p:nvPicPr>
        <p:blipFill>
          <a:blip r:embed="rId4"/>
          <a:stretch>
            <a:fillRect/>
          </a:stretch>
        </p:blipFill>
        <p:spPr>
          <a:xfrm>
            <a:off x="5874385" y="1219200"/>
            <a:ext cx="6009640" cy="337947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Text Box 5"/>
          <p:cNvSpPr txBox="1"/>
          <p:nvPr/>
        </p:nvSpPr>
        <p:spPr>
          <a:xfrm>
            <a:off x="1814830" y="2508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JAKARTA, KOMPAS.com</a:t>
            </a:r>
            <a:r>
              <a:rPr lang="en-US">
                <a:solidFill>
                  <a:srgbClr val="5A5857"/>
                </a:solidFill>
              </a:rPr>
              <a:t> — Strategi pemenangan Joko Widodo-Jusuf Kalla pada Pemilu Presiden 2014 sedikit demi sedikit terungkap. 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Pada prinsipnya, tim pemenangan gabungan akan memaksimalkan semua sumber daya dan potensi untuk menggalang dukungan serta memantau pemungutan suara. 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4" name="Content Placeholder 3" descr="bank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20485" y="624205"/>
            <a:ext cx="853440" cy="853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 flipV="1">
            <a:off x="7638415" y="75882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33970" y="128079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656195" y="75946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Authority</a:t>
            </a:r>
            <a:endParaRPr lang="en-US" sz="3200" b="1">
              <a:solidFill>
                <a:srgbClr val="5A5857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0485" y="1924050"/>
            <a:ext cx="467868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Dua Paragraf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diatas merupakan bentuk authority dari berita yang telah di temukan. hal yang paling menonjol adalah terdapat tulisan KOMPAS.COM dimana ini merupakan bagian dari badan yang berwenang dalam hal penyebaran informasi.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untuk kasus yang satu ini informasi yang di sebarkan adalah informasi tentang pemilihan umum calon presiden dan wakil presiden 2014, yakni dengan mencari jejak - jejak yang di lalui oleh Joko Widodo - Jusuf Kalla dalam memenangkan pemilu tahun 2014.</a:t>
            </a:r>
            <a:endParaRPr lang="en-US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rgbClr val="5A5857"/>
                </a:solidFill>
              </a:rPr>
              <a:t>"Kami elaborasi semua kekuatan, dan semua wilayah akan bergotong royong," kata Puan, Senin (26/5/2014) di Senayan, Jakarta. 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Dia melanjutkan, tim pemenangan nasional juga akan mendayagunakan semua kepala daerah di seluruh Indonesia, yang berasal dari partai pendukung. </a:t>
            </a:r>
            <a:endParaRPr lang="en-US">
              <a:solidFill>
                <a:srgbClr val="5A5857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0485" y="1924050"/>
            <a:ext cx="467868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Dua Paragraf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diatas merupakan bentuk timeliness dari berita yang telah di temukan. hal yang paling menonjol adalah terdapat tulisan “kata Puan, Senin (26/5/2014)”. dimana ini merupakan pernyataan tentang waktu informasi ini di ungkapkan oleh narasumber.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7" name="Content Placeholder 6" descr="clock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20485" y="568960"/>
            <a:ext cx="853440" cy="8534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 flipV="1">
            <a:off x="7642860" y="73596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38415" y="125793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633970" y="73660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Timeliness</a:t>
            </a:r>
            <a:endParaRPr lang="en-US" sz="3200" b="1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Relawan Zona Kampanye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Door to Door</a:t>
            </a:r>
            <a:endParaRPr lang="en-US" b="1">
              <a:solidFill>
                <a:srgbClr val="5A5857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0485" y="1924050"/>
            <a:ext cx="467868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Pada Paragraf Sebelumnya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telah di jelaskan mengenai Anggota tim pengarah kemenangan jokowi.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Diparagraf selanjutnya dibahas mengenai Relawan yang akan melakukan kampanye di daerah tertentu lalu dilanjutkan dengan tehnik kampanye yang akan di lakukan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kalau di perhatikan ternyata tiap point dalam berita ini saling berkaitan satu sama lain. Hal inilah yang menjadi dasar pemenuhan kriteria relevancy.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9" name="Picture 8" descr="us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593090"/>
            <a:ext cx="872490" cy="8724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0" name="Straight Connector 29"/>
          <p:cNvCxnSpPr/>
          <p:nvPr/>
        </p:nvCxnSpPr>
        <p:spPr>
          <a:xfrm flipV="1">
            <a:off x="7647305" y="77152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642860" y="129349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7633970" y="772160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Relevancy</a:t>
            </a:r>
            <a:endParaRPr lang="en-US" sz="3200" b="1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39445" y="1630680"/>
            <a:ext cx="467868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Akurat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Tepat Waktu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Relevan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Ekonomis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 b="1">
                <a:solidFill>
                  <a:srgbClr val="5A5857"/>
                </a:solidFill>
              </a:rPr>
              <a:t>Mudah</a:t>
            </a:r>
            <a:endParaRPr lang="en-US" b="1">
              <a:solidFill>
                <a:srgbClr val="5A5857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0485" y="1924050"/>
            <a:ext cx="4678680" cy="3385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Pada Kriteria ini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qualitas informasi itu, nampak dalam 2 aspek yakni tersirat dan tersurat.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secara tidak langsung kalau kita membaca dari awal sampai akhir, kita akan tertarik dan senang serta telah mengetahui bahwa hal - hal yang dilakukan oleh Jokowi JK itu seperti ini.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hal yang berupa manfaat itulah yang dinamakan kualitas dari informasi yang ada, apakah dibutuhkan atau tidak.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10" name="Picture 9" descr="med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85" y="487045"/>
            <a:ext cx="881380" cy="8813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2" name="Straight Connector 31"/>
          <p:cNvCxnSpPr/>
          <p:nvPr/>
        </p:nvCxnSpPr>
        <p:spPr>
          <a:xfrm flipV="1">
            <a:off x="7651750" y="68897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47305" y="121094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7633970" y="688975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Quality</a:t>
            </a:r>
            <a:endParaRPr lang="en-US" sz="3200" b="1">
              <a:solidFill>
                <a:srgbClr val="5A585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4"/>
          <p:cNvSpPr txBox="1"/>
          <p:nvPr/>
        </p:nvSpPr>
        <p:spPr>
          <a:xfrm>
            <a:off x="626110" y="358775"/>
            <a:ext cx="1913890" cy="1271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 b="1">
                <a:solidFill>
                  <a:srgbClr val="01A89E"/>
                </a:solidFill>
                <a:latin typeface="Kozuka Gothic Pr6N B" panose="020B0800000000000000" charset="-128"/>
                <a:ea typeface="Kozuka Gothic Pr6N B" panose="020B0800000000000000" charset="-128"/>
              </a:rPr>
              <a:t>TIK</a:t>
            </a:r>
            <a:endParaRPr lang="en-US" sz="6000" b="1">
              <a:solidFill>
                <a:srgbClr val="01A89E"/>
              </a:solidFill>
              <a:latin typeface="Kozuka Gothic Pr6N B" panose="020B0800000000000000" charset="-128"/>
              <a:ea typeface="Kozuka Gothic Pr6N B" panose="020B0800000000000000" charset="-128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27860" y="697230"/>
            <a:ext cx="463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EVALUASI INFORMASI</a:t>
            </a:r>
            <a:endParaRPr lang="en-US" sz="3200" b="1">
              <a:solidFill>
                <a:srgbClr val="5A5857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5175" y="697230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6125" y="1219200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5980" y="4328795"/>
            <a:ext cx="1520190" cy="1298575"/>
          </a:xfrm>
          <a:prstGeom prst="rect">
            <a:avLst/>
          </a:prstGeom>
          <a:solidFill>
            <a:srgbClr val="01A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 descr="docu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4488180"/>
            <a:ext cx="612775" cy="6127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04775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Definition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55850" y="4329430"/>
            <a:ext cx="1520190" cy="1278890"/>
          </a:xfrm>
          <a:prstGeom prst="rect">
            <a:avLst/>
          </a:prstGeom>
          <a:solidFill>
            <a:srgbClr val="01767A"/>
          </a:solidFill>
          <a:ln>
            <a:solidFill>
              <a:srgbClr val="00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4" name="Picture 23" descr="speech-bu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45" y="4487545"/>
            <a:ext cx="613410" cy="61341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2540000" y="5154930"/>
            <a:ext cx="1151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News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4930" y="4328160"/>
            <a:ext cx="1520190" cy="1290320"/>
          </a:xfrm>
          <a:prstGeom prst="rect">
            <a:avLst/>
          </a:prstGeom>
          <a:solidFill>
            <a:srgbClr val="005455"/>
          </a:solidFill>
          <a:ln>
            <a:solidFill>
              <a:srgbClr val="005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light-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486910"/>
            <a:ext cx="614045" cy="61404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3981450" y="516509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Evaluation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0485" y="1924050"/>
            <a:ext cx="4678680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>
                <a:solidFill>
                  <a:srgbClr val="5A5857"/>
                </a:solidFill>
              </a:rPr>
              <a:t>Pada Kriteria ini</a:t>
            </a:r>
            <a:endParaRPr lang="en-US" b="1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Terdapat 2 hal yang menjadi kunci dari ketertarikan orang ingin membuka dan membaca informasi tersebut.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1. perhatikan judulnya --&gt; terdapat kata ini Bocorannya, merupakan kata ajakan untuk orang tertari membaca hal tersebut, sebagai bahan evaluasi apabila ingin di terapkan di kehidupan kita.</a:t>
            </a:r>
            <a:endParaRPr lang="en-US">
              <a:solidFill>
                <a:srgbClr val="5A5857"/>
              </a:solidFill>
            </a:endParaRPr>
          </a:p>
          <a:p>
            <a:pPr algn="just"/>
            <a:endParaRPr lang="en-US">
              <a:solidFill>
                <a:srgbClr val="5A5857"/>
              </a:solidFill>
            </a:endParaRPr>
          </a:p>
          <a:p>
            <a:pPr algn="just"/>
            <a:r>
              <a:rPr lang="en-US">
                <a:solidFill>
                  <a:srgbClr val="5A5857"/>
                </a:solidFill>
              </a:rPr>
              <a:t>2. objek gambar dan manusia yang ada pada gambar, yang ada pada gambar adalah 2 sosok yang sebelumnya telah bejasa pada indonesia, sudah jelas kedua toko ini dikenal dan hal inilah yang menyebabkan orang ingin mengetahui lebih lanjut aktivitas dari objek tersebut.</a:t>
            </a:r>
            <a:endParaRPr lang="en-US">
              <a:solidFill>
                <a:srgbClr val="5A5857"/>
              </a:solidFill>
            </a:endParaRPr>
          </a:p>
        </p:txBody>
      </p:sp>
      <p:pic>
        <p:nvPicPr>
          <p:cNvPr id="11" name="Picture 10" descr="configuration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880" y="531495"/>
            <a:ext cx="852805" cy="8528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Straight Connector 33"/>
          <p:cNvCxnSpPr/>
          <p:nvPr/>
        </p:nvCxnSpPr>
        <p:spPr>
          <a:xfrm flipV="1">
            <a:off x="7656195" y="666115"/>
            <a:ext cx="3543935" cy="63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51750" y="1188085"/>
            <a:ext cx="3592195" cy="9525"/>
          </a:xfrm>
          <a:prstGeom prst="line">
            <a:avLst/>
          </a:prstGeom>
          <a:ln w="28575" cmpd="sng">
            <a:solidFill>
              <a:srgbClr val="01A89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633970" y="614045"/>
            <a:ext cx="4251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5A5857"/>
                </a:solidFill>
              </a:rPr>
              <a:t>Perpective</a:t>
            </a:r>
            <a:endParaRPr lang="en-US" sz="3200" b="1">
              <a:solidFill>
                <a:srgbClr val="5A5857"/>
              </a:solidFill>
            </a:endParaRPr>
          </a:p>
        </p:txBody>
      </p:sp>
      <p:pic>
        <p:nvPicPr>
          <p:cNvPr id="5" name="Content Placeholder 4" descr="2"/>
          <p:cNvPicPr>
            <a:picLocks noChangeAspect="1"/>
          </p:cNvPicPr>
          <p:nvPr>
            <p:ph/>
          </p:nvPr>
        </p:nvPicPr>
        <p:blipFill>
          <a:blip r:embed="rId5"/>
          <a:stretch>
            <a:fillRect/>
          </a:stretch>
        </p:blipFill>
        <p:spPr>
          <a:xfrm>
            <a:off x="834390" y="1455420"/>
            <a:ext cx="4651375" cy="261556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4322</Words>
  <Application>WPS Presentation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Kozuka Gothic Pr6N B</vt:lpstr>
      <vt:lpstr>Calibri</vt:lpstr>
      <vt:lpstr>Microsoft YaHei</vt:lpstr>
      <vt:lpstr>Calibri Light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Admin</cp:lastModifiedBy>
  <cp:revision>43</cp:revision>
  <dcterms:created xsi:type="dcterms:W3CDTF">2016-10-05T12:24:00Z</dcterms:created>
  <dcterms:modified xsi:type="dcterms:W3CDTF">2016-10-05T17:32:03Z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1033-10.1.0.5775</vt:lpwstr>
  </property>
</Properties>
</file>