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9" r:id="rId2"/>
    <p:sldId id="256" r:id="rId3"/>
    <p:sldId id="263" r:id="rId4"/>
    <p:sldId id="265" r:id="rId5"/>
    <p:sldId id="264" r:id="rId6"/>
    <p:sldId id="261" r:id="rId7"/>
    <p:sldId id="266" r:id="rId8"/>
    <p:sldId id="267" r:id="rId9"/>
    <p:sldId id="258" r:id="rId10"/>
    <p:sldId id="262" r:id="rId11"/>
    <p:sldId id="257" r:id="rId12"/>
    <p:sldId id="260" r:id="rId13"/>
    <p:sldId id="270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90" autoAdjust="0"/>
  </p:normalViewPr>
  <p:slideViewPr>
    <p:cSldViewPr>
      <p:cViewPr>
        <p:scale>
          <a:sx n="66" d="100"/>
          <a:sy n="66" d="100"/>
        </p:scale>
        <p:origin x="-141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D669-CF3D-4244-B0EF-C157D34BEE83}" type="datetimeFigureOut">
              <a:rPr lang="id-ID" smtClean="0"/>
              <a:pPr/>
              <a:t>28/09/2016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64744-A208-4437-8022-407B11F1FD53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64744-A208-4437-8022-407B11F1FD53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6A7AB6B-6E9B-4D4A-93AF-2292584F8F7B}" type="datetimeFigureOut">
              <a:rPr lang="id-ID" smtClean="0"/>
              <a:pPr/>
              <a:t>28/09/2016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AB6B-6E9B-4D4A-93AF-2292584F8F7B}" type="datetimeFigureOut">
              <a:rPr lang="id-ID" smtClean="0"/>
              <a:pPr/>
              <a:t>28/09/2016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AB6B-6E9B-4D4A-93AF-2292584F8F7B}" type="datetimeFigureOut">
              <a:rPr lang="id-ID" smtClean="0"/>
              <a:pPr/>
              <a:t>28/09/2016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6A7AB6B-6E9B-4D4A-93AF-2292584F8F7B}" type="datetimeFigureOut">
              <a:rPr lang="id-ID" smtClean="0"/>
              <a:pPr/>
              <a:t>28/09/2016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6A7AB6B-6E9B-4D4A-93AF-2292584F8F7B}" type="datetimeFigureOut">
              <a:rPr lang="id-ID" smtClean="0"/>
              <a:pPr/>
              <a:t>28/09/2016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A7AB6B-6E9B-4D4A-93AF-2292584F8F7B}" type="datetimeFigureOut">
              <a:rPr lang="id-ID" smtClean="0"/>
              <a:pPr/>
              <a:t>28/09/2016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6A7AB6B-6E9B-4D4A-93AF-2292584F8F7B}" type="datetimeFigureOut">
              <a:rPr lang="id-ID" smtClean="0"/>
              <a:pPr/>
              <a:t>28/09/2016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AB6B-6E9B-4D4A-93AF-2292584F8F7B}" type="datetimeFigureOut">
              <a:rPr lang="id-ID" smtClean="0"/>
              <a:pPr/>
              <a:t>28/09/2016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6A7AB6B-6E9B-4D4A-93AF-2292584F8F7B}" type="datetimeFigureOut">
              <a:rPr lang="id-ID" smtClean="0"/>
              <a:pPr/>
              <a:t>28/09/2016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6A7AB6B-6E9B-4D4A-93AF-2292584F8F7B}" type="datetimeFigureOut">
              <a:rPr lang="id-ID" smtClean="0"/>
              <a:pPr/>
              <a:t>28/09/2016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6A7AB6B-6E9B-4D4A-93AF-2292584F8F7B}" type="datetimeFigureOut">
              <a:rPr lang="id-ID" smtClean="0"/>
              <a:pPr/>
              <a:t>28/09/2016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6A7AB6B-6E9B-4D4A-93AF-2292584F8F7B}" type="datetimeFigureOut">
              <a:rPr lang="id-ID" smtClean="0"/>
              <a:pPr/>
              <a:t>28/09/2016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C2DFFA1-31A2-413D-8554-F05BF730431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mbar Animasi Petir Bergerak Terbaru Thunder Animate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1462"/>
            <a:ext cx="9144000" cy="6929462"/>
          </a:xfrm>
          <a:prstGeom prst="rect">
            <a:avLst/>
          </a:prstGeom>
        </p:spPr>
      </p:pic>
      <p:pic>
        <p:nvPicPr>
          <p:cNvPr id="5" name="Picture 4" descr="COUNTDOWN RADAR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54" y="3429000"/>
            <a:ext cx="2571768" cy="15716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472" y="1428736"/>
            <a:ext cx="5894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SELAMAT SIANG 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5918" y="2285992"/>
            <a:ext cx="6298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TEMAN – TEMAN </a:t>
            </a:r>
            <a:r>
              <a:rPr lang="id-ID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Wingdings" pitchFamily="2" charset="2"/>
              </a:rPr>
              <a:t>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Snip Diagonal Corner Rectangle 7">
            <a:hlinkClick r:id="rId5" action="ppaction://hlinksldjump" highlightClick="1"/>
          </p:cNvPr>
          <p:cNvSpPr/>
          <p:nvPr/>
        </p:nvSpPr>
        <p:spPr>
          <a:xfrm>
            <a:off x="1928794" y="5214950"/>
            <a:ext cx="2500330" cy="642942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Profil Anggota</a:t>
            </a:r>
            <a:endParaRPr lang="id-ID" dirty="0"/>
          </a:p>
        </p:txBody>
      </p:sp>
      <p:sp>
        <p:nvSpPr>
          <p:cNvPr id="9" name="Snip Diagonal Corner Rectangle 8">
            <a:hlinkClick r:id="rId6" action="ppaction://hlinksldjump" highlightClick="1"/>
          </p:cNvPr>
          <p:cNvSpPr/>
          <p:nvPr/>
        </p:nvSpPr>
        <p:spPr>
          <a:xfrm>
            <a:off x="5143504" y="5214950"/>
            <a:ext cx="2500330" cy="642942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Soal Logmat</a:t>
            </a:r>
            <a:endParaRPr lang="id-ID" dirty="0"/>
          </a:p>
        </p:txBody>
      </p:sp>
      <p:sp>
        <p:nvSpPr>
          <p:cNvPr id="10" name="Left-Right Arrow 9"/>
          <p:cNvSpPr/>
          <p:nvPr/>
        </p:nvSpPr>
        <p:spPr>
          <a:xfrm>
            <a:off x="4500562" y="5429264"/>
            <a:ext cx="642942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Multiply 10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xit" presetSubtype="4" decel="5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d-ID" sz="24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3. Sederhanakanlah fungsi Boolean berikut menggunakan Aljabar Boolean</a:t>
            </a:r>
            <a:endParaRPr lang="id-ID" sz="24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609725" algn="l"/>
              </a:tabLst>
            </a:pPr>
            <a:r>
              <a:rPr lang="id-ID" dirty="0" smtClean="0"/>
              <a:t>F (x,y) 	= x + x’y</a:t>
            </a:r>
          </a:p>
          <a:p>
            <a:pPr>
              <a:buNone/>
              <a:tabLst>
                <a:tab pos="1609725" algn="l"/>
              </a:tabLst>
            </a:pPr>
            <a:r>
              <a:rPr lang="id-ID" dirty="0" smtClean="0"/>
              <a:t>	 	= (x + x’y) + x’y</a:t>
            </a:r>
          </a:p>
          <a:p>
            <a:pPr>
              <a:buNone/>
              <a:tabLst>
                <a:tab pos="1609725" algn="l"/>
              </a:tabLst>
            </a:pPr>
            <a:r>
              <a:rPr lang="id-ID" dirty="0"/>
              <a:t>	</a:t>
            </a:r>
            <a:r>
              <a:rPr lang="id-ID" dirty="0" smtClean="0"/>
              <a:t>	= x + (xy + x’y)</a:t>
            </a:r>
          </a:p>
          <a:p>
            <a:pPr>
              <a:buNone/>
              <a:tabLst>
                <a:tab pos="1609725" algn="l"/>
              </a:tabLst>
            </a:pPr>
            <a:r>
              <a:rPr lang="id-ID" dirty="0"/>
              <a:t>	</a:t>
            </a:r>
            <a:r>
              <a:rPr lang="id-ID" dirty="0" smtClean="0"/>
              <a:t>	= x + (x + x’) y</a:t>
            </a:r>
          </a:p>
          <a:p>
            <a:pPr>
              <a:buNone/>
              <a:tabLst>
                <a:tab pos="1609725" algn="l"/>
              </a:tabLst>
            </a:pPr>
            <a:r>
              <a:rPr lang="id-ID" dirty="0" smtClean="0"/>
              <a:t>		= x + 1.y</a:t>
            </a:r>
          </a:p>
          <a:p>
            <a:pPr>
              <a:buNone/>
              <a:tabLst>
                <a:tab pos="1609725" algn="l"/>
              </a:tabLst>
            </a:pPr>
            <a:r>
              <a:rPr lang="id-ID" dirty="0"/>
              <a:t>	</a:t>
            </a:r>
            <a:r>
              <a:rPr lang="id-ID" dirty="0" smtClean="0"/>
              <a:t>	= x + y</a:t>
            </a:r>
          </a:p>
          <a:p>
            <a:pPr lvl="3">
              <a:buNone/>
              <a:tabLst>
                <a:tab pos="1609725" algn="l"/>
              </a:tabLst>
            </a:pPr>
            <a:r>
              <a:rPr lang="id-ID" dirty="0"/>
              <a:t>	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</a:t>
            </a:r>
            <a:endParaRPr lang="id-ID" dirty="0"/>
          </a:p>
        </p:txBody>
      </p:sp>
      <p:sp>
        <p:nvSpPr>
          <p:cNvPr id="4" name="Rectangle 3">
            <a:hlinkClick r:id="rId2" action="ppaction://hlinksldjump" highlightClick="1"/>
          </p:cNvPr>
          <p:cNvSpPr/>
          <p:nvPr/>
        </p:nvSpPr>
        <p:spPr>
          <a:xfrm>
            <a:off x="428596" y="5643578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Menu</a:t>
            </a:r>
            <a:endParaRPr lang="id-ID" sz="2800" b="1" dirty="0"/>
          </a:p>
        </p:txBody>
      </p:sp>
      <p:sp>
        <p:nvSpPr>
          <p:cNvPr id="5" name="Multiply 4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d-ID" sz="24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4. Selesaikan persamaan berikut ini dengan menggunakan K-Map :</a:t>
            </a:r>
            <a:br>
              <a:rPr lang="id-ID" sz="24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</a:br>
            <a:endParaRPr lang="id-ID" sz="24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id-ID" sz="2000" dirty="0" smtClean="0"/>
              <a:t>F (x,y,z) = xyz + xyz’ + x’yz + x’y z’</a:t>
            </a:r>
          </a:p>
          <a:p>
            <a:pPr>
              <a:buNone/>
            </a:pPr>
            <a:endParaRPr lang="id-ID" sz="2000" dirty="0"/>
          </a:p>
          <a:p>
            <a:pPr>
              <a:buNone/>
            </a:pPr>
            <a:endParaRPr lang="id-ID" sz="2000" dirty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>F (x,y,z) = z</a:t>
            </a:r>
          </a:p>
          <a:p>
            <a:pPr>
              <a:buNone/>
            </a:pPr>
            <a:endParaRPr lang="id-ID" sz="2000" dirty="0" smtClean="0"/>
          </a:p>
          <a:p>
            <a:r>
              <a:rPr lang="id-ID" sz="2000" dirty="0" smtClean="0"/>
              <a:t>F (x,y,z) = x’y’z + x’yz’ + xy’z’ + xy’z + xyz’ + xyz </a:t>
            </a:r>
          </a:p>
          <a:p>
            <a:endParaRPr lang="id-ID" sz="2000" dirty="0" smtClean="0"/>
          </a:p>
          <a:p>
            <a:endParaRPr lang="id-ID" sz="2000" dirty="0"/>
          </a:p>
          <a:p>
            <a:endParaRPr lang="id-ID" sz="2000" dirty="0" smtClean="0"/>
          </a:p>
          <a:p>
            <a:endParaRPr lang="id-ID" sz="2000" dirty="0" smtClean="0"/>
          </a:p>
          <a:p>
            <a:r>
              <a:rPr lang="id-ID" sz="2000" dirty="0" smtClean="0"/>
              <a:t>F (x,y,z) = x + y’</a:t>
            </a:r>
            <a:endParaRPr lang="id-ID" sz="2000" dirty="0"/>
          </a:p>
        </p:txBody>
      </p:sp>
      <p:sp>
        <p:nvSpPr>
          <p:cNvPr id="17" name="Rectangle 16">
            <a:hlinkClick r:id="rId2" action="ppaction://hlinksldjump" highlightClick="1"/>
          </p:cNvPr>
          <p:cNvSpPr/>
          <p:nvPr/>
        </p:nvSpPr>
        <p:spPr>
          <a:xfrm>
            <a:off x="6715140" y="5715016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Menu</a:t>
            </a:r>
            <a:endParaRPr lang="id-ID" sz="2800" b="1" dirty="0"/>
          </a:p>
        </p:txBody>
      </p:sp>
      <p:sp>
        <p:nvSpPr>
          <p:cNvPr id="18" name="Multiply 17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7929586" y="3286124"/>
            <a:ext cx="500066" cy="9979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143636" y="1785926"/>
          <a:ext cx="2786080" cy="891540"/>
        </p:xfrm>
        <a:graphic>
          <a:graphicData uri="http://schemas.openxmlformats.org/drawingml/2006/table">
            <a:tbl>
              <a:tblPr/>
              <a:tblGrid>
                <a:gridCol w="537083"/>
                <a:gridCol w="592196"/>
                <a:gridCol w="552267"/>
                <a:gridCol w="552267"/>
                <a:gridCol w="552267"/>
              </a:tblGrid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id-ID" sz="13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latin typeface="Times New Roman"/>
                          <a:ea typeface="Calibri"/>
                          <a:cs typeface="Times New Roman"/>
                        </a:rPr>
                        <a:t>01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Calibri"/>
                          <a:cs typeface="Times New Roman"/>
                        </a:rPr>
                        <a:t>x’y’z’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latin typeface="Times New Roman"/>
                          <a:ea typeface="Calibri"/>
                          <a:cs typeface="Times New Roman"/>
                        </a:rPr>
                        <a:t>x’y’z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Calibri"/>
                          <a:cs typeface="Times New Roman"/>
                        </a:rPr>
                        <a:t>x’yz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Calibri"/>
                          <a:cs typeface="Times New Roman"/>
                        </a:rPr>
                        <a:t>x’yz’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Calibri"/>
                          <a:cs typeface="Times New Roman"/>
                        </a:rPr>
                        <a:t>xy’z’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Calibri"/>
                          <a:cs typeface="Times New Roman"/>
                        </a:rPr>
                        <a:t>xy’z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latin typeface="Times New Roman"/>
                          <a:ea typeface="Calibri"/>
                          <a:cs typeface="Times New Roman"/>
                        </a:rPr>
                        <a:t>xyz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Calibri"/>
                          <a:cs typeface="Times New Roman"/>
                        </a:rPr>
                        <a:t>xyz’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357951" y="3288320"/>
          <a:ext cx="2571767" cy="891540"/>
        </p:xfrm>
        <a:graphic>
          <a:graphicData uri="http://schemas.openxmlformats.org/drawingml/2006/table">
            <a:tbl>
              <a:tblPr/>
              <a:tblGrid>
                <a:gridCol w="467728"/>
                <a:gridCol w="584782"/>
                <a:gridCol w="519153"/>
                <a:gridCol w="480951"/>
                <a:gridCol w="519153"/>
              </a:tblGrid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id-ID" sz="1300" dirty="0" smtClean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latin typeface="Times New Roman"/>
                          <a:ea typeface="Calibri"/>
                          <a:cs typeface="Times New Roman"/>
                        </a:rPr>
                        <a:t>01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300" baseline="-25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300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300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300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300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300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id-ID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300" baseline="-25000" dirty="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300" baseline="-250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id-ID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AutoShape 10"/>
          <p:cNvCxnSpPr>
            <a:cxnSpLocks noChangeShapeType="1"/>
          </p:cNvCxnSpPr>
          <p:nvPr/>
        </p:nvCxnSpPr>
        <p:spPr bwMode="auto">
          <a:xfrm>
            <a:off x="6429388" y="3288320"/>
            <a:ext cx="376236" cy="29527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500827" y="3145444"/>
            <a:ext cx="39738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yz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357950" y="3288320"/>
            <a:ext cx="228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AutoShape 10"/>
          <p:cNvCxnSpPr>
            <a:cxnSpLocks noChangeShapeType="1"/>
          </p:cNvCxnSpPr>
          <p:nvPr/>
        </p:nvCxnSpPr>
        <p:spPr bwMode="auto">
          <a:xfrm>
            <a:off x="6263698" y="1785926"/>
            <a:ext cx="590550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511347" y="1614326"/>
            <a:ext cx="41810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yz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6082723" y="1877851"/>
            <a:ext cx="228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071538" y="2071678"/>
          <a:ext cx="23860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8"/>
                <a:gridCol w="446488"/>
                <a:gridCol w="446488"/>
                <a:gridCol w="446488"/>
                <a:gridCol w="446488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X</a:t>
                      </a:r>
                      <a:r>
                        <a:rPr lang="id-ID" sz="1200" baseline="0" dirty="0" smtClean="0"/>
                        <a:t>   </a:t>
                      </a:r>
                      <a:r>
                        <a:rPr lang="id-ID" sz="1200" dirty="0" smtClean="0"/>
                        <a:t>YZ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00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142976" y="4643446"/>
          <a:ext cx="23860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8"/>
                <a:gridCol w="446488"/>
                <a:gridCol w="446488"/>
                <a:gridCol w="446488"/>
                <a:gridCol w="446488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X</a:t>
                      </a:r>
                      <a:r>
                        <a:rPr lang="id-ID" sz="1200" baseline="0" dirty="0" smtClean="0"/>
                        <a:t>   </a:t>
                      </a:r>
                      <a:r>
                        <a:rPr lang="id-ID" sz="1200" dirty="0" smtClean="0"/>
                        <a:t>YZ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00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2643174" y="2500306"/>
            <a:ext cx="78581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1844656" y="5454664"/>
            <a:ext cx="1643074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7858147" y="1785926"/>
            <a:ext cx="500066" cy="9979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8" name="Straight Connector 37"/>
          <p:cNvCxnSpPr/>
          <p:nvPr/>
        </p:nvCxnSpPr>
        <p:spPr>
          <a:xfrm rot="10800000">
            <a:off x="5572132" y="3071810"/>
            <a:ext cx="357186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57356" y="5072074"/>
            <a:ext cx="214314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3214678" y="5072074"/>
            <a:ext cx="214314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6. Tentukan bentuk sederhana (dalam bentuk POS) dari fungsi Boolean dengan menggunakan peta Karnaugh jika diketahui tabel kebenarannya berikut ini</a:t>
            </a:r>
            <a:endParaRPr lang="id-ID" sz="2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7364"/>
            <a:ext cx="8229600" cy="4572000"/>
          </a:xfrm>
        </p:spPr>
        <p:txBody>
          <a:bodyPr>
            <a:noAutofit/>
          </a:bodyPr>
          <a:lstStyle/>
          <a:p>
            <a:r>
              <a:rPr lang="id-ID" sz="1800" dirty="0" smtClean="0"/>
              <a:t>F (x,y,z) = (x+y’+z)(x+y’+z’) (x’+y+z’) (x’+y’+z’)</a:t>
            </a:r>
          </a:p>
          <a:p>
            <a:pPr>
              <a:buNone/>
            </a:pPr>
            <a:endParaRPr lang="id-ID" sz="1800" dirty="0" smtClean="0"/>
          </a:p>
          <a:p>
            <a:pPr>
              <a:buNone/>
            </a:pPr>
            <a:endParaRPr lang="id-ID" sz="1800" dirty="0" smtClean="0"/>
          </a:p>
          <a:p>
            <a:pPr>
              <a:buNone/>
            </a:pPr>
            <a:endParaRPr lang="id-ID" sz="1800" dirty="0" smtClean="0"/>
          </a:p>
          <a:p>
            <a:pPr>
              <a:buNone/>
            </a:pP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1800" dirty="0" smtClean="0"/>
              <a:t>F (x,y,z) = (z’+x) (z’+x’)</a:t>
            </a:r>
          </a:p>
          <a:p>
            <a:pPr>
              <a:buNone/>
            </a:pPr>
            <a:endParaRPr lang="id-ID" sz="1800" dirty="0" smtClean="0"/>
          </a:p>
          <a:p>
            <a:r>
              <a:rPr lang="id-ID" sz="1800" dirty="0" smtClean="0"/>
              <a:t>F (x,y,z) = (x+y+z’) (x+y’+z) (x’+y+z’)</a:t>
            </a:r>
          </a:p>
          <a:p>
            <a:endParaRPr lang="id-ID" sz="1800" dirty="0" smtClean="0"/>
          </a:p>
          <a:p>
            <a:endParaRPr lang="id-ID" sz="1800" dirty="0" smtClean="0"/>
          </a:p>
          <a:p>
            <a:endParaRPr lang="id-ID" sz="1800" dirty="0" smtClean="0"/>
          </a:p>
          <a:p>
            <a:endParaRPr lang="id-ID" sz="1800" dirty="0" smtClean="0"/>
          </a:p>
          <a:p>
            <a:r>
              <a:rPr lang="id-ID" sz="1800" dirty="0" smtClean="0"/>
              <a:t>F (x,y,z) = (y’+z</a:t>
            </a:r>
            <a:r>
              <a:rPr lang="id-ID" sz="1800" smtClean="0"/>
              <a:t>’)  </a:t>
            </a:r>
            <a:r>
              <a:rPr lang="id-ID" sz="1800" smtClean="0"/>
              <a:t>(x</a:t>
            </a:r>
            <a:r>
              <a:rPr lang="id-ID" sz="1800" dirty="0" smtClean="0"/>
              <a:t>’+z’)</a:t>
            </a:r>
          </a:p>
          <a:p>
            <a:endParaRPr lang="id-ID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72" y="2285992"/>
          <a:ext cx="23860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8"/>
                <a:gridCol w="446488"/>
                <a:gridCol w="446488"/>
                <a:gridCol w="446488"/>
                <a:gridCol w="446488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X</a:t>
                      </a:r>
                      <a:r>
                        <a:rPr lang="id-ID" sz="1200" baseline="0" dirty="0" smtClean="0"/>
                        <a:t>   </a:t>
                      </a:r>
                      <a:r>
                        <a:rPr lang="id-ID" sz="1200" dirty="0" smtClean="0"/>
                        <a:t>YZ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00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43108" y="2714620"/>
            <a:ext cx="78581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hlinkClick r:id="rId2" action="ppaction://hlinksldjump" highlightClick="1"/>
          </p:cNvPr>
          <p:cNvSpPr/>
          <p:nvPr/>
        </p:nvSpPr>
        <p:spPr>
          <a:xfrm>
            <a:off x="6723082" y="5859458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Menu</a:t>
            </a:r>
            <a:endParaRPr lang="id-ID" sz="2800" b="1" dirty="0"/>
          </a:p>
        </p:txBody>
      </p:sp>
      <p:sp>
        <p:nvSpPr>
          <p:cNvPr id="15" name="Multiply 14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1472" y="4572008"/>
          <a:ext cx="23860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8"/>
                <a:gridCol w="446488"/>
                <a:gridCol w="446488"/>
                <a:gridCol w="446488"/>
                <a:gridCol w="446488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X</a:t>
                      </a:r>
                      <a:r>
                        <a:rPr lang="id-ID" sz="1200" baseline="0" dirty="0" smtClean="0"/>
                        <a:t>   </a:t>
                      </a:r>
                      <a:r>
                        <a:rPr lang="id-ID" sz="1200" dirty="0" smtClean="0"/>
                        <a:t>YZ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00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72198" y="1428736"/>
          <a:ext cx="1928825" cy="1878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685"/>
                <a:gridCol w="362685"/>
                <a:gridCol w="362685"/>
                <a:gridCol w="840770"/>
              </a:tblGrid>
              <a:tr h="323607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x</a:t>
                      </a:r>
                      <a:endParaRPr lang="id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y</a:t>
                      </a:r>
                      <a:endParaRPr lang="id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z</a:t>
                      </a:r>
                      <a:endParaRPr lang="id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F(x,y,z)</a:t>
                      </a:r>
                      <a:endParaRPr lang="id-ID" sz="1200" dirty="0"/>
                    </a:p>
                  </a:txBody>
                  <a:tcPr/>
                </a:tc>
              </a:tr>
              <a:tr h="1462343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72198" y="3643314"/>
          <a:ext cx="1928825" cy="1878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685"/>
                <a:gridCol w="362685"/>
                <a:gridCol w="362685"/>
                <a:gridCol w="840770"/>
              </a:tblGrid>
              <a:tr h="323607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x</a:t>
                      </a:r>
                      <a:endParaRPr lang="id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y</a:t>
                      </a:r>
                      <a:endParaRPr lang="id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z</a:t>
                      </a:r>
                      <a:endParaRPr lang="id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F(x,y,z)</a:t>
                      </a:r>
                      <a:endParaRPr lang="id-ID" sz="1200" dirty="0"/>
                    </a:p>
                  </a:txBody>
                  <a:tcPr/>
                </a:tc>
              </a:tr>
              <a:tr h="1462343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0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</a:p>
                    <a:p>
                      <a:pPr algn="ct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643042" y="3071810"/>
            <a:ext cx="785818" cy="21431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2143108" y="5357826"/>
            <a:ext cx="78581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2143108" y="5000636"/>
            <a:ext cx="285752" cy="5715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071678"/>
            <a:ext cx="83535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SEKIAN PRESENTASI DARI KAMI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7422" y="3500438"/>
            <a:ext cx="48333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TERIMAKASIH </a:t>
            </a:r>
            <a:r>
              <a:rPr lang="id-ID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sym typeface="Wingdings" pitchFamily="2" charset="2"/>
              </a:rPr>
              <a:t>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Snip Diagonal Corner Rectangle 5">
            <a:hlinkClick r:id="rId2" action="ppaction://hlinksldjump" highlightClick="1"/>
          </p:cNvPr>
          <p:cNvSpPr/>
          <p:nvPr/>
        </p:nvSpPr>
        <p:spPr>
          <a:xfrm>
            <a:off x="3357554" y="5214950"/>
            <a:ext cx="2214578" cy="64294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MENU</a:t>
            </a:r>
            <a:endParaRPr lang="id-ID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/>
          <a:lstStyle/>
          <a:p>
            <a:r>
              <a:rPr lang="id-ID" sz="4000" dirty="0" smtClean="0"/>
              <a:t>KELOMPOK 1</a:t>
            </a:r>
            <a:br>
              <a:rPr lang="id-ID" sz="4000" dirty="0" smtClean="0"/>
            </a:br>
            <a:r>
              <a:rPr lang="id-ID" sz="4000" dirty="0" smtClean="0"/>
              <a:t>ALJABAR BOOLEAN</a:t>
            </a:r>
            <a:endParaRPr lang="id-ID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357422" y="3786190"/>
            <a:ext cx="3815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id-ID" sz="3200" dirty="0" smtClean="0"/>
              <a:t>Ramdhan Friatna</a:t>
            </a:r>
            <a:endParaRPr lang="id-ID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428992" y="2071678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D3IF – 40 -02</a:t>
            </a:r>
            <a:endParaRPr lang="id-ID" sz="2400" dirty="0"/>
          </a:p>
        </p:txBody>
      </p:sp>
      <p:sp>
        <p:nvSpPr>
          <p:cNvPr id="7" name="Snip Diagonal Corner Rectangle 6">
            <a:hlinkClick r:id="rId2" action="ppaction://hlinksldjump" highlightClick="1"/>
          </p:cNvPr>
          <p:cNvSpPr/>
          <p:nvPr/>
        </p:nvSpPr>
        <p:spPr>
          <a:xfrm>
            <a:off x="285720" y="6000768"/>
            <a:ext cx="2000264" cy="571504"/>
          </a:xfrm>
          <a:prstGeom prst="snip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Back </a:t>
            </a:r>
            <a:r>
              <a:rPr lang="id-ID" sz="1600" dirty="0" smtClean="0">
                <a:hlinkClick r:id="rId2" action="ppaction://hlinksldjump"/>
              </a:rPr>
              <a:t>Menu</a:t>
            </a:r>
            <a:endParaRPr lang="id-ID" sz="1600" dirty="0"/>
          </a:p>
        </p:txBody>
      </p:sp>
      <p:sp>
        <p:nvSpPr>
          <p:cNvPr id="8" name="Multiply 7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9" name="Rectangle 8"/>
          <p:cNvSpPr/>
          <p:nvPr/>
        </p:nvSpPr>
        <p:spPr>
          <a:xfrm>
            <a:off x="2357422" y="2786058"/>
            <a:ext cx="34676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id-ID" sz="3200" dirty="0" smtClean="0"/>
              <a:t>Krisna Setiawan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57422" y="3286124"/>
            <a:ext cx="50626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id-ID" sz="3200" dirty="0" smtClean="0"/>
              <a:t>Muhammad Faisal Amir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4286256"/>
            <a:ext cx="31886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id-ID" sz="3200" dirty="0" smtClean="0"/>
              <a:t>Retno Rahayu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 highlightClick="1"/>
          </p:cNvPr>
          <p:cNvSpPr/>
          <p:nvPr/>
        </p:nvSpPr>
        <p:spPr>
          <a:xfrm>
            <a:off x="1000100" y="2571744"/>
            <a:ext cx="2071702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Soal No 1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428728" y="714356"/>
            <a:ext cx="63579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id-ID" sz="5400" b="1" cap="none" spc="0" dirty="0" smtClean="0">
                <a:ln w="18000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SOAL LOGMAT</a:t>
            </a:r>
            <a:endParaRPr lang="en-US" sz="5400" b="1" cap="none" spc="0" dirty="0">
              <a:ln w="18000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" name="Rectangle 6">
            <a:hlinkClick r:id="rId3" action="ppaction://hlinksldjump" highlightClick="1"/>
          </p:cNvPr>
          <p:cNvSpPr/>
          <p:nvPr/>
        </p:nvSpPr>
        <p:spPr>
          <a:xfrm>
            <a:off x="3500430" y="3429000"/>
            <a:ext cx="2071702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Soal No 2</a:t>
            </a:r>
            <a:endParaRPr lang="id-ID" dirty="0"/>
          </a:p>
        </p:txBody>
      </p:sp>
      <p:sp>
        <p:nvSpPr>
          <p:cNvPr id="8" name="Rectangle 7">
            <a:hlinkClick r:id="rId4" action="ppaction://hlinksldjump" highlightClick="1"/>
          </p:cNvPr>
          <p:cNvSpPr/>
          <p:nvPr/>
        </p:nvSpPr>
        <p:spPr>
          <a:xfrm>
            <a:off x="6000760" y="2571744"/>
            <a:ext cx="2071702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Soal No 3</a:t>
            </a:r>
            <a:endParaRPr lang="id-ID" dirty="0"/>
          </a:p>
        </p:txBody>
      </p:sp>
      <p:sp>
        <p:nvSpPr>
          <p:cNvPr id="9" name="Rectangle 8">
            <a:hlinkClick r:id="rId5" action="ppaction://hlinksldjump" highlightClick="1"/>
          </p:cNvPr>
          <p:cNvSpPr/>
          <p:nvPr/>
        </p:nvSpPr>
        <p:spPr>
          <a:xfrm>
            <a:off x="1285852" y="4714884"/>
            <a:ext cx="2071702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Soal No 4</a:t>
            </a:r>
            <a:endParaRPr lang="id-ID" dirty="0"/>
          </a:p>
        </p:txBody>
      </p:sp>
      <p:sp>
        <p:nvSpPr>
          <p:cNvPr id="10" name="Rectangle 9">
            <a:hlinkClick r:id="rId6" action="ppaction://hlinksldjump" highlightClick="1"/>
          </p:cNvPr>
          <p:cNvSpPr/>
          <p:nvPr/>
        </p:nvSpPr>
        <p:spPr>
          <a:xfrm>
            <a:off x="5643570" y="4714884"/>
            <a:ext cx="2071702" cy="5715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Soal No 6</a:t>
            </a:r>
            <a:endParaRPr lang="id-ID" dirty="0"/>
          </a:p>
        </p:txBody>
      </p:sp>
      <p:sp>
        <p:nvSpPr>
          <p:cNvPr id="14" name="Up-Down Arrow 13"/>
          <p:cNvSpPr/>
          <p:nvPr/>
        </p:nvSpPr>
        <p:spPr>
          <a:xfrm>
            <a:off x="1857356" y="3214686"/>
            <a:ext cx="214314" cy="128588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Up-Down Arrow 14"/>
          <p:cNvSpPr/>
          <p:nvPr/>
        </p:nvSpPr>
        <p:spPr>
          <a:xfrm>
            <a:off x="6929454" y="3214686"/>
            <a:ext cx="214314" cy="128588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Left-Right Arrow 16"/>
          <p:cNvSpPr/>
          <p:nvPr/>
        </p:nvSpPr>
        <p:spPr>
          <a:xfrm>
            <a:off x="3357554" y="2714620"/>
            <a:ext cx="2286016" cy="285752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Left-Right Arrow 17"/>
          <p:cNvSpPr/>
          <p:nvPr/>
        </p:nvSpPr>
        <p:spPr>
          <a:xfrm>
            <a:off x="3357554" y="4857760"/>
            <a:ext cx="2286016" cy="285752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Multiply 11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Snip Diagonal Corner Rectangle 12">
            <a:hlinkClick r:id="rId7" action="ppaction://hlinksldjump" highlightClick="1"/>
          </p:cNvPr>
          <p:cNvSpPr/>
          <p:nvPr/>
        </p:nvSpPr>
        <p:spPr>
          <a:xfrm>
            <a:off x="285720" y="5715016"/>
            <a:ext cx="2500330" cy="642942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Profil Anggota</a:t>
            </a:r>
            <a:endParaRPr lang="id-ID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1285884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1. Tentukan bentuk SOP dan POS nya dari fungsi-fungsi di atas</a:t>
            </a:r>
          </a:p>
          <a:p>
            <a:pPr>
              <a:buNone/>
            </a:pPr>
            <a:endParaRPr lang="id-ID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428728" y="2285992"/>
            <a:ext cx="5857916" cy="17859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3600" dirty="0" smtClean="0"/>
              <a:t>f (w,x,y,z) = y’z + wxy’</a:t>
            </a:r>
            <a:endParaRPr lang="id-ID" sz="3600" dirty="0"/>
          </a:p>
        </p:txBody>
      </p:sp>
      <p:sp>
        <p:nvSpPr>
          <p:cNvPr id="5" name="Rectangle 4">
            <a:hlinkClick r:id="rId2" action="ppaction://hlinksldjump" highlightClick="1"/>
          </p:cNvPr>
          <p:cNvSpPr/>
          <p:nvPr/>
        </p:nvSpPr>
        <p:spPr>
          <a:xfrm>
            <a:off x="1714480" y="4786322"/>
            <a:ext cx="1785950" cy="571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POS</a:t>
            </a:r>
            <a:endParaRPr lang="id-ID" dirty="0"/>
          </a:p>
        </p:txBody>
      </p:sp>
      <p:sp>
        <p:nvSpPr>
          <p:cNvPr id="6" name="Rectangle 5">
            <a:hlinkClick r:id="rId3" action="ppaction://hlinksldjump" highlightClick="1"/>
          </p:cNvPr>
          <p:cNvSpPr/>
          <p:nvPr/>
        </p:nvSpPr>
        <p:spPr>
          <a:xfrm>
            <a:off x="1714480" y="5500702"/>
            <a:ext cx="1785950" cy="571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SOP</a:t>
            </a:r>
            <a:endParaRPr lang="id-ID" dirty="0"/>
          </a:p>
        </p:txBody>
      </p:sp>
      <p:sp>
        <p:nvSpPr>
          <p:cNvPr id="7" name="Multiply 6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24" y="2357430"/>
            <a:ext cx="69294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d-ID" sz="3200" dirty="0" smtClean="0"/>
              <a:t>=Y’Z(W+W’).(X+X’)+WXY.(Z+Z’)</a:t>
            </a:r>
          </a:p>
          <a:p>
            <a:pPr>
              <a:buNone/>
            </a:pPr>
            <a:r>
              <a:rPr lang="id-ID" sz="3200" dirty="0" smtClean="0"/>
              <a:t>=WXY’Z+ WX’Y’Z+  W’XY’Z + W’X’Y’Z +WXYZ +WXYZ’</a:t>
            </a:r>
          </a:p>
          <a:p>
            <a:pPr>
              <a:buNone/>
            </a:pPr>
            <a:r>
              <a:rPr lang="id-ID" sz="3200" dirty="0" smtClean="0"/>
              <a:t>=</a:t>
            </a:r>
            <a:r>
              <a:rPr lang="en-US" sz="3200" dirty="0" smtClean="0">
                <a:latin typeface="Garamond" pitchFamily="18" charset="0"/>
                <a:sym typeface="Symbol" pitchFamily="18" charset="2"/>
              </a:rPr>
              <a:t> ∏</a:t>
            </a:r>
            <a:r>
              <a:rPr lang="id-ID" sz="3200" dirty="0" smtClean="0"/>
              <a:t>m(13,9,5,1,15,14)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24" y="1500174"/>
            <a:ext cx="79800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d-ID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SOP</a:t>
            </a:r>
            <a:r>
              <a:rPr lang="id-ID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dari fungsi f(w,x,y,z)=y’z+wxy’</a:t>
            </a:r>
          </a:p>
        </p:txBody>
      </p:sp>
      <p:sp>
        <p:nvSpPr>
          <p:cNvPr id="7" name="Rectangle 6">
            <a:hlinkClick r:id="rId2" action="ppaction://hlinksldjump" highlightClick="1"/>
          </p:cNvPr>
          <p:cNvSpPr/>
          <p:nvPr/>
        </p:nvSpPr>
        <p:spPr>
          <a:xfrm>
            <a:off x="500034" y="5643578"/>
            <a:ext cx="1785950" cy="571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 SOAL</a:t>
            </a:r>
            <a:endParaRPr lang="id-ID" dirty="0"/>
          </a:p>
        </p:txBody>
      </p:sp>
      <p:sp>
        <p:nvSpPr>
          <p:cNvPr id="8" name="Rectangle 7">
            <a:hlinkClick r:id="rId3" action="ppaction://hlinksldjump" highlightClick="1"/>
          </p:cNvPr>
          <p:cNvSpPr/>
          <p:nvPr/>
        </p:nvSpPr>
        <p:spPr>
          <a:xfrm>
            <a:off x="2571736" y="5643578"/>
            <a:ext cx="1785950" cy="571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 MENU</a:t>
            </a:r>
            <a:endParaRPr lang="id-ID" dirty="0"/>
          </a:p>
        </p:txBody>
      </p:sp>
      <p:sp>
        <p:nvSpPr>
          <p:cNvPr id="6" name="Multiply 5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857232"/>
            <a:ext cx="7872410" cy="4214810"/>
          </a:xfrm>
        </p:spPr>
        <p:txBody>
          <a:bodyPr>
            <a:normAutofit/>
          </a:bodyPr>
          <a:lstStyle/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sz="4400" b="1" dirty="0" smtClean="0">
                <a:solidFill>
                  <a:srgbClr val="FFFF00"/>
                </a:solidFill>
              </a:rPr>
              <a:t>POS</a:t>
            </a:r>
            <a:r>
              <a:rPr lang="id-ID" dirty="0" smtClean="0">
                <a:solidFill>
                  <a:srgbClr val="FFFF00"/>
                </a:solidFill>
              </a:rPr>
              <a:t> dari fungsi f(w,x,y,z)=y’z+wxy’</a:t>
            </a:r>
          </a:p>
          <a:p>
            <a:pPr>
              <a:buNone/>
            </a:pPr>
            <a:r>
              <a:rPr lang="id-ID" dirty="0" smtClean="0"/>
              <a:t>= (WW’+XX’+Y’+Z)(W+X+Y’+ZZ’)</a:t>
            </a:r>
          </a:p>
          <a:p>
            <a:pPr>
              <a:buNone/>
            </a:pPr>
            <a:r>
              <a:rPr lang="id-ID" dirty="0" smtClean="0"/>
              <a:t>=(W+X+Y’+Z)(W+X’+Y’+Z’)(W’+X+Y’+Z)(W’+X’+Y’+Z’)(W+X+Y’+Z)(W+X+Y’+Z’)</a:t>
            </a:r>
          </a:p>
          <a:p>
            <a:pPr>
              <a:buNone/>
            </a:pPr>
            <a:r>
              <a:rPr lang="id-ID" dirty="0" smtClean="0"/>
              <a:t>=</a:t>
            </a:r>
            <a:r>
              <a:rPr lang="en-US" dirty="0" smtClean="0">
                <a:latin typeface="Garamond" pitchFamily="18" charset="0"/>
                <a:sym typeface="Symbol" pitchFamily="18" charset="2"/>
              </a:rPr>
              <a:t> ∏</a:t>
            </a:r>
            <a:r>
              <a:rPr lang="id-ID" dirty="0" smtClean="0">
                <a:latin typeface="Garamond" pitchFamily="18" charset="0"/>
                <a:sym typeface="Symbol" pitchFamily="18" charset="2"/>
              </a:rPr>
              <a:t>M ( 13, 9, 5, 0, 13, 12)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6" name="Rectangle 5">
            <a:hlinkClick r:id="rId2" action="ppaction://hlinksldjump" highlightClick="1"/>
          </p:cNvPr>
          <p:cNvSpPr/>
          <p:nvPr/>
        </p:nvSpPr>
        <p:spPr>
          <a:xfrm>
            <a:off x="500034" y="5643578"/>
            <a:ext cx="1785950" cy="571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 SOAL</a:t>
            </a:r>
            <a:endParaRPr lang="id-ID" dirty="0"/>
          </a:p>
        </p:txBody>
      </p:sp>
      <p:sp>
        <p:nvSpPr>
          <p:cNvPr id="7" name="Rectangle 6">
            <a:hlinkClick r:id="rId3" action="ppaction://hlinksldjump" highlightClick="1"/>
          </p:cNvPr>
          <p:cNvSpPr/>
          <p:nvPr/>
        </p:nvSpPr>
        <p:spPr>
          <a:xfrm>
            <a:off x="2571736" y="5643578"/>
            <a:ext cx="1785950" cy="5715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BACK MENU</a:t>
            </a:r>
            <a:endParaRPr lang="id-ID" dirty="0"/>
          </a:p>
        </p:txBody>
      </p:sp>
      <p:sp>
        <p:nvSpPr>
          <p:cNvPr id="5" name="Multiply 4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8652"/>
            <a:ext cx="8229600" cy="1399032"/>
          </a:xfrm>
        </p:spPr>
        <p:txBody>
          <a:bodyPr/>
          <a:lstStyle/>
          <a:p>
            <a:r>
              <a:rPr lang="id-ID" dirty="0" smtClean="0"/>
              <a:t>SOAL NO 2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2000240"/>
          <a:ext cx="2828917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036"/>
                <a:gridCol w="555036"/>
                <a:gridCol w="555036"/>
                <a:gridCol w="1163809"/>
              </a:tblGrid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z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F(x,y,z)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3115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>
            <a:hlinkClick r:id="rId2" action="ppaction://hlinksldjump" highlightClick="1"/>
          </p:cNvPr>
          <p:cNvSpPr/>
          <p:nvPr/>
        </p:nvSpPr>
        <p:spPr>
          <a:xfrm>
            <a:off x="3286116" y="4714884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POS </a:t>
            </a:r>
            <a:endParaRPr lang="id-ID" sz="3600" b="1" dirty="0"/>
          </a:p>
        </p:txBody>
      </p:sp>
      <p:sp>
        <p:nvSpPr>
          <p:cNvPr id="7" name="Rectangle 6">
            <a:hlinkClick r:id="rId3" action="ppaction://hlinksldjump" highlightClick="1"/>
          </p:cNvPr>
          <p:cNvSpPr/>
          <p:nvPr/>
        </p:nvSpPr>
        <p:spPr>
          <a:xfrm>
            <a:off x="3286116" y="1285860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SOP </a:t>
            </a:r>
            <a:endParaRPr lang="id-ID" sz="3600" b="1" dirty="0"/>
          </a:p>
        </p:txBody>
      </p:sp>
      <p:sp>
        <p:nvSpPr>
          <p:cNvPr id="10" name="Curved Down Arrow 9"/>
          <p:cNvSpPr/>
          <p:nvPr/>
        </p:nvSpPr>
        <p:spPr>
          <a:xfrm>
            <a:off x="1857356" y="785794"/>
            <a:ext cx="4071966" cy="785818"/>
          </a:xfrm>
          <a:prstGeom prst="curved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Multiply 7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3143240" y="2000240"/>
            <a:ext cx="7286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 smtClean="0">
                <a:solidFill>
                  <a:srgbClr val="FFFF00"/>
                </a:solidFill>
              </a:rPr>
              <a:t>POS F (x,y,z) = </a:t>
            </a:r>
          </a:p>
          <a:p>
            <a:r>
              <a:rPr lang="id-ID" sz="2400" b="1" dirty="0" smtClean="0">
                <a:solidFill>
                  <a:srgbClr val="FFFF00"/>
                </a:solidFill>
              </a:rPr>
              <a:t>(x’y’z’)+(x’y’z)+(xy’z’)+(xyz’)</a:t>
            </a:r>
          </a:p>
          <a:p>
            <a:r>
              <a:rPr lang="id-ID" sz="2400" b="1" dirty="0" smtClean="0">
                <a:solidFill>
                  <a:srgbClr val="FFFF00"/>
                </a:solidFill>
              </a:rPr>
              <a:t>                    M0         M1          M4         M6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720" y="5042118"/>
            <a:ext cx="90726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800" b="1" dirty="0">
              <a:solidFill>
                <a:srgbClr val="FFFF00"/>
              </a:solidFill>
            </a:endParaRPr>
          </a:p>
          <a:p>
            <a:r>
              <a:rPr lang="id-ID" sz="2800" b="1" dirty="0" smtClean="0">
                <a:solidFill>
                  <a:srgbClr val="FFFF00"/>
                </a:solidFill>
              </a:rPr>
              <a:t>SOP F (x,y,z) = (x+y’+z)(x+y’+z’)(x’+y+z’)(x’+y’+z’)</a:t>
            </a:r>
          </a:p>
          <a:p>
            <a:r>
              <a:rPr lang="id-ID" sz="2800" b="1" dirty="0" smtClean="0">
                <a:solidFill>
                  <a:srgbClr val="FFFF00"/>
                </a:solidFill>
              </a:rPr>
              <a:t>                              m2   +    m3   +    m5   +   m7</a:t>
            </a:r>
            <a:endParaRPr lang="id-ID" sz="2800" b="1" dirty="0">
              <a:solidFill>
                <a:srgbClr val="FFFF00"/>
              </a:solidFill>
            </a:endParaRPr>
          </a:p>
          <a:p>
            <a:endParaRPr lang="id-ID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786" y="2071678"/>
            <a:ext cx="72866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b="1" dirty="0" smtClean="0">
                <a:solidFill>
                  <a:srgbClr val="FFFF00"/>
                </a:solidFill>
              </a:rPr>
              <a:t>POS F (x,y,z) = (x+y’+z) (x+y’+z’) (x+y+z’) (x’+y’+z’)</a:t>
            </a:r>
          </a:p>
          <a:p>
            <a:r>
              <a:rPr lang="id-ID" sz="2800" b="1" dirty="0" smtClean="0">
                <a:solidFill>
                  <a:srgbClr val="FFFF00"/>
                </a:solidFill>
              </a:rPr>
              <a:t>                    M2         M3          M5         M7</a:t>
            </a:r>
          </a:p>
        </p:txBody>
      </p:sp>
      <p:sp>
        <p:nvSpPr>
          <p:cNvPr id="5" name="Rectangle 4">
            <a:hlinkClick r:id="rId2" action="ppaction://hlinksldjump" highlightClick="1"/>
          </p:cNvPr>
          <p:cNvSpPr/>
          <p:nvPr/>
        </p:nvSpPr>
        <p:spPr>
          <a:xfrm>
            <a:off x="642910" y="5429264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soal </a:t>
            </a:r>
            <a:endParaRPr lang="id-ID" sz="2800" b="1" dirty="0"/>
          </a:p>
        </p:txBody>
      </p:sp>
      <p:sp>
        <p:nvSpPr>
          <p:cNvPr id="6" name="Rectangle 5">
            <a:hlinkClick r:id="rId3" action="ppaction://hlinksldjump" highlightClick="1"/>
          </p:cNvPr>
          <p:cNvSpPr/>
          <p:nvPr/>
        </p:nvSpPr>
        <p:spPr>
          <a:xfrm>
            <a:off x="3071802" y="5429264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Menu</a:t>
            </a:r>
            <a:endParaRPr lang="id-ID" sz="2800" b="1" dirty="0"/>
          </a:p>
        </p:txBody>
      </p:sp>
      <p:sp>
        <p:nvSpPr>
          <p:cNvPr id="7" name="Multiply 6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2071678"/>
            <a:ext cx="90726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800" b="1" dirty="0">
              <a:solidFill>
                <a:srgbClr val="FFFF00"/>
              </a:solidFill>
            </a:endParaRPr>
          </a:p>
          <a:p>
            <a:r>
              <a:rPr lang="id-ID" sz="2800" b="1" dirty="0" smtClean="0">
                <a:solidFill>
                  <a:srgbClr val="FFFF00"/>
                </a:solidFill>
              </a:rPr>
              <a:t>SOP F (x,y,z) = (x’y’z’) + (x’y’z) + (xy’z’) + (xyz’)</a:t>
            </a:r>
          </a:p>
          <a:p>
            <a:r>
              <a:rPr lang="id-ID" sz="2800" b="1" dirty="0" smtClean="0">
                <a:solidFill>
                  <a:srgbClr val="FFFF00"/>
                </a:solidFill>
              </a:rPr>
              <a:t>                              m0   +    m1   +    m4   +   m6</a:t>
            </a:r>
            <a:endParaRPr lang="id-ID" sz="2800" b="1" dirty="0">
              <a:solidFill>
                <a:srgbClr val="FFFF00"/>
              </a:solidFill>
            </a:endParaRPr>
          </a:p>
          <a:p>
            <a:endParaRPr lang="id-ID" sz="2800" b="1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hlinkClick r:id="rId2" action="ppaction://hlinksldjump" highlightClick="1"/>
          </p:cNvPr>
          <p:cNvSpPr/>
          <p:nvPr/>
        </p:nvSpPr>
        <p:spPr>
          <a:xfrm>
            <a:off x="642910" y="5429264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soal </a:t>
            </a:r>
            <a:endParaRPr lang="id-ID" sz="2800" b="1" dirty="0"/>
          </a:p>
        </p:txBody>
      </p:sp>
      <p:sp>
        <p:nvSpPr>
          <p:cNvPr id="9" name="Rectangle 8">
            <a:hlinkClick r:id="rId3" action="ppaction://hlinksldjump" highlightClick="1"/>
          </p:cNvPr>
          <p:cNvSpPr/>
          <p:nvPr/>
        </p:nvSpPr>
        <p:spPr>
          <a:xfrm>
            <a:off x="3071802" y="5429264"/>
            <a:ext cx="2143140" cy="642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Back Menu</a:t>
            </a:r>
            <a:endParaRPr lang="id-ID" sz="2800" b="1" dirty="0"/>
          </a:p>
        </p:txBody>
      </p:sp>
      <p:sp>
        <p:nvSpPr>
          <p:cNvPr id="6" name="Multiply 5">
            <a:hlinkClick r:id="" action="ppaction://hlinkshowjump?jump=endshow" highlightClick="1"/>
          </p:cNvPr>
          <p:cNvSpPr/>
          <p:nvPr/>
        </p:nvSpPr>
        <p:spPr>
          <a:xfrm>
            <a:off x="8286744" y="428604"/>
            <a:ext cx="857256" cy="7858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315</TotalTime>
  <Words>607</Words>
  <Application>Microsoft Office PowerPoint</Application>
  <PresentationFormat>On-screen Show (4:3)</PresentationFormat>
  <Paragraphs>281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Slide 1</vt:lpstr>
      <vt:lpstr>KELOMPOK 1 ALJABAR BOOLEAN</vt:lpstr>
      <vt:lpstr>Slide 3</vt:lpstr>
      <vt:lpstr>Slide 4</vt:lpstr>
      <vt:lpstr>Slide 5</vt:lpstr>
      <vt:lpstr>Slide 6</vt:lpstr>
      <vt:lpstr>SOAL NO 2</vt:lpstr>
      <vt:lpstr>Slide 8</vt:lpstr>
      <vt:lpstr>Slide 9</vt:lpstr>
      <vt:lpstr>3. Sederhanakanlah fungsi Boolean berikut menggunakan Aljabar Boolean</vt:lpstr>
      <vt:lpstr>4. Selesaikan persamaan berikut ini dengan menggunakan K-Map : </vt:lpstr>
      <vt:lpstr> 6. Tentukan bentuk sederhana (dalam bentuk POS) dari fungsi Boolean dengan menggunakan peta Karnaugh jika diketahui tabel kebenarannya berikut ini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Faisal Amir</dc:creator>
  <cp:lastModifiedBy>Faisal Amir</cp:lastModifiedBy>
  <cp:revision>54</cp:revision>
  <dcterms:created xsi:type="dcterms:W3CDTF">2016-09-20T14:54:24Z</dcterms:created>
  <dcterms:modified xsi:type="dcterms:W3CDTF">2016-09-28T04:44:21Z</dcterms:modified>
</cp:coreProperties>
</file>