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72" r:id="rId3"/>
    <p:sldId id="273" r:id="rId4"/>
    <p:sldId id="274" r:id="rId5"/>
    <p:sldId id="288" r:id="rId6"/>
    <p:sldId id="298" r:id="rId7"/>
    <p:sldId id="299" r:id="rId8"/>
    <p:sldId id="300" r:id="rId9"/>
    <p:sldId id="301" r:id="rId10"/>
    <p:sldId id="307" r:id="rId11"/>
    <p:sldId id="289" r:id="rId12"/>
    <p:sldId id="302" r:id="rId13"/>
    <p:sldId id="303" r:id="rId14"/>
    <p:sldId id="275" r:id="rId15"/>
    <p:sldId id="290" r:id="rId16"/>
    <p:sldId id="304" r:id="rId17"/>
    <p:sldId id="285" r:id="rId18"/>
    <p:sldId id="311" r:id="rId19"/>
    <p:sldId id="308" r:id="rId20"/>
    <p:sldId id="309" r:id="rId21"/>
    <p:sldId id="286" r:id="rId22"/>
    <p:sldId id="305" r:id="rId23"/>
    <p:sldId id="306" r:id="rId24"/>
    <p:sldId id="287" r:id="rId25"/>
    <p:sldId id="276" r:id="rId26"/>
    <p:sldId id="312" r:id="rId27"/>
    <p:sldId id="291" r:id="rId28"/>
    <p:sldId id="271" r:id="rId2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45" d="100"/>
          <a:sy n="45" d="100"/>
        </p:scale>
        <p:origin x="-18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3FCF4-62EB-4FBC-8213-498E87A9686A}" type="datetimeFigureOut">
              <a:rPr lang="id-ID" smtClean="0"/>
              <a:pPr/>
              <a:t>31/08/2015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FA77D-E96E-4400-BC31-6A6178106898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FA77D-E96E-4400-BC31-6A6178106898}" type="slidenum">
              <a:rPr lang="id-ID" smtClean="0"/>
              <a:pPr/>
              <a:t>28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31/08/2015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31/08/2015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31/08/2015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31/08/2015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31/08/2015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31/08/2015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31/08/2015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31/08/2015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31/08/2015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31/08/2015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5A045-A209-408F-8949-87D27DA8CC1E}" type="datetimeFigureOut">
              <a:rPr lang="id-ID" smtClean="0"/>
              <a:pPr/>
              <a:t>31/08/2015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5A045-A209-408F-8949-87D27DA8CC1E}" type="datetimeFigureOut">
              <a:rPr lang="id-ID" smtClean="0"/>
              <a:pPr/>
              <a:t>31/08/2015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00EE6-6BBC-4DC5-9ED5-886732EE231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714379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Aljabar Boolean</a:t>
            </a:r>
            <a:br>
              <a:rPr lang="id-ID" dirty="0" smtClean="0">
                <a:solidFill>
                  <a:srgbClr val="FF0000"/>
                </a:solidFill>
              </a:rPr>
            </a:b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1643050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071538" y="3929066"/>
            <a:ext cx="671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>
                <a:solidFill>
                  <a:srgbClr val="FF0000"/>
                </a:solidFill>
              </a:rPr>
              <a:t>Seorang matematikawan Inggris, George Boole pada Tahun 1854 menemukan Aturan dasar logika yang disebut Aljabar Boolean</a:t>
            </a:r>
            <a:endParaRPr lang="id-ID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71480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Latihan </a:t>
            </a: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1571612"/>
            <a:ext cx="721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Buktikan :</a:t>
            </a:r>
          </a:p>
          <a:p>
            <a:r>
              <a:rPr lang="id-ID" sz="2400" dirty="0" smtClean="0"/>
              <a:t>	a + (b . </a:t>
            </a:r>
            <a:r>
              <a:rPr lang="id-ID" sz="2400" dirty="0" smtClean="0"/>
              <a:t>c</a:t>
            </a:r>
            <a:r>
              <a:rPr lang="id-ID" sz="2400" dirty="0" smtClean="0"/>
              <a:t>) = (a + b) . (a + c)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764386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Prinsip Dualitas</a:t>
            </a:r>
          </a:p>
          <a:p>
            <a:endParaRPr lang="id-ID" sz="2800" b="1" dirty="0" smtClean="0"/>
          </a:p>
          <a:p>
            <a:pPr lvl="0"/>
            <a:r>
              <a:rPr lang="en-US" sz="2800" dirty="0" err="1" smtClean="0"/>
              <a:t>Misalkan</a:t>
            </a:r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kesamaan</a:t>
            </a:r>
            <a:r>
              <a:rPr lang="en-US" sz="2800" dirty="0" smtClean="0"/>
              <a:t> (</a:t>
            </a:r>
            <a:r>
              <a:rPr lang="en-US" sz="2800" i="1" dirty="0" smtClean="0"/>
              <a:t>identity</a:t>
            </a:r>
            <a:r>
              <a:rPr lang="en-US" sz="2800" dirty="0" smtClean="0"/>
              <a:t>)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aljabar</a:t>
            </a:r>
            <a:r>
              <a:rPr lang="en-US" sz="2800" dirty="0" smtClean="0"/>
              <a:t> Boolean yang </a:t>
            </a:r>
            <a:r>
              <a:rPr lang="en-US" sz="2800" dirty="0" err="1" smtClean="0"/>
              <a:t>melibatkan</a:t>
            </a:r>
            <a:r>
              <a:rPr lang="en-US" sz="2800" dirty="0" smtClean="0"/>
              <a:t> operator +,  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komplemen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pernyataan</a:t>
            </a:r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dirty="0" smtClean="0"/>
              <a:t>* </a:t>
            </a:r>
            <a:r>
              <a:rPr lang="en-US" sz="2800" dirty="0" err="1" smtClean="0"/>
              <a:t>diperoleh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mengganti</a:t>
            </a:r>
            <a:endParaRPr lang="id-ID" sz="2800" dirty="0" smtClean="0"/>
          </a:p>
          <a:p>
            <a:r>
              <a:rPr lang="en-US" sz="2800" dirty="0" smtClean="0"/>
              <a:t> 	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 +</a:t>
            </a:r>
            <a:endParaRPr lang="id-ID" sz="2800" dirty="0" smtClean="0"/>
          </a:p>
          <a:p>
            <a:r>
              <a:rPr lang="en-US" sz="2800" dirty="0" smtClean="0"/>
              <a:t> 	+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 </a:t>
            </a:r>
            <a:r>
              <a:rPr lang="en-US" sz="2800" dirty="0" smtClean="0">
                <a:sym typeface="Symbol"/>
              </a:rPr>
              <a:t></a:t>
            </a:r>
            <a:endParaRPr lang="id-ID" sz="2800" dirty="0" smtClean="0"/>
          </a:p>
          <a:p>
            <a:r>
              <a:rPr lang="en-US" sz="2800" dirty="0" smtClean="0"/>
              <a:t> 	0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 1</a:t>
            </a:r>
            <a:endParaRPr lang="id-ID" sz="2800" dirty="0" smtClean="0"/>
          </a:p>
          <a:p>
            <a:r>
              <a:rPr lang="en-US" sz="2800" dirty="0" smtClean="0"/>
              <a:t> 	1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 0</a:t>
            </a:r>
            <a:endParaRPr lang="id-ID" sz="2800" dirty="0" smtClean="0"/>
          </a:p>
          <a:p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membiarkan</a:t>
            </a:r>
            <a:r>
              <a:rPr lang="en-US" sz="2800" dirty="0" smtClean="0"/>
              <a:t> operator </a:t>
            </a:r>
            <a:r>
              <a:rPr lang="en-US" sz="2800" dirty="0" err="1" smtClean="0"/>
              <a:t>komplemen</a:t>
            </a:r>
            <a:r>
              <a:rPr lang="en-US" sz="2800" dirty="0" smtClean="0"/>
              <a:t> </a:t>
            </a:r>
            <a:r>
              <a:rPr lang="en-US" sz="2800" dirty="0" err="1" smtClean="0"/>
              <a:t>tetap</a:t>
            </a:r>
            <a:r>
              <a:rPr lang="en-US" sz="2800" dirty="0" smtClean="0"/>
              <a:t> </a:t>
            </a: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adanya</a:t>
            </a:r>
            <a:r>
              <a:rPr lang="en-US" sz="2800" dirty="0" smtClean="0"/>
              <a:t>,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kesamaan</a:t>
            </a:r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dirty="0" smtClean="0"/>
              <a:t>* </a:t>
            </a:r>
            <a:r>
              <a:rPr lang="en-US" sz="2800" dirty="0" err="1" smtClean="0"/>
              <a:t>disebut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i="1" dirty="0" smtClean="0"/>
              <a:t>dual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endParaRPr lang="id-ID" sz="2800" b="1" dirty="0" smtClean="0"/>
          </a:p>
          <a:p>
            <a:r>
              <a:rPr lang="id-ID" sz="2800" b="1" i="1" dirty="0" smtClean="0"/>
              <a:t>Ngerti  ???</a:t>
            </a:r>
            <a:endParaRPr lang="id-ID" sz="2400" b="1" i="1" dirty="0" smtClean="0"/>
          </a:p>
        </p:txBody>
      </p:sp>
      <p:pic>
        <p:nvPicPr>
          <p:cNvPr id="30721" name="Picture 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5800725"/>
            <a:ext cx="11906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14356"/>
            <a:ext cx="76438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Contoh</a:t>
            </a:r>
            <a:r>
              <a:rPr lang="id-ID" sz="2400" b="1" dirty="0" smtClean="0"/>
              <a:t> :</a:t>
            </a:r>
          </a:p>
          <a:p>
            <a:r>
              <a:rPr lang="en-US" sz="2400" dirty="0" smtClean="0"/>
              <a:t> </a:t>
            </a:r>
            <a:endParaRPr lang="id-ID" sz="2400" dirty="0" smtClean="0"/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</a:t>
            </a:r>
            <a:r>
              <a:rPr lang="id-ID" sz="2400" dirty="0" smtClean="0"/>
              <a:t> </a:t>
            </a:r>
            <a:r>
              <a:rPr lang="en-US" sz="2400" dirty="0" smtClean="0"/>
              <a:t>  (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1)(0 + </a:t>
            </a:r>
            <a:r>
              <a:rPr lang="en-US" sz="2400" i="1" dirty="0" smtClean="0"/>
              <a:t>a</a:t>
            </a:r>
            <a:r>
              <a:rPr lang="en-US" sz="2400" dirty="0" smtClean="0"/>
              <a:t>’) = 0  </a:t>
            </a:r>
            <a:r>
              <a:rPr lang="en-US" sz="2400" dirty="0" err="1" smtClean="0"/>
              <a:t>dualnya</a:t>
            </a:r>
            <a:r>
              <a:rPr lang="en-US" sz="2400" dirty="0" smtClean="0"/>
              <a:t> </a:t>
            </a:r>
            <a:r>
              <a:rPr lang="id-ID" sz="2400" dirty="0" smtClean="0"/>
              <a:t>   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 + 0) + (1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’) = 1 </a:t>
            </a:r>
            <a:endParaRPr lang="id-ID" sz="2400" dirty="0" smtClean="0"/>
          </a:p>
          <a:p>
            <a:r>
              <a:rPr lang="en-US" sz="2400" dirty="0" smtClean="0"/>
              <a:t>(ii) </a:t>
            </a:r>
            <a:r>
              <a:rPr lang="id-ID" sz="2400" dirty="0" smtClean="0"/>
              <a:t> 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‘ + </a:t>
            </a:r>
            <a:r>
              <a:rPr lang="en-US" sz="2400" i="1" dirty="0" smtClean="0"/>
              <a:t>b</a:t>
            </a:r>
            <a:r>
              <a:rPr lang="en-US" sz="2400" dirty="0" smtClean="0"/>
              <a:t>) = </a:t>
            </a:r>
            <a:r>
              <a:rPr lang="en-US" sz="2400" i="1" dirty="0" err="1" smtClean="0"/>
              <a:t>ab</a:t>
            </a:r>
            <a:r>
              <a:rPr lang="en-US" sz="2400" dirty="0" smtClean="0"/>
              <a:t>       </a:t>
            </a:r>
            <a:r>
              <a:rPr lang="en-US" sz="2400" dirty="0" err="1" smtClean="0"/>
              <a:t>dualnya</a:t>
            </a:r>
            <a:r>
              <a:rPr lang="en-US" sz="2400" dirty="0" smtClean="0"/>
              <a:t> </a:t>
            </a:r>
            <a:r>
              <a:rPr lang="id-ID" sz="2400" dirty="0" smtClean="0"/>
              <a:t>    </a:t>
            </a:r>
            <a:r>
              <a:rPr lang="en-US" sz="2400" i="1" dirty="0" smtClean="0"/>
              <a:t>a</a:t>
            </a:r>
            <a:r>
              <a:rPr lang="en-US" sz="2400" dirty="0" smtClean="0"/>
              <a:t> + 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‘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a</a:t>
            </a:r>
            <a:r>
              <a:rPr lang="en-US" sz="2400" dirty="0" smtClean="0"/>
              <a:t> + </a:t>
            </a:r>
            <a:r>
              <a:rPr lang="en-US" sz="2400" i="1" dirty="0" smtClean="0"/>
              <a:t>b</a:t>
            </a:r>
            <a:endParaRPr lang="id-ID" dirty="0" smtClean="0"/>
          </a:p>
          <a:p>
            <a:endParaRPr lang="id-ID" dirty="0"/>
          </a:p>
        </p:txBody>
      </p:sp>
      <p:pic>
        <p:nvPicPr>
          <p:cNvPr id="49154" name="Picture 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958" y="285728"/>
            <a:ext cx="12096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792961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Hukum-hukum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Aljabar</a:t>
            </a:r>
            <a:r>
              <a:rPr lang="en-US" sz="2400" b="1" dirty="0" smtClean="0"/>
              <a:t> Boolean</a:t>
            </a:r>
            <a:endParaRPr lang="id-ID" sz="2400" b="1" dirty="0" smtClean="0"/>
          </a:p>
          <a:p>
            <a:endParaRPr lang="id-ID" b="1" dirty="0" smtClean="0"/>
          </a:p>
          <a:p>
            <a:r>
              <a:rPr lang="id-ID" sz="2400" dirty="0" smtClean="0"/>
              <a:t>1.  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identitas</a:t>
            </a:r>
            <a:endParaRPr lang="id-ID" sz="2400" dirty="0" smtClean="0"/>
          </a:p>
          <a:p>
            <a:r>
              <a:rPr lang="id-ID" sz="2400" dirty="0" smtClean="0"/>
              <a:t>       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	   </a:t>
            </a:r>
            <a:r>
              <a:rPr lang="en-US" sz="2400" i="1" dirty="0" smtClean="0"/>
              <a:t>a</a:t>
            </a:r>
            <a:r>
              <a:rPr lang="en-US" sz="2400" dirty="0" smtClean="0"/>
              <a:t> + 0 = </a:t>
            </a:r>
            <a:r>
              <a:rPr lang="en-US" sz="2400" i="1" dirty="0" smtClean="0"/>
              <a:t>a</a:t>
            </a:r>
            <a:endParaRPr lang="id-ID" sz="2400" dirty="0" smtClean="0"/>
          </a:p>
          <a:p>
            <a:r>
              <a:rPr lang="id-ID" sz="2400" dirty="0" smtClean="0"/>
              <a:t>       </a:t>
            </a:r>
            <a:r>
              <a:rPr lang="en-US" sz="2400" dirty="0" smtClean="0"/>
              <a:t>(ii)</a:t>
            </a:r>
            <a:r>
              <a:rPr lang="id-ID" sz="2400" dirty="0" smtClean="0"/>
              <a:t>   </a:t>
            </a:r>
            <a:r>
              <a:rPr lang="en-US" sz="2400" dirty="0" smtClean="0"/>
              <a:t> 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1 = </a:t>
            </a:r>
            <a:r>
              <a:rPr lang="en-US" sz="2400" i="1" dirty="0" smtClean="0"/>
              <a:t>a</a:t>
            </a:r>
            <a:endParaRPr lang="id-ID" sz="2400" b="1" dirty="0" smtClean="0"/>
          </a:p>
          <a:p>
            <a:pPr marL="457200" indent="-457200">
              <a:buAutoNum type="arabicPeriod"/>
            </a:pPr>
            <a:endParaRPr lang="id-ID" sz="2400" b="1" dirty="0" smtClean="0"/>
          </a:p>
          <a:p>
            <a:pPr marL="457200" indent="-457200"/>
            <a:r>
              <a:rPr lang="id-ID" sz="2400" dirty="0" smtClean="0"/>
              <a:t>2.</a:t>
            </a:r>
            <a:r>
              <a:rPr lang="id-ID" sz="2400" b="1" dirty="0" smtClean="0"/>
              <a:t>   </a:t>
            </a:r>
            <a:r>
              <a:rPr lang="id-ID" sz="2400" dirty="0" smtClean="0"/>
              <a:t>Hukum Idempoten</a:t>
            </a:r>
          </a:p>
          <a:p>
            <a:pPr marL="457200" indent="-457200"/>
            <a:r>
              <a:rPr lang="id-ID" sz="2400" b="1" dirty="0" smtClean="0"/>
              <a:t>	</a:t>
            </a:r>
            <a:r>
              <a:rPr lang="id-ID" sz="2400" dirty="0" smtClean="0"/>
              <a:t>Untuk setiap elemen a, berlaku:</a:t>
            </a:r>
          </a:p>
          <a:p>
            <a:r>
              <a:rPr lang="id-ID" sz="2400" dirty="0" smtClean="0"/>
              <a:t>	</a:t>
            </a:r>
            <a:r>
              <a:rPr lang="pt-BR" sz="2400" dirty="0" smtClean="0"/>
              <a:t>a + a = a dan a . a = a</a:t>
            </a:r>
            <a:endParaRPr lang="id-ID" sz="2400" dirty="0" smtClean="0"/>
          </a:p>
          <a:p>
            <a:endParaRPr lang="id-ID" sz="2400" dirty="0" smtClean="0"/>
          </a:p>
          <a:p>
            <a:r>
              <a:rPr lang="id-ID" sz="2400" dirty="0" smtClean="0"/>
              <a:t>3.  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komplemen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r>
              <a:rPr lang="id-ID" sz="2400" dirty="0" smtClean="0"/>
              <a:t>       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	   </a:t>
            </a:r>
            <a:r>
              <a:rPr lang="en-US" sz="2400" i="1" dirty="0" smtClean="0"/>
              <a:t>a</a:t>
            </a:r>
            <a:r>
              <a:rPr lang="en-US" sz="2400" dirty="0" smtClean="0"/>
              <a:t> + </a:t>
            </a:r>
            <a:r>
              <a:rPr lang="en-US" sz="2400" i="1" dirty="0" smtClean="0"/>
              <a:t>a</a:t>
            </a:r>
            <a:r>
              <a:rPr lang="en-US" sz="2400" dirty="0" smtClean="0"/>
              <a:t>’ = 1 </a:t>
            </a:r>
            <a:endParaRPr lang="id-ID" sz="2400" dirty="0" smtClean="0"/>
          </a:p>
          <a:p>
            <a:r>
              <a:rPr lang="id-ID" sz="2400" dirty="0" smtClean="0"/>
              <a:t>       </a:t>
            </a:r>
            <a:r>
              <a:rPr lang="en-US" sz="2400" dirty="0" smtClean="0"/>
              <a:t>(ii)  </a:t>
            </a:r>
            <a:r>
              <a:rPr lang="id-ID" sz="2400" dirty="0" smtClean="0"/>
              <a:t>   </a:t>
            </a:r>
            <a:r>
              <a:rPr lang="en-US" sz="2400" i="1" dirty="0" err="1" smtClean="0"/>
              <a:t>aa</a:t>
            </a:r>
            <a:r>
              <a:rPr lang="en-US" sz="2400" dirty="0" smtClean="0"/>
              <a:t>’ = 0</a:t>
            </a:r>
            <a:endParaRPr lang="id-ID" sz="2400" dirty="0" smtClean="0"/>
          </a:p>
          <a:p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80010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4.   </a:t>
            </a:r>
            <a:r>
              <a:rPr lang="en-US" sz="2800" dirty="0" err="1" smtClean="0"/>
              <a:t>Hukum</a:t>
            </a:r>
            <a:r>
              <a:rPr lang="en-US" sz="2800" dirty="0" smtClean="0"/>
              <a:t> </a:t>
            </a:r>
            <a:r>
              <a:rPr lang="en-US" sz="2800" dirty="0" err="1" smtClean="0"/>
              <a:t>dominansi</a:t>
            </a:r>
            <a:r>
              <a:rPr lang="en-US" sz="2800" dirty="0" smtClean="0"/>
              <a:t>:</a:t>
            </a:r>
            <a:endParaRPr lang="id-ID" sz="2800" dirty="0" smtClean="0"/>
          </a:p>
          <a:p>
            <a:r>
              <a:rPr lang="id-ID" sz="2800" dirty="0" smtClean="0"/>
              <a:t>       </a:t>
            </a:r>
            <a:r>
              <a:rPr lang="en-US" sz="2800" dirty="0" smtClean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	 </a:t>
            </a:r>
            <a:r>
              <a:rPr lang="id-ID" sz="2800" dirty="0" smtClean="0"/>
              <a:t> </a:t>
            </a:r>
            <a:r>
              <a:rPr lang="en-US" sz="2800" dirty="0" smtClean="0"/>
              <a:t> 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0  = 0</a:t>
            </a:r>
            <a:endParaRPr lang="id-ID" sz="2800" dirty="0" smtClean="0"/>
          </a:p>
          <a:p>
            <a:r>
              <a:rPr lang="id-ID" sz="2800" dirty="0" smtClean="0"/>
              <a:t>       </a:t>
            </a:r>
            <a:r>
              <a:rPr lang="en-US" sz="2800" dirty="0" smtClean="0"/>
              <a:t>(ii)  </a:t>
            </a:r>
            <a:r>
              <a:rPr lang="id-ID" sz="2800" dirty="0" smtClean="0"/>
              <a:t> 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 + 1 = 1</a:t>
            </a:r>
            <a:endParaRPr lang="id-ID" sz="2800" dirty="0" smtClean="0"/>
          </a:p>
          <a:p>
            <a:endParaRPr lang="id-ID" sz="2800" dirty="0" smtClean="0"/>
          </a:p>
          <a:p>
            <a:r>
              <a:rPr lang="id-ID" sz="2800" dirty="0" smtClean="0"/>
              <a:t>5.   </a:t>
            </a:r>
            <a:r>
              <a:rPr lang="en-US" sz="2800" dirty="0" err="1" smtClean="0"/>
              <a:t>Hukum</a:t>
            </a:r>
            <a:r>
              <a:rPr lang="en-US" sz="2800" dirty="0" smtClean="0"/>
              <a:t> </a:t>
            </a:r>
            <a:r>
              <a:rPr lang="en-US" sz="2800" dirty="0" err="1" smtClean="0"/>
              <a:t>involusi</a:t>
            </a:r>
            <a:r>
              <a:rPr lang="en-US" sz="2800" dirty="0" smtClean="0"/>
              <a:t>:</a:t>
            </a:r>
            <a:endParaRPr lang="id-ID" sz="2800" dirty="0" smtClean="0"/>
          </a:p>
          <a:p>
            <a:r>
              <a:rPr lang="id-ID" sz="2800" dirty="0" smtClean="0"/>
              <a:t>       </a:t>
            </a:r>
            <a:r>
              <a:rPr lang="en-US" sz="2800" dirty="0" smtClean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	</a:t>
            </a:r>
            <a:r>
              <a:rPr lang="id-ID" sz="2800" dirty="0" smtClean="0"/>
              <a:t>  </a:t>
            </a:r>
            <a:r>
              <a:rPr lang="en-US" sz="2800" dirty="0" smtClean="0"/>
              <a:t> (</a:t>
            </a:r>
            <a:r>
              <a:rPr lang="en-US" sz="2800" i="1" dirty="0" smtClean="0"/>
              <a:t>a</a:t>
            </a:r>
            <a:r>
              <a:rPr lang="en-US" sz="2800" dirty="0" smtClean="0"/>
              <a:t>’)’ = </a:t>
            </a:r>
            <a:r>
              <a:rPr lang="en-US" sz="2800" i="1" dirty="0" smtClean="0"/>
              <a:t>a</a:t>
            </a:r>
            <a:endParaRPr lang="id-ID" sz="2800" i="1" dirty="0" smtClean="0"/>
          </a:p>
          <a:p>
            <a:endParaRPr lang="id-ID" sz="2800" i="1" dirty="0" smtClean="0"/>
          </a:p>
          <a:p>
            <a:r>
              <a:rPr lang="id-ID" sz="2800" dirty="0" smtClean="0"/>
              <a:t>6.    </a:t>
            </a:r>
            <a:r>
              <a:rPr lang="en-US" sz="2800" dirty="0" err="1" smtClean="0"/>
              <a:t>Hukum</a:t>
            </a:r>
            <a:r>
              <a:rPr lang="en-US" sz="2800" dirty="0" smtClean="0"/>
              <a:t> </a:t>
            </a:r>
            <a:r>
              <a:rPr lang="en-US" sz="2800" dirty="0" err="1" smtClean="0"/>
              <a:t>penyerapan</a:t>
            </a:r>
            <a:r>
              <a:rPr lang="en-US" sz="2800" dirty="0" smtClean="0"/>
              <a:t>:</a:t>
            </a:r>
            <a:endParaRPr lang="id-ID" sz="2800" dirty="0" smtClean="0"/>
          </a:p>
          <a:p>
            <a:r>
              <a:rPr lang="id-ID" sz="2800" dirty="0" smtClean="0"/>
              <a:t>        </a:t>
            </a:r>
            <a:r>
              <a:rPr lang="en-US" sz="2800" dirty="0" smtClean="0"/>
              <a:t>(</a:t>
            </a:r>
            <a:r>
              <a:rPr lang="en-US" sz="2800" dirty="0" err="1" smtClean="0"/>
              <a:t>i</a:t>
            </a:r>
            <a:r>
              <a:rPr lang="en-US" sz="2800" dirty="0" smtClean="0"/>
              <a:t>)</a:t>
            </a:r>
            <a:r>
              <a:rPr lang="id-ID" sz="2800" dirty="0" smtClean="0"/>
              <a:t>    </a:t>
            </a:r>
            <a:r>
              <a:rPr lang="en-US" sz="2800" dirty="0" smtClean="0"/>
              <a:t>   </a:t>
            </a:r>
            <a:r>
              <a:rPr lang="en-US" sz="2800" i="1" dirty="0" smtClean="0"/>
              <a:t>a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ab</a:t>
            </a:r>
            <a:r>
              <a:rPr lang="en-US" sz="2800" dirty="0" smtClean="0"/>
              <a:t> = </a:t>
            </a:r>
            <a:r>
              <a:rPr lang="en-US" sz="2800" i="1" dirty="0" smtClean="0"/>
              <a:t>a</a:t>
            </a:r>
            <a:endParaRPr lang="id-ID" sz="2800" dirty="0" smtClean="0"/>
          </a:p>
          <a:p>
            <a:r>
              <a:rPr lang="id-ID" sz="2800" dirty="0" smtClean="0"/>
              <a:t>        </a:t>
            </a:r>
            <a:r>
              <a:rPr lang="en-US" sz="2800" dirty="0" smtClean="0"/>
              <a:t>(ii)</a:t>
            </a:r>
            <a:r>
              <a:rPr lang="id-ID" sz="2800" dirty="0" smtClean="0"/>
              <a:t>    </a:t>
            </a:r>
            <a:r>
              <a:rPr lang="en-US" sz="2800" dirty="0" smtClean="0"/>
              <a:t>  </a:t>
            </a:r>
            <a:r>
              <a:rPr lang="en-US" sz="2800" i="1" dirty="0" smtClean="0"/>
              <a:t>a</a:t>
            </a:r>
            <a:r>
              <a:rPr lang="en-US" sz="2800" dirty="0" smtClean="0"/>
              <a:t>(</a:t>
            </a:r>
            <a:r>
              <a:rPr lang="en-US" sz="2800" i="1" dirty="0" smtClean="0"/>
              <a:t>a</a:t>
            </a:r>
            <a:r>
              <a:rPr lang="en-US" sz="2800" dirty="0" smtClean="0"/>
              <a:t> + </a:t>
            </a:r>
            <a:r>
              <a:rPr lang="en-US" sz="2800" i="1" dirty="0" smtClean="0"/>
              <a:t>b</a:t>
            </a:r>
            <a:r>
              <a:rPr lang="en-US" sz="2800" dirty="0" smtClean="0"/>
              <a:t>) = </a:t>
            </a:r>
            <a:r>
              <a:rPr lang="en-US" sz="2800" i="1" dirty="0" smtClean="0"/>
              <a:t>a</a:t>
            </a:r>
            <a:endParaRPr lang="id-ID" sz="2800" dirty="0" smtClean="0"/>
          </a:p>
          <a:p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642918"/>
            <a:ext cx="7358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7.  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komutatif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r>
              <a:rPr lang="id-ID" sz="2400" dirty="0" smtClean="0"/>
              <a:t>       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	</a:t>
            </a:r>
            <a:r>
              <a:rPr lang="id-ID" sz="2400" dirty="0" smtClean="0"/>
              <a:t> </a:t>
            </a:r>
            <a:r>
              <a:rPr lang="en-US" sz="2400" dirty="0" smtClean="0"/>
              <a:t>   </a:t>
            </a:r>
            <a:r>
              <a:rPr lang="en-US" sz="2400" i="1" dirty="0" smtClean="0"/>
              <a:t>a</a:t>
            </a:r>
            <a:r>
              <a:rPr lang="en-US" sz="2400" dirty="0" smtClean="0"/>
              <a:t> +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</a:t>
            </a:r>
            <a:r>
              <a:rPr lang="en-US" sz="2400" i="1" dirty="0" smtClean="0"/>
              <a:t>a</a:t>
            </a:r>
            <a:endParaRPr lang="id-ID" sz="2400" dirty="0" smtClean="0"/>
          </a:p>
          <a:p>
            <a:r>
              <a:rPr lang="id-ID" sz="2400" dirty="0" smtClean="0"/>
              <a:t>       </a:t>
            </a:r>
            <a:r>
              <a:rPr lang="en-US" sz="2400" dirty="0" smtClean="0"/>
              <a:t>(ii)</a:t>
            </a:r>
            <a:r>
              <a:rPr lang="id-ID" sz="2400" dirty="0" smtClean="0"/>
              <a:t> </a:t>
            </a:r>
            <a:r>
              <a:rPr lang="en-US" sz="2400" dirty="0" smtClean="0"/>
              <a:t>  </a:t>
            </a:r>
            <a:r>
              <a:rPr lang="id-ID" sz="2400" dirty="0" smtClean="0"/>
              <a:t> </a:t>
            </a:r>
            <a:r>
              <a:rPr lang="en-US" sz="2400" dirty="0" smtClean="0"/>
              <a:t> </a:t>
            </a:r>
            <a:r>
              <a:rPr lang="en-US" sz="2400" i="1" dirty="0" err="1" smtClean="0"/>
              <a:t>ab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ba</a:t>
            </a:r>
            <a:endParaRPr lang="id-ID" sz="2400" i="1" dirty="0" smtClean="0"/>
          </a:p>
          <a:p>
            <a:endParaRPr lang="id-ID" sz="2400" i="1" dirty="0" smtClean="0"/>
          </a:p>
          <a:p>
            <a:r>
              <a:rPr lang="id-ID" sz="2400" dirty="0" smtClean="0"/>
              <a:t>8.   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asosiatif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r>
              <a:rPr lang="id-ID" sz="2400" dirty="0" smtClean="0"/>
              <a:t>        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	</a:t>
            </a:r>
            <a:r>
              <a:rPr lang="id-ID" sz="2400" dirty="0" smtClean="0"/>
              <a:t>  </a:t>
            </a:r>
            <a:r>
              <a:rPr lang="en-US" sz="2400" dirty="0" smtClean="0"/>
              <a:t>   </a:t>
            </a:r>
            <a:r>
              <a:rPr lang="en-US" sz="2400" i="1" dirty="0" smtClean="0"/>
              <a:t>a</a:t>
            </a:r>
            <a:r>
              <a:rPr lang="en-US" sz="2400" dirty="0" smtClean="0"/>
              <a:t> + (</a:t>
            </a:r>
            <a:r>
              <a:rPr lang="en-US" sz="2400" i="1" dirty="0" smtClean="0"/>
              <a:t>b</a:t>
            </a:r>
            <a:r>
              <a:rPr lang="en-US" sz="2400" dirty="0" smtClean="0"/>
              <a:t> + </a:t>
            </a:r>
            <a:r>
              <a:rPr lang="en-US" sz="2400" i="1" dirty="0" smtClean="0"/>
              <a:t>c</a:t>
            </a:r>
            <a:r>
              <a:rPr lang="en-US" sz="2400" dirty="0" smtClean="0"/>
              <a:t>) = (</a:t>
            </a:r>
            <a:r>
              <a:rPr lang="en-US" sz="2400" i="1" dirty="0" smtClean="0"/>
              <a:t>a</a:t>
            </a:r>
            <a:r>
              <a:rPr lang="en-US" sz="2400" dirty="0" smtClean="0"/>
              <a:t> + </a:t>
            </a:r>
            <a:r>
              <a:rPr lang="en-US" sz="2400" i="1" dirty="0" smtClean="0"/>
              <a:t>b</a:t>
            </a:r>
            <a:r>
              <a:rPr lang="en-US" sz="2400" dirty="0" smtClean="0"/>
              <a:t>) + </a:t>
            </a:r>
            <a:r>
              <a:rPr lang="en-US" sz="2400" i="1" dirty="0" smtClean="0"/>
              <a:t>c</a:t>
            </a:r>
            <a:endParaRPr lang="id-ID" sz="2400" dirty="0" smtClean="0"/>
          </a:p>
          <a:p>
            <a:r>
              <a:rPr lang="id-ID" sz="2400" dirty="0" smtClean="0"/>
              <a:t>        </a:t>
            </a:r>
            <a:r>
              <a:rPr lang="en-US" sz="2400" dirty="0" smtClean="0"/>
              <a:t>(ii)   </a:t>
            </a:r>
            <a:r>
              <a:rPr lang="id-ID" sz="2400" dirty="0" smtClean="0"/>
              <a:t>   </a:t>
            </a:r>
            <a:r>
              <a:rPr lang="en-US" sz="2400" i="1" dirty="0" smtClean="0"/>
              <a:t>a</a:t>
            </a:r>
            <a:r>
              <a:rPr lang="en-US" sz="2400" dirty="0" smtClean="0"/>
              <a:t> (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i="1" dirty="0" smtClean="0"/>
              <a:t>c</a:t>
            </a:r>
            <a:r>
              <a:rPr lang="en-US" sz="2400" dirty="0" smtClean="0"/>
              <a:t>) = (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) </a:t>
            </a:r>
            <a:r>
              <a:rPr lang="en-US" sz="2400" i="1" dirty="0" smtClean="0"/>
              <a:t>c</a:t>
            </a:r>
            <a:endParaRPr lang="id-ID" sz="2400" i="1" dirty="0" smtClean="0"/>
          </a:p>
          <a:p>
            <a:endParaRPr lang="id-ID" sz="2400" i="1" dirty="0" smtClean="0"/>
          </a:p>
          <a:p>
            <a:r>
              <a:rPr lang="id-ID" sz="2400" dirty="0" smtClean="0"/>
              <a:t>9.   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distributif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r>
              <a:rPr lang="id-ID" sz="2400" dirty="0" smtClean="0"/>
              <a:t>        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	</a:t>
            </a:r>
            <a:r>
              <a:rPr lang="id-ID" sz="2400" dirty="0" smtClean="0"/>
              <a:t>   </a:t>
            </a:r>
            <a:r>
              <a:rPr lang="en-US" sz="2400" i="1" dirty="0" smtClean="0"/>
              <a:t>a</a:t>
            </a:r>
            <a:r>
              <a:rPr lang="en-US" sz="2400" dirty="0" smtClean="0"/>
              <a:t> + (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i="1" dirty="0" smtClean="0"/>
              <a:t>c</a:t>
            </a:r>
            <a:r>
              <a:rPr lang="en-US" sz="2400" dirty="0" smtClean="0"/>
              <a:t>) = (</a:t>
            </a:r>
            <a:r>
              <a:rPr lang="en-US" sz="2400" i="1" dirty="0" smtClean="0"/>
              <a:t>a</a:t>
            </a:r>
            <a:r>
              <a:rPr lang="en-US" sz="2400" dirty="0" smtClean="0"/>
              <a:t> + </a:t>
            </a:r>
            <a:r>
              <a:rPr lang="en-US" sz="2400" i="1" dirty="0" smtClean="0"/>
              <a:t>b</a:t>
            </a:r>
            <a:r>
              <a:rPr lang="en-US" sz="2400" dirty="0" smtClean="0"/>
              <a:t>) (</a:t>
            </a:r>
            <a:r>
              <a:rPr lang="en-US" sz="2400" i="1" dirty="0" smtClean="0"/>
              <a:t>a</a:t>
            </a:r>
            <a:r>
              <a:rPr lang="en-US" sz="2400" dirty="0" smtClean="0"/>
              <a:t> + </a:t>
            </a:r>
            <a:r>
              <a:rPr lang="en-US" sz="2400" i="1" dirty="0" smtClean="0"/>
              <a:t>c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r>
              <a:rPr lang="id-ID" sz="2400" dirty="0" smtClean="0"/>
              <a:t>        </a:t>
            </a:r>
            <a:r>
              <a:rPr lang="en-US" sz="2400" dirty="0" smtClean="0"/>
              <a:t>(ii) </a:t>
            </a:r>
            <a:r>
              <a:rPr lang="id-ID" sz="2400" dirty="0" smtClean="0"/>
              <a:t>   </a:t>
            </a:r>
            <a:r>
              <a:rPr lang="en-US" sz="2400" i="1" dirty="0" smtClean="0"/>
              <a:t>a</a:t>
            </a:r>
            <a:r>
              <a:rPr lang="en-US" sz="2400" dirty="0" smtClean="0"/>
              <a:t> (</a:t>
            </a:r>
            <a:r>
              <a:rPr lang="en-US" sz="2400" i="1" dirty="0" smtClean="0"/>
              <a:t>b</a:t>
            </a:r>
            <a:r>
              <a:rPr lang="en-US" sz="2400" dirty="0" smtClean="0"/>
              <a:t> + </a:t>
            </a:r>
            <a:r>
              <a:rPr lang="en-US" sz="2400" i="1" dirty="0" smtClean="0"/>
              <a:t>c</a:t>
            </a:r>
            <a:r>
              <a:rPr lang="en-US" sz="2400" dirty="0" smtClean="0"/>
              <a:t>) =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+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i="1" dirty="0" smtClean="0"/>
              <a:t>c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785794"/>
            <a:ext cx="7715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10.   </a:t>
            </a:r>
            <a:r>
              <a:rPr lang="en-US" sz="2400" dirty="0" err="1" smtClean="0"/>
              <a:t>Hukum</a:t>
            </a:r>
            <a:r>
              <a:rPr lang="en-US" sz="2400" dirty="0" smtClean="0"/>
              <a:t> De Morgan:</a:t>
            </a:r>
            <a:endParaRPr lang="id-ID" sz="2400" dirty="0" smtClean="0"/>
          </a:p>
          <a:p>
            <a:r>
              <a:rPr lang="id-ID" sz="2400" dirty="0" smtClean="0"/>
              <a:t>         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	(</a:t>
            </a:r>
            <a:r>
              <a:rPr lang="en-US" sz="2400" i="1" dirty="0" smtClean="0"/>
              <a:t>a</a:t>
            </a:r>
            <a:r>
              <a:rPr lang="en-US" sz="2400" dirty="0" smtClean="0"/>
              <a:t> + </a:t>
            </a:r>
            <a:r>
              <a:rPr lang="en-US" sz="2400" i="1" dirty="0" smtClean="0"/>
              <a:t>b</a:t>
            </a:r>
            <a:r>
              <a:rPr lang="en-US" sz="2400" dirty="0" smtClean="0"/>
              <a:t>)’ = 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’</a:t>
            </a:r>
            <a:r>
              <a:rPr lang="en-US" sz="2400" i="1" dirty="0" err="1" smtClean="0"/>
              <a:t>b</a:t>
            </a:r>
            <a:r>
              <a:rPr lang="en-US" sz="2400" dirty="0" smtClean="0"/>
              <a:t>’</a:t>
            </a:r>
            <a:endParaRPr lang="id-ID" sz="2400" dirty="0" smtClean="0"/>
          </a:p>
          <a:p>
            <a:r>
              <a:rPr lang="id-ID" sz="2400" dirty="0" smtClean="0"/>
              <a:t>         </a:t>
            </a:r>
            <a:r>
              <a:rPr lang="en-US" sz="2400" dirty="0" smtClean="0"/>
              <a:t>(ii) (</a:t>
            </a:r>
            <a:r>
              <a:rPr lang="en-US" sz="2400" i="1" dirty="0" err="1" smtClean="0"/>
              <a:t>ab</a:t>
            </a:r>
            <a:r>
              <a:rPr lang="en-US" sz="2400" dirty="0" smtClean="0"/>
              <a:t>)’ = </a:t>
            </a:r>
            <a:r>
              <a:rPr lang="en-US" sz="2400" i="1" dirty="0" smtClean="0"/>
              <a:t>a</a:t>
            </a:r>
            <a:r>
              <a:rPr lang="en-US" sz="2400" dirty="0" smtClean="0"/>
              <a:t>’ + </a:t>
            </a:r>
            <a:r>
              <a:rPr lang="en-US" sz="2400" i="1" dirty="0" smtClean="0"/>
              <a:t>b</a:t>
            </a:r>
            <a:r>
              <a:rPr lang="en-US" sz="2400" dirty="0" smtClean="0"/>
              <a:t>’</a:t>
            </a:r>
            <a:endParaRPr lang="id-ID" sz="2400" dirty="0" smtClean="0"/>
          </a:p>
          <a:p>
            <a:endParaRPr lang="id-ID" sz="2400" dirty="0" smtClean="0"/>
          </a:p>
          <a:p>
            <a:pPr lvl="0"/>
            <a:r>
              <a:rPr lang="id-ID" sz="2400" dirty="0" smtClean="0"/>
              <a:t>11.   </a:t>
            </a:r>
            <a:r>
              <a:rPr lang="en-US" sz="2400" dirty="0" err="1" smtClean="0"/>
              <a:t>Hukum</a:t>
            </a:r>
            <a:r>
              <a:rPr lang="en-US" sz="2400" dirty="0" smtClean="0"/>
              <a:t> 0/1 </a:t>
            </a:r>
            <a:r>
              <a:rPr lang="id-ID" sz="2400" dirty="0" smtClean="0"/>
              <a:t>(Zero One)</a:t>
            </a:r>
          </a:p>
          <a:p>
            <a:r>
              <a:rPr lang="en-US" sz="2400" dirty="0" smtClean="0"/>
              <a:t>  </a:t>
            </a:r>
            <a:r>
              <a:rPr lang="id-ID" sz="2400" dirty="0" smtClean="0"/>
              <a:t>       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  0’ = 1</a:t>
            </a:r>
            <a:endParaRPr lang="id-ID" sz="2400" dirty="0" smtClean="0"/>
          </a:p>
          <a:p>
            <a:r>
              <a:rPr lang="en-US" sz="2400" dirty="0" smtClean="0"/>
              <a:t>       </a:t>
            </a:r>
            <a:r>
              <a:rPr lang="id-ID" sz="2400" dirty="0" smtClean="0"/>
              <a:t>  </a:t>
            </a:r>
            <a:r>
              <a:rPr lang="en-US" sz="2400" dirty="0" smtClean="0"/>
              <a:t>(ii)  1’ = 0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71480"/>
            <a:ext cx="7929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Contoh</a:t>
            </a:r>
            <a:r>
              <a:rPr lang="en-US" sz="2400" b="1" dirty="0" smtClean="0"/>
              <a:t> </a:t>
            </a:r>
            <a:r>
              <a:rPr lang="id-ID" sz="2400" b="1" dirty="0" smtClean="0"/>
              <a:t>:</a:t>
            </a:r>
          </a:p>
          <a:p>
            <a:endParaRPr lang="id-ID" sz="2400" b="1" dirty="0" smtClean="0"/>
          </a:p>
          <a:p>
            <a:r>
              <a:rPr lang="en-US" sz="2400" dirty="0" err="1" smtClean="0"/>
              <a:t>Buktikan</a:t>
            </a:r>
            <a:r>
              <a:rPr lang="en-US" sz="2400" dirty="0" smtClean="0"/>
              <a:t> </a:t>
            </a:r>
            <a:r>
              <a:rPr lang="id-ID" sz="2400" dirty="0" smtClean="0"/>
              <a:t>(i) dan (ii) dual</a:t>
            </a:r>
          </a:p>
          <a:p>
            <a:r>
              <a:rPr lang="id-ID" sz="2400" dirty="0" smtClean="0"/>
              <a:t>     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</a:t>
            </a:r>
            <a:r>
              <a:rPr lang="id-ID" sz="2400" dirty="0" smtClean="0"/>
              <a:t>    </a:t>
            </a:r>
            <a:r>
              <a:rPr lang="en-US" sz="2400" i="1" dirty="0" smtClean="0"/>
              <a:t>a</a:t>
            </a:r>
            <a:r>
              <a:rPr lang="en-US" sz="2400" dirty="0" smtClean="0"/>
              <a:t> + 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’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a</a:t>
            </a:r>
            <a:r>
              <a:rPr lang="en-US" sz="2400" dirty="0" smtClean="0"/>
              <a:t> + </a:t>
            </a:r>
            <a:r>
              <a:rPr lang="en-US" sz="2400" i="1" dirty="0" smtClean="0"/>
              <a:t>b</a:t>
            </a:r>
            <a:r>
              <a:rPr lang="en-US" sz="2400" dirty="0" smtClean="0"/>
              <a:t>  </a:t>
            </a:r>
            <a:r>
              <a:rPr lang="en-US" sz="2400" dirty="0" err="1" smtClean="0"/>
              <a:t>dan</a:t>
            </a:r>
            <a:r>
              <a:rPr lang="en-US" sz="2400" dirty="0" smtClean="0"/>
              <a:t>   </a:t>
            </a:r>
            <a:endParaRPr lang="id-ID" sz="2400" dirty="0" smtClean="0"/>
          </a:p>
          <a:p>
            <a:r>
              <a:rPr lang="id-ID" sz="2400" dirty="0" smtClean="0"/>
              <a:t>     </a:t>
            </a:r>
            <a:r>
              <a:rPr lang="en-US" sz="2400" dirty="0" smtClean="0"/>
              <a:t>(ii)</a:t>
            </a:r>
            <a:r>
              <a:rPr lang="id-ID" sz="2400" dirty="0" smtClean="0"/>
              <a:t>   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a</a:t>
            </a:r>
            <a:r>
              <a:rPr lang="en-US" sz="2400" dirty="0" smtClean="0"/>
              <a:t>’ + </a:t>
            </a:r>
            <a:r>
              <a:rPr lang="en-US" sz="2400" i="1" dirty="0" smtClean="0"/>
              <a:t>b</a:t>
            </a:r>
            <a:r>
              <a:rPr lang="en-US" sz="2400" dirty="0" smtClean="0"/>
              <a:t>) = </a:t>
            </a:r>
            <a:r>
              <a:rPr lang="en-US" sz="2400" i="1" dirty="0" err="1" smtClean="0"/>
              <a:t>ab</a:t>
            </a:r>
            <a:endParaRPr lang="id-ID" sz="2400" dirty="0" smtClean="0"/>
          </a:p>
          <a:p>
            <a:endParaRPr lang="id-ID" sz="2400" u="sng" dirty="0" smtClean="0"/>
          </a:p>
          <a:p>
            <a:r>
              <a:rPr lang="en-US" sz="2400" u="sng" dirty="0" err="1" smtClean="0"/>
              <a:t>Penyelesaian</a:t>
            </a:r>
            <a:r>
              <a:rPr lang="id-ID" sz="2400" u="sng" dirty="0" smtClean="0"/>
              <a:t> dengan cara Hukum Aljabar Boolean 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r>
              <a:rPr lang="en-US" sz="2400" dirty="0" smtClean="0"/>
              <a:t>	(</a:t>
            </a:r>
            <a:r>
              <a:rPr lang="en-US" sz="2400" dirty="0" err="1" smtClean="0"/>
              <a:t>i</a:t>
            </a:r>
            <a:r>
              <a:rPr lang="en-US" sz="2400" dirty="0" smtClean="0"/>
              <a:t>) 	</a:t>
            </a:r>
            <a:r>
              <a:rPr lang="en-US" sz="2400" i="1" dirty="0" smtClean="0"/>
              <a:t>a</a:t>
            </a:r>
            <a:r>
              <a:rPr lang="en-US" sz="2400" dirty="0" smtClean="0"/>
              <a:t> + 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’</a:t>
            </a:r>
            <a:r>
              <a:rPr lang="en-US" sz="2400" i="1" dirty="0" err="1" smtClean="0"/>
              <a:t>b</a:t>
            </a:r>
            <a:r>
              <a:rPr lang="en-US" sz="2400" dirty="0" smtClean="0"/>
              <a:t> 	= (</a:t>
            </a:r>
            <a:r>
              <a:rPr lang="en-US" sz="2400" i="1" dirty="0" smtClean="0"/>
              <a:t>a</a:t>
            </a:r>
            <a:r>
              <a:rPr lang="en-US" sz="2400" dirty="0" smtClean="0"/>
              <a:t> + </a:t>
            </a:r>
            <a:r>
              <a:rPr lang="en-US" sz="2400" i="1" dirty="0" err="1" smtClean="0"/>
              <a:t>ab</a:t>
            </a:r>
            <a:r>
              <a:rPr lang="en-US" sz="2400" dirty="0" smtClean="0"/>
              <a:t>) + 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’</a:t>
            </a:r>
            <a:r>
              <a:rPr lang="en-US" sz="2400" i="1" dirty="0" err="1" smtClean="0"/>
              <a:t>b</a:t>
            </a:r>
            <a:r>
              <a:rPr lang="en-US" sz="2400" dirty="0" smtClean="0"/>
              <a:t>	(</a:t>
            </a:r>
            <a:r>
              <a:rPr lang="en-US" sz="2400" dirty="0" err="1" smtClean="0"/>
              <a:t>Penyerapan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r>
              <a:rPr lang="en-US" sz="2400" dirty="0" smtClean="0"/>
              <a:t>			= </a:t>
            </a:r>
            <a:r>
              <a:rPr lang="en-US" sz="2400" i="1" dirty="0" smtClean="0"/>
              <a:t>a</a:t>
            </a:r>
            <a:r>
              <a:rPr lang="en-US" sz="2400" dirty="0" smtClean="0"/>
              <a:t> + (</a:t>
            </a:r>
            <a:r>
              <a:rPr lang="en-US" sz="2400" i="1" dirty="0" err="1" smtClean="0"/>
              <a:t>ab</a:t>
            </a:r>
            <a:r>
              <a:rPr lang="en-US" sz="2400" dirty="0" smtClean="0"/>
              <a:t> + 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’</a:t>
            </a:r>
            <a:r>
              <a:rPr lang="en-US" sz="2400" i="1" dirty="0" err="1" smtClean="0"/>
              <a:t>b</a:t>
            </a:r>
            <a:r>
              <a:rPr lang="en-US" sz="2400" dirty="0" smtClean="0"/>
              <a:t>)	(</a:t>
            </a:r>
            <a:r>
              <a:rPr lang="en-US" sz="2400" dirty="0" err="1" smtClean="0"/>
              <a:t>Asosiatif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r>
              <a:rPr lang="en-US" sz="2400" dirty="0" smtClean="0"/>
              <a:t>			= </a:t>
            </a:r>
            <a:r>
              <a:rPr lang="en-US" sz="2400" i="1" dirty="0" smtClean="0"/>
              <a:t>a</a:t>
            </a:r>
            <a:r>
              <a:rPr lang="en-US" sz="2400" dirty="0" smtClean="0"/>
              <a:t> + (</a:t>
            </a:r>
            <a:r>
              <a:rPr lang="en-US" sz="2400" i="1" dirty="0" smtClean="0"/>
              <a:t>a</a:t>
            </a:r>
            <a:r>
              <a:rPr lang="en-US" sz="2400" dirty="0" smtClean="0"/>
              <a:t> + </a:t>
            </a:r>
            <a:r>
              <a:rPr lang="en-US" sz="2400" i="1" dirty="0" smtClean="0"/>
              <a:t>a</a:t>
            </a:r>
            <a:r>
              <a:rPr lang="en-US" sz="2400" dirty="0" smtClean="0"/>
              <a:t>’)</a:t>
            </a:r>
            <a:r>
              <a:rPr lang="en-US" sz="2400" i="1" dirty="0" smtClean="0"/>
              <a:t>b</a:t>
            </a:r>
            <a:r>
              <a:rPr lang="en-US" sz="2400" dirty="0" smtClean="0"/>
              <a:t>		(</a:t>
            </a:r>
            <a:r>
              <a:rPr lang="en-US" sz="2400" dirty="0" err="1" smtClean="0"/>
              <a:t>Distributif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r>
              <a:rPr lang="en-US" sz="2400" dirty="0" smtClean="0"/>
              <a:t>			= </a:t>
            </a:r>
            <a:r>
              <a:rPr lang="en-US" sz="2400" i="1" dirty="0" smtClean="0"/>
              <a:t>a</a:t>
            </a:r>
            <a:r>
              <a:rPr lang="en-US" sz="2400" dirty="0" smtClean="0"/>
              <a:t> + 1 </a:t>
            </a:r>
            <a:r>
              <a:rPr lang="en-US" sz="2400" dirty="0" smtClean="0">
                <a:sym typeface="Symbol"/>
              </a:rPr>
              <a:t>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		(</a:t>
            </a:r>
            <a:r>
              <a:rPr lang="en-US" sz="2400" dirty="0" err="1" smtClean="0"/>
              <a:t>Komplemen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r>
              <a:rPr lang="en-US" sz="2400" dirty="0" smtClean="0"/>
              <a:t>			= </a:t>
            </a:r>
            <a:r>
              <a:rPr lang="en-US" sz="2400" i="1" dirty="0" smtClean="0"/>
              <a:t>a</a:t>
            </a:r>
            <a:r>
              <a:rPr lang="en-US" sz="2400" dirty="0" smtClean="0"/>
              <a:t> + </a:t>
            </a:r>
            <a:r>
              <a:rPr lang="en-US" sz="2400" i="1" dirty="0" smtClean="0"/>
              <a:t>b</a:t>
            </a:r>
            <a:r>
              <a:rPr lang="en-US" sz="2400" dirty="0" smtClean="0"/>
              <a:t>			(</a:t>
            </a:r>
            <a:r>
              <a:rPr lang="en-US" sz="2400" dirty="0" err="1" smtClean="0"/>
              <a:t>Identitas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endParaRPr lang="id-ID" sz="2400" dirty="0" smtClean="0"/>
          </a:p>
          <a:p>
            <a:r>
              <a:rPr lang="en-US" sz="2400" dirty="0" smtClean="0"/>
              <a:t>(ii)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dual </a:t>
            </a:r>
            <a:r>
              <a:rPr lang="en-US" sz="2400" dirty="0" err="1" smtClean="0"/>
              <a:t>dari</a:t>
            </a:r>
            <a:r>
              <a:rPr lang="en-US" sz="2400" dirty="0" smtClean="0"/>
              <a:t> 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71480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u="sng" dirty="0" smtClean="0"/>
              <a:t>Penyelesaian dengan cara Tabel Kebenaran :</a:t>
            </a:r>
            <a:endParaRPr lang="id-ID" sz="2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1428736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i="1" dirty="0" smtClean="0"/>
              <a:t>Gimana yah...</a:t>
            </a:r>
            <a:endParaRPr lang="id-ID" sz="2400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428604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Latihan </a:t>
            </a: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285860"/>
            <a:ext cx="7215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Tentukan dual dari :</a:t>
            </a:r>
          </a:p>
          <a:p>
            <a:pPr marL="400050" indent="-400050">
              <a:buAutoNum type="romanLcParenBoth"/>
            </a:pPr>
            <a:r>
              <a:rPr lang="id-ID" sz="2400" dirty="0" smtClean="0"/>
              <a:t>   a + 0 = a</a:t>
            </a:r>
          </a:p>
          <a:p>
            <a:pPr marL="400050" indent="-400050">
              <a:buAutoNum type="romanLcParenBoth"/>
            </a:pPr>
            <a:r>
              <a:rPr lang="id-ID" sz="2400" dirty="0" smtClean="0"/>
              <a:t>   (a.1)(0+a’) = 0</a:t>
            </a:r>
          </a:p>
          <a:p>
            <a:pPr marL="400050" indent="-400050">
              <a:buAutoNum type="romanLcParenBoth"/>
            </a:pPr>
            <a:r>
              <a:rPr lang="id-ID" sz="2400" dirty="0" smtClean="0"/>
              <a:t>   a(a’+b) = ab</a:t>
            </a:r>
          </a:p>
          <a:p>
            <a:pPr marL="400050" indent="-400050">
              <a:buAutoNum type="romanLcParenBoth"/>
            </a:pPr>
            <a:r>
              <a:rPr lang="id-ID" sz="2400" dirty="0" smtClean="0"/>
              <a:t>   (a+b)(b+c) = ac+b</a:t>
            </a:r>
          </a:p>
          <a:p>
            <a:pPr marL="400050" indent="-400050">
              <a:buAutoNum type="romanLcParenBoth"/>
            </a:pPr>
            <a:r>
              <a:rPr lang="id-ID" sz="2400" dirty="0" smtClean="0"/>
              <a:t>   (a+1)(a+0) = a</a:t>
            </a:r>
            <a:endParaRPr lang="id-ID" dirty="0" smtClean="0"/>
          </a:p>
          <a:p>
            <a:pPr marL="400050" indent="-400050">
              <a:buAutoNum type="romanLcParenBoth" startAt="2"/>
            </a:pP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 smtClean="0"/>
              <a:t>Definisi Aljabar Boolean</a:t>
            </a:r>
            <a:endParaRPr lang="id-ID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142984"/>
            <a:ext cx="835824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id-ID" sz="2800" dirty="0" smtClean="0"/>
              <a:t>  Operasi aritmatiks pada bilangan Boolean</a:t>
            </a:r>
          </a:p>
          <a:p>
            <a:pPr>
              <a:buFontTx/>
              <a:buChar char="-"/>
            </a:pPr>
            <a:r>
              <a:rPr lang="id-ID" sz="2800" dirty="0" smtClean="0"/>
              <a:t>  Aljabar yang terdiri atas suatu himpunan B dengan </a:t>
            </a:r>
          </a:p>
          <a:p>
            <a:r>
              <a:rPr lang="id-ID" sz="2800" dirty="0" smtClean="0"/>
              <a:t>   dua operator biner yang didefinisikan pada himpunan </a:t>
            </a:r>
          </a:p>
          <a:p>
            <a:r>
              <a:rPr lang="id-ID" sz="2800" dirty="0" smtClean="0"/>
              <a:t>    tersebut</a:t>
            </a:r>
          </a:p>
          <a:p>
            <a:endParaRPr lang="id-ID" sz="2800" dirty="0" smtClean="0"/>
          </a:p>
          <a:p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335756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Aljabar Boolean atau biasa disebut juga sebagai Aljabar Biner, yaitu suatu sistem aljabar yang hanya memiliki dua macam konstanta, yaitu ‘0’ dan ‘1’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4429132"/>
            <a:ext cx="18383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Penyelesaian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38" y="1214422"/>
            <a:ext cx="7072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id-ID" sz="2400" dirty="0" smtClean="0"/>
              <a:t>   a.1 = a</a:t>
            </a:r>
          </a:p>
          <a:p>
            <a:pPr marL="400050" indent="-400050">
              <a:buAutoNum type="romanLcParenBoth"/>
            </a:pPr>
            <a:r>
              <a:rPr lang="id-ID" sz="2400" dirty="0" smtClean="0"/>
              <a:t>   (a+0)+(1.a’) = 1</a:t>
            </a:r>
          </a:p>
          <a:p>
            <a:pPr marL="400050" indent="-400050">
              <a:buAutoNum type="romanLcParenBoth"/>
            </a:pPr>
            <a:r>
              <a:rPr lang="id-ID" sz="2400" dirty="0" smtClean="0"/>
              <a:t>   a+a’b = a+b</a:t>
            </a:r>
          </a:p>
          <a:p>
            <a:pPr marL="400050" indent="-400050">
              <a:buAutoNum type="romanLcParenBoth"/>
            </a:pPr>
            <a:r>
              <a:rPr lang="id-ID" sz="2400" dirty="0" smtClean="0"/>
              <a:t>   ab + bc = (a+c)b</a:t>
            </a:r>
          </a:p>
          <a:p>
            <a:pPr marL="400050" indent="-400050">
              <a:buAutoNum type="romanLcParenBoth"/>
            </a:pPr>
            <a:r>
              <a:rPr lang="id-ID" sz="2400" dirty="0" smtClean="0"/>
              <a:t>   (a.0)+(a.1)= a</a:t>
            </a:r>
            <a:endParaRPr lang="id-ID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42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Fungsi</a:t>
            </a:r>
            <a:r>
              <a:rPr lang="en-US" sz="2800" b="1" dirty="0" smtClean="0"/>
              <a:t> Boolean</a:t>
            </a:r>
            <a:endParaRPr lang="id-ID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948690"/>
            <a:ext cx="814393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err="1" smtClean="0"/>
              <a:t>Fungsi</a:t>
            </a:r>
            <a:r>
              <a:rPr lang="en-US" sz="2400" b="1" dirty="0" smtClean="0"/>
              <a:t> Boolean</a:t>
            </a:r>
            <a:r>
              <a:rPr lang="en-US" sz="2400" dirty="0" smtClean="0"/>
              <a:t> (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en-US" sz="2400" dirty="0" smtClean="0"/>
              <a:t>)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pemetaan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B</a:t>
            </a:r>
            <a:r>
              <a:rPr lang="en-US" sz="2400" i="1" baseline="30000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Boolean,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menuliskannya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endParaRPr lang="id-ID" sz="2400" dirty="0" smtClean="0"/>
          </a:p>
          <a:p>
            <a:r>
              <a:rPr lang="en-US" sz="2400" dirty="0" smtClean="0"/>
              <a:t>		</a:t>
            </a:r>
            <a:r>
              <a:rPr lang="en-US" sz="2400" i="1" dirty="0" smtClean="0"/>
              <a:t>f</a:t>
            </a:r>
            <a:r>
              <a:rPr lang="en-US" sz="2400" dirty="0" smtClean="0"/>
              <a:t> : </a:t>
            </a:r>
            <a:r>
              <a:rPr lang="en-US" sz="2400" i="1" dirty="0" err="1" smtClean="0"/>
              <a:t>B</a:t>
            </a:r>
            <a:r>
              <a:rPr lang="en-US" sz="2400" i="1" baseline="30000" dirty="0" err="1" smtClean="0"/>
              <a:t>n</a:t>
            </a:r>
            <a:r>
              <a:rPr lang="en-US" sz="2400" baseline="30000" dirty="0" smtClean="0"/>
              <a:t>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endParaRPr lang="id-ID" sz="2400" dirty="0" smtClean="0"/>
          </a:p>
          <a:p>
            <a:endParaRPr lang="id-ID" sz="2400" dirty="0" smtClean="0"/>
          </a:p>
          <a:p>
            <a:r>
              <a:rPr lang="en-US" sz="2400" dirty="0" smtClean="0"/>
              <a:t>yang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i="1" dirty="0" err="1" smtClean="0"/>
              <a:t>B</a:t>
            </a:r>
            <a:r>
              <a:rPr lang="en-US" sz="2400" i="1" baseline="30000" dirty="0" err="1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beranggotakan</a:t>
            </a:r>
            <a:r>
              <a:rPr lang="en-US" sz="2400" dirty="0" smtClean="0"/>
              <a:t> </a:t>
            </a:r>
            <a:r>
              <a:rPr lang="en-US" sz="2400" dirty="0" err="1" smtClean="0"/>
              <a:t>pasangan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terurut</a:t>
            </a:r>
            <a:r>
              <a:rPr lang="en-US" sz="2400" dirty="0" smtClean="0"/>
              <a:t> </a:t>
            </a:r>
            <a:r>
              <a:rPr lang="en-US" sz="2400" dirty="0" err="1" smtClean="0"/>
              <a:t>ganda</a:t>
            </a:r>
            <a:r>
              <a:rPr lang="en-US" sz="2400" dirty="0" smtClean="0"/>
              <a:t>-</a:t>
            </a:r>
            <a:r>
              <a:rPr lang="en-US" sz="2400" i="1" dirty="0" smtClean="0"/>
              <a:t>n</a:t>
            </a:r>
            <a:r>
              <a:rPr lang="en-US" sz="2400" dirty="0" smtClean="0"/>
              <a:t> (</a:t>
            </a:r>
            <a:r>
              <a:rPr lang="en-US" sz="2400" i="1" dirty="0" smtClean="0"/>
              <a:t>ordered n-</a:t>
            </a:r>
            <a:r>
              <a:rPr lang="en-US" sz="2400" i="1" dirty="0" err="1" smtClean="0"/>
              <a:t>tuple</a:t>
            </a:r>
            <a:r>
              <a:rPr lang="en-US" sz="2400" dirty="0" smtClean="0"/>
              <a:t>)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daerah</a:t>
            </a:r>
            <a:r>
              <a:rPr lang="en-US" sz="2400" dirty="0" smtClean="0"/>
              <a:t> </a:t>
            </a:r>
            <a:r>
              <a:rPr lang="en-US" sz="2400" dirty="0" err="1" smtClean="0"/>
              <a:t>asal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. </a:t>
            </a:r>
            <a:endParaRPr lang="id-ID" sz="2400" dirty="0" smtClean="0"/>
          </a:p>
          <a:p>
            <a:endParaRPr lang="id-ID" sz="2400" dirty="0" smtClean="0"/>
          </a:p>
          <a:p>
            <a:pPr lvl="0"/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ekspresi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tidak</a:t>
            </a:r>
            <a:r>
              <a:rPr lang="en-US" sz="2400" dirty="0" smtClean="0"/>
              <a:t> lain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Boolean</a:t>
            </a:r>
            <a:endParaRPr lang="id-ID" sz="2400" dirty="0" smtClean="0"/>
          </a:p>
          <a:p>
            <a:pPr lvl="0"/>
            <a:endParaRPr lang="id-ID" sz="2400" dirty="0" smtClean="0"/>
          </a:p>
          <a:p>
            <a:r>
              <a:rPr lang="id-ID" sz="2400" dirty="0" smtClean="0"/>
              <a:t>Namun......</a:t>
            </a:r>
          </a:p>
          <a:p>
            <a:pPr lvl="0"/>
            <a:endParaRPr lang="id-ID" sz="2400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00042"/>
            <a:ext cx="78581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Suatu fungsi Boolean dapat dinyatakan dalam bentuk yang berbeda tetapi memiliki arti yang sama</a:t>
            </a:r>
          </a:p>
          <a:p>
            <a:endParaRPr lang="id-ID" sz="2400" dirty="0" smtClean="0"/>
          </a:p>
          <a:p>
            <a:r>
              <a:rPr lang="id-ID" sz="2400" dirty="0" smtClean="0"/>
              <a:t>Contoh :</a:t>
            </a:r>
          </a:p>
          <a:p>
            <a:endParaRPr lang="id-ID" sz="2400" dirty="0" smtClean="0"/>
          </a:p>
          <a:p>
            <a:r>
              <a:rPr lang="id-ID" sz="2400" dirty="0" smtClean="0"/>
              <a:t>	f1(x,y) = x’ . y’</a:t>
            </a:r>
          </a:p>
          <a:p>
            <a:r>
              <a:rPr lang="id-ID" sz="2400" dirty="0" smtClean="0"/>
              <a:t>	f2(x,y) = (x + y)’</a:t>
            </a:r>
          </a:p>
          <a:p>
            <a:endParaRPr lang="id-ID" sz="2400" dirty="0" smtClean="0"/>
          </a:p>
          <a:p>
            <a:r>
              <a:rPr lang="id-ID" sz="2400" dirty="0" smtClean="0"/>
              <a:t>f1 dan f2 merupakan bentuk fungsi Boolean yang </a:t>
            </a:r>
            <a:r>
              <a:rPr lang="da-DK" sz="2400" dirty="0" smtClean="0"/>
              <a:t>sama, yaitu dengan menggunakan Hukum De</a:t>
            </a:r>
            <a:r>
              <a:rPr lang="id-ID" sz="2400" dirty="0" smtClean="0"/>
              <a:t> Morgan</a:t>
            </a:r>
          </a:p>
          <a:p>
            <a:endParaRPr lang="id-ID" sz="2400" dirty="0" smtClean="0"/>
          </a:p>
          <a:p>
            <a:endParaRPr lang="id-ID" sz="2400" dirty="0" smtClean="0"/>
          </a:p>
          <a:p>
            <a:r>
              <a:rPr lang="id-ID" sz="2400" dirty="0" smtClean="0"/>
              <a:t>Kemudian......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76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Nilai Fungsi</a:t>
            </a:r>
            <a:endParaRPr lang="id-ID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142984"/>
            <a:ext cx="7286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Fungsi Boolean dinyatakan nilainya pada setiap variabel yaitu pada setiap kombinasi NOL dan SATU (0,1)</a:t>
            </a:r>
          </a:p>
          <a:p>
            <a:endParaRPr lang="id-ID" sz="2400" dirty="0" smtClean="0"/>
          </a:p>
          <a:p>
            <a:r>
              <a:rPr lang="id-ID" sz="2400" dirty="0" smtClean="0"/>
              <a:t>Contoh Fungsi Boolean</a:t>
            </a:r>
          </a:p>
          <a:p>
            <a:endParaRPr lang="id-ID" sz="2400" dirty="0" smtClean="0"/>
          </a:p>
          <a:p>
            <a:r>
              <a:rPr lang="id-ID" sz="2400" b="1" dirty="0" smtClean="0"/>
              <a:t>	f(x,y) = x’y + xy’ + y’</a:t>
            </a:r>
            <a:endParaRPr lang="id-ID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786190"/>
            <a:ext cx="56388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785794"/>
            <a:ext cx="8215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r>
              <a:rPr lang="en-US" sz="2400" i="1" dirty="0" smtClean="0"/>
              <a:t> </a:t>
            </a:r>
            <a:endParaRPr lang="id-ID" sz="2400" dirty="0" smtClean="0"/>
          </a:p>
          <a:p>
            <a:r>
              <a:rPr lang="id-ID" sz="2400" i="1" dirty="0" smtClean="0"/>
              <a:t>	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y</a:t>
            </a:r>
            <a:r>
              <a:rPr lang="en-US" sz="2400" dirty="0" smtClean="0"/>
              <a:t>, </a:t>
            </a:r>
            <a:r>
              <a:rPr lang="en-US" sz="2400" i="1" dirty="0" smtClean="0"/>
              <a:t>z</a:t>
            </a:r>
            <a:r>
              <a:rPr lang="en-US" sz="2400" dirty="0" smtClean="0"/>
              <a:t>) = </a:t>
            </a:r>
            <a:r>
              <a:rPr lang="en-US" sz="2400" i="1" dirty="0" smtClean="0"/>
              <a:t>xyz </a:t>
            </a:r>
            <a:r>
              <a:rPr lang="en-US" sz="2400" dirty="0" smtClean="0"/>
              <a:t>+ </a:t>
            </a:r>
            <a:r>
              <a:rPr lang="en-US" sz="2400" i="1" dirty="0" err="1" smtClean="0"/>
              <a:t>x</a:t>
            </a:r>
            <a:r>
              <a:rPr lang="en-US" sz="2400" dirty="0" err="1" smtClean="0"/>
              <a:t>’</a:t>
            </a:r>
            <a:r>
              <a:rPr lang="en-US" sz="2400" i="1" dirty="0" err="1" smtClean="0"/>
              <a:t>y</a:t>
            </a:r>
            <a:r>
              <a:rPr lang="en-US" sz="2400" dirty="0" smtClean="0"/>
              <a:t> + </a:t>
            </a:r>
            <a:r>
              <a:rPr lang="en-US" sz="2400" i="1" dirty="0" err="1" smtClean="0"/>
              <a:t>y</a:t>
            </a:r>
            <a:r>
              <a:rPr lang="en-US" sz="2400" dirty="0" err="1" smtClean="0"/>
              <a:t>’</a:t>
            </a:r>
            <a:r>
              <a:rPr lang="en-US" sz="2400" i="1" dirty="0" err="1" smtClean="0"/>
              <a:t>z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endParaRPr lang="id-ID" sz="2400" dirty="0" smtClean="0"/>
          </a:p>
          <a:p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i="1" dirty="0" smtClean="0"/>
              <a:t>f</a:t>
            </a:r>
            <a:r>
              <a:rPr lang="en-US" sz="2400" dirty="0" smtClean="0"/>
              <a:t> </a:t>
            </a:r>
            <a:r>
              <a:rPr lang="en-US" sz="2400" dirty="0" err="1" smtClean="0"/>
              <a:t>memetakan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 </a:t>
            </a:r>
            <a:r>
              <a:rPr lang="en-US" sz="2400" dirty="0" err="1" smtClean="0"/>
              <a:t>pasangan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terurut</a:t>
            </a:r>
            <a:r>
              <a:rPr lang="en-US" sz="2400" dirty="0" smtClean="0"/>
              <a:t> ganda-3 </a:t>
            </a:r>
            <a:endParaRPr lang="id-ID" sz="2400" dirty="0" smtClean="0"/>
          </a:p>
          <a:p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y</a:t>
            </a:r>
            <a:r>
              <a:rPr lang="en-US" sz="2400" dirty="0" smtClean="0"/>
              <a:t>, </a:t>
            </a:r>
            <a:r>
              <a:rPr lang="en-US" sz="2400" i="1" dirty="0" smtClean="0"/>
              <a:t>z</a:t>
            </a:r>
            <a:r>
              <a:rPr lang="en-US" sz="2400" dirty="0" smtClean="0"/>
              <a:t>)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{0, 1}.</a:t>
            </a:r>
            <a:endParaRPr lang="id-ID" sz="2400" dirty="0" smtClean="0"/>
          </a:p>
          <a:p>
            <a:endParaRPr lang="id-ID" sz="2400" dirty="0" smtClean="0"/>
          </a:p>
          <a:p>
            <a:r>
              <a:rPr lang="en-US" sz="2400" dirty="0" err="1" smtClean="0"/>
              <a:t>Contoh</a:t>
            </a:r>
            <a:r>
              <a:rPr lang="id-ID" sz="2400" dirty="0" smtClean="0"/>
              <a:t> :</a:t>
            </a:r>
          </a:p>
          <a:p>
            <a:endParaRPr lang="id-ID" sz="2400" dirty="0" smtClean="0"/>
          </a:p>
          <a:p>
            <a:r>
              <a:rPr lang="id-ID" sz="2400" dirty="0" smtClean="0"/>
              <a:t>	</a:t>
            </a:r>
            <a:r>
              <a:rPr lang="en-US" sz="2400" dirty="0" smtClean="0"/>
              <a:t> (1, 0, 1) yang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dirty="0" smtClean="0"/>
              <a:t> = 1, </a:t>
            </a:r>
            <a:r>
              <a:rPr lang="en-US" sz="2400" i="1" dirty="0" smtClean="0"/>
              <a:t>y</a:t>
            </a:r>
            <a:r>
              <a:rPr lang="en-US" sz="2400" dirty="0" smtClean="0"/>
              <a:t> = 0,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z</a:t>
            </a:r>
            <a:r>
              <a:rPr lang="en-US" sz="2400" dirty="0" smtClean="0"/>
              <a:t> = 1 </a:t>
            </a:r>
            <a:endParaRPr lang="id-ID" sz="2400" dirty="0" smtClean="0"/>
          </a:p>
          <a:p>
            <a:endParaRPr lang="id-ID" sz="2400" dirty="0" smtClean="0"/>
          </a:p>
          <a:p>
            <a:r>
              <a:rPr lang="id-ID" sz="2400" dirty="0" smtClean="0"/>
              <a:t>	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f(1, 0, 1) = 1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0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1 + 1’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0 + 0’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1 = 0 + 0 + 1 = 1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714356"/>
            <a:ext cx="88582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Contoh</a:t>
            </a:r>
            <a:r>
              <a:rPr lang="id-ID" sz="2400" b="1" dirty="0" smtClean="0"/>
              <a:t> :</a:t>
            </a:r>
          </a:p>
          <a:p>
            <a:endParaRPr lang="id-ID" sz="2400" b="1" dirty="0" smtClean="0"/>
          </a:p>
          <a:p>
            <a:r>
              <a:rPr lang="en-US" sz="2400" dirty="0" err="1" smtClean="0"/>
              <a:t>Contoh-contoh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Boolean yang lain</a:t>
            </a:r>
            <a:r>
              <a:rPr lang="id-ID" sz="2400" dirty="0" smtClean="0"/>
              <a:t> :</a:t>
            </a:r>
          </a:p>
          <a:p>
            <a:pPr lvl="0"/>
            <a:endParaRPr lang="id-ID" sz="2400" i="1" dirty="0" smtClean="0"/>
          </a:p>
          <a:p>
            <a:pPr lvl="0"/>
            <a:r>
              <a:rPr lang="id-ID" sz="2400" i="1" dirty="0" smtClean="0"/>
              <a:t>	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 = </a:t>
            </a:r>
            <a:r>
              <a:rPr lang="en-US" sz="2400" i="1" dirty="0" smtClean="0"/>
              <a:t>x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pPr lvl="0"/>
            <a:endParaRPr lang="id-ID" sz="2400" dirty="0" smtClean="0"/>
          </a:p>
          <a:p>
            <a:pPr lvl="0"/>
            <a:r>
              <a:rPr lang="id-ID" sz="2400" i="1" dirty="0" smtClean="0"/>
              <a:t>	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y</a:t>
            </a:r>
            <a:r>
              <a:rPr lang="en-US" sz="2400" dirty="0" smtClean="0"/>
              <a:t>) = </a:t>
            </a:r>
            <a:r>
              <a:rPr lang="en-US" sz="2400" i="1" dirty="0" err="1" smtClean="0"/>
              <a:t>x</a:t>
            </a:r>
            <a:r>
              <a:rPr lang="en-US" sz="2400" dirty="0" err="1" smtClean="0"/>
              <a:t>’</a:t>
            </a:r>
            <a:r>
              <a:rPr lang="en-US" sz="2400" i="1" dirty="0" err="1" smtClean="0"/>
              <a:t>y</a:t>
            </a:r>
            <a:r>
              <a:rPr lang="en-US" sz="2400" dirty="0" smtClean="0"/>
              <a:t> + </a:t>
            </a:r>
            <a:r>
              <a:rPr lang="en-US" sz="2400" i="1" dirty="0" err="1" smtClean="0"/>
              <a:t>xy</a:t>
            </a:r>
            <a:r>
              <a:rPr lang="en-US" sz="2400" dirty="0" smtClean="0"/>
              <a:t>’+ </a:t>
            </a:r>
            <a:r>
              <a:rPr lang="en-US" sz="2400" i="1" dirty="0" smtClean="0"/>
              <a:t>y</a:t>
            </a:r>
            <a:r>
              <a:rPr lang="en-US" sz="2400" dirty="0" smtClean="0"/>
              <a:t>’</a:t>
            </a:r>
            <a:endParaRPr lang="id-ID" sz="2400" dirty="0" smtClean="0"/>
          </a:p>
          <a:p>
            <a:pPr lvl="0"/>
            <a:endParaRPr lang="id-ID" sz="2400" dirty="0" smtClean="0"/>
          </a:p>
          <a:p>
            <a:pPr lvl="0"/>
            <a:r>
              <a:rPr lang="id-ID" sz="2400" i="1" dirty="0" smtClean="0"/>
              <a:t>	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y</a:t>
            </a:r>
            <a:r>
              <a:rPr lang="en-US" sz="2400" dirty="0" smtClean="0"/>
              <a:t>) = </a:t>
            </a:r>
            <a:r>
              <a:rPr lang="en-US" sz="2400" i="1" dirty="0" smtClean="0"/>
              <a:t>x</a:t>
            </a:r>
            <a:r>
              <a:rPr lang="en-US" sz="2400" dirty="0" smtClean="0"/>
              <a:t>’</a:t>
            </a:r>
            <a:r>
              <a:rPr lang="en-US" sz="2400" i="1" dirty="0" smtClean="0"/>
              <a:t> y</a:t>
            </a:r>
            <a:r>
              <a:rPr lang="en-US" sz="2400" dirty="0" smtClean="0"/>
              <a:t>’</a:t>
            </a:r>
            <a:endParaRPr lang="id-ID" sz="2400" dirty="0" smtClean="0"/>
          </a:p>
          <a:p>
            <a:pPr lvl="0"/>
            <a:endParaRPr lang="id-ID" sz="2400" dirty="0" smtClean="0"/>
          </a:p>
          <a:p>
            <a:pPr lvl="0"/>
            <a:r>
              <a:rPr lang="id-ID" sz="2400" i="1" dirty="0" smtClean="0"/>
              <a:t>	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y</a:t>
            </a:r>
            <a:r>
              <a:rPr lang="en-US" sz="2400" dirty="0" smtClean="0"/>
              <a:t>) = (</a:t>
            </a:r>
            <a:r>
              <a:rPr lang="en-US" sz="2400" i="1" dirty="0" smtClean="0"/>
              <a:t>x</a:t>
            </a:r>
            <a:r>
              <a:rPr lang="en-US" sz="2400" dirty="0" smtClean="0"/>
              <a:t> + </a:t>
            </a:r>
            <a:r>
              <a:rPr lang="en-US" sz="2400" i="1" dirty="0" smtClean="0"/>
              <a:t>y</a:t>
            </a:r>
            <a:r>
              <a:rPr lang="en-US" sz="2400" dirty="0" smtClean="0"/>
              <a:t>)’ </a:t>
            </a:r>
            <a:endParaRPr lang="id-ID" sz="2400" dirty="0" smtClean="0"/>
          </a:p>
          <a:p>
            <a:pPr lvl="0"/>
            <a:endParaRPr lang="id-ID" sz="2400" dirty="0" smtClean="0"/>
          </a:p>
          <a:p>
            <a:r>
              <a:rPr lang="id-ID" sz="2400" i="1" dirty="0" smtClean="0"/>
              <a:t>	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i="1" dirty="0" smtClean="0"/>
              <a:t>y</a:t>
            </a:r>
            <a:r>
              <a:rPr lang="en-US" sz="2400" dirty="0" smtClean="0"/>
              <a:t>, </a:t>
            </a:r>
            <a:r>
              <a:rPr lang="en-US" sz="2400" i="1" dirty="0" smtClean="0"/>
              <a:t>z</a:t>
            </a:r>
            <a:r>
              <a:rPr lang="en-US" sz="2400" dirty="0" smtClean="0"/>
              <a:t>) = </a:t>
            </a:r>
            <a:r>
              <a:rPr lang="en-US" sz="2400" i="1" dirty="0" smtClean="0"/>
              <a:t>xyz</a:t>
            </a:r>
            <a:r>
              <a:rPr lang="en-US" sz="2400" dirty="0" smtClean="0"/>
              <a:t>’</a:t>
            </a:r>
            <a:endParaRPr lang="id-ID" sz="2400" dirty="0" smtClean="0"/>
          </a:p>
          <a:p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00042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Buktikan dengan menggunakan tabel kebenaran :</a:t>
            </a:r>
            <a:endParaRPr lang="id-ID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285860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f(x,y,z) = x’y’z + x’yz + xy’ dan g(x,y,z) = x’z + xy’</a:t>
            </a:r>
          </a:p>
          <a:p>
            <a:endParaRPr lang="id-ID" sz="2400" dirty="0" smtClean="0"/>
          </a:p>
          <a:p>
            <a:r>
              <a:rPr lang="id-ID" sz="2400" dirty="0" smtClean="0"/>
              <a:t>adalah dua buah fungsi Boolean yang sama</a:t>
            </a:r>
            <a:endParaRPr lang="id-ID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28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800" b="1" dirty="0" smtClean="0"/>
              <a:t>Cara Representasi</a:t>
            </a:r>
            <a:endParaRPr lang="id-ID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85786" y="928670"/>
            <a:ext cx="7358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/>
              <a:t>1. Dengan Aljabar</a:t>
            </a:r>
          </a:p>
          <a:p>
            <a:r>
              <a:rPr lang="id-ID" sz="2400" dirty="0" smtClean="0"/>
              <a:t>    Contoh: f(x,y,z) = xyz’</a:t>
            </a:r>
          </a:p>
          <a:p>
            <a:endParaRPr lang="id-ID" sz="2400" dirty="0" smtClean="0"/>
          </a:p>
          <a:p>
            <a:r>
              <a:rPr lang="id-ID" sz="2400" b="1" dirty="0" smtClean="0"/>
              <a:t>2. Dengan menggunakan tabel kebenaran</a:t>
            </a:r>
            <a:endParaRPr lang="id-ID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71744"/>
            <a:ext cx="32766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5429264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Jumlah eleman dalam tabel kebenaran adalah jumlah kombinasi dari nilai variabel-variabelnya, yaitu sejumlah 2</a:t>
            </a:r>
            <a:r>
              <a:rPr lang="id-ID" sz="2400" baseline="30000" dirty="0" smtClean="0"/>
              <a:t>n</a:t>
            </a:r>
            <a:endParaRPr lang="id-ID" sz="2400" dirty="0" smtClean="0"/>
          </a:p>
          <a:p>
            <a:r>
              <a:rPr lang="id-ID" sz="2400" dirty="0" smtClean="0"/>
              <a:t> dimana n adalah banyaknya variabel biner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3 IF TEL-U\ngajar\Semester Ganjil 1516\LOGMAT\OPENING BACKGROUND terimakasih 1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3214686"/>
            <a:ext cx="3429000" cy="3429000"/>
          </a:xfrm>
          <a:prstGeom prst="rect">
            <a:avLst/>
          </a:prstGeom>
          <a:noFill/>
        </p:spPr>
      </p:pic>
      <p:pic>
        <p:nvPicPr>
          <p:cNvPr id="2051" name="Picture 3" descr="D:\D3 IF TEL-U\ngajar\Semester Ganjil 1516\LOGMAT\selamat belaja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285728"/>
            <a:ext cx="2071702" cy="171451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428860" y="228599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>
                <a:latin typeface="Chiller" pitchFamily="82" charset="0"/>
              </a:rPr>
              <a:t>Selamat Belajar</a:t>
            </a:r>
            <a:endParaRPr lang="id-ID" sz="3200" b="1" dirty="0">
              <a:latin typeface="Chiller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302359"/>
            <a:ext cx="878687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OPERATOR DASAR </a:t>
            </a:r>
          </a:p>
          <a:p>
            <a:r>
              <a:rPr lang="id-ID" sz="2800" dirty="0" smtClean="0"/>
              <a:t/>
            </a:r>
            <a:br>
              <a:rPr lang="id-ID" sz="2800" dirty="0" smtClean="0"/>
            </a:br>
            <a:r>
              <a:rPr lang="id-ID" sz="2800" dirty="0" smtClean="0"/>
              <a:t>1.  OPERATOR BINER</a:t>
            </a:r>
            <a:br>
              <a:rPr lang="id-ID" sz="2800" dirty="0" smtClean="0"/>
            </a:br>
            <a:r>
              <a:rPr lang="id-ID" sz="2800" dirty="0" smtClean="0"/>
              <a:t>      •    Operator AND</a:t>
            </a:r>
            <a:br>
              <a:rPr lang="id-ID" sz="2800" dirty="0" smtClean="0"/>
            </a:br>
            <a:r>
              <a:rPr lang="id-ID" sz="2800" dirty="0" smtClean="0"/>
              <a:t>            Notasi Aljabar Boolean adalah tanda titik ( . )</a:t>
            </a:r>
            <a:br>
              <a:rPr lang="id-ID" sz="2800" dirty="0" smtClean="0"/>
            </a:br>
            <a:r>
              <a:rPr lang="id-ID" sz="2800" dirty="0" smtClean="0"/>
              <a:t>           </a:t>
            </a:r>
          </a:p>
          <a:p>
            <a:r>
              <a:rPr lang="id-ID" sz="2800" dirty="0" smtClean="0"/>
              <a:t>      •    Operator OR</a:t>
            </a:r>
          </a:p>
          <a:p>
            <a:r>
              <a:rPr lang="id-ID" sz="2800" dirty="0" smtClean="0"/>
              <a:t>            Notasi Aljabar Boolean adalah tanda tambah ( + )</a:t>
            </a:r>
            <a:br>
              <a:rPr lang="id-ID" sz="2800" dirty="0" smtClean="0"/>
            </a:br>
            <a:r>
              <a:rPr lang="id-ID" sz="2800" dirty="0" smtClean="0"/>
              <a:t>          </a:t>
            </a:r>
          </a:p>
          <a:p>
            <a:r>
              <a:rPr lang="id-ID" sz="2800" dirty="0" smtClean="0"/>
              <a:t>2.  OPERATOR UNER</a:t>
            </a:r>
            <a:br>
              <a:rPr lang="id-ID" sz="2800" dirty="0" smtClean="0"/>
            </a:br>
            <a:r>
              <a:rPr lang="id-ID" sz="2800" dirty="0" smtClean="0"/>
              <a:t>      •    Operator NOT</a:t>
            </a:r>
          </a:p>
          <a:p>
            <a:r>
              <a:rPr lang="id-ID" sz="2800" dirty="0" smtClean="0"/>
              <a:t>            Notasi Aljabar Boolean adalah tanda petik </a:t>
            </a:r>
          </a:p>
          <a:p>
            <a:r>
              <a:rPr lang="id-ID" sz="2800" dirty="0" smtClean="0"/>
              <a:t>            tunggal ( ‘ ) atau tanda garis atas ( ˉ ). Tanda-tanda  </a:t>
            </a:r>
          </a:p>
          <a:p>
            <a:r>
              <a:rPr lang="id-ID" sz="2800" dirty="0" smtClean="0"/>
              <a:t>            tersebut menyatakan komplemen.  </a:t>
            </a:r>
          </a:p>
          <a:p>
            <a:r>
              <a:rPr lang="id-ID" sz="2800" dirty="0" smtClean="0"/>
              <a:t>            </a:t>
            </a:r>
            <a:endParaRPr lang="id-ID" sz="2800" dirty="0"/>
          </a:p>
        </p:txBody>
      </p:sp>
      <p:pic>
        <p:nvPicPr>
          <p:cNvPr id="3074" name="Picture 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3325" y="214290"/>
            <a:ext cx="15906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142852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 Aksioma  Aljabar Boolean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785794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Untuk setiap a, b, c </a:t>
            </a:r>
            <a:r>
              <a:rPr lang="id-ID" sz="2400" dirty="0" smtClean="0">
                <a:sym typeface="Symbol"/>
              </a:rPr>
              <a:t> </a:t>
            </a:r>
            <a:r>
              <a:rPr lang="id-ID" sz="2400" dirty="0" smtClean="0"/>
              <a:t>B berlaku aksioma-aksioma atau yang lebih dikenal dengan postulat Huntington berikut :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714488"/>
            <a:ext cx="75724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1. Closure :		(i)  </a:t>
            </a:r>
            <a:r>
              <a:rPr lang="id-ID" sz="2400" i="1" dirty="0" smtClean="0"/>
              <a:t>a</a:t>
            </a:r>
            <a:r>
              <a:rPr lang="id-ID" sz="2400" dirty="0" smtClean="0"/>
              <a:t> + </a:t>
            </a:r>
            <a:r>
              <a:rPr lang="id-ID" sz="2400" i="1" dirty="0" smtClean="0"/>
              <a:t>b</a:t>
            </a:r>
            <a:r>
              <a:rPr lang="id-ID" sz="2400" dirty="0" smtClean="0"/>
              <a:t> </a:t>
            </a:r>
            <a:r>
              <a:rPr lang="id-ID" sz="2400" dirty="0" smtClean="0">
                <a:sym typeface="Symbol"/>
              </a:rPr>
              <a:t> </a:t>
            </a:r>
            <a:r>
              <a:rPr lang="id-ID" sz="2400" i="1" dirty="0" smtClean="0"/>
              <a:t>B</a:t>
            </a:r>
            <a:r>
              <a:rPr lang="id-ID" sz="2400" dirty="0" smtClean="0"/>
              <a:t>    </a:t>
            </a:r>
          </a:p>
          <a:p>
            <a:r>
              <a:rPr lang="id-ID" sz="2400" dirty="0" smtClean="0"/>
              <a:t>			(ii) </a:t>
            </a:r>
            <a:r>
              <a:rPr lang="id-ID" sz="2400" i="1" dirty="0" smtClean="0"/>
              <a:t>a</a:t>
            </a:r>
            <a:r>
              <a:rPr lang="id-ID" sz="2400" dirty="0" smtClean="0"/>
              <a:t> </a:t>
            </a:r>
            <a:r>
              <a:rPr lang="id-ID" sz="2400" dirty="0" smtClean="0">
                <a:sym typeface="Symbol"/>
              </a:rPr>
              <a:t></a:t>
            </a:r>
            <a:r>
              <a:rPr lang="id-ID" sz="2400" dirty="0" smtClean="0"/>
              <a:t> </a:t>
            </a:r>
            <a:r>
              <a:rPr lang="id-ID" sz="2400" i="1" dirty="0" smtClean="0"/>
              <a:t>b</a:t>
            </a:r>
            <a:r>
              <a:rPr lang="id-ID" sz="2400" dirty="0" smtClean="0"/>
              <a:t> </a:t>
            </a:r>
            <a:r>
              <a:rPr lang="id-ID" sz="2400" dirty="0" smtClean="0">
                <a:sym typeface="Symbol"/>
              </a:rPr>
              <a:t> </a:t>
            </a:r>
            <a:r>
              <a:rPr lang="id-ID" sz="2400" i="1" dirty="0" smtClean="0"/>
              <a:t>B</a:t>
            </a:r>
            <a:r>
              <a:rPr lang="id-ID" sz="2400" dirty="0" smtClean="0"/>
              <a:t>      </a:t>
            </a:r>
          </a:p>
          <a:p>
            <a:r>
              <a:rPr lang="id-ID" sz="2400" dirty="0" smtClean="0"/>
              <a:t>2. Identitas :		(i)  </a:t>
            </a:r>
            <a:r>
              <a:rPr lang="id-ID" sz="2400" i="1" dirty="0" smtClean="0"/>
              <a:t>a</a:t>
            </a:r>
            <a:r>
              <a:rPr lang="id-ID" sz="2400" dirty="0" smtClean="0"/>
              <a:t> + 0 = </a:t>
            </a:r>
            <a:r>
              <a:rPr lang="id-ID" sz="2400" i="1" dirty="0" smtClean="0"/>
              <a:t>a</a:t>
            </a:r>
            <a:endParaRPr lang="id-ID" sz="2400" dirty="0" smtClean="0"/>
          </a:p>
          <a:p>
            <a:r>
              <a:rPr lang="id-ID" sz="2400" dirty="0" smtClean="0"/>
              <a:t>			(ii) </a:t>
            </a:r>
            <a:r>
              <a:rPr lang="id-ID" sz="2400" i="1" dirty="0" smtClean="0"/>
              <a:t>a</a:t>
            </a:r>
            <a:r>
              <a:rPr lang="id-ID" sz="2400" dirty="0" smtClean="0"/>
              <a:t> </a:t>
            </a:r>
            <a:r>
              <a:rPr lang="id-ID" sz="2400" dirty="0" smtClean="0">
                <a:sym typeface="Symbol"/>
              </a:rPr>
              <a:t></a:t>
            </a:r>
            <a:r>
              <a:rPr lang="id-ID" sz="2400" dirty="0" smtClean="0"/>
              <a:t> 1 = </a:t>
            </a:r>
            <a:r>
              <a:rPr lang="id-ID" sz="2400" i="1" dirty="0" smtClean="0"/>
              <a:t>a</a:t>
            </a:r>
            <a:endParaRPr lang="id-ID" sz="2400" dirty="0" smtClean="0"/>
          </a:p>
          <a:p>
            <a:endParaRPr lang="id-ID" sz="2400" dirty="0" smtClean="0"/>
          </a:p>
          <a:p>
            <a:r>
              <a:rPr lang="id-ID" sz="2400" dirty="0" smtClean="0"/>
              <a:t>3. Komutatif :		(i)  </a:t>
            </a:r>
            <a:r>
              <a:rPr lang="id-ID" sz="2400" i="1" dirty="0" smtClean="0"/>
              <a:t>a</a:t>
            </a:r>
            <a:r>
              <a:rPr lang="id-ID" sz="2400" dirty="0" smtClean="0"/>
              <a:t> + </a:t>
            </a:r>
            <a:r>
              <a:rPr lang="id-ID" sz="2400" i="1" dirty="0" smtClean="0"/>
              <a:t>b</a:t>
            </a:r>
            <a:r>
              <a:rPr lang="id-ID" sz="2400" dirty="0" smtClean="0"/>
              <a:t> = </a:t>
            </a:r>
            <a:r>
              <a:rPr lang="id-ID" sz="2400" i="1" dirty="0" smtClean="0"/>
              <a:t>b</a:t>
            </a:r>
            <a:r>
              <a:rPr lang="id-ID" sz="2400" dirty="0" smtClean="0"/>
              <a:t> + </a:t>
            </a:r>
            <a:r>
              <a:rPr lang="id-ID" sz="2400" i="1" dirty="0" smtClean="0"/>
              <a:t>a</a:t>
            </a:r>
            <a:endParaRPr lang="id-ID" sz="2400" dirty="0" smtClean="0"/>
          </a:p>
          <a:p>
            <a:r>
              <a:rPr lang="id-ID" sz="2400" dirty="0" smtClean="0"/>
              <a:t>			(ii)  </a:t>
            </a:r>
            <a:r>
              <a:rPr lang="id-ID" sz="2400" i="1" dirty="0" smtClean="0"/>
              <a:t>a</a:t>
            </a:r>
            <a:r>
              <a:rPr lang="id-ID" sz="2400" dirty="0" smtClean="0"/>
              <a:t> </a:t>
            </a:r>
            <a:r>
              <a:rPr lang="id-ID" sz="2400" dirty="0" smtClean="0">
                <a:sym typeface="Symbol"/>
              </a:rPr>
              <a:t></a:t>
            </a:r>
            <a:r>
              <a:rPr lang="id-ID" sz="2400" dirty="0" smtClean="0"/>
              <a:t> </a:t>
            </a:r>
            <a:r>
              <a:rPr lang="id-ID" sz="2400" i="1" dirty="0" smtClean="0"/>
              <a:t>b</a:t>
            </a:r>
            <a:r>
              <a:rPr lang="id-ID" sz="2400" dirty="0" smtClean="0"/>
              <a:t> = </a:t>
            </a:r>
            <a:r>
              <a:rPr lang="id-ID" sz="2400" i="1" dirty="0" smtClean="0"/>
              <a:t>b</a:t>
            </a:r>
            <a:r>
              <a:rPr lang="id-ID" sz="2400" dirty="0" smtClean="0"/>
              <a:t> . </a:t>
            </a:r>
            <a:r>
              <a:rPr lang="id-ID" sz="2400" i="1" dirty="0" smtClean="0"/>
              <a:t>a</a:t>
            </a:r>
            <a:endParaRPr lang="id-ID" sz="2400" dirty="0" smtClean="0"/>
          </a:p>
          <a:p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dirty="0" smtClean="0"/>
              <a:t>4. Distributif :		(i)   </a:t>
            </a:r>
            <a:r>
              <a:rPr lang="id-ID" sz="2400" i="1" dirty="0" smtClean="0"/>
              <a:t>a</a:t>
            </a:r>
            <a:r>
              <a:rPr lang="id-ID" sz="2400" dirty="0" smtClean="0"/>
              <a:t> </a:t>
            </a:r>
            <a:r>
              <a:rPr lang="id-ID" sz="2400" dirty="0" smtClean="0">
                <a:sym typeface="Symbol"/>
              </a:rPr>
              <a:t></a:t>
            </a:r>
            <a:r>
              <a:rPr lang="id-ID" sz="2400" dirty="0" smtClean="0"/>
              <a:t> (</a:t>
            </a:r>
            <a:r>
              <a:rPr lang="id-ID" sz="2400" i="1" dirty="0" smtClean="0"/>
              <a:t>b</a:t>
            </a:r>
            <a:r>
              <a:rPr lang="id-ID" sz="2400" dirty="0" smtClean="0"/>
              <a:t> + </a:t>
            </a:r>
            <a:r>
              <a:rPr lang="id-ID" sz="2400" i="1" dirty="0" smtClean="0"/>
              <a:t>c</a:t>
            </a:r>
            <a:r>
              <a:rPr lang="id-ID" sz="2400" dirty="0" smtClean="0"/>
              <a:t>) = (</a:t>
            </a:r>
            <a:r>
              <a:rPr lang="id-ID" sz="2400" i="1" dirty="0" smtClean="0"/>
              <a:t>a</a:t>
            </a:r>
            <a:r>
              <a:rPr lang="id-ID" sz="2400" dirty="0" smtClean="0"/>
              <a:t> </a:t>
            </a:r>
            <a:r>
              <a:rPr lang="id-ID" sz="2400" dirty="0" smtClean="0">
                <a:sym typeface="Symbol"/>
              </a:rPr>
              <a:t></a:t>
            </a:r>
            <a:r>
              <a:rPr lang="id-ID" sz="2400" dirty="0" smtClean="0"/>
              <a:t> </a:t>
            </a:r>
            <a:r>
              <a:rPr lang="id-ID" sz="2400" i="1" dirty="0" smtClean="0"/>
              <a:t>b</a:t>
            </a:r>
            <a:r>
              <a:rPr lang="id-ID" sz="2400" dirty="0" smtClean="0"/>
              <a:t>) + (</a:t>
            </a:r>
            <a:r>
              <a:rPr lang="id-ID" sz="2400" i="1" dirty="0" smtClean="0"/>
              <a:t>a</a:t>
            </a:r>
            <a:r>
              <a:rPr lang="id-ID" sz="2400" dirty="0" smtClean="0"/>
              <a:t> </a:t>
            </a:r>
            <a:r>
              <a:rPr lang="id-ID" sz="2400" dirty="0" smtClean="0">
                <a:sym typeface="Symbol"/>
              </a:rPr>
              <a:t></a:t>
            </a:r>
            <a:r>
              <a:rPr lang="id-ID" sz="2400" dirty="0" smtClean="0"/>
              <a:t> </a:t>
            </a:r>
            <a:r>
              <a:rPr lang="id-ID" sz="2400" i="1" dirty="0" smtClean="0"/>
              <a:t>c</a:t>
            </a:r>
            <a:r>
              <a:rPr lang="id-ID" sz="2400" dirty="0" smtClean="0"/>
              <a:t>)</a:t>
            </a:r>
          </a:p>
          <a:p>
            <a:r>
              <a:rPr lang="id-ID" sz="2400" dirty="0" smtClean="0"/>
              <a:t>			(ii)  </a:t>
            </a:r>
            <a:r>
              <a:rPr lang="id-ID" sz="2400" i="1" dirty="0" smtClean="0"/>
              <a:t>a</a:t>
            </a:r>
            <a:r>
              <a:rPr lang="id-ID" sz="2400" dirty="0" smtClean="0"/>
              <a:t> + (</a:t>
            </a:r>
            <a:r>
              <a:rPr lang="id-ID" sz="2400" i="1" dirty="0" smtClean="0"/>
              <a:t>b</a:t>
            </a:r>
            <a:r>
              <a:rPr lang="id-ID" sz="2400" dirty="0" smtClean="0"/>
              <a:t> </a:t>
            </a:r>
            <a:r>
              <a:rPr lang="id-ID" sz="2400" dirty="0" smtClean="0">
                <a:sym typeface="Symbol"/>
              </a:rPr>
              <a:t></a:t>
            </a:r>
            <a:r>
              <a:rPr lang="id-ID" sz="2400" dirty="0" smtClean="0"/>
              <a:t> </a:t>
            </a:r>
            <a:r>
              <a:rPr lang="id-ID" sz="2400" i="1" dirty="0" smtClean="0"/>
              <a:t>c</a:t>
            </a:r>
            <a:r>
              <a:rPr lang="id-ID" sz="2400" dirty="0" smtClean="0"/>
              <a:t>) = (</a:t>
            </a:r>
            <a:r>
              <a:rPr lang="id-ID" sz="2400" i="1" dirty="0" smtClean="0"/>
              <a:t>a</a:t>
            </a:r>
            <a:r>
              <a:rPr lang="id-ID" sz="2400" dirty="0" smtClean="0"/>
              <a:t> + </a:t>
            </a:r>
            <a:r>
              <a:rPr lang="id-ID" sz="2400" i="1" dirty="0" smtClean="0"/>
              <a:t>b</a:t>
            </a:r>
            <a:r>
              <a:rPr lang="id-ID" sz="2400" dirty="0" smtClean="0"/>
              <a:t>) </a:t>
            </a:r>
            <a:r>
              <a:rPr lang="id-ID" sz="2400" dirty="0" smtClean="0">
                <a:sym typeface="Symbol"/>
              </a:rPr>
              <a:t></a:t>
            </a:r>
            <a:r>
              <a:rPr lang="id-ID" sz="2400" dirty="0" smtClean="0"/>
              <a:t> (</a:t>
            </a:r>
            <a:r>
              <a:rPr lang="id-ID" sz="2400" i="1" dirty="0" smtClean="0"/>
              <a:t>a</a:t>
            </a:r>
            <a:r>
              <a:rPr lang="id-ID" sz="2400" dirty="0" smtClean="0"/>
              <a:t> + </a:t>
            </a:r>
            <a:r>
              <a:rPr lang="id-ID" sz="2400" i="1" dirty="0" smtClean="0"/>
              <a:t>c</a:t>
            </a:r>
            <a:r>
              <a:rPr lang="id-ID" sz="2400" dirty="0" smtClean="0"/>
              <a:t>)</a:t>
            </a:r>
          </a:p>
          <a:p>
            <a:r>
              <a:rPr lang="id-ID" sz="2400" dirty="0" smtClean="0"/>
              <a:t>			</a:t>
            </a:r>
          </a:p>
          <a:p>
            <a:r>
              <a:rPr lang="id-ID" sz="2400" dirty="0" smtClean="0"/>
              <a:t>5. Komplemen :	(i)  </a:t>
            </a:r>
            <a:r>
              <a:rPr lang="id-ID" sz="2400" i="1" dirty="0" smtClean="0"/>
              <a:t>a</a:t>
            </a:r>
            <a:r>
              <a:rPr lang="id-ID" sz="2400" dirty="0" smtClean="0"/>
              <a:t> + </a:t>
            </a:r>
            <a:r>
              <a:rPr lang="id-ID" sz="2400" i="1" dirty="0" smtClean="0"/>
              <a:t>a</a:t>
            </a:r>
            <a:r>
              <a:rPr lang="id-ID" sz="2400" dirty="0" smtClean="0"/>
              <a:t>’ = 1 </a:t>
            </a:r>
          </a:p>
          <a:p>
            <a:r>
              <a:rPr lang="id-ID" sz="2400" dirty="0" smtClean="0"/>
              <a:t> 			(ii)  </a:t>
            </a:r>
            <a:r>
              <a:rPr lang="id-ID" sz="2400" i="1" dirty="0" smtClean="0"/>
              <a:t>a</a:t>
            </a:r>
            <a:r>
              <a:rPr lang="id-ID" sz="2400" dirty="0" smtClean="0"/>
              <a:t> </a:t>
            </a:r>
            <a:r>
              <a:rPr lang="id-ID" sz="2400" dirty="0" smtClean="0">
                <a:sym typeface="Symbol"/>
              </a:rPr>
              <a:t></a:t>
            </a:r>
            <a:r>
              <a:rPr lang="id-ID" sz="2400" dirty="0" smtClean="0"/>
              <a:t> </a:t>
            </a:r>
            <a:r>
              <a:rPr lang="id-ID" sz="2400" i="1" dirty="0" smtClean="0"/>
              <a:t>a</a:t>
            </a:r>
            <a:r>
              <a:rPr lang="id-ID" sz="2400" dirty="0" smtClean="0"/>
              <a:t>’ = 0</a:t>
            </a:r>
            <a:endParaRPr lang="id-ID" dirty="0"/>
          </a:p>
        </p:txBody>
      </p:sp>
      <p:pic>
        <p:nvPicPr>
          <p:cNvPr id="4098" name="Picture 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1785926"/>
            <a:ext cx="12192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714356"/>
            <a:ext cx="81439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aljabar</a:t>
            </a:r>
            <a:r>
              <a:rPr lang="en-US" sz="2400" dirty="0" smtClean="0"/>
              <a:t> Boolean,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id-ID" sz="2400" dirty="0" smtClean="0"/>
              <a:t>d</a:t>
            </a:r>
            <a:r>
              <a:rPr lang="en-US" sz="2400" dirty="0" err="1" smtClean="0"/>
              <a:t>iperlihatkan</a:t>
            </a:r>
            <a:r>
              <a:rPr lang="id-ID" sz="2400" dirty="0" smtClean="0"/>
              <a:t> 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pPr lvl="0">
              <a:buFont typeface="Wingdings" pitchFamily="2" charset="2"/>
              <a:buChar char="§"/>
            </a:pPr>
            <a:r>
              <a:rPr lang="id-ID" sz="2400" dirty="0" smtClean="0"/>
              <a:t>  </a:t>
            </a:r>
            <a:r>
              <a:rPr lang="en-US" sz="2400" dirty="0" err="1" smtClean="0"/>
              <a:t>Elemen-elemen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endParaRPr lang="id-ID" sz="2400" dirty="0" smtClean="0"/>
          </a:p>
          <a:p>
            <a:pPr lvl="0">
              <a:buFont typeface="Wingdings" pitchFamily="2" charset="2"/>
              <a:buChar char="§"/>
            </a:pPr>
            <a:r>
              <a:rPr lang="id-ID" sz="2400" dirty="0" smtClean="0"/>
              <a:t>  </a:t>
            </a:r>
            <a:r>
              <a:rPr lang="en-US" sz="2400" dirty="0" err="1" smtClean="0"/>
              <a:t>Kaidah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operator </a:t>
            </a:r>
            <a:r>
              <a:rPr lang="en-US" sz="2400" dirty="0" err="1" smtClean="0"/>
              <a:t>biner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operator </a:t>
            </a:r>
            <a:r>
              <a:rPr lang="en-US" sz="2400" dirty="0" err="1" smtClean="0"/>
              <a:t>uner</a:t>
            </a:r>
            <a:endParaRPr lang="id-ID" sz="2400" dirty="0" smtClean="0"/>
          </a:p>
          <a:p>
            <a:pPr lvl="0">
              <a:buFont typeface="Wingdings" pitchFamily="2" charset="2"/>
              <a:buChar char="§"/>
            </a:pPr>
            <a:r>
              <a:rPr lang="id-ID" sz="2400" dirty="0" smtClean="0"/>
              <a:t> 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postulat</a:t>
            </a:r>
            <a:r>
              <a:rPr lang="en-US" sz="2400" dirty="0" smtClean="0"/>
              <a:t> Huntington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428604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Aljabar</a:t>
            </a:r>
            <a:r>
              <a:rPr lang="en-US" sz="2400" b="1" dirty="0" smtClean="0"/>
              <a:t> Boolean </a:t>
            </a:r>
            <a:r>
              <a:rPr lang="en-US" sz="2400" b="1" dirty="0" err="1" smtClean="0"/>
              <a:t>Dua-Nilai</a:t>
            </a:r>
            <a:endParaRPr lang="id-ID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1142984"/>
            <a:ext cx="72152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Aljabar</a:t>
            </a:r>
            <a:r>
              <a:rPr lang="en-US" sz="2400" dirty="0" smtClean="0"/>
              <a:t> Boolean </a:t>
            </a:r>
            <a:r>
              <a:rPr lang="en-US" sz="2400" dirty="0" err="1" smtClean="0"/>
              <a:t>dua-nilai</a:t>
            </a:r>
            <a:r>
              <a:rPr lang="id-ID" sz="2400" dirty="0" smtClean="0"/>
              <a:t> 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pPr lvl="0">
              <a:buFont typeface="Wingdings" pitchFamily="2" charset="2"/>
              <a:buChar char="Ø"/>
            </a:pPr>
            <a:r>
              <a:rPr lang="id-ID" sz="2400" i="1" dirty="0" smtClean="0"/>
              <a:t>  </a:t>
            </a:r>
            <a:r>
              <a:rPr lang="en-US" sz="2400" i="1" dirty="0" smtClean="0"/>
              <a:t>B</a:t>
            </a:r>
            <a:r>
              <a:rPr lang="en-US" sz="2400" dirty="0" smtClean="0"/>
              <a:t> = {0, 1}</a:t>
            </a:r>
            <a:endParaRPr lang="id-ID" sz="2400" dirty="0" smtClean="0"/>
          </a:p>
          <a:p>
            <a:pPr lvl="0">
              <a:buFont typeface="Wingdings" pitchFamily="2" charset="2"/>
              <a:buChar char="Ø"/>
            </a:pPr>
            <a:r>
              <a:rPr lang="id-ID" sz="2400" dirty="0" smtClean="0"/>
              <a:t>  </a:t>
            </a:r>
            <a:r>
              <a:rPr lang="en-US" sz="2400" dirty="0" smtClean="0"/>
              <a:t>operator </a:t>
            </a:r>
            <a:r>
              <a:rPr lang="en-US" sz="2400" dirty="0" err="1" smtClean="0"/>
              <a:t>biner</a:t>
            </a:r>
            <a:r>
              <a:rPr lang="id-ID" sz="2400" dirty="0" smtClean="0"/>
              <a:t> </a:t>
            </a:r>
            <a:r>
              <a:rPr lang="en-US" sz="2400" dirty="0" smtClean="0"/>
              <a:t> +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</a:t>
            </a:r>
            <a:endParaRPr lang="id-ID" sz="2400" dirty="0" smtClean="0">
              <a:sym typeface="Symbol"/>
            </a:endParaRPr>
          </a:p>
          <a:p>
            <a:pPr lvl="0">
              <a:buFont typeface="Wingdings" pitchFamily="2" charset="2"/>
              <a:buChar char="Ø"/>
            </a:pPr>
            <a:r>
              <a:rPr lang="id-ID" sz="2400" dirty="0" smtClean="0">
                <a:sym typeface="Symbol"/>
              </a:rPr>
              <a:t>  </a:t>
            </a:r>
            <a:r>
              <a:rPr lang="en-US" sz="2400" dirty="0" smtClean="0"/>
              <a:t>operator </a:t>
            </a:r>
            <a:r>
              <a:rPr lang="en-US" sz="2400" dirty="0" err="1" smtClean="0"/>
              <a:t>uner</a:t>
            </a:r>
            <a:r>
              <a:rPr lang="id-ID" sz="2400" dirty="0" smtClean="0"/>
              <a:t>  </a:t>
            </a:r>
            <a:r>
              <a:rPr lang="en-US" sz="2400" dirty="0" smtClean="0"/>
              <a:t>’</a:t>
            </a:r>
            <a:endParaRPr lang="id-ID" sz="2400" dirty="0" smtClean="0"/>
          </a:p>
          <a:p>
            <a:pPr lvl="0">
              <a:buFont typeface="Wingdings" pitchFamily="2" charset="2"/>
              <a:buChar char="Ø"/>
            </a:pPr>
            <a:r>
              <a:rPr lang="id-ID" sz="2400" dirty="0" smtClean="0"/>
              <a:t>  </a:t>
            </a:r>
            <a:r>
              <a:rPr lang="en-US" sz="2400" dirty="0" err="1" smtClean="0"/>
              <a:t>Kaidah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operator </a:t>
            </a:r>
            <a:r>
              <a:rPr lang="en-US" sz="2400" dirty="0" err="1" smtClean="0"/>
              <a:t>biner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operator </a:t>
            </a:r>
            <a:r>
              <a:rPr lang="en-US" sz="2400" dirty="0" err="1" smtClean="0"/>
              <a:t>uner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8662" y="3714752"/>
          <a:ext cx="6858049" cy="1785951"/>
        </p:xfrm>
        <a:graphic>
          <a:graphicData uri="http://schemas.openxmlformats.org/drawingml/2006/table">
            <a:tbl>
              <a:tblPr/>
              <a:tblGrid>
                <a:gridCol w="500844"/>
                <a:gridCol w="622980"/>
                <a:gridCol w="871644"/>
                <a:gridCol w="622980"/>
                <a:gridCol w="500844"/>
                <a:gridCol w="500844"/>
                <a:gridCol w="1120309"/>
                <a:gridCol w="622980"/>
                <a:gridCol w="747751"/>
                <a:gridCol w="746873"/>
              </a:tblGrid>
              <a:tr h="4412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600">
                          <a:latin typeface="Comic Sans MS"/>
                          <a:ea typeface="Times New Roman"/>
                        </a:rPr>
                        <a:t> </a:t>
                      </a:r>
                      <a:r>
                        <a:rPr lang="en-US" sz="1600" i="1">
                          <a:latin typeface="Comic Sans MS"/>
                          <a:ea typeface="Times New Roman"/>
                        </a:rPr>
                        <a:t>a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1600" i="1">
                          <a:latin typeface="Comic Sans MS"/>
                          <a:ea typeface="Times New Roman"/>
                        </a:rPr>
                        <a:t>b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Comic Sans MS"/>
                          <a:ea typeface="Times New Roman"/>
                        </a:rPr>
                        <a:t>a </a:t>
                      </a:r>
                      <a:r>
                        <a:rPr lang="en-US" sz="1600">
                          <a:latin typeface="Comic Sans MS"/>
                          <a:ea typeface="Times New Roman"/>
                          <a:sym typeface="Symbol"/>
                        </a:rPr>
                        <a:t></a:t>
                      </a:r>
                      <a:r>
                        <a:rPr lang="en-US" sz="1600" i="1">
                          <a:latin typeface="Comic Sans MS"/>
                          <a:ea typeface="Times New Roman"/>
                        </a:rPr>
                        <a:t> b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Comic Sans MS"/>
                          <a:ea typeface="Times New Roman"/>
                        </a:rPr>
                        <a:t>a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Comic Sans MS"/>
                          <a:ea typeface="Times New Roman"/>
                        </a:rPr>
                        <a:t>b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Comic Sans MS"/>
                          <a:ea typeface="Times New Roman"/>
                        </a:rPr>
                        <a:t>a</a:t>
                      </a:r>
                      <a:r>
                        <a:rPr lang="en-US" sz="1600">
                          <a:latin typeface="Comic Sans MS"/>
                          <a:ea typeface="Times New Roman"/>
                        </a:rPr>
                        <a:t> + </a:t>
                      </a:r>
                      <a:r>
                        <a:rPr lang="en-US" sz="1600" i="1">
                          <a:latin typeface="Comic Sans MS"/>
                          <a:ea typeface="Times New Roman"/>
                        </a:rPr>
                        <a:t>b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>
                        <a:latin typeface="Comic Sans MS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Comic Sans MS"/>
                          <a:ea typeface="Times New Roman"/>
                        </a:rPr>
                        <a:t>a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d-ID" sz="1600" dirty="0" smtClean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id-ID" sz="2100" dirty="0">
                          <a:latin typeface="Times New Roman"/>
                          <a:ea typeface="Times New Roman"/>
                        </a:rPr>
                        <a:t>a’</a:t>
                      </a:r>
                      <a:endParaRPr lang="id-ID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1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>
                        <a:latin typeface="Comic Sans MS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>
                        <a:latin typeface="Comic Sans MS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1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>
                        <a:latin typeface="Comic Sans MS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>
                        <a:latin typeface="Comic Sans MS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1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>
                        <a:latin typeface="Comic Sans MS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>
                        <a:latin typeface="Comic Sans MS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>
                        <a:latin typeface="Comic Sans MS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>
                        <a:latin typeface="Comic Sans MS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361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>
                        <a:latin typeface="Comic Sans MS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>
                        <a:latin typeface="Comic Sans MS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>
                        <a:latin typeface="Comic Sans MS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 dirty="0">
                        <a:latin typeface="Comic Sans MS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121" name="Picture 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571480"/>
            <a:ext cx="9715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57166"/>
            <a:ext cx="835824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Cek</a:t>
            </a:r>
            <a:r>
              <a:rPr lang="en-US" sz="2400" dirty="0" smtClean="0"/>
              <a:t> </a:t>
            </a:r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postulat</a:t>
            </a:r>
            <a:r>
              <a:rPr lang="en-US" sz="2400" dirty="0" smtClean="0"/>
              <a:t> Huntington</a:t>
            </a:r>
            <a:r>
              <a:rPr lang="id-ID" sz="2400" dirty="0" smtClean="0"/>
              <a:t> </a:t>
            </a:r>
            <a:r>
              <a:rPr lang="en-US" sz="2400" dirty="0" smtClean="0"/>
              <a:t>:</a:t>
            </a:r>
            <a:endParaRPr lang="id-ID" dirty="0" smtClean="0"/>
          </a:p>
          <a:p>
            <a:pPr lvl="0"/>
            <a:endParaRPr lang="id-ID" i="1" dirty="0" smtClean="0"/>
          </a:p>
          <a:p>
            <a:pPr lvl="0">
              <a:buFont typeface="Wingdings" pitchFamily="2" charset="2"/>
              <a:buChar char="Ø"/>
            </a:pPr>
            <a:r>
              <a:rPr lang="id-ID" sz="2400" i="1" dirty="0" smtClean="0"/>
              <a:t>  </a:t>
            </a:r>
            <a:r>
              <a:rPr lang="en-US" sz="2400" i="1" dirty="0" smtClean="0"/>
              <a:t>Closure</a:t>
            </a:r>
            <a:r>
              <a:rPr lang="en-US" sz="2400" dirty="0" smtClean="0"/>
              <a:t> :  </a:t>
            </a:r>
            <a:r>
              <a:rPr lang="en-US" sz="2400" dirty="0" err="1" smtClean="0"/>
              <a:t>jelas</a:t>
            </a:r>
            <a:r>
              <a:rPr lang="en-US" sz="2400" dirty="0" smtClean="0"/>
              <a:t> </a:t>
            </a:r>
            <a:r>
              <a:rPr lang="en-US" sz="2400" dirty="0" err="1" smtClean="0"/>
              <a:t>berlaku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pPr lvl="0"/>
            <a:endParaRPr lang="id-ID" sz="2400" dirty="0" smtClean="0"/>
          </a:p>
          <a:p>
            <a:pPr lvl="0">
              <a:buFont typeface="Wingdings" pitchFamily="2" charset="2"/>
              <a:buChar char="Ø"/>
            </a:pPr>
            <a:r>
              <a:rPr lang="id-ID" sz="2400" dirty="0" smtClean="0"/>
              <a:t>  </a:t>
            </a:r>
            <a:r>
              <a:rPr lang="en-US" sz="2400" dirty="0" err="1" smtClean="0"/>
              <a:t>Identitas</a:t>
            </a:r>
            <a:r>
              <a:rPr lang="en-US" sz="2400" dirty="0" smtClean="0"/>
              <a:t>: </a:t>
            </a:r>
            <a:r>
              <a:rPr lang="en-US" sz="2400" dirty="0" err="1" smtClean="0"/>
              <a:t>jelas</a:t>
            </a:r>
            <a:r>
              <a:rPr lang="en-US" sz="2400" dirty="0" smtClean="0"/>
              <a:t> </a:t>
            </a:r>
            <a:r>
              <a:rPr lang="en-US" sz="2400" dirty="0" err="1" smtClean="0"/>
              <a:t>berlaku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lihat</a:t>
            </a:r>
            <a:r>
              <a:rPr lang="id-ID" sz="2400" dirty="0" smtClean="0"/>
              <a:t>        </a:t>
            </a:r>
          </a:p>
          <a:p>
            <a:pPr lvl="0"/>
            <a:r>
              <a:rPr lang="id-ID" sz="2400" dirty="0" smtClean="0"/>
              <a:t>      b</a:t>
            </a:r>
            <a:r>
              <a:rPr lang="en-US" sz="2400" dirty="0" err="1" smtClean="0"/>
              <a:t>ahwa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r>
              <a:rPr lang="id-ID" sz="2400" dirty="0" smtClean="0"/>
              <a:t>	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 0 + 1 = 1 + 0 = 1 </a:t>
            </a:r>
            <a:endParaRPr lang="id-ID" sz="2400" dirty="0" smtClean="0"/>
          </a:p>
          <a:p>
            <a:r>
              <a:rPr lang="id-ID" sz="2400" dirty="0" smtClean="0"/>
              <a:t>	</a:t>
            </a:r>
            <a:r>
              <a:rPr lang="en-US" sz="2400" dirty="0" smtClean="0"/>
              <a:t>(ii) 1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0  = 0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1 = 0</a:t>
            </a:r>
            <a:endParaRPr lang="id-ID" sz="2400" dirty="0" smtClean="0"/>
          </a:p>
          <a:p>
            <a:endParaRPr lang="id-ID" sz="2400" dirty="0" smtClean="0"/>
          </a:p>
          <a:p>
            <a:pPr>
              <a:buFont typeface="Wingdings" pitchFamily="2" charset="2"/>
              <a:buChar char="Ø"/>
            </a:pPr>
            <a:r>
              <a:rPr lang="id-ID" sz="2400" dirty="0" smtClean="0"/>
              <a:t>  </a:t>
            </a:r>
            <a:r>
              <a:rPr lang="en-US" sz="2400" dirty="0" err="1" smtClean="0"/>
              <a:t>Komutatif</a:t>
            </a:r>
            <a:r>
              <a:rPr lang="en-US" sz="2400" dirty="0" smtClean="0"/>
              <a:t>:  </a:t>
            </a:r>
            <a:r>
              <a:rPr lang="en-US" sz="2400" dirty="0" err="1" smtClean="0"/>
              <a:t>jelas</a:t>
            </a:r>
            <a:r>
              <a:rPr lang="en-US" sz="2400" dirty="0" smtClean="0"/>
              <a:t> </a:t>
            </a:r>
            <a:r>
              <a:rPr lang="en-US" sz="2400" dirty="0" err="1" smtClean="0"/>
              <a:t>berlaku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simetri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id-ID" sz="2400" dirty="0" smtClean="0"/>
              <a:t> </a:t>
            </a:r>
          </a:p>
          <a:p>
            <a:r>
              <a:rPr lang="id-ID" sz="2400" dirty="0" smtClean="0"/>
              <a:t>                           </a:t>
            </a:r>
            <a:r>
              <a:rPr lang="en-US" sz="2400" dirty="0" smtClean="0"/>
              <a:t>operator </a:t>
            </a:r>
            <a:r>
              <a:rPr lang="en-US" sz="2400" dirty="0" err="1" smtClean="0"/>
              <a:t>biner</a:t>
            </a:r>
            <a:r>
              <a:rPr lang="en-US" sz="2400" dirty="0" smtClean="0"/>
              <a:t>.</a:t>
            </a:r>
            <a:endParaRPr lang="id-ID" dirty="0"/>
          </a:p>
        </p:txBody>
      </p:sp>
      <p:pic>
        <p:nvPicPr>
          <p:cNvPr id="47105" name="Picture 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44" y="357166"/>
            <a:ext cx="15049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807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2400" dirty="0" smtClean="0"/>
              <a:t>  </a:t>
            </a:r>
            <a:r>
              <a:rPr lang="en-US" sz="2400" dirty="0" err="1" smtClean="0"/>
              <a:t>Distributif</a:t>
            </a:r>
            <a:r>
              <a:rPr lang="en-US" sz="2400" dirty="0" smtClean="0"/>
              <a:t>: </a:t>
            </a:r>
            <a:endParaRPr lang="id-ID" sz="2400" dirty="0" smtClean="0"/>
          </a:p>
          <a:p>
            <a:r>
              <a:rPr lang="id-ID" sz="2400" dirty="0" smtClean="0"/>
              <a:t>	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(</a:t>
            </a:r>
            <a:r>
              <a:rPr lang="en-US" sz="2400" i="1" dirty="0" smtClean="0"/>
              <a:t>b</a:t>
            </a:r>
            <a:r>
              <a:rPr lang="en-US" sz="2400" dirty="0" smtClean="0"/>
              <a:t> + </a:t>
            </a:r>
            <a:r>
              <a:rPr lang="en-US" sz="2400" i="1" dirty="0" smtClean="0"/>
              <a:t>c</a:t>
            </a:r>
            <a:r>
              <a:rPr lang="en-US" sz="2400" dirty="0" smtClean="0"/>
              <a:t>) = (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) + (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</a:t>
            </a:r>
            <a:r>
              <a:rPr lang="en-US" sz="2400" i="1" dirty="0" smtClean="0"/>
              <a:t>c</a:t>
            </a:r>
            <a:r>
              <a:rPr lang="en-US" sz="2400" dirty="0" smtClean="0"/>
              <a:t>)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ditunjukkan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r>
              <a:rPr lang="id-ID" sz="2400" dirty="0" smtClean="0"/>
              <a:t>      	</a:t>
            </a:r>
            <a:r>
              <a:rPr lang="en-US" sz="2400" dirty="0" err="1" smtClean="0"/>
              <a:t>benar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operator </a:t>
            </a:r>
            <a:r>
              <a:rPr lang="en-US" sz="2400" dirty="0" err="1" smtClean="0"/>
              <a:t>biner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id-ID" sz="2400" dirty="0" smtClean="0"/>
              <a:t>   </a:t>
            </a:r>
          </a:p>
          <a:p>
            <a:r>
              <a:rPr lang="id-ID" sz="2400" dirty="0" smtClean="0"/>
              <a:t>              </a:t>
            </a:r>
            <a:r>
              <a:rPr lang="en-US" sz="2400" dirty="0" err="1" smtClean="0"/>
              <a:t>membentuk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id-ID" sz="2400" dirty="0" smtClean="0"/>
              <a:t> </a:t>
            </a:r>
            <a:r>
              <a:rPr lang="en-US" sz="2400" dirty="0" smtClean="0"/>
              <a:t>: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00099" y="2331720"/>
          <a:ext cx="7286676" cy="2194560"/>
        </p:xfrm>
        <a:graphic>
          <a:graphicData uri="http://schemas.openxmlformats.org/drawingml/2006/table">
            <a:tbl>
              <a:tblPr/>
              <a:tblGrid>
                <a:gridCol w="352394"/>
                <a:gridCol w="352394"/>
                <a:gridCol w="352394"/>
                <a:gridCol w="823358"/>
                <a:gridCol w="1405429"/>
                <a:gridCol w="704787"/>
                <a:gridCol w="945246"/>
                <a:gridCol w="235067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a  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Comic Sans MS"/>
                          <a:ea typeface="Times New Roman"/>
                        </a:rPr>
                        <a:t>b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Comic Sans MS"/>
                          <a:ea typeface="Times New Roman"/>
                        </a:rPr>
                        <a:t>c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Comic Sans MS"/>
                          <a:ea typeface="Times New Roman"/>
                        </a:rPr>
                        <a:t>b</a:t>
                      </a:r>
                      <a:r>
                        <a:rPr lang="en-US" sz="1600">
                          <a:latin typeface="Comic Sans MS"/>
                          <a:ea typeface="Times New Roman"/>
                        </a:rPr>
                        <a:t> + </a:t>
                      </a:r>
                      <a:r>
                        <a:rPr lang="en-US" sz="1600" i="1">
                          <a:latin typeface="Comic Sans MS"/>
                          <a:ea typeface="Times New Roman"/>
                        </a:rPr>
                        <a:t>c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Comic Sans MS"/>
                          <a:ea typeface="Times New Roman"/>
                        </a:rPr>
                        <a:t>a</a:t>
                      </a:r>
                      <a:r>
                        <a:rPr lang="en-US" sz="1600">
                          <a:latin typeface="Comic Sans MS"/>
                          <a:ea typeface="Times New Roman"/>
                        </a:rPr>
                        <a:t> </a:t>
                      </a:r>
                      <a:r>
                        <a:rPr lang="en-US" sz="1600">
                          <a:latin typeface="Comic Sans MS"/>
                          <a:ea typeface="Times New Roman"/>
                          <a:sym typeface="Symbol"/>
                        </a:rPr>
                        <a:t></a:t>
                      </a:r>
                      <a:r>
                        <a:rPr lang="en-US" sz="1600">
                          <a:latin typeface="Comic Sans MS"/>
                          <a:ea typeface="Times New Roman"/>
                        </a:rPr>
                        <a:t> (</a:t>
                      </a:r>
                      <a:r>
                        <a:rPr lang="en-US" sz="1600" i="1">
                          <a:latin typeface="Comic Sans MS"/>
                          <a:ea typeface="Times New Roman"/>
                        </a:rPr>
                        <a:t>b</a:t>
                      </a:r>
                      <a:r>
                        <a:rPr lang="en-US" sz="1600">
                          <a:latin typeface="Comic Sans MS"/>
                          <a:ea typeface="Times New Roman"/>
                        </a:rPr>
                        <a:t> + </a:t>
                      </a:r>
                      <a:r>
                        <a:rPr lang="en-US" sz="1600" i="1">
                          <a:latin typeface="Comic Sans MS"/>
                          <a:ea typeface="Times New Roman"/>
                        </a:rPr>
                        <a:t>c</a:t>
                      </a:r>
                      <a:r>
                        <a:rPr lang="en-US" sz="1600">
                          <a:latin typeface="Comic Sans MS"/>
                          <a:ea typeface="Times New Roman"/>
                        </a:rPr>
                        <a:t>)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Comic Sans MS"/>
                          <a:ea typeface="Times New Roman"/>
                        </a:rPr>
                        <a:t>a</a:t>
                      </a:r>
                      <a:r>
                        <a:rPr lang="en-US" sz="1600">
                          <a:latin typeface="Comic Sans MS"/>
                          <a:ea typeface="Times New Roman"/>
                        </a:rPr>
                        <a:t> </a:t>
                      </a:r>
                      <a:r>
                        <a:rPr lang="en-US" sz="1600">
                          <a:latin typeface="Comic Sans MS"/>
                          <a:ea typeface="Times New Roman"/>
                          <a:sym typeface="Symbol"/>
                        </a:rPr>
                        <a:t></a:t>
                      </a:r>
                      <a:r>
                        <a:rPr lang="en-US" sz="1600">
                          <a:latin typeface="Comic Sans MS"/>
                          <a:ea typeface="Times New Roman"/>
                        </a:rPr>
                        <a:t> </a:t>
                      </a:r>
                      <a:r>
                        <a:rPr lang="en-US" sz="1600" i="1">
                          <a:latin typeface="Comic Sans MS"/>
                          <a:ea typeface="Times New Roman"/>
                        </a:rPr>
                        <a:t>b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>
                          <a:latin typeface="Comic Sans MS"/>
                          <a:ea typeface="Times New Roman"/>
                        </a:rPr>
                        <a:t>a</a:t>
                      </a:r>
                      <a:r>
                        <a:rPr lang="en-US" sz="1600">
                          <a:latin typeface="Comic Sans MS"/>
                          <a:ea typeface="Times New Roman"/>
                        </a:rPr>
                        <a:t> </a:t>
                      </a:r>
                      <a:r>
                        <a:rPr lang="en-US" sz="1600">
                          <a:latin typeface="Comic Sans MS"/>
                          <a:ea typeface="Times New Roman"/>
                          <a:sym typeface="Symbol"/>
                        </a:rPr>
                        <a:t></a:t>
                      </a:r>
                      <a:r>
                        <a:rPr lang="en-US" sz="1600">
                          <a:latin typeface="Comic Sans MS"/>
                          <a:ea typeface="Times New Roman"/>
                        </a:rPr>
                        <a:t> </a:t>
                      </a:r>
                      <a:r>
                        <a:rPr lang="en-US" sz="1600" i="1">
                          <a:latin typeface="Comic Sans MS"/>
                          <a:ea typeface="Times New Roman"/>
                        </a:rPr>
                        <a:t>c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(</a:t>
                      </a:r>
                      <a:r>
                        <a:rPr lang="en-US" sz="1600" i="1">
                          <a:latin typeface="Comic Sans MS"/>
                          <a:ea typeface="Times New Roman"/>
                        </a:rPr>
                        <a:t>a</a:t>
                      </a:r>
                      <a:r>
                        <a:rPr lang="en-US" sz="1600">
                          <a:latin typeface="Comic Sans MS"/>
                          <a:ea typeface="Times New Roman"/>
                        </a:rPr>
                        <a:t> </a:t>
                      </a:r>
                      <a:r>
                        <a:rPr lang="en-US" sz="1600">
                          <a:latin typeface="Comic Sans MS"/>
                          <a:ea typeface="Times New Roman"/>
                          <a:sym typeface="Symbol"/>
                        </a:rPr>
                        <a:t></a:t>
                      </a:r>
                      <a:r>
                        <a:rPr lang="en-US" sz="1600">
                          <a:latin typeface="Comic Sans MS"/>
                          <a:ea typeface="Times New Roman"/>
                        </a:rPr>
                        <a:t> </a:t>
                      </a:r>
                      <a:r>
                        <a:rPr lang="en-US" sz="1600" i="1">
                          <a:latin typeface="Comic Sans MS"/>
                          <a:ea typeface="Times New Roman"/>
                        </a:rPr>
                        <a:t>b</a:t>
                      </a:r>
                      <a:r>
                        <a:rPr lang="en-US" sz="1600">
                          <a:latin typeface="Comic Sans MS"/>
                          <a:ea typeface="Times New Roman"/>
                        </a:rPr>
                        <a:t>) + (</a:t>
                      </a:r>
                      <a:r>
                        <a:rPr lang="en-US" sz="1600" i="1">
                          <a:latin typeface="Comic Sans MS"/>
                          <a:ea typeface="Times New Roman"/>
                        </a:rPr>
                        <a:t>a</a:t>
                      </a:r>
                      <a:r>
                        <a:rPr lang="en-US" sz="1600">
                          <a:latin typeface="Comic Sans MS"/>
                          <a:ea typeface="Times New Roman"/>
                        </a:rPr>
                        <a:t> </a:t>
                      </a:r>
                      <a:r>
                        <a:rPr lang="en-US" sz="1600">
                          <a:latin typeface="Comic Sans MS"/>
                          <a:ea typeface="Times New Roman"/>
                          <a:sym typeface="Symbol"/>
                        </a:rPr>
                        <a:t></a:t>
                      </a:r>
                      <a:r>
                        <a:rPr lang="en-US" sz="1600">
                          <a:latin typeface="Comic Sans MS"/>
                          <a:ea typeface="Times New Roman"/>
                        </a:rPr>
                        <a:t> </a:t>
                      </a:r>
                      <a:r>
                        <a:rPr lang="en-US" sz="1600" i="1">
                          <a:latin typeface="Comic Sans MS"/>
                          <a:ea typeface="Times New Roman"/>
                        </a:rPr>
                        <a:t>c</a:t>
                      </a:r>
                      <a:r>
                        <a:rPr lang="en-US" sz="1600">
                          <a:latin typeface="Comic Sans MS"/>
                          <a:ea typeface="Times New Roman"/>
                        </a:rPr>
                        <a:t>)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0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omic Sans MS"/>
                          <a:ea typeface="Times New Roman"/>
                        </a:rPr>
                        <a:t>1</a:t>
                      </a:r>
                      <a:endParaRPr lang="id-ID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6081" name="Picture 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710" y="571480"/>
            <a:ext cx="9239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71480"/>
            <a:ext cx="785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id-ID" sz="2400" dirty="0" smtClean="0"/>
              <a:t>  </a:t>
            </a:r>
            <a:r>
              <a:rPr lang="en-US" sz="2400" dirty="0" err="1" smtClean="0"/>
              <a:t>Komplemen</a:t>
            </a:r>
            <a:r>
              <a:rPr lang="en-US" sz="2400" dirty="0" smtClean="0"/>
              <a:t>: </a:t>
            </a:r>
            <a:r>
              <a:rPr lang="en-US" sz="2400" dirty="0" err="1" smtClean="0"/>
              <a:t>jelas</a:t>
            </a:r>
            <a:r>
              <a:rPr lang="en-US" sz="2400" dirty="0" smtClean="0"/>
              <a:t> </a:t>
            </a:r>
            <a:r>
              <a:rPr lang="en-US" sz="2400" dirty="0" err="1" smtClean="0"/>
              <a:t>berlaku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memperlihatkan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id-ID" sz="2400" dirty="0" smtClean="0"/>
              <a:t> 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r>
              <a:rPr lang="en-US" sz="2400" dirty="0" smtClean="0"/>
              <a:t>   </a:t>
            </a:r>
            <a:endParaRPr lang="id-ID" sz="2400" dirty="0" smtClean="0"/>
          </a:p>
          <a:p>
            <a:r>
              <a:rPr lang="id-ID" sz="2400" dirty="0" smtClean="0"/>
              <a:t>     </a:t>
            </a:r>
            <a:r>
              <a:rPr lang="en-US" sz="2400" dirty="0" smtClean="0"/>
              <a:t> (</a:t>
            </a:r>
            <a:r>
              <a:rPr lang="en-US" sz="2400" dirty="0" err="1" smtClean="0"/>
              <a:t>i</a:t>
            </a:r>
            <a:r>
              <a:rPr lang="en-US" sz="2400" dirty="0" smtClean="0"/>
              <a:t>)  </a:t>
            </a:r>
            <a:r>
              <a:rPr lang="en-US" sz="2400" i="1" dirty="0" smtClean="0"/>
              <a:t>a</a:t>
            </a:r>
            <a:r>
              <a:rPr lang="en-US" sz="2400" dirty="0" smtClean="0"/>
              <a:t> + </a:t>
            </a:r>
            <a:r>
              <a:rPr lang="en-US" sz="2400" i="1" dirty="0" smtClean="0"/>
              <a:t>a</a:t>
            </a:r>
            <a:r>
              <a:rPr lang="en-US" sz="2400" dirty="0" smtClean="0"/>
              <a:t>‘ = 1,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0 + 0’= 0 + 1 = 1 </a:t>
            </a:r>
            <a:r>
              <a:rPr lang="en-US" sz="2400" dirty="0" err="1" smtClean="0"/>
              <a:t>dan</a:t>
            </a:r>
            <a:r>
              <a:rPr lang="en-US" sz="2400" dirty="0" smtClean="0"/>
              <a:t> 1 + 1’= 1 + 0 = 1 </a:t>
            </a:r>
            <a:endParaRPr lang="id-ID" sz="2400" dirty="0" smtClean="0"/>
          </a:p>
          <a:p>
            <a:r>
              <a:rPr lang="en-US" sz="2400" dirty="0" smtClean="0"/>
              <a:t>    </a:t>
            </a:r>
            <a:r>
              <a:rPr lang="id-ID" sz="2400" dirty="0" smtClean="0"/>
              <a:t>  </a:t>
            </a:r>
            <a:r>
              <a:rPr lang="en-US" sz="2400" dirty="0" smtClean="0"/>
              <a:t>(ii)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id-ID" sz="2400" i="1" smtClean="0"/>
              <a:t>’</a:t>
            </a:r>
            <a:r>
              <a:rPr lang="en-US" sz="2400" smtClean="0"/>
              <a:t> </a:t>
            </a:r>
            <a:r>
              <a:rPr lang="en-US" sz="2400" dirty="0" smtClean="0"/>
              <a:t>= 0,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0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0’= 0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1 = 0 </a:t>
            </a:r>
            <a:r>
              <a:rPr lang="en-US" sz="2400" dirty="0" err="1" smtClean="0"/>
              <a:t>dan</a:t>
            </a:r>
            <a:r>
              <a:rPr lang="en-US" sz="2400" dirty="0" smtClean="0"/>
              <a:t> 1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1’ = 1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0 = 0</a:t>
            </a:r>
            <a:endParaRPr lang="id-ID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2643182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kelima</a:t>
            </a:r>
            <a:r>
              <a:rPr lang="en-US" sz="2400" dirty="0" smtClean="0"/>
              <a:t> </a:t>
            </a:r>
            <a:r>
              <a:rPr lang="en-US" sz="2400" dirty="0" err="1" smtClean="0"/>
              <a:t>postulat</a:t>
            </a:r>
            <a:r>
              <a:rPr lang="en-US" sz="2400" dirty="0" smtClean="0"/>
              <a:t> Huntington </a:t>
            </a:r>
            <a:r>
              <a:rPr lang="en-US" sz="2400" dirty="0" err="1" smtClean="0"/>
              <a:t>dipenuhi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terbukti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i="1" dirty="0" smtClean="0"/>
              <a:t>B</a:t>
            </a:r>
            <a:r>
              <a:rPr lang="en-US" sz="2400" dirty="0" smtClean="0"/>
              <a:t> = {0, 1} </a:t>
            </a:r>
            <a:r>
              <a:rPr lang="en-US" sz="2400" dirty="0" err="1" smtClean="0"/>
              <a:t>bersama-sama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operator </a:t>
            </a:r>
            <a:r>
              <a:rPr lang="en-US" sz="2400" dirty="0" err="1" smtClean="0"/>
              <a:t>biner</a:t>
            </a:r>
            <a:r>
              <a:rPr lang="en-US" sz="2400" dirty="0" smtClean="0"/>
              <a:t> +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</a:t>
            </a:r>
            <a:r>
              <a:rPr lang="en-US" sz="2400" dirty="0" smtClean="0"/>
              <a:t> operator </a:t>
            </a:r>
            <a:r>
              <a:rPr lang="en-US" sz="2400" dirty="0" err="1" smtClean="0"/>
              <a:t>komplemen</a:t>
            </a:r>
            <a:r>
              <a:rPr lang="en-US" sz="2400" dirty="0" smtClean="0"/>
              <a:t> ‘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aljabar</a:t>
            </a:r>
            <a:r>
              <a:rPr lang="en-US" sz="2400" dirty="0" smtClean="0"/>
              <a:t> Boolean</a:t>
            </a:r>
            <a:r>
              <a:rPr lang="id-ID" sz="2400" dirty="0" smtClean="0"/>
              <a:t>.</a:t>
            </a:r>
            <a:endParaRPr lang="id-ID" sz="2400" dirty="0"/>
          </a:p>
        </p:txBody>
      </p:sp>
      <p:pic>
        <p:nvPicPr>
          <p:cNvPr id="48130" name="Picture 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3500438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3407</TotalTime>
  <Words>825</Words>
  <Application>Microsoft Office PowerPoint</Application>
  <PresentationFormat>On-screen Show (4:3)</PresentationFormat>
  <Paragraphs>320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Aljabar Boolean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LOGIKA MATEMATIKA TERAPAN DIG1C3</dc:title>
  <dc:creator>HP 1000</dc:creator>
  <cp:lastModifiedBy>HP 1000</cp:lastModifiedBy>
  <cp:revision>187</cp:revision>
  <dcterms:created xsi:type="dcterms:W3CDTF">2015-08-23T20:24:23Z</dcterms:created>
  <dcterms:modified xsi:type="dcterms:W3CDTF">2015-08-31T09:23:15Z</dcterms:modified>
</cp:coreProperties>
</file>