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271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>
        <p:scale>
          <a:sx n="120" d="100"/>
          <a:sy n="120" d="100"/>
        </p:scale>
        <p:origin x="54" y="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3FCF4-62EB-4FBC-8213-498E87A9686A}" type="datetimeFigureOut">
              <a:rPr lang="id-ID" smtClean="0"/>
              <a:pPr/>
              <a:t>05/09/2015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FA77D-E96E-4400-BC31-6A6178106898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FA77D-E96E-4400-BC31-6A6178106898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05/09/2015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05/09/2015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05/09/2015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05/09/2015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05/09/2015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05/09/2015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05/09/2015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05/09/2015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05/09/2015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05/09/2015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05/09/2015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5A045-A209-408F-8949-87D27DA8CC1E}" type="datetimeFigureOut">
              <a:rPr lang="id-ID" smtClean="0"/>
              <a:pPr/>
              <a:t>05/09/2015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714379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rgbClr val="FF0000"/>
                </a:solidFill>
              </a:rPr>
              <a:t>Aljabar Boolean</a:t>
            </a:r>
            <a:br>
              <a:rPr lang="id-ID" dirty="0" smtClean="0">
                <a:solidFill>
                  <a:srgbClr val="FF0000"/>
                </a:solidFill>
              </a:rPr>
            </a:br>
            <a:endParaRPr lang="id-ID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164305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071538" y="3929066"/>
            <a:ext cx="6715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smtClean="0">
                <a:solidFill>
                  <a:srgbClr val="FF0000"/>
                </a:solidFill>
              </a:rPr>
              <a:t>Seorang matematikawan Inggris, George Boole pada Tahun 1854 menemukan Aturan dasar logika yang disebut Aljabar Boolean</a:t>
            </a:r>
            <a:endParaRPr lang="id-ID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357166"/>
            <a:ext cx="78581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 smtClean="0"/>
          </a:p>
          <a:p>
            <a:r>
              <a:rPr lang="id-ID" sz="2400" b="1" dirty="0" smtClean="0">
                <a:solidFill>
                  <a:srgbClr val="FF0000"/>
                </a:solidFill>
              </a:rPr>
              <a:t>Bentuk POS-nya = ..........</a:t>
            </a:r>
          </a:p>
          <a:p>
            <a:endParaRPr lang="id-ID" sz="2400" dirty="0" smtClean="0"/>
          </a:p>
          <a:p>
            <a:r>
              <a:rPr lang="id-ID" sz="2400" dirty="0" smtClean="0"/>
              <a:t>	</a:t>
            </a:r>
            <a:r>
              <a:rPr lang="es-ES" sz="2400" dirty="0" err="1" smtClean="0"/>
              <a:t>Dengan</a:t>
            </a:r>
            <a:r>
              <a:rPr lang="es-ES" sz="2400" dirty="0" smtClean="0"/>
              <a:t> </a:t>
            </a:r>
            <a:r>
              <a:rPr lang="es-ES" sz="2400" dirty="0" err="1" smtClean="0"/>
              <a:t>mj</a:t>
            </a:r>
            <a:r>
              <a:rPr lang="es-ES" sz="2400" dirty="0" smtClean="0"/>
              <a:t>’ = </a:t>
            </a:r>
            <a:r>
              <a:rPr lang="es-ES" sz="2400" dirty="0" err="1" smtClean="0"/>
              <a:t>Mj</a:t>
            </a:r>
            <a:r>
              <a:rPr lang="es-ES" sz="2400" dirty="0" smtClean="0"/>
              <a:t> ⇒ f(</a:t>
            </a:r>
            <a:r>
              <a:rPr lang="es-ES" sz="2400" dirty="0" err="1" smtClean="0"/>
              <a:t>x,y</a:t>
            </a:r>
            <a:r>
              <a:rPr lang="es-ES" sz="2400" dirty="0" smtClean="0"/>
              <a:t>) = x’ ⇒ f’(</a:t>
            </a:r>
            <a:r>
              <a:rPr lang="es-ES" sz="2400" dirty="0" err="1" smtClean="0"/>
              <a:t>x,y</a:t>
            </a:r>
            <a:r>
              <a:rPr lang="es-ES" sz="2400" dirty="0" smtClean="0"/>
              <a:t>) = x</a:t>
            </a:r>
          </a:p>
          <a:p>
            <a:endParaRPr lang="id-ID" sz="2400" dirty="0" smtClean="0"/>
          </a:p>
          <a:p>
            <a:r>
              <a:rPr lang="id-ID" sz="2400" dirty="0" smtClean="0"/>
              <a:t>	</a:t>
            </a:r>
            <a:r>
              <a:rPr lang="es-ES" sz="2400" dirty="0" smtClean="0"/>
              <a:t>f’(</a:t>
            </a:r>
            <a:r>
              <a:rPr lang="es-ES" sz="2400" dirty="0" err="1" smtClean="0"/>
              <a:t>x,y</a:t>
            </a:r>
            <a:r>
              <a:rPr lang="es-ES" sz="2400" dirty="0" smtClean="0"/>
              <a:t>) </a:t>
            </a:r>
            <a:r>
              <a:rPr lang="id-ID" sz="2400" dirty="0" smtClean="0"/>
              <a:t> </a:t>
            </a:r>
            <a:r>
              <a:rPr lang="es-ES" sz="2400" dirty="0" smtClean="0"/>
              <a:t>= x . 1</a:t>
            </a:r>
            <a:r>
              <a:rPr lang="id-ID" sz="2400" dirty="0" smtClean="0"/>
              <a:t>			</a:t>
            </a:r>
            <a:r>
              <a:rPr lang="id-ID" sz="2400" dirty="0" smtClean="0">
                <a:sym typeface="Wingdings" pitchFamily="2" charset="2"/>
              </a:rPr>
              <a:t></a:t>
            </a:r>
            <a:r>
              <a:rPr lang="es-ES" sz="2400" dirty="0" smtClean="0"/>
              <a:t> </a:t>
            </a:r>
            <a:r>
              <a:rPr lang="es-ES" sz="2400" dirty="0" err="1" smtClean="0"/>
              <a:t>identitas</a:t>
            </a:r>
            <a:endParaRPr lang="es-ES" sz="2400" dirty="0" smtClean="0"/>
          </a:p>
          <a:p>
            <a:r>
              <a:rPr lang="id-ID" sz="2400" dirty="0" smtClean="0"/>
              <a:t>	             = x .(y+y’) 		</a:t>
            </a:r>
            <a:r>
              <a:rPr lang="id-ID" sz="2400" dirty="0" smtClean="0">
                <a:sym typeface="Wingdings" pitchFamily="2" charset="2"/>
              </a:rPr>
              <a:t> </a:t>
            </a:r>
            <a:r>
              <a:rPr lang="id-ID" sz="2400" dirty="0" smtClean="0"/>
              <a:t>komplemen</a:t>
            </a:r>
          </a:p>
          <a:p>
            <a:r>
              <a:rPr lang="id-ID" sz="2400" dirty="0" smtClean="0"/>
              <a:t>		= xy + xy’ 		</a:t>
            </a:r>
            <a:r>
              <a:rPr lang="id-ID" sz="2400" dirty="0" smtClean="0">
                <a:sym typeface="Wingdings" pitchFamily="2" charset="2"/>
              </a:rPr>
              <a:t> </a:t>
            </a:r>
            <a:r>
              <a:rPr lang="id-ID" sz="2400" dirty="0" smtClean="0"/>
              <a:t>distributif</a:t>
            </a:r>
          </a:p>
          <a:p>
            <a:r>
              <a:rPr lang="id-ID" sz="2400" dirty="0" smtClean="0"/>
              <a:t>	</a:t>
            </a:r>
          </a:p>
          <a:p>
            <a:r>
              <a:rPr lang="id-ID" sz="2400" dirty="0" smtClean="0"/>
              <a:t>	(f’(x,y))’  = </a:t>
            </a:r>
            <a:r>
              <a:rPr lang="id-ID" sz="2400" dirty="0" smtClean="0"/>
              <a:t> </a:t>
            </a:r>
            <a:r>
              <a:rPr lang="id-ID" sz="2400" dirty="0" smtClean="0"/>
              <a:t>(</a:t>
            </a:r>
            <a:r>
              <a:rPr lang="id-ID" sz="2400" dirty="0" smtClean="0"/>
              <a:t>xy + xy’)’ </a:t>
            </a:r>
            <a:endParaRPr lang="id-ID" sz="2400" dirty="0" smtClean="0"/>
          </a:p>
          <a:p>
            <a:r>
              <a:rPr lang="id-ID" sz="2400" dirty="0" smtClean="0"/>
              <a:t> </a:t>
            </a:r>
            <a:r>
              <a:rPr lang="id-ID" sz="2400" dirty="0" smtClean="0"/>
              <a:t>                             =  (</a:t>
            </a:r>
            <a:r>
              <a:rPr lang="id-ID" sz="2400" dirty="0" smtClean="0"/>
              <a:t>xy)’ (xy’)’</a:t>
            </a:r>
          </a:p>
          <a:p>
            <a:r>
              <a:rPr lang="id-ID" sz="2400" dirty="0" smtClean="0"/>
              <a:t>		   =  (</a:t>
            </a:r>
            <a:r>
              <a:rPr lang="id-ID" sz="2400" dirty="0" smtClean="0"/>
              <a:t>x’+y’)(x’+y)</a:t>
            </a:r>
            <a:endParaRPr lang="id-ID" sz="2400" dirty="0" smtClean="0"/>
          </a:p>
          <a:p>
            <a:r>
              <a:rPr lang="es-ES" sz="2400" dirty="0" smtClean="0"/>
              <a:t> </a:t>
            </a:r>
            <a:r>
              <a:rPr lang="id-ID" sz="2400" dirty="0" smtClean="0"/>
              <a:t>		   =  </a:t>
            </a:r>
            <a:r>
              <a:rPr lang="es-ES" sz="2400" dirty="0" smtClean="0"/>
              <a:t>(</a:t>
            </a:r>
            <a:r>
              <a:rPr lang="es-ES" sz="2400" dirty="0" err="1" smtClean="0"/>
              <a:t>x’+y</a:t>
            </a:r>
            <a:r>
              <a:rPr lang="es-ES" sz="2400" dirty="0" smtClean="0"/>
              <a:t>)(</a:t>
            </a:r>
            <a:r>
              <a:rPr lang="es-ES" sz="2400" dirty="0" err="1" smtClean="0"/>
              <a:t>x’+y</a:t>
            </a:r>
            <a:r>
              <a:rPr lang="es-ES" sz="2400" dirty="0" smtClean="0"/>
              <a:t>’)</a:t>
            </a:r>
            <a:endParaRPr lang="id-ID" sz="2400" dirty="0" smtClean="0"/>
          </a:p>
          <a:p>
            <a:endParaRPr lang="es-ES" sz="2400" dirty="0" smtClean="0"/>
          </a:p>
          <a:p>
            <a:r>
              <a:rPr lang="id-ID" sz="2400" dirty="0" smtClean="0"/>
              <a:t>	</a:t>
            </a:r>
            <a:r>
              <a:rPr lang="es-ES" sz="2400" dirty="0" smtClean="0"/>
              <a:t>∴</a:t>
            </a:r>
            <a:r>
              <a:rPr lang="es-ES" sz="2400" dirty="0" err="1" smtClean="0"/>
              <a:t>Bentuk</a:t>
            </a:r>
            <a:r>
              <a:rPr lang="es-ES" sz="2400" dirty="0" smtClean="0"/>
              <a:t> </a:t>
            </a:r>
            <a:r>
              <a:rPr lang="es-ES" sz="2400" dirty="0" err="1" smtClean="0"/>
              <a:t>Standar</a:t>
            </a:r>
            <a:r>
              <a:rPr lang="id-ID" sz="2400" dirty="0" smtClean="0"/>
              <a:t>   </a:t>
            </a:r>
            <a:r>
              <a:rPr lang="es-ES" sz="2400" dirty="0" smtClean="0"/>
              <a:t>:</a:t>
            </a:r>
            <a:r>
              <a:rPr lang="id-ID" sz="2400" dirty="0" smtClean="0"/>
              <a:t>  </a:t>
            </a:r>
            <a:r>
              <a:rPr lang="es-ES" sz="2400" dirty="0" smtClean="0"/>
              <a:t> f(</a:t>
            </a:r>
            <a:r>
              <a:rPr lang="es-ES" sz="2400" dirty="0" err="1" smtClean="0"/>
              <a:t>x,y</a:t>
            </a:r>
            <a:r>
              <a:rPr lang="es-ES" sz="2400" dirty="0" smtClean="0"/>
              <a:t>) = (</a:t>
            </a:r>
            <a:r>
              <a:rPr lang="es-ES" sz="2400" dirty="0" err="1" smtClean="0"/>
              <a:t>x’+y</a:t>
            </a:r>
            <a:r>
              <a:rPr lang="es-ES" sz="2400" dirty="0" smtClean="0"/>
              <a:t>)(</a:t>
            </a:r>
            <a:r>
              <a:rPr lang="es-ES" sz="2400" dirty="0" err="1" smtClean="0"/>
              <a:t>x’+y</a:t>
            </a:r>
            <a:r>
              <a:rPr lang="es-ES" sz="2400" dirty="0" smtClean="0"/>
              <a:t>’)</a:t>
            </a:r>
          </a:p>
          <a:p>
            <a:r>
              <a:rPr lang="id-ID" sz="2400" dirty="0" smtClean="0"/>
              <a:t>	∴Bentuk Kanonik  :   f(x,y) = </a:t>
            </a:r>
            <a:r>
              <a:rPr lang="el-GR" sz="2400" dirty="0" smtClean="0"/>
              <a:t>Π</a:t>
            </a:r>
            <a:r>
              <a:rPr lang="id-ID" sz="2400" dirty="0" smtClean="0"/>
              <a:t>M(2, 3)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3 IF TEL-U\ngajar\Semester Ganjil 1516\LOGMAT\OPENING BACKGROUND terimakasih 1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3214686"/>
            <a:ext cx="3429000" cy="3429000"/>
          </a:xfrm>
          <a:prstGeom prst="rect">
            <a:avLst/>
          </a:prstGeom>
          <a:noFill/>
        </p:spPr>
      </p:pic>
      <p:pic>
        <p:nvPicPr>
          <p:cNvPr id="2051" name="Picture 3" descr="D:\D3 IF TEL-U\ngajar\Semester Ganjil 1516\LOGMAT\selamat belajar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285728"/>
            <a:ext cx="2071702" cy="171451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428860" y="228599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 smtClean="0">
                <a:latin typeface="Chiller" pitchFamily="82" charset="0"/>
              </a:rPr>
              <a:t>Selamat Belajar</a:t>
            </a:r>
            <a:endParaRPr lang="id-ID" sz="3200" b="1" dirty="0">
              <a:latin typeface="Chiller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2800" b="1" dirty="0" smtClean="0"/>
              <a:t>Minterm dan Maxterm</a:t>
            </a:r>
            <a:endParaRPr lang="id-ID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928670"/>
            <a:ext cx="7715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Terdapat 2 bentuk fungsi Boolean :</a:t>
            </a:r>
          </a:p>
          <a:p>
            <a:pPr marL="457200" indent="-457200">
              <a:buAutoNum type="arabicPeriod"/>
            </a:pPr>
            <a:r>
              <a:rPr lang="id-ID" sz="2400" b="1" dirty="0" smtClean="0"/>
              <a:t>SOP (Sum of Product)  </a:t>
            </a:r>
            <a:r>
              <a:rPr lang="id-ID" sz="2400" b="1" dirty="0" smtClean="0">
                <a:sym typeface="Wingdings" pitchFamily="2" charset="2"/>
              </a:rPr>
              <a:t> </a:t>
            </a:r>
            <a:r>
              <a:rPr lang="id-ID" sz="2400" b="1" dirty="0" smtClean="0"/>
              <a:t> penjumlahan dari perkalian</a:t>
            </a:r>
          </a:p>
          <a:p>
            <a:pPr marL="457200" indent="-457200"/>
            <a:r>
              <a:rPr lang="id-ID" sz="2400" b="1" dirty="0" smtClean="0"/>
              <a:t>	</a:t>
            </a:r>
            <a:r>
              <a:rPr lang="sv-SE" sz="2400" dirty="0" smtClean="0"/>
              <a:t>disebut juga sebagai bentuk Minterm</a:t>
            </a:r>
            <a:r>
              <a:rPr lang="id-ID" sz="2400" dirty="0" smtClean="0"/>
              <a:t>  </a:t>
            </a:r>
            <a:r>
              <a:rPr lang="id-ID" sz="2400" dirty="0" smtClean="0">
                <a:sym typeface="Wingdings" pitchFamily="2" charset="2"/>
              </a:rPr>
              <a:t> </a:t>
            </a:r>
            <a:r>
              <a:rPr lang="sv-SE" sz="2400" dirty="0" smtClean="0"/>
              <a:t>Σmi</a:t>
            </a:r>
            <a:endParaRPr lang="id-ID" sz="2400" dirty="0" smtClean="0"/>
          </a:p>
          <a:p>
            <a:pPr marL="457200" indent="-457200"/>
            <a:endParaRPr lang="sv-SE" sz="2400" dirty="0" smtClean="0"/>
          </a:p>
          <a:p>
            <a:pPr marL="457200" indent="-457200">
              <a:buAutoNum type="arabicPeriod" startAt="2"/>
            </a:pPr>
            <a:r>
              <a:rPr lang="en-US" sz="2400" b="1" dirty="0" smtClean="0"/>
              <a:t>POS (Product of Sum)</a:t>
            </a:r>
            <a:r>
              <a:rPr lang="id-ID" sz="2400" b="1" dirty="0" smtClean="0"/>
              <a:t>  </a:t>
            </a:r>
            <a:r>
              <a:rPr lang="id-ID" sz="2400" b="1" dirty="0" smtClean="0">
                <a:sym typeface="Wingdings" pitchFamily="2" charset="2"/>
              </a:rPr>
              <a:t> </a:t>
            </a:r>
            <a:r>
              <a:rPr lang="en-US" sz="2400" b="1" dirty="0" err="1" smtClean="0"/>
              <a:t>perkalian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penjumlahan</a:t>
            </a:r>
            <a:endParaRPr lang="id-ID" sz="2400" b="1" dirty="0" smtClean="0"/>
          </a:p>
          <a:p>
            <a:pPr marL="457200" indent="-457200"/>
            <a:r>
              <a:rPr lang="id-ID" sz="2400" dirty="0" smtClean="0"/>
              <a:t>	disebut sebagai bentuk Maxterm   </a:t>
            </a:r>
            <a:r>
              <a:rPr lang="id-ID" sz="2400" dirty="0" smtClean="0">
                <a:sym typeface="Wingdings" pitchFamily="2" charset="2"/>
              </a:rPr>
              <a:t></a:t>
            </a:r>
            <a:r>
              <a:rPr lang="el-GR" sz="2400" dirty="0" smtClean="0"/>
              <a:t>Π</a:t>
            </a:r>
            <a:r>
              <a:rPr lang="id-ID" sz="2400" dirty="0" smtClean="0"/>
              <a:t>Mi</a:t>
            </a:r>
          </a:p>
          <a:p>
            <a:endParaRPr lang="id-ID" sz="2400" dirty="0" smtClean="0"/>
          </a:p>
          <a:p>
            <a:r>
              <a:rPr lang="id-ID" sz="2400" dirty="0" smtClean="0"/>
              <a:t>Contoh :</a:t>
            </a:r>
          </a:p>
          <a:p>
            <a:r>
              <a:rPr lang="id-ID" sz="2400" dirty="0" smtClean="0"/>
              <a:t>	 </a:t>
            </a:r>
            <a:r>
              <a:rPr lang="nl-NL" sz="2400" dirty="0" smtClean="0"/>
              <a:t>Minterm dan Maxterm 2 variabel: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500570"/>
            <a:ext cx="50482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Contoh :</a:t>
            </a:r>
          </a:p>
          <a:p>
            <a:r>
              <a:rPr lang="id-ID" sz="2400" dirty="0" smtClean="0"/>
              <a:t>	</a:t>
            </a:r>
            <a:r>
              <a:rPr lang="nl-NL" sz="2400" dirty="0" smtClean="0"/>
              <a:t>Minterm dan Maxterm 3 variabel</a:t>
            </a:r>
            <a:r>
              <a:rPr lang="id-ID" sz="2400" dirty="0" smtClean="0"/>
              <a:t> </a:t>
            </a:r>
            <a:r>
              <a:rPr lang="nl-NL" sz="2400" dirty="0" smtClean="0"/>
              <a:t>: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28736"/>
            <a:ext cx="56292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25381" y="2207701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‘</a:t>
            </a:r>
            <a:endParaRPr lang="id-ID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357167"/>
            <a:ext cx="80010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Konversi fungsi boolean</a:t>
            </a:r>
          </a:p>
          <a:p>
            <a:endParaRPr lang="id-ID" sz="2800" b="1" dirty="0" smtClean="0"/>
          </a:p>
          <a:p>
            <a:r>
              <a:rPr lang="id-ID" sz="2400" b="1" dirty="0" smtClean="0"/>
              <a:t>Contoh :</a:t>
            </a:r>
          </a:p>
          <a:p>
            <a:r>
              <a:rPr lang="id-ID" sz="2400" b="1" dirty="0" smtClean="0"/>
              <a:t>	SOP (Sum of Product)  </a:t>
            </a:r>
            <a:r>
              <a:rPr lang="id-ID" sz="2400" b="1" dirty="0" smtClean="0">
                <a:sym typeface="Wingdings" pitchFamily="2" charset="2"/>
              </a:rPr>
              <a:t> </a:t>
            </a:r>
            <a:r>
              <a:rPr lang="id-ID" sz="2400" b="1" dirty="0" smtClean="0"/>
              <a:t> penjumlahan dari perkalian</a:t>
            </a:r>
          </a:p>
          <a:p>
            <a:endParaRPr lang="id-ID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571744"/>
            <a:ext cx="835824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500042"/>
            <a:ext cx="82153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Contoh :</a:t>
            </a:r>
          </a:p>
          <a:p>
            <a:r>
              <a:rPr lang="id-ID" sz="2400" b="1" dirty="0" smtClean="0"/>
              <a:t>	</a:t>
            </a:r>
            <a:r>
              <a:rPr lang="en-US" sz="2400" b="1" dirty="0" smtClean="0"/>
              <a:t>POS (Product of Sum)</a:t>
            </a:r>
            <a:r>
              <a:rPr lang="id-ID" sz="2400" b="1" dirty="0" smtClean="0"/>
              <a:t>  </a:t>
            </a:r>
            <a:r>
              <a:rPr lang="id-ID" sz="2400" b="1" dirty="0" smtClean="0">
                <a:sym typeface="Wingdings" pitchFamily="2" charset="2"/>
              </a:rPr>
              <a:t> </a:t>
            </a:r>
            <a:r>
              <a:rPr lang="en-US" sz="2400" b="1" dirty="0" err="1" smtClean="0"/>
              <a:t>perkalian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penjumlahan</a:t>
            </a:r>
            <a:endParaRPr lang="id-ID" sz="2400" b="1" dirty="0" smtClean="0"/>
          </a:p>
          <a:p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5786454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Maka :</a:t>
            </a:r>
          </a:p>
          <a:p>
            <a:r>
              <a:rPr lang="id-ID" sz="2400" dirty="0" smtClean="0"/>
              <a:t>	</a:t>
            </a:r>
            <a:r>
              <a:rPr lang="en-US" sz="2400" dirty="0" smtClean="0"/>
              <a:t>∴</a:t>
            </a:r>
            <a:r>
              <a:rPr lang="en-US" sz="2400" b="1" dirty="0" smtClean="0"/>
              <a:t>F = m1 + m 4 + m7 = M0 . M2 . M3 . M5 . M6</a:t>
            </a:r>
            <a:endParaRPr lang="id-ID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57364"/>
            <a:ext cx="32480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357686" y="2000240"/>
            <a:ext cx="4500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à"/>
            </a:pPr>
            <a:r>
              <a:rPr lang="en-US" sz="2400" b="1" dirty="0" smtClean="0"/>
              <a:t>POS (Product of Sum)</a:t>
            </a:r>
            <a:endParaRPr lang="id-ID" sz="2400" b="1" dirty="0" smtClean="0"/>
          </a:p>
          <a:p>
            <a:endParaRPr lang="id-ID" b="1" dirty="0" smtClean="0">
              <a:sym typeface="Wingdings" pitchFamily="2" charset="2"/>
            </a:endParaRPr>
          </a:p>
          <a:p>
            <a:r>
              <a:rPr lang="pl-PL" sz="2400" dirty="0" smtClean="0"/>
              <a:t>f2(x,y,z) = (x+y+z)(x+y’+z)(x+y’+z’)</a:t>
            </a:r>
            <a:endParaRPr lang="id-ID" sz="2400" dirty="0" smtClean="0"/>
          </a:p>
          <a:p>
            <a:r>
              <a:rPr lang="id-ID" sz="2400" dirty="0" smtClean="0"/>
              <a:t>                  (x’+y+z’)(x’+y’+z)</a:t>
            </a:r>
            <a:r>
              <a:rPr lang="id-ID" sz="2400" dirty="0" smtClean="0">
                <a:sym typeface="Wingdings" pitchFamily="2" charset="2"/>
              </a:rPr>
              <a:t> </a:t>
            </a:r>
          </a:p>
          <a:p>
            <a:r>
              <a:rPr lang="id-ID" sz="2400" dirty="0" smtClean="0">
                <a:sym typeface="Wingdings" pitchFamily="2" charset="2"/>
              </a:rPr>
              <a:t>	 = (0+0+0)(0+1+0)(0+1+1)</a:t>
            </a:r>
          </a:p>
          <a:p>
            <a:r>
              <a:rPr lang="id-ID" sz="2400" dirty="0" smtClean="0">
                <a:sym typeface="Wingdings" pitchFamily="2" charset="2"/>
              </a:rPr>
              <a:t>                  (1+0+1)(1+1+0)</a:t>
            </a:r>
          </a:p>
          <a:p>
            <a:r>
              <a:rPr lang="id-ID" sz="2400" dirty="0" smtClean="0"/>
              <a:t>               = M0 M2 M3 M5 M6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4071934" y="4643446"/>
            <a:ext cx="485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Dari Tabel Kebenaran didapat :</a:t>
            </a:r>
          </a:p>
          <a:p>
            <a:r>
              <a:rPr lang="id-ID" sz="2400" dirty="0" smtClean="0"/>
              <a:t>f’(x,y,z) = (x+y+z’)(x’+y+z)(x’+y’+z’)</a:t>
            </a:r>
            <a:r>
              <a:rPr lang="id-ID" dirty="0" smtClean="0"/>
              <a:t>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142984"/>
            <a:ext cx="800105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4500570"/>
            <a:ext cx="4905377" cy="58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786182" y="5214950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= M5 M7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8662" y="5929330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∴</a:t>
            </a:r>
            <a:r>
              <a:rPr lang="en-US" sz="2400" b="1" dirty="0" smtClean="0"/>
              <a:t>F = m0 + m1 + m2 + m3 + m4 + m6 = M5 . M7</a:t>
            </a:r>
            <a:endParaRPr lang="id-ID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5786" y="428604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Contoh :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571480"/>
            <a:ext cx="757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Latihan :</a:t>
            </a:r>
            <a:endParaRPr lang="id-ID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1538" y="1285860"/>
          <a:ext cx="2500330" cy="3214714"/>
        </p:xfrm>
        <a:graphic>
          <a:graphicData uri="http://schemas.openxmlformats.org/drawingml/2006/table">
            <a:tbl>
              <a:tblPr/>
              <a:tblGrid>
                <a:gridCol w="483305"/>
                <a:gridCol w="489045"/>
                <a:gridCol w="474122"/>
                <a:gridCol w="1053858"/>
              </a:tblGrid>
              <a:tr h="2544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f(x,y,z)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357166"/>
            <a:ext cx="785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Bentuk Standar/Kanonik</a:t>
            </a:r>
            <a:endParaRPr lang="id-ID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142984"/>
            <a:ext cx="84296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1. </a:t>
            </a:r>
            <a:r>
              <a:rPr lang="sv-SE" sz="2400" dirty="0" smtClean="0"/>
              <a:t>Jika f adalah fungsi Boolean </a:t>
            </a:r>
            <a:r>
              <a:rPr lang="sv-SE" sz="2400" b="1" dirty="0" smtClean="0"/>
              <a:t>satu variabel maka untuk semua</a:t>
            </a:r>
          </a:p>
          <a:p>
            <a:r>
              <a:rPr lang="id-ID" sz="2400" dirty="0" smtClean="0"/>
              <a:t>     nilai x berlaku :</a:t>
            </a:r>
          </a:p>
          <a:p>
            <a:r>
              <a:rPr lang="id-ID" sz="2400" dirty="0" smtClean="0"/>
              <a:t>	f (x) = f (0) . x’ + f (1) . </a:t>
            </a:r>
            <a:r>
              <a:rPr lang="id-ID" sz="2400" dirty="0" smtClean="0"/>
              <a:t>x</a:t>
            </a:r>
            <a:endParaRPr lang="id-ID" sz="2400" dirty="0" smtClean="0"/>
          </a:p>
          <a:p>
            <a:endParaRPr lang="id-ID" sz="2400" dirty="0" smtClean="0"/>
          </a:p>
          <a:p>
            <a:r>
              <a:rPr lang="id-ID" sz="2400" dirty="0" smtClean="0"/>
              <a:t>2.  Jika f adalah fungsi Boolean </a:t>
            </a:r>
            <a:r>
              <a:rPr lang="id-ID" sz="2400" b="1" dirty="0" smtClean="0"/>
              <a:t>dua variabel maka untuk semua</a:t>
            </a:r>
          </a:p>
          <a:p>
            <a:r>
              <a:rPr lang="id-ID" sz="2400" dirty="0" smtClean="0"/>
              <a:t>     nilai x berlaku :</a:t>
            </a:r>
          </a:p>
          <a:p>
            <a:r>
              <a:rPr lang="id-ID" sz="2400" dirty="0" smtClean="0"/>
              <a:t>	f(x,y) = f(0,0) . x’y’ + f(0,1) . x’y + f(1,0) . xy’ + f(1,1) . </a:t>
            </a:r>
            <a:r>
              <a:rPr lang="id-ID" sz="2400" dirty="0" smtClean="0"/>
              <a:t>xy</a:t>
            </a:r>
            <a:endParaRPr lang="id-ID" sz="2400" dirty="0" smtClean="0"/>
          </a:p>
          <a:p>
            <a:endParaRPr lang="id-ID" sz="2400" dirty="0" smtClean="0"/>
          </a:p>
          <a:p>
            <a:r>
              <a:rPr lang="id-ID" sz="2400" dirty="0" smtClean="0"/>
              <a:t>3.  Jika f adalah fungsi Boolean </a:t>
            </a:r>
            <a:r>
              <a:rPr lang="id-ID" sz="2400" b="1" dirty="0" smtClean="0"/>
              <a:t>tiga variabel maka untuk semua</a:t>
            </a:r>
          </a:p>
          <a:p>
            <a:r>
              <a:rPr lang="id-ID" sz="2400" dirty="0" smtClean="0"/>
              <a:t>      nilai x berlaku:</a:t>
            </a:r>
          </a:p>
          <a:p>
            <a:r>
              <a:rPr lang="id-ID" sz="2400" dirty="0" smtClean="0"/>
              <a:t>	</a:t>
            </a:r>
            <a:r>
              <a:rPr lang="pl-PL" sz="2400" dirty="0" smtClean="0"/>
              <a:t>f(x,y,z) = f(0,0,0) . x’y’ z’ + f(0,0,1) . x’y’z + f(0,1,0) . x’yz’ +</a:t>
            </a:r>
          </a:p>
          <a:p>
            <a:r>
              <a:rPr lang="id-ID" sz="2400" dirty="0" smtClean="0"/>
              <a:t>		  f(0,1,1) . x’yz + f(1,0,0) . xy’z’ + f(1,0,1) . </a:t>
            </a:r>
            <a:r>
              <a:rPr lang="id-ID" sz="2400" dirty="0" smtClean="0"/>
              <a:t>xy’z </a:t>
            </a:r>
            <a:r>
              <a:rPr lang="id-ID" sz="2400" dirty="0" smtClean="0"/>
              <a:t>+</a:t>
            </a:r>
          </a:p>
          <a:p>
            <a:r>
              <a:rPr lang="id-ID" sz="2400" dirty="0" smtClean="0"/>
              <a:t>		  f(1,1,0) . xyz’ + f(1,1,1) . xyz</a:t>
            </a:r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Konversi ke Bentuk Standar/Kanonik</a:t>
            </a:r>
            <a:endParaRPr lang="id-ID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142984"/>
            <a:ext cx="74295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u="sng" dirty="0" smtClean="0"/>
              <a:t>Contoh :</a:t>
            </a:r>
          </a:p>
          <a:p>
            <a:endParaRPr lang="id-ID" sz="2400" dirty="0" smtClean="0"/>
          </a:p>
          <a:p>
            <a:r>
              <a:rPr lang="sv-SE" sz="2400" dirty="0" smtClean="0"/>
              <a:t>Cari bentuk standar dari f(x,y) = x’</a:t>
            </a:r>
          </a:p>
          <a:p>
            <a:endParaRPr lang="id-ID" sz="2400" dirty="0" smtClean="0"/>
          </a:p>
          <a:p>
            <a:r>
              <a:rPr lang="id-ID" sz="2400" dirty="0" smtClean="0"/>
              <a:t>Jawab:</a:t>
            </a:r>
          </a:p>
          <a:p>
            <a:endParaRPr lang="id-ID" sz="2400" dirty="0" smtClean="0"/>
          </a:p>
          <a:p>
            <a:r>
              <a:rPr lang="id-ID" sz="2400" dirty="0" smtClean="0"/>
              <a:t>	</a:t>
            </a:r>
            <a:r>
              <a:rPr lang="id-ID" sz="2400" b="1" dirty="0" smtClean="0">
                <a:solidFill>
                  <a:srgbClr val="FF0000"/>
                </a:solidFill>
              </a:rPr>
              <a:t>Bentuk SOP-nya = ..........</a:t>
            </a:r>
          </a:p>
          <a:p>
            <a:r>
              <a:rPr lang="id-ID" sz="2400" dirty="0" smtClean="0"/>
              <a:t>		f(x,y) = x’ . 1                </a:t>
            </a:r>
            <a:r>
              <a:rPr lang="id-ID" sz="2400" dirty="0" smtClean="0">
                <a:sym typeface="Wingdings" pitchFamily="2" charset="2"/>
              </a:rPr>
              <a:t></a:t>
            </a:r>
            <a:r>
              <a:rPr lang="id-ID" sz="2400" dirty="0" smtClean="0"/>
              <a:t>identitas</a:t>
            </a:r>
          </a:p>
          <a:p>
            <a:r>
              <a:rPr lang="id-ID" sz="2400" dirty="0" smtClean="0"/>
              <a:t>		           = x’ . (y+y’)       </a:t>
            </a:r>
            <a:r>
              <a:rPr lang="id-ID" sz="2400" dirty="0" smtClean="0">
                <a:sym typeface="Wingdings" pitchFamily="2" charset="2"/>
              </a:rPr>
              <a:t></a:t>
            </a:r>
            <a:r>
              <a:rPr lang="id-ID" sz="2400" dirty="0" smtClean="0"/>
              <a:t>komplemen</a:t>
            </a:r>
          </a:p>
          <a:p>
            <a:r>
              <a:rPr lang="id-ID" sz="2400" dirty="0" smtClean="0"/>
              <a:t>		           = x’y + x’y’        </a:t>
            </a:r>
            <a:r>
              <a:rPr lang="id-ID" sz="2400" dirty="0" smtClean="0">
                <a:sym typeface="Wingdings" pitchFamily="2" charset="2"/>
              </a:rPr>
              <a:t></a:t>
            </a:r>
            <a:r>
              <a:rPr lang="id-ID" sz="2400" dirty="0" smtClean="0"/>
              <a:t>distributif</a:t>
            </a:r>
          </a:p>
          <a:p>
            <a:r>
              <a:rPr lang="id-ID" sz="2400" dirty="0" smtClean="0"/>
              <a:t>		           = x’y’ + x’y        </a:t>
            </a:r>
            <a:r>
              <a:rPr lang="id-ID" sz="2400" i="1" dirty="0" smtClean="0"/>
              <a:t>diurutkan</a:t>
            </a:r>
          </a:p>
          <a:p>
            <a:endParaRPr lang="id-ID" sz="2400" dirty="0" smtClean="0"/>
          </a:p>
          <a:p>
            <a:r>
              <a:rPr lang="id-ID" sz="2400" dirty="0" smtClean="0"/>
              <a:t>	</a:t>
            </a:r>
            <a:r>
              <a:rPr lang="sv-SE" sz="2400" dirty="0" smtClean="0"/>
              <a:t>∴Bentuk Standar</a:t>
            </a:r>
            <a:r>
              <a:rPr lang="id-ID" sz="2400" dirty="0" smtClean="0"/>
              <a:t>   </a:t>
            </a:r>
            <a:r>
              <a:rPr lang="sv-SE" sz="2400" dirty="0" smtClean="0"/>
              <a:t>:</a:t>
            </a:r>
            <a:r>
              <a:rPr lang="id-ID" sz="2400" dirty="0" smtClean="0"/>
              <a:t>  </a:t>
            </a:r>
            <a:r>
              <a:rPr lang="sv-SE" sz="2400" dirty="0" smtClean="0"/>
              <a:t> f(x,y) = x’y’ + x’y</a:t>
            </a:r>
          </a:p>
          <a:p>
            <a:r>
              <a:rPr lang="id-ID" sz="2400" dirty="0" smtClean="0"/>
              <a:t>	∴Bentuk Kanonik  :    f(x,y) = </a:t>
            </a:r>
            <a:r>
              <a:rPr lang="el-GR" sz="2400" dirty="0" smtClean="0"/>
              <a:t>Σ</a:t>
            </a:r>
            <a:r>
              <a:rPr lang="id-ID" sz="2400" dirty="0" smtClean="0"/>
              <a:t>m(0, 1)</a:t>
            </a:r>
            <a:endParaRPr lang="id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6438</TotalTime>
  <Words>210</Words>
  <Application>Microsoft Office PowerPoint</Application>
  <PresentationFormat>On-screen Show (4:3)</PresentationFormat>
  <Paragraphs>119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Aljabar Boolean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 MATEMATIKA TERAPAN DIG1C3</dc:title>
  <dc:creator>HP 1000</dc:creator>
  <cp:lastModifiedBy>HP 1000</cp:lastModifiedBy>
  <cp:revision>221</cp:revision>
  <dcterms:created xsi:type="dcterms:W3CDTF">2015-08-23T20:24:23Z</dcterms:created>
  <dcterms:modified xsi:type="dcterms:W3CDTF">2015-09-06T21:01:12Z</dcterms:modified>
</cp:coreProperties>
</file>