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4" r:id="rId6"/>
    <p:sldId id="295" r:id="rId7"/>
    <p:sldId id="300" r:id="rId8"/>
    <p:sldId id="296" r:id="rId9"/>
    <p:sldId id="297" r:id="rId10"/>
    <p:sldId id="302" r:id="rId11"/>
    <p:sldId id="298" r:id="rId12"/>
    <p:sldId id="299" r:id="rId13"/>
    <p:sldId id="301" r:id="rId14"/>
    <p:sldId id="305" r:id="rId15"/>
    <p:sldId id="306" r:id="rId16"/>
    <p:sldId id="303" r:id="rId17"/>
    <p:sldId id="307" r:id="rId18"/>
    <p:sldId id="304" r:id="rId19"/>
    <p:sldId id="308" r:id="rId20"/>
    <p:sldId id="309" r:id="rId21"/>
    <p:sldId id="310" r:id="rId22"/>
    <p:sldId id="311" r:id="rId23"/>
    <p:sldId id="27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FCF4-62EB-4FBC-8213-498E87A9686A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A77D-E96E-4400-BC31-6A617810689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045-A209-408F-8949-87D27DA8CC1E}" type="datetimeFigureOut">
              <a:rPr lang="id-ID" smtClean="0"/>
              <a:pPr/>
              <a:t>07/09/2015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Aljabar Boolean</a:t>
            </a:r>
            <a:br>
              <a:rPr lang="id-ID" dirty="0" smtClean="0">
                <a:solidFill>
                  <a:srgbClr val="FF0000"/>
                </a:solidFill>
              </a:rPr>
            </a:b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6430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71538" y="392906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Seorang matematikawan Inggris, George Boole pada Tahun 1854 menemukan Aturan dasar logika yang disebut Aljabar Boolean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5724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Penyederhanaan Fungsi Boolean</a:t>
            </a:r>
            <a:endParaRPr lang="id-ID" sz="1600" dirty="0" smtClean="0"/>
          </a:p>
          <a:p>
            <a:endParaRPr lang="id-ID" dirty="0" smtClean="0"/>
          </a:p>
          <a:p>
            <a:r>
              <a:rPr lang="id-ID" sz="2400" dirty="0" smtClean="0"/>
              <a:t>Asumsi yang dipakai dalam penyederhanaan :</a:t>
            </a:r>
          </a:p>
          <a:p>
            <a:endParaRPr lang="id-ID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Bentuk fungsi Boolean </a:t>
            </a:r>
            <a:r>
              <a:rPr lang="id-ID" sz="2400" b="1" dirty="0" smtClean="0"/>
              <a:t>yang digunakan adalah SOP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Operasi yang digunakan adalah operasi penjumlahan (+), perkalian (.) dan komplemen (‘)</a:t>
            </a:r>
            <a:endParaRPr lang="id-ID" dirty="0"/>
          </a:p>
        </p:txBody>
      </p:sp>
      <p:pic>
        <p:nvPicPr>
          <p:cNvPr id="3073" name="Picture 1" descr="D:\D3 IF TEL-U\ngajar\Semester Ganjil 1516\LOGMAT\Gambar-Animasi-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572140"/>
            <a:ext cx="1762128" cy="1023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57232"/>
            <a:ext cx="80724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Terdapat tiga cara dalam penyederhanaan fungsi Boolean</a:t>
            </a:r>
            <a:r>
              <a:rPr lang="id-ID" sz="2400" dirty="0" smtClean="0"/>
              <a:t> </a:t>
            </a:r>
            <a:r>
              <a:rPr lang="sv-SE" sz="2400" dirty="0" smtClean="0"/>
              <a:t>:</a:t>
            </a:r>
            <a:endParaRPr lang="id-ID" sz="2400" dirty="0" smtClean="0"/>
          </a:p>
          <a:p>
            <a:endParaRPr lang="sv-SE" sz="2400" dirty="0" smtClean="0"/>
          </a:p>
          <a:p>
            <a:pPr marL="457200" indent="-457200">
              <a:buAutoNum type="arabicPeriod"/>
            </a:pPr>
            <a:r>
              <a:rPr lang="id-ID" sz="2400" b="1" dirty="0" smtClean="0"/>
              <a:t>Cara Aljabar</a:t>
            </a:r>
          </a:p>
          <a:p>
            <a:pPr marL="457200" indent="-457200"/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Bersifat </a:t>
            </a:r>
            <a:r>
              <a:rPr lang="id-ID" sz="2400" b="1" dirty="0" smtClean="0"/>
              <a:t>trial and error (tidak ada pegangan)</a:t>
            </a:r>
          </a:p>
          <a:p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Penyederhanaan menggunakan aksioma-aksioma dan</a:t>
            </a:r>
          </a:p>
          <a:p>
            <a:r>
              <a:rPr lang="id-ID" sz="2400" dirty="0" smtClean="0"/>
              <a:t>            teorema-teorema yang ada pada aljabar Boolean</a:t>
            </a:r>
          </a:p>
          <a:p>
            <a:endParaRPr lang="id-ID" sz="2400" dirty="0" smtClean="0"/>
          </a:p>
          <a:p>
            <a:r>
              <a:rPr lang="id-ID" sz="2400" dirty="0" smtClean="0"/>
              <a:t>2.   </a:t>
            </a:r>
            <a:r>
              <a:rPr lang="id-ID" sz="2400" b="1" dirty="0" smtClean="0"/>
              <a:t>Peta Karnaugh</a:t>
            </a:r>
          </a:p>
          <a:p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</a:t>
            </a:r>
            <a:r>
              <a:rPr lang="pt-BR" sz="2400" dirty="0" smtClean="0"/>
              <a:t>Mengacu pada </a:t>
            </a:r>
            <a:r>
              <a:rPr lang="pt-BR" sz="2400" b="1" dirty="0" smtClean="0"/>
              <a:t>diagram Venn</a:t>
            </a:r>
            <a:endParaRPr lang="id-ID" sz="2400" b="1" dirty="0" smtClean="0"/>
          </a:p>
          <a:p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Menggunakan bentuk-bentuk peta Karnaugh</a:t>
            </a:r>
          </a:p>
          <a:p>
            <a:endParaRPr lang="id-ID" sz="2400" dirty="0" smtClean="0"/>
          </a:p>
          <a:p>
            <a:r>
              <a:rPr lang="id-ID" sz="2400" dirty="0" smtClean="0"/>
              <a:t>3.   </a:t>
            </a:r>
            <a:r>
              <a:rPr lang="id-ID" sz="2400" b="1" dirty="0" smtClean="0"/>
              <a:t>Metoda Quine-McCluskey</a:t>
            </a:r>
          </a:p>
          <a:p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Penyederhanaan didasarkan pada hukum distribusi</a:t>
            </a:r>
          </a:p>
          <a:p>
            <a:r>
              <a:rPr lang="id-ID" sz="2400" dirty="0" smtClean="0"/>
              <a:t>       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t-IT" sz="2400" dirty="0" smtClean="0"/>
              <a:t>Eliminasi </a:t>
            </a:r>
            <a:r>
              <a:rPr lang="it-IT" sz="2400" i="1" dirty="0" smtClean="0"/>
              <a:t>Prime Implicant Redundant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Contoh Penyederhanaan Dengan Aljabar :</a:t>
            </a:r>
            <a:endParaRPr lang="id-ID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858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Sederhanakanlah fungsi Boolean f(x,y) = x’y + xy’ + xy</a:t>
            </a:r>
          </a:p>
          <a:p>
            <a:endParaRPr lang="id-ID" sz="2400" dirty="0" smtClean="0"/>
          </a:p>
          <a:p>
            <a:r>
              <a:rPr lang="id-ID" sz="2400" dirty="0" smtClean="0"/>
              <a:t>Jawab:</a:t>
            </a:r>
          </a:p>
          <a:p>
            <a:endParaRPr lang="id-ID" sz="2400" dirty="0" smtClean="0"/>
          </a:p>
          <a:p>
            <a:r>
              <a:rPr lang="id-ID" sz="2400" dirty="0" smtClean="0"/>
              <a:t>f(x,y) 	=  x’y + xy’ + xy</a:t>
            </a:r>
          </a:p>
          <a:p>
            <a:r>
              <a:rPr lang="id-ID" sz="2400" dirty="0" smtClean="0"/>
              <a:t>	</a:t>
            </a:r>
            <a:r>
              <a:rPr lang="es-ES" sz="2400" dirty="0" smtClean="0"/>
              <a:t>=</a:t>
            </a:r>
            <a:r>
              <a:rPr lang="id-ID" sz="2400" dirty="0" smtClean="0"/>
              <a:t> </a:t>
            </a:r>
            <a:r>
              <a:rPr lang="es-ES" sz="2400" dirty="0" smtClean="0"/>
              <a:t> </a:t>
            </a:r>
            <a:r>
              <a:rPr lang="es-ES" sz="2400" dirty="0" err="1" smtClean="0"/>
              <a:t>x’y</a:t>
            </a:r>
            <a:r>
              <a:rPr lang="es-ES" sz="2400" dirty="0" smtClean="0"/>
              <a:t> + </a:t>
            </a:r>
            <a:r>
              <a:rPr lang="es-ES" sz="2400" dirty="0" smtClean="0">
                <a:solidFill>
                  <a:srgbClr val="FF0000"/>
                </a:solidFill>
              </a:rPr>
              <a:t>x . (</a:t>
            </a:r>
            <a:r>
              <a:rPr lang="es-ES" sz="2400" dirty="0" err="1" smtClean="0">
                <a:solidFill>
                  <a:srgbClr val="FF0000"/>
                </a:solidFill>
              </a:rPr>
              <a:t>y’+y</a:t>
            </a:r>
            <a:r>
              <a:rPr lang="es-ES" sz="2400" dirty="0" smtClean="0">
                <a:solidFill>
                  <a:srgbClr val="FF0000"/>
                </a:solidFill>
              </a:rPr>
              <a:t>)</a:t>
            </a:r>
            <a:r>
              <a:rPr lang="es-ES" sz="2400" dirty="0" smtClean="0"/>
              <a:t> </a:t>
            </a:r>
            <a:r>
              <a:rPr lang="id-ID" sz="2400" dirty="0" smtClean="0"/>
              <a:t>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es-ES" sz="2400" dirty="0" err="1" smtClean="0"/>
              <a:t>Distributif</a:t>
            </a:r>
            <a:endParaRPr lang="es-ES" sz="2400" dirty="0" smtClean="0"/>
          </a:p>
          <a:p>
            <a:r>
              <a:rPr lang="id-ID" sz="2400" dirty="0" smtClean="0"/>
              <a:t>	=  x’y + x .</a:t>
            </a:r>
            <a:r>
              <a:rPr lang="id-ID" sz="2400" dirty="0" smtClean="0">
                <a:solidFill>
                  <a:srgbClr val="FF0000"/>
                </a:solidFill>
              </a:rPr>
              <a:t> 1</a:t>
            </a:r>
            <a:r>
              <a:rPr lang="id-ID" sz="2400" dirty="0" smtClean="0"/>
              <a:t>	 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Komplemen</a:t>
            </a:r>
          </a:p>
          <a:p>
            <a:r>
              <a:rPr lang="id-ID" sz="2400" dirty="0" smtClean="0"/>
              <a:t>	=  x’y + </a:t>
            </a:r>
            <a:r>
              <a:rPr lang="id-ID" sz="2400" dirty="0" smtClean="0">
                <a:solidFill>
                  <a:srgbClr val="FF0000"/>
                </a:solidFill>
              </a:rPr>
              <a:t>x</a:t>
            </a:r>
            <a:r>
              <a:rPr lang="id-ID" sz="2400" dirty="0" smtClean="0"/>
              <a:t> 	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Identitas</a:t>
            </a:r>
          </a:p>
          <a:p>
            <a:r>
              <a:rPr lang="id-ID" sz="2400" dirty="0" smtClean="0"/>
              <a:t>	=  </a:t>
            </a:r>
            <a:r>
              <a:rPr lang="id-ID" sz="2400" dirty="0" smtClean="0">
                <a:solidFill>
                  <a:srgbClr val="FF0000"/>
                </a:solidFill>
              </a:rPr>
              <a:t>(x’+x)(x+y)</a:t>
            </a:r>
            <a:r>
              <a:rPr lang="id-ID" sz="2400" dirty="0" smtClean="0"/>
              <a:t>		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Distributif</a:t>
            </a:r>
          </a:p>
          <a:p>
            <a:r>
              <a:rPr lang="id-ID" sz="2400" dirty="0" smtClean="0"/>
              <a:t>	=  </a:t>
            </a:r>
            <a:r>
              <a:rPr lang="id-ID" sz="2400" dirty="0" smtClean="0">
                <a:solidFill>
                  <a:srgbClr val="FF0000"/>
                </a:solidFill>
              </a:rPr>
              <a:t>1 </a:t>
            </a:r>
            <a:r>
              <a:rPr lang="id-ID" sz="2400" dirty="0" smtClean="0"/>
              <a:t>. (x+y) 	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Komplemen</a:t>
            </a:r>
          </a:p>
          <a:p>
            <a:r>
              <a:rPr lang="id-ID" sz="2400" dirty="0" smtClean="0"/>
              <a:t>	=  </a:t>
            </a:r>
            <a:r>
              <a:rPr lang="id-ID" sz="2400" dirty="0" smtClean="0">
                <a:solidFill>
                  <a:srgbClr val="FF0000"/>
                </a:solidFill>
              </a:rPr>
              <a:t>x+y</a:t>
            </a:r>
            <a:r>
              <a:rPr lang="id-ID" sz="2400" dirty="0" smtClean="0"/>
              <a:t>			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Identitas</a:t>
            </a:r>
            <a:endParaRPr lang="id-ID" dirty="0"/>
          </a:p>
        </p:txBody>
      </p:sp>
      <p:pic>
        <p:nvPicPr>
          <p:cNvPr id="9217" name="Picture 1" descr="D:\D3 IF TEL-U\ngajar\Semester Ganjil 1516\LOGMAT\semanga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5072074"/>
            <a:ext cx="1785941" cy="14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Contoh Penyederhanaan dengan Peta Karnaugh (K-Maps) :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143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Peta</a:t>
            </a:r>
            <a:r>
              <a:rPr lang="en-US" sz="2000" dirty="0" smtClean="0"/>
              <a:t>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(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i="1" dirty="0" smtClean="0"/>
              <a:t>K-map</a:t>
            </a:r>
            <a:r>
              <a:rPr lang="id-ID" sz="2000" i="1" dirty="0" smtClean="0"/>
              <a:t>s</a:t>
            </a:r>
            <a:r>
              <a:rPr lang="en-US" sz="2000" dirty="0" smtClean="0"/>
              <a:t>)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grafis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menyederhanakan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Boolean.</a:t>
            </a:r>
            <a:endParaRPr lang="id-ID" sz="2000" dirty="0" smtClean="0"/>
          </a:p>
          <a:p>
            <a:endParaRPr lang="id-ID" sz="2000" dirty="0" smtClean="0"/>
          </a:p>
          <a:p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Maurice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1953. </a:t>
            </a:r>
            <a:r>
              <a:rPr lang="en-US" sz="2000" dirty="0" err="1" smtClean="0"/>
              <a:t>Peta</a:t>
            </a:r>
            <a:r>
              <a:rPr lang="en-US" sz="2000" dirty="0" smtClean="0"/>
              <a:t>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diagram / </a:t>
            </a:r>
            <a:r>
              <a:rPr lang="en-US" sz="2000" dirty="0" err="1" smtClean="0"/>
              <a:t>peta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– </a:t>
            </a:r>
            <a:r>
              <a:rPr lang="en-US" sz="2000" dirty="0" err="1" smtClean="0"/>
              <a:t>kotak</a:t>
            </a:r>
            <a:r>
              <a:rPr lang="en-US" sz="2000" dirty="0" smtClean="0"/>
              <a:t> (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bujursangkar</a:t>
            </a:r>
            <a:r>
              <a:rPr lang="en-US" sz="2000" dirty="0" smtClean="0"/>
              <a:t>) yang </a:t>
            </a:r>
            <a:r>
              <a:rPr lang="en-US" sz="2000" dirty="0" err="1" smtClean="0"/>
              <a:t>bersisian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endParaRPr lang="id-ID" sz="2000" dirty="0" smtClean="0"/>
          </a:p>
          <a:p>
            <a:endParaRPr lang="id-ID" sz="2000" i="1" dirty="0" smtClean="0"/>
          </a:p>
        </p:txBody>
      </p:sp>
      <p:pic>
        <p:nvPicPr>
          <p:cNvPr id="4097" name="Picture 1" descr="D:\D3 IF TEL-U\ngajar\Semester Ganjil 1516\LOGMAT\MAURICE K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3206" y="1071546"/>
            <a:ext cx="1143008" cy="1428760"/>
          </a:xfrm>
          <a:prstGeom prst="rect">
            <a:avLst/>
          </a:prstGeom>
          <a:noFill/>
        </p:spPr>
      </p:pic>
      <p:sp>
        <p:nvSpPr>
          <p:cNvPr id="11" name="Bent Arrow 10"/>
          <p:cNvSpPr/>
          <p:nvPr/>
        </p:nvSpPr>
        <p:spPr>
          <a:xfrm>
            <a:off x="4643438" y="1571612"/>
            <a:ext cx="2214578" cy="85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4098" name="Picture 2" descr="D:\D3 IF TEL-U\ngajar\Semester Ganjil 1516\LOGMAT\MAURICE KMAP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772" y="3802454"/>
            <a:ext cx="6500858" cy="2886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764386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Peta karnaugh merupakan sekumpulan kotak-kotak yang diberi nama sedemikian rupa berdasarkan nama variabelnya dan </a:t>
            </a:r>
            <a:r>
              <a:rPr lang="en-US" sz="2400" dirty="0" smtClean="0"/>
              <a:t>D</a:t>
            </a:r>
            <a:r>
              <a:rPr lang="id-ID" sz="2400" dirty="0" smtClean="0"/>
              <a:t>iletakkan sedemikian rupa pula sehingga dapat mengeliminasi beberapa tabel jika kotak itu digabung.</a:t>
            </a:r>
          </a:p>
          <a:p>
            <a:endParaRPr lang="id-ID" sz="2400" dirty="0" smtClean="0"/>
          </a:p>
          <a:p>
            <a:r>
              <a:rPr lang="id-ID" sz="2400" dirty="0" smtClean="0"/>
              <a:t>Jumlah kotak tergantung banyaknya variabel input. Jika ada sebanyak n input maka ada 2</a:t>
            </a:r>
            <a:r>
              <a:rPr lang="id-ID" sz="2400" baseline="30000" dirty="0" smtClean="0"/>
              <a:t>n</a:t>
            </a:r>
            <a:r>
              <a:rPr lang="id-ID" sz="2400" dirty="0" smtClean="0"/>
              <a:t> kombinasi input, maka sebanyak itu pula kotak yang dibutuhkan. </a:t>
            </a:r>
            <a:r>
              <a:rPr lang="en-US" sz="2400" b="1" dirty="0" err="1" smtClean="0"/>
              <a:t>Tiap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kotak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merepresentasikan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sebuah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minterm</a:t>
            </a:r>
            <a:endParaRPr lang="id-ID" sz="2400" b="1" dirty="0" smtClean="0"/>
          </a:p>
          <a:p>
            <a:endParaRPr lang="id-ID" sz="2400" dirty="0" smtClean="0"/>
          </a:p>
          <a:p>
            <a:r>
              <a:rPr lang="id-ID" sz="2400" dirty="0" smtClean="0"/>
              <a:t>Dalam peta karnaugh dikenal istilah tetangga dekat. Yang dimaksud dengan tetangga dekat adalah kotak-kotak yang memiliki satu atau lebih variabel yang sama atau kotak-kotak yang terletak dalam satu atau lebih bidang yang sama.</a:t>
            </a:r>
          </a:p>
          <a:p>
            <a:endParaRPr lang="id-ID" sz="2400" dirty="0" smtClean="0"/>
          </a:p>
          <a:p>
            <a:r>
              <a:rPr lang="id-ID" sz="2400" dirty="0" smtClean="0"/>
              <a:t>Yang dimaksud dengan bidang adalah sekumpulan kotak yang sudah diberi nama berdasarkan variabel inputnya</a:t>
            </a:r>
            <a:endParaRPr lang="en-US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43702" y="4357694"/>
            <a:ext cx="642942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571736" y="4429132"/>
            <a:ext cx="714380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571472" y="142852"/>
            <a:ext cx="6786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Peta Karnaugh</a:t>
            </a:r>
            <a:r>
              <a:rPr lang="id-ID" sz="2400" dirty="0" smtClean="0"/>
              <a:t> dapat dibentuk :</a:t>
            </a:r>
          </a:p>
          <a:p>
            <a:endParaRPr lang="id-ID" sz="2400" dirty="0" smtClean="0"/>
          </a:p>
          <a:p>
            <a:pPr marL="342900" indent="-342900">
              <a:buAutoNum type="arabicPeriod"/>
            </a:pPr>
            <a:r>
              <a:rPr lang="sv-SE" sz="2400" dirty="0" smtClean="0"/>
              <a:t>Peta Karnaugh dengan dua peubah/ variabel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r>
              <a:rPr lang="sv-SE" sz="2400" dirty="0" smtClean="0"/>
              <a:t>Peta Karnaugh dengan tiga peubah/ variabel</a:t>
            </a: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>
              <a:buAutoNum type="arabicPeriod"/>
            </a:pPr>
            <a:endParaRPr lang="id-ID" sz="2400" dirty="0" smtClean="0"/>
          </a:p>
          <a:p>
            <a:pPr marL="342900" indent="-342900"/>
            <a:endParaRPr lang="id-ID" sz="240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-2786082" y="5810251"/>
            <a:ext cx="2786082" cy="1047749"/>
            <a:chOff x="3837582" y="5643578"/>
            <a:chExt cx="2786082" cy="1047749"/>
          </a:xfrm>
        </p:grpSpPr>
        <p:pic>
          <p:nvPicPr>
            <p:cNvPr id="32772" name="Picture 4" descr="D:\D3 IF TEL-U\ngajar\Semester Ganjil 1516\LOGMAT\animasi-bergerak-4lari.gif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7780" y="5643578"/>
              <a:ext cx="1285884" cy="1047749"/>
            </a:xfrm>
            <a:prstGeom prst="rect">
              <a:avLst/>
            </a:prstGeom>
            <a:noFill/>
          </p:spPr>
        </p:pic>
        <p:sp>
          <p:nvSpPr>
            <p:cNvPr id="8" name="Cloud Callout 7"/>
            <p:cNvSpPr/>
            <p:nvPr/>
          </p:nvSpPr>
          <p:spPr>
            <a:xfrm>
              <a:off x="3837582" y="5857891"/>
              <a:ext cx="1643042" cy="714381"/>
            </a:xfrm>
            <a:prstGeom prst="cloudCallout">
              <a:avLst>
                <a:gd name="adj1" fmla="val 75795"/>
                <a:gd name="adj2" fmla="val -40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lanjutkan</a:t>
              </a:r>
              <a:endParaRPr lang="id-ID" dirty="0"/>
            </a:p>
          </p:txBody>
        </p:sp>
      </p:grpSp>
      <p:cxnSp>
        <p:nvCxnSpPr>
          <p:cNvPr id="32773" name="AutoShape 5"/>
          <p:cNvCxnSpPr>
            <a:cxnSpLocks noChangeShapeType="1"/>
          </p:cNvCxnSpPr>
          <p:nvPr/>
        </p:nvCxnSpPr>
        <p:spPr bwMode="auto">
          <a:xfrm>
            <a:off x="1126697" y="1793875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388635" y="1663700"/>
            <a:ext cx="285750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004460" y="1895475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85126" y="1757790"/>
          <a:ext cx="1898650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668655"/>
                <a:gridCol w="62357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x’y’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x’y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xy’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Calibri"/>
                          <a:cs typeface="Times New Roman"/>
                        </a:rPr>
                        <a:t>xy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1757790"/>
          <a:ext cx="1898650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668655"/>
                <a:gridCol w="62357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778" name="AutoShape 10"/>
          <p:cNvCxnSpPr>
            <a:cxnSpLocks noChangeShapeType="1"/>
          </p:cNvCxnSpPr>
          <p:nvPr/>
        </p:nvCxnSpPr>
        <p:spPr bwMode="auto">
          <a:xfrm>
            <a:off x="4446745" y="1779807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694395" y="1598832"/>
            <a:ext cx="285750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265770" y="1862357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7158" y="4286256"/>
          <a:ext cx="3643339" cy="1371600"/>
        </p:xfrm>
        <a:graphic>
          <a:graphicData uri="http://schemas.openxmlformats.org/drawingml/2006/table">
            <a:tbl>
              <a:tblPr/>
              <a:tblGrid>
                <a:gridCol w="702340"/>
                <a:gridCol w="774411"/>
                <a:gridCol w="722196"/>
                <a:gridCol w="722196"/>
                <a:gridCol w="722196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x’y’z’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x’y’z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x’yz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x’yz’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xy’z’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xy’z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xyz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xyz’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15302" y="4285158"/>
          <a:ext cx="3334385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758190"/>
                <a:gridCol w="673100"/>
                <a:gridCol w="623570"/>
                <a:gridCol w="67310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AutoShape 10"/>
          <p:cNvCxnSpPr>
            <a:cxnSpLocks noChangeShapeType="1"/>
          </p:cNvCxnSpPr>
          <p:nvPr/>
        </p:nvCxnSpPr>
        <p:spPr bwMode="auto">
          <a:xfrm>
            <a:off x="4641349" y="4309699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88998" y="4128724"/>
            <a:ext cx="397381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460374" y="4392249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AutoShape 10"/>
          <p:cNvCxnSpPr>
            <a:cxnSpLocks noChangeShapeType="1"/>
          </p:cNvCxnSpPr>
          <p:nvPr/>
        </p:nvCxnSpPr>
        <p:spPr bwMode="auto">
          <a:xfrm>
            <a:off x="477221" y="4286256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24870" y="4114656"/>
            <a:ext cx="418105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96246" y="4378181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6643702" y="1857364"/>
            <a:ext cx="2286016" cy="1500198"/>
          </a:xfrm>
          <a:prstGeom prst="lef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2 variabel input = 4 kotak</a:t>
            </a:r>
            <a:endParaRPr lang="id-ID" b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0.98299 -0.003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" y="-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5852" y="5572140"/>
            <a:ext cx="5357850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4357686" y="4286256"/>
            <a:ext cx="1071570" cy="2286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1285852" y="2500306"/>
            <a:ext cx="5357850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4429124" y="1071546"/>
            <a:ext cx="1000132" cy="24288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500034" y="35716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3.  </a:t>
            </a:r>
            <a:r>
              <a:rPr lang="sv-SE" sz="2400" dirty="0" smtClean="0"/>
              <a:t>Peta Karnaugh dengan </a:t>
            </a:r>
            <a:r>
              <a:rPr lang="id-ID" sz="2400" dirty="0" smtClean="0"/>
              <a:t>empat</a:t>
            </a:r>
            <a:r>
              <a:rPr lang="sv-SE" sz="2400" dirty="0" smtClean="0"/>
              <a:t> peubah/ variabel</a:t>
            </a:r>
            <a:endParaRPr lang="id-ID" sz="24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00100" y="1142984"/>
          <a:ext cx="5572163" cy="2286000"/>
        </p:xfrm>
        <a:graphic>
          <a:graphicData uri="http://schemas.openxmlformats.org/drawingml/2006/table">
            <a:tbl>
              <a:tblPr/>
              <a:tblGrid>
                <a:gridCol w="1013409"/>
                <a:gridCol w="1267029"/>
                <a:gridCol w="1124832"/>
                <a:gridCol w="1042061"/>
                <a:gridCol w="1124832"/>
              </a:tblGrid>
              <a:tr h="342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w’x’y’z’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w’x’y’z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w’x’yz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w’x’yz’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w’xy’z’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w’xyz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w’xyz’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wxy’z’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wxyz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wxyz’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wx’y’z’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wx’y’z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wx’yz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wx’yz’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" name="AutoShape 5"/>
          <p:cNvSpPr>
            <a:spLocks noChangeShapeType="1"/>
          </p:cNvSpPr>
          <p:nvPr/>
        </p:nvSpPr>
        <p:spPr bwMode="auto">
          <a:xfrm>
            <a:off x="1428728" y="1174516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14480" y="928670"/>
            <a:ext cx="418105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075746" y="1271025"/>
            <a:ext cx="438710" cy="310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42976" y="4214818"/>
          <a:ext cx="5429287" cy="2286000"/>
        </p:xfrm>
        <a:graphic>
          <a:graphicData uri="http://schemas.openxmlformats.org/drawingml/2006/table">
            <a:tbl>
              <a:tblPr/>
              <a:tblGrid>
                <a:gridCol w="752972"/>
                <a:gridCol w="1274140"/>
                <a:gridCol w="1169276"/>
                <a:gridCol w="1063623"/>
                <a:gridCol w="1169276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m1</a:t>
                      </a:r>
                      <a:r>
                        <a:rPr lang="id-ID" sz="2000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2000" baseline="-250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AutoShape 5"/>
          <p:cNvSpPr>
            <a:spLocks noChangeShapeType="1"/>
          </p:cNvSpPr>
          <p:nvPr/>
        </p:nvSpPr>
        <p:spPr bwMode="auto">
          <a:xfrm>
            <a:off x="1285852" y="4246350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571604" y="4000504"/>
            <a:ext cx="418105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32870" y="4342859"/>
            <a:ext cx="438710" cy="310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Penyederhanaan Dengan K-Map 2 Variabel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142984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Sederhanakanlah persamaan:</a:t>
            </a:r>
          </a:p>
          <a:p>
            <a:endParaRPr lang="id-ID" sz="2400" dirty="0" smtClean="0"/>
          </a:p>
          <a:p>
            <a:r>
              <a:rPr lang="id-ID" sz="2400" dirty="0" smtClean="0"/>
              <a:t>	f(x,y) = x’y + xy’ + xy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642910" y="257174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Jawab:</a:t>
            </a:r>
          </a:p>
          <a:p>
            <a:r>
              <a:rPr lang="id-ID" sz="2400" dirty="0" smtClean="0"/>
              <a:t>Sesuai dengan bentuk tabel minterm, maka 3 kotak dalam</a:t>
            </a:r>
          </a:p>
          <a:p>
            <a:r>
              <a:rPr lang="it-IT" sz="2400" dirty="0" smtClean="0"/>
              <a:t>K-Map 2 </a:t>
            </a:r>
            <a:r>
              <a:rPr lang="id-ID" sz="2400" dirty="0" smtClean="0"/>
              <a:t>variabel</a:t>
            </a:r>
            <a:r>
              <a:rPr lang="it-IT" sz="2400" dirty="0" smtClean="0"/>
              <a:t>, diisi dengan 1</a:t>
            </a:r>
            <a:r>
              <a:rPr lang="id-ID" sz="2400" dirty="0" smtClean="0"/>
              <a:t> </a:t>
            </a:r>
            <a:r>
              <a:rPr lang="it-IT" sz="2400" dirty="0" smtClean="0"/>
              <a:t>:</a:t>
            </a:r>
            <a:endParaRPr lang="id-ID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71802" y="4357694"/>
          <a:ext cx="1898650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668655"/>
                <a:gridCol w="62357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7" name="AutoShape 5"/>
          <p:cNvSpPr>
            <a:spLocks noChangeShapeType="1"/>
          </p:cNvSpPr>
          <p:nvPr/>
        </p:nvSpPr>
        <p:spPr bwMode="auto">
          <a:xfrm>
            <a:off x="3071802" y="4357694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428992" y="4214818"/>
            <a:ext cx="285750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00367" y="4478343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D3 IF TEL-U\ngajar\Semester Ganjil 1516\LOGMAT\dp-bbm-semangat-br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5000636"/>
            <a:ext cx="1509715" cy="1366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86116" y="4714884"/>
            <a:ext cx="135732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4000496" y="4214818"/>
            <a:ext cx="642942" cy="928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500034" y="4286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Selanjutnya kelompokkan semua 1 yang ada dengan membuat kumpulan kotak atau persegi panjang dengan jumlah sel bujursangkar kecil sebanyak </a:t>
            </a:r>
            <a:r>
              <a:rPr lang="id-ID" sz="2400" b="1" dirty="0" smtClean="0"/>
              <a:t>2</a:t>
            </a:r>
            <a:r>
              <a:rPr lang="id-ID" sz="2400" b="1" i="1" dirty="0" smtClean="0"/>
              <a:t>n</a:t>
            </a:r>
          </a:p>
          <a:p>
            <a:endParaRPr lang="id-ID" sz="2400" b="1" i="1" dirty="0" smtClean="0"/>
          </a:p>
          <a:p>
            <a:r>
              <a:rPr lang="id-ID" sz="2400" dirty="0" smtClean="0"/>
              <a:t>	</a:t>
            </a:r>
            <a:r>
              <a:rPr lang="pt-BR" sz="2400" dirty="0" smtClean="0"/>
              <a:t>n = 0, 1, 2, 3, dst</a:t>
            </a:r>
          </a:p>
          <a:p>
            <a:endParaRPr lang="id-ID" sz="2400" dirty="0" smtClean="0"/>
          </a:p>
          <a:p>
            <a:r>
              <a:rPr lang="id-ID" sz="2400" dirty="0" smtClean="0"/>
              <a:t>Buat kelompok yang sebesar-besarnya</a:t>
            </a:r>
            <a:endParaRPr lang="id-ID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714612" y="3786190"/>
          <a:ext cx="1898650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668655"/>
                <a:gridCol w="623570"/>
              </a:tblGrid>
              <a:tr h="171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AutoShape 5"/>
          <p:cNvSpPr>
            <a:spLocks noChangeShapeType="1"/>
          </p:cNvSpPr>
          <p:nvPr/>
        </p:nvSpPr>
        <p:spPr bwMode="auto">
          <a:xfrm>
            <a:off x="2714609" y="3808417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71799" y="3665541"/>
            <a:ext cx="285750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643174" y="3929066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504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557214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accent1"/>
                </a:solidFill>
              </a:rPr>
              <a:t>B</a:t>
            </a:r>
            <a:endParaRPr lang="id-ID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25" idx="1"/>
          </p:cNvCxnSpPr>
          <p:nvPr/>
        </p:nvCxnSpPr>
        <p:spPr>
          <a:xfrm rot="10800000" flipV="1">
            <a:off x="4500562" y="4231337"/>
            <a:ext cx="642942" cy="412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57488" y="5000636"/>
            <a:ext cx="1071570" cy="6429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5" name="Picture 1" descr="D:\D3 IF TEL-U\ngajar\Semester Ganjil 1516\LOGMAT\belaja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91359">
            <a:off x="6929454" y="5500702"/>
            <a:ext cx="1947867" cy="928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Cara menentukan bentuk sederhana dari hasil pengelompokan adalah :</a:t>
            </a:r>
          </a:p>
          <a:p>
            <a:endParaRPr lang="id-ID" sz="2400" dirty="0" smtClean="0"/>
          </a:p>
          <a:p>
            <a:r>
              <a:rPr lang="id-ID" sz="2400" dirty="0" smtClean="0"/>
              <a:t>- Carilah variabel yang memiliki nilai yang sama (tidak</a:t>
            </a:r>
          </a:p>
          <a:p>
            <a:r>
              <a:rPr lang="id-ID" sz="2400" dirty="0" smtClean="0"/>
              <a:t> 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	Pada kelompok A adalah variabel y dengan nilai 1</a:t>
            </a:r>
          </a:p>
          <a:p>
            <a:r>
              <a:rPr lang="id-ID" sz="2400" dirty="0" smtClean="0"/>
              <a:t>	Pada kelompok B adalah variabel x dengan nilai 1</a:t>
            </a:r>
          </a:p>
          <a:p>
            <a:endParaRPr lang="id-ID" sz="2400" dirty="0" smtClean="0"/>
          </a:p>
          <a:p>
            <a:r>
              <a:rPr lang="id-ID" sz="2400" dirty="0" smtClean="0"/>
              <a:t>-  Tentukan bentuk hasil pengelompokan Kelompok A adalah y,  </a:t>
            </a:r>
          </a:p>
          <a:p>
            <a:r>
              <a:rPr lang="id-ID" sz="2400" dirty="0" smtClean="0"/>
              <a:t>    dan kelompok B adalah x, sehingga hasil </a:t>
            </a:r>
            <a:r>
              <a:rPr lang="it-IT" sz="2400" dirty="0" smtClean="0"/>
              <a:t>bentuk sederhana </a:t>
            </a:r>
            <a:r>
              <a:rPr lang="id-ID" sz="2400" dirty="0" smtClean="0"/>
              <a:t>   </a:t>
            </a:r>
          </a:p>
          <a:p>
            <a:r>
              <a:rPr lang="id-ID" sz="2400" dirty="0" smtClean="0"/>
              <a:t>    </a:t>
            </a:r>
            <a:r>
              <a:rPr lang="it-IT" sz="2400" dirty="0" smtClean="0"/>
              <a:t>dari contoh di atas</a:t>
            </a:r>
            <a:r>
              <a:rPr lang="id-ID" sz="2400" dirty="0" smtClean="0"/>
              <a:t> </a:t>
            </a:r>
            <a:r>
              <a:rPr lang="it-IT" sz="2400" dirty="0" smtClean="0"/>
              <a:t>:</a:t>
            </a:r>
          </a:p>
          <a:p>
            <a:r>
              <a:rPr lang="id-ID" sz="2400" dirty="0" smtClean="0"/>
              <a:t>	</a:t>
            </a:r>
          </a:p>
          <a:p>
            <a:r>
              <a:rPr lang="id-ID" sz="2400" dirty="0" smtClean="0"/>
              <a:t>	f(x,y) = x’y + xy’ + xy = kelompok A + kelompok B</a:t>
            </a:r>
          </a:p>
          <a:p>
            <a:r>
              <a:rPr lang="id-ID" sz="2400" dirty="0" smtClean="0"/>
              <a:t>          	          = x + y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b="1" dirty="0" smtClean="0"/>
              <a:t>Konversi ke Bentuk Standar/Kanonik</a:t>
            </a:r>
            <a:r>
              <a:rPr lang="id-ID" sz="2800" b="1" dirty="0"/>
              <a:t> </a:t>
            </a:r>
            <a:r>
              <a:rPr lang="id-ID" sz="2800" b="1" dirty="0" smtClean="0"/>
              <a:t>(3 Variabel)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Cari </a:t>
            </a:r>
            <a:r>
              <a:rPr lang="es-ES" sz="2400" dirty="0" err="1" smtClean="0"/>
              <a:t>bentuk</a:t>
            </a:r>
            <a:r>
              <a:rPr lang="es-ES" sz="2400" dirty="0" smtClean="0"/>
              <a:t> </a:t>
            </a:r>
            <a:r>
              <a:rPr lang="es-ES" sz="2400" dirty="0" err="1" smtClean="0"/>
              <a:t>standar</a:t>
            </a:r>
            <a:r>
              <a:rPr lang="es-ES" sz="2400" dirty="0" smtClean="0"/>
              <a:t> </a:t>
            </a:r>
            <a:r>
              <a:rPr lang="es-ES" sz="2400" dirty="0" err="1" smtClean="0"/>
              <a:t>dari</a:t>
            </a:r>
            <a:r>
              <a:rPr lang="es-ES" sz="2400" dirty="0" smtClean="0"/>
              <a:t> f(</a:t>
            </a:r>
            <a:r>
              <a:rPr lang="es-ES" sz="2400" dirty="0" err="1" smtClean="0"/>
              <a:t>x,y,z</a:t>
            </a:r>
            <a:r>
              <a:rPr lang="es-ES" sz="2400" dirty="0" smtClean="0"/>
              <a:t>) = y’ + </a:t>
            </a:r>
            <a:r>
              <a:rPr lang="es-ES" sz="2400" dirty="0" err="1" smtClean="0"/>
              <a:t>xy</a:t>
            </a:r>
            <a:r>
              <a:rPr lang="es-ES" sz="2400" dirty="0" smtClean="0"/>
              <a:t> + </a:t>
            </a:r>
            <a:r>
              <a:rPr lang="es-ES" sz="2400" dirty="0" err="1" smtClean="0"/>
              <a:t>x’yz</a:t>
            </a:r>
            <a:r>
              <a:rPr lang="es-ES" sz="2400" dirty="0" smtClean="0"/>
              <a:t>’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714488"/>
            <a:ext cx="8072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Jawab:</a:t>
            </a:r>
          </a:p>
          <a:p>
            <a:endParaRPr lang="id-ID" sz="2400" dirty="0" smtClean="0"/>
          </a:p>
          <a:p>
            <a:r>
              <a:rPr lang="id-ID" sz="2400" b="1" dirty="0" smtClean="0">
                <a:solidFill>
                  <a:srgbClr val="FF0000"/>
                </a:solidFill>
              </a:rPr>
              <a:t>Bentuk SOP-nya = ..........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	 = y’ + xy + x’yz’</a:t>
            </a:r>
          </a:p>
          <a:p>
            <a:r>
              <a:rPr lang="id-ID" sz="2400" dirty="0" smtClean="0"/>
              <a:t>	 </a:t>
            </a:r>
            <a:r>
              <a:rPr lang="pl-PL" sz="2400" dirty="0" smtClean="0"/>
              <a:t>= y’(</a:t>
            </a:r>
            <a:r>
              <a:rPr lang="pl-PL" sz="2400" dirty="0" smtClean="0">
                <a:solidFill>
                  <a:srgbClr val="FF0000"/>
                </a:solidFill>
              </a:rPr>
              <a:t>x+x’</a:t>
            </a:r>
            <a:r>
              <a:rPr lang="pl-PL" sz="2400" dirty="0" smtClean="0"/>
              <a:t>)(</a:t>
            </a:r>
            <a:r>
              <a:rPr lang="pl-PL" sz="2400" dirty="0" smtClean="0">
                <a:solidFill>
                  <a:srgbClr val="FF0000"/>
                </a:solidFill>
              </a:rPr>
              <a:t>z+z’</a:t>
            </a:r>
            <a:r>
              <a:rPr lang="pl-PL" sz="2400" dirty="0" smtClean="0"/>
              <a:t>) + xy(</a:t>
            </a:r>
            <a:r>
              <a:rPr lang="pl-PL" sz="2400" dirty="0" smtClean="0">
                <a:solidFill>
                  <a:srgbClr val="FF0000"/>
                </a:solidFill>
              </a:rPr>
              <a:t>z+z’</a:t>
            </a:r>
            <a:r>
              <a:rPr lang="pl-PL" sz="2400" dirty="0" smtClean="0"/>
              <a:t>) + x’yz’</a:t>
            </a:r>
          </a:p>
          <a:p>
            <a:r>
              <a:rPr lang="id-ID" sz="2400" dirty="0" smtClean="0"/>
              <a:t>	 = (xy’ + x’y’)(z+z’) + xyz + xyz’ + x’yz’</a:t>
            </a:r>
          </a:p>
          <a:p>
            <a:r>
              <a:rPr lang="id-ID" sz="2400" dirty="0" smtClean="0"/>
              <a:t>f(x,y,z) 	 = xy’z + xy’z’ + x’y’z + x’y’z’ + xyz + xyz’ + x’yz’</a:t>
            </a:r>
          </a:p>
          <a:p>
            <a:r>
              <a:rPr lang="id-ID" sz="2400" dirty="0" smtClean="0"/>
              <a:t>	 = m5 + m4 + m1+ m0 + m7 + m6 + m2</a:t>
            </a:r>
          </a:p>
          <a:p>
            <a:endParaRPr lang="id-ID" sz="2400" dirty="0" smtClean="0"/>
          </a:p>
          <a:p>
            <a:r>
              <a:rPr lang="id-ID" sz="2400" dirty="0" smtClean="0"/>
              <a:t>∴Bentuk Standar :  f(x,y,z) = x’y’z’ + x’y’z + x’yz’ + xy’z’ +</a:t>
            </a:r>
          </a:p>
          <a:p>
            <a:r>
              <a:rPr lang="id-ID" sz="2400" dirty="0" smtClean="0"/>
              <a:t>		                        xy’z + xyz’ + xyz</a:t>
            </a:r>
          </a:p>
          <a:p>
            <a:r>
              <a:rPr lang="pl-PL" sz="2400" dirty="0" smtClean="0"/>
              <a:t>∴Bentuk Kanonik</a:t>
            </a:r>
            <a:r>
              <a:rPr lang="id-ID" sz="2400" dirty="0" smtClean="0"/>
              <a:t> </a:t>
            </a:r>
            <a:r>
              <a:rPr lang="pl-PL" sz="2400" dirty="0" smtClean="0"/>
              <a:t>:</a:t>
            </a:r>
            <a:r>
              <a:rPr lang="id-ID" sz="2400" dirty="0" smtClean="0"/>
              <a:t> </a:t>
            </a:r>
            <a:r>
              <a:rPr lang="pl-PL" sz="2400" dirty="0" smtClean="0"/>
              <a:t> f(x,y,z) = Σm(0, 1, 2, 4, 5, 6, 7)</a:t>
            </a:r>
            <a:endParaRPr lang="id-ID" dirty="0"/>
          </a:p>
        </p:txBody>
      </p:sp>
      <p:sp>
        <p:nvSpPr>
          <p:cNvPr id="7" name="Cloud Callout 6"/>
          <p:cNvSpPr/>
          <p:nvPr/>
        </p:nvSpPr>
        <p:spPr>
          <a:xfrm>
            <a:off x="6000760" y="2143116"/>
            <a:ext cx="2143140" cy="1214446"/>
          </a:xfrm>
          <a:prstGeom prst="cloudCallout">
            <a:avLst>
              <a:gd name="adj1" fmla="val -120608"/>
              <a:gd name="adj2" fmla="val 5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Hukum </a:t>
            </a:r>
          </a:p>
          <a:p>
            <a:pPr algn="ctr"/>
            <a:r>
              <a:rPr lang="id-ID" dirty="0" smtClean="0"/>
              <a:t>Komplemen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43108" y="4143380"/>
            <a:ext cx="264320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Penyederhanaan Dengan K-Map 3 Variabel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Sederhanakanlah persamaan berikut :</a:t>
            </a:r>
          </a:p>
          <a:p>
            <a:endParaRPr lang="id-ID" sz="2400" dirty="0" smtClean="0"/>
          </a:p>
          <a:p>
            <a:r>
              <a:rPr lang="id-ID" sz="2400" dirty="0" smtClean="0"/>
              <a:t>	f(x,y,z) = x’y’z’ + x’y’z + x’yz + x’yz’ + xy’z’ + xyz’</a:t>
            </a:r>
          </a:p>
          <a:p>
            <a:endParaRPr lang="id-ID" sz="2400" dirty="0" smtClean="0"/>
          </a:p>
          <a:p>
            <a:r>
              <a:rPr lang="id-ID" sz="2400" dirty="0" smtClean="0"/>
              <a:t>Jawab :</a:t>
            </a:r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643314"/>
          <a:ext cx="3334385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758190"/>
                <a:gridCol w="673100"/>
                <a:gridCol w="623570"/>
                <a:gridCol w="67310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5"/>
          <p:cNvSpPr>
            <a:spLocks noChangeShapeType="1"/>
          </p:cNvSpPr>
          <p:nvPr/>
        </p:nvSpPr>
        <p:spPr bwMode="auto">
          <a:xfrm>
            <a:off x="1500163" y="3665541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57352" y="3500439"/>
            <a:ext cx="428631" cy="3810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412962" y="3786190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071670" y="4071942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85984" y="4572008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143108" y="5072074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4214810" y="4071942"/>
            <a:ext cx="5715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14744" y="4572008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14810" y="5072074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8926" y="300037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x</a:t>
            </a:r>
            <a:r>
              <a:rPr lang="id-ID" b="1" dirty="0" smtClean="0">
                <a:solidFill>
                  <a:srgbClr val="FF0000"/>
                </a:solidFill>
              </a:rPr>
              <a:t>’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328612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accent1"/>
                </a:solidFill>
              </a:rPr>
              <a:t>z’</a:t>
            </a:r>
            <a:endParaRPr lang="id-ID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 rot="16200000" flipH="1">
            <a:off x="2891866" y="3749130"/>
            <a:ext cx="824219" cy="250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393407" y="3893349"/>
            <a:ext cx="1071569" cy="5715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57290" y="571501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Sehingga :   f(x,y,z) = x’ + z’</a:t>
            </a:r>
            <a:endParaRPr lang="id-ID" dirty="0"/>
          </a:p>
        </p:txBody>
      </p:sp>
      <p:pic>
        <p:nvPicPr>
          <p:cNvPr id="36866" name="Picture 2" descr="D:\D3 IF TEL-U\ngajar\Semester Ganjil 1516\LOGMAT\berpiki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5143512"/>
            <a:ext cx="1128715" cy="1300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Connector 26"/>
          <p:cNvSpPr/>
          <p:nvPr/>
        </p:nvSpPr>
        <p:spPr>
          <a:xfrm>
            <a:off x="3857620" y="4286256"/>
            <a:ext cx="1214446" cy="85725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i="1" dirty="0" smtClean="0"/>
              <a:t>Latihan lagi...</a:t>
            </a:r>
          </a:p>
          <a:p>
            <a:endParaRPr lang="id-ID" sz="2400" dirty="0" smtClean="0"/>
          </a:p>
          <a:p>
            <a:r>
              <a:rPr lang="id-ID" sz="2400" dirty="0" smtClean="0"/>
              <a:t>Sederhanakan lagi fungsi Boolean :</a:t>
            </a:r>
          </a:p>
          <a:p>
            <a:endParaRPr lang="id-ID" sz="2400" dirty="0" smtClean="0"/>
          </a:p>
          <a:p>
            <a:r>
              <a:rPr lang="id-ID" sz="2400" dirty="0" smtClean="0"/>
              <a:t>	f(x,y,z) = xyz + xyz’ + xy’z + x’yz + x’yz’ + xy’z’ + x’y’z’</a:t>
            </a:r>
          </a:p>
          <a:p>
            <a:endParaRPr lang="id-ID" sz="2400" dirty="0" smtClean="0"/>
          </a:p>
          <a:p>
            <a:r>
              <a:rPr lang="id-ID" sz="2400" dirty="0" smtClean="0"/>
              <a:t>Jawab :</a:t>
            </a:r>
            <a:endParaRPr lang="id-ID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918" y="3786190"/>
          <a:ext cx="3334385" cy="1371600"/>
        </p:xfrm>
        <a:graphic>
          <a:graphicData uri="http://schemas.openxmlformats.org/drawingml/2006/table">
            <a:tbl>
              <a:tblPr/>
              <a:tblGrid>
                <a:gridCol w="606425"/>
                <a:gridCol w="758190"/>
                <a:gridCol w="673100"/>
                <a:gridCol w="623570"/>
                <a:gridCol w="67310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AutoShape 5"/>
          <p:cNvSpPr>
            <a:spLocks noChangeShapeType="1"/>
          </p:cNvSpPr>
          <p:nvPr/>
        </p:nvSpPr>
        <p:spPr bwMode="auto">
          <a:xfrm>
            <a:off x="1785919" y="3808416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143108" y="3643314"/>
            <a:ext cx="428631" cy="3810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698718" y="3929065"/>
            <a:ext cx="228600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1224" y="4213836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85538" y="4713902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442662" y="5213968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4545896" y="4198070"/>
            <a:ext cx="5715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45830" y="4698136"/>
            <a:ext cx="100013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5896" y="5198202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0298" y="4786322"/>
            <a:ext cx="250033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857752" y="4929198"/>
            <a:ext cx="285752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2500298" y="5072074"/>
            <a:ext cx="250033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357422" y="4929198"/>
            <a:ext cx="285752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1868" y="5500702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x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3357554" y="5286388"/>
            <a:ext cx="71438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3929066"/>
            <a:ext cx="42862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accent1"/>
                </a:solidFill>
              </a:rPr>
              <a:t>Z’</a:t>
            </a:r>
            <a:endParaRPr lang="id-ID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5000628" y="4286256"/>
            <a:ext cx="571504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4810" y="321468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accent6"/>
                </a:solidFill>
              </a:rPr>
              <a:t>y</a:t>
            </a:r>
            <a:endParaRPr lang="id-ID" b="1" dirty="0">
              <a:solidFill>
                <a:schemeClr val="accent6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rot="5400000">
            <a:off x="3999156" y="4034882"/>
            <a:ext cx="752781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0100" y="6072206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Sehingga :   f(x,y,z) = x + y +z’</a:t>
            </a:r>
            <a:endParaRPr lang="id-ID" sz="2400" dirty="0"/>
          </a:p>
        </p:txBody>
      </p:sp>
      <p:pic>
        <p:nvPicPr>
          <p:cNvPr id="37890" name="Picture 2" descr="D:\D3 IF TEL-U\ngajar\Semester Ganjil 1516\LOGMAT\gambar-animasi-orang-berpikir-gif-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8084" y="214290"/>
            <a:ext cx="1585916" cy="1452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Connector 34"/>
          <p:cNvSpPr/>
          <p:nvPr/>
        </p:nvSpPr>
        <p:spPr>
          <a:xfrm>
            <a:off x="2714612" y="4857760"/>
            <a:ext cx="1143008" cy="857256"/>
          </a:xfrm>
          <a:prstGeom prst="flowChartConnector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500034" y="21429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Penyederhanaan Dengan K-Map 4 Variabel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8670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Sederhanakanlah fungsi Boolean berikut: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pl-PL" sz="2400" dirty="0" smtClean="0"/>
              <a:t>f(w,x,y,z) = Σm(0, 1, 2, 3, 4, 6, 8, 9, 10, 11, 12, 13, 14)</a:t>
            </a:r>
            <a:endParaRPr lang="id-ID" sz="2400" dirty="0" smtClean="0"/>
          </a:p>
          <a:p>
            <a:endParaRPr lang="pl-PL" sz="2400" dirty="0" smtClean="0"/>
          </a:p>
          <a:p>
            <a:r>
              <a:rPr lang="id-ID" sz="2400" dirty="0" smtClean="0"/>
              <a:t>Jawab:</a:t>
            </a:r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8794" y="3429000"/>
          <a:ext cx="3334385" cy="2286000"/>
        </p:xfrm>
        <a:graphic>
          <a:graphicData uri="http://schemas.openxmlformats.org/drawingml/2006/table">
            <a:tbl>
              <a:tblPr/>
              <a:tblGrid>
                <a:gridCol w="606425"/>
                <a:gridCol w="758190"/>
                <a:gridCol w="673100"/>
                <a:gridCol w="623570"/>
                <a:gridCol w="67310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13" name="AutoShape 1"/>
          <p:cNvSpPr>
            <a:spLocks noChangeShapeType="1"/>
          </p:cNvSpPr>
          <p:nvPr/>
        </p:nvSpPr>
        <p:spPr bwMode="auto">
          <a:xfrm>
            <a:off x="1928794" y="3429000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285984" y="4000504"/>
            <a:ext cx="571504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1736" y="4286256"/>
            <a:ext cx="2571768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856958" y="4000504"/>
            <a:ext cx="572298" cy="79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60360" y="5339424"/>
            <a:ext cx="2571768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88256" y="5613240"/>
            <a:ext cx="571504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4859230" y="5613240"/>
            <a:ext cx="572298" cy="79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4876" y="264318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x’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107654" y="3393282"/>
            <a:ext cx="1000132" cy="357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28860" y="3929066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85984" y="4786322"/>
            <a:ext cx="17145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31132" y="5637338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52402" y="3931338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816832" y="4788594"/>
            <a:ext cx="17145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85324" y="5639610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7100" y="370999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0070C0"/>
                </a:solidFill>
              </a:rPr>
              <a:t>z’</a:t>
            </a:r>
            <a:endParaRPr lang="id-ID" b="1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5072066" y="4071941"/>
            <a:ext cx="642942" cy="5715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8662" y="428625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00B050"/>
                </a:solidFill>
              </a:rPr>
              <a:t>wy’</a:t>
            </a:r>
            <a:endParaRPr lang="id-ID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28728" y="4643446"/>
            <a:ext cx="1428760" cy="5715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0100" y="6072206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Sehingga :   f(w,x,y,z) = x’ + z’ +wy’</a:t>
            </a:r>
            <a:endParaRPr lang="id-ID" sz="2400" dirty="0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129460" y="3151986"/>
            <a:ext cx="428631" cy="3810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31220" y="3536402"/>
            <a:ext cx="428631" cy="3810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 descr="D:\D3 IF TEL-U\ngajar\Semester Ganjil 1516\LOGMAT\semanga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8096" y="5434012"/>
            <a:ext cx="1485904" cy="1423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2051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0010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Bentuk POS-nya = ..........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 	</a:t>
            </a:r>
            <a:r>
              <a:rPr lang="id-ID" sz="2400" smtClean="0"/>
              <a:t>   	=    </a:t>
            </a:r>
            <a:r>
              <a:rPr lang="id-ID" sz="2400" dirty="0" smtClean="0"/>
              <a:t>y’ + xy + x’yz’</a:t>
            </a:r>
          </a:p>
          <a:p>
            <a:r>
              <a:rPr lang="es-ES" sz="2400" dirty="0" smtClean="0"/>
              <a:t>f’(</a:t>
            </a:r>
            <a:r>
              <a:rPr lang="es-ES" sz="2400" dirty="0" err="1" smtClean="0"/>
              <a:t>x,y,z</a:t>
            </a:r>
            <a:r>
              <a:rPr lang="es-ES" sz="2400" smtClean="0"/>
              <a:t>) </a:t>
            </a:r>
            <a:r>
              <a:rPr lang="id-ID" sz="2400" smtClean="0"/>
              <a:t>   	</a:t>
            </a:r>
            <a:r>
              <a:rPr lang="es-ES" sz="2400" smtClean="0"/>
              <a:t>= </a:t>
            </a:r>
            <a:r>
              <a:rPr lang="id-ID" sz="2400" smtClean="0"/>
              <a:t>   </a:t>
            </a:r>
            <a:r>
              <a:rPr lang="es-ES" sz="2400" dirty="0" smtClean="0">
                <a:solidFill>
                  <a:srgbClr val="FF0000"/>
                </a:solidFill>
              </a:rPr>
              <a:t>(</a:t>
            </a:r>
            <a:r>
              <a:rPr lang="es-ES" sz="2400" dirty="0" smtClean="0"/>
              <a:t>y’ + </a:t>
            </a:r>
            <a:r>
              <a:rPr lang="es-ES" sz="2400" dirty="0" err="1" smtClean="0"/>
              <a:t>xy</a:t>
            </a:r>
            <a:r>
              <a:rPr lang="es-ES" sz="2400" dirty="0" smtClean="0"/>
              <a:t> + </a:t>
            </a:r>
            <a:r>
              <a:rPr lang="es-ES" sz="2400" dirty="0" err="1" smtClean="0"/>
              <a:t>x’yz</a:t>
            </a:r>
            <a:r>
              <a:rPr lang="es-ES" sz="2400" dirty="0" smtClean="0"/>
              <a:t>’</a:t>
            </a:r>
            <a:r>
              <a:rPr lang="es-ES" sz="2400" dirty="0" smtClean="0">
                <a:solidFill>
                  <a:srgbClr val="FF0000"/>
                </a:solidFill>
              </a:rPr>
              <a:t>)’</a:t>
            </a:r>
          </a:p>
          <a:p>
            <a:r>
              <a:rPr lang="id-ID" sz="2400" dirty="0" smtClean="0"/>
              <a:t>	</a:t>
            </a:r>
            <a:r>
              <a:rPr lang="id-ID" sz="2400" smtClean="0"/>
              <a:t>    	</a:t>
            </a:r>
            <a:r>
              <a:rPr lang="es-ES" sz="2400" smtClean="0"/>
              <a:t>= </a:t>
            </a:r>
            <a:r>
              <a:rPr lang="id-ID" sz="2400" smtClean="0"/>
              <a:t>   </a:t>
            </a:r>
            <a:r>
              <a:rPr lang="es-ES" sz="2400" dirty="0" smtClean="0"/>
              <a:t>y (</a:t>
            </a:r>
            <a:r>
              <a:rPr lang="es-ES" sz="2400" dirty="0" err="1" smtClean="0"/>
              <a:t>xy</a:t>
            </a:r>
            <a:r>
              <a:rPr lang="es-ES" sz="2400" dirty="0" smtClean="0"/>
              <a:t>)’ (</a:t>
            </a:r>
            <a:r>
              <a:rPr lang="es-ES" sz="2400" dirty="0" err="1" smtClean="0"/>
              <a:t>x’yz</a:t>
            </a:r>
            <a:r>
              <a:rPr lang="es-ES" sz="2400" dirty="0" smtClean="0"/>
              <a:t>’)’ = y(</a:t>
            </a:r>
            <a:r>
              <a:rPr lang="es-ES" sz="2400" dirty="0" err="1" smtClean="0"/>
              <a:t>x’+y</a:t>
            </a:r>
            <a:r>
              <a:rPr lang="es-ES" sz="2400" dirty="0" smtClean="0"/>
              <a:t>’)(</a:t>
            </a:r>
            <a:r>
              <a:rPr lang="es-ES" sz="2400" dirty="0" err="1" smtClean="0"/>
              <a:t>x+y’+</a:t>
            </a:r>
            <a:r>
              <a:rPr lang="es-ES" sz="2400" err="1" smtClean="0"/>
              <a:t>z</a:t>
            </a:r>
            <a:r>
              <a:rPr lang="es-ES" sz="2400" smtClean="0"/>
              <a:t>)</a:t>
            </a:r>
            <a:r>
              <a:rPr lang="id-ID" sz="2400" smtClean="0"/>
              <a:t>          </a:t>
            </a:r>
            <a:endParaRPr lang="es-ES" sz="2400" dirty="0" smtClean="0"/>
          </a:p>
          <a:p>
            <a:r>
              <a:rPr lang="id-ID" sz="2400" dirty="0" smtClean="0"/>
              <a:t>	</a:t>
            </a:r>
            <a:r>
              <a:rPr lang="id-ID" sz="2400" smtClean="0"/>
              <a:t>    	=   </a:t>
            </a:r>
            <a:r>
              <a:rPr lang="id-ID" sz="2400" dirty="0" smtClean="0"/>
              <a:t>(x’y+</a:t>
            </a:r>
            <a:r>
              <a:rPr lang="id-ID" sz="2400" dirty="0" smtClean="0">
                <a:solidFill>
                  <a:srgbClr val="FF0000"/>
                </a:solidFill>
              </a:rPr>
              <a:t>yy’</a:t>
            </a:r>
            <a:r>
              <a:rPr lang="id-ID" sz="2400" dirty="0" smtClean="0"/>
              <a:t>) (x+y’+z) = y</a:t>
            </a:r>
            <a:r>
              <a:rPr lang="id-ID" sz="2400" dirty="0" smtClean="0">
                <a:solidFill>
                  <a:srgbClr val="FF0000"/>
                </a:solidFill>
              </a:rPr>
              <a:t>xx’</a:t>
            </a:r>
            <a:r>
              <a:rPr lang="id-ID" sz="2400" dirty="0" smtClean="0"/>
              <a:t>+ </a:t>
            </a:r>
            <a:r>
              <a:rPr lang="id-ID" sz="2400" dirty="0" smtClean="0">
                <a:solidFill>
                  <a:srgbClr val="FF0000"/>
                </a:solidFill>
              </a:rPr>
              <a:t>yy’</a:t>
            </a:r>
            <a:r>
              <a:rPr lang="id-ID" sz="2400" dirty="0" smtClean="0"/>
              <a:t>x + yx’z</a:t>
            </a:r>
          </a:p>
          <a:p>
            <a:r>
              <a:rPr lang="id-ID" sz="2400" dirty="0" smtClean="0"/>
              <a:t>	</a:t>
            </a:r>
            <a:r>
              <a:rPr lang="id-ID" sz="2400" smtClean="0"/>
              <a:t>    	=    x’yz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s-ES" sz="2400" dirty="0" smtClean="0"/>
              <a:t>(f’(</a:t>
            </a:r>
            <a:r>
              <a:rPr lang="es-ES" sz="2400" dirty="0" err="1" smtClean="0"/>
              <a:t>x,y,z</a:t>
            </a:r>
            <a:r>
              <a:rPr lang="es-ES" sz="2400" smtClean="0"/>
              <a:t>))’ </a:t>
            </a:r>
            <a:r>
              <a:rPr lang="id-ID" sz="2400" smtClean="0"/>
              <a:t>	</a:t>
            </a:r>
            <a:r>
              <a:rPr lang="es-ES" sz="2400" smtClean="0"/>
              <a:t>= </a:t>
            </a:r>
            <a:r>
              <a:rPr lang="id-ID" sz="2400" smtClean="0"/>
              <a:t>  </a:t>
            </a:r>
            <a:r>
              <a:rPr lang="es-ES" sz="2400" smtClean="0"/>
              <a:t>(</a:t>
            </a:r>
            <a:r>
              <a:rPr lang="es-ES" sz="2400" dirty="0" err="1" smtClean="0"/>
              <a:t>x’yz</a:t>
            </a:r>
            <a:r>
              <a:rPr lang="es-ES" sz="2400" dirty="0" smtClean="0"/>
              <a:t>)’ = x + y’ + z’</a:t>
            </a:r>
          </a:p>
          <a:p>
            <a:endParaRPr lang="id-ID" sz="2400" dirty="0" smtClean="0"/>
          </a:p>
          <a:p>
            <a:r>
              <a:rPr lang="es-ES" sz="2400" smtClean="0"/>
              <a:t>∴</a:t>
            </a:r>
            <a:r>
              <a:rPr lang="id-ID" sz="2400" smtClean="0"/>
              <a:t>  </a:t>
            </a:r>
            <a:r>
              <a:rPr lang="es-ES" sz="2400" smtClean="0"/>
              <a:t>Bentuk Standar</a:t>
            </a:r>
            <a:r>
              <a:rPr lang="id-ID" sz="2400" smtClean="0"/>
              <a:t>    </a:t>
            </a:r>
            <a:r>
              <a:rPr lang="es-ES" sz="2400" smtClean="0"/>
              <a:t>:</a:t>
            </a:r>
            <a:r>
              <a:rPr lang="id-ID" sz="2400" smtClean="0"/>
              <a:t>    </a:t>
            </a:r>
            <a:r>
              <a:rPr lang="es-ES" sz="2400" smtClean="0"/>
              <a:t> </a:t>
            </a:r>
            <a:r>
              <a:rPr lang="es-ES" sz="2400" dirty="0" smtClean="0"/>
              <a:t>f(</a:t>
            </a:r>
            <a:r>
              <a:rPr lang="es-ES" sz="2400" dirty="0" err="1" smtClean="0"/>
              <a:t>x,y,z</a:t>
            </a:r>
            <a:r>
              <a:rPr lang="es-ES" sz="2400" dirty="0" smtClean="0"/>
              <a:t>) = x + y’ + </a:t>
            </a:r>
            <a:r>
              <a:rPr lang="es-ES" sz="2400" smtClean="0"/>
              <a:t>z’</a:t>
            </a:r>
            <a:endParaRPr lang="id-ID" sz="2400" smtClean="0"/>
          </a:p>
          <a:p>
            <a:endParaRPr lang="es-ES" sz="2400" dirty="0" smtClean="0"/>
          </a:p>
          <a:p>
            <a:r>
              <a:rPr lang="id-ID" sz="2400" smtClean="0"/>
              <a:t>∴  Bentuk Kanonik    :     f(x,y,z</a:t>
            </a:r>
            <a:r>
              <a:rPr lang="id-ID" sz="2400" dirty="0" smtClean="0"/>
              <a:t>) = </a:t>
            </a:r>
            <a:r>
              <a:rPr lang="el-GR" sz="2400" dirty="0" smtClean="0"/>
              <a:t>Π</a:t>
            </a:r>
            <a:r>
              <a:rPr lang="id-ID" sz="2400" dirty="0" smtClean="0"/>
              <a:t>M(3)</a:t>
            </a:r>
            <a:endParaRPr lang="id-ID" dirty="0"/>
          </a:p>
        </p:txBody>
      </p:sp>
      <p:sp>
        <p:nvSpPr>
          <p:cNvPr id="6" name="Cloud Callout 5"/>
          <p:cNvSpPr/>
          <p:nvPr/>
        </p:nvSpPr>
        <p:spPr>
          <a:xfrm>
            <a:off x="6500826" y="428604"/>
            <a:ext cx="2143140" cy="1214446"/>
          </a:xfrm>
          <a:prstGeom prst="cloudCallout">
            <a:avLst>
              <a:gd name="adj1" fmla="val -33962"/>
              <a:gd name="adj2" fmla="val 6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Hukum </a:t>
            </a:r>
          </a:p>
          <a:p>
            <a:pPr algn="ctr"/>
            <a:r>
              <a:rPr lang="id-ID" dirty="0" smtClean="0"/>
              <a:t>De Morgan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357167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Latihan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643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Nyatakan Fungsi Boolean f(x,y,z) = x + y’z dalam SOP</a:t>
            </a:r>
          </a:p>
          <a:p>
            <a:endParaRPr lang="id-ID" sz="2400" dirty="0" smtClean="0"/>
          </a:p>
          <a:p>
            <a:r>
              <a:rPr lang="id-ID" sz="2400" dirty="0" smtClean="0"/>
              <a:t>Jawab :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 		=  x .</a:t>
            </a:r>
            <a:r>
              <a:rPr lang="id-ID" sz="2400" dirty="0" smtClean="0">
                <a:solidFill>
                  <a:srgbClr val="FF0000"/>
                </a:solidFill>
              </a:rPr>
              <a:t> (y+y’)</a:t>
            </a:r>
            <a:r>
              <a:rPr lang="id-ID" sz="2400" dirty="0" smtClean="0"/>
              <a:t> . </a:t>
            </a:r>
            <a:r>
              <a:rPr lang="id-ID" sz="2400" dirty="0" smtClean="0">
                <a:solidFill>
                  <a:srgbClr val="FF0000"/>
                </a:solidFill>
              </a:rPr>
              <a:t>(z+z’)</a:t>
            </a:r>
            <a:r>
              <a:rPr lang="id-ID" sz="2400" dirty="0" smtClean="0"/>
              <a:t> + </a:t>
            </a:r>
            <a:r>
              <a:rPr lang="id-ID" sz="2400" dirty="0" smtClean="0">
                <a:solidFill>
                  <a:srgbClr val="FF0000"/>
                </a:solidFill>
              </a:rPr>
              <a:t>(x+x’)</a:t>
            </a:r>
            <a:r>
              <a:rPr lang="id-ID" sz="2400" dirty="0" smtClean="0"/>
              <a:t> . y’z</a:t>
            </a:r>
          </a:p>
          <a:p>
            <a:r>
              <a:rPr lang="id-ID" sz="2400" dirty="0" smtClean="0"/>
              <a:t>		=  (xy+xy’) (z+z’) + xy’z + x’y’z</a:t>
            </a:r>
          </a:p>
          <a:p>
            <a:r>
              <a:rPr lang="id-ID" sz="2400" dirty="0" smtClean="0"/>
              <a:t>		=   xyz + xyz’ +</a:t>
            </a:r>
            <a:r>
              <a:rPr lang="id-ID" sz="2400" dirty="0" smtClean="0">
                <a:solidFill>
                  <a:srgbClr val="FF0000"/>
                </a:solidFill>
              </a:rPr>
              <a:t> xy’z</a:t>
            </a:r>
            <a:r>
              <a:rPr lang="id-ID" sz="2400" dirty="0" smtClean="0"/>
              <a:t> + xy’z’ +</a:t>
            </a:r>
            <a:r>
              <a:rPr lang="id-ID" sz="2400" dirty="0" smtClean="0">
                <a:solidFill>
                  <a:srgbClr val="FF0000"/>
                </a:solidFill>
              </a:rPr>
              <a:t> xy’z</a:t>
            </a:r>
            <a:r>
              <a:rPr lang="id-ID" sz="2400" dirty="0" smtClean="0"/>
              <a:t> + x’y’z</a:t>
            </a:r>
          </a:p>
          <a:p>
            <a:r>
              <a:rPr lang="id-ID" sz="2400" dirty="0" smtClean="0"/>
              <a:t>		=   xyz + xyz’ + xy’z + xy’z’ + x’y’z</a:t>
            </a:r>
          </a:p>
          <a:p>
            <a:endParaRPr lang="id-ID" sz="2400" dirty="0" smtClean="0"/>
          </a:p>
          <a:p>
            <a:r>
              <a:rPr lang="id-ID" sz="2400" dirty="0" smtClean="0"/>
              <a:t>		=   m7 + m6 + m5 + m4 + m1</a:t>
            </a:r>
          </a:p>
          <a:p>
            <a:r>
              <a:rPr lang="id-ID" sz="2400" dirty="0" smtClean="0"/>
              <a:t>		</a:t>
            </a:r>
            <a:r>
              <a:rPr lang="el-GR" sz="2400" dirty="0" smtClean="0"/>
              <a:t>= </a:t>
            </a:r>
            <a:r>
              <a:rPr lang="id-ID" sz="2400" dirty="0" smtClean="0"/>
              <a:t> </a:t>
            </a:r>
            <a:r>
              <a:rPr lang="el-GR" sz="2400" dirty="0" smtClean="0"/>
              <a:t>Σm(1, 4, 5, 6, 7)</a:t>
            </a:r>
            <a:endParaRPr lang="id-ID" dirty="0"/>
          </a:p>
        </p:txBody>
      </p:sp>
      <p:pic>
        <p:nvPicPr>
          <p:cNvPr id="14337" name="Picture 1" descr="D:\D3 IF TEL-U\ngajar\Semester Ganjil 1516\LOGMAT\Animasi bergerak untuk powerpoint (17) percaya diri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357298"/>
            <a:ext cx="190500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00042"/>
            <a:ext cx="85011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u="sng" dirty="0" smtClean="0"/>
              <a:t>Latihan lagi...</a:t>
            </a:r>
          </a:p>
          <a:p>
            <a:endParaRPr lang="id-ID" sz="2400" dirty="0" smtClean="0"/>
          </a:p>
          <a:p>
            <a:r>
              <a:rPr lang="id-ID" sz="2400" dirty="0" smtClean="0"/>
              <a:t>Nyatakan Fungsi Boolean f(x,y,z) = x’y’z + xz + yz dalam SOP</a:t>
            </a:r>
          </a:p>
          <a:p>
            <a:endParaRPr lang="id-ID" sz="2400" dirty="0" smtClean="0"/>
          </a:p>
          <a:p>
            <a:r>
              <a:rPr lang="id-ID" sz="2400" dirty="0" smtClean="0"/>
              <a:t>Jawab: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 		=   x’y’z + xz + yz</a:t>
            </a:r>
          </a:p>
          <a:p>
            <a:r>
              <a:rPr lang="id-ID" sz="2400" dirty="0" smtClean="0"/>
              <a:t>		</a:t>
            </a:r>
            <a:r>
              <a:rPr lang="es-ES" sz="2400" dirty="0" smtClean="0"/>
              <a:t>=</a:t>
            </a:r>
            <a:r>
              <a:rPr lang="id-ID" sz="2400" dirty="0" smtClean="0"/>
              <a:t>  </a:t>
            </a:r>
            <a:r>
              <a:rPr lang="es-ES" sz="2400" dirty="0" smtClean="0"/>
              <a:t> </a:t>
            </a:r>
            <a:r>
              <a:rPr lang="es-ES" sz="2400" dirty="0" err="1" smtClean="0"/>
              <a:t>x’y’z</a:t>
            </a:r>
            <a:r>
              <a:rPr lang="es-ES" sz="2400" dirty="0" smtClean="0"/>
              <a:t> + x.</a:t>
            </a:r>
            <a:r>
              <a:rPr lang="es-ES" sz="2400" dirty="0" smtClean="0">
                <a:solidFill>
                  <a:srgbClr val="FF0000"/>
                </a:solidFill>
              </a:rPr>
              <a:t> (</a:t>
            </a:r>
            <a:r>
              <a:rPr lang="es-ES" sz="2400" dirty="0" err="1" smtClean="0">
                <a:solidFill>
                  <a:srgbClr val="FF0000"/>
                </a:solidFill>
              </a:rPr>
              <a:t>y+y</a:t>
            </a:r>
            <a:r>
              <a:rPr lang="es-ES" sz="2400" dirty="0" smtClean="0">
                <a:solidFill>
                  <a:srgbClr val="FF0000"/>
                </a:solidFill>
              </a:rPr>
              <a:t>’)</a:t>
            </a:r>
            <a:r>
              <a:rPr lang="es-ES" sz="2400" dirty="0" smtClean="0"/>
              <a:t> . z +</a:t>
            </a:r>
            <a:r>
              <a:rPr lang="es-ES" sz="2400" dirty="0" smtClean="0">
                <a:solidFill>
                  <a:srgbClr val="FF0000"/>
                </a:solidFill>
              </a:rPr>
              <a:t> (</a:t>
            </a:r>
            <a:r>
              <a:rPr lang="es-ES" sz="2400" dirty="0" err="1" smtClean="0">
                <a:solidFill>
                  <a:srgbClr val="FF0000"/>
                </a:solidFill>
              </a:rPr>
              <a:t>x+x</a:t>
            </a:r>
            <a:r>
              <a:rPr lang="es-ES" sz="2400" dirty="0" smtClean="0">
                <a:solidFill>
                  <a:srgbClr val="FF0000"/>
                </a:solidFill>
              </a:rPr>
              <a:t>’)</a:t>
            </a:r>
            <a:r>
              <a:rPr lang="es-ES" sz="2400" dirty="0" smtClean="0"/>
              <a:t> . </a:t>
            </a:r>
            <a:r>
              <a:rPr lang="es-ES" sz="2400" dirty="0" err="1" smtClean="0"/>
              <a:t>yz</a:t>
            </a:r>
            <a:endParaRPr lang="es-ES" sz="2400" dirty="0" smtClean="0"/>
          </a:p>
          <a:p>
            <a:r>
              <a:rPr lang="id-ID" sz="2400" dirty="0" smtClean="0"/>
              <a:t>		=   x’y’z +</a:t>
            </a:r>
            <a:r>
              <a:rPr lang="id-ID" sz="2400" dirty="0" smtClean="0">
                <a:solidFill>
                  <a:srgbClr val="FF0000"/>
                </a:solidFill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</a:rPr>
              <a:t>xyz</a:t>
            </a:r>
            <a:r>
              <a:rPr lang="id-ID" sz="2400" b="1" dirty="0" smtClean="0"/>
              <a:t> +</a:t>
            </a:r>
            <a:r>
              <a:rPr lang="id-ID" sz="2400" dirty="0" smtClean="0"/>
              <a:t> xy’z</a:t>
            </a:r>
            <a:r>
              <a:rPr lang="id-ID" sz="2400" b="1" dirty="0" smtClean="0"/>
              <a:t> +</a:t>
            </a:r>
            <a:r>
              <a:rPr lang="id-ID" sz="2400" b="1" dirty="0" smtClean="0">
                <a:solidFill>
                  <a:srgbClr val="FF0000"/>
                </a:solidFill>
              </a:rPr>
              <a:t> xyz</a:t>
            </a:r>
            <a:r>
              <a:rPr lang="id-ID" sz="2400" b="1" dirty="0" smtClean="0"/>
              <a:t> + </a:t>
            </a:r>
            <a:r>
              <a:rPr lang="id-ID" sz="2400" dirty="0" smtClean="0"/>
              <a:t>x’yz</a:t>
            </a:r>
          </a:p>
          <a:p>
            <a:endParaRPr lang="id-ID" sz="2400" b="1" dirty="0" smtClean="0"/>
          </a:p>
          <a:p>
            <a:r>
              <a:rPr lang="id-ID" sz="2400" dirty="0" smtClean="0"/>
              <a:t>		=   m1 + m3 + m5 + m7</a:t>
            </a:r>
          </a:p>
          <a:p>
            <a:endParaRPr lang="id-ID" sz="2400" dirty="0" smtClean="0"/>
          </a:p>
          <a:p>
            <a:r>
              <a:rPr lang="id-ID" sz="2400" dirty="0" smtClean="0"/>
              <a:t>		</a:t>
            </a:r>
            <a:r>
              <a:rPr lang="el-GR" sz="2400" dirty="0" smtClean="0"/>
              <a:t>= </a:t>
            </a:r>
            <a:r>
              <a:rPr lang="id-ID" sz="2400" dirty="0" smtClean="0"/>
              <a:t>  </a:t>
            </a:r>
            <a:r>
              <a:rPr lang="el-GR" sz="2400" dirty="0" smtClean="0"/>
              <a:t>Σ</a:t>
            </a:r>
            <a:r>
              <a:rPr lang="id-ID" sz="2400" dirty="0" smtClean="0"/>
              <a:t>m(1, 3, 5, 7)</a:t>
            </a:r>
            <a:endParaRPr lang="id-ID" dirty="0"/>
          </a:p>
        </p:txBody>
      </p:sp>
      <p:sp>
        <p:nvSpPr>
          <p:cNvPr id="7" name="Cloud Callout 6"/>
          <p:cNvSpPr/>
          <p:nvPr/>
        </p:nvSpPr>
        <p:spPr>
          <a:xfrm>
            <a:off x="6429388" y="1928802"/>
            <a:ext cx="2143140" cy="1214446"/>
          </a:xfrm>
          <a:prstGeom prst="cloudCallout">
            <a:avLst>
              <a:gd name="adj1" fmla="val -55623"/>
              <a:gd name="adj2" fmla="val 9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Hukum </a:t>
            </a:r>
          </a:p>
          <a:p>
            <a:pPr algn="ctr"/>
            <a:r>
              <a:rPr lang="id-ID" dirty="0" smtClean="0"/>
              <a:t>Idempoten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8596" y="285728"/>
            <a:ext cx="8501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u="sng" dirty="0" smtClean="0"/>
              <a:t>Latihan terus...</a:t>
            </a:r>
          </a:p>
          <a:p>
            <a:endParaRPr lang="id-ID" sz="2400" dirty="0" smtClean="0"/>
          </a:p>
          <a:p>
            <a:r>
              <a:rPr lang="id-ID" sz="2400" dirty="0" smtClean="0"/>
              <a:t>Nyatakan Fungsi Boolean f(w,x,y,z) = wxy + yz + xy dalam SOP</a:t>
            </a:r>
          </a:p>
          <a:p>
            <a:endParaRPr lang="id-ID" sz="2400" dirty="0" smtClean="0"/>
          </a:p>
          <a:p>
            <a:r>
              <a:rPr lang="id-ID" sz="2400" dirty="0" smtClean="0"/>
              <a:t>Jawab:</a:t>
            </a:r>
          </a:p>
          <a:p>
            <a:endParaRPr lang="id-ID" sz="2400" dirty="0" smtClean="0"/>
          </a:p>
          <a:p>
            <a:r>
              <a:rPr lang="id-ID" sz="2400" dirty="0" smtClean="0"/>
              <a:t>f(w,x,y,z) 	=   wxy + yz + xy</a:t>
            </a:r>
          </a:p>
          <a:p>
            <a:r>
              <a:rPr lang="id-ID" sz="2400" dirty="0" smtClean="0"/>
              <a:t>		</a:t>
            </a:r>
            <a:r>
              <a:rPr lang="pl-PL" sz="2400" dirty="0" smtClean="0"/>
              <a:t>= </a:t>
            </a:r>
            <a:r>
              <a:rPr lang="id-ID" sz="2400" dirty="0" smtClean="0"/>
              <a:t>  </a:t>
            </a:r>
            <a:r>
              <a:rPr lang="pl-PL" sz="2400" dirty="0" smtClean="0"/>
              <a:t>wxy.</a:t>
            </a:r>
            <a:r>
              <a:rPr lang="pl-PL" sz="2400" dirty="0" smtClean="0">
                <a:solidFill>
                  <a:srgbClr val="FF0000"/>
                </a:solidFill>
              </a:rPr>
              <a:t>(z+z’)</a:t>
            </a:r>
            <a:r>
              <a:rPr lang="pl-PL" sz="2400" dirty="0" smtClean="0"/>
              <a:t> + </a:t>
            </a:r>
            <a:r>
              <a:rPr lang="pl-PL" sz="2400" dirty="0" smtClean="0">
                <a:solidFill>
                  <a:srgbClr val="FF0000"/>
                </a:solidFill>
              </a:rPr>
              <a:t>(w+w’)(x+x’)</a:t>
            </a:r>
            <a:r>
              <a:rPr lang="pl-PL" sz="2400" dirty="0" smtClean="0"/>
              <a:t>. yz +</a:t>
            </a:r>
            <a:r>
              <a:rPr lang="id-ID" sz="2400" dirty="0" smtClean="0"/>
              <a:t> </a:t>
            </a:r>
            <a:r>
              <a:rPr lang="id-ID" sz="2400" dirty="0" smtClean="0">
                <a:solidFill>
                  <a:srgbClr val="FF0000"/>
                </a:solidFill>
              </a:rPr>
              <a:t>(w+w’)</a:t>
            </a:r>
            <a:r>
              <a:rPr lang="id-ID" sz="2400" dirty="0" smtClean="0"/>
              <a:t>. xy.(</a:t>
            </a:r>
            <a:r>
              <a:rPr lang="id-ID" sz="2400" dirty="0" smtClean="0">
                <a:solidFill>
                  <a:srgbClr val="FF0000"/>
                </a:solidFill>
              </a:rPr>
              <a:t>z+z’)</a:t>
            </a:r>
          </a:p>
          <a:p>
            <a:r>
              <a:rPr lang="id-ID" sz="2400" dirty="0" smtClean="0"/>
              <a:t>		=   wxyz + wxyz’ + (wx+wx’ + w’x+w’x’)yz  +</a:t>
            </a:r>
          </a:p>
          <a:p>
            <a:r>
              <a:rPr lang="id-ID" sz="2400" dirty="0" smtClean="0"/>
              <a:t>		     (wxy+w’xy)(z+z’)</a:t>
            </a:r>
          </a:p>
          <a:p>
            <a:r>
              <a:rPr lang="id-ID" sz="2400" dirty="0" smtClean="0"/>
              <a:t>		=  </a:t>
            </a:r>
            <a:r>
              <a:rPr lang="id-ID" sz="2400" dirty="0" smtClean="0">
                <a:solidFill>
                  <a:srgbClr val="FF0000"/>
                </a:solidFill>
              </a:rPr>
              <a:t> wxyz</a:t>
            </a:r>
            <a:r>
              <a:rPr lang="id-ID" sz="2400" dirty="0" smtClean="0"/>
              <a:t> + </a:t>
            </a:r>
            <a:r>
              <a:rPr lang="id-ID" sz="2400" b="1" dirty="0" smtClean="0">
                <a:solidFill>
                  <a:srgbClr val="0070C0"/>
                </a:solidFill>
              </a:rPr>
              <a:t>wxyz’ </a:t>
            </a:r>
            <a:r>
              <a:rPr lang="id-ID" sz="2400" b="1" dirty="0" smtClean="0"/>
              <a:t>+</a:t>
            </a:r>
            <a:r>
              <a:rPr lang="id-ID" sz="2400" dirty="0" smtClean="0">
                <a:solidFill>
                  <a:srgbClr val="FF0000"/>
                </a:solidFill>
              </a:rPr>
              <a:t> wxyz </a:t>
            </a:r>
            <a:r>
              <a:rPr lang="id-ID" sz="2400" b="1" dirty="0" smtClean="0"/>
              <a:t>+</a:t>
            </a:r>
            <a:r>
              <a:rPr lang="id-ID" sz="2400" dirty="0" smtClean="0"/>
              <a:t> wx’yz </a:t>
            </a:r>
            <a:r>
              <a:rPr lang="id-ID" sz="2400" b="1" dirty="0" smtClean="0"/>
              <a:t>+</a:t>
            </a:r>
            <a:r>
              <a:rPr lang="id-ID" sz="2400" b="1" dirty="0" smtClean="0">
                <a:solidFill>
                  <a:schemeClr val="accent3"/>
                </a:solidFill>
              </a:rPr>
              <a:t> w’xyz</a:t>
            </a:r>
            <a:r>
              <a:rPr lang="id-ID" sz="2400" b="1" dirty="0" smtClean="0"/>
              <a:t> +</a:t>
            </a:r>
          </a:p>
          <a:p>
            <a:r>
              <a:rPr lang="id-ID" sz="2400" dirty="0" smtClean="0"/>
              <a:t>		     w’x’yz +</a:t>
            </a:r>
            <a:r>
              <a:rPr lang="id-ID" sz="2400" dirty="0" smtClean="0">
                <a:solidFill>
                  <a:srgbClr val="FF0000"/>
                </a:solidFill>
              </a:rPr>
              <a:t> wxyz </a:t>
            </a:r>
            <a:r>
              <a:rPr lang="id-ID" sz="2400" dirty="0" smtClean="0"/>
              <a:t>+</a:t>
            </a:r>
            <a:r>
              <a:rPr lang="id-ID" sz="2400" dirty="0" smtClean="0">
                <a:solidFill>
                  <a:srgbClr val="0070C0"/>
                </a:solidFill>
              </a:rPr>
              <a:t> </a:t>
            </a:r>
            <a:r>
              <a:rPr lang="id-ID" sz="2400" b="1" dirty="0" smtClean="0">
                <a:solidFill>
                  <a:srgbClr val="0070C0"/>
                </a:solidFill>
              </a:rPr>
              <a:t>wxyz’ </a:t>
            </a:r>
            <a:r>
              <a:rPr lang="id-ID" sz="2400" b="1" dirty="0" smtClean="0"/>
              <a:t>+</a:t>
            </a:r>
            <a:r>
              <a:rPr lang="id-ID" sz="2400" b="1" dirty="0" smtClean="0">
                <a:solidFill>
                  <a:schemeClr val="accent3"/>
                </a:solidFill>
              </a:rPr>
              <a:t> w’xyz </a:t>
            </a:r>
            <a:r>
              <a:rPr lang="id-ID" sz="2400" b="1" dirty="0" smtClean="0"/>
              <a:t>+ </a:t>
            </a:r>
            <a:r>
              <a:rPr lang="id-ID" sz="2400" dirty="0" smtClean="0"/>
              <a:t>w’xyz’</a:t>
            </a:r>
          </a:p>
          <a:p>
            <a:r>
              <a:rPr lang="id-ID" sz="2400" dirty="0" smtClean="0"/>
              <a:t>		=   wxyz + wxyz’ + wx’yz + w’xyz + w’x’yz + w’xyz’</a:t>
            </a:r>
          </a:p>
          <a:p>
            <a:endParaRPr lang="id-ID" sz="2400" dirty="0" smtClean="0"/>
          </a:p>
          <a:p>
            <a:r>
              <a:rPr lang="id-ID" sz="2400" dirty="0" smtClean="0"/>
              <a:t>		=   m15 + m14 + m11 + m7 + m3 + m6</a:t>
            </a:r>
          </a:p>
          <a:p>
            <a:endParaRPr lang="id-ID" sz="2400" dirty="0" smtClean="0"/>
          </a:p>
          <a:p>
            <a:r>
              <a:rPr lang="id-ID" sz="2400" dirty="0" smtClean="0"/>
              <a:t>		</a:t>
            </a:r>
            <a:r>
              <a:rPr lang="el-GR" sz="2400" dirty="0" smtClean="0"/>
              <a:t>=</a:t>
            </a:r>
            <a:r>
              <a:rPr lang="id-ID" sz="2400" dirty="0" smtClean="0"/>
              <a:t>  </a:t>
            </a:r>
            <a:r>
              <a:rPr lang="el-GR" sz="2400" dirty="0" smtClean="0"/>
              <a:t> Σm(3, 6, 7, 11, 14, 15)</a:t>
            </a:r>
            <a:endParaRPr lang="id-ID" sz="2400" dirty="0"/>
          </a:p>
        </p:txBody>
      </p:sp>
      <p:pic>
        <p:nvPicPr>
          <p:cNvPr id="1026" name="Picture 2" descr="D:\D3 IF TEL-U\ngajar\Semester Ganjil 1516\LOGMAT\mik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142852"/>
            <a:ext cx="1000132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357298"/>
            <a:ext cx="85011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Nyatakan Fungsi Boolean f(x,y,z) = (x+z)(y’+z’) dalam POS</a:t>
            </a:r>
          </a:p>
          <a:p>
            <a:endParaRPr lang="id-ID" sz="2400" dirty="0" smtClean="0"/>
          </a:p>
          <a:p>
            <a:r>
              <a:rPr lang="id-ID" sz="2400" dirty="0" smtClean="0"/>
              <a:t>Jawab :</a:t>
            </a:r>
          </a:p>
          <a:p>
            <a:endParaRPr lang="id-ID" sz="2400" dirty="0" smtClean="0"/>
          </a:p>
          <a:p>
            <a:r>
              <a:rPr lang="id-ID" sz="2400" dirty="0" smtClean="0"/>
              <a:t>Fungsi Boolean asumsi sudah dalam bentuk POS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 		=   (x+z)(y’+z’)</a:t>
            </a:r>
          </a:p>
          <a:p>
            <a:r>
              <a:rPr lang="id-ID" sz="2400" dirty="0" smtClean="0"/>
              <a:t>		=   (x+</a:t>
            </a:r>
            <a:r>
              <a:rPr lang="id-ID" sz="2400" dirty="0" smtClean="0">
                <a:solidFill>
                  <a:srgbClr val="FF0000"/>
                </a:solidFill>
              </a:rPr>
              <a:t>yy’</a:t>
            </a:r>
            <a:r>
              <a:rPr lang="id-ID" sz="2400" dirty="0" smtClean="0"/>
              <a:t>+z)(</a:t>
            </a:r>
            <a:r>
              <a:rPr lang="id-ID" sz="2400" dirty="0" smtClean="0">
                <a:solidFill>
                  <a:srgbClr val="FF0000"/>
                </a:solidFill>
              </a:rPr>
              <a:t>xx’</a:t>
            </a:r>
            <a:r>
              <a:rPr lang="id-ID" sz="2400" dirty="0" smtClean="0"/>
              <a:t>+y’+z’)      		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Komplemen</a:t>
            </a:r>
          </a:p>
          <a:p>
            <a:r>
              <a:rPr lang="id-ID" sz="2400" dirty="0" smtClean="0"/>
              <a:t>		=   (x+y+z)(x+y’+z)(x+y’+z’)(x’+y’+z’)   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id-ID" sz="2400" dirty="0" smtClean="0"/>
              <a:t>distributif</a:t>
            </a:r>
          </a:p>
          <a:p>
            <a:endParaRPr lang="id-ID" sz="2400" dirty="0" smtClean="0"/>
          </a:p>
          <a:p>
            <a:r>
              <a:rPr lang="id-ID" sz="2400" dirty="0" smtClean="0"/>
              <a:t>		=   M0 . M2 . M3 . M7</a:t>
            </a:r>
          </a:p>
          <a:p>
            <a:endParaRPr lang="id-ID" sz="2400" dirty="0" smtClean="0"/>
          </a:p>
          <a:p>
            <a:r>
              <a:rPr lang="id-ID" sz="2400" dirty="0" smtClean="0"/>
              <a:t>		</a:t>
            </a:r>
            <a:r>
              <a:rPr lang="el-GR" sz="2400" dirty="0" smtClean="0"/>
              <a:t>= </a:t>
            </a:r>
            <a:r>
              <a:rPr lang="id-ID" sz="2400" dirty="0" smtClean="0"/>
              <a:t>  </a:t>
            </a:r>
            <a:r>
              <a:rPr lang="el-GR" sz="2400" dirty="0" smtClean="0"/>
              <a:t>Π</a:t>
            </a:r>
            <a:r>
              <a:rPr lang="id-ID" sz="2400" dirty="0" smtClean="0"/>
              <a:t>M(0,2,3,7)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57166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u="sng" dirty="0" smtClean="0"/>
              <a:t>Sekarang latihan POS</a:t>
            </a:r>
          </a:p>
        </p:txBody>
      </p:sp>
      <p:pic>
        <p:nvPicPr>
          <p:cNvPr id="6145" name="Picture 1" descr="D:\D3 IF TEL-U\ngajar\Semester Ganjil 1516\LOGMAT\cewe belaj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429264"/>
            <a:ext cx="1285875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7693"/>
            <a:ext cx="821537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u="sng" dirty="0" smtClean="0"/>
              <a:t>Sekarang latihan POS</a:t>
            </a:r>
          </a:p>
          <a:p>
            <a:endParaRPr lang="id-ID" sz="2400" dirty="0" smtClean="0"/>
          </a:p>
          <a:p>
            <a:r>
              <a:rPr lang="id-ID" sz="2400" dirty="0" smtClean="0"/>
              <a:t>Nyatakan Fungsi Boolean f(x,y,z) = xy + x’z dalam POS</a:t>
            </a:r>
          </a:p>
          <a:p>
            <a:endParaRPr lang="id-ID" sz="2400" dirty="0" smtClean="0"/>
          </a:p>
          <a:p>
            <a:r>
              <a:rPr lang="id-ID" sz="2400" dirty="0" smtClean="0"/>
              <a:t>Jawab: </a:t>
            </a:r>
          </a:p>
          <a:p>
            <a:endParaRPr lang="id-ID" sz="2400" dirty="0" smtClean="0"/>
          </a:p>
          <a:p>
            <a:r>
              <a:rPr lang="id-ID" sz="2400" dirty="0" smtClean="0"/>
              <a:t>f(x,y,z)		=    xy + x’z</a:t>
            </a:r>
          </a:p>
          <a:p>
            <a:r>
              <a:rPr lang="id-ID" sz="2400" dirty="0" smtClean="0"/>
              <a:t>		=    (xy + x’)(xy + z)</a:t>
            </a:r>
          </a:p>
          <a:p>
            <a:r>
              <a:rPr lang="id-ID" sz="2400" dirty="0" smtClean="0"/>
              <a:t>		=    (x + x’)(y + x’)(x + z)(y + z)</a:t>
            </a:r>
          </a:p>
          <a:p>
            <a:r>
              <a:rPr lang="id-ID" sz="2400" dirty="0" smtClean="0"/>
              <a:t>		=    (x’ + y)(x + z)(y + z)</a:t>
            </a:r>
          </a:p>
          <a:p>
            <a:endParaRPr lang="id-ID" sz="2400" dirty="0" smtClean="0"/>
          </a:p>
          <a:p>
            <a:r>
              <a:rPr lang="es-ES" sz="2400" dirty="0" smtClean="0"/>
              <a:t>Suku-1 </a:t>
            </a:r>
            <a:r>
              <a:rPr lang="id-ID" sz="2400" dirty="0" smtClean="0"/>
              <a:t> </a:t>
            </a:r>
            <a:r>
              <a:rPr lang="id-ID" sz="2400" dirty="0" smtClean="0">
                <a:sym typeface="Wingdings" pitchFamily="2" charset="2"/>
              </a:rPr>
              <a:t> </a:t>
            </a:r>
            <a:r>
              <a:rPr lang="es-ES" sz="2400" dirty="0" smtClean="0"/>
              <a:t> </a:t>
            </a:r>
            <a:r>
              <a:rPr lang="id-ID" sz="2400" dirty="0" smtClean="0"/>
              <a:t>      </a:t>
            </a:r>
            <a:r>
              <a:rPr lang="es-ES" sz="2400" dirty="0" smtClean="0"/>
              <a:t>x’ + y </a:t>
            </a:r>
            <a:r>
              <a:rPr lang="id-ID" sz="2400" dirty="0" smtClean="0"/>
              <a:t>	</a:t>
            </a:r>
            <a:r>
              <a:rPr lang="es-ES" sz="2400" dirty="0" smtClean="0"/>
              <a:t>=</a:t>
            </a:r>
            <a:r>
              <a:rPr lang="id-ID" sz="2400" dirty="0" smtClean="0"/>
              <a:t> </a:t>
            </a:r>
            <a:r>
              <a:rPr lang="es-ES" sz="2400" dirty="0" smtClean="0"/>
              <a:t> x’ + y + </a:t>
            </a:r>
            <a:r>
              <a:rPr lang="es-ES" sz="2400" dirty="0" err="1" smtClean="0"/>
              <a:t>zz</a:t>
            </a:r>
            <a:r>
              <a:rPr lang="es-ES" sz="2400" dirty="0" smtClean="0"/>
              <a:t>’</a:t>
            </a:r>
          </a:p>
          <a:p>
            <a:pPr lvl="4"/>
            <a:r>
              <a:rPr lang="id-ID" sz="2400" dirty="0" smtClean="0"/>
              <a:t>	</a:t>
            </a:r>
            <a:r>
              <a:rPr lang="es-ES" sz="2400" dirty="0" smtClean="0"/>
              <a:t>= </a:t>
            </a:r>
            <a:r>
              <a:rPr lang="id-ID" sz="2400" dirty="0" smtClean="0"/>
              <a:t> </a:t>
            </a:r>
            <a:r>
              <a:rPr lang="es-ES" sz="2400" dirty="0" smtClean="0"/>
              <a:t>(x’ + y + z) (x’ + y + z’)</a:t>
            </a:r>
          </a:p>
          <a:p>
            <a:r>
              <a:rPr lang="pl-PL" sz="2400" dirty="0" smtClean="0"/>
              <a:t>Suku-2 </a:t>
            </a:r>
            <a:r>
              <a:rPr lang="id-ID" sz="2400" dirty="0" smtClean="0"/>
              <a:t> </a:t>
            </a:r>
            <a:r>
              <a:rPr lang="id-ID" sz="2400" dirty="0" smtClean="0">
                <a:sym typeface="Wingdings" pitchFamily="2" charset="2"/>
              </a:rPr>
              <a:t>	</a:t>
            </a:r>
            <a:r>
              <a:rPr lang="pl-PL" sz="2400" dirty="0" smtClean="0"/>
              <a:t>x + z </a:t>
            </a:r>
            <a:r>
              <a:rPr lang="id-ID" sz="2400" dirty="0" smtClean="0"/>
              <a:t>	</a:t>
            </a:r>
            <a:r>
              <a:rPr lang="pl-PL" sz="2400" dirty="0" smtClean="0"/>
              <a:t>= </a:t>
            </a:r>
            <a:r>
              <a:rPr lang="id-ID" sz="2400" dirty="0" smtClean="0"/>
              <a:t> </a:t>
            </a:r>
            <a:r>
              <a:rPr lang="pl-PL" sz="2400" dirty="0" smtClean="0"/>
              <a:t>x + z + yy’</a:t>
            </a:r>
          </a:p>
          <a:p>
            <a:r>
              <a:rPr lang="id-ID" sz="2400" dirty="0" smtClean="0"/>
              <a:t>			=  (x + y + z) (x + y’ + z)</a:t>
            </a:r>
          </a:p>
          <a:p>
            <a:r>
              <a:rPr lang="pl-PL" sz="2400" dirty="0" smtClean="0"/>
              <a:t>Suku-3 </a:t>
            </a:r>
            <a:r>
              <a:rPr lang="id-ID" sz="2400" dirty="0" smtClean="0"/>
              <a:t> </a:t>
            </a:r>
            <a:r>
              <a:rPr lang="id-ID" sz="2400" dirty="0" smtClean="0">
                <a:sym typeface="Wingdings" pitchFamily="2" charset="2"/>
              </a:rPr>
              <a:t>	</a:t>
            </a:r>
            <a:r>
              <a:rPr lang="pl-PL" sz="2400" dirty="0" smtClean="0"/>
              <a:t>y + z </a:t>
            </a:r>
            <a:r>
              <a:rPr lang="id-ID" sz="2400" dirty="0" smtClean="0"/>
              <a:t>	</a:t>
            </a:r>
            <a:r>
              <a:rPr lang="pl-PL" sz="2400" dirty="0" smtClean="0"/>
              <a:t>= </a:t>
            </a:r>
            <a:r>
              <a:rPr lang="id-ID" sz="2400" dirty="0" smtClean="0"/>
              <a:t> </a:t>
            </a:r>
            <a:r>
              <a:rPr lang="pl-PL" sz="2400" dirty="0" smtClean="0"/>
              <a:t>xx’ + y + z</a:t>
            </a:r>
          </a:p>
          <a:p>
            <a:r>
              <a:rPr lang="id-ID" sz="2400" dirty="0" smtClean="0"/>
              <a:t>			=  (x + y + z) (x’ + y + z)</a:t>
            </a:r>
            <a:endParaRPr lang="id-ID" sz="2400" dirty="0"/>
          </a:p>
        </p:txBody>
      </p:sp>
      <p:sp>
        <p:nvSpPr>
          <p:cNvPr id="7" name="Left Arrow Callout 6"/>
          <p:cNvSpPr/>
          <p:nvPr/>
        </p:nvSpPr>
        <p:spPr>
          <a:xfrm>
            <a:off x="6929454" y="2298962"/>
            <a:ext cx="2000264" cy="314327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Hukum Distributif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000860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 smtClean="0"/>
              <a:t>kemudian</a:t>
            </a:r>
            <a:r>
              <a:rPr lang="id-ID" sz="2000" dirty="0" smtClean="0"/>
              <a:t> </a:t>
            </a:r>
            <a:r>
              <a:rPr lang="id-ID" sz="2000" i="1" dirty="0" smtClean="0">
                <a:sym typeface="Wingdings" pitchFamily="2" charset="2"/>
              </a:rPr>
              <a:t>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f(x,y,z) 	   =   </a:t>
            </a:r>
            <a:r>
              <a:rPr lang="id-ID" sz="2400" dirty="0" smtClean="0">
                <a:solidFill>
                  <a:srgbClr val="FF0000"/>
                </a:solidFill>
              </a:rPr>
              <a:t>(x’+y+z)</a:t>
            </a:r>
            <a:r>
              <a:rPr lang="id-ID" sz="2400" dirty="0" smtClean="0"/>
              <a:t>(x’+y+z’)</a:t>
            </a:r>
            <a:r>
              <a:rPr lang="id-ID" sz="2400" dirty="0" smtClean="0">
                <a:solidFill>
                  <a:srgbClr val="0070C0"/>
                </a:solidFill>
              </a:rPr>
              <a:t>(x+y+z)</a:t>
            </a:r>
            <a:r>
              <a:rPr lang="id-ID" sz="2400" dirty="0" smtClean="0"/>
              <a:t>(x+y’+z)</a:t>
            </a:r>
            <a:r>
              <a:rPr lang="id-ID" sz="2400" dirty="0" smtClean="0">
                <a:solidFill>
                  <a:srgbClr val="0070C0"/>
                </a:solidFill>
              </a:rPr>
              <a:t>(x+y+z)</a:t>
            </a:r>
            <a:r>
              <a:rPr lang="id-ID" sz="2400" dirty="0" smtClean="0">
                <a:solidFill>
                  <a:srgbClr val="FF0000"/>
                </a:solidFill>
              </a:rPr>
              <a:t>(x’+y+z)</a:t>
            </a:r>
          </a:p>
          <a:p>
            <a:r>
              <a:rPr lang="id-ID" sz="2400" dirty="0" smtClean="0"/>
              <a:t>	   </a:t>
            </a:r>
            <a:r>
              <a:rPr lang="pl-PL" sz="2400" dirty="0" smtClean="0"/>
              <a:t>= </a:t>
            </a:r>
            <a:r>
              <a:rPr lang="id-ID" sz="2400" dirty="0" smtClean="0"/>
              <a:t>  </a:t>
            </a:r>
            <a:r>
              <a:rPr lang="pl-PL" sz="2400" dirty="0" smtClean="0"/>
              <a:t>(x’+y+z) (x’+y+z’) (x+y+z) (x+y’+z)</a:t>
            </a:r>
          </a:p>
          <a:p>
            <a:endParaRPr lang="id-ID" sz="2400" dirty="0" smtClean="0"/>
          </a:p>
          <a:p>
            <a:r>
              <a:rPr lang="id-ID" sz="2400" dirty="0" smtClean="0"/>
              <a:t>	   =   M4 . M5 . M0 . M2</a:t>
            </a:r>
          </a:p>
          <a:p>
            <a:endParaRPr lang="id-ID" sz="2400" dirty="0" smtClean="0"/>
          </a:p>
          <a:p>
            <a:r>
              <a:rPr lang="id-ID" sz="2400" dirty="0" smtClean="0"/>
              <a:t>	   </a:t>
            </a:r>
            <a:r>
              <a:rPr lang="el-GR" sz="2400" dirty="0" smtClean="0"/>
              <a:t>= </a:t>
            </a:r>
            <a:r>
              <a:rPr lang="id-ID" sz="2400" dirty="0" smtClean="0"/>
              <a:t>  </a:t>
            </a:r>
            <a:r>
              <a:rPr lang="el-GR" sz="2400" dirty="0" smtClean="0"/>
              <a:t>Π</a:t>
            </a:r>
            <a:r>
              <a:rPr lang="id-ID" sz="2400" dirty="0" smtClean="0"/>
              <a:t>M(0, 2, 4, 5)</a:t>
            </a:r>
            <a:endParaRPr lang="id-ID" sz="2800" dirty="0"/>
          </a:p>
        </p:txBody>
      </p:sp>
      <p:pic>
        <p:nvPicPr>
          <p:cNvPr id="11265" name="Picture 1" descr="D:\D3 IF TEL-U\ngajar\Semester Ganjil 1516\LOGMAT\Gambar-Animasi-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4453" y="4764162"/>
            <a:ext cx="1919291" cy="1352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845</Words>
  <Application>Microsoft Office PowerPoint</Application>
  <PresentationFormat>On-screen Show (4:3)</PresentationFormat>
  <Paragraphs>411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Aljabar Boolean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 TERAPAN DIG1C3</dc:title>
  <dc:creator>HP 1000</dc:creator>
  <cp:lastModifiedBy>HP 1000</cp:lastModifiedBy>
  <cp:revision>364</cp:revision>
  <dcterms:created xsi:type="dcterms:W3CDTF">2015-08-23T20:24:23Z</dcterms:created>
  <dcterms:modified xsi:type="dcterms:W3CDTF">2015-09-07T15:05:21Z</dcterms:modified>
</cp:coreProperties>
</file>