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583" r:id="rId2"/>
    <p:sldId id="584" r:id="rId3"/>
    <p:sldId id="580" r:id="rId4"/>
    <p:sldId id="518" r:id="rId5"/>
    <p:sldId id="579" r:id="rId6"/>
    <p:sldId id="585" r:id="rId7"/>
    <p:sldId id="586" r:id="rId8"/>
    <p:sldId id="587" r:id="rId9"/>
    <p:sldId id="588" r:id="rId10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CC00"/>
    <a:srgbClr val="FF3300"/>
    <a:srgbClr val="66FF33"/>
    <a:srgbClr val="00FFFF"/>
    <a:srgbClr val="00CC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26C6C5E-6560-4C54-B56C-30ADCC5A0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8126402-6EAE-4E1A-A781-42AC663AFC5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0069510F-8599-42C7-9471-27F313FF84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BB3DE-8A4F-4E75-BE74-85567897AD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A7E5C-6C62-4E0D-9907-74214107AC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A505325A-7D2E-42C1-8551-F77BFFC299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E5EDC-CDA7-4BBC-87F4-ED78C30851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F862D-6E42-4B71-A955-8CB46E620C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A3B7A88E-F2BF-4EE0-8B1A-C421D3D1D5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FF242-E784-4C66-BA49-45670DFA8C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DC36F-BA97-46DF-9ECA-FE06C1BB7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CCFA6-686A-4401-91A3-7977351B16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A1E0-E9E3-4C2A-A6D2-3AC722155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MA208 Matematika Diskrit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 4: Induksi Matematika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12F488F-E11E-4CF0-A350-4B52CCC2D8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smtClean="0"/>
              <a:t>INDUKSI MATEMATIKA</a:t>
            </a:r>
          </a:p>
        </p:txBody>
      </p:sp>
      <p:pic>
        <p:nvPicPr>
          <p:cNvPr id="23554" name="Picture 2" descr="D:\D3 IF TEL-U\ngajar\Semester Ganjil 1516\LOGMAT\KONJUNGSI DAN DISJUNGSI JAM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57200"/>
            <a:ext cx="2143125" cy="136207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1143000" y="2133600"/>
            <a:ext cx="6400800" cy="714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tabLst/>
              <a:defRPr/>
            </a:pPr>
            <a:r>
              <a:rPr kumimoji="0" lang="id-ID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 Dosen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buChar char="¨"/>
              <a:tabLst/>
              <a:defRPr/>
            </a:pPr>
            <a:endParaRPr kumimoji="0" lang="id-ID" sz="32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4929198"/>
            <a:ext cx="61436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PROGRAM STUDI D3 TEKNIK INFORMATIKA</a:t>
            </a:r>
            <a:endParaRPr lang="id-ID" sz="2400" b="1" dirty="0" smtClean="0"/>
          </a:p>
          <a:p>
            <a:pPr algn="ctr"/>
            <a:r>
              <a:rPr lang="id-ID" sz="2400" b="1" dirty="0" smtClean="0"/>
              <a:t>FAKULTAS  ILMU TERAPAN </a:t>
            </a:r>
          </a:p>
          <a:p>
            <a:pPr algn="ctr"/>
            <a:r>
              <a:rPr lang="id-ID" sz="2400" b="1" dirty="0" smtClean="0"/>
              <a:t>UNIVERSITAS TELKOM</a:t>
            </a:r>
          </a:p>
          <a:p>
            <a:pPr algn="ctr"/>
            <a:r>
              <a:rPr lang="id-ID" sz="2400" b="1" dirty="0" smtClean="0"/>
              <a:t>2015</a:t>
            </a:r>
            <a:endParaRPr lang="id-ID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xmlns:xdr="http://schemas.openxmlformats.org/drawingml/2006/spreadsheetDrawing" val="0"/>
              </a:ext>
            </a:extLst>
          </a:blip>
          <a:stretch>
            <a:fillRect/>
          </a:stretch>
        </p:blipFill>
        <p:spPr>
          <a:xfrm>
            <a:off x="3000364" y="3134506"/>
            <a:ext cx="3071834" cy="108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ym typeface="Symbol" pitchFamily="18" charset="2"/>
              </a:rPr>
              <a:t>Induksi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dirty="0" err="1" smtClean="0">
                <a:sym typeface="Symbol" pitchFamily="18" charset="2"/>
              </a:rPr>
              <a:t>matematika</a:t>
            </a:r>
            <a:endParaRPr lang="en-US" sz="4000" dirty="0" smtClean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Induksi Matematika merupakan suatu teknik yang dikembangkan untuk membuktikan pernyataan. </a:t>
            </a:r>
          </a:p>
          <a:p>
            <a:endParaRPr lang="id-ID" sz="2800" dirty="0"/>
          </a:p>
          <a:p>
            <a:r>
              <a:rPr lang="id-ID" sz="2800" dirty="0" smtClean="0"/>
              <a:t>Pernyataan yang dimaksudkan dibatasi untuk pernyataan yang menyangkut bilangan bulat. </a:t>
            </a:r>
          </a:p>
          <a:p>
            <a:endParaRPr lang="id-ID" sz="2800" dirty="0"/>
          </a:p>
          <a:p>
            <a:r>
              <a:rPr lang="id-ID" sz="2800" dirty="0" smtClean="0"/>
              <a:t>Induksi Matematika digunakan untuk mengecek hasil proses yang terjadi secara berulang sesuai dengan pola tertentu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Ilustrasi</a:t>
            </a:r>
          </a:p>
        </p:txBody>
      </p:sp>
      <p:pic>
        <p:nvPicPr>
          <p:cNvPr id="429060" name="Picture 4" descr="peoplech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1752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3810000"/>
            <a:ext cx="8110537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Induksi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matematik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berlaku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efek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domino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/>
        </p:nvGraphicFramePr>
        <p:xfrm>
          <a:off x="3810000" y="4724400"/>
          <a:ext cx="4495800" cy="1136650"/>
        </p:xfrm>
        <a:graphic>
          <a:graphicData uri="http://schemas.openxmlformats.org/presentationml/2006/ole">
            <p:oleObj spid="_x0000_s5127" name="Document" r:id="rId4" imgW="5486400" imgH="1168200" progId="Word.Document.8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447800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Sederetan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</a:t>
            </a:r>
            <a:r>
              <a:rPr lang="en-US" sz="2800" dirty="0" err="1" smtClean="0"/>
              <a:t>menyebarkan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rahasia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algn="ctr" eaLnBrk="1" hangingPunct="1"/>
            <a:r>
              <a:rPr lang="en-US" smtClean="0"/>
              <a:t>Induksi matematika</a:t>
            </a:r>
            <a:endParaRPr lang="en-CA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14600"/>
            <a:ext cx="8001000" cy="3886200"/>
          </a:xfrm>
        </p:spPr>
        <p:txBody>
          <a:bodyPr>
            <a:normAutofit fontScale="92500" lnSpcReduction="10000"/>
          </a:bodyPr>
          <a:lstStyle/>
          <a:p>
            <a:pPr marL="341313" indent="-341313" eaLnBrk="1" hangingPunct="1">
              <a:lnSpc>
                <a:spcPct val="90000"/>
              </a:lnSpc>
              <a:buClr>
                <a:srgbClr val="FFFF00"/>
              </a:buClr>
              <a:buFontTx/>
              <a:buNone/>
            </a:pPr>
            <a:r>
              <a:rPr lang="en-US" sz="2400" dirty="0" err="1" smtClean="0">
                <a:sym typeface="Symbol" pitchFamily="18" charset="2"/>
              </a:rPr>
              <a:t>Suatu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bukti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dengan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menggunakan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induksi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matematika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bahwa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“</a:t>
            </a:r>
            <a:r>
              <a:rPr lang="id-ID" sz="2400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(n</a:t>
            </a:r>
            <a:r>
              <a:rPr lang="en-US" sz="2400" dirty="0" smtClean="0">
                <a:sym typeface="Symbol" pitchFamily="18" charset="2"/>
              </a:rPr>
              <a:t>) </a:t>
            </a:r>
            <a:r>
              <a:rPr lang="en-US" sz="2400" dirty="0" err="1" smtClean="0">
                <a:sym typeface="Symbol" pitchFamily="18" charset="2"/>
              </a:rPr>
              <a:t>benar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untuk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setiap</a:t>
            </a:r>
            <a:r>
              <a:rPr lang="en-US" sz="2400" dirty="0" smtClean="0">
                <a:sym typeface="Symbol" pitchFamily="18" charset="2"/>
              </a:rPr>
              <a:t> n </a:t>
            </a:r>
            <a:r>
              <a:rPr lang="en-US" sz="2400" dirty="0" err="1" smtClean="0">
                <a:sym typeface="Symbol" pitchFamily="18" charset="2"/>
              </a:rPr>
              <a:t>bilangan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bulat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positif</a:t>
            </a:r>
            <a:r>
              <a:rPr lang="en-US" sz="2400" dirty="0" smtClean="0">
                <a:sym typeface="Symbol" pitchFamily="18" charset="2"/>
              </a:rPr>
              <a:t> “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FFFF00"/>
              </a:buClr>
              <a:buFontTx/>
              <a:buNone/>
            </a:pPr>
            <a:r>
              <a:rPr lang="en-US" sz="2400" dirty="0" err="1" smtClean="0">
                <a:sym typeface="Symbol" pitchFamily="18" charset="2"/>
              </a:rPr>
              <a:t>terdiri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dari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tiga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langkah</a:t>
            </a:r>
            <a:r>
              <a:rPr lang="en-US" sz="2400" dirty="0" smtClean="0">
                <a:sym typeface="Symbol" pitchFamily="18" charset="2"/>
              </a:rPr>
              <a:t>: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FFFF00"/>
              </a:buCl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 marL="341313" indent="-341313" eaLnBrk="1" hangingPunct="1">
              <a:lnSpc>
                <a:spcPct val="90000"/>
              </a:lnSpc>
              <a:buClr>
                <a:schemeClr val="accent1"/>
              </a:buClr>
              <a:buFontTx/>
              <a:buAutoNum type="arabicPeriod"/>
            </a:pPr>
            <a:r>
              <a:rPr 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Langkah</a:t>
            </a:r>
            <a:r>
              <a:rPr lang="en-US" sz="2400" b="1" dirty="0" smtClean="0">
                <a:solidFill>
                  <a:schemeClr val="accent1"/>
                </a:solidFill>
                <a:sym typeface="Symbol" pitchFamily="18" charset="2"/>
              </a:rPr>
              <a:t> basis</a:t>
            </a:r>
            <a:r>
              <a:rPr lang="en-US" sz="2400" dirty="0" smtClean="0">
                <a:solidFill>
                  <a:schemeClr val="accent1"/>
                </a:solidFill>
                <a:sym typeface="Symbol" pitchFamily="18" charset="2"/>
              </a:rPr>
              <a:t>:</a:t>
            </a: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</a:p>
          <a:p>
            <a:pPr marL="341313" indent="-341313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dirty="0" err="1" smtClean="0">
                <a:sym typeface="Symbol" pitchFamily="18" charset="2"/>
              </a:rPr>
              <a:t>Tunjukkan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bahwa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id-ID" sz="2400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(1</a:t>
            </a:r>
            <a:r>
              <a:rPr lang="en-US" sz="2400" dirty="0" smtClean="0">
                <a:sym typeface="Symbol" pitchFamily="18" charset="2"/>
              </a:rPr>
              <a:t>) </a:t>
            </a:r>
            <a:r>
              <a:rPr lang="en-US" sz="2400" dirty="0" err="1" smtClean="0">
                <a:sym typeface="Symbol" pitchFamily="18" charset="2"/>
              </a:rPr>
              <a:t>benar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buClr>
                <a:schemeClr val="accent1"/>
              </a:buClr>
              <a:buFontTx/>
              <a:buAutoNum type="arabicPeriod" startAt="2"/>
            </a:pPr>
            <a:r>
              <a:rPr 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Langkah</a:t>
            </a:r>
            <a:r>
              <a:rPr 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induktif</a:t>
            </a:r>
            <a:r>
              <a:rPr lang="en-US" sz="2400" b="1" dirty="0" smtClean="0">
                <a:solidFill>
                  <a:schemeClr val="accent1"/>
                </a:solidFill>
                <a:sym typeface="Symbol" pitchFamily="18" charset="2"/>
              </a:rPr>
              <a:t>:</a:t>
            </a:r>
            <a:r>
              <a:rPr lang="en-US" sz="2400" dirty="0" smtClean="0">
                <a:solidFill>
                  <a:srgbClr val="66FF33"/>
                </a:solidFill>
                <a:sym typeface="Symbol" pitchFamily="18" charset="2"/>
              </a:rPr>
              <a:t> </a:t>
            </a:r>
          </a:p>
          <a:p>
            <a:pPr marL="341313" indent="-341313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dirty="0" err="1" smtClean="0">
                <a:sym typeface="Symbol" pitchFamily="18" charset="2"/>
              </a:rPr>
              <a:t>Tunjukkan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bahwa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id-ID" sz="2400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id-ID" sz="2400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) </a:t>
            </a:r>
            <a:r>
              <a:rPr lang="id-ID" sz="2400" dirty="0" smtClean="0">
                <a:sym typeface="Symbol" pitchFamily="18" charset="2"/>
              </a:rPr>
              <a:t>dan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id-ID" sz="2400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id-ID" sz="2400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+ 1) </a:t>
            </a:r>
            <a:r>
              <a:rPr lang="en-US" sz="2400" dirty="0" err="1" smtClean="0">
                <a:sym typeface="Symbol" pitchFamily="18" charset="2"/>
              </a:rPr>
              <a:t>benar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untuk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setiap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id-ID" sz="2400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.</a:t>
            </a:r>
            <a:endParaRPr lang="en-US" sz="2400" dirty="0" smtClean="0">
              <a:sym typeface="Symbol" pitchFamily="18" charset="2"/>
            </a:endParaRPr>
          </a:p>
          <a:p>
            <a:pPr marL="341313" indent="-341313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id-ID" sz="2400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id-ID" sz="2400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) </a:t>
            </a:r>
            <a:r>
              <a:rPr lang="en-US" sz="2400" dirty="0" err="1" smtClean="0">
                <a:sym typeface="Symbol" pitchFamily="18" charset="2"/>
              </a:rPr>
              <a:t>untuk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suatu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id-ID" sz="2400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tertentu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disebut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sym typeface="Symbol" pitchFamily="18" charset="2"/>
              </a:rPr>
              <a:t>hipotesa</a:t>
            </a:r>
            <a:r>
              <a:rPr lang="en-US" sz="24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sym typeface="Symbol" pitchFamily="18" charset="2"/>
              </a:rPr>
              <a:t>induksi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buClr>
                <a:schemeClr val="accent1"/>
              </a:buClr>
              <a:buFontTx/>
              <a:buAutoNum type="arabicPeriod" startAt="3"/>
            </a:pPr>
            <a:r>
              <a:rPr 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Konklusi</a:t>
            </a:r>
            <a:r>
              <a:rPr lang="en-US" sz="2400" b="1" dirty="0" smtClean="0">
                <a:solidFill>
                  <a:schemeClr val="accent1"/>
                </a:solidFill>
                <a:sym typeface="Symbol" pitchFamily="18" charset="2"/>
              </a:rPr>
              <a:t>:</a:t>
            </a: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n P(n) </a:t>
            </a:r>
            <a:r>
              <a:rPr lang="en-US" sz="2400" dirty="0" err="1" smtClean="0">
                <a:sym typeface="Symbol" pitchFamily="18" charset="2"/>
              </a:rPr>
              <a:t>bernilai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benar</a:t>
            </a:r>
            <a:r>
              <a:rPr lang="en-US" sz="2400" dirty="0" smtClean="0">
                <a:sym typeface="Symbol" pitchFamily="18" charset="2"/>
              </a:rPr>
              <a:t>.</a:t>
            </a: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b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</a:br>
            <a:endParaRPr lang="en-US" sz="2400" dirty="0" smtClean="0">
              <a:solidFill>
                <a:srgbClr val="00FFFF"/>
              </a:solidFill>
              <a:sym typeface="Symbol" pitchFamily="18" charset="2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0010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(n</a:t>
            </a:r>
            <a:r>
              <a:rPr lang="en-US" dirty="0">
                <a:sym typeface="Symbol" pitchFamily="18" charset="2"/>
              </a:rPr>
              <a:t>), </a:t>
            </a:r>
            <a:r>
              <a:rPr lang="en-US" dirty="0" err="1">
                <a:sym typeface="Symbol" pitchFamily="18" charset="2"/>
              </a:rPr>
              <a:t>dengan</a:t>
            </a:r>
            <a:r>
              <a:rPr lang="en-US" dirty="0">
                <a:sym typeface="Symbol" pitchFamily="18" charset="2"/>
              </a:rPr>
              <a:t> </a:t>
            </a:r>
            <a:r>
              <a:rPr lang="id-ID" dirty="0" smtClean="0">
                <a:sym typeface="Symbol" pitchFamily="18" charset="2"/>
              </a:rPr>
              <a:t>domain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pembicaraan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adalah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himpunan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bilangan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bulat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positif</a:t>
            </a:r>
            <a:r>
              <a:rPr lang="en-US" dirty="0">
                <a:sym typeface="Symbol" pitchFamily="18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2547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Contoh :</a:t>
            </a:r>
          </a:p>
          <a:p>
            <a:endParaRPr lang="id-ID" dirty="0"/>
          </a:p>
          <a:p>
            <a:r>
              <a:rPr lang="id-ID" sz="2800" dirty="0" smtClean="0"/>
              <a:t>Misalkan p(n) adalah pernyataan yang menyatakan </a:t>
            </a:r>
          </a:p>
          <a:p>
            <a:endParaRPr lang="id-ID" sz="2800" dirty="0"/>
          </a:p>
          <a:p>
            <a:r>
              <a:rPr lang="id-ID" sz="2800" dirty="0" smtClean="0"/>
              <a:t>“jumlah bilangan bulat positif dari 1 sampai n adalah n(n+1)/2”</a:t>
            </a:r>
          </a:p>
          <a:p>
            <a:endParaRPr lang="id-ID" sz="2800" dirty="0"/>
          </a:p>
          <a:p>
            <a:r>
              <a:rPr lang="id-ID" sz="2800" dirty="0" smtClean="0"/>
              <a:t>Misal untuk n =6 dan p(6) adalah jumlah bilangan bulat positif dari 1 sampai 6 adalah 6(6+1)/2.</a:t>
            </a:r>
          </a:p>
          <a:p>
            <a:endParaRPr lang="id-ID" sz="2800" dirty="0" smtClean="0"/>
          </a:p>
          <a:p>
            <a:r>
              <a:rPr lang="id-ID" sz="2800" dirty="0" smtClean="0"/>
              <a:t>Terlihat bahwa 1+2+3+4+5+6=21=6(7)/2.</a:t>
            </a:r>
          </a:p>
          <a:p>
            <a:endParaRPr lang="id-ID" sz="2800" dirty="0" smtClean="0"/>
          </a:p>
          <a:p>
            <a:r>
              <a:rPr lang="id-ID" sz="2800" dirty="0" smtClean="0"/>
              <a:t>Tetapi pembuktian ini hanya dengan mengambil contoh p(6) saja dan belum terbukti berlaku jika untuk seluruh n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304800"/>
            <a:ext cx="8896350" cy="496252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86800" cy="324802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412432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3400"/>
            <a:ext cx="9144000" cy="177165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3 IF TEL-U\ngajar\Semester Ganjil 1516\LOGMAT\OPENING BACKGROUND terimakasih 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214686"/>
            <a:ext cx="3429000" cy="3429000"/>
          </a:xfrm>
          <a:prstGeom prst="rect">
            <a:avLst/>
          </a:prstGeom>
          <a:noFill/>
        </p:spPr>
      </p:pic>
      <p:pic>
        <p:nvPicPr>
          <p:cNvPr id="5" name="Picture 3" descr="D:\D3 IF TEL-U\ngajar\Semester Ganjil 1516\LOGMAT\selamat belajar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8"/>
            <a:ext cx="2071702" cy="17145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28860" y="228599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Belajar</a:t>
            </a:r>
            <a:endParaRPr lang="id-ID" sz="3200" b="1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3879</TotalTime>
  <Words>184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Times New Roman</vt:lpstr>
      <vt:lpstr>Arial</vt:lpstr>
      <vt:lpstr>Symbol</vt:lpstr>
      <vt:lpstr>Trek</vt:lpstr>
      <vt:lpstr>Microsoft Word Document</vt:lpstr>
      <vt:lpstr>Slide 1</vt:lpstr>
      <vt:lpstr>Induksi matematika</vt:lpstr>
      <vt:lpstr>Ilustrasi</vt:lpstr>
      <vt:lpstr>Induksi matematika</vt:lpstr>
      <vt:lpstr>Slide 5</vt:lpstr>
      <vt:lpstr>Slide 6</vt:lpstr>
      <vt:lpstr>Slide 7</vt:lpstr>
      <vt:lpstr>Slide 8</vt:lpstr>
      <vt:lpstr>Slide 9</vt:lpstr>
      <vt:lpstr>Custom Show 1</vt:lpstr>
    </vt:vector>
  </TitlesOfParts>
  <Company>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HP 1000</cp:lastModifiedBy>
  <cp:revision>76</cp:revision>
  <dcterms:created xsi:type="dcterms:W3CDTF">2001-02-24T00:16:35Z</dcterms:created>
  <dcterms:modified xsi:type="dcterms:W3CDTF">2015-11-27T04:18:20Z</dcterms:modified>
</cp:coreProperties>
</file>