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2430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72257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635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98022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76014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93122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8841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5463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7748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82532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0526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28AFC-1A85-4ECB-9B9A-84373E9F9139}" type="datetimeFigureOut">
              <a:rPr lang="id-ID" smtClean="0"/>
              <a:pPr/>
              <a:t>24/10/2016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170A-57DC-4CBB-8EE9-9A3EB80C931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2686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00428" y="142030"/>
            <a:ext cx="8361229" cy="1632877"/>
          </a:xfrm>
        </p:spPr>
        <p:txBody>
          <a:bodyPr/>
          <a:lstStyle/>
          <a:p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Kalkulus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proposisi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0159" y="2353739"/>
            <a:ext cx="6862776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/>
              <a:t>-   Ramdhan Friatna        (6706160023)  </a:t>
            </a:r>
          </a:p>
          <a:p>
            <a:pPr marL="342900" indent="-342900">
              <a:buFontTx/>
              <a:buChar char="-"/>
            </a:pPr>
            <a:r>
              <a:rPr lang="en-US" sz="3200" dirty="0" smtClean="0"/>
              <a:t>M. </a:t>
            </a:r>
            <a:r>
              <a:rPr lang="id-ID" sz="3200" dirty="0" smtClean="0"/>
              <a:t>FAISAL AMIR	</a:t>
            </a:r>
            <a:r>
              <a:rPr lang="en-US" sz="3200" dirty="0" smtClean="0"/>
              <a:t>(6706160014</a:t>
            </a:r>
            <a:r>
              <a:rPr lang="en-US" sz="3200" dirty="0" smtClean="0"/>
              <a:t>)  </a:t>
            </a:r>
          </a:p>
          <a:p>
            <a:pPr marL="342900" indent="-342900">
              <a:buFontTx/>
              <a:buChar char="-"/>
            </a:pPr>
            <a:r>
              <a:rPr lang="en-US" sz="3200" dirty="0" smtClean="0"/>
              <a:t>KRISNA SETIAWAN </a:t>
            </a:r>
            <a:r>
              <a:rPr lang="en-US" sz="3200" dirty="0"/>
              <a:t> </a:t>
            </a:r>
            <a:r>
              <a:rPr lang="en-US" sz="3200" dirty="0" smtClean="0"/>
              <a:t>    (6706160005)  </a:t>
            </a:r>
          </a:p>
          <a:p>
            <a:pPr marL="342900" indent="-342900">
              <a:buFontTx/>
              <a:buChar char="-"/>
            </a:pPr>
            <a:r>
              <a:rPr lang="en-US" sz="3200" dirty="0" smtClean="0"/>
              <a:t>RETNO RAHAYU 	    (6706160017)  </a:t>
            </a:r>
          </a:p>
          <a:p>
            <a:pPr marL="342900" indent="-342900">
              <a:buFontTx/>
              <a:buChar char="-"/>
            </a:pPr>
            <a:endParaRPr lang="id-ID" sz="3200" dirty="0" smtClean="0"/>
          </a:p>
          <a:p>
            <a:pPr algn="ctr"/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96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Kalkulus Proposisi-Konsekuensi Logik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9264"/>
            <a:ext cx="8229600" cy="4878387"/>
          </a:xfrm>
        </p:spPr>
        <p:txBody>
          <a:bodyPr>
            <a:normAutofit lnSpcReduction="10000"/>
          </a:bodyPr>
          <a:lstStyle/>
          <a:p>
            <a:pPr marL="571500" indent="-571500" algn="just">
              <a:buNone/>
            </a:pPr>
            <a:r>
              <a:rPr lang="sv-SE" sz="1900" dirty="0">
                <a:latin typeface="Garamond" pitchFamily="18" charset="0"/>
              </a:rPr>
              <a:t>Selidiki apakah kesimpulan yang diberikan merupakan konsekuensi logik dari pernyataan-pernyataan yang diberikan dengan menggunakan Metode Asumsi Salah !</a:t>
            </a:r>
          </a:p>
          <a:p>
            <a:pPr marL="571500" indent="-571500" algn="just">
              <a:buNone/>
            </a:pPr>
            <a:endParaRPr lang="sv-SE" sz="800" dirty="0">
              <a:latin typeface="Garamond" pitchFamily="18" charset="0"/>
            </a:endParaRPr>
          </a:p>
          <a:p>
            <a:pPr marL="571500" indent="-571500" algn="just">
              <a:buFont typeface="Wingdings" pitchFamily="2" charset="2"/>
              <a:buAutoNum type="arabicPeriod"/>
            </a:pPr>
            <a:r>
              <a:rPr lang="sv-SE" sz="1900" dirty="0">
                <a:latin typeface="Garamond" pitchFamily="18" charset="0"/>
              </a:rPr>
              <a:t>Jika kamu mengirim e-mail maka saya akan menyelesaikan program lebih awal. Jika kamu tidak mengirim e-mail maka saya akan tidur lebih awal. Jika saya tidur lebih awal maka saya akan merasa lebih segar. </a:t>
            </a:r>
          </a:p>
          <a:p>
            <a:pPr marL="571500" indent="-571500"/>
            <a:endParaRPr lang="sv-SE" sz="1900" dirty="0">
              <a:latin typeface="Garamond" pitchFamily="18" charset="0"/>
            </a:endParaRPr>
          </a:p>
          <a:p>
            <a:pPr marL="571500" indent="-571500">
              <a:buNone/>
            </a:pPr>
            <a:r>
              <a:rPr lang="sv-SE" sz="1900" dirty="0">
                <a:latin typeface="Garamond" pitchFamily="18" charset="0"/>
              </a:rPr>
              <a:t>	Jadi, Jika saya tidak menyelesaikan program lebih awal maka saya akan merasa lebih segar</a:t>
            </a:r>
          </a:p>
          <a:p>
            <a:pPr marL="571500" indent="-571500">
              <a:buNone/>
            </a:pPr>
            <a:endParaRPr lang="sv-SE" sz="1900" dirty="0">
              <a:latin typeface="Garamond" pitchFamily="18" charset="0"/>
            </a:endParaRPr>
          </a:p>
          <a:p>
            <a:pPr marL="571500" indent="-571500">
              <a:buFont typeface="Wingdings" pitchFamily="2" charset="2"/>
              <a:buAutoNum type="arabicPeriod" startAt="2"/>
            </a:pPr>
            <a:r>
              <a:rPr lang="en-US" sz="1900" dirty="0" err="1">
                <a:latin typeface="Garamond" pitchFamily="18" charset="0"/>
              </a:rPr>
              <a:t>Kalau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rakyat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rajin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bekerja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dan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Pemerintah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cakap</a:t>
            </a:r>
            <a:r>
              <a:rPr lang="en-US" sz="1900" dirty="0">
                <a:latin typeface="Garamond" pitchFamily="18" charset="0"/>
              </a:rPr>
              <a:t>, </a:t>
            </a:r>
            <a:r>
              <a:rPr lang="en-US" sz="1900" dirty="0" err="1">
                <a:latin typeface="Garamond" pitchFamily="18" charset="0"/>
              </a:rPr>
              <a:t>maka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masyarakat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tenang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atau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pembangunan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berjalan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lancar</a:t>
            </a:r>
            <a:r>
              <a:rPr lang="en-US" sz="1900" dirty="0">
                <a:latin typeface="Garamond" pitchFamily="18" charset="0"/>
              </a:rPr>
              <a:t>. </a:t>
            </a:r>
            <a:r>
              <a:rPr lang="en-US" sz="1900" dirty="0" err="1">
                <a:latin typeface="Garamond" pitchFamily="18" charset="0"/>
              </a:rPr>
              <a:t>Kalau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rakyat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tenang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atau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pembangunan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berjalan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lancar</a:t>
            </a:r>
            <a:r>
              <a:rPr lang="en-US" sz="1900" dirty="0">
                <a:latin typeface="Garamond" pitchFamily="18" charset="0"/>
              </a:rPr>
              <a:t>, </a:t>
            </a:r>
            <a:r>
              <a:rPr lang="en-US" sz="1900" dirty="0" err="1">
                <a:latin typeface="Garamond" pitchFamily="18" charset="0"/>
              </a:rPr>
              <a:t>maka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negara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sejahtera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dan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rakyat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bahagia</a:t>
            </a:r>
            <a:r>
              <a:rPr lang="en-US" sz="1900" dirty="0">
                <a:latin typeface="Garamond" pitchFamily="18" charset="0"/>
              </a:rPr>
              <a:t>. Rakyat </a:t>
            </a:r>
            <a:r>
              <a:rPr lang="en-US" sz="1900" dirty="0" err="1">
                <a:latin typeface="Garamond" pitchFamily="18" charset="0"/>
              </a:rPr>
              <a:t>rajin</a:t>
            </a:r>
            <a:r>
              <a:rPr lang="en-US" sz="1900" dirty="0">
                <a:latin typeface="Garamond" pitchFamily="18" charset="0"/>
              </a:rPr>
              <a:t> </a:t>
            </a:r>
            <a:r>
              <a:rPr lang="en-US" sz="1900" dirty="0" err="1">
                <a:latin typeface="Garamond" pitchFamily="18" charset="0"/>
              </a:rPr>
              <a:t>bekerja</a:t>
            </a:r>
            <a:r>
              <a:rPr lang="en-US" sz="1900" dirty="0">
                <a:latin typeface="Garamond" pitchFamily="18" charset="0"/>
              </a:rPr>
              <a:t>.</a:t>
            </a:r>
          </a:p>
          <a:p>
            <a:pPr marL="571500" indent="-571500">
              <a:buNone/>
            </a:pPr>
            <a:r>
              <a:rPr lang="en-US" sz="1900" dirty="0">
                <a:latin typeface="Garamond" pitchFamily="18" charset="0"/>
              </a:rPr>
              <a:t>	</a:t>
            </a:r>
          </a:p>
          <a:p>
            <a:pPr marL="571500" indent="-571500">
              <a:buNone/>
            </a:pPr>
            <a:r>
              <a:rPr lang="en-US" sz="1900" dirty="0">
                <a:latin typeface="Garamond" pitchFamily="18" charset="0"/>
              </a:rPr>
              <a:t>	</a:t>
            </a:r>
            <a:r>
              <a:rPr lang="en-US" sz="1900" dirty="0" err="1">
                <a:latin typeface="Garamond" pitchFamily="18" charset="0"/>
              </a:rPr>
              <a:t>Jadi</a:t>
            </a:r>
            <a:r>
              <a:rPr lang="en-US" sz="1900" dirty="0">
                <a:latin typeface="Garamond" pitchFamily="18" charset="0"/>
              </a:rPr>
              <a:t>, Negara </a:t>
            </a:r>
            <a:r>
              <a:rPr lang="en-US" sz="1900" dirty="0" err="1">
                <a:latin typeface="Garamond" pitchFamily="18" charset="0"/>
              </a:rPr>
              <a:t>sejahtera</a:t>
            </a:r>
            <a:endParaRPr lang="en-US" sz="1900" dirty="0">
              <a:latin typeface="Garamond" pitchFamily="18" charset="0"/>
            </a:endParaRP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6462E199-64A7-476B-B15D-DE62E527C1D0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765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KONSEKUENSI LOGIK</a:t>
            </a:r>
            <a:endParaRPr lang="en-US" sz="28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Garamond" pitchFamily="18" charset="0"/>
              </a:rPr>
              <a:t>A1 : if p then (q and r and s) </a:t>
            </a:r>
            <a:r>
              <a:rPr lang="en-US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 true</a:t>
            </a:r>
            <a:endParaRPr lang="en-US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latin typeface="Garamond" pitchFamily="18" charset="0"/>
              </a:rPr>
              <a:t>A2 : if t then (if u then (if not y then not s)) </a:t>
            </a:r>
            <a:r>
              <a:rPr lang="en-US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 true</a:t>
            </a:r>
            <a:endParaRPr lang="en-US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latin typeface="Garamond" pitchFamily="18" charset="0"/>
              </a:rPr>
              <a:t>A3 : if q then t </a:t>
            </a:r>
            <a:r>
              <a:rPr lang="en-US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 true</a:t>
            </a:r>
            <a:endParaRPr lang="en-US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latin typeface="Garamond" pitchFamily="18" charset="0"/>
              </a:rPr>
              <a:t>A4 : if r then (if x then u) </a:t>
            </a:r>
            <a:r>
              <a:rPr lang="en-US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 true</a:t>
            </a:r>
            <a:endParaRPr lang="en-US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latin typeface="Garamond" pitchFamily="18" charset="0"/>
              </a:rPr>
              <a:t>A5 : if y then not x </a:t>
            </a:r>
            <a:r>
              <a:rPr lang="en-US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 true</a:t>
            </a:r>
            <a:r>
              <a:rPr lang="en-US" smtClean="0">
                <a:latin typeface="Garamond" pitchFamily="18" charset="0"/>
                <a:sym typeface="Wingdings" pitchFamily="2" charset="2"/>
              </a:rPr>
              <a:t> </a:t>
            </a:r>
            <a:endParaRPr lang="en-US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latin typeface="Garamond" pitchFamily="18" charset="0"/>
              </a:rPr>
              <a:t>A6 : x </a:t>
            </a:r>
            <a:r>
              <a:rPr lang="en-US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 true</a:t>
            </a:r>
            <a:endParaRPr lang="en-US" smtClean="0">
              <a:solidFill>
                <a:srgbClr val="FF0000"/>
              </a:solidFill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latin typeface="Garamond" pitchFamily="18" charset="0"/>
              </a:rPr>
              <a:t>B : not p </a:t>
            </a:r>
            <a:r>
              <a:rPr lang="en-US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 false</a:t>
            </a:r>
            <a:r>
              <a:rPr lang="en-US" smtClean="0">
                <a:latin typeface="Garamond" pitchFamily="18" charset="0"/>
                <a:sym typeface="Wingdings" pitchFamily="2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BAFC23F2-34D9-428C-A864-F62CB1CAD5E0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322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KONSEKUENSI LOGIK</a:t>
            </a:r>
            <a:endParaRPr lang="en-US" sz="280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1847851" y="1719264"/>
            <a:ext cx="6264275" cy="48783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Garamond" pitchFamily="18" charset="0"/>
              </a:rPr>
              <a:t>A6	 :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</a:rPr>
              <a:t>x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  <a:sym typeface="Wingdings" pitchFamily="2" charset="2"/>
              </a:rPr>
              <a:t> True</a:t>
            </a:r>
            <a:endParaRPr lang="en-US" sz="1700" b="1">
              <a:solidFill>
                <a:srgbClr val="FF00FF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Garamond" pitchFamily="18" charset="0"/>
              </a:rPr>
              <a:t>B	: not p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False ;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  <a:sym typeface="Wingdings" pitchFamily="2" charset="2"/>
              </a:rPr>
              <a:t>p 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Garamond" pitchFamily="18" charset="0"/>
              </a:rPr>
              <a:t>A5 	: if y then not x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True </a:t>
            </a:r>
            <a:endParaRPr lang="en-US" sz="170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Garamond" pitchFamily="18" charset="0"/>
              </a:rPr>
              <a:t>	  if y then not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US" sz="1700">
                <a:latin typeface="Garamond" pitchFamily="18" charset="0"/>
              </a:rPr>
              <a:t>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True ;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  <a:sym typeface="Wingdings" pitchFamily="2" charset="2"/>
              </a:rPr>
              <a:t>y  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>
              <a:solidFill>
                <a:srgbClr val="FF0000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Garamond" pitchFamily="18" charset="0"/>
              </a:rPr>
              <a:t>A1	: if p then (q and r and s)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	  </a:t>
            </a:r>
            <a:r>
              <a:rPr lang="en-US" sz="1700">
                <a:latin typeface="Garamond" pitchFamily="18" charset="0"/>
              </a:rPr>
              <a:t>if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US" sz="1700">
                <a:latin typeface="Garamond" pitchFamily="18" charset="0"/>
              </a:rPr>
              <a:t> then (q and r and s)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Garamond" pitchFamily="18" charset="0"/>
              </a:rPr>
              <a:t>	  (q and r and s)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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	 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</a:rPr>
              <a:t>q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  <a:sym typeface="Wingdings" pitchFamily="2" charset="2"/>
              </a:rPr>
              <a:t> True;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</a:rPr>
              <a:t>r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  <a:sym typeface="Wingdings" pitchFamily="2" charset="2"/>
              </a:rPr>
              <a:t> True;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</a:rPr>
              <a:t>s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  <a:sym typeface="Wingdings" pitchFamily="2" charset="2"/>
              </a:rPr>
              <a:t>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b="1">
              <a:solidFill>
                <a:srgbClr val="FF00FF"/>
              </a:solidFill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Garamond" pitchFamily="18" charset="0"/>
              </a:rPr>
              <a:t>A3 	: if q then t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	  </a:t>
            </a:r>
            <a:r>
              <a:rPr lang="en-US" sz="1700">
                <a:latin typeface="Garamond" pitchFamily="18" charset="0"/>
              </a:rPr>
              <a:t>if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True</a:t>
            </a:r>
            <a:r>
              <a:rPr lang="en-US" sz="1700">
                <a:latin typeface="Garamond" pitchFamily="18" charset="0"/>
              </a:rPr>
              <a:t> then t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True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;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</a:rPr>
              <a:t>t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  <a:sym typeface="Wingdings" pitchFamily="2" charset="2"/>
              </a:rPr>
              <a:t>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Garamond" pitchFamily="18" charset="0"/>
              </a:rPr>
              <a:t>A4 	: if r then (if x then u)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Garamond" pitchFamily="18" charset="0"/>
              </a:rPr>
              <a:t>	  if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US" sz="1700">
                <a:latin typeface="Garamond" pitchFamily="18" charset="0"/>
              </a:rPr>
              <a:t> then (if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US" sz="1700">
                <a:latin typeface="Garamond" pitchFamily="18" charset="0"/>
              </a:rPr>
              <a:t> then u)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latin typeface="Garamond" pitchFamily="18" charset="0"/>
              </a:rPr>
              <a:t>	  (if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US" sz="1700">
                <a:latin typeface="Garamond" pitchFamily="18" charset="0"/>
              </a:rPr>
              <a:t> then u) </a:t>
            </a:r>
            <a:r>
              <a:rPr lang="en-US" sz="1700">
                <a:solidFill>
                  <a:srgbClr val="FF00FF"/>
                </a:solidFill>
                <a:latin typeface="Garamond" pitchFamily="18" charset="0"/>
                <a:sym typeface="Wingdings" pitchFamily="2" charset="2"/>
              </a:rPr>
              <a:t> </a:t>
            </a:r>
            <a:r>
              <a:rPr lang="en-US" sz="1700">
                <a:solidFill>
                  <a:srgbClr val="FF00FF"/>
                </a:solidFill>
                <a:latin typeface="Garamond" pitchFamily="18" charset="0"/>
              </a:rPr>
              <a:t>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	 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</a:rPr>
              <a:t>u </a:t>
            </a:r>
            <a:r>
              <a:rPr lang="en-US" sz="1700" b="1">
                <a:solidFill>
                  <a:srgbClr val="FF00FF"/>
                </a:solidFill>
                <a:latin typeface="Garamond" pitchFamily="18" charset="0"/>
                <a:sym typeface="Wingdings" pitchFamily="2" charset="2"/>
              </a:rPr>
              <a:t> True</a:t>
            </a:r>
            <a:endParaRPr lang="en-US" sz="1700" b="1">
              <a:solidFill>
                <a:srgbClr val="FF00FF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700" b="1">
              <a:solidFill>
                <a:srgbClr val="FF00FF"/>
              </a:solidFill>
              <a:latin typeface="Garamond" pitchFamily="18" charset="0"/>
              <a:sym typeface="Wingdings" pitchFamily="2" charset="2"/>
            </a:endParaRP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D4B9BE41-6685-47C2-91D0-37A26D138F6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5808664" y="1700214"/>
            <a:ext cx="4859337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1700">
                <a:latin typeface="Garamond" pitchFamily="18" charset="0"/>
              </a:rPr>
              <a:t>A2 	: if t then (if u then (if not y then not s))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True</a:t>
            </a:r>
          </a:p>
          <a:p>
            <a:pPr marL="342900" indent="-342900">
              <a:lnSpc>
                <a:spcPct val="80000"/>
              </a:lnSpc>
            </a:pPr>
            <a:r>
              <a:rPr lang="en-US" sz="1700">
                <a:latin typeface="Garamond" pitchFamily="18" charset="0"/>
              </a:rPr>
              <a:t>	  if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US" sz="1700">
                <a:latin typeface="Garamond" pitchFamily="18" charset="0"/>
              </a:rPr>
              <a:t> then </a:t>
            </a:r>
          </a:p>
          <a:p>
            <a:pPr marL="342900" indent="-342900">
              <a:lnSpc>
                <a:spcPct val="80000"/>
              </a:lnSpc>
            </a:pPr>
            <a:r>
              <a:rPr lang="en-US" sz="1700">
                <a:latin typeface="Garamond" pitchFamily="18" charset="0"/>
              </a:rPr>
              <a:t>	  if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US" sz="1700">
                <a:latin typeface="Garamond" pitchFamily="18" charset="0"/>
              </a:rPr>
              <a:t> then (if not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False </a:t>
            </a:r>
            <a:r>
              <a:rPr lang="en-US" sz="1700">
                <a:latin typeface="Garamond" pitchFamily="18" charset="0"/>
              </a:rPr>
              <a:t>then not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US" sz="1700">
                <a:latin typeface="Garamond" pitchFamily="18" charset="0"/>
              </a:rPr>
              <a:t>))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True</a:t>
            </a:r>
          </a:p>
          <a:p>
            <a:pPr marL="342900" indent="-342900">
              <a:lnSpc>
                <a:spcPct val="80000"/>
              </a:lnSpc>
            </a:pPr>
            <a:r>
              <a:rPr lang="en-US" sz="1700">
                <a:latin typeface="Garamond" pitchFamily="18" charset="0"/>
                <a:sym typeface="Wingdings" pitchFamily="2" charset="2"/>
              </a:rPr>
              <a:t>        </a:t>
            </a:r>
            <a:r>
              <a:rPr lang="en-US" sz="1700">
                <a:latin typeface="Garamond" pitchFamily="18" charset="0"/>
              </a:rPr>
              <a:t> if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US" sz="1700">
                <a:latin typeface="Garamond" pitchFamily="18" charset="0"/>
              </a:rPr>
              <a:t> then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False</a:t>
            </a:r>
            <a:r>
              <a:rPr lang="en-US" sz="1700">
                <a:latin typeface="Garamond" pitchFamily="18" charset="0"/>
              </a:rPr>
              <a:t>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 True</a:t>
            </a:r>
          </a:p>
          <a:p>
            <a:pPr marL="342900" indent="-342900">
              <a:lnSpc>
                <a:spcPct val="80000"/>
              </a:lnSpc>
            </a:pPr>
            <a:r>
              <a:rPr lang="en-US" sz="1700">
                <a:latin typeface="Garamond" pitchFamily="18" charset="0"/>
              </a:rPr>
              <a:t>	  </a:t>
            </a:r>
            <a:r>
              <a:rPr lang="en-US" sz="1700">
                <a:solidFill>
                  <a:srgbClr val="FF0000"/>
                </a:solidFill>
                <a:latin typeface="Garamond" pitchFamily="18" charset="0"/>
              </a:rPr>
              <a:t>False</a:t>
            </a:r>
            <a:r>
              <a:rPr lang="en-US" sz="1700">
                <a:latin typeface="Garamond" pitchFamily="18" charset="0"/>
              </a:rPr>
              <a:t> ≠ </a:t>
            </a:r>
            <a:r>
              <a:rPr lang="en-US" sz="1700">
                <a:latin typeface="Garamond" pitchFamily="18" charset="0"/>
                <a:sym typeface="Wingdings" pitchFamily="2" charset="2"/>
              </a:rPr>
              <a:t>True  Kontradiksi</a:t>
            </a:r>
          </a:p>
          <a:p>
            <a:pPr marL="342900" indent="-342900">
              <a:lnSpc>
                <a:spcPct val="80000"/>
              </a:lnSpc>
            </a:pPr>
            <a:endParaRPr lang="en-US" sz="1700">
              <a:latin typeface="Garamond" pitchFamily="18" charset="0"/>
              <a:sym typeface="Wingdings" pitchFamily="2" charset="2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2500">
                <a:latin typeface="Garamond" pitchFamily="18" charset="0"/>
                <a:sym typeface="Wingdings" pitchFamily="2" charset="2"/>
              </a:rPr>
              <a:t>Karena terjadi Kontradiksi maka VALID. Karena VALID maka B </a:t>
            </a:r>
            <a:r>
              <a:rPr lang="en-US" sz="250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Konsekuensi Logik</a:t>
            </a:r>
            <a:r>
              <a:rPr lang="en-US" sz="2500">
                <a:latin typeface="Garamond" pitchFamily="18" charset="0"/>
                <a:sym typeface="Wingdings" pitchFamily="2" charset="2"/>
              </a:rPr>
              <a:t> dari A1, 	 A2, A3, A4, A5, dan A6 </a:t>
            </a:r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>
            <a:off x="3359151" y="1916114"/>
            <a:ext cx="288925" cy="86518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 flipH="1">
            <a:off x="2927350" y="2205039"/>
            <a:ext cx="1296988" cy="13684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>
            <a:off x="2711450" y="4292601"/>
            <a:ext cx="0" cy="57626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6" name="Line 8"/>
          <p:cNvSpPr>
            <a:spLocks noChangeShapeType="1"/>
          </p:cNvSpPr>
          <p:nvPr/>
        </p:nvSpPr>
        <p:spPr bwMode="auto">
          <a:xfrm>
            <a:off x="3359151" y="1916114"/>
            <a:ext cx="504825" cy="367347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7" name="Line 9"/>
          <p:cNvSpPr>
            <a:spLocks noChangeShapeType="1"/>
          </p:cNvSpPr>
          <p:nvPr/>
        </p:nvSpPr>
        <p:spPr bwMode="auto">
          <a:xfrm flipH="1">
            <a:off x="2855913" y="4221163"/>
            <a:ext cx="647700" cy="14398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V="1">
            <a:off x="4727575" y="2205039"/>
            <a:ext cx="1873250" cy="26638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79" name="Line 11"/>
          <p:cNvSpPr>
            <a:spLocks noChangeShapeType="1"/>
          </p:cNvSpPr>
          <p:nvPr/>
        </p:nvSpPr>
        <p:spPr bwMode="auto">
          <a:xfrm flipV="1">
            <a:off x="5664201" y="2492376"/>
            <a:ext cx="2303463" cy="36036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 flipV="1">
            <a:off x="4656139" y="2565400"/>
            <a:ext cx="4968875" cy="15113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 flipV="1">
            <a:off x="3287714" y="2420939"/>
            <a:ext cx="3386137" cy="3887787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21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Kalkulus Proposisi-Konsekuensi Logik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9263"/>
            <a:ext cx="8229600" cy="4805362"/>
          </a:xfrm>
        </p:spPr>
        <p:txBody>
          <a:bodyPr/>
          <a:lstStyle/>
          <a:p>
            <a:pPr marL="571500" indent="-571500">
              <a:buFont typeface="Wingdings" pitchFamily="2" charset="2"/>
              <a:buAutoNum type="arabicPeriod" startAt="5"/>
            </a:pPr>
            <a:r>
              <a:rPr lang="en-US" sz="2000">
                <a:latin typeface="Garamond" pitchFamily="18" charset="0"/>
              </a:rPr>
              <a:t>Kalau rakyat berkuasa dan ada pemilihan umum, itu berarti bahwa ada sistem demokrasi. Kalau ada pemilihan umum dan ada sistem demokrasi, maka pemerintah dapat diganti oleh rakyat. Rakyat berkuasa. </a:t>
            </a:r>
          </a:p>
          <a:p>
            <a:pPr marL="571500" indent="-571500">
              <a:buNone/>
            </a:pPr>
            <a:endParaRPr lang="en-US" sz="800">
              <a:latin typeface="Garamond" pitchFamily="18" charset="0"/>
            </a:endParaRPr>
          </a:p>
          <a:p>
            <a:pPr marL="571500" indent="-571500">
              <a:buNone/>
            </a:pPr>
            <a:r>
              <a:rPr lang="sv-SE" sz="2000">
                <a:latin typeface="Garamond" pitchFamily="18" charset="0"/>
              </a:rPr>
              <a:t>	Jadi, Pemerintah dapat diganti oleh rakyat</a:t>
            </a:r>
            <a:r>
              <a:rPr lang="en-US" sz="2000">
                <a:latin typeface="Garamond" pitchFamily="18" charset="0"/>
              </a:rPr>
              <a:t> </a:t>
            </a:r>
          </a:p>
          <a:p>
            <a:pPr marL="571500" indent="-571500"/>
            <a:endParaRPr lang="sv-SE" sz="1800">
              <a:latin typeface="Garamond" pitchFamily="18" charset="0"/>
            </a:endParaRPr>
          </a:p>
          <a:p>
            <a:pPr marL="571500" indent="-571500">
              <a:buFont typeface="Wingdings" pitchFamily="2" charset="2"/>
              <a:buAutoNum type="arabicPeriod" startAt="6"/>
            </a:pPr>
            <a:r>
              <a:rPr lang="sv-SE" sz="2000">
                <a:latin typeface="Garamond" pitchFamily="18" charset="0"/>
              </a:rPr>
              <a:t>Kalau rakyat berpegang pada UUD ’45, maka rakyat menerima apa yang tercantum didalamnya. Kalau rakyat menerima apa yang tercantum di dalam UUD ’45, maka rakyat menerima Pancasila. </a:t>
            </a:r>
            <a:r>
              <a:rPr lang="en-US" sz="2000">
                <a:latin typeface="Garamond" pitchFamily="18" charset="0"/>
              </a:rPr>
              <a:t>Rakyat berpegang pada UUD ’45 dan ada yang berpegang kepada ideologi lain.</a:t>
            </a:r>
          </a:p>
          <a:p>
            <a:pPr marL="571500" indent="-571500">
              <a:buNone/>
            </a:pPr>
            <a:endParaRPr lang="en-US" sz="1200">
              <a:latin typeface="Garamond" pitchFamily="18" charset="0"/>
            </a:endParaRPr>
          </a:p>
          <a:p>
            <a:pPr marL="571500" indent="-571500">
              <a:buNone/>
            </a:pPr>
            <a:r>
              <a:rPr lang="en-US" sz="2000">
                <a:latin typeface="Garamond" pitchFamily="18" charset="0"/>
              </a:rPr>
              <a:t>	Jadi, Rakyat menerima Pancasila 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9970CBE8-34FC-4B12-93C9-D0AB2D485A37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148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1:</a:t>
            </a:r>
            <a:br>
              <a:rPr lang="en-US" dirty="0" smtClean="0"/>
            </a:br>
            <a:r>
              <a:rPr lang="en-US" dirty="0" smtClean="0"/>
              <a:t>A: if ((not X) or (not Y)) then (not (X and 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Dimisalkan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bernilai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false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interpretasi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((not x) or (not y)) then (not (x and y))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if         T                 then                F   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Dicobakan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asumsi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(false)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terbukti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Antisenden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(not x) or (not y)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</a:t>
            </a:r>
          </a:p>
          <a:p>
            <a:pPr>
              <a:buFont typeface="Wingdings" pitchFamily="2" charset="2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Konsekuen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not (x and y)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660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70647"/>
            <a:ext cx="9601200" cy="627788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Antisenden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(not x) or (not y)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Konsekuen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not (x and y)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Dari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antisenden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dpt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ditarik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shg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dicari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Konsekuen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didapat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(x and y)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 : 	x 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                                             not T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y 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True.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Dari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interpretasi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yang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didapat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maka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Antisenden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(not x) or (not y)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asumsi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awal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not (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 or not (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 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dari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                                          F or F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Terdapat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Ketidaksesuaian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antara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asumsi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awal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dengan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Interpretasi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yang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didapat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maka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terjadi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kontradiksi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Karena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kontradiksi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maka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dapat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diambil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kesimpulan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bahwa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kalimat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bersifat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VALID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47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0152"/>
            <a:ext cx="9601200" cy="2081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Contoh</a:t>
            </a:r>
            <a:r>
              <a:rPr lang="en-US" dirty="0" smtClean="0"/>
              <a:t> 2 :</a:t>
            </a:r>
            <a:br>
              <a:rPr lang="en-US" dirty="0" smtClean="0"/>
            </a:br>
            <a:r>
              <a:rPr lang="en-US" b="1" dirty="0">
                <a:latin typeface="Garamond" pitchFamily="18" charset="0"/>
              </a:rPr>
              <a:t>B : (if x then y) if and only if ((not x) or y)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             </a:t>
            </a:r>
            <a:r>
              <a:rPr lang="en-US" sz="4000" dirty="0" smtClean="0">
                <a:solidFill>
                  <a:srgbClr val="FF0000"/>
                </a:solidFill>
                <a:latin typeface="Garamond" pitchFamily="18" charset="0"/>
              </a:rPr>
              <a:t>T                                            F</a:t>
            </a:r>
            <a:br>
              <a:rPr lang="en-US" sz="4000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en-US" sz="4000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Garamond" pitchFamily="18" charset="0"/>
              </a:rPr>
              <a:t>              </a:t>
            </a:r>
            <a:r>
              <a:rPr lang="en-US" sz="4000" dirty="0" err="1" smtClean="0">
                <a:solidFill>
                  <a:srgbClr val="FF0000"/>
                </a:solidFill>
                <a:latin typeface="Garamond" pitchFamily="18" charset="0"/>
              </a:rPr>
              <a:t>F</a:t>
            </a:r>
            <a:r>
              <a:rPr lang="en-US" sz="4000" dirty="0" smtClean="0">
                <a:solidFill>
                  <a:srgbClr val="FF0000"/>
                </a:solidFill>
                <a:latin typeface="Garamond" pitchFamily="18" charset="0"/>
              </a:rPr>
              <a:t>                                            T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en-US" dirty="0">
                <a:latin typeface="Garamond" pitchFamily="18" charset="0"/>
              </a:rPr>
              <a:t/>
            </a:r>
            <a:br>
              <a:rPr lang="en-US" dirty="0">
                <a:latin typeface="Garamond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0666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700" dirty="0">
                <a:latin typeface="Garamond" pitchFamily="18" charset="0"/>
              </a:rPr>
              <a:t>Ada 2 </a:t>
            </a:r>
            <a:r>
              <a:rPr lang="en-US" sz="2700" dirty="0" err="1">
                <a:latin typeface="Garamond" pitchFamily="18" charset="0"/>
              </a:rPr>
              <a:t>kasus</a:t>
            </a:r>
            <a:r>
              <a:rPr lang="en-US" sz="2700" dirty="0">
                <a:latin typeface="Garamond" pitchFamily="18" charset="0"/>
              </a:rPr>
              <a:t> yang </a:t>
            </a:r>
            <a:r>
              <a:rPr lang="en-US" sz="2700" dirty="0" err="1">
                <a:latin typeface="Garamond" pitchFamily="18" charset="0"/>
              </a:rPr>
              <a:t>menjadikan</a:t>
            </a:r>
            <a:r>
              <a:rPr lang="en-US" sz="2700" dirty="0">
                <a:latin typeface="Garamond" pitchFamily="18" charset="0"/>
              </a:rPr>
              <a:t> </a:t>
            </a:r>
            <a:r>
              <a:rPr lang="en-US" sz="2700" dirty="0" err="1">
                <a:latin typeface="Garamond" pitchFamily="18" charset="0"/>
              </a:rPr>
              <a:t>kalimat</a:t>
            </a:r>
            <a:r>
              <a:rPr lang="en-US" sz="2700" dirty="0">
                <a:latin typeface="Garamond" pitchFamily="18" charset="0"/>
              </a:rPr>
              <a:t> B </a:t>
            </a:r>
            <a:r>
              <a:rPr lang="en-US" sz="2700" dirty="0" err="1">
                <a:latin typeface="Garamond" pitchFamily="18" charset="0"/>
              </a:rPr>
              <a:t>adalah</a:t>
            </a:r>
            <a:r>
              <a:rPr lang="en-US" sz="2700" dirty="0">
                <a:latin typeface="Garamond" pitchFamily="18" charset="0"/>
              </a:rPr>
              <a:t> </a:t>
            </a:r>
            <a:r>
              <a:rPr lang="en-US" sz="2700" i="1" dirty="0">
                <a:latin typeface="Garamond" pitchFamily="18" charset="0"/>
              </a:rPr>
              <a:t>False</a:t>
            </a:r>
            <a:r>
              <a:rPr lang="en-US" sz="2700" dirty="0">
                <a:latin typeface="Garamond" pitchFamily="18" charset="0"/>
              </a:rPr>
              <a:t>, </a:t>
            </a:r>
            <a:r>
              <a:rPr lang="en-US" sz="2700" dirty="0" err="1">
                <a:latin typeface="Garamond" pitchFamily="18" charset="0"/>
              </a:rPr>
              <a:t>yaitu</a:t>
            </a:r>
            <a:r>
              <a:rPr lang="en-US" sz="2700" dirty="0">
                <a:latin typeface="Garamond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700" dirty="0">
                <a:latin typeface="Garamond" pitchFamily="18" charset="0"/>
              </a:rPr>
              <a:t>I</a:t>
            </a:r>
            <a:r>
              <a:rPr lang="en-US" sz="2700" baseline="-25000" dirty="0">
                <a:latin typeface="Garamond" pitchFamily="18" charset="0"/>
              </a:rPr>
              <a:t>1</a:t>
            </a:r>
            <a:r>
              <a:rPr lang="en-US" sz="2700" dirty="0">
                <a:latin typeface="Garamond" pitchFamily="18" charset="0"/>
              </a:rPr>
              <a:t> 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0" dirty="0" err="1">
                <a:latin typeface="Garamond" pitchFamily="18" charset="0"/>
              </a:rPr>
              <a:t>Sisi</a:t>
            </a:r>
            <a:r>
              <a:rPr lang="en-US" sz="2400" i="0" dirty="0">
                <a:latin typeface="Garamond" pitchFamily="18" charset="0"/>
              </a:rPr>
              <a:t> </a:t>
            </a:r>
            <a:r>
              <a:rPr lang="en-US" sz="2400" i="0" dirty="0" err="1">
                <a:latin typeface="Garamond" pitchFamily="18" charset="0"/>
              </a:rPr>
              <a:t>kiri</a:t>
            </a:r>
            <a:r>
              <a:rPr lang="en-US" sz="2400" i="0" dirty="0">
                <a:latin typeface="Garamond" pitchFamily="18" charset="0"/>
              </a:rPr>
              <a:t> : </a:t>
            </a:r>
            <a:r>
              <a:rPr lang="en-US" sz="2400" b="1" i="0" dirty="0">
                <a:latin typeface="Garamond" pitchFamily="18" charset="0"/>
              </a:rPr>
              <a:t>(if x then y) </a:t>
            </a:r>
            <a:r>
              <a:rPr lang="en-US" sz="2400" b="1" i="0" dirty="0">
                <a:latin typeface="Garamond" pitchFamily="18" charset="0"/>
                <a:sym typeface="Wingdings" pitchFamily="2" charset="2"/>
              </a:rPr>
              <a:t> </a:t>
            </a:r>
            <a:r>
              <a:rPr lang="en-US" sz="2400" b="1" i="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True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0" dirty="0" err="1">
                <a:latin typeface="Garamond" pitchFamily="18" charset="0"/>
              </a:rPr>
              <a:t>Sisi</a:t>
            </a:r>
            <a:r>
              <a:rPr lang="en-US" sz="2400" i="0" dirty="0">
                <a:latin typeface="Garamond" pitchFamily="18" charset="0"/>
              </a:rPr>
              <a:t> </a:t>
            </a:r>
            <a:r>
              <a:rPr lang="en-US" sz="2400" i="0" dirty="0" err="1">
                <a:latin typeface="Garamond" pitchFamily="18" charset="0"/>
              </a:rPr>
              <a:t>kanan</a:t>
            </a:r>
            <a:r>
              <a:rPr lang="en-US" sz="2400" i="0" dirty="0">
                <a:latin typeface="Garamond" pitchFamily="18" charset="0"/>
              </a:rPr>
              <a:t> </a:t>
            </a:r>
            <a:r>
              <a:rPr lang="en-US" sz="2400" b="1" i="0" dirty="0">
                <a:latin typeface="Garamond" pitchFamily="18" charset="0"/>
              </a:rPr>
              <a:t>: ((not x) or y) </a:t>
            </a:r>
            <a:r>
              <a:rPr lang="en-US" sz="2400" b="1" i="0" dirty="0">
                <a:latin typeface="Garamond" pitchFamily="18" charset="0"/>
                <a:sym typeface="Wingdings" pitchFamily="2" charset="2"/>
              </a:rPr>
              <a:t> </a:t>
            </a:r>
            <a:r>
              <a:rPr lang="en-US" sz="2400" b="1" i="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700" dirty="0">
                <a:latin typeface="Garamond" pitchFamily="18" charset="0"/>
              </a:rPr>
              <a:t>I</a:t>
            </a:r>
            <a:r>
              <a:rPr lang="en-US" sz="2700" baseline="-25000" dirty="0">
                <a:latin typeface="Garamond" pitchFamily="18" charset="0"/>
              </a:rPr>
              <a:t>2</a:t>
            </a:r>
            <a:r>
              <a:rPr lang="en-US" sz="2700" dirty="0">
                <a:latin typeface="Garamond" pitchFamily="18" charset="0"/>
              </a:rPr>
              <a:t> 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0" dirty="0" err="1">
                <a:latin typeface="Garamond" pitchFamily="18" charset="0"/>
              </a:rPr>
              <a:t>Sisi</a:t>
            </a:r>
            <a:r>
              <a:rPr lang="en-US" sz="2400" i="0" dirty="0">
                <a:latin typeface="Garamond" pitchFamily="18" charset="0"/>
              </a:rPr>
              <a:t> </a:t>
            </a:r>
            <a:r>
              <a:rPr lang="id-ID" sz="2400" i="0" dirty="0">
                <a:latin typeface="Garamond" pitchFamily="18" charset="0"/>
              </a:rPr>
              <a:t>kanan</a:t>
            </a:r>
            <a:r>
              <a:rPr lang="en-US" sz="2400" i="0" dirty="0">
                <a:latin typeface="Garamond" pitchFamily="18" charset="0"/>
              </a:rPr>
              <a:t> : </a:t>
            </a:r>
            <a:r>
              <a:rPr lang="en-US" sz="2400" b="1" i="0" dirty="0">
                <a:latin typeface="Garamond" pitchFamily="18" charset="0"/>
              </a:rPr>
              <a:t>((not x) or y) </a:t>
            </a:r>
            <a:r>
              <a:rPr lang="en-US" sz="2400" b="1" i="0" dirty="0">
                <a:latin typeface="Garamond" pitchFamily="18" charset="0"/>
                <a:sym typeface="Wingdings" pitchFamily="2" charset="2"/>
              </a:rPr>
              <a:t> </a:t>
            </a:r>
            <a:r>
              <a:rPr lang="en-US" sz="2400" b="1" i="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True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0" dirty="0" err="1">
                <a:latin typeface="Garamond" pitchFamily="18" charset="0"/>
              </a:rPr>
              <a:t>Sisi</a:t>
            </a:r>
            <a:r>
              <a:rPr lang="en-US" sz="2400" i="0" dirty="0">
                <a:latin typeface="Garamond" pitchFamily="18" charset="0"/>
              </a:rPr>
              <a:t> k</a:t>
            </a:r>
            <a:r>
              <a:rPr lang="id-ID" sz="2400" i="0" dirty="0">
                <a:latin typeface="Garamond" pitchFamily="18" charset="0"/>
              </a:rPr>
              <a:t>iri</a:t>
            </a:r>
            <a:r>
              <a:rPr lang="en-US" sz="2400" i="0" dirty="0">
                <a:latin typeface="Garamond" pitchFamily="18" charset="0"/>
              </a:rPr>
              <a:t> </a:t>
            </a:r>
            <a:r>
              <a:rPr lang="en-US" sz="2400" b="1" i="0" dirty="0">
                <a:latin typeface="Garamond" pitchFamily="18" charset="0"/>
              </a:rPr>
              <a:t>: (if x then y)  </a:t>
            </a:r>
            <a:r>
              <a:rPr lang="en-US" sz="2400" b="1" i="0" dirty="0">
                <a:latin typeface="Garamond" pitchFamily="18" charset="0"/>
                <a:sym typeface="Wingdings" pitchFamily="2" charset="2"/>
              </a:rPr>
              <a:t> </a:t>
            </a:r>
            <a:r>
              <a:rPr lang="en-US" sz="2400" b="1" i="0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700" b="1" dirty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700" dirty="0" err="1">
                <a:latin typeface="Garamond" pitchFamily="18" charset="0"/>
                <a:sym typeface="Wingdings" pitchFamily="2" charset="2"/>
              </a:rPr>
              <a:t>Maka</a:t>
            </a:r>
            <a:r>
              <a:rPr lang="en-US" sz="2700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sz="2700" dirty="0" err="1">
                <a:latin typeface="Garamond" pitchFamily="18" charset="0"/>
                <a:sym typeface="Wingdings" pitchFamily="2" charset="2"/>
              </a:rPr>
              <a:t>harus</a:t>
            </a:r>
            <a:r>
              <a:rPr lang="en-US" sz="2700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sz="2700" dirty="0" err="1">
                <a:latin typeface="Garamond" pitchFamily="18" charset="0"/>
                <a:sym typeface="Wingdings" pitchFamily="2" charset="2"/>
              </a:rPr>
              <a:t>diuji-cobakan</a:t>
            </a:r>
            <a:r>
              <a:rPr lang="en-US" sz="2700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sz="2700" dirty="0" err="1">
                <a:latin typeface="Garamond" pitchFamily="18" charset="0"/>
                <a:sym typeface="Wingdings" pitchFamily="2" charset="2"/>
              </a:rPr>
              <a:t>untuk</a:t>
            </a:r>
            <a:r>
              <a:rPr lang="en-US" sz="2700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sz="2700" dirty="0" err="1">
                <a:latin typeface="Garamond" pitchFamily="18" charset="0"/>
                <a:sym typeface="Wingdings" pitchFamily="2" charset="2"/>
              </a:rPr>
              <a:t>keseluruhan</a:t>
            </a:r>
            <a:r>
              <a:rPr lang="en-US" sz="2700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sz="2700" dirty="0" err="1">
                <a:latin typeface="Garamond" pitchFamily="18" charset="0"/>
                <a:sym typeface="Wingdings" pitchFamily="2" charset="2"/>
              </a:rPr>
              <a:t>kasus</a:t>
            </a:r>
            <a:r>
              <a:rPr lang="en-US" sz="2700" dirty="0">
                <a:latin typeface="Garamond" pitchFamily="18" charset="0"/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42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82579"/>
            <a:ext cx="9601200" cy="593716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if x then 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(not x)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or 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Dari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diambil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(not x)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or 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                                                     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not  F) or F 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                                                       T or F 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y 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x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Sehingga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sisi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kiri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if x then 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asumsi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awal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If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then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dari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</a:t>
            </a: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Sehingga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terjadi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KONTRADIKSI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antara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asumsi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awal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dengan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</a:t>
            </a:r>
            <a:r>
              <a:rPr lang="en-US" sz="1800" b="1" baseline="-25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269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4699"/>
            <a:ext cx="9601200" cy="56227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Garamond" pitchFamily="18" charset="0"/>
              </a:rPr>
              <a:t>Kasus</a:t>
            </a:r>
            <a:r>
              <a:rPr lang="en-US" dirty="0">
                <a:latin typeface="Garamond" pitchFamily="18" charset="0"/>
              </a:rPr>
              <a:t> I</a:t>
            </a:r>
            <a:r>
              <a:rPr lang="en-US" baseline="-25000" dirty="0">
                <a:latin typeface="Garamond" pitchFamily="18" charset="0"/>
              </a:rPr>
              <a:t>2</a:t>
            </a:r>
            <a:r>
              <a:rPr lang="en-US" dirty="0">
                <a:latin typeface="Garamond" pitchFamily="18" charset="0"/>
              </a:rPr>
              <a:t>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Garamond" pitchFamily="18" charset="0"/>
              </a:rPr>
              <a:t>Sisi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kanan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>
                <a:latin typeface="Garamond" pitchFamily="18" charset="0"/>
              </a:rPr>
              <a:t>: </a:t>
            </a:r>
            <a:r>
              <a:rPr lang="en-US" b="1" dirty="0">
                <a:latin typeface="Garamond" pitchFamily="18" charset="0"/>
              </a:rPr>
              <a:t>((not x) or y)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Garamond" pitchFamily="18" charset="0"/>
              </a:rPr>
              <a:t>Sisi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kiri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b="1" dirty="0">
                <a:latin typeface="Garamond" pitchFamily="18" charset="0"/>
              </a:rPr>
              <a:t>: (if x then y) 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Garamond" pitchFamily="18" charset="0"/>
              </a:rPr>
              <a:t>Dari </a:t>
            </a:r>
            <a:r>
              <a:rPr lang="en-US" dirty="0" err="1">
                <a:latin typeface="Garamond" pitchFamily="18" charset="0"/>
              </a:rPr>
              <a:t>sisi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id-ID" dirty="0" smtClean="0">
                <a:latin typeface="Garamond" pitchFamily="18" charset="0"/>
              </a:rPr>
              <a:t>k</a:t>
            </a:r>
            <a:r>
              <a:rPr lang="en-US" dirty="0" err="1" smtClean="0">
                <a:latin typeface="Garamond" pitchFamily="18" charset="0"/>
              </a:rPr>
              <a:t>iri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dpt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diambil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kesimpulan</a:t>
            </a:r>
            <a:r>
              <a:rPr lang="en-US" dirty="0">
                <a:latin typeface="Garamond" pitchFamily="18" charset="0"/>
              </a:rPr>
              <a:t> :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Garamond" pitchFamily="18" charset="0"/>
              </a:rPr>
              <a:t>(if x then y</a:t>
            </a:r>
            <a:r>
              <a:rPr lang="en-US" b="1" dirty="0" smtClean="0">
                <a:latin typeface="Garamond" pitchFamily="18" charset="0"/>
              </a:rPr>
              <a:t>) </a:t>
            </a:r>
            <a:r>
              <a:rPr lang="en-US" b="1" dirty="0" smtClean="0">
                <a:latin typeface="Garamond" pitchFamily="18" charset="0"/>
                <a:sym typeface="Wingdings" pitchFamily="2" charset="2"/>
              </a:rPr>
              <a:t> </a:t>
            </a:r>
            <a:r>
              <a:rPr lang="en-US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False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If </a:t>
            </a:r>
            <a:r>
              <a:rPr lang="en-US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 then </a:t>
            </a:r>
            <a:r>
              <a:rPr lang="en-US" b="1" dirty="0" smtClean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F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False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>
                <a:latin typeface="Garamond" pitchFamily="18" charset="0"/>
              </a:rPr>
              <a:t>I</a:t>
            </a:r>
            <a:r>
              <a:rPr lang="en-US" baseline="-25000" dirty="0" smtClean="0"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: </a:t>
            </a:r>
            <a:r>
              <a:rPr lang="en-US" b="1" dirty="0" smtClean="0">
                <a:latin typeface="Garamond" pitchFamily="18" charset="0"/>
                <a:sym typeface="Wingdings" pitchFamily="2" charset="2"/>
              </a:rPr>
              <a:t>x 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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smtClean="0">
                <a:latin typeface="Garamond" pitchFamily="18" charset="0"/>
              </a:rPr>
              <a:t>   </a:t>
            </a:r>
            <a:r>
              <a:rPr lang="en-US" b="1" dirty="0" smtClean="0">
                <a:latin typeface="Garamond" pitchFamily="18" charset="0"/>
                <a:sym typeface="Wingdings" pitchFamily="2" charset="2"/>
              </a:rPr>
              <a:t>y 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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>
                <a:latin typeface="Garamond" pitchFamily="18" charset="0"/>
                <a:sym typeface="Wingdings" pitchFamily="2" charset="2"/>
              </a:rPr>
              <a:t>Sehingga</a:t>
            </a:r>
            <a:r>
              <a:rPr lang="en-US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Garamond" pitchFamily="18" charset="0"/>
                <a:sym typeface="Wingdings" pitchFamily="2" charset="2"/>
              </a:rPr>
              <a:t>sisi</a:t>
            </a:r>
            <a:r>
              <a:rPr lang="en-US" dirty="0">
                <a:latin typeface="Garamond" pitchFamily="18" charset="0"/>
                <a:sym typeface="Wingdings" pitchFamily="2" charset="2"/>
              </a:rPr>
              <a:t> </a:t>
            </a:r>
            <a:r>
              <a:rPr lang="id-ID" dirty="0" smtClean="0">
                <a:latin typeface="Garamond" pitchFamily="18" charset="0"/>
                <a:sym typeface="Wingdings" pitchFamily="2" charset="2"/>
              </a:rPr>
              <a:t>k</a:t>
            </a:r>
            <a:r>
              <a:rPr lang="en-US" dirty="0" err="1" smtClean="0">
                <a:latin typeface="Garamond" pitchFamily="18" charset="0"/>
                <a:sym typeface="Wingdings" pitchFamily="2" charset="2"/>
              </a:rPr>
              <a:t>anan</a:t>
            </a:r>
            <a:r>
              <a:rPr lang="en-US" dirty="0" smtClean="0">
                <a:latin typeface="Garamond" pitchFamily="18" charset="0"/>
                <a:sym typeface="Wingdings" pitchFamily="2" charset="2"/>
              </a:rPr>
              <a:t>,</a:t>
            </a:r>
            <a:endParaRPr lang="en-US" dirty="0">
              <a:latin typeface="Garamond" pitchFamily="18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Garamond" pitchFamily="18" charset="0"/>
              </a:rPr>
              <a:t>(not x) or y 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True 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(</a:t>
            </a:r>
            <a:r>
              <a:rPr lang="en-US" b="1" dirty="0" err="1">
                <a:latin typeface="Garamond" pitchFamily="18" charset="0"/>
                <a:sym typeface="Wingdings" pitchFamily="2" charset="2"/>
              </a:rPr>
              <a:t>asumsi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b="1" dirty="0" err="1">
                <a:latin typeface="Garamond" pitchFamily="18" charset="0"/>
                <a:sym typeface="Wingdings" pitchFamily="2" charset="2"/>
              </a:rPr>
              <a:t>awal</a:t>
            </a:r>
            <a:r>
              <a:rPr lang="en-US" b="1" dirty="0" smtClean="0">
                <a:latin typeface="Garamond" pitchFamily="18" charset="0"/>
                <a:sym typeface="Wingdings" pitchFamily="2" charset="2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b="1" dirty="0" smtClean="0">
                <a:latin typeface="Garamond" pitchFamily="18" charset="0"/>
                <a:sym typeface="Wingdings" pitchFamily="2" charset="2"/>
              </a:rPr>
              <a:t>                                                 </a:t>
            </a:r>
            <a:r>
              <a:rPr lang="en-US" b="1" dirty="0" smtClean="0">
                <a:latin typeface="Garamond" pitchFamily="18" charset="0"/>
              </a:rPr>
              <a:t>(</a:t>
            </a:r>
            <a:r>
              <a:rPr lang="en-US" b="1" dirty="0">
                <a:latin typeface="Garamond" pitchFamily="18" charset="0"/>
              </a:rPr>
              <a:t>not 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US" b="1" dirty="0">
                <a:latin typeface="Garamond" pitchFamily="18" charset="0"/>
              </a:rPr>
              <a:t>) or 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</a:rPr>
              <a:t>False</a:t>
            </a:r>
            <a:r>
              <a:rPr lang="en-US" b="1" dirty="0">
                <a:latin typeface="Garamond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                                                          F or F 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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False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dari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 I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)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Garamond" pitchFamily="18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b="1" dirty="0">
              <a:solidFill>
                <a:srgbClr val="FF0000"/>
              </a:solidFill>
              <a:latin typeface="Garamond" pitchFamily="18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err="1">
                <a:latin typeface="Garamond" pitchFamily="18" charset="0"/>
                <a:sym typeface="Wingdings" pitchFamily="2" charset="2"/>
              </a:rPr>
              <a:t>Sehingga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b="1" dirty="0" err="1">
                <a:latin typeface="Garamond" pitchFamily="18" charset="0"/>
                <a:sym typeface="Wingdings" pitchFamily="2" charset="2"/>
              </a:rPr>
              <a:t>terjadi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b="1" u="sng" dirty="0">
                <a:latin typeface="Garamond" pitchFamily="18" charset="0"/>
                <a:sym typeface="Wingdings" pitchFamily="2" charset="2"/>
              </a:rPr>
              <a:t>KONTRADIKSI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b="1" dirty="0" err="1">
                <a:latin typeface="Garamond" pitchFamily="18" charset="0"/>
                <a:sym typeface="Wingdings" pitchFamily="2" charset="2"/>
              </a:rPr>
              <a:t>antara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b="1" dirty="0" err="1">
                <a:latin typeface="Garamond" pitchFamily="18" charset="0"/>
                <a:sym typeface="Wingdings" pitchFamily="2" charset="2"/>
              </a:rPr>
              <a:t>asumsi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b="1" dirty="0" err="1">
                <a:latin typeface="Garamond" pitchFamily="18" charset="0"/>
                <a:sym typeface="Wingdings" pitchFamily="2" charset="2"/>
              </a:rPr>
              <a:t>awal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b="1" dirty="0" err="1">
                <a:latin typeface="Garamond" pitchFamily="18" charset="0"/>
                <a:sym typeface="Wingdings" pitchFamily="2" charset="2"/>
              </a:rPr>
              <a:t>dengan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 I</a:t>
            </a:r>
            <a:r>
              <a:rPr lang="en-US" b="1" baseline="-25000" dirty="0">
                <a:latin typeface="Garamond" pitchFamily="18" charset="0"/>
                <a:sym typeface="Wingdings" pitchFamily="2" charset="2"/>
              </a:rPr>
              <a:t>2</a:t>
            </a:r>
            <a:endParaRPr lang="en-US" dirty="0">
              <a:latin typeface="Garamond" pitchFamily="18" charset="0"/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245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630" y="1068946"/>
            <a:ext cx="9601200" cy="46825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Kasus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 :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 then 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asumsi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awal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True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then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False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False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dari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Terjadi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KONTRADIKSI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antara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asumsi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awal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</a:t>
            </a:r>
          </a:p>
          <a:p>
            <a:pPr>
              <a:buFont typeface="Wingdings" pitchFamily="2" charset="2"/>
              <a:buNone/>
            </a:pPr>
            <a:endParaRPr lang="en-US" baseline="-25000" dirty="0" smtClean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              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Kasus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2 :</a:t>
            </a:r>
            <a:r>
              <a:rPr lang="en-US" b="1" dirty="0" smtClean="0">
                <a:latin typeface="Garamond" pitchFamily="18" charset="0"/>
              </a:rPr>
              <a:t> (</a:t>
            </a:r>
            <a:r>
              <a:rPr lang="en-US" b="1" dirty="0">
                <a:latin typeface="Garamond" pitchFamily="18" charset="0"/>
              </a:rPr>
              <a:t>not x) or y 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True 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(</a:t>
            </a:r>
            <a:r>
              <a:rPr lang="en-US" b="1" dirty="0" err="1">
                <a:latin typeface="Garamond" pitchFamily="18" charset="0"/>
                <a:sym typeface="Wingdings" pitchFamily="2" charset="2"/>
              </a:rPr>
              <a:t>asumsi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 </a:t>
            </a:r>
            <a:r>
              <a:rPr lang="en-US" b="1" dirty="0" err="1">
                <a:latin typeface="Garamond" pitchFamily="18" charset="0"/>
                <a:sym typeface="Wingdings" pitchFamily="2" charset="2"/>
              </a:rPr>
              <a:t>awal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)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>
                <a:latin typeface="Garamond" pitchFamily="18" charset="0"/>
              </a:rPr>
              <a:t>(not 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</a:rPr>
              <a:t>True</a:t>
            </a:r>
            <a:r>
              <a:rPr lang="en-US" b="1" dirty="0">
                <a:latin typeface="Garamond" pitchFamily="18" charset="0"/>
              </a:rPr>
              <a:t>) or 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</a:rPr>
              <a:t>False</a:t>
            </a:r>
            <a:r>
              <a:rPr lang="en-US" b="1" dirty="0">
                <a:latin typeface="Garamond" pitchFamily="18" charset="0"/>
              </a:rPr>
              <a:t> </a:t>
            </a:r>
            <a:r>
              <a:rPr lang="en-US" b="1" dirty="0">
                <a:latin typeface="Garamond" pitchFamily="18" charset="0"/>
                <a:sym typeface="Wingdings" pitchFamily="2" charset="2"/>
              </a:rPr>
              <a:t></a:t>
            </a:r>
            <a:r>
              <a:rPr lang="en-US" b="1" dirty="0">
                <a:solidFill>
                  <a:srgbClr val="FF0000"/>
                </a:solidFill>
                <a:latin typeface="Garamond" pitchFamily="18" charset="0"/>
                <a:sym typeface="Wingdings" pitchFamily="2" charset="2"/>
              </a:rPr>
              <a:t> False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dari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 I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2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sym typeface="Wingdings" pitchFamily="2" charset="2"/>
              </a:rPr>
              <a:t>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Terjadi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KONTRADIKSI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antara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asumsi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awal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2</a:t>
            </a:r>
          </a:p>
          <a:p>
            <a:pPr>
              <a:buFont typeface="Wingdings" pitchFamily="2" charset="2"/>
              <a:buNone/>
            </a:pP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Sehingga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disimpulkan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bahwa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kalimat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adalah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VALID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657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285728"/>
            <a:ext cx="6643734" cy="1143000"/>
          </a:xfrm>
        </p:spPr>
        <p:txBody>
          <a:bodyPr/>
          <a:lstStyle/>
          <a:p>
            <a:r>
              <a:rPr lang="de-DE" sz="2800" dirty="0"/>
              <a:t>EKIVALENSI DAN KONSEKUENSI LOGIK</a:t>
            </a:r>
            <a:endParaRPr lang="en-US" sz="2800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9264"/>
            <a:ext cx="8229600" cy="48783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b="1" dirty="0">
                <a:latin typeface="Garamond" pitchFamily="18" charset="0"/>
              </a:rPr>
              <a:t>Definisi Ekivalensi Logik</a:t>
            </a:r>
            <a:endParaRPr lang="de-DE" sz="1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dirty="0">
                <a:latin typeface="Garamond" pitchFamily="18" charset="0"/>
              </a:rPr>
              <a:t>Dua buah kalimat A dan B merupakan ekivalensi logik jika dan hanya jika memiliki nilai yang sama pada semua interpretasi yang diberikan.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de-DE" sz="18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b="1" dirty="0">
                <a:latin typeface="Garamond" pitchFamily="18" charset="0"/>
              </a:rPr>
              <a:t>Teorema</a:t>
            </a:r>
            <a:endParaRPr lang="en-US" sz="18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dirty="0">
                <a:latin typeface="Garamond" pitchFamily="18" charset="0"/>
              </a:rPr>
              <a:t>A Ekivalensi B, jika dan hanya jika ( A iff B) merupakan Tautologi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de-DE" sz="18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b="1" dirty="0">
                <a:latin typeface="Garamond" pitchFamily="18" charset="0"/>
              </a:rPr>
              <a:t>Definisi Konsekuensi Logik</a:t>
            </a:r>
            <a:endParaRPr lang="en-US" sz="18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dirty="0">
                <a:latin typeface="Garamond" pitchFamily="18" charset="0"/>
              </a:rPr>
              <a:t>B adalah konsekuensi logik dari A jika untuk setiap pemberian nilai kebenaran ke variabel pada A dan pada B sedemikian sehingga jika A mempunyai nilai TRUE maka B juga mempunyai </a:t>
            </a:r>
            <a:endParaRPr lang="de-DE" sz="18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dirty="0" smtClean="0">
                <a:latin typeface="Garamond" pitchFamily="18" charset="0"/>
              </a:rPr>
              <a:t>nilai </a:t>
            </a:r>
            <a:r>
              <a:rPr lang="de-DE" sz="1800" dirty="0">
                <a:latin typeface="Garamond" pitchFamily="18" charset="0"/>
              </a:rPr>
              <a:t>TRUE</a:t>
            </a:r>
            <a:endParaRPr lang="de-DE" sz="18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de-DE" sz="18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b="1" dirty="0">
                <a:latin typeface="Garamond" pitchFamily="18" charset="0"/>
              </a:rPr>
              <a:t>Teorema</a:t>
            </a:r>
            <a:endParaRPr lang="en-US" sz="18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dirty="0">
                <a:latin typeface="Garamond" pitchFamily="18" charset="0"/>
              </a:rPr>
              <a:t>B Konsekuensi Logis dari A, jika dan hanya jika (if A then B) merupakan Tautologi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dirty="0">
                <a:latin typeface="Garamond" pitchFamily="18" charset="0"/>
              </a:rPr>
              <a:t>Catatan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sz="1800" dirty="0">
                <a:latin typeface="Garamond" pitchFamily="18" charset="0"/>
              </a:rPr>
              <a:t>Jika pernyataan lebih dari 1, misal A1, A2, A3 maka bentuk konsekuensi logiknya :</a:t>
            </a:r>
            <a:endParaRPr lang="en-US" sz="1800" dirty="0">
              <a:latin typeface="Garamond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Garamond" pitchFamily="18" charset="0"/>
              </a:rPr>
              <a:t>IF (A1 AND A2  AND A3) THEN B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F292E8C3-1801-4512-BB63-4CB110620728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46081" name="Picture 1" descr="D:\D3 IF TEL-U\ngajar\Semester Ganjil 1516\LOGMAT\konsekuensi logi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20" y="357166"/>
            <a:ext cx="1328738" cy="1252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55003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EKIVALENSI DAN KONSEKUENSI LOGIK</a:t>
            </a:r>
            <a:endParaRPr lang="en-US" sz="280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Contoh Kasus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Periksa apakah B merupakan kesimpulan dari 6 argumen dibawah ini 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A1 : if P then (Q and R and 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A2 : if T then (if U then (if not Y then not S))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A3 : if Q then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A4 : if R then (if X then U)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A5 : if Y then not 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A6 : 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B : not 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10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Jawaban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>
                <a:latin typeface="Garamond" pitchFamily="18" charset="0"/>
              </a:rPr>
              <a:t>Harus dibuktikan bahwa kalimat : </a:t>
            </a:r>
            <a:endParaRPr lang="en-US" sz="2100" b="1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>
                <a:latin typeface="Garamond" pitchFamily="18" charset="0"/>
              </a:rPr>
              <a:t>IF (A1 and A2 and A3 and A4 and A5 and A6) THEN B</a:t>
            </a:r>
            <a:r>
              <a:rPr lang="en-US" sz="2100">
                <a:latin typeface="Garamond" pitchFamily="18" charset="0"/>
              </a:rPr>
              <a:t>  adalah VALID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fld id="{1E5471A9-CC61-478C-B7B8-91C3DB950509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181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799</Words>
  <Application>Microsoft Office PowerPoint</Application>
  <PresentationFormat>Custom</PresentationFormat>
  <Paragraphs>173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Kalkulus proposisi</vt:lpstr>
      <vt:lpstr>Contoh 1: A: if ((not X) or (not Y)) then (not (X and Y)</vt:lpstr>
      <vt:lpstr>Slide 3</vt:lpstr>
      <vt:lpstr>   Contoh 2 : B : (if x then y) if and only if ((not x) or y)               T                                            F                F                                            T  </vt:lpstr>
      <vt:lpstr>Slide 5</vt:lpstr>
      <vt:lpstr>Slide 6</vt:lpstr>
      <vt:lpstr>Slide 7</vt:lpstr>
      <vt:lpstr>EKIVALENSI DAN KONSEKUENSI LOGIK</vt:lpstr>
      <vt:lpstr>EKIVALENSI DAN KONSEKUENSI LOGIK</vt:lpstr>
      <vt:lpstr>Kalkulus Proposisi-Konsekuensi Logik</vt:lpstr>
      <vt:lpstr>KONSEKUENSI LOGIK</vt:lpstr>
      <vt:lpstr>KONSEKUENSI LOGIK</vt:lpstr>
      <vt:lpstr>Kalkulus Proposisi-Konsekuensi Logik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Kalkulus proposisi</dc:title>
  <dc:creator>Ramdhan Friatna</dc:creator>
  <cp:lastModifiedBy>Faisal Amir</cp:lastModifiedBy>
  <cp:revision>9</cp:revision>
  <dcterms:created xsi:type="dcterms:W3CDTF">2016-10-23T11:45:52Z</dcterms:created>
  <dcterms:modified xsi:type="dcterms:W3CDTF">2016-10-24T06:26:12Z</dcterms:modified>
</cp:coreProperties>
</file>