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varScale="1">
        <p:scale>
          <a:sx n="63" d="100"/>
          <a:sy n="63"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3D453-B651-4DF8-B455-6CFBF2FBA1D0}" type="datetimeFigureOut">
              <a:rPr lang="id-ID" smtClean="0"/>
              <a:t>18/10/2016</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61638-0FF2-4348-B711-0EF2E2AB88C8}" type="slidenum">
              <a:rPr lang="id-ID" smtClean="0"/>
              <a:t>‹#›</a:t>
            </a:fld>
            <a:endParaRPr lang="id-ID"/>
          </a:p>
        </p:txBody>
      </p:sp>
    </p:spTree>
    <p:extLst>
      <p:ext uri="{BB962C8B-B14F-4D97-AF65-F5344CB8AC3E}">
        <p14:creationId xmlns:p14="http://schemas.microsoft.com/office/powerpoint/2010/main" val="75743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F0DFED-6501-4C7B-9902-AC603F8ED04E}" type="slidenum">
              <a:rPr lang="en-US" smtClean="0"/>
              <a:pPr>
                <a:defRPr/>
              </a:pPr>
              <a:t>22</a:t>
            </a:fld>
            <a:endParaRPr lang="en-US"/>
          </a:p>
        </p:txBody>
      </p:sp>
    </p:spTree>
    <p:extLst>
      <p:ext uri="{BB962C8B-B14F-4D97-AF65-F5344CB8AC3E}">
        <p14:creationId xmlns:p14="http://schemas.microsoft.com/office/powerpoint/2010/main" val="104959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F0DFED-6501-4C7B-9902-AC603F8ED04E}" type="slidenum">
              <a:rPr lang="en-US" smtClean="0"/>
              <a:pPr>
                <a:defRPr/>
              </a:pPr>
              <a:t>30</a:t>
            </a:fld>
            <a:endParaRPr lang="en-US"/>
          </a:p>
        </p:txBody>
      </p:sp>
    </p:spTree>
    <p:extLst>
      <p:ext uri="{BB962C8B-B14F-4D97-AF65-F5344CB8AC3E}">
        <p14:creationId xmlns:p14="http://schemas.microsoft.com/office/powerpoint/2010/main" val="16011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49516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45E8C-B8F7-4514-95C9-743FF0201883}" type="datetimeFigureOut">
              <a:rPr lang="id-ID" smtClean="0"/>
              <a:t>18/10/2016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06297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2791668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4255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7508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869748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3449021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2538446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11092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34061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321641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C45E8C-B8F7-4514-95C9-743FF0201883}" type="datetimeFigureOut">
              <a:rPr lang="id-ID" smtClean="0"/>
              <a:t>18/10/2016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70931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C45E8C-B8F7-4514-95C9-743FF0201883}" type="datetimeFigureOut">
              <a:rPr lang="id-ID" smtClean="0"/>
              <a:t>18/10/2016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06699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390256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67917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AC45E8C-B8F7-4514-95C9-743FF0201883}" type="datetimeFigureOut">
              <a:rPr lang="id-ID" smtClean="0"/>
              <a:t>18/10/2016</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417779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45E8C-B8F7-4514-95C9-743FF0201883}" type="datetimeFigureOut">
              <a:rPr lang="id-ID" smtClean="0"/>
              <a:t>18/10/2016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9D196CD-7C05-4BC9-9D3C-38DFA82C1471}" type="slidenum">
              <a:rPr lang="id-ID" smtClean="0"/>
              <a:t>‹#›</a:t>
            </a:fld>
            <a:endParaRPr lang="id-ID"/>
          </a:p>
        </p:txBody>
      </p:sp>
    </p:spTree>
    <p:extLst>
      <p:ext uri="{BB962C8B-B14F-4D97-AF65-F5344CB8AC3E}">
        <p14:creationId xmlns:p14="http://schemas.microsoft.com/office/powerpoint/2010/main" val="103217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C45E8C-B8F7-4514-95C9-743FF0201883}" type="datetimeFigureOut">
              <a:rPr lang="id-ID" smtClean="0"/>
              <a:t>18/10/2016</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D196CD-7C05-4BC9-9D3C-38DFA82C1471}" type="slidenum">
              <a:rPr lang="id-ID" smtClean="0"/>
              <a:t>‹#›</a:t>
            </a:fld>
            <a:endParaRPr lang="id-ID"/>
          </a:p>
        </p:txBody>
      </p:sp>
    </p:spTree>
    <p:extLst>
      <p:ext uri="{BB962C8B-B14F-4D97-AF65-F5344CB8AC3E}">
        <p14:creationId xmlns:p14="http://schemas.microsoft.com/office/powerpoint/2010/main" val="398807457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4155" y="944880"/>
            <a:ext cx="5123925" cy="1683661"/>
          </a:xfrm>
        </p:spPr>
        <p:txBody>
          <a:bodyPr/>
          <a:lstStyle/>
          <a:p>
            <a:r>
              <a:rPr lang="en-US" sz="4800" dirty="0" smtClean="0"/>
              <a:t>KELOMPOK 1</a:t>
            </a:r>
            <a:endParaRPr lang="id-ID" sz="4800" dirty="0"/>
          </a:p>
        </p:txBody>
      </p:sp>
      <p:sp>
        <p:nvSpPr>
          <p:cNvPr id="3" name="Subtitle 2"/>
          <p:cNvSpPr>
            <a:spLocks noGrp="1"/>
          </p:cNvSpPr>
          <p:nvPr>
            <p:ph type="subTitle" idx="1"/>
          </p:nvPr>
        </p:nvSpPr>
        <p:spPr>
          <a:xfrm>
            <a:off x="1994742" y="3192420"/>
            <a:ext cx="8825658" cy="3071220"/>
          </a:xfrm>
        </p:spPr>
        <p:txBody>
          <a:bodyPr>
            <a:normAutofit/>
          </a:bodyPr>
          <a:lstStyle/>
          <a:p>
            <a:pPr marL="342900" indent="-342900">
              <a:buFontTx/>
              <a:buChar char="-"/>
            </a:pPr>
            <a:r>
              <a:rPr lang="en-US" sz="2800" dirty="0" smtClean="0"/>
              <a:t>Ramdhan Friatna 	(6706160023)  1-9</a:t>
            </a:r>
          </a:p>
          <a:p>
            <a:pPr marL="342900" indent="-342900">
              <a:buFontTx/>
              <a:buChar char="-"/>
            </a:pPr>
            <a:r>
              <a:rPr lang="en-US" sz="2800" dirty="0" smtClean="0"/>
              <a:t>M. </a:t>
            </a:r>
            <a:r>
              <a:rPr lang="en-US" sz="2800" dirty="0" err="1" smtClean="0"/>
              <a:t>faisal</a:t>
            </a:r>
            <a:r>
              <a:rPr lang="en-US" sz="2800" dirty="0" smtClean="0"/>
              <a:t> </a:t>
            </a:r>
            <a:r>
              <a:rPr lang="en-US" sz="2800" dirty="0" err="1" smtClean="0"/>
              <a:t>amir</a:t>
            </a:r>
            <a:r>
              <a:rPr lang="en-US" sz="2800" dirty="0" smtClean="0"/>
              <a:t>  			(6706160014)  10-17</a:t>
            </a:r>
          </a:p>
          <a:p>
            <a:pPr marL="342900" indent="-342900">
              <a:buFontTx/>
              <a:buChar char="-"/>
            </a:pPr>
            <a:r>
              <a:rPr lang="en-US" sz="2800" dirty="0" smtClean="0"/>
              <a:t>KRISNA SETIAWAN 		(6706160005)  18-25</a:t>
            </a:r>
          </a:p>
          <a:p>
            <a:pPr marL="342900" indent="-342900">
              <a:buFontTx/>
              <a:buChar char="-"/>
            </a:pPr>
            <a:r>
              <a:rPr lang="en-US" sz="2800" dirty="0" smtClean="0"/>
              <a:t>RETNO RAHAYU 			(6706160017)   26-34</a:t>
            </a:r>
          </a:p>
          <a:p>
            <a:pPr marL="342900" indent="-342900">
              <a:buFontTx/>
              <a:buChar char="-"/>
            </a:pPr>
            <a:endParaRPr lang="id-ID"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
            <a:ext cx="2173651" cy="1844040"/>
          </a:xfrm>
          <a:prstGeom prst="rect">
            <a:avLst/>
          </a:prstGeom>
        </p:spPr>
      </p:pic>
    </p:spTree>
    <p:extLst>
      <p:ext uri="{BB962C8B-B14F-4D97-AF65-F5344CB8AC3E}">
        <p14:creationId xmlns:p14="http://schemas.microsoft.com/office/powerpoint/2010/main" val="166939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024034" y="285728"/>
            <a:ext cx="6643734" cy="1143000"/>
          </a:xfrm>
        </p:spPr>
        <p:txBody>
          <a:bodyPr/>
          <a:lstStyle/>
          <a:p>
            <a:r>
              <a:rPr lang="de-DE" sz="2800" dirty="0"/>
              <a:t>EKIVALENSI DAN KONSEKUENSI LOGIK</a:t>
            </a:r>
            <a:endParaRPr lang="en-US" sz="2800" dirty="0"/>
          </a:p>
        </p:txBody>
      </p:sp>
      <p:sp>
        <p:nvSpPr>
          <p:cNvPr id="234499" name="Rectangle 3"/>
          <p:cNvSpPr>
            <a:spLocks noGrp="1" noChangeArrowheads="1"/>
          </p:cNvSpPr>
          <p:nvPr>
            <p:ph idx="1"/>
          </p:nvPr>
        </p:nvSpPr>
        <p:spPr>
          <a:xfrm>
            <a:off x="1981200" y="1719264"/>
            <a:ext cx="8229600" cy="4878387"/>
          </a:xfrm>
        </p:spPr>
        <p:txBody>
          <a:bodyPr>
            <a:normAutofit fontScale="92500" lnSpcReduction="20000"/>
          </a:bodyPr>
          <a:lstStyle/>
          <a:p>
            <a:pPr>
              <a:lnSpc>
                <a:spcPct val="80000"/>
              </a:lnSpc>
              <a:buFont typeface="Wingdings" pitchFamily="2" charset="2"/>
              <a:buNone/>
            </a:pPr>
            <a:r>
              <a:rPr lang="de-DE" sz="1800" b="1" dirty="0">
                <a:latin typeface="Garamond" pitchFamily="18" charset="0"/>
              </a:rPr>
              <a:t>Definisi Ekivalensi Logik</a:t>
            </a:r>
            <a:endParaRPr lang="de-DE" sz="1800" dirty="0">
              <a:latin typeface="Garamond" pitchFamily="18" charset="0"/>
            </a:endParaRPr>
          </a:p>
          <a:p>
            <a:pPr>
              <a:lnSpc>
                <a:spcPct val="80000"/>
              </a:lnSpc>
              <a:buFont typeface="Wingdings" pitchFamily="2" charset="2"/>
              <a:buNone/>
            </a:pPr>
            <a:r>
              <a:rPr lang="de-DE" sz="1800" dirty="0">
                <a:latin typeface="Garamond" pitchFamily="18" charset="0"/>
              </a:rPr>
              <a:t>Dua buah kalimat A dan B merupakan ekivalensi logik jika dan hanya jika memiliki nilai yang sama pada semua interpretasi yang diberikan.</a:t>
            </a:r>
          </a:p>
          <a:p>
            <a:pPr>
              <a:lnSpc>
                <a:spcPct val="80000"/>
              </a:lnSpc>
              <a:buFont typeface="Wingdings" pitchFamily="2" charset="2"/>
              <a:buNone/>
            </a:pPr>
            <a:endParaRPr lang="de-DE" sz="1800" b="1" dirty="0">
              <a:latin typeface="Garamond" pitchFamily="18" charset="0"/>
            </a:endParaRPr>
          </a:p>
          <a:p>
            <a:pPr>
              <a:lnSpc>
                <a:spcPct val="80000"/>
              </a:lnSpc>
              <a:buFont typeface="Wingdings" pitchFamily="2" charset="2"/>
              <a:buNone/>
            </a:pPr>
            <a:r>
              <a:rPr lang="de-DE" sz="1800" b="1" dirty="0">
                <a:latin typeface="Garamond" pitchFamily="18" charset="0"/>
              </a:rPr>
              <a:t>Teorema</a:t>
            </a:r>
            <a:endParaRPr lang="en-US" sz="1800" b="1" dirty="0">
              <a:latin typeface="Garamond" pitchFamily="18" charset="0"/>
            </a:endParaRPr>
          </a:p>
          <a:p>
            <a:pPr>
              <a:lnSpc>
                <a:spcPct val="80000"/>
              </a:lnSpc>
              <a:buFont typeface="Wingdings" pitchFamily="2" charset="2"/>
              <a:buNone/>
            </a:pPr>
            <a:r>
              <a:rPr lang="de-DE" sz="1800" dirty="0">
                <a:latin typeface="Garamond" pitchFamily="18" charset="0"/>
              </a:rPr>
              <a:t>A Ekivalensi B, jika dan hanya jika ( A iff B) merupakan Tautologi</a:t>
            </a:r>
          </a:p>
          <a:p>
            <a:pPr>
              <a:lnSpc>
                <a:spcPct val="80000"/>
              </a:lnSpc>
              <a:buFont typeface="Wingdings" pitchFamily="2" charset="2"/>
              <a:buNone/>
            </a:pPr>
            <a:endParaRPr lang="de-DE" sz="1800" b="1" dirty="0">
              <a:latin typeface="Garamond" pitchFamily="18" charset="0"/>
            </a:endParaRPr>
          </a:p>
          <a:p>
            <a:pPr>
              <a:lnSpc>
                <a:spcPct val="80000"/>
              </a:lnSpc>
              <a:buFont typeface="Wingdings" pitchFamily="2" charset="2"/>
              <a:buNone/>
            </a:pPr>
            <a:r>
              <a:rPr lang="de-DE" sz="1800" b="1" dirty="0">
                <a:latin typeface="Garamond" pitchFamily="18" charset="0"/>
              </a:rPr>
              <a:t>Definisi Konsekuensi Logik</a:t>
            </a:r>
            <a:endParaRPr lang="en-US" sz="1800" b="1" dirty="0">
              <a:latin typeface="Garamond" pitchFamily="18" charset="0"/>
            </a:endParaRPr>
          </a:p>
          <a:p>
            <a:pPr>
              <a:lnSpc>
                <a:spcPct val="80000"/>
              </a:lnSpc>
              <a:buFont typeface="Wingdings" pitchFamily="2" charset="2"/>
              <a:buNone/>
            </a:pPr>
            <a:r>
              <a:rPr lang="de-DE" sz="1800" dirty="0">
                <a:latin typeface="Garamond" pitchFamily="18" charset="0"/>
              </a:rPr>
              <a:t>B adalah konsekuensi logik dari A jika untuk setiap pemberian nilai kebenaran ke variabel pada A dan pada B sedemikian sehingga jika A mempunyai nilai TRUE maka B juga mempunyai </a:t>
            </a:r>
            <a:endParaRPr lang="de-DE" sz="1800" dirty="0" smtClean="0">
              <a:latin typeface="Garamond" pitchFamily="18" charset="0"/>
            </a:endParaRPr>
          </a:p>
          <a:p>
            <a:pPr>
              <a:lnSpc>
                <a:spcPct val="80000"/>
              </a:lnSpc>
              <a:buFont typeface="Wingdings" pitchFamily="2" charset="2"/>
              <a:buNone/>
            </a:pPr>
            <a:r>
              <a:rPr lang="de-DE" sz="1800" dirty="0" smtClean="0">
                <a:latin typeface="Garamond" pitchFamily="18" charset="0"/>
              </a:rPr>
              <a:t>nilai </a:t>
            </a:r>
            <a:r>
              <a:rPr lang="de-DE" sz="1800" dirty="0">
                <a:latin typeface="Garamond" pitchFamily="18" charset="0"/>
              </a:rPr>
              <a:t>TRUE</a:t>
            </a:r>
            <a:endParaRPr lang="de-DE" sz="1800" b="1" dirty="0">
              <a:latin typeface="Garamond" pitchFamily="18" charset="0"/>
            </a:endParaRPr>
          </a:p>
          <a:p>
            <a:pPr>
              <a:lnSpc>
                <a:spcPct val="80000"/>
              </a:lnSpc>
              <a:buFont typeface="Wingdings" pitchFamily="2" charset="2"/>
              <a:buNone/>
            </a:pPr>
            <a:endParaRPr lang="de-DE" sz="1800" b="1" dirty="0">
              <a:latin typeface="Garamond" pitchFamily="18" charset="0"/>
            </a:endParaRPr>
          </a:p>
          <a:p>
            <a:pPr>
              <a:lnSpc>
                <a:spcPct val="80000"/>
              </a:lnSpc>
              <a:buFont typeface="Wingdings" pitchFamily="2" charset="2"/>
              <a:buNone/>
            </a:pPr>
            <a:r>
              <a:rPr lang="de-DE" sz="1800" b="1" dirty="0">
                <a:latin typeface="Garamond" pitchFamily="18" charset="0"/>
              </a:rPr>
              <a:t>Teorema</a:t>
            </a:r>
            <a:endParaRPr lang="en-US" sz="1800" b="1" dirty="0">
              <a:latin typeface="Garamond" pitchFamily="18" charset="0"/>
            </a:endParaRPr>
          </a:p>
          <a:p>
            <a:pPr>
              <a:lnSpc>
                <a:spcPct val="80000"/>
              </a:lnSpc>
              <a:buFont typeface="Wingdings" pitchFamily="2" charset="2"/>
              <a:buNone/>
            </a:pPr>
            <a:r>
              <a:rPr lang="de-DE" sz="1800" dirty="0">
                <a:latin typeface="Garamond" pitchFamily="18" charset="0"/>
              </a:rPr>
              <a:t>B Konsekuensi Logis dari A, jika dan hanya jika (if A then B) merupakan Tautologi</a:t>
            </a:r>
          </a:p>
          <a:p>
            <a:pPr>
              <a:lnSpc>
                <a:spcPct val="80000"/>
              </a:lnSpc>
              <a:buFont typeface="Wingdings" pitchFamily="2" charset="2"/>
              <a:buNone/>
            </a:pPr>
            <a:endParaRPr lang="en-US" sz="1800" dirty="0">
              <a:latin typeface="Garamond" pitchFamily="18" charset="0"/>
            </a:endParaRPr>
          </a:p>
          <a:p>
            <a:pPr>
              <a:lnSpc>
                <a:spcPct val="80000"/>
              </a:lnSpc>
              <a:buFont typeface="Wingdings" pitchFamily="2" charset="2"/>
              <a:buNone/>
            </a:pPr>
            <a:r>
              <a:rPr lang="de-DE" sz="1800" dirty="0">
                <a:latin typeface="Garamond" pitchFamily="18" charset="0"/>
              </a:rPr>
              <a:t>Catatan :</a:t>
            </a:r>
          </a:p>
          <a:p>
            <a:pPr>
              <a:lnSpc>
                <a:spcPct val="80000"/>
              </a:lnSpc>
              <a:buFont typeface="Wingdings" pitchFamily="2" charset="2"/>
              <a:buNone/>
            </a:pPr>
            <a:r>
              <a:rPr lang="de-DE" sz="1800" dirty="0">
                <a:latin typeface="Garamond" pitchFamily="18" charset="0"/>
              </a:rPr>
              <a:t>Jika pernyataan lebih dari 1, misal A1, A2, A3 maka bentuk konsekuensi logiknya :</a:t>
            </a:r>
            <a:endParaRPr lang="en-US" sz="1800" dirty="0">
              <a:latin typeface="Garamond" pitchFamily="18" charset="0"/>
            </a:endParaRPr>
          </a:p>
          <a:p>
            <a:pPr algn="ctr">
              <a:lnSpc>
                <a:spcPct val="80000"/>
              </a:lnSpc>
              <a:buFont typeface="Wingdings" pitchFamily="2" charset="2"/>
              <a:buNone/>
            </a:pPr>
            <a:r>
              <a:rPr lang="en-US" sz="1800" dirty="0">
                <a:latin typeface="Garamond" pitchFamily="18" charset="0"/>
              </a:rPr>
              <a:t>IF (A1 AND A2  AND A3) THEN B</a:t>
            </a:r>
          </a:p>
        </p:txBody>
      </p:sp>
      <p:sp>
        <p:nvSpPr>
          <p:cNvPr id="5018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F292E8C3-1801-4512-BB63-4CB110620728}" type="slidenum">
              <a:rPr lang="en-US" altLang="en-US"/>
              <a:pPr/>
              <a:t>10</a:t>
            </a:fld>
            <a:endParaRPr lang="en-US" altLang="en-US"/>
          </a:p>
        </p:txBody>
      </p:sp>
      <p:pic>
        <p:nvPicPr>
          <p:cNvPr id="46081" name="Picture 1" descr="D:\D3 IF TEL-U\ngajar\Semester Ganjil 1516\LOGMAT\konsekuensi logik.jpg"/>
          <p:cNvPicPr>
            <a:picLocks noChangeAspect="1" noChangeArrowheads="1"/>
          </p:cNvPicPr>
          <p:nvPr/>
        </p:nvPicPr>
        <p:blipFill>
          <a:blip r:embed="rId2"/>
          <a:srcRect/>
          <a:stretch>
            <a:fillRect/>
          </a:stretch>
        </p:blipFill>
        <p:spPr bwMode="auto">
          <a:xfrm>
            <a:off x="8953520" y="357166"/>
            <a:ext cx="1328738" cy="1252540"/>
          </a:xfrm>
          <a:prstGeom prst="rect">
            <a:avLst/>
          </a:prstGeom>
          <a:noFill/>
        </p:spPr>
      </p:pic>
    </p:spTree>
    <p:extLst>
      <p:ext uri="{BB962C8B-B14F-4D97-AF65-F5344CB8AC3E}">
        <p14:creationId xmlns:p14="http://schemas.microsoft.com/office/powerpoint/2010/main" val="15550034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de-DE" sz="2800"/>
              <a:t>EKIVALENSI DAN KONSEKUENSI LOGIK</a:t>
            </a:r>
            <a:endParaRPr lang="en-US" sz="2800"/>
          </a:p>
        </p:txBody>
      </p:sp>
      <p:sp>
        <p:nvSpPr>
          <p:cNvPr id="235523" name="Rectangle 3"/>
          <p:cNvSpPr>
            <a:spLocks noGrp="1" noChangeArrowheads="1"/>
          </p:cNvSpPr>
          <p:nvPr>
            <p:ph idx="1"/>
          </p:nvPr>
        </p:nvSpPr>
        <p:spPr/>
        <p:txBody>
          <a:bodyPr>
            <a:normAutofit fontScale="92500" lnSpcReduction="20000"/>
          </a:bodyPr>
          <a:lstStyle/>
          <a:p>
            <a:pPr>
              <a:lnSpc>
                <a:spcPct val="80000"/>
              </a:lnSpc>
              <a:buFont typeface="Wingdings" pitchFamily="2" charset="2"/>
              <a:buNone/>
            </a:pPr>
            <a:r>
              <a:rPr lang="en-US" sz="2100">
                <a:latin typeface="Garamond" pitchFamily="18" charset="0"/>
              </a:rPr>
              <a:t>Contoh Kasus :</a:t>
            </a:r>
          </a:p>
          <a:p>
            <a:pPr>
              <a:lnSpc>
                <a:spcPct val="80000"/>
              </a:lnSpc>
              <a:buFont typeface="Wingdings" pitchFamily="2" charset="2"/>
              <a:buNone/>
            </a:pPr>
            <a:r>
              <a:rPr lang="en-US" sz="2100">
                <a:latin typeface="Garamond" pitchFamily="18" charset="0"/>
              </a:rPr>
              <a:t>Periksa apakah B merupakan kesimpulan dari 6 argumen dibawah ini ?</a:t>
            </a:r>
          </a:p>
          <a:p>
            <a:pPr>
              <a:lnSpc>
                <a:spcPct val="80000"/>
              </a:lnSpc>
              <a:buFont typeface="Wingdings" pitchFamily="2" charset="2"/>
              <a:buNone/>
            </a:pPr>
            <a:r>
              <a:rPr lang="en-US" sz="2100">
                <a:latin typeface="Garamond" pitchFamily="18" charset="0"/>
              </a:rPr>
              <a:t>A1 : if P then (Q and R and S)</a:t>
            </a:r>
          </a:p>
          <a:p>
            <a:pPr>
              <a:lnSpc>
                <a:spcPct val="80000"/>
              </a:lnSpc>
              <a:buFont typeface="Wingdings" pitchFamily="2" charset="2"/>
              <a:buNone/>
            </a:pPr>
            <a:r>
              <a:rPr lang="en-US" sz="2100">
                <a:latin typeface="Garamond" pitchFamily="18" charset="0"/>
              </a:rPr>
              <a:t>A2 : if T then (if U then (if not Y then not S))</a:t>
            </a:r>
          </a:p>
          <a:p>
            <a:pPr>
              <a:lnSpc>
                <a:spcPct val="80000"/>
              </a:lnSpc>
              <a:buFont typeface="Wingdings" pitchFamily="2" charset="2"/>
              <a:buNone/>
            </a:pPr>
            <a:r>
              <a:rPr lang="en-US" sz="2100">
                <a:latin typeface="Garamond" pitchFamily="18" charset="0"/>
              </a:rPr>
              <a:t>A3 : if Q then T</a:t>
            </a:r>
          </a:p>
          <a:p>
            <a:pPr>
              <a:lnSpc>
                <a:spcPct val="80000"/>
              </a:lnSpc>
              <a:buFont typeface="Wingdings" pitchFamily="2" charset="2"/>
              <a:buNone/>
            </a:pPr>
            <a:r>
              <a:rPr lang="en-US" sz="2100">
                <a:latin typeface="Garamond" pitchFamily="18" charset="0"/>
              </a:rPr>
              <a:t>A4 : if R then (if X then U)</a:t>
            </a:r>
          </a:p>
          <a:p>
            <a:pPr>
              <a:lnSpc>
                <a:spcPct val="80000"/>
              </a:lnSpc>
              <a:buFont typeface="Wingdings" pitchFamily="2" charset="2"/>
              <a:buNone/>
            </a:pPr>
            <a:r>
              <a:rPr lang="en-US" sz="2100">
                <a:latin typeface="Garamond" pitchFamily="18" charset="0"/>
              </a:rPr>
              <a:t>A5 : if Y then not X</a:t>
            </a:r>
          </a:p>
          <a:p>
            <a:pPr>
              <a:lnSpc>
                <a:spcPct val="80000"/>
              </a:lnSpc>
              <a:buFont typeface="Wingdings" pitchFamily="2" charset="2"/>
              <a:buNone/>
            </a:pPr>
            <a:r>
              <a:rPr lang="en-US" sz="2100">
                <a:latin typeface="Garamond" pitchFamily="18" charset="0"/>
              </a:rPr>
              <a:t>A6 : X</a:t>
            </a:r>
          </a:p>
          <a:p>
            <a:pPr>
              <a:lnSpc>
                <a:spcPct val="80000"/>
              </a:lnSpc>
              <a:buFont typeface="Wingdings" pitchFamily="2" charset="2"/>
              <a:buNone/>
            </a:pPr>
            <a:r>
              <a:rPr lang="en-US" sz="2100">
                <a:latin typeface="Garamond" pitchFamily="18" charset="0"/>
              </a:rPr>
              <a:t>B : not P</a:t>
            </a:r>
          </a:p>
          <a:p>
            <a:pPr>
              <a:lnSpc>
                <a:spcPct val="80000"/>
              </a:lnSpc>
              <a:buFont typeface="Wingdings" pitchFamily="2" charset="2"/>
              <a:buNone/>
            </a:pPr>
            <a:endParaRPr lang="en-US" sz="2100">
              <a:latin typeface="Garamond" pitchFamily="18" charset="0"/>
            </a:endParaRPr>
          </a:p>
          <a:p>
            <a:pPr>
              <a:lnSpc>
                <a:spcPct val="80000"/>
              </a:lnSpc>
              <a:buFont typeface="Wingdings" pitchFamily="2" charset="2"/>
              <a:buNone/>
            </a:pPr>
            <a:r>
              <a:rPr lang="en-US" sz="2100">
                <a:latin typeface="Garamond" pitchFamily="18" charset="0"/>
              </a:rPr>
              <a:t>Jawaban</a:t>
            </a:r>
          </a:p>
          <a:p>
            <a:pPr>
              <a:lnSpc>
                <a:spcPct val="80000"/>
              </a:lnSpc>
              <a:buFont typeface="Wingdings" pitchFamily="2" charset="2"/>
              <a:buNone/>
            </a:pPr>
            <a:r>
              <a:rPr lang="en-US" sz="2100">
                <a:latin typeface="Garamond" pitchFamily="18" charset="0"/>
              </a:rPr>
              <a:t>Harus dibuktikan bahwa kalimat : </a:t>
            </a:r>
            <a:endParaRPr lang="en-US" sz="2100" b="1">
              <a:latin typeface="Garamond" pitchFamily="18" charset="0"/>
            </a:endParaRPr>
          </a:p>
          <a:p>
            <a:pPr>
              <a:lnSpc>
                <a:spcPct val="80000"/>
              </a:lnSpc>
              <a:buFont typeface="Wingdings" pitchFamily="2" charset="2"/>
              <a:buNone/>
            </a:pPr>
            <a:r>
              <a:rPr lang="en-US" sz="2100" b="1">
                <a:latin typeface="Garamond" pitchFamily="18" charset="0"/>
              </a:rPr>
              <a:t>IF (A1 and A2 and A3 and A4 and A5 and A6) THEN B</a:t>
            </a:r>
            <a:r>
              <a:rPr lang="en-US" sz="2100">
                <a:latin typeface="Garamond" pitchFamily="18" charset="0"/>
              </a:rPr>
              <a:t>  adalah VALID</a:t>
            </a:r>
          </a:p>
        </p:txBody>
      </p:sp>
      <p:sp>
        <p:nvSpPr>
          <p:cNvPr id="5120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1E5471A9-CC61-478C-B7B8-91C3DB950509}" type="slidenum">
              <a:rPr lang="en-US" altLang="en-US"/>
              <a:pPr/>
              <a:t>11</a:t>
            </a:fld>
            <a:endParaRPr lang="en-US" altLang="en-US"/>
          </a:p>
        </p:txBody>
      </p:sp>
    </p:spTree>
    <p:extLst>
      <p:ext uri="{BB962C8B-B14F-4D97-AF65-F5344CB8AC3E}">
        <p14:creationId xmlns:p14="http://schemas.microsoft.com/office/powerpoint/2010/main" val="818116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de-DE" sz="2800"/>
              <a:t>KONSEKUENSI LOGIK</a:t>
            </a:r>
            <a:endParaRPr lang="en-US" sz="2800"/>
          </a:p>
        </p:txBody>
      </p:sp>
      <p:sp>
        <p:nvSpPr>
          <p:cNvPr id="52227" name="Rectangle 3"/>
          <p:cNvSpPr>
            <a:spLocks noGrp="1" noChangeArrowheads="1"/>
          </p:cNvSpPr>
          <p:nvPr>
            <p:ph idx="1"/>
          </p:nvPr>
        </p:nvSpPr>
        <p:spPr/>
        <p:txBody>
          <a:bodyPr/>
          <a:lstStyle/>
          <a:p>
            <a:pPr>
              <a:buFont typeface="Wingdings" pitchFamily="2" charset="2"/>
              <a:buNone/>
            </a:pPr>
            <a:r>
              <a:rPr lang="en-US" smtClean="0">
                <a:latin typeface="Garamond" pitchFamily="18" charset="0"/>
              </a:rPr>
              <a:t>A1 : if p then (q and r and s)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A2 : if t then (if u then (if not y then not s))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A3 : if q then t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A4 : if r then (if x then u)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A5 : if y then not x </a:t>
            </a:r>
            <a:r>
              <a:rPr lang="en-US" smtClean="0">
                <a:solidFill>
                  <a:srgbClr val="FF0000"/>
                </a:solidFill>
                <a:latin typeface="Garamond" pitchFamily="18" charset="0"/>
                <a:sym typeface="Wingdings" pitchFamily="2" charset="2"/>
              </a:rPr>
              <a:t> true</a:t>
            </a:r>
            <a:r>
              <a:rPr lang="en-US" smtClean="0">
                <a:latin typeface="Garamond" pitchFamily="18" charset="0"/>
                <a:sym typeface="Wingdings" pitchFamily="2" charset="2"/>
              </a:rPr>
              <a:t> </a:t>
            </a:r>
            <a:endParaRPr lang="en-US" smtClean="0">
              <a:latin typeface="Garamond" pitchFamily="18" charset="0"/>
            </a:endParaRPr>
          </a:p>
          <a:p>
            <a:pPr>
              <a:buFont typeface="Wingdings" pitchFamily="2" charset="2"/>
              <a:buNone/>
            </a:pPr>
            <a:r>
              <a:rPr lang="en-US" smtClean="0">
                <a:latin typeface="Garamond" pitchFamily="18" charset="0"/>
              </a:rPr>
              <a:t>A6 : x </a:t>
            </a:r>
            <a:r>
              <a:rPr lang="en-US" smtClean="0">
                <a:solidFill>
                  <a:srgbClr val="FF0000"/>
                </a:solidFill>
                <a:latin typeface="Garamond" pitchFamily="18" charset="0"/>
                <a:sym typeface="Wingdings" pitchFamily="2" charset="2"/>
              </a:rPr>
              <a:t> true</a:t>
            </a:r>
            <a:endParaRPr lang="en-US" smtClean="0">
              <a:solidFill>
                <a:srgbClr val="FF0000"/>
              </a:solidFill>
              <a:latin typeface="Garamond" pitchFamily="18" charset="0"/>
            </a:endParaRPr>
          </a:p>
          <a:p>
            <a:pPr>
              <a:buFont typeface="Wingdings" pitchFamily="2" charset="2"/>
              <a:buNone/>
            </a:pPr>
            <a:r>
              <a:rPr lang="en-US" smtClean="0">
                <a:latin typeface="Garamond" pitchFamily="18" charset="0"/>
              </a:rPr>
              <a:t>B : not p </a:t>
            </a:r>
            <a:r>
              <a:rPr lang="en-US" smtClean="0">
                <a:solidFill>
                  <a:srgbClr val="FF0000"/>
                </a:solidFill>
                <a:latin typeface="Garamond" pitchFamily="18" charset="0"/>
                <a:sym typeface="Wingdings" pitchFamily="2" charset="2"/>
              </a:rPr>
              <a:t> false</a:t>
            </a:r>
            <a:r>
              <a:rPr lang="en-US" smtClean="0">
                <a:latin typeface="Garamond" pitchFamily="18" charset="0"/>
                <a:sym typeface="Wingdings" pitchFamily="2" charset="2"/>
              </a:rPr>
              <a:t> </a:t>
            </a:r>
          </a:p>
          <a:p>
            <a:pPr>
              <a:buFont typeface="Wingdings" pitchFamily="2" charset="2"/>
              <a:buNone/>
            </a:pPr>
            <a:endParaRPr lang="en-US" smtClean="0"/>
          </a:p>
        </p:txBody>
      </p:sp>
      <p:sp>
        <p:nvSpPr>
          <p:cNvPr id="5222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AFC23F2-34D9-428C-A864-F62CB1CAD5E0}" type="slidenum">
              <a:rPr lang="en-US" altLang="en-US"/>
              <a:pPr/>
              <a:t>12</a:t>
            </a:fld>
            <a:endParaRPr lang="en-US" altLang="en-US"/>
          </a:p>
        </p:txBody>
      </p:sp>
    </p:spTree>
    <p:extLst>
      <p:ext uri="{BB962C8B-B14F-4D97-AF65-F5344CB8AC3E}">
        <p14:creationId xmlns:p14="http://schemas.microsoft.com/office/powerpoint/2010/main" val="1332230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de-DE" sz="2800"/>
              <a:t>KONSEKUENSI LOGIK</a:t>
            </a:r>
            <a:endParaRPr lang="en-US" sz="2800"/>
          </a:p>
        </p:txBody>
      </p:sp>
      <p:sp>
        <p:nvSpPr>
          <p:cNvPr id="237571" name="Rectangle 3"/>
          <p:cNvSpPr>
            <a:spLocks noGrp="1" noChangeArrowheads="1"/>
          </p:cNvSpPr>
          <p:nvPr>
            <p:ph idx="1"/>
          </p:nvPr>
        </p:nvSpPr>
        <p:spPr>
          <a:xfrm>
            <a:off x="1847851" y="1719264"/>
            <a:ext cx="6264275" cy="4878387"/>
          </a:xfrm>
        </p:spPr>
        <p:txBody>
          <a:bodyPr>
            <a:normAutofit fontScale="85000" lnSpcReduction="20000"/>
          </a:bodyPr>
          <a:lstStyle/>
          <a:p>
            <a:pPr>
              <a:lnSpc>
                <a:spcPct val="80000"/>
              </a:lnSpc>
              <a:buFont typeface="Wingdings" pitchFamily="2" charset="2"/>
              <a:buNone/>
            </a:pPr>
            <a:r>
              <a:rPr lang="en-US" sz="1700">
                <a:latin typeface="Garamond" pitchFamily="18" charset="0"/>
              </a:rPr>
              <a:t>A6	 : </a:t>
            </a:r>
            <a:r>
              <a:rPr lang="en-US" sz="1700" b="1">
                <a:solidFill>
                  <a:srgbClr val="FF00FF"/>
                </a:solidFill>
                <a:latin typeface="Garamond" pitchFamily="18" charset="0"/>
              </a:rPr>
              <a:t>x </a:t>
            </a:r>
            <a:r>
              <a:rPr lang="en-US" sz="1700" b="1">
                <a:solidFill>
                  <a:srgbClr val="FF00FF"/>
                </a:solidFill>
                <a:latin typeface="Garamond" pitchFamily="18" charset="0"/>
                <a:sym typeface="Wingdings" pitchFamily="2" charset="2"/>
              </a:rPr>
              <a:t> True</a:t>
            </a:r>
            <a:endParaRPr lang="en-US" sz="1700" b="1">
              <a:solidFill>
                <a:srgbClr val="FF00FF"/>
              </a:solidFill>
              <a:latin typeface="Garamond" pitchFamily="18" charset="0"/>
            </a:endParaRPr>
          </a:p>
          <a:p>
            <a:pPr>
              <a:lnSpc>
                <a:spcPct val="80000"/>
              </a:lnSpc>
              <a:buFont typeface="Wingdings" pitchFamily="2" charset="2"/>
              <a:buNone/>
            </a:pPr>
            <a:r>
              <a:rPr lang="en-US" sz="1700">
                <a:latin typeface="Garamond" pitchFamily="18" charset="0"/>
              </a:rPr>
              <a:t>B	: not p </a:t>
            </a:r>
            <a:r>
              <a:rPr lang="en-US" sz="1700">
                <a:latin typeface="Garamond" pitchFamily="18" charset="0"/>
                <a:sym typeface="Wingdings" pitchFamily="2" charset="2"/>
              </a:rPr>
              <a:t> False ; </a:t>
            </a:r>
            <a:r>
              <a:rPr lang="en-US" sz="1700" b="1">
                <a:solidFill>
                  <a:srgbClr val="FF00FF"/>
                </a:solidFill>
                <a:latin typeface="Garamond" pitchFamily="18" charset="0"/>
                <a:sym typeface="Wingdings" pitchFamily="2" charset="2"/>
              </a:rPr>
              <a:t>p  True</a:t>
            </a:r>
          </a:p>
          <a:p>
            <a:pPr>
              <a:lnSpc>
                <a:spcPct val="80000"/>
              </a:lnSpc>
              <a:buFont typeface="Wingdings" pitchFamily="2" charset="2"/>
              <a:buNone/>
            </a:pPr>
            <a:endParaRPr lang="en-US" sz="1700">
              <a:solidFill>
                <a:srgbClr val="FF0000"/>
              </a:solidFill>
              <a:latin typeface="Garamond" pitchFamily="18" charset="0"/>
              <a:sym typeface="Wingdings" pitchFamily="2" charset="2"/>
            </a:endParaRPr>
          </a:p>
          <a:p>
            <a:pPr>
              <a:lnSpc>
                <a:spcPct val="80000"/>
              </a:lnSpc>
              <a:buFont typeface="Wingdings" pitchFamily="2" charset="2"/>
              <a:buNone/>
            </a:pPr>
            <a:r>
              <a:rPr lang="en-US" sz="1700">
                <a:latin typeface="Garamond" pitchFamily="18" charset="0"/>
              </a:rPr>
              <a:t>A5 	: if y then not x </a:t>
            </a:r>
            <a:r>
              <a:rPr lang="en-US" sz="1700">
                <a:latin typeface="Garamond" pitchFamily="18" charset="0"/>
                <a:sym typeface="Wingdings" pitchFamily="2" charset="2"/>
              </a:rPr>
              <a:t> True </a:t>
            </a:r>
            <a:endParaRPr lang="en-US" sz="1700">
              <a:latin typeface="Garamond" pitchFamily="18" charset="0"/>
            </a:endParaRPr>
          </a:p>
          <a:p>
            <a:pPr>
              <a:lnSpc>
                <a:spcPct val="80000"/>
              </a:lnSpc>
              <a:buFont typeface="Wingdings" pitchFamily="2" charset="2"/>
              <a:buNone/>
            </a:pPr>
            <a:r>
              <a:rPr lang="en-US" sz="1700">
                <a:latin typeface="Garamond" pitchFamily="18" charset="0"/>
              </a:rPr>
              <a:t>	  if y then not </a:t>
            </a:r>
            <a:r>
              <a:rPr lang="en-US" sz="1700">
                <a:solidFill>
                  <a:srgbClr val="FF0000"/>
                </a:solidFill>
                <a:latin typeface="Garamond" pitchFamily="18" charset="0"/>
              </a:rPr>
              <a:t>True</a:t>
            </a:r>
            <a:r>
              <a:rPr lang="en-US" sz="1700">
                <a:latin typeface="Garamond" pitchFamily="18" charset="0"/>
              </a:rPr>
              <a:t> </a:t>
            </a:r>
            <a:r>
              <a:rPr lang="en-US" sz="1700">
                <a:latin typeface="Garamond" pitchFamily="18" charset="0"/>
                <a:sym typeface="Wingdings" pitchFamily="2" charset="2"/>
              </a:rPr>
              <a:t> True ; </a:t>
            </a:r>
            <a:r>
              <a:rPr lang="en-US" sz="1700" b="1">
                <a:solidFill>
                  <a:srgbClr val="FF00FF"/>
                </a:solidFill>
                <a:latin typeface="Garamond" pitchFamily="18" charset="0"/>
                <a:sym typeface="Wingdings" pitchFamily="2" charset="2"/>
              </a:rPr>
              <a:t>y  False</a:t>
            </a:r>
          </a:p>
          <a:p>
            <a:pPr>
              <a:lnSpc>
                <a:spcPct val="80000"/>
              </a:lnSpc>
              <a:buFont typeface="Wingdings" pitchFamily="2" charset="2"/>
              <a:buNone/>
            </a:pPr>
            <a:endParaRPr lang="en-US" sz="1700">
              <a:solidFill>
                <a:srgbClr val="FF0000"/>
              </a:solidFill>
              <a:latin typeface="Garamond" pitchFamily="18" charset="0"/>
            </a:endParaRPr>
          </a:p>
          <a:p>
            <a:pPr>
              <a:lnSpc>
                <a:spcPct val="80000"/>
              </a:lnSpc>
              <a:buFont typeface="Wingdings" pitchFamily="2" charset="2"/>
              <a:buNone/>
            </a:pPr>
            <a:r>
              <a:rPr lang="en-US" sz="1700">
                <a:latin typeface="Garamond" pitchFamily="18" charset="0"/>
              </a:rPr>
              <a:t>A1	: if p then (q and r and s) </a:t>
            </a:r>
            <a:r>
              <a:rPr lang="en-US" sz="1700">
                <a:latin typeface="Garamond" pitchFamily="18" charset="0"/>
                <a:sym typeface="Wingdings" pitchFamily="2" charset="2"/>
              </a:rPr>
              <a:t> True</a:t>
            </a:r>
          </a:p>
          <a:p>
            <a:pPr>
              <a:lnSpc>
                <a:spcPct val="80000"/>
              </a:lnSpc>
              <a:buFont typeface="Wingdings" pitchFamily="2" charset="2"/>
              <a:buNone/>
            </a:pPr>
            <a:r>
              <a:rPr lang="en-US" sz="1700">
                <a:solidFill>
                  <a:srgbClr val="FF0000"/>
                </a:solidFill>
                <a:latin typeface="Garamond" pitchFamily="18" charset="0"/>
              </a:rPr>
              <a:t>	  </a:t>
            </a:r>
            <a:r>
              <a:rPr lang="en-US" sz="1700">
                <a:latin typeface="Garamond" pitchFamily="18" charset="0"/>
              </a:rPr>
              <a:t>if </a:t>
            </a:r>
            <a:r>
              <a:rPr lang="en-US" sz="1700">
                <a:solidFill>
                  <a:srgbClr val="FF0000"/>
                </a:solidFill>
                <a:latin typeface="Garamond" pitchFamily="18" charset="0"/>
              </a:rPr>
              <a:t>True</a:t>
            </a:r>
            <a:r>
              <a:rPr lang="en-US" sz="1700">
                <a:latin typeface="Garamond" pitchFamily="18" charset="0"/>
              </a:rPr>
              <a:t> then (q and r and s) </a:t>
            </a:r>
            <a:r>
              <a:rPr lang="en-US" sz="1700">
                <a:latin typeface="Garamond" pitchFamily="18" charset="0"/>
                <a:sym typeface="Wingdings" pitchFamily="2" charset="2"/>
              </a:rPr>
              <a:t> True</a:t>
            </a:r>
          </a:p>
          <a:p>
            <a:pPr>
              <a:lnSpc>
                <a:spcPct val="80000"/>
              </a:lnSpc>
              <a:buFont typeface="Wingdings" pitchFamily="2" charset="2"/>
              <a:buNone/>
            </a:pPr>
            <a:r>
              <a:rPr lang="en-US" sz="1700">
                <a:latin typeface="Garamond" pitchFamily="18" charset="0"/>
              </a:rPr>
              <a:t>	  (q and r and s) </a:t>
            </a:r>
            <a:r>
              <a:rPr lang="en-US" sz="1700">
                <a:solidFill>
                  <a:srgbClr val="FF0000"/>
                </a:solidFill>
                <a:latin typeface="Garamond" pitchFamily="18" charset="0"/>
                <a:sym typeface="Wingdings" pitchFamily="2" charset="2"/>
              </a:rPr>
              <a:t> True</a:t>
            </a:r>
          </a:p>
          <a:p>
            <a:pPr>
              <a:lnSpc>
                <a:spcPct val="80000"/>
              </a:lnSpc>
              <a:buFont typeface="Wingdings" pitchFamily="2" charset="2"/>
              <a:buNone/>
            </a:pPr>
            <a:r>
              <a:rPr lang="en-US" sz="1700">
                <a:solidFill>
                  <a:srgbClr val="FF0000"/>
                </a:solidFill>
                <a:latin typeface="Garamond" pitchFamily="18" charset="0"/>
                <a:sym typeface="Wingdings" pitchFamily="2" charset="2"/>
              </a:rPr>
              <a:t>	  </a:t>
            </a:r>
            <a:r>
              <a:rPr lang="en-US" sz="1700" b="1">
                <a:solidFill>
                  <a:srgbClr val="FF00FF"/>
                </a:solidFill>
                <a:latin typeface="Garamond" pitchFamily="18" charset="0"/>
              </a:rPr>
              <a:t>q </a:t>
            </a:r>
            <a:r>
              <a:rPr lang="en-US" sz="1700" b="1">
                <a:solidFill>
                  <a:srgbClr val="FF00FF"/>
                </a:solidFill>
                <a:latin typeface="Garamond" pitchFamily="18" charset="0"/>
                <a:sym typeface="Wingdings" pitchFamily="2" charset="2"/>
              </a:rPr>
              <a:t> True; </a:t>
            </a:r>
            <a:r>
              <a:rPr lang="en-US" sz="1700" b="1">
                <a:solidFill>
                  <a:srgbClr val="FF00FF"/>
                </a:solidFill>
                <a:latin typeface="Garamond" pitchFamily="18" charset="0"/>
              </a:rPr>
              <a:t>r </a:t>
            </a:r>
            <a:r>
              <a:rPr lang="en-US" sz="1700" b="1">
                <a:solidFill>
                  <a:srgbClr val="FF00FF"/>
                </a:solidFill>
                <a:latin typeface="Garamond" pitchFamily="18" charset="0"/>
                <a:sym typeface="Wingdings" pitchFamily="2" charset="2"/>
              </a:rPr>
              <a:t> True; </a:t>
            </a:r>
            <a:r>
              <a:rPr lang="en-US" sz="1700" b="1">
                <a:solidFill>
                  <a:srgbClr val="FF00FF"/>
                </a:solidFill>
                <a:latin typeface="Garamond" pitchFamily="18" charset="0"/>
              </a:rPr>
              <a:t>s </a:t>
            </a:r>
            <a:r>
              <a:rPr lang="en-US" sz="1700" b="1">
                <a:solidFill>
                  <a:srgbClr val="FF00FF"/>
                </a:solidFill>
                <a:latin typeface="Garamond" pitchFamily="18" charset="0"/>
                <a:sym typeface="Wingdings" pitchFamily="2" charset="2"/>
              </a:rPr>
              <a:t> True</a:t>
            </a:r>
          </a:p>
          <a:p>
            <a:pPr>
              <a:lnSpc>
                <a:spcPct val="80000"/>
              </a:lnSpc>
              <a:buFont typeface="Wingdings" pitchFamily="2" charset="2"/>
              <a:buNone/>
            </a:pPr>
            <a:endParaRPr lang="en-US" sz="1700" b="1">
              <a:solidFill>
                <a:srgbClr val="FF00FF"/>
              </a:solidFill>
              <a:latin typeface="Garamond" pitchFamily="18" charset="0"/>
              <a:sym typeface="Wingdings" pitchFamily="2" charset="2"/>
            </a:endParaRPr>
          </a:p>
          <a:p>
            <a:pPr>
              <a:lnSpc>
                <a:spcPct val="80000"/>
              </a:lnSpc>
              <a:buFont typeface="Wingdings" pitchFamily="2" charset="2"/>
              <a:buNone/>
            </a:pPr>
            <a:r>
              <a:rPr lang="en-US" sz="1700">
                <a:latin typeface="Garamond" pitchFamily="18" charset="0"/>
              </a:rPr>
              <a:t>A3 	: if q then t </a:t>
            </a:r>
            <a:r>
              <a:rPr lang="en-US" sz="1700">
                <a:latin typeface="Garamond" pitchFamily="18" charset="0"/>
                <a:sym typeface="Wingdings" pitchFamily="2" charset="2"/>
              </a:rPr>
              <a:t> True</a:t>
            </a:r>
          </a:p>
          <a:p>
            <a:pPr>
              <a:lnSpc>
                <a:spcPct val="80000"/>
              </a:lnSpc>
              <a:buFont typeface="Wingdings" pitchFamily="2" charset="2"/>
              <a:buNone/>
            </a:pPr>
            <a:r>
              <a:rPr lang="en-US" sz="1700">
                <a:solidFill>
                  <a:srgbClr val="FF0000"/>
                </a:solidFill>
                <a:latin typeface="Garamond" pitchFamily="18" charset="0"/>
                <a:sym typeface="Wingdings" pitchFamily="2" charset="2"/>
              </a:rPr>
              <a:t>	  </a:t>
            </a:r>
            <a:r>
              <a:rPr lang="en-US" sz="1700">
                <a:latin typeface="Garamond" pitchFamily="18" charset="0"/>
              </a:rPr>
              <a:t>if </a:t>
            </a:r>
            <a:r>
              <a:rPr lang="en-US" sz="1700">
                <a:solidFill>
                  <a:srgbClr val="FF0000"/>
                </a:solidFill>
                <a:latin typeface="Garamond" pitchFamily="18" charset="0"/>
                <a:sym typeface="Wingdings" pitchFamily="2" charset="2"/>
              </a:rPr>
              <a:t>True</a:t>
            </a:r>
            <a:r>
              <a:rPr lang="en-US" sz="1700">
                <a:latin typeface="Garamond" pitchFamily="18" charset="0"/>
              </a:rPr>
              <a:t> then t </a:t>
            </a:r>
            <a:r>
              <a:rPr lang="en-US" sz="1700">
                <a:latin typeface="Garamond" pitchFamily="18" charset="0"/>
                <a:sym typeface="Wingdings" pitchFamily="2" charset="2"/>
              </a:rPr>
              <a:t> True</a:t>
            </a:r>
            <a:r>
              <a:rPr lang="en-US" sz="1700">
                <a:solidFill>
                  <a:srgbClr val="FF0000"/>
                </a:solidFill>
                <a:latin typeface="Garamond" pitchFamily="18" charset="0"/>
                <a:sym typeface="Wingdings" pitchFamily="2" charset="2"/>
              </a:rPr>
              <a:t>; </a:t>
            </a:r>
            <a:r>
              <a:rPr lang="en-US" sz="1700" b="1">
                <a:solidFill>
                  <a:srgbClr val="FF00FF"/>
                </a:solidFill>
                <a:latin typeface="Garamond" pitchFamily="18" charset="0"/>
              </a:rPr>
              <a:t>t </a:t>
            </a:r>
            <a:r>
              <a:rPr lang="en-US" sz="1700" b="1">
                <a:solidFill>
                  <a:srgbClr val="FF00FF"/>
                </a:solidFill>
                <a:latin typeface="Garamond" pitchFamily="18" charset="0"/>
                <a:sym typeface="Wingdings" pitchFamily="2" charset="2"/>
              </a:rPr>
              <a:t> True</a:t>
            </a:r>
          </a:p>
          <a:p>
            <a:pPr>
              <a:lnSpc>
                <a:spcPct val="80000"/>
              </a:lnSpc>
              <a:buFont typeface="Wingdings" pitchFamily="2" charset="2"/>
              <a:buNone/>
            </a:pPr>
            <a:endParaRPr lang="en-US" sz="1700">
              <a:solidFill>
                <a:srgbClr val="FF0000"/>
              </a:solidFill>
              <a:latin typeface="Garamond" pitchFamily="18" charset="0"/>
              <a:sym typeface="Wingdings" pitchFamily="2" charset="2"/>
            </a:endParaRPr>
          </a:p>
          <a:p>
            <a:pPr>
              <a:lnSpc>
                <a:spcPct val="80000"/>
              </a:lnSpc>
              <a:buFont typeface="Wingdings" pitchFamily="2" charset="2"/>
              <a:buNone/>
            </a:pPr>
            <a:r>
              <a:rPr lang="en-US" sz="1700">
                <a:latin typeface="Garamond" pitchFamily="18" charset="0"/>
              </a:rPr>
              <a:t>A4 	: if r then (if x then u) </a:t>
            </a:r>
            <a:r>
              <a:rPr lang="en-US" sz="1700">
                <a:latin typeface="Garamond" pitchFamily="18" charset="0"/>
                <a:sym typeface="Wingdings" pitchFamily="2" charset="2"/>
              </a:rPr>
              <a:t> True</a:t>
            </a:r>
          </a:p>
          <a:p>
            <a:pPr>
              <a:lnSpc>
                <a:spcPct val="80000"/>
              </a:lnSpc>
              <a:buFont typeface="Wingdings" pitchFamily="2" charset="2"/>
              <a:buNone/>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(if </a:t>
            </a:r>
            <a:r>
              <a:rPr lang="en-US" sz="1700">
                <a:solidFill>
                  <a:srgbClr val="FF0000"/>
                </a:solidFill>
                <a:latin typeface="Garamond" pitchFamily="18" charset="0"/>
              </a:rPr>
              <a:t>True</a:t>
            </a:r>
            <a:r>
              <a:rPr lang="en-US" sz="1700">
                <a:latin typeface="Garamond" pitchFamily="18" charset="0"/>
              </a:rPr>
              <a:t> then u) </a:t>
            </a:r>
            <a:r>
              <a:rPr lang="en-US" sz="1700">
                <a:latin typeface="Garamond" pitchFamily="18" charset="0"/>
                <a:sym typeface="Wingdings" pitchFamily="2" charset="2"/>
              </a:rPr>
              <a:t> True</a:t>
            </a:r>
          </a:p>
          <a:p>
            <a:pPr>
              <a:lnSpc>
                <a:spcPct val="80000"/>
              </a:lnSpc>
              <a:buFont typeface="Wingdings" pitchFamily="2" charset="2"/>
              <a:buNone/>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u) </a:t>
            </a:r>
            <a:r>
              <a:rPr lang="en-US" sz="1700">
                <a:solidFill>
                  <a:srgbClr val="FF00FF"/>
                </a:solidFill>
                <a:latin typeface="Garamond" pitchFamily="18" charset="0"/>
                <a:sym typeface="Wingdings" pitchFamily="2" charset="2"/>
              </a:rPr>
              <a:t> </a:t>
            </a:r>
            <a:r>
              <a:rPr lang="en-US" sz="1700">
                <a:solidFill>
                  <a:srgbClr val="FF00FF"/>
                </a:solidFill>
                <a:latin typeface="Garamond" pitchFamily="18" charset="0"/>
              </a:rPr>
              <a:t>True</a:t>
            </a:r>
          </a:p>
          <a:p>
            <a:pPr>
              <a:lnSpc>
                <a:spcPct val="80000"/>
              </a:lnSpc>
              <a:buFont typeface="Wingdings" pitchFamily="2" charset="2"/>
              <a:buNone/>
            </a:pPr>
            <a:r>
              <a:rPr lang="en-US" sz="1700">
                <a:solidFill>
                  <a:srgbClr val="FF0000"/>
                </a:solidFill>
                <a:latin typeface="Garamond" pitchFamily="18" charset="0"/>
              </a:rPr>
              <a:t>	  </a:t>
            </a:r>
            <a:r>
              <a:rPr lang="en-US" sz="1700" b="1">
                <a:solidFill>
                  <a:srgbClr val="FF00FF"/>
                </a:solidFill>
                <a:latin typeface="Garamond" pitchFamily="18" charset="0"/>
              </a:rPr>
              <a:t>u </a:t>
            </a:r>
            <a:r>
              <a:rPr lang="en-US" sz="1700" b="1">
                <a:solidFill>
                  <a:srgbClr val="FF00FF"/>
                </a:solidFill>
                <a:latin typeface="Garamond" pitchFamily="18" charset="0"/>
                <a:sym typeface="Wingdings" pitchFamily="2" charset="2"/>
              </a:rPr>
              <a:t> True</a:t>
            </a:r>
            <a:endParaRPr lang="en-US" sz="1700" b="1">
              <a:solidFill>
                <a:srgbClr val="FF00FF"/>
              </a:solidFill>
              <a:latin typeface="Garamond" pitchFamily="18" charset="0"/>
            </a:endParaRPr>
          </a:p>
          <a:p>
            <a:pPr>
              <a:lnSpc>
                <a:spcPct val="80000"/>
              </a:lnSpc>
              <a:buFont typeface="Wingdings" pitchFamily="2" charset="2"/>
              <a:buNone/>
            </a:pPr>
            <a:endParaRPr lang="en-US" sz="1700" b="1">
              <a:solidFill>
                <a:srgbClr val="FF00FF"/>
              </a:solidFill>
              <a:latin typeface="Garamond" pitchFamily="18" charset="0"/>
              <a:sym typeface="Wingdings" pitchFamily="2" charset="2"/>
            </a:endParaRPr>
          </a:p>
        </p:txBody>
      </p:sp>
      <p:sp>
        <p:nvSpPr>
          <p:cNvPr id="5325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D4B9BE41-6685-47C2-91D0-37A26D138F61}" type="slidenum">
              <a:rPr lang="en-US" altLang="en-US"/>
              <a:pPr/>
              <a:t>13</a:t>
            </a:fld>
            <a:endParaRPr lang="en-US" altLang="en-US"/>
          </a:p>
        </p:txBody>
      </p:sp>
      <p:sp>
        <p:nvSpPr>
          <p:cNvPr id="237572" name="Rectangle 4"/>
          <p:cNvSpPr>
            <a:spLocks noChangeArrowheads="1"/>
          </p:cNvSpPr>
          <p:nvPr/>
        </p:nvSpPr>
        <p:spPr bwMode="auto">
          <a:xfrm>
            <a:off x="5808664" y="1700214"/>
            <a:ext cx="4859337" cy="3673475"/>
          </a:xfrm>
          <a:prstGeom prst="rect">
            <a:avLst/>
          </a:prstGeom>
          <a:noFill/>
          <a:ln w="9525">
            <a:noFill/>
            <a:miter lim="800000"/>
            <a:headEnd/>
            <a:tailEnd/>
          </a:ln>
        </p:spPr>
        <p:txBody>
          <a:bodyPr/>
          <a:lstStyle/>
          <a:p>
            <a:pPr marL="342900" indent="-342900">
              <a:lnSpc>
                <a:spcPct val="80000"/>
              </a:lnSpc>
            </a:pPr>
            <a:r>
              <a:rPr lang="en-US" sz="1700">
                <a:latin typeface="Garamond" pitchFamily="18" charset="0"/>
              </a:rPr>
              <a:t>A2 	: if t then (if u then (if not y then not s))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a:t>
            </a:r>
          </a:p>
          <a:p>
            <a:pPr marL="342900" indent="-342900">
              <a:lnSpc>
                <a:spcPct val="80000"/>
              </a:lnSpc>
            </a:pP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(if not </a:t>
            </a:r>
            <a:r>
              <a:rPr lang="en-US" sz="1700">
                <a:solidFill>
                  <a:srgbClr val="FF0000"/>
                </a:solidFill>
                <a:latin typeface="Garamond" pitchFamily="18" charset="0"/>
              </a:rPr>
              <a:t>False </a:t>
            </a:r>
            <a:r>
              <a:rPr lang="en-US" sz="1700">
                <a:latin typeface="Garamond" pitchFamily="18" charset="0"/>
              </a:rPr>
              <a:t>then not </a:t>
            </a:r>
            <a:r>
              <a:rPr lang="en-US" sz="1700">
                <a:solidFill>
                  <a:srgbClr val="FF0000"/>
                </a:solidFill>
                <a:latin typeface="Garamond" pitchFamily="18" charset="0"/>
              </a:rPr>
              <a:t>True</a:t>
            </a:r>
            <a:r>
              <a:rPr lang="en-US" sz="1700">
                <a:latin typeface="Garamond" pitchFamily="18" charset="0"/>
              </a:rPr>
              <a:t>))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sym typeface="Wingdings" pitchFamily="2" charset="2"/>
              </a:rPr>
              <a:t>        </a:t>
            </a:r>
            <a:r>
              <a:rPr lang="en-US" sz="1700">
                <a:latin typeface="Garamond" pitchFamily="18" charset="0"/>
              </a:rPr>
              <a:t> if </a:t>
            </a:r>
            <a:r>
              <a:rPr lang="en-US" sz="1700">
                <a:solidFill>
                  <a:srgbClr val="FF0000"/>
                </a:solidFill>
                <a:latin typeface="Garamond" pitchFamily="18" charset="0"/>
              </a:rPr>
              <a:t>True</a:t>
            </a:r>
            <a:r>
              <a:rPr lang="en-US" sz="1700">
                <a:latin typeface="Garamond" pitchFamily="18" charset="0"/>
              </a:rPr>
              <a:t> then </a:t>
            </a:r>
            <a:r>
              <a:rPr lang="en-US" sz="1700">
                <a:solidFill>
                  <a:srgbClr val="FF0000"/>
                </a:solidFill>
                <a:latin typeface="Garamond" pitchFamily="18" charset="0"/>
              </a:rPr>
              <a:t>False</a:t>
            </a:r>
            <a:r>
              <a:rPr lang="en-US" sz="1700">
                <a:latin typeface="Garamond" pitchFamily="18" charset="0"/>
              </a:rPr>
              <a:t> </a:t>
            </a:r>
            <a:r>
              <a:rPr lang="en-US" sz="1700">
                <a:latin typeface="Garamond" pitchFamily="18" charset="0"/>
                <a:sym typeface="Wingdings" pitchFamily="2" charset="2"/>
              </a:rPr>
              <a:t> True</a:t>
            </a:r>
          </a:p>
          <a:p>
            <a:pPr marL="342900" indent="-342900">
              <a:lnSpc>
                <a:spcPct val="80000"/>
              </a:lnSpc>
            </a:pPr>
            <a:r>
              <a:rPr lang="en-US" sz="1700">
                <a:latin typeface="Garamond" pitchFamily="18" charset="0"/>
              </a:rPr>
              <a:t>	  </a:t>
            </a:r>
            <a:r>
              <a:rPr lang="en-US" sz="1700">
                <a:solidFill>
                  <a:srgbClr val="FF0000"/>
                </a:solidFill>
                <a:latin typeface="Garamond" pitchFamily="18" charset="0"/>
              </a:rPr>
              <a:t>False</a:t>
            </a:r>
            <a:r>
              <a:rPr lang="en-US" sz="1700">
                <a:latin typeface="Garamond" pitchFamily="18" charset="0"/>
              </a:rPr>
              <a:t> ≠ </a:t>
            </a:r>
            <a:r>
              <a:rPr lang="en-US" sz="1700">
                <a:latin typeface="Garamond" pitchFamily="18" charset="0"/>
                <a:sym typeface="Wingdings" pitchFamily="2" charset="2"/>
              </a:rPr>
              <a:t>True  Kontradiksi</a:t>
            </a:r>
          </a:p>
          <a:p>
            <a:pPr marL="342900" indent="-342900">
              <a:lnSpc>
                <a:spcPct val="80000"/>
              </a:lnSpc>
            </a:pPr>
            <a:endParaRPr lang="en-US" sz="1700">
              <a:latin typeface="Garamond" pitchFamily="18" charset="0"/>
              <a:sym typeface="Wingdings" pitchFamily="2" charset="2"/>
            </a:endParaRPr>
          </a:p>
          <a:p>
            <a:pPr marL="342900" indent="-342900">
              <a:lnSpc>
                <a:spcPct val="80000"/>
              </a:lnSpc>
            </a:pPr>
            <a:r>
              <a:rPr lang="en-US" sz="2500">
                <a:latin typeface="Garamond" pitchFamily="18" charset="0"/>
                <a:sym typeface="Wingdings" pitchFamily="2" charset="2"/>
              </a:rPr>
              <a:t>Karena terjadi Kontradiksi maka VALID. Karena VALID maka B </a:t>
            </a:r>
            <a:r>
              <a:rPr lang="en-US" sz="2500">
                <a:solidFill>
                  <a:srgbClr val="FF0000"/>
                </a:solidFill>
                <a:latin typeface="Garamond" pitchFamily="18" charset="0"/>
                <a:sym typeface="Wingdings" pitchFamily="2" charset="2"/>
              </a:rPr>
              <a:t>Konsekuensi Logik</a:t>
            </a:r>
            <a:r>
              <a:rPr lang="en-US" sz="2500">
                <a:latin typeface="Garamond" pitchFamily="18" charset="0"/>
                <a:sym typeface="Wingdings" pitchFamily="2" charset="2"/>
              </a:rPr>
              <a:t> dari A1, 	 A2, A3, A4, A5, dan A6 </a:t>
            </a:r>
          </a:p>
        </p:txBody>
      </p:sp>
      <p:sp>
        <p:nvSpPr>
          <p:cNvPr id="237573" name="Line 5"/>
          <p:cNvSpPr>
            <a:spLocks noChangeShapeType="1"/>
          </p:cNvSpPr>
          <p:nvPr/>
        </p:nvSpPr>
        <p:spPr bwMode="auto">
          <a:xfrm>
            <a:off x="3359151" y="1916114"/>
            <a:ext cx="288925" cy="865187"/>
          </a:xfrm>
          <a:prstGeom prst="line">
            <a:avLst/>
          </a:prstGeom>
          <a:noFill/>
          <a:ln w="25400">
            <a:solidFill>
              <a:srgbClr val="FF00FF"/>
            </a:solidFill>
            <a:round/>
            <a:headEnd/>
            <a:tailEnd type="triangle" w="med" len="med"/>
          </a:ln>
        </p:spPr>
        <p:txBody>
          <a:bodyPr/>
          <a:lstStyle/>
          <a:p>
            <a:endParaRPr lang="en-US"/>
          </a:p>
        </p:txBody>
      </p:sp>
      <p:sp>
        <p:nvSpPr>
          <p:cNvPr id="237574" name="Line 6"/>
          <p:cNvSpPr>
            <a:spLocks noChangeShapeType="1"/>
          </p:cNvSpPr>
          <p:nvPr/>
        </p:nvSpPr>
        <p:spPr bwMode="auto">
          <a:xfrm flipH="1">
            <a:off x="2927350" y="2205039"/>
            <a:ext cx="1296988" cy="1368425"/>
          </a:xfrm>
          <a:prstGeom prst="line">
            <a:avLst/>
          </a:prstGeom>
          <a:noFill/>
          <a:ln w="25400">
            <a:solidFill>
              <a:srgbClr val="FF00FF"/>
            </a:solidFill>
            <a:round/>
            <a:headEnd/>
            <a:tailEnd type="triangle" w="med" len="med"/>
          </a:ln>
        </p:spPr>
        <p:txBody>
          <a:bodyPr/>
          <a:lstStyle/>
          <a:p>
            <a:endParaRPr lang="en-US"/>
          </a:p>
        </p:txBody>
      </p:sp>
      <p:sp>
        <p:nvSpPr>
          <p:cNvPr id="237575" name="Line 7"/>
          <p:cNvSpPr>
            <a:spLocks noChangeShapeType="1"/>
          </p:cNvSpPr>
          <p:nvPr/>
        </p:nvSpPr>
        <p:spPr bwMode="auto">
          <a:xfrm>
            <a:off x="2711450" y="4292601"/>
            <a:ext cx="0" cy="576263"/>
          </a:xfrm>
          <a:prstGeom prst="line">
            <a:avLst/>
          </a:prstGeom>
          <a:noFill/>
          <a:ln w="25400">
            <a:solidFill>
              <a:srgbClr val="FF00FF"/>
            </a:solidFill>
            <a:round/>
            <a:headEnd/>
            <a:tailEnd type="triangle" w="med" len="med"/>
          </a:ln>
        </p:spPr>
        <p:txBody>
          <a:bodyPr/>
          <a:lstStyle/>
          <a:p>
            <a:endParaRPr lang="en-US"/>
          </a:p>
        </p:txBody>
      </p:sp>
      <p:sp>
        <p:nvSpPr>
          <p:cNvPr id="237576" name="Line 8"/>
          <p:cNvSpPr>
            <a:spLocks noChangeShapeType="1"/>
          </p:cNvSpPr>
          <p:nvPr/>
        </p:nvSpPr>
        <p:spPr bwMode="auto">
          <a:xfrm>
            <a:off x="3359151" y="1916114"/>
            <a:ext cx="504825" cy="3673475"/>
          </a:xfrm>
          <a:prstGeom prst="line">
            <a:avLst/>
          </a:prstGeom>
          <a:noFill/>
          <a:ln w="25400">
            <a:solidFill>
              <a:srgbClr val="FF00FF"/>
            </a:solidFill>
            <a:round/>
            <a:headEnd/>
            <a:tailEnd type="triangle" w="med" len="med"/>
          </a:ln>
        </p:spPr>
        <p:txBody>
          <a:bodyPr/>
          <a:lstStyle/>
          <a:p>
            <a:endParaRPr lang="en-US"/>
          </a:p>
        </p:txBody>
      </p:sp>
      <p:sp>
        <p:nvSpPr>
          <p:cNvPr id="237577" name="Line 9"/>
          <p:cNvSpPr>
            <a:spLocks noChangeShapeType="1"/>
          </p:cNvSpPr>
          <p:nvPr/>
        </p:nvSpPr>
        <p:spPr bwMode="auto">
          <a:xfrm flipH="1">
            <a:off x="2855913" y="4221163"/>
            <a:ext cx="647700" cy="1439862"/>
          </a:xfrm>
          <a:prstGeom prst="line">
            <a:avLst/>
          </a:prstGeom>
          <a:noFill/>
          <a:ln w="25400">
            <a:solidFill>
              <a:srgbClr val="FF00FF"/>
            </a:solidFill>
            <a:round/>
            <a:headEnd/>
            <a:tailEnd type="triangle" w="med" len="med"/>
          </a:ln>
        </p:spPr>
        <p:txBody>
          <a:bodyPr/>
          <a:lstStyle/>
          <a:p>
            <a:endParaRPr lang="en-US"/>
          </a:p>
        </p:txBody>
      </p:sp>
      <p:sp>
        <p:nvSpPr>
          <p:cNvPr id="237578" name="Line 10"/>
          <p:cNvSpPr>
            <a:spLocks noChangeShapeType="1"/>
          </p:cNvSpPr>
          <p:nvPr/>
        </p:nvSpPr>
        <p:spPr bwMode="auto">
          <a:xfrm flipV="1">
            <a:off x="4727575" y="2205039"/>
            <a:ext cx="1873250" cy="2663825"/>
          </a:xfrm>
          <a:prstGeom prst="line">
            <a:avLst/>
          </a:prstGeom>
          <a:noFill/>
          <a:ln w="25400">
            <a:solidFill>
              <a:srgbClr val="FF00FF"/>
            </a:solidFill>
            <a:round/>
            <a:headEnd/>
            <a:tailEnd type="triangle" w="med" len="med"/>
          </a:ln>
        </p:spPr>
        <p:txBody>
          <a:bodyPr/>
          <a:lstStyle/>
          <a:p>
            <a:endParaRPr lang="en-US"/>
          </a:p>
        </p:txBody>
      </p:sp>
      <p:sp>
        <p:nvSpPr>
          <p:cNvPr id="237579" name="Line 11"/>
          <p:cNvSpPr>
            <a:spLocks noChangeShapeType="1"/>
          </p:cNvSpPr>
          <p:nvPr/>
        </p:nvSpPr>
        <p:spPr bwMode="auto">
          <a:xfrm flipV="1">
            <a:off x="5664201" y="2492376"/>
            <a:ext cx="2303463" cy="360363"/>
          </a:xfrm>
          <a:prstGeom prst="line">
            <a:avLst/>
          </a:prstGeom>
          <a:noFill/>
          <a:ln w="25400">
            <a:solidFill>
              <a:srgbClr val="FF00FF"/>
            </a:solidFill>
            <a:round/>
            <a:headEnd/>
            <a:tailEnd type="triangle" w="med" len="med"/>
          </a:ln>
        </p:spPr>
        <p:txBody>
          <a:bodyPr/>
          <a:lstStyle/>
          <a:p>
            <a:endParaRPr lang="en-US"/>
          </a:p>
        </p:txBody>
      </p:sp>
      <p:sp>
        <p:nvSpPr>
          <p:cNvPr id="237580" name="Line 12"/>
          <p:cNvSpPr>
            <a:spLocks noChangeShapeType="1"/>
          </p:cNvSpPr>
          <p:nvPr/>
        </p:nvSpPr>
        <p:spPr bwMode="auto">
          <a:xfrm flipV="1">
            <a:off x="4656139" y="2565400"/>
            <a:ext cx="4968875" cy="1511300"/>
          </a:xfrm>
          <a:prstGeom prst="line">
            <a:avLst/>
          </a:prstGeom>
          <a:noFill/>
          <a:ln w="25400">
            <a:solidFill>
              <a:srgbClr val="FF00FF"/>
            </a:solidFill>
            <a:round/>
            <a:headEnd/>
            <a:tailEnd type="triangle" w="med" len="med"/>
          </a:ln>
        </p:spPr>
        <p:txBody>
          <a:bodyPr/>
          <a:lstStyle/>
          <a:p>
            <a:endParaRPr lang="en-US"/>
          </a:p>
        </p:txBody>
      </p:sp>
      <p:sp>
        <p:nvSpPr>
          <p:cNvPr id="237581" name="Line 13"/>
          <p:cNvSpPr>
            <a:spLocks noChangeShapeType="1"/>
          </p:cNvSpPr>
          <p:nvPr/>
        </p:nvSpPr>
        <p:spPr bwMode="auto">
          <a:xfrm flipV="1">
            <a:off x="3287714" y="2420939"/>
            <a:ext cx="3386137" cy="3887787"/>
          </a:xfrm>
          <a:prstGeom prst="line">
            <a:avLst/>
          </a:prstGeom>
          <a:noFill/>
          <a:ln w="25400">
            <a:solidFill>
              <a:srgbClr val="FF00FF"/>
            </a:solidFill>
            <a:round/>
            <a:headEnd/>
            <a:tailEnd type="triangle" w="med" len="med"/>
          </a:ln>
        </p:spPr>
        <p:txBody>
          <a:bodyPr/>
          <a:lstStyle/>
          <a:p>
            <a:endParaRPr lang="en-US"/>
          </a:p>
        </p:txBody>
      </p:sp>
    </p:spTree>
    <p:extLst>
      <p:ext uri="{BB962C8B-B14F-4D97-AF65-F5344CB8AC3E}">
        <p14:creationId xmlns:p14="http://schemas.microsoft.com/office/powerpoint/2010/main" val="316218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3100"/>
              <a:t>Kalkulus Proposisi-Konsekuensi Logik</a:t>
            </a:r>
          </a:p>
        </p:txBody>
      </p:sp>
      <p:sp>
        <p:nvSpPr>
          <p:cNvPr id="54275" name="Rectangle 3"/>
          <p:cNvSpPr>
            <a:spLocks noGrp="1" noChangeArrowheads="1"/>
          </p:cNvSpPr>
          <p:nvPr>
            <p:ph idx="1"/>
          </p:nvPr>
        </p:nvSpPr>
        <p:spPr>
          <a:xfrm>
            <a:off x="1981200" y="1719264"/>
            <a:ext cx="8229600" cy="4878387"/>
          </a:xfrm>
        </p:spPr>
        <p:txBody>
          <a:bodyPr>
            <a:normAutofit fontScale="92500" lnSpcReduction="10000"/>
          </a:bodyPr>
          <a:lstStyle/>
          <a:p>
            <a:pPr marL="571500" indent="-571500" algn="just">
              <a:buNone/>
            </a:pPr>
            <a:r>
              <a:rPr lang="sv-SE" sz="1900" dirty="0">
                <a:latin typeface="Garamond" pitchFamily="18" charset="0"/>
              </a:rPr>
              <a:t>Selidiki apakah kesimpulan yang diberikan merupakan konsekuensi logik dari pernyataan-pernyataan yang diberikan dengan menggunakan Metode Asumsi Salah !</a:t>
            </a:r>
          </a:p>
          <a:p>
            <a:pPr marL="571500" indent="-571500" algn="just">
              <a:buNone/>
            </a:pPr>
            <a:endParaRPr lang="sv-SE" sz="800" dirty="0">
              <a:latin typeface="Garamond" pitchFamily="18" charset="0"/>
            </a:endParaRPr>
          </a:p>
          <a:p>
            <a:pPr marL="571500" indent="-571500" algn="just">
              <a:buFont typeface="Wingdings" pitchFamily="2" charset="2"/>
              <a:buAutoNum type="arabicPeriod"/>
            </a:pPr>
            <a:r>
              <a:rPr lang="sv-SE" sz="1900" dirty="0">
                <a:latin typeface="Garamond" pitchFamily="18" charset="0"/>
              </a:rPr>
              <a:t>Jika kamu mengirim e-mail maka saya akan menyelesaikan program lebih awal. Jika kamu tidak mengirim e-mail maka saya akan tidur lebih awal. Jika saya tidur lebih awal maka saya akan merasa lebih segar. </a:t>
            </a:r>
          </a:p>
          <a:p>
            <a:pPr marL="571500" indent="-571500"/>
            <a:endParaRPr lang="sv-SE" sz="1900" dirty="0">
              <a:latin typeface="Garamond" pitchFamily="18" charset="0"/>
            </a:endParaRPr>
          </a:p>
          <a:p>
            <a:pPr marL="571500" indent="-571500">
              <a:buNone/>
            </a:pPr>
            <a:r>
              <a:rPr lang="sv-SE" sz="1900" dirty="0">
                <a:latin typeface="Garamond" pitchFamily="18" charset="0"/>
              </a:rPr>
              <a:t>	Jadi, Jika saya tidak menyelesaikan program lebih awal maka saya akan merasa lebih segar</a:t>
            </a:r>
          </a:p>
          <a:p>
            <a:pPr marL="571500" indent="-571500">
              <a:buNone/>
            </a:pPr>
            <a:endParaRPr lang="sv-SE" sz="1900" dirty="0">
              <a:latin typeface="Garamond" pitchFamily="18" charset="0"/>
            </a:endParaRPr>
          </a:p>
          <a:p>
            <a:pPr marL="571500" indent="-571500">
              <a:buFont typeface="Wingdings" pitchFamily="2" charset="2"/>
              <a:buAutoNum type="arabicPeriod" startAt="2"/>
            </a:pPr>
            <a:r>
              <a:rPr lang="en-US" sz="1900" dirty="0" err="1">
                <a:latin typeface="Garamond" pitchFamily="18" charset="0"/>
              </a:rPr>
              <a:t>Kalau</a:t>
            </a:r>
            <a:r>
              <a:rPr lang="en-US" sz="1900" dirty="0">
                <a:latin typeface="Garamond" pitchFamily="18" charset="0"/>
              </a:rPr>
              <a:t> </a:t>
            </a:r>
            <a:r>
              <a:rPr lang="en-US" sz="1900" dirty="0" err="1">
                <a:latin typeface="Garamond" pitchFamily="18" charset="0"/>
              </a:rPr>
              <a:t>rakyat</a:t>
            </a:r>
            <a:r>
              <a:rPr lang="en-US" sz="1900" dirty="0">
                <a:latin typeface="Garamond" pitchFamily="18" charset="0"/>
              </a:rPr>
              <a:t> </a:t>
            </a:r>
            <a:r>
              <a:rPr lang="en-US" sz="1900" dirty="0" err="1">
                <a:latin typeface="Garamond" pitchFamily="18" charset="0"/>
              </a:rPr>
              <a:t>rajin</a:t>
            </a:r>
            <a:r>
              <a:rPr lang="en-US" sz="1900" dirty="0">
                <a:latin typeface="Garamond" pitchFamily="18" charset="0"/>
              </a:rPr>
              <a:t> </a:t>
            </a:r>
            <a:r>
              <a:rPr lang="en-US" sz="1900" dirty="0" err="1">
                <a:latin typeface="Garamond" pitchFamily="18" charset="0"/>
              </a:rPr>
              <a:t>bekerja</a:t>
            </a:r>
            <a:r>
              <a:rPr lang="en-US" sz="1900" dirty="0">
                <a:latin typeface="Garamond" pitchFamily="18" charset="0"/>
              </a:rPr>
              <a:t> </a:t>
            </a:r>
            <a:r>
              <a:rPr lang="en-US" sz="1900" dirty="0" err="1">
                <a:latin typeface="Garamond" pitchFamily="18" charset="0"/>
              </a:rPr>
              <a:t>dan</a:t>
            </a:r>
            <a:r>
              <a:rPr lang="en-US" sz="1900" dirty="0">
                <a:latin typeface="Garamond" pitchFamily="18" charset="0"/>
              </a:rPr>
              <a:t> </a:t>
            </a:r>
            <a:r>
              <a:rPr lang="en-US" sz="1900" dirty="0" err="1">
                <a:latin typeface="Garamond" pitchFamily="18" charset="0"/>
              </a:rPr>
              <a:t>Pemerintah</a:t>
            </a:r>
            <a:r>
              <a:rPr lang="en-US" sz="1900" dirty="0">
                <a:latin typeface="Garamond" pitchFamily="18" charset="0"/>
              </a:rPr>
              <a:t> </a:t>
            </a:r>
            <a:r>
              <a:rPr lang="en-US" sz="1900" dirty="0" err="1">
                <a:latin typeface="Garamond" pitchFamily="18" charset="0"/>
              </a:rPr>
              <a:t>cakap</a:t>
            </a:r>
            <a:r>
              <a:rPr lang="en-US" sz="1900" dirty="0">
                <a:latin typeface="Garamond" pitchFamily="18" charset="0"/>
              </a:rPr>
              <a:t>, </a:t>
            </a:r>
            <a:r>
              <a:rPr lang="en-US" sz="1900" dirty="0" err="1">
                <a:latin typeface="Garamond" pitchFamily="18" charset="0"/>
              </a:rPr>
              <a:t>maka</a:t>
            </a:r>
            <a:r>
              <a:rPr lang="en-US" sz="1900" dirty="0">
                <a:latin typeface="Garamond" pitchFamily="18" charset="0"/>
              </a:rPr>
              <a:t> </a:t>
            </a:r>
            <a:r>
              <a:rPr lang="en-US" sz="1900" dirty="0" err="1">
                <a:latin typeface="Garamond" pitchFamily="18" charset="0"/>
              </a:rPr>
              <a:t>masyarakat</a:t>
            </a:r>
            <a:r>
              <a:rPr lang="en-US" sz="1900" dirty="0">
                <a:latin typeface="Garamond" pitchFamily="18" charset="0"/>
              </a:rPr>
              <a:t> </a:t>
            </a:r>
            <a:r>
              <a:rPr lang="en-US" sz="1900" dirty="0" err="1">
                <a:latin typeface="Garamond" pitchFamily="18" charset="0"/>
              </a:rPr>
              <a:t>tenang</a:t>
            </a:r>
            <a:r>
              <a:rPr lang="en-US" sz="1900" dirty="0">
                <a:latin typeface="Garamond" pitchFamily="18" charset="0"/>
              </a:rPr>
              <a:t> </a:t>
            </a:r>
            <a:r>
              <a:rPr lang="en-US" sz="1900" dirty="0" err="1">
                <a:latin typeface="Garamond" pitchFamily="18" charset="0"/>
              </a:rPr>
              <a:t>atau</a:t>
            </a:r>
            <a:r>
              <a:rPr lang="en-US" sz="1900" dirty="0">
                <a:latin typeface="Garamond" pitchFamily="18" charset="0"/>
              </a:rPr>
              <a:t> </a:t>
            </a:r>
            <a:r>
              <a:rPr lang="en-US" sz="1900" dirty="0" err="1">
                <a:latin typeface="Garamond" pitchFamily="18" charset="0"/>
              </a:rPr>
              <a:t>pembangunan</a:t>
            </a:r>
            <a:r>
              <a:rPr lang="en-US" sz="1900" dirty="0">
                <a:latin typeface="Garamond" pitchFamily="18" charset="0"/>
              </a:rPr>
              <a:t> </a:t>
            </a:r>
            <a:r>
              <a:rPr lang="en-US" sz="1900" dirty="0" err="1">
                <a:latin typeface="Garamond" pitchFamily="18" charset="0"/>
              </a:rPr>
              <a:t>berjalan</a:t>
            </a:r>
            <a:r>
              <a:rPr lang="en-US" sz="1900" dirty="0">
                <a:latin typeface="Garamond" pitchFamily="18" charset="0"/>
              </a:rPr>
              <a:t> </a:t>
            </a:r>
            <a:r>
              <a:rPr lang="en-US" sz="1900" dirty="0" err="1">
                <a:latin typeface="Garamond" pitchFamily="18" charset="0"/>
              </a:rPr>
              <a:t>lancar</a:t>
            </a:r>
            <a:r>
              <a:rPr lang="en-US" sz="1900" dirty="0">
                <a:latin typeface="Garamond" pitchFamily="18" charset="0"/>
              </a:rPr>
              <a:t>. </a:t>
            </a:r>
            <a:r>
              <a:rPr lang="en-US" sz="1900" dirty="0" err="1">
                <a:latin typeface="Garamond" pitchFamily="18" charset="0"/>
              </a:rPr>
              <a:t>Kalau</a:t>
            </a:r>
            <a:r>
              <a:rPr lang="en-US" sz="1900" dirty="0">
                <a:latin typeface="Garamond" pitchFamily="18" charset="0"/>
              </a:rPr>
              <a:t> </a:t>
            </a:r>
            <a:r>
              <a:rPr lang="en-US" sz="1900" dirty="0" err="1">
                <a:latin typeface="Garamond" pitchFamily="18" charset="0"/>
              </a:rPr>
              <a:t>rakyat</a:t>
            </a:r>
            <a:r>
              <a:rPr lang="en-US" sz="1900" dirty="0">
                <a:latin typeface="Garamond" pitchFamily="18" charset="0"/>
              </a:rPr>
              <a:t> </a:t>
            </a:r>
            <a:r>
              <a:rPr lang="en-US" sz="1900" dirty="0" err="1">
                <a:latin typeface="Garamond" pitchFamily="18" charset="0"/>
              </a:rPr>
              <a:t>tenang</a:t>
            </a:r>
            <a:r>
              <a:rPr lang="en-US" sz="1900" dirty="0">
                <a:latin typeface="Garamond" pitchFamily="18" charset="0"/>
              </a:rPr>
              <a:t> </a:t>
            </a:r>
            <a:r>
              <a:rPr lang="en-US" sz="1900" dirty="0" err="1">
                <a:latin typeface="Garamond" pitchFamily="18" charset="0"/>
              </a:rPr>
              <a:t>atau</a:t>
            </a:r>
            <a:r>
              <a:rPr lang="en-US" sz="1900" dirty="0">
                <a:latin typeface="Garamond" pitchFamily="18" charset="0"/>
              </a:rPr>
              <a:t> </a:t>
            </a:r>
            <a:r>
              <a:rPr lang="en-US" sz="1900" dirty="0" err="1">
                <a:latin typeface="Garamond" pitchFamily="18" charset="0"/>
              </a:rPr>
              <a:t>pembangunan</a:t>
            </a:r>
            <a:r>
              <a:rPr lang="en-US" sz="1900" dirty="0">
                <a:latin typeface="Garamond" pitchFamily="18" charset="0"/>
              </a:rPr>
              <a:t> </a:t>
            </a:r>
            <a:r>
              <a:rPr lang="en-US" sz="1900" dirty="0" err="1">
                <a:latin typeface="Garamond" pitchFamily="18" charset="0"/>
              </a:rPr>
              <a:t>berjalan</a:t>
            </a:r>
            <a:r>
              <a:rPr lang="en-US" sz="1900" dirty="0">
                <a:latin typeface="Garamond" pitchFamily="18" charset="0"/>
              </a:rPr>
              <a:t> </a:t>
            </a:r>
            <a:r>
              <a:rPr lang="en-US" sz="1900" dirty="0" err="1">
                <a:latin typeface="Garamond" pitchFamily="18" charset="0"/>
              </a:rPr>
              <a:t>lancar</a:t>
            </a:r>
            <a:r>
              <a:rPr lang="en-US" sz="1900" dirty="0">
                <a:latin typeface="Garamond" pitchFamily="18" charset="0"/>
              </a:rPr>
              <a:t>, </a:t>
            </a:r>
            <a:r>
              <a:rPr lang="en-US" sz="1900" dirty="0" err="1">
                <a:latin typeface="Garamond" pitchFamily="18" charset="0"/>
              </a:rPr>
              <a:t>maka</a:t>
            </a:r>
            <a:r>
              <a:rPr lang="en-US" sz="1900" dirty="0">
                <a:latin typeface="Garamond" pitchFamily="18" charset="0"/>
              </a:rPr>
              <a:t> </a:t>
            </a:r>
            <a:r>
              <a:rPr lang="en-US" sz="1900" dirty="0" err="1">
                <a:latin typeface="Garamond" pitchFamily="18" charset="0"/>
              </a:rPr>
              <a:t>negara</a:t>
            </a:r>
            <a:r>
              <a:rPr lang="en-US" sz="1900" dirty="0">
                <a:latin typeface="Garamond" pitchFamily="18" charset="0"/>
              </a:rPr>
              <a:t> </a:t>
            </a:r>
            <a:r>
              <a:rPr lang="en-US" sz="1900" dirty="0" err="1">
                <a:latin typeface="Garamond" pitchFamily="18" charset="0"/>
              </a:rPr>
              <a:t>sejahtera</a:t>
            </a:r>
            <a:r>
              <a:rPr lang="en-US" sz="1900" dirty="0">
                <a:latin typeface="Garamond" pitchFamily="18" charset="0"/>
              </a:rPr>
              <a:t> </a:t>
            </a:r>
            <a:r>
              <a:rPr lang="en-US" sz="1900" dirty="0" err="1">
                <a:latin typeface="Garamond" pitchFamily="18" charset="0"/>
              </a:rPr>
              <a:t>dan</a:t>
            </a:r>
            <a:r>
              <a:rPr lang="en-US" sz="1900" dirty="0">
                <a:latin typeface="Garamond" pitchFamily="18" charset="0"/>
              </a:rPr>
              <a:t> </a:t>
            </a:r>
            <a:r>
              <a:rPr lang="en-US" sz="1900" dirty="0" err="1">
                <a:latin typeface="Garamond" pitchFamily="18" charset="0"/>
              </a:rPr>
              <a:t>rakyat</a:t>
            </a:r>
            <a:r>
              <a:rPr lang="en-US" sz="1900" dirty="0">
                <a:latin typeface="Garamond" pitchFamily="18" charset="0"/>
              </a:rPr>
              <a:t> </a:t>
            </a:r>
            <a:r>
              <a:rPr lang="en-US" sz="1900" dirty="0" err="1">
                <a:latin typeface="Garamond" pitchFamily="18" charset="0"/>
              </a:rPr>
              <a:t>bahagia</a:t>
            </a:r>
            <a:r>
              <a:rPr lang="en-US" sz="1900" dirty="0">
                <a:latin typeface="Garamond" pitchFamily="18" charset="0"/>
              </a:rPr>
              <a:t>. Rakyat </a:t>
            </a:r>
            <a:r>
              <a:rPr lang="en-US" sz="1900" dirty="0" err="1">
                <a:latin typeface="Garamond" pitchFamily="18" charset="0"/>
              </a:rPr>
              <a:t>rajin</a:t>
            </a:r>
            <a:r>
              <a:rPr lang="en-US" sz="1900" dirty="0">
                <a:latin typeface="Garamond" pitchFamily="18" charset="0"/>
              </a:rPr>
              <a:t> </a:t>
            </a:r>
            <a:r>
              <a:rPr lang="en-US" sz="1900" dirty="0" err="1">
                <a:latin typeface="Garamond" pitchFamily="18" charset="0"/>
              </a:rPr>
              <a:t>bekerja</a:t>
            </a:r>
            <a:r>
              <a:rPr lang="en-US" sz="1900" dirty="0">
                <a:latin typeface="Garamond" pitchFamily="18" charset="0"/>
              </a:rPr>
              <a:t>.</a:t>
            </a:r>
          </a:p>
          <a:p>
            <a:pPr marL="571500" indent="-571500">
              <a:buNone/>
            </a:pPr>
            <a:r>
              <a:rPr lang="en-US" sz="1900" dirty="0">
                <a:latin typeface="Garamond" pitchFamily="18" charset="0"/>
              </a:rPr>
              <a:t>	</a:t>
            </a:r>
          </a:p>
          <a:p>
            <a:pPr marL="571500" indent="-571500">
              <a:buNone/>
            </a:pPr>
            <a:r>
              <a:rPr lang="en-US" sz="1900" dirty="0">
                <a:latin typeface="Garamond" pitchFamily="18" charset="0"/>
              </a:rPr>
              <a:t>	</a:t>
            </a:r>
            <a:r>
              <a:rPr lang="en-US" sz="1900" dirty="0" err="1">
                <a:latin typeface="Garamond" pitchFamily="18" charset="0"/>
              </a:rPr>
              <a:t>Jadi</a:t>
            </a:r>
            <a:r>
              <a:rPr lang="en-US" sz="1900" dirty="0">
                <a:latin typeface="Garamond" pitchFamily="18" charset="0"/>
              </a:rPr>
              <a:t>, Negara </a:t>
            </a:r>
            <a:r>
              <a:rPr lang="en-US" sz="1900" dirty="0" err="1">
                <a:latin typeface="Garamond" pitchFamily="18" charset="0"/>
              </a:rPr>
              <a:t>sejahtera</a:t>
            </a:r>
            <a:endParaRPr lang="en-US" sz="1900" dirty="0">
              <a:latin typeface="Garamond" pitchFamily="18" charset="0"/>
            </a:endParaRPr>
          </a:p>
        </p:txBody>
      </p:sp>
      <p:sp>
        <p:nvSpPr>
          <p:cNvPr id="5427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6462E199-64A7-476B-B15D-DE62E527C1D0}" type="slidenum">
              <a:rPr lang="en-US" altLang="en-US"/>
              <a:pPr/>
              <a:t>14</a:t>
            </a:fld>
            <a:endParaRPr lang="en-US" altLang="en-US"/>
          </a:p>
        </p:txBody>
      </p:sp>
    </p:spTree>
    <p:extLst>
      <p:ext uri="{BB962C8B-B14F-4D97-AF65-F5344CB8AC3E}">
        <p14:creationId xmlns:p14="http://schemas.microsoft.com/office/powerpoint/2010/main" val="2376592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3100"/>
              <a:t>Kalkulus Proposisi-Konsekuensi Logik</a:t>
            </a:r>
          </a:p>
        </p:txBody>
      </p:sp>
      <p:sp>
        <p:nvSpPr>
          <p:cNvPr id="55299" name="Rectangle 3"/>
          <p:cNvSpPr>
            <a:spLocks noGrp="1" noChangeArrowheads="1"/>
          </p:cNvSpPr>
          <p:nvPr>
            <p:ph idx="1"/>
          </p:nvPr>
        </p:nvSpPr>
        <p:spPr/>
        <p:txBody>
          <a:bodyPr>
            <a:normAutofit/>
          </a:bodyPr>
          <a:lstStyle/>
          <a:p>
            <a:pPr marL="571500" indent="-571500">
              <a:buFont typeface="Wingdings" pitchFamily="2" charset="2"/>
              <a:buAutoNum type="arabicPeriod" startAt="3"/>
            </a:pPr>
            <a:r>
              <a:rPr lang="sv-SE" sz="2200">
                <a:latin typeface="Garamond" pitchFamily="18" charset="0"/>
              </a:rPr>
              <a:t>Jika hari hujan dan angin kencang maka terjadilah banjir. Jika terjadi banjir, rakyat menderita. Anginnya kencang, akan tetapi rakyat tidak menderita.</a:t>
            </a:r>
          </a:p>
          <a:p>
            <a:pPr marL="571500" indent="-571500">
              <a:buFont typeface="Wingdings" pitchFamily="2" charset="2"/>
              <a:buAutoNum type="arabicPeriod" startAt="3"/>
            </a:pPr>
            <a:endParaRPr lang="en-US" sz="1400">
              <a:latin typeface="Garamond" pitchFamily="18" charset="0"/>
            </a:endParaRPr>
          </a:p>
          <a:p>
            <a:pPr marL="571500" indent="-571500">
              <a:buNone/>
            </a:pPr>
            <a:r>
              <a:rPr lang="en-US" sz="2200">
                <a:latin typeface="Garamond" pitchFamily="18" charset="0"/>
              </a:rPr>
              <a:t>	Jadi, Hari tidak hujan</a:t>
            </a:r>
          </a:p>
          <a:p>
            <a:pPr marL="571500" indent="-571500">
              <a:buNone/>
            </a:pPr>
            <a:endParaRPr lang="en-US" sz="2200">
              <a:latin typeface="Garamond" pitchFamily="18" charset="0"/>
            </a:endParaRPr>
          </a:p>
          <a:p>
            <a:pPr marL="571500" indent="-571500">
              <a:buFont typeface="Wingdings" pitchFamily="2" charset="2"/>
              <a:buAutoNum type="arabicPeriod" startAt="4"/>
            </a:pPr>
            <a:r>
              <a:rPr lang="en-US" sz="2000">
                <a:latin typeface="Garamond" pitchFamily="18" charset="0"/>
              </a:rPr>
              <a:t>Jika penawaran emas dibiarkan konstan dan permintaan emas bertambah maka harga emas naik. Jika permintaan emas bertambah yang menyebabkan harga emas naik, maka ada keuntungan bagi spekulator. Penawaran emas dibiarkan konstan. </a:t>
            </a:r>
          </a:p>
          <a:p>
            <a:pPr marL="571500" indent="-571500">
              <a:buFont typeface="Wingdings" pitchFamily="2" charset="2"/>
              <a:buAutoNum type="arabicPeriod" startAt="4"/>
            </a:pPr>
            <a:endParaRPr lang="en-US" sz="800">
              <a:latin typeface="Garamond" pitchFamily="18" charset="0"/>
            </a:endParaRPr>
          </a:p>
          <a:p>
            <a:pPr marL="571500" indent="-571500">
              <a:buNone/>
            </a:pPr>
            <a:r>
              <a:rPr lang="en-US" sz="2000">
                <a:latin typeface="Garamond" pitchFamily="18" charset="0"/>
              </a:rPr>
              <a:t>	Jadi, Ada keuntungan bagi spekulator </a:t>
            </a:r>
          </a:p>
        </p:txBody>
      </p:sp>
      <p:sp>
        <p:nvSpPr>
          <p:cNvPr id="5530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2566BD9B-4C28-4ED3-98D0-E7EA3C463E56}" type="slidenum">
              <a:rPr lang="en-US" altLang="en-US"/>
              <a:pPr/>
              <a:t>15</a:t>
            </a:fld>
            <a:endParaRPr lang="en-US" altLang="en-US"/>
          </a:p>
        </p:txBody>
      </p:sp>
    </p:spTree>
    <p:extLst>
      <p:ext uri="{BB962C8B-B14F-4D97-AF65-F5344CB8AC3E}">
        <p14:creationId xmlns:p14="http://schemas.microsoft.com/office/powerpoint/2010/main" val="2874620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100"/>
              <a:t>Kalkulus Proposisi-Konsekuensi Logik</a:t>
            </a:r>
          </a:p>
        </p:txBody>
      </p:sp>
      <p:sp>
        <p:nvSpPr>
          <p:cNvPr id="56323" name="Rectangle 3"/>
          <p:cNvSpPr>
            <a:spLocks noGrp="1" noChangeArrowheads="1"/>
          </p:cNvSpPr>
          <p:nvPr>
            <p:ph idx="1"/>
          </p:nvPr>
        </p:nvSpPr>
        <p:spPr>
          <a:xfrm>
            <a:off x="1981200" y="1719263"/>
            <a:ext cx="8229600" cy="4805362"/>
          </a:xfrm>
        </p:spPr>
        <p:txBody>
          <a:bodyPr/>
          <a:lstStyle/>
          <a:p>
            <a:pPr marL="571500" indent="-571500">
              <a:buFont typeface="Wingdings" pitchFamily="2" charset="2"/>
              <a:buAutoNum type="arabicPeriod" startAt="5"/>
            </a:pPr>
            <a:r>
              <a:rPr lang="en-US" sz="2000">
                <a:latin typeface="Garamond" pitchFamily="18" charset="0"/>
              </a:rPr>
              <a:t>Kalau rakyat berkuasa dan ada pemilihan umum, itu berarti bahwa ada sistem demokrasi. Kalau ada pemilihan umum dan ada sistem demokrasi, maka pemerintah dapat diganti oleh rakyat. Rakyat berkuasa. </a:t>
            </a:r>
          </a:p>
          <a:p>
            <a:pPr marL="571500" indent="-571500">
              <a:buNone/>
            </a:pPr>
            <a:endParaRPr lang="en-US" sz="800">
              <a:latin typeface="Garamond" pitchFamily="18" charset="0"/>
            </a:endParaRPr>
          </a:p>
          <a:p>
            <a:pPr marL="571500" indent="-571500">
              <a:buNone/>
            </a:pPr>
            <a:r>
              <a:rPr lang="sv-SE" sz="2000">
                <a:latin typeface="Garamond" pitchFamily="18" charset="0"/>
              </a:rPr>
              <a:t>	Jadi, Pemerintah dapat diganti oleh rakyat</a:t>
            </a:r>
            <a:r>
              <a:rPr lang="en-US" sz="2000">
                <a:latin typeface="Garamond" pitchFamily="18" charset="0"/>
              </a:rPr>
              <a:t> </a:t>
            </a:r>
          </a:p>
          <a:p>
            <a:pPr marL="571500" indent="-571500"/>
            <a:endParaRPr lang="sv-SE" sz="1800">
              <a:latin typeface="Garamond" pitchFamily="18" charset="0"/>
            </a:endParaRPr>
          </a:p>
          <a:p>
            <a:pPr marL="571500" indent="-571500">
              <a:buFont typeface="Wingdings" pitchFamily="2" charset="2"/>
              <a:buAutoNum type="arabicPeriod" startAt="6"/>
            </a:pPr>
            <a:r>
              <a:rPr lang="sv-SE" sz="2000">
                <a:latin typeface="Garamond" pitchFamily="18" charset="0"/>
              </a:rPr>
              <a:t>Kalau rakyat berpegang pada UUD ’45, maka rakyat menerima apa yang tercantum didalamnya. Kalau rakyat menerima apa yang tercantum di dalam UUD ’45, maka rakyat menerima Pancasila. </a:t>
            </a:r>
            <a:r>
              <a:rPr lang="en-US" sz="2000">
                <a:latin typeface="Garamond" pitchFamily="18" charset="0"/>
              </a:rPr>
              <a:t>Rakyat berpegang pada UUD ’45 dan ada yang berpegang kepada ideologi lain.</a:t>
            </a:r>
          </a:p>
          <a:p>
            <a:pPr marL="571500" indent="-571500">
              <a:buNone/>
            </a:pPr>
            <a:endParaRPr lang="en-US" sz="1200">
              <a:latin typeface="Garamond" pitchFamily="18" charset="0"/>
            </a:endParaRPr>
          </a:p>
          <a:p>
            <a:pPr marL="571500" indent="-571500">
              <a:buNone/>
            </a:pPr>
            <a:r>
              <a:rPr lang="en-US" sz="2000">
                <a:latin typeface="Garamond" pitchFamily="18" charset="0"/>
              </a:rPr>
              <a:t>	Jadi, Rakyat menerima Pancasila </a:t>
            </a:r>
          </a:p>
        </p:txBody>
      </p:sp>
      <p:sp>
        <p:nvSpPr>
          <p:cNvPr id="5632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9970CBE8-34FC-4B12-93C9-D0AB2D485A37}" type="slidenum">
              <a:rPr lang="en-US" altLang="en-US"/>
              <a:pPr/>
              <a:t>16</a:t>
            </a:fld>
            <a:endParaRPr lang="en-US" altLang="en-US"/>
          </a:p>
        </p:txBody>
      </p:sp>
    </p:spTree>
    <p:extLst>
      <p:ext uri="{BB962C8B-B14F-4D97-AF65-F5344CB8AC3E}">
        <p14:creationId xmlns:p14="http://schemas.microsoft.com/office/powerpoint/2010/main" val="3014865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100"/>
              <a:t>Kalkulus Proposisi-Konsekuensi Logik</a:t>
            </a:r>
          </a:p>
        </p:txBody>
      </p:sp>
      <p:sp>
        <p:nvSpPr>
          <p:cNvPr id="57347" name="Rectangle 3"/>
          <p:cNvSpPr>
            <a:spLocks noGrp="1" noChangeArrowheads="1"/>
          </p:cNvSpPr>
          <p:nvPr>
            <p:ph idx="1"/>
          </p:nvPr>
        </p:nvSpPr>
        <p:spPr/>
        <p:txBody>
          <a:bodyPr>
            <a:normAutofit/>
          </a:bodyPr>
          <a:lstStyle/>
          <a:p>
            <a:pPr marL="571500" indent="-571500">
              <a:lnSpc>
                <a:spcPct val="80000"/>
              </a:lnSpc>
              <a:buFont typeface="Wingdings" pitchFamily="2" charset="2"/>
              <a:buAutoNum type="arabicPeriod" startAt="7"/>
            </a:pPr>
            <a:r>
              <a:rPr lang="en-US" sz="2000">
                <a:latin typeface="Garamond" pitchFamily="18" charset="0"/>
              </a:rPr>
              <a:t>Kalau harga di Toko itu murah, tentu banyak pembelinya. Toko itu dekat pemukiman penduduk atau tidak banyak pembelinya. Toko itu tidak dekat dengan pemukiman penduduk atau tidak banyak pembelinya. Toko itu tidak dekat dengan pemukiman penduduk.</a:t>
            </a:r>
          </a:p>
          <a:p>
            <a:pPr marL="571500" indent="-571500">
              <a:lnSpc>
                <a:spcPct val="80000"/>
              </a:lnSpc>
              <a:buFont typeface="Wingdings" pitchFamily="2" charset="2"/>
              <a:buAutoNum type="arabicPeriod" startAt="7"/>
            </a:pPr>
            <a:endParaRPr lang="en-US" sz="2000">
              <a:latin typeface="Garamond" pitchFamily="18" charset="0"/>
            </a:endParaRPr>
          </a:p>
          <a:p>
            <a:pPr marL="571500" indent="-571500">
              <a:lnSpc>
                <a:spcPct val="80000"/>
              </a:lnSpc>
              <a:buNone/>
            </a:pPr>
            <a:r>
              <a:rPr lang="sv-SE" sz="2000"/>
              <a:t>	</a:t>
            </a:r>
            <a:r>
              <a:rPr lang="sv-SE" sz="2000">
                <a:latin typeface="Garamond" pitchFamily="18" charset="0"/>
              </a:rPr>
              <a:t>Jadi, harga Toko itu tidak murah.</a:t>
            </a:r>
            <a:r>
              <a:rPr lang="en-US" sz="2000">
                <a:latin typeface="Garamond" pitchFamily="18" charset="0"/>
              </a:rPr>
              <a:t> </a:t>
            </a:r>
          </a:p>
          <a:p>
            <a:pPr marL="571500" indent="-571500">
              <a:lnSpc>
                <a:spcPct val="80000"/>
              </a:lnSpc>
              <a:buFont typeface="Wingdings" pitchFamily="2" charset="2"/>
              <a:buAutoNum type="arabicPeriod" startAt="7"/>
            </a:pPr>
            <a:endParaRPr lang="en-US" sz="2000">
              <a:latin typeface="Garamond" pitchFamily="18" charset="0"/>
            </a:endParaRPr>
          </a:p>
          <a:p>
            <a:pPr marL="571500" indent="-571500">
              <a:lnSpc>
                <a:spcPct val="80000"/>
              </a:lnSpc>
              <a:buFont typeface="Wingdings" pitchFamily="2" charset="2"/>
              <a:buAutoNum type="arabicPeriod" startAt="8"/>
            </a:pPr>
            <a:r>
              <a:rPr lang="sv-SE" sz="2000">
                <a:latin typeface="Garamond" pitchFamily="18" charset="0"/>
              </a:rPr>
              <a:t>Kalau rakyat berpegang pada UUD ’45, maka rakyat menerima apa yang tercantum didalamnya. Kalau rakyat menerima apa yang tercantum di dalam UUD ’45, maka rakyat menerima Pancasila. Kalau dalam berpolitik ada yang berpegang kepada ideologi lain, maka negara Indonesia akan pecah. </a:t>
            </a:r>
            <a:r>
              <a:rPr lang="en-US" sz="2000">
                <a:latin typeface="Garamond" pitchFamily="18" charset="0"/>
              </a:rPr>
              <a:t>Rakyat berpegang pada UUD ’45 atau ada yang berpegang kepada ideologi lain. </a:t>
            </a:r>
          </a:p>
          <a:p>
            <a:pPr marL="571500" indent="-571500">
              <a:lnSpc>
                <a:spcPct val="80000"/>
              </a:lnSpc>
              <a:buFont typeface="Wingdings" pitchFamily="2" charset="2"/>
              <a:buAutoNum type="arabicPeriod" startAt="8"/>
            </a:pPr>
            <a:endParaRPr lang="en-US" sz="1200">
              <a:latin typeface="Garamond" pitchFamily="18" charset="0"/>
            </a:endParaRPr>
          </a:p>
          <a:p>
            <a:pPr marL="571500" indent="-571500">
              <a:lnSpc>
                <a:spcPct val="80000"/>
              </a:lnSpc>
              <a:buNone/>
            </a:pPr>
            <a:r>
              <a:rPr lang="pt-BR" sz="2000">
                <a:latin typeface="Garamond" pitchFamily="18" charset="0"/>
              </a:rPr>
              <a:t>	Jadi, Rakyat menerima Pancasila atau negara Indonesia akan pecah</a:t>
            </a:r>
            <a:endParaRPr lang="en-US" sz="2000">
              <a:latin typeface="Garamond" pitchFamily="18" charset="0"/>
            </a:endParaRPr>
          </a:p>
        </p:txBody>
      </p:sp>
      <p:sp>
        <p:nvSpPr>
          <p:cNvPr id="5734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F890DB3-57BA-4197-8676-716DBCA89FD3}" type="slidenum">
              <a:rPr lang="en-US" altLang="en-US"/>
              <a:pPr/>
              <a:t>17</a:t>
            </a:fld>
            <a:endParaRPr lang="en-US" altLang="en-US"/>
          </a:p>
        </p:txBody>
      </p:sp>
    </p:spTree>
    <p:extLst>
      <p:ext uri="{BB962C8B-B14F-4D97-AF65-F5344CB8AC3E}">
        <p14:creationId xmlns:p14="http://schemas.microsoft.com/office/powerpoint/2010/main" val="3231219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Asumsi</a:t>
            </a:r>
          </a:p>
        </p:txBody>
      </p:sp>
      <p:sp>
        <p:nvSpPr>
          <p:cNvPr id="58371" name="Rectangle 3"/>
          <p:cNvSpPr>
            <a:spLocks noGrp="1" noChangeArrowheads="1"/>
          </p:cNvSpPr>
          <p:nvPr>
            <p:ph idx="1"/>
          </p:nvPr>
        </p:nvSpPr>
        <p:spPr/>
        <p:txBody>
          <a:bodyPr>
            <a:normAutofit fontScale="92500" lnSpcReduction="20000"/>
          </a:bodyPr>
          <a:lstStyle/>
          <a:p>
            <a:pPr>
              <a:lnSpc>
                <a:spcPct val="80000"/>
              </a:lnSpc>
              <a:buFont typeface="Wingdings" pitchFamily="2" charset="2"/>
              <a:buNone/>
            </a:pPr>
            <a:r>
              <a:rPr lang="de-DE" sz="2100">
                <a:solidFill>
                  <a:srgbClr val="FF00FF"/>
                </a:solidFill>
                <a:latin typeface="Garamond" pitchFamily="18" charset="0"/>
              </a:rPr>
              <a:t>Asumsi 1</a:t>
            </a:r>
          </a:p>
          <a:p>
            <a:pPr>
              <a:lnSpc>
                <a:spcPct val="80000"/>
              </a:lnSpc>
              <a:buFont typeface="Wingdings" pitchFamily="2" charset="2"/>
              <a:buNone/>
            </a:pPr>
            <a:r>
              <a:rPr lang="de-DE" sz="2100" i="1">
                <a:latin typeface="Garamond" pitchFamily="18" charset="0"/>
              </a:rPr>
              <a:t>p</a:t>
            </a:r>
            <a:r>
              <a:rPr lang="de-DE" sz="2100">
                <a:latin typeface="Garamond" pitchFamily="18" charset="0"/>
              </a:rPr>
              <a:t> </a:t>
            </a:r>
            <a:r>
              <a:rPr lang="en-US" sz="2100">
                <a:latin typeface="Garamond" pitchFamily="18" charset="0"/>
                <a:sym typeface="Wingdings" pitchFamily="2" charset="2"/>
              </a:rPr>
              <a:t></a:t>
            </a:r>
            <a:r>
              <a:rPr lang="de-DE" sz="2100">
                <a:latin typeface="Garamond" pitchFamily="18" charset="0"/>
              </a:rPr>
              <a:t> kamu mengirim email</a:t>
            </a:r>
            <a:endParaRPr lang="de-DE" sz="2100" i="1">
              <a:latin typeface="Garamond" pitchFamily="18" charset="0"/>
            </a:endParaRPr>
          </a:p>
          <a:p>
            <a:pPr>
              <a:lnSpc>
                <a:spcPct val="80000"/>
              </a:lnSpc>
              <a:buFont typeface="Wingdings" pitchFamily="2" charset="2"/>
              <a:buNone/>
            </a:pPr>
            <a:r>
              <a:rPr lang="de-DE" sz="2100" i="1">
                <a:latin typeface="Garamond" pitchFamily="18" charset="0"/>
              </a:rPr>
              <a:t>q</a:t>
            </a:r>
            <a:r>
              <a:rPr lang="de-DE" sz="2100">
                <a:latin typeface="Garamond" pitchFamily="18" charset="0"/>
              </a:rPr>
              <a:t> </a:t>
            </a:r>
            <a:r>
              <a:rPr lang="en-US" sz="2100">
                <a:latin typeface="Garamond" pitchFamily="18" charset="0"/>
                <a:sym typeface="Wingdings" pitchFamily="2" charset="2"/>
              </a:rPr>
              <a:t></a:t>
            </a:r>
            <a:r>
              <a:rPr lang="de-DE" sz="2100">
                <a:latin typeface="Garamond" pitchFamily="18" charset="0"/>
              </a:rPr>
              <a:t> saya akan menyelesaikan progam lebih awal </a:t>
            </a:r>
            <a:endParaRPr lang="de-DE" sz="2100" i="1">
              <a:latin typeface="Garamond" pitchFamily="18" charset="0"/>
            </a:endParaRPr>
          </a:p>
          <a:p>
            <a:pPr>
              <a:lnSpc>
                <a:spcPct val="80000"/>
              </a:lnSpc>
              <a:buFont typeface="Wingdings" pitchFamily="2" charset="2"/>
              <a:buNone/>
            </a:pPr>
            <a:r>
              <a:rPr lang="sv-SE" sz="2100" i="1">
                <a:latin typeface="Garamond" pitchFamily="18" charset="0"/>
              </a:rPr>
              <a:t>r</a:t>
            </a:r>
            <a:r>
              <a:rPr lang="sv-SE" sz="2100">
                <a:latin typeface="Garamond" pitchFamily="18" charset="0"/>
              </a:rPr>
              <a:t> </a:t>
            </a:r>
            <a:r>
              <a:rPr lang="en-US" sz="2100">
                <a:latin typeface="Garamond" pitchFamily="18" charset="0"/>
                <a:sym typeface="Wingdings" pitchFamily="2" charset="2"/>
              </a:rPr>
              <a:t></a:t>
            </a:r>
            <a:r>
              <a:rPr lang="sv-SE" sz="2100">
                <a:latin typeface="Garamond" pitchFamily="18" charset="0"/>
              </a:rPr>
              <a:t> saya akan tidur lebih awal </a:t>
            </a:r>
          </a:p>
          <a:p>
            <a:pPr>
              <a:lnSpc>
                <a:spcPct val="80000"/>
              </a:lnSpc>
              <a:buFont typeface="Wingdings" pitchFamily="2" charset="2"/>
              <a:buNone/>
            </a:pPr>
            <a:r>
              <a:rPr lang="en-US" sz="2100" i="1">
                <a:latin typeface="Garamond" pitchFamily="18" charset="0"/>
              </a:rPr>
              <a:t>s </a:t>
            </a:r>
            <a:r>
              <a:rPr lang="en-US" sz="2100">
                <a:latin typeface="Garamond" pitchFamily="18" charset="0"/>
                <a:sym typeface="Wingdings" pitchFamily="2" charset="2"/>
              </a:rPr>
              <a:t></a:t>
            </a:r>
            <a:r>
              <a:rPr lang="en-US" sz="2100" i="1">
                <a:latin typeface="Garamond" pitchFamily="18" charset="0"/>
              </a:rPr>
              <a:t> </a:t>
            </a:r>
            <a:r>
              <a:rPr lang="en-US" sz="2100">
                <a:latin typeface="Garamond" pitchFamily="18" charset="0"/>
              </a:rPr>
              <a:t>saya merasa lebih segar</a:t>
            </a:r>
          </a:p>
          <a:p>
            <a:pPr>
              <a:lnSpc>
                <a:spcPct val="80000"/>
              </a:lnSpc>
              <a:buFont typeface="Wingdings" pitchFamily="2" charset="2"/>
              <a:buNone/>
            </a:pPr>
            <a:endParaRPr lang="en-US" sz="2100">
              <a:latin typeface="Garamond" pitchFamily="18" charset="0"/>
            </a:endParaRPr>
          </a:p>
          <a:p>
            <a:pPr>
              <a:lnSpc>
                <a:spcPct val="80000"/>
              </a:lnSpc>
              <a:buFont typeface="Wingdings" pitchFamily="2" charset="2"/>
              <a:buNone/>
            </a:pPr>
            <a:r>
              <a:rPr lang="de-DE" sz="2100">
                <a:solidFill>
                  <a:srgbClr val="FF00FF"/>
                </a:solidFill>
                <a:latin typeface="Garamond" pitchFamily="18" charset="0"/>
              </a:rPr>
              <a:t>Asumsi 2</a:t>
            </a:r>
            <a:endParaRPr lang="en-US" sz="2100">
              <a:latin typeface="Garamond" pitchFamily="18" charset="0"/>
            </a:endParaRPr>
          </a:p>
          <a:p>
            <a:pPr>
              <a:lnSpc>
                <a:spcPct val="80000"/>
              </a:lnSpc>
              <a:buFont typeface="Wingdings" pitchFamily="2" charset="2"/>
              <a:buNone/>
            </a:pPr>
            <a:r>
              <a:rPr lang="sv-SE" sz="2100">
                <a:latin typeface="Garamond" pitchFamily="18" charset="0"/>
              </a:rPr>
              <a:t>p </a:t>
            </a:r>
            <a:r>
              <a:rPr lang="en-US" sz="2100">
                <a:latin typeface="Garamond" pitchFamily="18" charset="0"/>
                <a:sym typeface="Wingdings" pitchFamily="2" charset="2"/>
              </a:rPr>
              <a:t></a:t>
            </a:r>
            <a:r>
              <a:rPr lang="sv-SE" sz="2100">
                <a:latin typeface="Garamond" pitchFamily="18" charset="0"/>
              </a:rPr>
              <a:t> rakyat rajin bekerja, </a:t>
            </a:r>
          </a:p>
          <a:p>
            <a:pPr>
              <a:lnSpc>
                <a:spcPct val="80000"/>
              </a:lnSpc>
              <a:buFont typeface="Wingdings" pitchFamily="2" charset="2"/>
              <a:buNone/>
            </a:pPr>
            <a:r>
              <a:rPr lang="sv-SE" sz="2100">
                <a:latin typeface="Garamond" pitchFamily="18" charset="0"/>
              </a:rPr>
              <a:t>q </a:t>
            </a:r>
            <a:r>
              <a:rPr lang="en-US" sz="2100">
                <a:latin typeface="Garamond" pitchFamily="18" charset="0"/>
                <a:sym typeface="Wingdings" pitchFamily="2" charset="2"/>
              </a:rPr>
              <a:t></a:t>
            </a:r>
            <a:r>
              <a:rPr lang="sv-SE" sz="2100">
                <a:latin typeface="Garamond" pitchFamily="18" charset="0"/>
              </a:rPr>
              <a:t> pemerintah cakap</a:t>
            </a:r>
          </a:p>
          <a:p>
            <a:pPr>
              <a:lnSpc>
                <a:spcPct val="80000"/>
              </a:lnSpc>
              <a:buFont typeface="Wingdings" pitchFamily="2" charset="2"/>
              <a:buNone/>
            </a:pPr>
            <a:r>
              <a:rPr lang="sv-SE" sz="2100">
                <a:latin typeface="Garamond" pitchFamily="18" charset="0"/>
              </a:rPr>
              <a:t>r </a:t>
            </a:r>
            <a:r>
              <a:rPr lang="en-US" sz="2100">
                <a:latin typeface="Garamond" pitchFamily="18" charset="0"/>
                <a:sym typeface="Wingdings" pitchFamily="2" charset="2"/>
              </a:rPr>
              <a:t></a:t>
            </a:r>
            <a:r>
              <a:rPr lang="sv-SE" sz="2100">
                <a:latin typeface="Garamond" pitchFamily="18" charset="0"/>
              </a:rPr>
              <a:t> rakyat tenang </a:t>
            </a:r>
          </a:p>
          <a:p>
            <a:pPr>
              <a:lnSpc>
                <a:spcPct val="80000"/>
              </a:lnSpc>
              <a:buFont typeface="Wingdings" pitchFamily="2" charset="2"/>
              <a:buNone/>
            </a:pPr>
            <a:r>
              <a:rPr lang="sv-SE" sz="2100">
                <a:latin typeface="Garamond" pitchFamily="18" charset="0"/>
              </a:rPr>
              <a:t>s </a:t>
            </a:r>
            <a:r>
              <a:rPr lang="en-US" sz="2100">
                <a:latin typeface="Garamond" pitchFamily="18" charset="0"/>
                <a:sym typeface="Wingdings" pitchFamily="2" charset="2"/>
              </a:rPr>
              <a:t></a:t>
            </a:r>
            <a:r>
              <a:rPr lang="sv-SE" sz="2100">
                <a:latin typeface="Garamond" pitchFamily="18" charset="0"/>
              </a:rPr>
              <a:t> pembangunan berjalan lancar</a:t>
            </a:r>
          </a:p>
          <a:p>
            <a:pPr>
              <a:lnSpc>
                <a:spcPct val="80000"/>
              </a:lnSpc>
              <a:buFont typeface="Wingdings" pitchFamily="2" charset="2"/>
              <a:buNone/>
            </a:pPr>
            <a:r>
              <a:rPr lang="sv-SE" sz="2100">
                <a:latin typeface="Garamond" pitchFamily="18" charset="0"/>
              </a:rPr>
              <a:t>t </a:t>
            </a:r>
            <a:r>
              <a:rPr lang="en-US" sz="2100">
                <a:latin typeface="Garamond" pitchFamily="18" charset="0"/>
                <a:sym typeface="Wingdings" pitchFamily="2" charset="2"/>
              </a:rPr>
              <a:t></a:t>
            </a:r>
            <a:r>
              <a:rPr lang="sv-SE" sz="2100">
                <a:latin typeface="Garamond" pitchFamily="18" charset="0"/>
              </a:rPr>
              <a:t> negara sejahtera</a:t>
            </a:r>
          </a:p>
          <a:p>
            <a:pPr>
              <a:lnSpc>
                <a:spcPct val="80000"/>
              </a:lnSpc>
              <a:buFont typeface="Wingdings" pitchFamily="2" charset="2"/>
              <a:buNone/>
            </a:pPr>
            <a:r>
              <a:rPr lang="sv-SE" sz="2100">
                <a:latin typeface="Garamond" pitchFamily="18" charset="0"/>
              </a:rPr>
              <a:t>u </a:t>
            </a:r>
            <a:r>
              <a:rPr lang="en-US" sz="2100">
                <a:latin typeface="Garamond" pitchFamily="18" charset="0"/>
                <a:sym typeface="Wingdings" pitchFamily="2" charset="2"/>
              </a:rPr>
              <a:t></a:t>
            </a:r>
            <a:r>
              <a:rPr lang="sv-SE" sz="2100">
                <a:latin typeface="Garamond" pitchFamily="18" charset="0"/>
              </a:rPr>
              <a:t> rakyat bahagia</a:t>
            </a:r>
            <a:endParaRPr lang="en-US" sz="2100">
              <a:latin typeface="Garamond" pitchFamily="18" charset="0"/>
            </a:endParaRPr>
          </a:p>
        </p:txBody>
      </p:sp>
      <p:sp>
        <p:nvSpPr>
          <p:cNvPr id="5837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DB3AE765-1480-4D61-B2E1-B9C9914F21C0}" type="slidenum">
              <a:rPr lang="en-US" altLang="en-US"/>
              <a:pPr/>
              <a:t>18</a:t>
            </a:fld>
            <a:endParaRPr lang="en-US" altLang="en-US"/>
          </a:p>
        </p:txBody>
      </p:sp>
      <p:pic>
        <p:nvPicPr>
          <p:cNvPr id="37889" name="Picture 1" descr="D:\D3 IF TEL-U\ngajar\Semester Ganjil 1516\LOGMAT\asumsi2.jpg"/>
          <p:cNvPicPr>
            <a:picLocks noChangeAspect="1" noChangeArrowheads="1"/>
          </p:cNvPicPr>
          <p:nvPr/>
        </p:nvPicPr>
        <p:blipFill>
          <a:blip r:embed="rId2"/>
          <a:srcRect/>
          <a:stretch>
            <a:fillRect/>
          </a:stretch>
        </p:blipFill>
        <p:spPr bwMode="auto">
          <a:xfrm>
            <a:off x="8453454" y="357166"/>
            <a:ext cx="1504952" cy="1262066"/>
          </a:xfrm>
          <a:prstGeom prst="rect">
            <a:avLst/>
          </a:prstGeom>
          <a:noFill/>
        </p:spPr>
      </p:pic>
    </p:spTree>
    <p:extLst>
      <p:ext uri="{BB962C8B-B14F-4D97-AF65-F5344CB8AC3E}">
        <p14:creationId xmlns:p14="http://schemas.microsoft.com/office/powerpoint/2010/main" val="293665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Asumsi</a:t>
            </a:r>
          </a:p>
        </p:txBody>
      </p:sp>
      <p:sp>
        <p:nvSpPr>
          <p:cNvPr id="59395" name="Rectangle 3"/>
          <p:cNvSpPr>
            <a:spLocks noGrp="1" noChangeArrowheads="1"/>
          </p:cNvSpPr>
          <p:nvPr>
            <p:ph idx="1"/>
          </p:nvPr>
        </p:nvSpPr>
        <p:spPr/>
        <p:txBody>
          <a:bodyPr>
            <a:normAutofit fontScale="92500" lnSpcReduction="10000"/>
          </a:bodyPr>
          <a:lstStyle/>
          <a:p>
            <a:pPr>
              <a:lnSpc>
                <a:spcPct val="80000"/>
              </a:lnSpc>
              <a:buFont typeface="Wingdings" pitchFamily="2" charset="2"/>
              <a:buNone/>
            </a:pPr>
            <a:r>
              <a:rPr lang="de-DE" sz="2100">
                <a:solidFill>
                  <a:srgbClr val="FF00FF"/>
                </a:solidFill>
                <a:latin typeface="Garamond" pitchFamily="18" charset="0"/>
              </a:rPr>
              <a:t>Asumsi 3</a:t>
            </a:r>
          </a:p>
          <a:p>
            <a:pPr>
              <a:lnSpc>
                <a:spcPct val="80000"/>
              </a:lnSpc>
              <a:buFont typeface="Wingdings" pitchFamily="2" charset="2"/>
              <a:buNone/>
            </a:pPr>
            <a:r>
              <a:rPr lang="en-US" sz="2600">
                <a:latin typeface="Garamond" pitchFamily="18" charset="0"/>
              </a:rPr>
              <a:t>p </a:t>
            </a:r>
            <a:r>
              <a:rPr lang="en-US" sz="2600">
                <a:latin typeface="Garamond" pitchFamily="18" charset="0"/>
                <a:sym typeface="Wingdings" pitchFamily="2" charset="2"/>
              </a:rPr>
              <a:t></a:t>
            </a:r>
            <a:r>
              <a:rPr lang="en-US" sz="2600">
                <a:latin typeface="Garamond" pitchFamily="18" charset="0"/>
              </a:rPr>
              <a:t> hari hujan, </a:t>
            </a:r>
          </a:p>
          <a:p>
            <a:pPr>
              <a:lnSpc>
                <a:spcPct val="80000"/>
              </a:lnSpc>
              <a:buFont typeface="Wingdings" pitchFamily="2" charset="2"/>
              <a:buNone/>
            </a:pPr>
            <a:r>
              <a:rPr lang="en-US" sz="2600">
                <a:latin typeface="Garamond" pitchFamily="18" charset="0"/>
              </a:rPr>
              <a:t>q </a:t>
            </a:r>
            <a:r>
              <a:rPr lang="en-US" sz="2600">
                <a:latin typeface="Garamond" pitchFamily="18" charset="0"/>
                <a:sym typeface="Wingdings" pitchFamily="2" charset="2"/>
              </a:rPr>
              <a:t></a:t>
            </a:r>
            <a:r>
              <a:rPr lang="en-US" sz="2600">
                <a:latin typeface="Garamond" pitchFamily="18" charset="0"/>
              </a:rPr>
              <a:t> angin kencang </a:t>
            </a:r>
            <a:endParaRPr lang="sv-SE" sz="2600">
              <a:latin typeface="Garamond" pitchFamily="18" charset="0"/>
            </a:endParaRPr>
          </a:p>
          <a:p>
            <a:pPr>
              <a:lnSpc>
                <a:spcPct val="80000"/>
              </a:lnSpc>
              <a:buFont typeface="Wingdings" pitchFamily="2" charset="2"/>
              <a:buNone/>
            </a:pPr>
            <a:r>
              <a:rPr lang="sv-SE" sz="2600">
                <a:latin typeface="Garamond" pitchFamily="18" charset="0"/>
              </a:rPr>
              <a:t>r </a:t>
            </a:r>
            <a:r>
              <a:rPr lang="en-US" sz="2600">
                <a:latin typeface="Garamond" pitchFamily="18" charset="0"/>
                <a:sym typeface="Wingdings" pitchFamily="2" charset="2"/>
              </a:rPr>
              <a:t></a:t>
            </a:r>
            <a:r>
              <a:rPr lang="sv-SE" sz="2600">
                <a:latin typeface="Garamond" pitchFamily="18" charset="0"/>
              </a:rPr>
              <a:t> terjadi banjir </a:t>
            </a:r>
          </a:p>
          <a:p>
            <a:pPr>
              <a:lnSpc>
                <a:spcPct val="80000"/>
              </a:lnSpc>
              <a:buFont typeface="Wingdings" pitchFamily="2" charset="2"/>
              <a:buNone/>
            </a:pPr>
            <a:r>
              <a:rPr lang="sv-SE" sz="2600">
                <a:latin typeface="Garamond" pitchFamily="18" charset="0"/>
              </a:rPr>
              <a:t>s </a:t>
            </a:r>
            <a:r>
              <a:rPr lang="en-US" sz="2600">
                <a:latin typeface="Garamond" pitchFamily="18" charset="0"/>
                <a:sym typeface="Wingdings" pitchFamily="2" charset="2"/>
              </a:rPr>
              <a:t></a:t>
            </a:r>
            <a:r>
              <a:rPr lang="sv-SE" sz="2600">
                <a:latin typeface="Garamond" pitchFamily="18" charset="0"/>
              </a:rPr>
              <a:t> rakyat menderita.</a:t>
            </a:r>
            <a:r>
              <a:rPr lang="sv-SE" sz="2600"/>
              <a:t> </a:t>
            </a:r>
            <a:endParaRPr lang="en-US" sz="2100">
              <a:latin typeface="Garamond" pitchFamily="18" charset="0"/>
            </a:endParaRPr>
          </a:p>
          <a:p>
            <a:pPr>
              <a:lnSpc>
                <a:spcPct val="80000"/>
              </a:lnSpc>
              <a:buFont typeface="Wingdings" pitchFamily="2" charset="2"/>
              <a:buNone/>
            </a:pPr>
            <a:endParaRPr lang="en-US" sz="2100">
              <a:latin typeface="Garamond" pitchFamily="18" charset="0"/>
            </a:endParaRPr>
          </a:p>
          <a:p>
            <a:pPr>
              <a:lnSpc>
                <a:spcPct val="80000"/>
              </a:lnSpc>
              <a:buFont typeface="Wingdings" pitchFamily="2" charset="2"/>
              <a:buNone/>
            </a:pPr>
            <a:r>
              <a:rPr lang="de-DE" sz="2100">
                <a:solidFill>
                  <a:srgbClr val="FF00FF"/>
                </a:solidFill>
                <a:latin typeface="Garamond" pitchFamily="18" charset="0"/>
              </a:rPr>
              <a:t>Asumsi 4</a:t>
            </a:r>
            <a:endParaRPr lang="en-US" sz="2100">
              <a:latin typeface="Garamond" pitchFamily="18" charset="0"/>
            </a:endParaRPr>
          </a:p>
          <a:p>
            <a:pPr>
              <a:lnSpc>
                <a:spcPct val="80000"/>
              </a:lnSpc>
              <a:buFont typeface="Wingdings" pitchFamily="2" charset="2"/>
              <a:buNone/>
            </a:pPr>
            <a:r>
              <a:rPr lang="sv-SE" sz="2600">
                <a:latin typeface="Garamond" pitchFamily="18" charset="0"/>
              </a:rPr>
              <a:t>p </a:t>
            </a:r>
            <a:r>
              <a:rPr lang="en-US" sz="2600">
                <a:latin typeface="Garamond" pitchFamily="18" charset="0"/>
                <a:sym typeface="Wingdings" pitchFamily="2" charset="2"/>
              </a:rPr>
              <a:t></a:t>
            </a:r>
            <a:r>
              <a:rPr lang="sv-SE" sz="2600">
                <a:latin typeface="Garamond" pitchFamily="18" charset="0"/>
              </a:rPr>
              <a:t> penawaran emas dibiarkan konstan</a:t>
            </a:r>
          </a:p>
          <a:p>
            <a:pPr>
              <a:lnSpc>
                <a:spcPct val="80000"/>
              </a:lnSpc>
              <a:buFont typeface="Wingdings" pitchFamily="2" charset="2"/>
              <a:buNone/>
            </a:pPr>
            <a:r>
              <a:rPr lang="sv-SE" sz="2600">
                <a:latin typeface="Garamond" pitchFamily="18" charset="0"/>
              </a:rPr>
              <a:t>q </a:t>
            </a:r>
            <a:r>
              <a:rPr lang="en-US" sz="2600">
                <a:latin typeface="Garamond" pitchFamily="18" charset="0"/>
                <a:sym typeface="Wingdings" pitchFamily="2" charset="2"/>
              </a:rPr>
              <a:t></a:t>
            </a:r>
            <a:r>
              <a:rPr lang="sv-SE" sz="2600">
                <a:latin typeface="Garamond" pitchFamily="18" charset="0"/>
              </a:rPr>
              <a:t> permintaan emas bertambah</a:t>
            </a:r>
          </a:p>
          <a:p>
            <a:pPr>
              <a:lnSpc>
                <a:spcPct val="80000"/>
              </a:lnSpc>
              <a:buFont typeface="Wingdings" pitchFamily="2" charset="2"/>
              <a:buNone/>
            </a:pPr>
            <a:r>
              <a:rPr lang="sv-SE" sz="2600">
                <a:latin typeface="Garamond" pitchFamily="18" charset="0"/>
              </a:rPr>
              <a:t>r  </a:t>
            </a:r>
            <a:r>
              <a:rPr lang="en-US" sz="2600">
                <a:latin typeface="Garamond" pitchFamily="18" charset="0"/>
                <a:sym typeface="Wingdings" pitchFamily="2" charset="2"/>
              </a:rPr>
              <a:t></a:t>
            </a:r>
            <a:r>
              <a:rPr lang="sv-SE" sz="2600">
                <a:latin typeface="Garamond" pitchFamily="18" charset="0"/>
              </a:rPr>
              <a:t> harga emas naik</a:t>
            </a:r>
          </a:p>
          <a:p>
            <a:pPr>
              <a:lnSpc>
                <a:spcPct val="80000"/>
              </a:lnSpc>
              <a:buFont typeface="Wingdings" pitchFamily="2" charset="2"/>
              <a:buNone/>
            </a:pPr>
            <a:r>
              <a:rPr lang="sv-SE" sz="2600">
                <a:latin typeface="Garamond" pitchFamily="18" charset="0"/>
              </a:rPr>
              <a:t>s </a:t>
            </a:r>
            <a:r>
              <a:rPr lang="en-US" sz="2600">
                <a:latin typeface="Garamond" pitchFamily="18" charset="0"/>
                <a:sym typeface="Wingdings" pitchFamily="2" charset="2"/>
              </a:rPr>
              <a:t></a:t>
            </a:r>
            <a:r>
              <a:rPr lang="sv-SE" sz="2600">
                <a:latin typeface="Garamond" pitchFamily="18" charset="0"/>
              </a:rPr>
              <a:t> ada keuntungan bagi spekulator</a:t>
            </a:r>
            <a:endParaRPr lang="en-US" sz="2600">
              <a:latin typeface="Garamond" pitchFamily="18" charset="0"/>
            </a:endParaRPr>
          </a:p>
        </p:txBody>
      </p:sp>
      <p:sp>
        <p:nvSpPr>
          <p:cNvPr id="5939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01BEC0F5-9481-40DF-8A4A-13D1B94E6F4C}" type="slidenum">
              <a:rPr lang="en-US" altLang="en-US"/>
              <a:pPr/>
              <a:t>19</a:t>
            </a:fld>
            <a:endParaRPr lang="en-US" altLang="en-US"/>
          </a:p>
        </p:txBody>
      </p:sp>
    </p:spTree>
    <p:extLst>
      <p:ext uri="{BB962C8B-B14F-4D97-AF65-F5344CB8AC3E}">
        <p14:creationId xmlns:p14="http://schemas.microsoft.com/office/powerpoint/2010/main" val="1931325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500" dirty="0" err="1"/>
              <a:t>Kalkulus</a:t>
            </a:r>
            <a:r>
              <a:rPr lang="en-US" sz="3500" dirty="0"/>
              <a:t> </a:t>
            </a:r>
            <a:r>
              <a:rPr lang="en-US" sz="3500" dirty="0" err="1"/>
              <a:t>Proposisi</a:t>
            </a:r>
            <a:r>
              <a:rPr lang="en-US" sz="3500" dirty="0"/>
              <a:t>-Falsification</a:t>
            </a:r>
          </a:p>
        </p:txBody>
      </p:sp>
      <p:sp>
        <p:nvSpPr>
          <p:cNvPr id="225283" name="Rectangle 3"/>
          <p:cNvSpPr>
            <a:spLocks noGrp="1" noChangeArrowheads="1"/>
          </p:cNvSpPr>
          <p:nvPr>
            <p:ph idx="1"/>
          </p:nvPr>
        </p:nvSpPr>
        <p:spPr/>
        <p:txBody>
          <a:bodyPr/>
          <a:lstStyle/>
          <a:p>
            <a:r>
              <a:rPr lang="en-US" sz="2600" dirty="0" err="1">
                <a:latin typeface="Garamond" pitchFamily="18" charset="0"/>
              </a:rPr>
              <a:t>Digunakan</a:t>
            </a:r>
            <a:r>
              <a:rPr lang="en-US" sz="2600" dirty="0">
                <a:latin typeface="Garamond" pitchFamily="18" charset="0"/>
              </a:rPr>
              <a:t> </a:t>
            </a:r>
            <a:r>
              <a:rPr lang="en-US" sz="2600" dirty="0" err="1">
                <a:latin typeface="Garamond" pitchFamily="18" charset="0"/>
              </a:rPr>
              <a:t>untuk</a:t>
            </a:r>
            <a:r>
              <a:rPr lang="en-US" sz="2600" dirty="0">
                <a:latin typeface="Garamond" pitchFamily="18" charset="0"/>
              </a:rPr>
              <a:t> </a:t>
            </a:r>
            <a:r>
              <a:rPr lang="en-US" sz="2600" dirty="0" err="1">
                <a:latin typeface="Garamond" pitchFamily="18" charset="0"/>
              </a:rPr>
              <a:t>membuktikan</a:t>
            </a:r>
            <a:r>
              <a:rPr lang="en-US" sz="2600" dirty="0">
                <a:latin typeface="Garamond" pitchFamily="18" charset="0"/>
              </a:rPr>
              <a:t> </a:t>
            </a:r>
            <a:r>
              <a:rPr lang="en-US" sz="2600" dirty="0" err="1">
                <a:latin typeface="Garamond" pitchFamily="18" charset="0"/>
              </a:rPr>
              <a:t>validitas</a:t>
            </a:r>
            <a:r>
              <a:rPr lang="en-US" sz="2600" dirty="0">
                <a:latin typeface="Garamond" pitchFamily="18" charset="0"/>
              </a:rPr>
              <a:t> </a:t>
            </a:r>
            <a:r>
              <a:rPr lang="en-US" sz="2600" dirty="0" err="1">
                <a:latin typeface="Garamond" pitchFamily="18" charset="0"/>
              </a:rPr>
              <a:t>sebuah</a:t>
            </a:r>
            <a:r>
              <a:rPr lang="en-US" sz="2600" dirty="0">
                <a:latin typeface="Garamond" pitchFamily="18" charset="0"/>
              </a:rPr>
              <a:t> </a:t>
            </a:r>
            <a:r>
              <a:rPr lang="en-US" sz="2600" dirty="0" err="1">
                <a:latin typeface="Garamond" pitchFamily="18" charset="0"/>
              </a:rPr>
              <a:t>kalimat</a:t>
            </a:r>
            <a:r>
              <a:rPr lang="en-US" sz="2600" dirty="0">
                <a:latin typeface="Garamond" pitchFamily="18" charset="0"/>
              </a:rPr>
              <a:t>. </a:t>
            </a:r>
          </a:p>
          <a:p>
            <a:r>
              <a:rPr lang="en-US" sz="2600" dirty="0" err="1">
                <a:latin typeface="Garamond" pitchFamily="18" charset="0"/>
              </a:rPr>
              <a:t>Untuk</a:t>
            </a:r>
            <a:r>
              <a:rPr lang="en-US" sz="2600" dirty="0">
                <a:latin typeface="Garamond" pitchFamily="18" charset="0"/>
              </a:rPr>
              <a:t> </a:t>
            </a:r>
            <a:r>
              <a:rPr lang="en-US" sz="2600" dirty="0" err="1">
                <a:latin typeface="Garamond" pitchFamily="18" charset="0"/>
              </a:rPr>
              <a:t>membuktikan</a:t>
            </a:r>
            <a:r>
              <a:rPr lang="en-US" sz="2600" dirty="0">
                <a:latin typeface="Garamond" pitchFamily="18" charset="0"/>
              </a:rPr>
              <a:t> </a:t>
            </a:r>
            <a:r>
              <a:rPr lang="en-US" sz="2600" dirty="0" err="1">
                <a:latin typeface="Garamond" pitchFamily="18" charset="0"/>
              </a:rPr>
              <a:t>validitas</a:t>
            </a:r>
            <a:r>
              <a:rPr lang="en-US" sz="2600" dirty="0">
                <a:latin typeface="Garamond" pitchFamily="18" charset="0"/>
              </a:rPr>
              <a:t> </a:t>
            </a:r>
            <a:r>
              <a:rPr lang="en-US" sz="2600" dirty="0" err="1">
                <a:latin typeface="Garamond" pitchFamily="18" charset="0"/>
              </a:rPr>
              <a:t>sebuah</a:t>
            </a:r>
            <a:r>
              <a:rPr lang="en-US" sz="2600" dirty="0">
                <a:latin typeface="Garamond" pitchFamily="18" charset="0"/>
              </a:rPr>
              <a:t> </a:t>
            </a:r>
            <a:r>
              <a:rPr lang="en-US" sz="2600" dirty="0" err="1">
                <a:latin typeface="Garamond" pitchFamily="18" charset="0"/>
              </a:rPr>
              <a:t>kalimat</a:t>
            </a:r>
            <a:r>
              <a:rPr lang="en-US" sz="2600" dirty="0">
                <a:latin typeface="Garamond" pitchFamily="18" charset="0"/>
              </a:rPr>
              <a:t> </a:t>
            </a:r>
            <a:r>
              <a:rPr lang="en-US" sz="2600" dirty="0" err="1">
                <a:latin typeface="Garamond" pitchFamily="18" charset="0"/>
              </a:rPr>
              <a:t>diperlukan</a:t>
            </a:r>
            <a:r>
              <a:rPr lang="en-US" sz="2600" dirty="0">
                <a:latin typeface="Garamond" pitchFamily="18" charset="0"/>
              </a:rPr>
              <a:t> </a:t>
            </a:r>
            <a:r>
              <a:rPr lang="en-US" sz="2600" dirty="0" err="1">
                <a:latin typeface="Garamond" pitchFamily="18" charset="0"/>
              </a:rPr>
              <a:t>pembuktian</a:t>
            </a:r>
            <a:r>
              <a:rPr lang="en-US" sz="2600" dirty="0">
                <a:latin typeface="Garamond" pitchFamily="18" charset="0"/>
              </a:rPr>
              <a:t> </a:t>
            </a:r>
            <a:r>
              <a:rPr lang="en-US" sz="2600" dirty="0" err="1">
                <a:latin typeface="Garamond" pitchFamily="18" charset="0"/>
              </a:rPr>
              <a:t>nilai</a:t>
            </a:r>
            <a:r>
              <a:rPr lang="en-US" sz="2600" dirty="0">
                <a:latin typeface="Garamond" pitchFamily="18" charset="0"/>
              </a:rPr>
              <a:t> </a:t>
            </a:r>
            <a:r>
              <a:rPr lang="en-US" sz="2600" b="1" i="1" dirty="0">
                <a:latin typeface="Garamond" pitchFamily="18" charset="0"/>
              </a:rPr>
              <a:t>true</a:t>
            </a:r>
            <a:r>
              <a:rPr lang="en-US" sz="2600" dirty="0">
                <a:latin typeface="Garamond" pitchFamily="18" charset="0"/>
              </a:rPr>
              <a:t>, </a:t>
            </a:r>
            <a:r>
              <a:rPr lang="en-US" sz="2600" dirty="0" err="1">
                <a:latin typeface="Garamond" pitchFamily="18" charset="0"/>
              </a:rPr>
              <a:t>untuk</a:t>
            </a:r>
            <a:r>
              <a:rPr lang="en-US" sz="2600" dirty="0">
                <a:latin typeface="Garamond" pitchFamily="18" charset="0"/>
              </a:rPr>
              <a:t> </a:t>
            </a:r>
            <a:r>
              <a:rPr lang="en-US" sz="2600" dirty="0" err="1">
                <a:latin typeface="Garamond" pitchFamily="18" charset="0"/>
              </a:rPr>
              <a:t>semua</a:t>
            </a:r>
            <a:r>
              <a:rPr lang="en-US" sz="2600" dirty="0">
                <a:latin typeface="Garamond" pitchFamily="18" charset="0"/>
              </a:rPr>
              <a:t> </a:t>
            </a:r>
            <a:r>
              <a:rPr lang="en-US" sz="2600" dirty="0" err="1">
                <a:latin typeface="Garamond" pitchFamily="18" charset="0"/>
              </a:rPr>
              <a:t>interpretasi</a:t>
            </a:r>
            <a:r>
              <a:rPr lang="en-US" sz="2600" dirty="0">
                <a:latin typeface="Garamond" pitchFamily="18" charset="0"/>
              </a:rPr>
              <a:t> yang </a:t>
            </a:r>
            <a:r>
              <a:rPr lang="en-US" sz="2600" dirty="0" err="1">
                <a:latin typeface="Garamond" pitchFamily="18" charset="0"/>
              </a:rPr>
              <a:t>mungkin</a:t>
            </a:r>
            <a:r>
              <a:rPr lang="en-US" sz="2600" dirty="0">
                <a:latin typeface="Garamond" pitchFamily="18" charset="0"/>
              </a:rPr>
              <a:t> </a:t>
            </a:r>
            <a:r>
              <a:rPr lang="en-US" sz="2600" dirty="0" err="1">
                <a:latin typeface="Garamond" pitchFamily="18" charset="0"/>
              </a:rPr>
              <a:t>pada</a:t>
            </a:r>
            <a:r>
              <a:rPr lang="en-US" sz="2600" dirty="0">
                <a:latin typeface="Garamond" pitchFamily="18" charset="0"/>
              </a:rPr>
              <a:t> </a:t>
            </a:r>
            <a:r>
              <a:rPr lang="en-US" sz="2600" dirty="0" err="1">
                <a:latin typeface="Garamond" pitchFamily="18" charset="0"/>
              </a:rPr>
              <a:t>kalimat</a:t>
            </a:r>
            <a:r>
              <a:rPr lang="en-US" sz="2600" dirty="0">
                <a:latin typeface="Garamond" pitchFamily="18" charset="0"/>
              </a:rPr>
              <a:t> </a:t>
            </a:r>
            <a:r>
              <a:rPr lang="en-US" sz="2600" dirty="0" err="1">
                <a:latin typeface="Garamond" pitchFamily="18" charset="0"/>
              </a:rPr>
              <a:t>tersebut</a:t>
            </a:r>
            <a:r>
              <a:rPr lang="en-US" sz="2600" dirty="0">
                <a:latin typeface="Garamond" pitchFamily="18" charset="0"/>
              </a:rPr>
              <a:t>.</a:t>
            </a:r>
          </a:p>
          <a:p>
            <a:pPr marL="796925" lvl="1" indent="-339725">
              <a:spcBef>
                <a:spcPct val="50000"/>
              </a:spcBef>
              <a:buFont typeface="Wingdings" pitchFamily="2" charset="2"/>
              <a:buChar char="§"/>
            </a:pPr>
            <a:r>
              <a:rPr lang="en-US" sz="2600" dirty="0">
                <a:latin typeface="Garamond" pitchFamily="18" charset="0"/>
              </a:rPr>
              <a:t> </a:t>
            </a:r>
            <a:r>
              <a:rPr lang="en-US" dirty="0" err="1">
                <a:latin typeface="Garamond" pitchFamily="18" charset="0"/>
              </a:rPr>
              <a:t>Akan</a:t>
            </a:r>
            <a:r>
              <a:rPr lang="en-US" dirty="0">
                <a:latin typeface="Garamond" pitchFamily="18" charset="0"/>
              </a:rPr>
              <a:t> </a:t>
            </a:r>
            <a:r>
              <a:rPr lang="en-US" dirty="0" err="1">
                <a:latin typeface="Garamond" pitchFamily="18" charset="0"/>
              </a:rPr>
              <a:t>lebih</a:t>
            </a:r>
            <a:r>
              <a:rPr lang="en-US" dirty="0">
                <a:latin typeface="Garamond" pitchFamily="18" charset="0"/>
              </a:rPr>
              <a:t> </a:t>
            </a:r>
            <a:r>
              <a:rPr lang="en-US" dirty="0" err="1">
                <a:latin typeface="Garamond" pitchFamily="18" charset="0"/>
              </a:rPr>
              <a:t>mudah</a:t>
            </a:r>
            <a:r>
              <a:rPr lang="en-US" dirty="0">
                <a:latin typeface="Garamond" pitchFamily="18" charset="0"/>
              </a:rPr>
              <a:t> </a:t>
            </a:r>
            <a:r>
              <a:rPr lang="en-US" dirty="0" err="1">
                <a:latin typeface="Garamond" pitchFamily="18" charset="0"/>
              </a:rPr>
              <a:t>membuktikan</a:t>
            </a:r>
            <a:r>
              <a:rPr lang="en-US" dirty="0">
                <a:latin typeface="Garamond" pitchFamily="18" charset="0"/>
              </a:rPr>
              <a:t> </a:t>
            </a:r>
            <a:r>
              <a:rPr lang="en-US" dirty="0" err="1">
                <a:latin typeface="Garamond" pitchFamily="18" charset="0"/>
              </a:rPr>
              <a:t>bahwa</a:t>
            </a:r>
            <a:r>
              <a:rPr lang="en-US" dirty="0">
                <a:latin typeface="Garamond" pitchFamily="18" charset="0"/>
              </a:rPr>
              <a:t> </a:t>
            </a:r>
            <a:r>
              <a:rPr lang="en-US" dirty="0" err="1">
                <a:latin typeface="Garamond" pitchFamily="18" charset="0"/>
              </a:rPr>
              <a:t>ada</a:t>
            </a:r>
            <a:r>
              <a:rPr lang="en-US" dirty="0">
                <a:latin typeface="Garamond" pitchFamily="18" charset="0"/>
              </a:rPr>
              <a:t> 1 </a:t>
            </a:r>
            <a:r>
              <a:rPr lang="en-US" dirty="0" err="1">
                <a:latin typeface="Garamond" pitchFamily="18" charset="0"/>
              </a:rPr>
              <a:t>interpretasi</a:t>
            </a:r>
            <a:r>
              <a:rPr lang="en-US" dirty="0">
                <a:latin typeface="Garamond" pitchFamily="18" charset="0"/>
              </a:rPr>
              <a:t> yang </a:t>
            </a:r>
            <a:r>
              <a:rPr lang="en-US" dirty="0" err="1">
                <a:latin typeface="Garamond" pitchFamily="18" charset="0"/>
              </a:rPr>
              <a:t>menyebabkan</a:t>
            </a:r>
            <a:r>
              <a:rPr lang="en-US" dirty="0">
                <a:latin typeface="Garamond" pitchFamily="18" charset="0"/>
              </a:rPr>
              <a:t> </a:t>
            </a:r>
            <a:r>
              <a:rPr lang="en-US" dirty="0" err="1">
                <a:latin typeface="Garamond" pitchFamily="18" charset="0"/>
              </a:rPr>
              <a:t>nilai</a:t>
            </a:r>
            <a:r>
              <a:rPr lang="en-US" dirty="0">
                <a:latin typeface="Garamond" pitchFamily="18" charset="0"/>
              </a:rPr>
              <a:t> </a:t>
            </a:r>
            <a:r>
              <a:rPr lang="en-US" dirty="0" err="1">
                <a:latin typeface="Garamond" pitchFamily="18" charset="0"/>
                <a:sym typeface="Wingdings" pitchFamily="2" charset="2"/>
              </a:rPr>
              <a:t>kalimat</a:t>
            </a:r>
            <a:r>
              <a:rPr lang="en-US" dirty="0">
                <a:latin typeface="Garamond" pitchFamily="18" charset="0"/>
                <a:sym typeface="Wingdings" pitchFamily="2" charset="2"/>
              </a:rPr>
              <a:t> </a:t>
            </a:r>
            <a:r>
              <a:rPr lang="id-ID" dirty="0">
                <a:latin typeface="Garamond" pitchFamily="18" charset="0"/>
                <a:sym typeface="Wingdings" pitchFamily="2" charset="2"/>
              </a:rPr>
              <a:t>mungkin terjadi</a:t>
            </a:r>
            <a:r>
              <a:rPr lang="en-US" dirty="0">
                <a:latin typeface="Garamond" pitchFamily="18" charset="0"/>
                <a:sym typeface="Wingdings" pitchFamily="2" charset="2"/>
              </a:rPr>
              <a:t>  </a:t>
            </a:r>
            <a:r>
              <a:rPr lang="en-US" dirty="0" err="1">
                <a:latin typeface="Garamond" pitchFamily="18" charset="0"/>
                <a:sym typeface="Wingdings" pitchFamily="2" charset="2"/>
              </a:rPr>
              <a:t>Tidak</a:t>
            </a:r>
            <a:r>
              <a:rPr lang="en-US" dirty="0">
                <a:latin typeface="Garamond" pitchFamily="18" charset="0"/>
                <a:sym typeface="Wingdings" pitchFamily="2" charset="2"/>
              </a:rPr>
              <a:t> valid</a:t>
            </a:r>
          </a:p>
          <a:p>
            <a:pPr lvl="2">
              <a:spcBef>
                <a:spcPct val="50000"/>
              </a:spcBef>
              <a:buFontTx/>
              <a:buChar char="•"/>
            </a:pPr>
            <a:r>
              <a:rPr lang="en-US" dirty="0" smtClean="0">
                <a:latin typeface="Garamond" pitchFamily="18" charset="0"/>
              </a:rPr>
              <a:t> </a:t>
            </a:r>
            <a:r>
              <a:rPr lang="en-US" dirty="0" err="1" smtClean="0">
                <a:latin typeface="Garamond" pitchFamily="18" charset="0"/>
              </a:rPr>
              <a:t>Asumsi</a:t>
            </a:r>
            <a:r>
              <a:rPr lang="en-US" dirty="0" smtClean="0">
                <a:latin typeface="Garamond" pitchFamily="18" charset="0"/>
              </a:rPr>
              <a:t> </a:t>
            </a:r>
            <a:r>
              <a:rPr lang="en-US" dirty="0" err="1" smtClean="0">
                <a:latin typeface="Garamond" pitchFamily="18" charset="0"/>
              </a:rPr>
              <a:t>salah</a:t>
            </a:r>
            <a:r>
              <a:rPr lang="en-US" dirty="0" smtClean="0">
                <a:latin typeface="Garamond" pitchFamily="18" charset="0"/>
              </a:rPr>
              <a:t> </a:t>
            </a:r>
            <a:r>
              <a:rPr lang="id-ID" dirty="0" smtClean="0">
                <a:latin typeface="Garamond" pitchFamily="18" charset="0"/>
              </a:rPr>
              <a:t>(</a:t>
            </a:r>
            <a:r>
              <a:rPr lang="en-US" dirty="0" err="1" smtClean="0">
                <a:latin typeface="Garamond" pitchFamily="18" charset="0"/>
              </a:rPr>
              <a:t>tidak</a:t>
            </a:r>
            <a:r>
              <a:rPr lang="en-US" dirty="0" smtClean="0">
                <a:latin typeface="Garamond" pitchFamily="18" charset="0"/>
              </a:rPr>
              <a:t> </a:t>
            </a:r>
            <a:r>
              <a:rPr lang="en-US" dirty="0" err="1" smtClean="0">
                <a:latin typeface="Garamond" pitchFamily="18" charset="0"/>
              </a:rPr>
              <a:t>mungkin</a:t>
            </a:r>
            <a:r>
              <a:rPr lang="en-US" dirty="0" smtClean="0">
                <a:latin typeface="Garamond" pitchFamily="18" charset="0"/>
              </a:rPr>
              <a:t> </a:t>
            </a:r>
            <a:r>
              <a:rPr lang="en-US" dirty="0" err="1" smtClean="0">
                <a:latin typeface="Garamond" pitchFamily="18" charset="0"/>
              </a:rPr>
              <a:t>terjadi</a:t>
            </a:r>
            <a:r>
              <a:rPr lang="id-ID" dirty="0" smtClean="0">
                <a:latin typeface="Garamond" pitchFamily="18" charset="0"/>
              </a:rPr>
              <a:t>)</a:t>
            </a:r>
            <a:r>
              <a:rPr lang="en-US" dirty="0" smtClean="0">
                <a:latin typeface="Garamond" pitchFamily="18" charset="0"/>
              </a:rPr>
              <a:t> </a:t>
            </a:r>
            <a:r>
              <a:rPr lang="en-US" dirty="0" smtClean="0">
                <a:latin typeface="Garamond" pitchFamily="18" charset="0"/>
                <a:sym typeface="Wingdings" pitchFamily="2" charset="2"/>
              </a:rPr>
              <a:t> Valid</a:t>
            </a:r>
            <a:endParaRPr lang="en-US" sz="2600" dirty="0">
              <a:latin typeface="Garamond" pitchFamily="18" charset="0"/>
            </a:endParaRPr>
          </a:p>
        </p:txBody>
      </p:sp>
      <p:sp>
        <p:nvSpPr>
          <p:cNvPr id="4198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77C9A2EF-748E-46EE-B585-FAFC76E63024}" type="slidenum">
              <a:rPr lang="en-US" altLang="en-US"/>
              <a:pPr/>
              <a:t>2</a:t>
            </a:fld>
            <a:endParaRPr lang="en-US" altLang="en-US"/>
          </a:p>
        </p:txBody>
      </p:sp>
      <p:pic>
        <p:nvPicPr>
          <p:cNvPr id="54273" name="Picture 1" descr="D:\D3 IF TEL-U\ngajar\Semester Ganjil 1516\LOGMAT\falcification.jpg"/>
          <p:cNvPicPr>
            <a:picLocks noChangeAspect="1" noChangeArrowheads="1"/>
          </p:cNvPicPr>
          <p:nvPr/>
        </p:nvPicPr>
        <p:blipFill>
          <a:blip r:embed="rId2"/>
          <a:srcRect/>
          <a:stretch>
            <a:fillRect/>
          </a:stretch>
        </p:blipFill>
        <p:spPr bwMode="auto">
          <a:xfrm>
            <a:off x="9310710" y="285729"/>
            <a:ext cx="1071570" cy="1095377"/>
          </a:xfrm>
          <a:prstGeom prst="rect">
            <a:avLst/>
          </a:prstGeom>
          <a:noFill/>
        </p:spPr>
      </p:pic>
    </p:spTree>
    <p:extLst>
      <p:ext uri="{BB962C8B-B14F-4D97-AF65-F5344CB8AC3E}">
        <p14:creationId xmlns:p14="http://schemas.microsoft.com/office/powerpoint/2010/main" val="4196730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Asumsi</a:t>
            </a:r>
          </a:p>
        </p:txBody>
      </p:sp>
      <p:sp>
        <p:nvSpPr>
          <p:cNvPr id="60419" name="Rectangle 3"/>
          <p:cNvSpPr>
            <a:spLocks noGrp="1" noChangeArrowheads="1"/>
          </p:cNvSpPr>
          <p:nvPr>
            <p:ph idx="1"/>
          </p:nvPr>
        </p:nvSpPr>
        <p:spPr/>
        <p:txBody>
          <a:bodyPr>
            <a:normAutofit fontScale="92500" lnSpcReduction="10000"/>
          </a:bodyPr>
          <a:lstStyle/>
          <a:p>
            <a:pPr>
              <a:lnSpc>
                <a:spcPct val="80000"/>
              </a:lnSpc>
              <a:buFont typeface="Wingdings" pitchFamily="2" charset="2"/>
              <a:buNone/>
            </a:pPr>
            <a:r>
              <a:rPr lang="de-DE" sz="2100">
                <a:solidFill>
                  <a:srgbClr val="FF00FF"/>
                </a:solidFill>
                <a:latin typeface="Garamond" pitchFamily="18" charset="0"/>
              </a:rPr>
              <a:t>Asumsi 5</a:t>
            </a:r>
          </a:p>
          <a:p>
            <a:pPr>
              <a:lnSpc>
                <a:spcPct val="80000"/>
              </a:lnSpc>
              <a:buFont typeface="Wingdings" pitchFamily="2" charset="2"/>
              <a:buNone/>
            </a:pPr>
            <a:r>
              <a:rPr lang="sv-SE" sz="2600">
                <a:latin typeface="Garamond" pitchFamily="18" charset="0"/>
              </a:rPr>
              <a:t>p </a:t>
            </a:r>
            <a:r>
              <a:rPr lang="en-US" sz="2600">
                <a:latin typeface="Garamond" pitchFamily="18" charset="0"/>
                <a:sym typeface="Wingdings" pitchFamily="2" charset="2"/>
              </a:rPr>
              <a:t></a:t>
            </a:r>
            <a:r>
              <a:rPr lang="sv-SE" sz="2600">
                <a:latin typeface="Garamond" pitchFamily="18" charset="0"/>
              </a:rPr>
              <a:t>  rakyat berkuasa</a:t>
            </a:r>
          </a:p>
          <a:p>
            <a:pPr>
              <a:lnSpc>
                <a:spcPct val="80000"/>
              </a:lnSpc>
              <a:buFont typeface="Wingdings" pitchFamily="2" charset="2"/>
              <a:buNone/>
            </a:pPr>
            <a:r>
              <a:rPr lang="sv-SE" sz="2600">
                <a:latin typeface="Garamond" pitchFamily="18" charset="0"/>
              </a:rPr>
              <a:t>q </a:t>
            </a:r>
            <a:r>
              <a:rPr lang="en-US" sz="2600">
                <a:latin typeface="Garamond" pitchFamily="18" charset="0"/>
                <a:sym typeface="Wingdings" pitchFamily="2" charset="2"/>
              </a:rPr>
              <a:t></a:t>
            </a:r>
            <a:r>
              <a:rPr lang="sv-SE" sz="2600">
                <a:latin typeface="Garamond" pitchFamily="18" charset="0"/>
              </a:rPr>
              <a:t>  ada pemilihan umum</a:t>
            </a:r>
          </a:p>
          <a:p>
            <a:pPr>
              <a:lnSpc>
                <a:spcPct val="80000"/>
              </a:lnSpc>
              <a:buFont typeface="Wingdings" pitchFamily="2" charset="2"/>
              <a:buNone/>
            </a:pPr>
            <a:r>
              <a:rPr lang="sv-SE" sz="2600">
                <a:latin typeface="Garamond" pitchFamily="18" charset="0"/>
              </a:rPr>
              <a:t>r </a:t>
            </a:r>
            <a:r>
              <a:rPr lang="en-US" sz="2600">
                <a:latin typeface="Garamond" pitchFamily="18" charset="0"/>
                <a:sym typeface="Wingdings" pitchFamily="2" charset="2"/>
              </a:rPr>
              <a:t></a:t>
            </a:r>
            <a:r>
              <a:rPr lang="sv-SE" sz="2600">
                <a:latin typeface="Garamond" pitchFamily="18" charset="0"/>
              </a:rPr>
              <a:t>  ada sistem demokrasi</a:t>
            </a:r>
          </a:p>
          <a:p>
            <a:pPr>
              <a:lnSpc>
                <a:spcPct val="80000"/>
              </a:lnSpc>
              <a:buFont typeface="Wingdings" pitchFamily="2" charset="2"/>
              <a:buNone/>
            </a:pPr>
            <a:r>
              <a:rPr lang="sv-SE" sz="2600">
                <a:latin typeface="Garamond" pitchFamily="18" charset="0"/>
              </a:rPr>
              <a:t>s </a:t>
            </a:r>
            <a:r>
              <a:rPr lang="en-US" sz="2600">
                <a:latin typeface="Garamond" pitchFamily="18" charset="0"/>
                <a:sym typeface="Wingdings" pitchFamily="2" charset="2"/>
              </a:rPr>
              <a:t></a:t>
            </a:r>
            <a:r>
              <a:rPr lang="sv-SE" sz="2600">
                <a:latin typeface="Garamond" pitchFamily="18" charset="0"/>
              </a:rPr>
              <a:t>  pemerintah dapat diganti oleh rakyat</a:t>
            </a:r>
          </a:p>
          <a:p>
            <a:pPr>
              <a:lnSpc>
                <a:spcPct val="80000"/>
              </a:lnSpc>
            </a:pPr>
            <a:endParaRPr lang="en-US" sz="2100">
              <a:latin typeface="Garamond" pitchFamily="18" charset="0"/>
            </a:endParaRPr>
          </a:p>
          <a:p>
            <a:pPr>
              <a:lnSpc>
                <a:spcPct val="80000"/>
              </a:lnSpc>
              <a:buFont typeface="Wingdings" pitchFamily="2" charset="2"/>
              <a:buNone/>
            </a:pPr>
            <a:r>
              <a:rPr lang="de-DE" sz="2100">
                <a:solidFill>
                  <a:srgbClr val="FF00FF"/>
                </a:solidFill>
                <a:latin typeface="Garamond" pitchFamily="18" charset="0"/>
              </a:rPr>
              <a:t>Asumsi 6</a:t>
            </a:r>
            <a:endParaRPr lang="en-US" sz="2100">
              <a:latin typeface="Garamond" pitchFamily="18" charset="0"/>
            </a:endParaRPr>
          </a:p>
          <a:p>
            <a:pPr>
              <a:lnSpc>
                <a:spcPct val="80000"/>
              </a:lnSpc>
              <a:buFont typeface="Wingdings" pitchFamily="2" charset="2"/>
              <a:buNone/>
            </a:pPr>
            <a:r>
              <a:rPr lang="sv-SE" sz="2600" i="1">
                <a:latin typeface="Garamond" pitchFamily="18" charset="0"/>
              </a:rPr>
              <a:t>p</a:t>
            </a:r>
            <a:r>
              <a:rPr lang="sv-SE" sz="2600">
                <a:latin typeface="Garamond" pitchFamily="18" charset="0"/>
              </a:rPr>
              <a:t> </a:t>
            </a:r>
            <a:r>
              <a:rPr lang="en-US" sz="2600">
                <a:latin typeface="Garamond" pitchFamily="18" charset="0"/>
                <a:sym typeface="Wingdings" pitchFamily="2" charset="2"/>
              </a:rPr>
              <a:t></a:t>
            </a:r>
            <a:r>
              <a:rPr lang="sv-SE" sz="2600">
                <a:latin typeface="Garamond" pitchFamily="18" charset="0"/>
              </a:rPr>
              <a:t> rakyat berpegang pada UUD ’45, </a:t>
            </a:r>
            <a:endParaRPr lang="pt-BR" sz="2600" i="1">
              <a:latin typeface="Garamond" pitchFamily="18" charset="0"/>
            </a:endParaRPr>
          </a:p>
          <a:p>
            <a:pPr>
              <a:lnSpc>
                <a:spcPct val="80000"/>
              </a:lnSpc>
              <a:buFont typeface="Wingdings" pitchFamily="2" charset="2"/>
              <a:buNone/>
            </a:pPr>
            <a:r>
              <a:rPr lang="pt-BR" sz="2600" i="1">
                <a:latin typeface="Garamond" pitchFamily="18" charset="0"/>
              </a:rPr>
              <a:t>q</a:t>
            </a:r>
            <a:r>
              <a:rPr lang="pt-BR" sz="2600">
                <a:latin typeface="Garamond" pitchFamily="18" charset="0"/>
              </a:rPr>
              <a:t> </a:t>
            </a:r>
            <a:r>
              <a:rPr lang="en-US" sz="2600">
                <a:latin typeface="Garamond" pitchFamily="18" charset="0"/>
                <a:sym typeface="Wingdings" pitchFamily="2" charset="2"/>
              </a:rPr>
              <a:t></a:t>
            </a:r>
            <a:r>
              <a:rPr lang="pt-BR" sz="2600">
                <a:latin typeface="Garamond" pitchFamily="18" charset="0"/>
              </a:rPr>
              <a:t> rakyat menerima apa yang tercantum didalamnya, </a:t>
            </a:r>
            <a:endParaRPr lang="sv-SE" sz="2600" i="1">
              <a:latin typeface="Garamond" pitchFamily="18" charset="0"/>
            </a:endParaRPr>
          </a:p>
          <a:p>
            <a:pPr>
              <a:lnSpc>
                <a:spcPct val="80000"/>
              </a:lnSpc>
              <a:buFont typeface="Wingdings" pitchFamily="2" charset="2"/>
              <a:buNone/>
            </a:pPr>
            <a:r>
              <a:rPr lang="sv-SE" sz="2600" i="1">
                <a:latin typeface="Garamond" pitchFamily="18" charset="0"/>
              </a:rPr>
              <a:t>r</a:t>
            </a:r>
            <a:r>
              <a:rPr lang="sv-SE" sz="2600">
                <a:latin typeface="Garamond" pitchFamily="18" charset="0"/>
              </a:rPr>
              <a:t> </a:t>
            </a:r>
            <a:r>
              <a:rPr lang="en-US" sz="2600">
                <a:latin typeface="Garamond" pitchFamily="18" charset="0"/>
                <a:sym typeface="Wingdings" pitchFamily="2" charset="2"/>
              </a:rPr>
              <a:t></a:t>
            </a:r>
            <a:r>
              <a:rPr lang="sv-SE" sz="2600">
                <a:latin typeface="Garamond" pitchFamily="18" charset="0"/>
              </a:rPr>
              <a:t> rakyat menerima Pancasila, </a:t>
            </a:r>
            <a:endParaRPr lang="sv-SE" sz="2600" i="1">
              <a:latin typeface="Garamond" pitchFamily="18" charset="0"/>
            </a:endParaRPr>
          </a:p>
          <a:p>
            <a:pPr>
              <a:lnSpc>
                <a:spcPct val="80000"/>
              </a:lnSpc>
              <a:buFont typeface="Wingdings" pitchFamily="2" charset="2"/>
              <a:buNone/>
            </a:pPr>
            <a:r>
              <a:rPr lang="sv-SE" sz="2600" i="1">
                <a:latin typeface="Garamond" pitchFamily="18" charset="0"/>
              </a:rPr>
              <a:t>t</a:t>
            </a:r>
            <a:r>
              <a:rPr lang="sv-SE" sz="2600">
                <a:latin typeface="Garamond" pitchFamily="18" charset="0"/>
              </a:rPr>
              <a:t> </a:t>
            </a:r>
            <a:r>
              <a:rPr lang="en-US" sz="2600">
                <a:latin typeface="Garamond" pitchFamily="18" charset="0"/>
                <a:sym typeface="Wingdings" pitchFamily="2" charset="2"/>
              </a:rPr>
              <a:t></a:t>
            </a:r>
            <a:r>
              <a:rPr lang="sv-SE" sz="2600">
                <a:latin typeface="Garamond" pitchFamily="18" charset="0"/>
              </a:rPr>
              <a:t> ada yang berpegang kepada ideologi lain</a:t>
            </a:r>
            <a:r>
              <a:rPr lang="en-US" sz="2600"/>
              <a:t> </a:t>
            </a:r>
          </a:p>
        </p:txBody>
      </p:sp>
      <p:sp>
        <p:nvSpPr>
          <p:cNvPr id="6042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90486462-2750-410B-95EE-F4BDB027391D}" type="slidenum">
              <a:rPr lang="en-US" altLang="en-US"/>
              <a:pPr/>
              <a:t>20</a:t>
            </a:fld>
            <a:endParaRPr lang="en-US" altLang="en-US"/>
          </a:p>
        </p:txBody>
      </p:sp>
    </p:spTree>
    <p:extLst>
      <p:ext uri="{BB962C8B-B14F-4D97-AF65-F5344CB8AC3E}">
        <p14:creationId xmlns:p14="http://schemas.microsoft.com/office/powerpoint/2010/main" val="1897090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Asumsi</a:t>
            </a:r>
          </a:p>
        </p:txBody>
      </p:sp>
      <p:sp>
        <p:nvSpPr>
          <p:cNvPr id="61443" name="Rectangle 3"/>
          <p:cNvSpPr>
            <a:spLocks noGrp="1" noChangeArrowheads="1"/>
          </p:cNvSpPr>
          <p:nvPr>
            <p:ph idx="1"/>
          </p:nvPr>
        </p:nvSpPr>
        <p:spPr/>
        <p:txBody>
          <a:bodyPr>
            <a:normAutofit fontScale="92500" lnSpcReduction="10000"/>
          </a:bodyPr>
          <a:lstStyle/>
          <a:p>
            <a:pPr>
              <a:lnSpc>
                <a:spcPct val="80000"/>
              </a:lnSpc>
              <a:buFont typeface="Wingdings" pitchFamily="2" charset="2"/>
              <a:buNone/>
            </a:pPr>
            <a:r>
              <a:rPr lang="de-DE" sz="2100">
                <a:solidFill>
                  <a:srgbClr val="FF00FF"/>
                </a:solidFill>
                <a:latin typeface="Garamond" pitchFamily="18" charset="0"/>
              </a:rPr>
              <a:t>Asumsi 7</a:t>
            </a:r>
          </a:p>
          <a:p>
            <a:pPr>
              <a:lnSpc>
                <a:spcPct val="80000"/>
              </a:lnSpc>
              <a:buFont typeface="Wingdings" pitchFamily="2" charset="2"/>
              <a:buNone/>
            </a:pPr>
            <a:r>
              <a:rPr lang="sv-SE" sz="2600" i="1">
                <a:latin typeface="Garamond" pitchFamily="18" charset="0"/>
              </a:rPr>
              <a:t>p</a:t>
            </a:r>
            <a:r>
              <a:rPr lang="sv-SE" sz="2600">
                <a:latin typeface="Garamond" pitchFamily="18" charset="0"/>
              </a:rPr>
              <a:t> </a:t>
            </a:r>
            <a:r>
              <a:rPr lang="en-US" sz="2600">
                <a:latin typeface="Garamond" pitchFamily="18" charset="0"/>
                <a:sym typeface="Wingdings" pitchFamily="2" charset="2"/>
              </a:rPr>
              <a:t></a:t>
            </a:r>
            <a:r>
              <a:rPr lang="sv-SE" sz="2600">
                <a:latin typeface="Garamond" pitchFamily="18" charset="0"/>
              </a:rPr>
              <a:t> Harga di Toko itu rendah, </a:t>
            </a:r>
          </a:p>
          <a:p>
            <a:pPr>
              <a:lnSpc>
                <a:spcPct val="80000"/>
              </a:lnSpc>
              <a:buFont typeface="Wingdings" pitchFamily="2" charset="2"/>
              <a:buNone/>
            </a:pPr>
            <a:r>
              <a:rPr lang="sv-SE" sz="2600">
                <a:latin typeface="Garamond" pitchFamily="18" charset="0"/>
              </a:rPr>
              <a:t>q </a:t>
            </a:r>
            <a:r>
              <a:rPr lang="en-US" sz="2600">
                <a:latin typeface="Garamond" pitchFamily="18" charset="0"/>
                <a:sym typeface="Wingdings" pitchFamily="2" charset="2"/>
              </a:rPr>
              <a:t></a:t>
            </a:r>
            <a:r>
              <a:rPr lang="sv-SE" sz="2600">
                <a:latin typeface="Garamond" pitchFamily="18" charset="0"/>
              </a:rPr>
              <a:t> banyak pembelinya, </a:t>
            </a:r>
          </a:p>
          <a:p>
            <a:pPr>
              <a:lnSpc>
                <a:spcPct val="80000"/>
              </a:lnSpc>
              <a:buFont typeface="Wingdings" pitchFamily="2" charset="2"/>
              <a:buNone/>
            </a:pPr>
            <a:r>
              <a:rPr lang="sv-SE" sz="2600">
                <a:latin typeface="Garamond" pitchFamily="18" charset="0"/>
              </a:rPr>
              <a:t>r </a:t>
            </a:r>
            <a:r>
              <a:rPr lang="en-US" sz="2600">
                <a:latin typeface="Garamond" pitchFamily="18" charset="0"/>
                <a:sym typeface="Wingdings" pitchFamily="2" charset="2"/>
              </a:rPr>
              <a:t></a:t>
            </a:r>
            <a:r>
              <a:rPr lang="sv-SE" sz="2600">
                <a:latin typeface="Garamond" pitchFamily="18" charset="0"/>
              </a:rPr>
              <a:t> Toko itu dekat pemukiman penduduk</a:t>
            </a:r>
          </a:p>
          <a:p>
            <a:pPr>
              <a:lnSpc>
                <a:spcPct val="80000"/>
              </a:lnSpc>
            </a:pPr>
            <a:endParaRPr lang="en-US" sz="2100">
              <a:latin typeface="Garamond" pitchFamily="18" charset="0"/>
            </a:endParaRPr>
          </a:p>
          <a:p>
            <a:pPr>
              <a:lnSpc>
                <a:spcPct val="80000"/>
              </a:lnSpc>
              <a:buFont typeface="Wingdings" pitchFamily="2" charset="2"/>
              <a:buNone/>
            </a:pPr>
            <a:r>
              <a:rPr lang="de-DE" sz="2100">
                <a:solidFill>
                  <a:srgbClr val="FF00FF"/>
                </a:solidFill>
                <a:latin typeface="Garamond" pitchFamily="18" charset="0"/>
              </a:rPr>
              <a:t>Asumsi 8</a:t>
            </a:r>
            <a:endParaRPr lang="en-US" sz="2100">
              <a:latin typeface="Garamond" pitchFamily="18" charset="0"/>
            </a:endParaRPr>
          </a:p>
          <a:p>
            <a:pPr>
              <a:lnSpc>
                <a:spcPct val="80000"/>
              </a:lnSpc>
              <a:buFont typeface="Wingdings" pitchFamily="2" charset="2"/>
              <a:buNone/>
            </a:pPr>
            <a:r>
              <a:rPr lang="en-US" sz="2600">
                <a:latin typeface="Garamond" pitchFamily="18" charset="0"/>
              </a:rPr>
              <a:t>p </a:t>
            </a:r>
            <a:r>
              <a:rPr lang="en-US" sz="2600">
                <a:latin typeface="Garamond" pitchFamily="18" charset="0"/>
                <a:sym typeface="Wingdings" pitchFamily="2" charset="2"/>
              </a:rPr>
              <a:t></a:t>
            </a:r>
            <a:r>
              <a:rPr lang="en-US" sz="2600">
                <a:latin typeface="Garamond" pitchFamily="18" charset="0"/>
              </a:rPr>
              <a:t> rakyat berpegang pada UUD ’45, </a:t>
            </a:r>
            <a:endParaRPr lang="pt-BR" sz="2600">
              <a:latin typeface="Garamond" pitchFamily="18" charset="0"/>
            </a:endParaRPr>
          </a:p>
          <a:p>
            <a:pPr>
              <a:lnSpc>
                <a:spcPct val="80000"/>
              </a:lnSpc>
              <a:buFont typeface="Wingdings" pitchFamily="2" charset="2"/>
              <a:buNone/>
            </a:pPr>
            <a:r>
              <a:rPr lang="pt-BR" sz="2600">
                <a:latin typeface="Garamond" pitchFamily="18" charset="0"/>
              </a:rPr>
              <a:t>q </a:t>
            </a:r>
            <a:r>
              <a:rPr lang="en-US" sz="2600">
                <a:latin typeface="Garamond" pitchFamily="18" charset="0"/>
                <a:sym typeface="Wingdings" pitchFamily="2" charset="2"/>
              </a:rPr>
              <a:t></a:t>
            </a:r>
            <a:r>
              <a:rPr lang="pt-BR" sz="2600">
                <a:latin typeface="Garamond" pitchFamily="18" charset="0"/>
              </a:rPr>
              <a:t> rakyat menerima apa yang tercantum didalamnya, </a:t>
            </a:r>
          </a:p>
          <a:p>
            <a:pPr>
              <a:lnSpc>
                <a:spcPct val="80000"/>
              </a:lnSpc>
              <a:buFont typeface="Wingdings" pitchFamily="2" charset="2"/>
              <a:buNone/>
            </a:pPr>
            <a:r>
              <a:rPr lang="pt-BR" sz="2600">
                <a:latin typeface="Garamond" pitchFamily="18" charset="0"/>
              </a:rPr>
              <a:t>r </a:t>
            </a:r>
            <a:r>
              <a:rPr lang="en-US" sz="2600">
                <a:latin typeface="Garamond" pitchFamily="18" charset="0"/>
                <a:sym typeface="Wingdings" pitchFamily="2" charset="2"/>
              </a:rPr>
              <a:t></a:t>
            </a:r>
            <a:r>
              <a:rPr lang="pt-BR" sz="2600">
                <a:latin typeface="Garamond" pitchFamily="18" charset="0"/>
              </a:rPr>
              <a:t> rakyat menerima Pancasila, </a:t>
            </a:r>
          </a:p>
          <a:p>
            <a:pPr>
              <a:lnSpc>
                <a:spcPct val="80000"/>
              </a:lnSpc>
              <a:buFont typeface="Wingdings" pitchFamily="2" charset="2"/>
              <a:buNone/>
            </a:pPr>
            <a:r>
              <a:rPr lang="pt-BR" sz="2600">
                <a:latin typeface="Garamond" pitchFamily="18" charset="0"/>
              </a:rPr>
              <a:t>t </a:t>
            </a:r>
            <a:r>
              <a:rPr lang="en-US" sz="2600">
                <a:latin typeface="Garamond" pitchFamily="18" charset="0"/>
                <a:sym typeface="Wingdings" pitchFamily="2" charset="2"/>
              </a:rPr>
              <a:t></a:t>
            </a:r>
            <a:r>
              <a:rPr lang="pt-BR" sz="2600">
                <a:latin typeface="Garamond" pitchFamily="18" charset="0"/>
              </a:rPr>
              <a:t> ada yang berpegang kepada ideologi lain, </a:t>
            </a:r>
          </a:p>
          <a:p>
            <a:pPr>
              <a:lnSpc>
                <a:spcPct val="80000"/>
              </a:lnSpc>
              <a:buFont typeface="Wingdings" pitchFamily="2" charset="2"/>
              <a:buNone/>
            </a:pPr>
            <a:r>
              <a:rPr lang="pt-BR" sz="2600">
                <a:latin typeface="Garamond" pitchFamily="18" charset="0"/>
              </a:rPr>
              <a:t>s </a:t>
            </a:r>
            <a:r>
              <a:rPr lang="en-US" sz="2600">
                <a:latin typeface="Garamond" pitchFamily="18" charset="0"/>
                <a:sym typeface="Wingdings" pitchFamily="2" charset="2"/>
              </a:rPr>
              <a:t></a:t>
            </a:r>
            <a:r>
              <a:rPr lang="pt-BR" sz="2600">
                <a:latin typeface="Garamond" pitchFamily="18" charset="0"/>
              </a:rPr>
              <a:t> negara Indonesia akan pecah</a:t>
            </a:r>
            <a:r>
              <a:rPr lang="en-US" sz="2600">
                <a:latin typeface="Garamond" pitchFamily="18" charset="0"/>
              </a:rPr>
              <a:t> </a:t>
            </a:r>
          </a:p>
        </p:txBody>
      </p:sp>
      <p:sp>
        <p:nvSpPr>
          <p:cNvPr id="6144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661668E9-5D9C-49FE-9DAF-C068FF256045}" type="slidenum">
              <a:rPr lang="en-US" altLang="en-US"/>
              <a:pPr/>
              <a:t>21</a:t>
            </a:fld>
            <a:endParaRPr lang="en-US" altLang="en-US"/>
          </a:p>
        </p:txBody>
      </p:sp>
    </p:spTree>
    <p:extLst>
      <p:ext uri="{BB962C8B-B14F-4D97-AF65-F5344CB8AC3E}">
        <p14:creationId xmlns:p14="http://schemas.microsoft.com/office/powerpoint/2010/main" val="2125778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24034" y="357166"/>
            <a:ext cx="6786610" cy="1143000"/>
          </a:xfrm>
        </p:spPr>
        <p:txBody>
          <a:bodyPr/>
          <a:lstStyle/>
          <a:p>
            <a:r>
              <a:rPr lang="en-US" sz="3100" dirty="0"/>
              <a:t>KONJUNGSI DAN DISJUNGSI JAMAK </a:t>
            </a:r>
          </a:p>
        </p:txBody>
      </p:sp>
      <p:sp>
        <p:nvSpPr>
          <p:cNvPr id="62467" name="Rectangle 3"/>
          <p:cNvSpPr>
            <a:spLocks noGrp="1" noChangeArrowheads="1"/>
          </p:cNvSpPr>
          <p:nvPr>
            <p:ph idx="1"/>
          </p:nvPr>
        </p:nvSpPr>
        <p:spPr>
          <a:xfrm>
            <a:off x="1981200" y="1719263"/>
            <a:ext cx="8229600" cy="4805362"/>
          </a:xfrm>
        </p:spPr>
        <p:txBody>
          <a:bodyPr>
            <a:normAutofit fontScale="92500" lnSpcReduction="20000"/>
          </a:bodyPr>
          <a:lstStyle/>
          <a:p>
            <a:pPr marL="571500" indent="-571500">
              <a:lnSpc>
                <a:spcPct val="80000"/>
              </a:lnSpc>
              <a:buNone/>
            </a:pPr>
            <a:r>
              <a:rPr lang="en-US" sz="1700" dirty="0" err="1">
                <a:latin typeface="Garamond" pitchFamily="18" charset="0"/>
              </a:rPr>
              <a:t>Misal</a:t>
            </a:r>
            <a:r>
              <a:rPr lang="en-US" sz="1700" dirty="0">
                <a:latin typeface="Garamond" pitchFamily="18" charset="0"/>
              </a:rPr>
              <a:t> </a:t>
            </a:r>
            <a:r>
              <a:rPr lang="en-US" sz="1700" dirty="0" err="1">
                <a:latin typeface="Garamond" pitchFamily="18" charset="0"/>
              </a:rPr>
              <a:t>diberikan</a:t>
            </a:r>
            <a:r>
              <a:rPr lang="en-US" sz="1700" dirty="0">
                <a:latin typeface="Garamond" pitchFamily="18" charset="0"/>
              </a:rPr>
              <a:t> </a:t>
            </a:r>
            <a:r>
              <a:rPr lang="en-US" sz="1700" dirty="0" err="1">
                <a:latin typeface="Garamond" pitchFamily="18" charset="0"/>
              </a:rPr>
              <a:t>kalimat</a:t>
            </a:r>
            <a:r>
              <a:rPr lang="en-US" sz="1700" dirty="0">
                <a:latin typeface="Garamond" pitchFamily="18" charset="0"/>
              </a:rPr>
              <a:t> yang </a:t>
            </a:r>
            <a:r>
              <a:rPr lang="en-US" sz="1700" dirty="0" err="1">
                <a:latin typeface="Garamond" pitchFamily="18" charset="0"/>
              </a:rPr>
              <a:t>mengandung</a:t>
            </a:r>
            <a:r>
              <a:rPr lang="en-US" sz="1700" dirty="0">
                <a:latin typeface="Garamond" pitchFamily="18" charset="0"/>
              </a:rPr>
              <a:t> operator </a:t>
            </a:r>
            <a:r>
              <a:rPr lang="en-US" sz="1700" dirty="0" err="1">
                <a:latin typeface="Garamond" pitchFamily="18" charset="0"/>
              </a:rPr>
              <a:t>konjungsi</a:t>
            </a:r>
            <a:r>
              <a:rPr lang="en-US" sz="1700" dirty="0">
                <a:latin typeface="Garamond" pitchFamily="18" charset="0"/>
              </a:rPr>
              <a:t> </a:t>
            </a:r>
            <a:r>
              <a:rPr lang="en-US" sz="1700" dirty="0" err="1">
                <a:latin typeface="Garamond" pitchFamily="18" charset="0"/>
              </a:rPr>
              <a:t>atau</a:t>
            </a:r>
            <a:r>
              <a:rPr lang="en-US" sz="1700" dirty="0">
                <a:latin typeface="Garamond" pitchFamily="18" charset="0"/>
              </a:rPr>
              <a:t> </a:t>
            </a:r>
            <a:r>
              <a:rPr lang="en-US" sz="1700" dirty="0" err="1">
                <a:latin typeface="Garamond" pitchFamily="18" charset="0"/>
              </a:rPr>
              <a:t>konjungsi</a:t>
            </a:r>
            <a:r>
              <a:rPr lang="en-US" sz="1700" dirty="0">
                <a:latin typeface="Garamond" pitchFamily="18" charset="0"/>
              </a:rPr>
              <a:t> </a:t>
            </a:r>
            <a:r>
              <a:rPr lang="en-US" sz="1700" dirty="0" err="1">
                <a:latin typeface="Garamond" pitchFamily="18" charset="0"/>
              </a:rPr>
              <a:t>lebih</a:t>
            </a:r>
            <a:r>
              <a:rPr lang="en-US" sz="1700" dirty="0">
                <a:latin typeface="Garamond" pitchFamily="18" charset="0"/>
              </a:rPr>
              <a:t> </a:t>
            </a:r>
            <a:r>
              <a:rPr lang="en-US" sz="1700" dirty="0" err="1">
                <a:latin typeface="Garamond" pitchFamily="18" charset="0"/>
              </a:rPr>
              <a:t>dari</a:t>
            </a:r>
            <a:r>
              <a:rPr lang="en-US" sz="1700" dirty="0">
                <a:latin typeface="Garamond" pitchFamily="18" charset="0"/>
              </a:rPr>
              <a:t> </a:t>
            </a:r>
            <a:r>
              <a:rPr lang="en-US" sz="1700" dirty="0" err="1">
                <a:latin typeface="Garamond" pitchFamily="18" charset="0"/>
              </a:rPr>
              <a:t>satu</a:t>
            </a:r>
            <a:r>
              <a:rPr lang="en-US" sz="1700" dirty="0">
                <a:latin typeface="Garamond" pitchFamily="18" charset="0"/>
              </a:rPr>
              <a:t>,</a:t>
            </a:r>
          </a:p>
          <a:p>
            <a:pPr marL="571500" indent="-571500">
              <a:lnSpc>
                <a:spcPct val="80000"/>
              </a:lnSpc>
              <a:buNone/>
            </a:pPr>
            <a:r>
              <a:rPr lang="en-US" sz="1700" dirty="0">
                <a:latin typeface="Garamond" pitchFamily="18" charset="0"/>
              </a:rPr>
              <a:t>	A : p and q and r</a:t>
            </a:r>
          </a:p>
          <a:p>
            <a:pPr marL="571500" indent="-571500">
              <a:lnSpc>
                <a:spcPct val="80000"/>
              </a:lnSpc>
              <a:buNone/>
            </a:pPr>
            <a:r>
              <a:rPr lang="en-US" sz="1700" dirty="0">
                <a:latin typeface="Garamond" pitchFamily="18" charset="0"/>
              </a:rPr>
              <a:t>	B : p or q or r </a:t>
            </a:r>
          </a:p>
          <a:p>
            <a:pPr marL="571500" indent="-571500">
              <a:lnSpc>
                <a:spcPct val="80000"/>
              </a:lnSpc>
              <a:buNone/>
            </a:pPr>
            <a:endParaRPr lang="en-US" sz="1700" dirty="0">
              <a:latin typeface="Garamond" pitchFamily="18" charset="0"/>
            </a:endParaRPr>
          </a:p>
          <a:p>
            <a:pPr marL="571500" indent="-571500">
              <a:lnSpc>
                <a:spcPct val="80000"/>
              </a:lnSpc>
              <a:buNone/>
            </a:pPr>
            <a:r>
              <a:rPr lang="en-US" sz="1700" dirty="0" err="1">
                <a:latin typeface="Garamond" pitchFamily="18" charset="0"/>
              </a:rPr>
              <a:t>Maka</a:t>
            </a:r>
            <a:r>
              <a:rPr lang="en-US" sz="1700" dirty="0">
                <a:latin typeface="Garamond" pitchFamily="18" charset="0"/>
              </a:rPr>
              <a:t> </a:t>
            </a:r>
            <a:r>
              <a:rPr lang="en-US" sz="1700" dirty="0" err="1">
                <a:latin typeface="Garamond" pitchFamily="18" charset="0"/>
              </a:rPr>
              <a:t>urutan</a:t>
            </a:r>
            <a:r>
              <a:rPr lang="en-US" sz="1700" dirty="0">
                <a:latin typeface="Garamond" pitchFamily="18" charset="0"/>
              </a:rPr>
              <a:t> </a:t>
            </a:r>
            <a:r>
              <a:rPr lang="en-US" sz="1700" dirty="0" err="1">
                <a:latin typeface="Garamond" pitchFamily="18" charset="0"/>
              </a:rPr>
              <a:t>perngerjaan</a:t>
            </a:r>
            <a:r>
              <a:rPr lang="en-US" sz="1700" dirty="0">
                <a:latin typeface="Garamond" pitchFamily="18" charset="0"/>
              </a:rPr>
              <a:t> </a:t>
            </a:r>
            <a:r>
              <a:rPr lang="en-US" sz="1700" dirty="0" err="1">
                <a:latin typeface="Garamond" pitchFamily="18" charset="0"/>
              </a:rPr>
              <a:t>operasi</a:t>
            </a:r>
            <a:r>
              <a:rPr lang="en-US" sz="1700" dirty="0">
                <a:latin typeface="Garamond" pitchFamily="18" charset="0"/>
              </a:rPr>
              <a:t> </a:t>
            </a:r>
            <a:r>
              <a:rPr lang="en-US" sz="1700" dirty="0" err="1">
                <a:latin typeface="Garamond" pitchFamily="18" charset="0"/>
              </a:rPr>
              <a:t>pada</a:t>
            </a:r>
            <a:r>
              <a:rPr lang="en-US" sz="1700" dirty="0">
                <a:latin typeface="Garamond" pitchFamily="18" charset="0"/>
              </a:rPr>
              <a:t> </a:t>
            </a:r>
            <a:r>
              <a:rPr lang="en-US" sz="1700" dirty="0" err="1">
                <a:latin typeface="Garamond" pitchFamily="18" charset="0"/>
              </a:rPr>
              <a:t>kalimat</a:t>
            </a:r>
            <a:r>
              <a:rPr lang="en-US" sz="1700" dirty="0">
                <a:latin typeface="Garamond" pitchFamily="18" charset="0"/>
              </a:rPr>
              <a:t> </a:t>
            </a:r>
            <a:r>
              <a:rPr lang="en-US" sz="1700" dirty="0" err="1">
                <a:latin typeface="Garamond" pitchFamily="18" charset="0"/>
              </a:rPr>
              <a:t>tersebut</a:t>
            </a:r>
            <a:r>
              <a:rPr lang="en-US" sz="1700" dirty="0">
                <a:latin typeface="Garamond" pitchFamily="18" charset="0"/>
              </a:rPr>
              <a:t> </a:t>
            </a:r>
            <a:r>
              <a:rPr lang="en-US" sz="1700" dirty="0" err="1">
                <a:latin typeface="Garamond" pitchFamily="18" charset="0"/>
              </a:rPr>
              <a:t>dilakukan</a:t>
            </a:r>
            <a:r>
              <a:rPr lang="en-US" sz="1700" dirty="0">
                <a:latin typeface="Garamond" pitchFamily="18" charset="0"/>
              </a:rPr>
              <a:t> </a:t>
            </a:r>
            <a:r>
              <a:rPr lang="en-US" sz="1700" dirty="0" err="1">
                <a:latin typeface="Garamond" pitchFamily="18" charset="0"/>
              </a:rPr>
              <a:t>dari</a:t>
            </a:r>
            <a:r>
              <a:rPr lang="en-US" sz="1700" dirty="0">
                <a:latin typeface="Garamond" pitchFamily="18" charset="0"/>
              </a:rPr>
              <a:t> </a:t>
            </a:r>
            <a:r>
              <a:rPr lang="en-US" sz="1700" dirty="0" err="1">
                <a:latin typeface="Garamond" pitchFamily="18" charset="0"/>
              </a:rPr>
              <a:t>kiri</a:t>
            </a:r>
            <a:r>
              <a:rPr lang="en-US" sz="1700" dirty="0">
                <a:latin typeface="Garamond" pitchFamily="18" charset="0"/>
              </a:rPr>
              <a:t> </a:t>
            </a:r>
            <a:r>
              <a:rPr lang="en-US" sz="1700" dirty="0" err="1">
                <a:latin typeface="Garamond" pitchFamily="18" charset="0"/>
              </a:rPr>
              <a:t>ke</a:t>
            </a:r>
            <a:r>
              <a:rPr lang="en-US" sz="1700" dirty="0">
                <a:latin typeface="Garamond" pitchFamily="18" charset="0"/>
              </a:rPr>
              <a:t> </a:t>
            </a:r>
            <a:r>
              <a:rPr lang="en-US" sz="1700" dirty="0" err="1">
                <a:latin typeface="Garamond" pitchFamily="18" charset="0"/>
              </a:rPr>
              <a:t>kanan</a:t>
            </a:r>
            <a:r>
              <a:rPr lang="en-US" sz="1700" dirty="0">
                <a:latin typeface="Garamond" pitchFamily="18" charset="0"/>
              </a:rPr>
              <a:t> </a:t>
            </a:r>
            <a:r>
              <a:rPr lang="en-US" sz="1700" dirty="0" err="1">
                <a:latin typeface="Garamond" pitchFamily="18" charset="0"/>
              </a:rPr>
              <a:t>sesuai</a:t>
            </a:r>
            <a:r>
              <a:rPr lang="en-US" sz="1700" dirty="0">
                <a:latin typeface="Garamond" pitchFamily="18" charset="0"/>
              </a:rPr>
              <a:t> </a:t>
            </a:r>
            <a:r>
              <a:rPr lang="en-US" sz="1700" dirty="0" err="1">
                <a:latin typeface="Garamond" pitchFamily="18" charset="0"/>
              </a:rPr>
              <a:t>aturan</a:t>
            </a:r>
            <a:r>
              <a:rPr lang="en-US" sz="1700" dirty="0">
                <a:latin typeface="Garamond" pitchFamily="18" charset="0"/>
              </a:rPr>
              <a:t> </a:t>
            </a:r>
            <a:r>
              <a:rPr lang="en-US" sz="1700" dirty="0" err="1">
                <a:latin typeface="Garamond" pitchFamily="18" charset="0"/>
              </a:rPr>
              <a:t>sebagai</a:t>
            </a:r>
            <a:r>
              <a:rPr lang="en-US" sz="1700" dirty="0">
                <a:latin typeface="Garamond" pitchFamily="18" charset="0"/>
              </a:rPr>
              <a:t> </a:t>
            </a:r>
            <a:r>
              <a:rPr lang="en-US" sz="1700" dirty="0" err="1">
                <a:latin typeface="Garamond" pitchFamily="18" charset="0"/>
              </a:rPr>
              <a:t>berikut</a:t>
            </a:r>
            <a:r>
              <a:rPr lang="en-US" sz="1700" dirty="0">
                <a:latin typeface="Garamond" pitchFamily="18" charset="0"/>
              </a:rPr>
              <a:t> </a:t>
            </a:r>
          </a:p>
          <a:p>
            <a:pPr marL="571500" indent="-571500">
              <a:lnSpc>
                <a:spcPct val="80000"/>
              </a:lnSpc>
              <a:buNone/>
            </a:pPr>
            <a:endParaRPr lang="en-US" sz="1700" dirty="0">
              <a:latin typeface="Garamond" pitchFamily="18" charset="0"/>
            </a:endParaRPr>
          </a:p>
          <a:p>
            <a:pPr marL="571500" indent="-571500">
              <a:lnSpc>
                <a:spcPct val="80000"/>
              </a:lnSpc>
              <a:buNone/>
            </a:pPr>
            <a:r>
              <a:rPr lang="en-US" sz="1700" b="1" dirty="0" err="1">
                <a:latin typeface="Garamond" pitchFamily="18" charset="0"/>
              </a:rPr>
              <a:t>Konjungsi</a:t>
            </a:r>
            <a:r>
              <a:rPr lang="en-US" sz="1700" b="1" dirty="0">
                <a:latin typeface="Garamond" pitchFamily="18" charset="0"/>
              </a:rPr>
              <a:t> </a:t>
            </a:r>
            <a:r>
              <a:rPr lang="en-US" sz="1700" b="1" dirty="0" err="1">
                <a:latin typeface="Garamond" pitchFamily="18" charset="0"/>
              </a:rPr>
              <a:t>Jamak</a:t>
            </a:r>
            <a:endParaRPr lang="en-US" sz="1700" dirty="0">
              <a:latin typeface="Garamond" pitchFamily="18" charset="0"/>
            </a:endParaRPr>
          </a:p>
          <a:p>
            <a:pPr marL="571500" indent="-571500">
              <a:lnSpc>
                <a:spcPct val="80000"/>
              </a:lnSpc>
              <a:buNone/>
            </a:pPr>
            <a:r>
              <a:rPr lang="en-US" sz="1700" dirty="0">
                <a:latin typeface="Garamond" pitchFamily="18" charset="0"/>
              </a:rPr>
              <a:t>A</a:t>
            </a:r>
            <a:r>
              <a:rPr lang="en-US" sz="1700" baseline="-25000" dirty="0">
                <a:latin typeface="Garamond" pitchFamily="18" charset="0"/>
              </a:rPr>
              <a:t>1</a:t>
            </a:r>
            <a:r>
              <a:rPr lang="en-US" sz="1700" dirty="0">
                <a:latin typeface="Garamond" pitchFamily="18" charset="0"/>
              </a:rPr>
              <a:t> and A</a:t>
            </a:r>
            <a:r>
              <a:rPr lang="en-US" sz="1700" baseline="-25000" dirty="0">
                <a:latin typeface="Garamond" pitchFamily="18" charset="0"/>
              </a:rPr>
              <a:t>2</a:t>
            </a:r>
            <a:r>
              <a:rPr lang="en-US" sz="1700" dirty="0">
                <a:latin typeface="Garamond" pitchFamily="18" charset="0"/>
              </a:rPr>
              <a:t> and A</a:t>
            </a:r>
            <a:r>
              <a:rPr lang="en-US" sz="1700" baseline="-25000" dirty="0">
                <a:latin typeface="Garamond" pitchFamily="18" charset="0"/>
              </a:rPr>
              <a:t>3</a:t>
            </a:r>
            <a:r>
              <a:rPr lang="en-US" sz="1700" dirty="0">
                <a:latin typeface="Garamond" pitchFamily="18" charset="0"/>
              </a:rPr>
              <a:t> and A</a:t>
            </a:r>
            <a:r>
              <a:rPr lang="en-US" sz="1700" baseline="-25000" dirty="0">
                <a:latin typeface="Garamond" pitchFamily="18" charset="0"/>
              </a:rPr>
              <a:t>4</a:t>
            </a:r>
            <a:r>
              <a:rPr lang="en-US" sz="1700" dirty="0">
                <a:latin typeface="Garamond" pitchFamily="18" charset="0"/>
              </a:rPr>
              <a:t> and … and A</a:t>
            </a:r>
            <a:r>
              <a:rPr lang="en-US" sz="1700" baseline="-25000" dirty="0">
                <a:latin typeface="Garamond" pitchFamily="18" charset="0"/>
              </a:rPr>
              <a:t>n</a:t>
            </a:r>
          </a:p>
          <a:p>
            <a:pPr marL="571500" indent="-571500">
              <a:lnSpc>
                <a:spcPct val="80000"/>
              </a:lnSpc>
              <a:buNone/>
            </a:pPr>
            <a:endParaRPr lang="en-US" sz="1700" dirty="0">
              <a:latin typeface="Garamond" pitchFamily="18" charset="0"/>
            </a:endParaRPr>
          </a:p>
          <a:p>
            <a:pPr marL="571500" indent="-571500">
              <a:lnSpc>
                <a:spcPct val="80000"/>
              </a:lnSpc>
              <a:buNone/>
            </a:pPr>
            <a:r>
              <a:rPr lang="en-US" sz="1700" dirty="0" err="1">
                <a:latin typeface="Garamond" pitchFamily="18" charset="0"/>
              </a:rPr>
              <a:t>Memiliki</a:t>
            </a:r>
            <a:r>
              <a:rPr lang="en-US" sz="1700" dirty="0">
                <a:latin typeface="Garamond" pitchFamily="18" charset="0"/>
              </a:rPr>
              <a:t> </a:t>
            </a:r>
            <a:r>
              <a:rPr lang="en-US" sz="1700" dirty="0" err="1">
                <a:latin typeface="Garamond" pitchFamily="18" charset="0"/>
              </a:rPr>
              <a:t>arti</a:t>
            </a:r>
            <a:r>
              <a:rPr lang="en-US" sz="1700" dirty="0">
                <a:latin typeface="Garamond" pitchFamily="18" charset="0"/>
              </a:rPr>
              <a:t> :</a:t>
            </a:r>
          </a:p>
          <a:p>
            <a:pPr marL="571500" indent="-571500">
              <a:lnSpc>
                <a:spcPct val="80000"/>
              </a:lnSpc>
              <a:buNone/>
            </a:pPr>
            <a:r>
              <a:rPr lang="en-US" sz="1700" dirty="0">
                <a:latin typeface="Garamond" pitchFamily="18" charset="0"/>
              </a:rPr>
              <a:t>((… ((A</a:t>
            </a:r>
            <a:r>
              <a:rPr lang="en-US" sz="1700" baseline="-25000" dirty="0">
                <a:latin typeface="Garamond" pitchFamily="18" charset="0"/>
              </a:rPr>
              <a:t>1</a:t>
            </a:r>
            <a:r>
              <a:rPr lang="en-US" sz="1700" dirty="0">
                <a:latin typeface="Garamond" pitchFamily="18" charset="0"/>
              </a:rPr>
              <a:t> and A</a:t>
            </a:r>
            <a:r>
              <a:rPr lang="en-US" sz="1700" baseline="-25000" dirty="0">
                <a:latin typeface="Garamond" pitchFamily="18" charset="0"/>
              </a:rPr>
              <a:t>2</a:t>
            </a:r>
            <a:r>
              <a:rPr lang="en-US" sz="1700" dirty="0">
                <a:latin typeface="Garamond" pitchFamily="18" charset="0"/>
              </a:rPr>
              <a:t>) and A</a:t>
            </a:r>
            <a:r>
              <a:rPr lang="en-US" sz="1700" baseline="-25000" dirty="0">
                <a:latin typeface="Garamond" pitchFamily="18" charset="0"/>
              </a:rPr>
              <a:t>3</a:t>
            </a:r>
            <a:r>
              <a:rPr lang="en-US" sz="1700" dirty="0">
                <a:latin typeface="Garamond" pitchFamily="18" charset="0"/>
              </a:rPr>
              <a:t>) and A</a:t>
            </a:r>
            <a:r>
              <a:rPr lang="en-US" sz="1700" baseline="-25000" dirty="0">
                <a:latin typeface="Garamond" pitchFamily="18" charset="0"/>
              </a:rPr>
              <a:t>4</a:t>
            </a:r>
            <a:r>
              <a:rPr lang="en-US" sz="1700" dirty="0">
                <a:latin typeface="Garamond" pitchFamily="18" charset="0"/>
              </a:rPr>
              <a:t>) and … ) and A</a:t>
            </a:r>
            <a:r>
              <a:rPr lang="en-US" sz="1700" baseline="-25000" dirty="0">
                <a:latin typeface="Garamond" pitchFamily="18" charset="0"/>
              </a:rPr>
              <a:t>n</a:t>
            </a:r>
            <a:r>
              <a:rPr lang="en-US" sz="1700" dirty="0">
                <a:latin typeface="Garamond" pitchFamily="18" charset="0"/>
              </a:rPr>
              <a:t>)</a:t>
            </a:r>
            <a:endParaRPr lang="en-US" sz="1700" b="1" dirty="0">
              <a:latin typeface="Garamond" pitchFamily="18" charset="0"/>
            </a:endParaRPr>
          </a:p>
          <a:p>
            <a:pPr marL="571500" indent="-571500">
              <a:lnSpc>
                <a:spcPct val="80000"/>
              </a:lnSpc>
              <a:buNone/>
            </a:pPr>
            <a:endParaRPr lang="en-US" sz="1700" b="1" dirty="0">
              <a:latin typeface="Garamond" pitchFamily="18" charset="0"/>
            </a:endParaRPr>
          </a:p>
          <a:p>
            <a:pPr marL="571500" indent="-571500">
              <a:lnSpc>
                <a:spcPct val="80000"/>
              </a:lnSpc>
              <a:buNone/>
            </a:pPr>
            <a:r>
              <a:rPr lang="en-US" sz="1700" b="1" dirty="0" err="1">
                <a:latin typeface="Garamond" pitchFamily="18" charset="0"/>
              </a:rPr>
              <a:t>Disjungsi</a:t>
            </a:r>
            <a:r>
              <a:rPr lang="en-US" sz="1700" b="1" dirty="0">
                <a:latin typeface="Garamond" pitchFamily="18" charset="0"/>
              </a:rPr>
              <a:t> </a:t>
            </a:r>
            <a:r>
              <a:rPr lang="en-US" sz="1700" b="1" dirty="0" err="1">
                <a:latin typeface="Garamond" pitchFamily="18" charset="0"/>
              </a:rPr>
              <a:t>Jamak</a:t>
            </a:r>
            <a:endParaRPr lang="en-US" sz="1700" dirty="0">
              <a:latin typeface="Garamond" pitchFamily="18" charset="0"/>
            </a:endParaRPr>
          </a:p>
          <a:p>
            <a:pPr marL="571500" indent="-571500">
              <a:lnSpc>
                <a:spcPct val="80000"/>
              </a:lnSpc>
              <a:buNone/>
            </a:pPr>
            <a:r>
              <a:rPr lang="en-US" sz="1700" dirty="0">
                <a:latin typeface="Garamond" pitchFamily="18" charset="0"/>
              </a:rPr>
              <a:t>A</a:t>
            </a:r>
            <a:r>
              <a:rPr lang="en-US" sz="1700" baseline="-25000" dirty="0">
                <a:latin typeface="Garamond" pitchFamily="18" charset="0"/>
              </a:rPr>
              <a:t>1</a:t>
            </a:r>
            <a:r>
              <a:rPr lang="en-US" sz="1700" dirty="0">
                <a:latin typeface="Garamond" pitchFamily="18" charset="0"/>
              </a:rPr>
              <a:t> or A</a:t>
            </a:r>
            <a:r>
              <a:rPr lang="en-US" sz="1700" baseline="-25000" dirty="0">
                <a:latin typeface="Garamond" pitchFamily="18" charset="0"/>
              </a:rPr>
              <a:t>2</a:t>
            </a:r>
            <a:r>
              <a:rPr lang="en-US" sz="1700" dirty="0">
                <a:latin typeface="Garamond" pitchFamily="18" charset="0"/>
              </a:rPr>
              <a:t> or A</a:t>
            </a:r>
            <a:r>
              <a:rPr lang="en-US" sz="1700" baseline="-25000" dirty="0">
                <a:latin typeface="Garamond" pitchFamily="18" charset="0"/>
              </a:rPr>
              <a:t>3</a:t>
            </a:r>
            <a:r>
              <a:rPr lang="en-US" sz="1700" dirty="0">
                <a:latin typeface="Garamond" pitchFamily="18" charset="0"/>
              </a:rPr>
              <a:t> or A</a:t>
            </a:r>
            <a:r>
              <a:rPr lang="en-US" sz="1700" baseline="-25000" dirty="0">
                <a:latin typeface="Garamond" pitchFamily="18" charset="0"/>
              </a:rPr>
              <a:t>4</a:t>
            </a:r>
            <a:r>
              <a:rPr lang="en-US" sz="1700" dirty="0">
                <a:latin typeface="Garamond" pitchFamily="18" charset="0"/>
              </a:rPr>
              <a:t> or … or A</a:t>
            </a:r>
            <a:r>
              <a:rPr lang="en-US" sz="1700" baseline="-25000" dirty="0">
                <a:latin typeface="Garamond" pitchFamily="18" charset="0"/>
              </a:rPr>
              <a:t>n</a:t>
            </a:r>
          </a:p>
          <a:p>
            <a:pPr marL="571500" indent="-571500">
              <a:lnSpc>
                <a:spcPct val="80000"/>
              </a:lnSpc>
              <a:buNone/>
            </a:pPr>
            <a:endParaRPr lang="en-US" sz="1700" dirty="0">
              <a:latin typeface="Garamond" pitchFamily="18" charset="0"/>
            </a:endParaRPr>
          </a:p>
          <a:p>
            <a:pPr marL="571500" indent="-571500">
              <a:lnSpc>
                <a:spcPct val="80000"/>
              </a:lnSpc>
              <a:buNone/>
            </a:pPr>
            <a:r>
              <a:rPr lang="en-US" sz="1700" dirty="0" err="1">
                <a:latin typeface="Garamond" pitchFamily="18" charset="0"/>
              </a:rPr>
              <a:t>Memiliki</a:t>
            </a:r>
            <a:r>
              <a:rPr lang="en-US" sz="1700" dirty="0">
                <a:latin typeface="Garamond" pitchFamily="18" charset="0"/>
              </a:rPr>
              <a:t> </a:t>
            </a:r>
            <a:r>
              <a:rPr lang="en-US" sz="1700" dirty="0" err="1">
                <a:latin typeface="Garamond" pitchFamily="18" charset="0"/>
              </a:rPr>
              <a:t>arti</a:t>
            </a:r>
            <a:r>
              <a:rPr lang="en-US" sz="1700" dirty="0">
                <a:latin typeface="Garamond" pitchFamily="18" charset="0"/>
              </a:rPr>
              <a:t> :</a:t>
            </a:r>
          </a:p>
          <a:p>
            <a:pPr marL="571500" indent="-571500">
              <a:lnSpc>
                <a:spcPct val="80000"/>
              </a:lnSpc>
              <a:buNone/>
            </a:pPr>
            <a:r>
              <a:rPr lang="en-US" sz="1700" dirty="0">
                <a:latin typeface="Garamond" pitchFamily="18" charset="0"/>
              </a:rPr>
              <a:t>((… ((A</a:t>
            </a:r>
            <a:r>
              <a:rPr lang="en-US" sz="1700" baseline="-25000" dirty="0">
                <a:latin typeface="Garamond" pitchFamily="18" charset="0"/>
              </a:rPr>
              <a:t>1</a:t>
            </a:r>
            <a:r>
              <a:rPr lang="en-US" sz="1700" dirty="0">
                <a:latin typeface="Garamond" pitchFamily="18" charset="0"/>
              </a:rPr>
              <a:t> or A</a:t>
            </a:r>
            <a:r>
              <a:rPr lang="en-US" sz="1700" baseline="-25000" dirty="0">
                <a:latin typeface="Garamond" pitchFamily="18" charset="0"/>
              </a:rPr>
              <a:t>2</a:t>
            </a:r>
            <a:r>
              <a:rPr lang="en-US" sz="1700" dirty="0">
                <a:latin typeface="Garamond" pitchFamily="18" charset="0"/>
              </a:rPr>
              <a:t>) orA</a:t>
            </a:r>
            <a:r>
              <a:rPr lang="en-US" sz="1700" baseline="-25000" dirty="0">
                <a:latin typeface="Garamond" pitchFamily="18" charset="0"/>
              </a:rPr>
              <a:t>3</a:t>
            </a:r>
            <a:r>
              <a:rPr lang="en-US" sz="1700" dirty="0">
                <a:latin typeface="Garamond" pitchFamily="18" charset="0"/>
              </a:rPr>
              <a:t>) or A</a:t>
            </a:r>
            <a:r>
              <a:rPr lang="en-US" sz="1700" baseline="-25000" dirty="0">
                <a:latin typeface="Garamond" pitchFamily="18" charset="0"/>
              </a:rPr>
              <a:t>4</a:t>
            </a:r>
            <a:r>
              <a:rPr lang="en-US" sz="1700" dirty="0">
                <a:latin typeface="Garamond" pitchFamily="18" charset="0"/>
              </a:rPr>
              <a:t>) or … ) and A</a:t>
            </a:r>
            <a:r>
              <a:rPr lang="en-US" sz="1700" baseline="-25000" dirty="0">
                <a:latin typeface="Garamond" pitchFamily="18" charset="0"/>
              </a:rPr>
              <a:t>n</a:t>
            </a:r>
            <a:r>
              <a:rPr lang="en-US" sz="1700" dirty="0">
                <a:latin typeface="Garamond" pitchFamily="18" charset="0"/>
              </a:rPr>
              <a:t>)</a:t>
            </a:r>
          </a:p>
        </p:txBody>
      </p:sp>
      <p:sp>
        <p:nvSpPr>
          <p:cNvPr id="6246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F00DAB29-0C39-48F9-924A-6BA691CF101F}" type="slidenum">
              <a:rPr lang="en-US" altLang="en-US"/>
              <a:pPr/>
              <a:t>22</a:t>
            </a:fld>
            <a:endParaRPr lang="en-US" altLang="en-US"/>
          </a:p>
        </p:txBody>
      </p:sp>
      <p:pic>
        <p:nvPicPr>
          <p:cNvPr id="33793" name="Picture 1" descr="D:\D3 IF TEL-U\ngajar\Semester Ganjil 1516\LOGMAT\KONJUNGSI DAN DISJUNGSI JAMAK.jpg"/>
          <p:cNvPicPr>
            <a:picLocks noChangeAspect="1" noChangeArrowheads="1"/>
          </p:cNvPicPr>
          <p:nvPr/>
        </p:nvPicPr>
        <p:blipFill>
          <a:blip r:embed="rId3"/>
          <a:srcRect/>
          <a:stretch>
            <a:fillRect/>
          </a:stretch>
        </p:blipFill>
        <p:spPr bwMode="auto">
          <a:xfrm>
            <a:off x="8739206" y="285728"/>
            <a:ext cx="1571628" cy="1109666"/>
          </a:xfrm>
          <a:prstGeom prst="rect">
            <a:avLst/>
          </a:prstGeom>
          <a:noFill/>
        </p:spPr>
      </p:pic>
    </p:spTree>
    <p:extLst>
      <p:ext uri="{BB962C8B-B14F-4D97-AF65-F5344CB8AC3E}">
        <p14:creationId xmlns:p14="http://schemas.microsoft.com/office/powerpoint/2010/main" val="2237232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z="3100"/>
              <a:t>KONJUNGSI DAN DISJUNGSI JAMAK</a:t>
            </a:r>
          </a:p>
        </p:txBody>
      </p:sp>
      <p:sp>
        <p:nvSpPr>
          <p:cNvPr id="63491" name="Rectangle 3"/>
          <p:cNvSpPr>
            <a:spLocks noGrp="1" noChangeArrowheads="1"/>
          </p:cNvSpPr>
          <p:nvPr>
            <p:ph idx="1"/>
          </p:nvPr>
        </p:nvSpPr>
        <p:spPr/>
        <p:txBody>
          <a:bodyPr/>
          <a:lstStyle/>
          <a:p>
            <a:pPr>
              <a:buFont typeface="Wingdings" pitchFamily="2" charset="2"/>
              <a:buNone/>
            </a:pPr>
            <a:r>
              <a:rPr lang="de-DE" smtClean="0">
                <a:latin typeface="Garamond" pitchFamily="18" charset="0"/>
              </a:rPr>
              <a:t>Kalimat-kalimat berikut adalah ekivalen karena adanya hukum asosiasi :</a:t>
            </a:r>
          </a:p>
          <a:p>
            <a:pPr>
              <a:buFont typeface="Wingdings" pitchFamily="2" charset="2"/>
              <a:buNone/>
            </a:pPr>
            <a:endParaRPr lang="en-US" smtClean="0">
              <a:latin typeface="Garamond" pitchFamily="18" charset="0"/>
            </a:endParaRPr>
          </a:p>
          <a:p>
            <a:pPr>
              <a:buFont typeface="Wingdings" pitchFamily="2" charset="2"/>
              <a:buNone/>
            </a:pPr>
            <a:r>
              <a:rPr lang="en-US" smtClean="0">
                <a:latin typeface="Garamond" pitchFamily="18" charset="0"/>
              </a:rPr>
              <a:t>A : ((w and x) and y) and z</a:t>
            </a:r>
          </a:p>
          <a:p>
            <a:pPr>
              <a:buFont typeface="Wingdings" pitchFamily="2" charset="2"/>
              <a:buNone/>
            </a:pPr>
            <a:r>
              <a:rPr lang="en-US" smtClean="0">
                <a:latin typeface="Garamond" pitchFamily="18" charset="0"/>
              </a:rPr>
              <a:t>B : w and (x and (y and z))</a:t>
            </a:r>
          </a:p>
          <a:p>
            <a:pPr>
              <a:buFont typeface="Wingdings" pitchFamily="2" charset="2"/>
              <a:buNone/>
            </a:pPr>
            <a:r>
              <a:rPr lang="en-US" smtClean="0">
                <a:latin typeface="Garamond" pitchFamily="18" charset="0"/>
              </a:rPr>
              <a:t>C : w and ((x and y) and z)</a:t>
            </a:r>
          </a:p>
        </p:txBody>
      </p:sp>
      <p:sp>
        <p:nvSpPr>
          <p:cNvPr id="6349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9581914-E3F3-480F-81B3-DE35936F1E85}" type="slidenum">
              <a:rPr lang="en-US" altLang="en-US"/>
              <a:pPr/>
              <a:t>23</a:t>
            </a:fld>
            <a:endParaRPr lang="en-US" altLang="en-US"/>
          </a:p>
        </p:txBody>
      </p:sp>
    </p:spTree>
    <p:extLst>
      <p:ext uri="{BB962C8B-B14F-4D97-AF65-F5344CB8AC3E}">
        <p14:creationId xmlns:p14="http://schemas.microsoft.com/office/powerpoint/2010/main" val="888071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100"/>
              <a:t>KONJUNGSI DAN DISJUNGSI JAMAK</a:t>
            </a:r>
          </a:p>
        </p:txBody>
      </p:sp>
      <p:sp>
        <p:nvSpPr>
          <p:cNvPr id="64515" name="Rectangle 3"/>
          <p:cNvSpPr>
            <a:spLocks noGrp="1" noChangeArrowheads="1"/>
          </p:cNvSpPr>
          <p:nvPr>
            <p:ph idx="1"/>
          </p:nvPr>
        </p:nvSpPr>
        <p:spPr/>
        <p:txBody>
          <a:bodyPr>
            <a:normAutofit lnSpcReduction="10000"/>
          </a:bodyPr>
          <a:lstStyle/>
          <a:p>
            <a:pPr>
              <a:buFont typeface="Wingdings" pitchFamily="2" charset="2"/>
              <a:buNone/>
            </a:pPr>
            <a:r>
              <a:rPr lang="de-DE" sz="2600">
                <a:latin typeface="Garamond" pitchFamily="18" charset="0"/>
              </a:rPr>
              <a:t>Aturan semantik untuk hubungan jamak :</a:t>
            </a:r>
            <a:endParaRPr lang="en-US" sz="2600">
              <a:latin typeface="Garamond" pitchFamily="18" charset="0"/>
            </a:endParaRPr>
          </a:p>
          <a:p>
            <a:pPr>
              <a:buFont typeface="Wingdings" pitchFamily="2" charset="2"/>
              <a:buNone/>
            </a:pPr>
            <a:endParaRPr lang="en-US" sz="2600">
              <a:latin typeface="Garamond" pitchFamily="18" charset="0"/>
            </a:endParaRPr>
          </a:p>
          <a:p>
            <a:pPr>
              <a:buFont typeface="Wingdings" pitchFamily="2" charset="2"/>
              <a:buNone/>
            </a:pPr>
            <a:r>
              <a:rPr lang="en-US" sz="2600" b="1">
                <a:latin typeface="Garamond" pitchFamily="18" charset="0"/>
              </a:rPr>
              <a:t>Konjungsi jamak</a:t>
            </a:r>
          </a:p>
          <a:p>
            <a:pPr>
              <a:buFont typeface="Wingdings" pitchFamily="2" charset="2"/>
              <a:buNone/>
            </a:pPr>
            <a:r>
              <a:rPr lang="en-US" sz="2600">
                <a:latin typeface="Garamond" pitchFamily="18" charset="0"/>
              </a:rPr>
              <a:t>A</a:t>
            </a:r>
            <a:r>
              <a:rPr lang="en-US" sz="2600" baseline="-25000">
                <a:latin typeface="Garamond" pitchFamily="18" charset="0"/>
              </a:rPr>
              <a:t>1</a:t>
            </a:r>
            <a:r>
              <a:rPr lang="en-US" sz="2600">
                <a:latin typeface="Garamond" pitchFamily="18" charset="0"/>
              </a:rPr>
              <a:t> and A</a:t>
            </a:r>
            <a:r>
              <a:rPr lang="en-US" sz="2600" baseline="-25000">
                <a:latin typeface="Garamond" pitchFamily="18" charset="0"/>
              </a:rPr>
              <a:t>2</a:t>
            </a:r>
            <a:r>
              <a:rPr lang="en-US" sz="2600">
                <a:latin typeface="Garamond" pitchFamily="18" charset="0"/>
              </a:rPr>
              <a:t> and A</a:t>
            </a:r>
            <a:r>
              <a:rPr lang="en-US" sz="2600" baseline="-25000">
                <a:latin typeface="Garamond" pitchFamily="18" charset="0"/>
              </a:rPr>
              <a:t>3</a:t>
            </a:r>
            <a:r>
              <a:rPr lang="en-US" sz="2600">
                <a:latin typeface="Garamond" pitchFamily="18" charset="0"/>
              </a:rPr>
              <a:t> and … and A</a:t>
            </a:r>
            <a:r>
              <a:rPr lang="en-US" sz="2600" baseline="-25000">
                <a:latin typeface="Garamond" pitchFamily="18" charset="0"/>
              </a:rPr>
              <a:t>n</a:t>
            </a:r>
            <a:r>
              <a:rPr lang="en-US" sz="2600">
                <a:latin typeface="Garamond" pitchFamily="18" charset="0"/>
              </a:rPr>
              <a:t> bernilai True jika tiap conjuct A</a:t>
            </a:r>
            <a:r>
              <a:rPr lang="en-US" sz="2600" baseline="-25000">
                <a:latin typeface="Garamond" pitchFamily="18" charset="0"/>
              </a:rPr>
              <a:t>1</a:t>
            </a:r>
            <a:r>
              <a:rPr lang="en-US" sz="2600">
                <a:latin typeface="Garamond" pitchFamily="18" charset="0"/>
              </a:rPr>
              <a:t>, A</a:t>
            </a:r>
            <a:r>
              <a:rPr lang="en-US" sz="2600" baseline="-25000">
                <a:latin typeface="Garamond" pitchFamily="18" charset="0"/>
              </a:rPr>
              <a:t>2</a:t>
            </a:r>
            <a:r>
              <a:rPr lang="en-US" sz="2600">
                <a:latin typeface="Garamond" pitchFamily="18" charset="0"/>
              </a:rPr>
              <a:t>, A</a:t>
            </a:r>
            <a:r>
              <a:rPr lang="en-US" sz="2600" baseline="-25000">
                <a:latin typeface="Garamond" pitchFamily="18" charset="0"/>
              </a:rPr>
              <a:t>3</a:t>
            </a:r>
            <a:r>
              <a:rPr lang="en-US" sz="2600">
                <a:latin typeface="Garamond" pitchFamily="18" charset="0"/>
              </a:rPr>
              <a:t>, … A</a:t>
            </a:r>
            <a:r>
              <a:rPr lang="en-US" sz="2600" baseline="-25000">
                <a:latin typeface="Garamond" pitchFamily="18" charset="0"/>
              </a:rPr>
              <a:t>n</a:t>
            </a:r>
            <a:r>
              <a:rPr lang="en-US" sz="2600">
                <a:latin typeface="Garamond" pitchFamily="18" charset="0"/>
              </a:rPr>
              <a:t> adalah True</a:t>
            </a:r>
          </a:p>
          <a:p>
            <a:pPr>
              <a:buFont typeface="Wingdings" pitchFamily="2" charset="2"/>
              <a:buNone/>
            </a:pPr>
            <a:endParaRPr lang="en-US" sz="2600" b="1">
              <a:latin typeface="Garamond" pitchFamily="18" charset="0"/>
            </a:endParaRPr>
          </a:p>
          <a:p>
            <a:pPr>
              <a:buFont typeface="Wingdings" pitchFamily="2" charset="2"/>
              <a:buNone/>
            </a:pPr>
            <a:r>
              <a:rPr lang="en-US" sz="2600" b="1">
                <a:latin typeface="Garamond" pitchFamily="18" charset="0"/>
              </a:rPr>
              <a:t>Disjungsi Jamak</a:t>
            </a:r>
          </a:p>
          <a:p>
            <a:pPr>
              <a:buFont typeface="Wingdings" pitchFamily="2" charset="2"/>
              <a:buNone/>
            </a:pPr>
            <a:r>
              <a:rPr lang="en-US" sz="2600">
                <a:latin typeface="Garamond" pitchFamily="18" charset="0"/>
              </a:rPr>
              <a:t>A</a:t>
            </a:r>
            <a:r>
              <a:rPr lang="en-US" sz="2600" baseline="-25000">
                <a:latin typeface="Garamond" pitchFamily="18" charset="0"/>
              </a:rPr>
              <a:t>1</a:t>
            </a:r>
            <a:r>
              <a:rPr lang="en-US" sz="2600">
                <a:latin typeface="Garamond" pitchFamily="18" charset="0"/>
              </a:rPr>
              <a:t> or A</a:t>
            </a:r>
            <a:r>
              <a:rPr lang="en-US" sz="2600" baseline="-25000">
                <a:latin typeface="Garamond" pitchFamily="18" charset="0"/>
              </a:rPr>
              <a:t>2</a:t>
            </a:r>
            <a:r>
              <a:rPr lang="en-US" sz="2600">
                <a:latin typeface="Garamond" pitchFamily="18" charset="0"/>
              </a:rPr>
              <a:t> or A</a:t>
            </a:r>
            <a:r>
              <a:rPr lang="en-US" sz="2600" baseline="-25000">
                <a:latin typeface="Garamond" pitchFamily="18" charset="0"/>
              </a:rPr>
              <a:t>3</a:t>
            </a:r>
            <a:r>
              <a:rPr lang="en-US" sz="2600">
                <a:latin typeface="Garamond" pitchFamily="18" charset="0"/>
              </a:rPr>
              <a:t> or … or A</a:t>
            </a:r>
            <a:r>
              <a:rPr lang="en-US" sz="2600" baseline="-25000">
                <a:latin typeface="Garamond" pitchFamily="18" charset="0"/>
              </a:rPr>
              <a:t>n</a:t>
            </a:r>
            <a:r>
              <a:rPr lang="en-US" sz="2600">
                <a:latin typeface="Garamond" pitchFamily="18" charset="0"/>
              </a:rPr>
              <a:t> bernilai True jika jika setidaknya salah satu dari A</a:t>
            </a:r>
            <a:r>
              <a:rPr lang="en-US" sz="2600" baseline="-25000">
                <a:latin typeface="Garamond" pitchFamily="18" charset="0"/>
              </a:rPr>
              <a:t>1</a:t>
            </a:r>
            <a:r>
              <a:rPr lang="en-US" sz="2600">
                <a:latin typeface="Garamond" pitchFamily="18" charset="0"/>
              </a:rPr>
              <a:t>, A</a:t>
            </a:r>
            <a:r>
              <a:rPr lang="en-US" sz="2600" baseline="-25000">
                <a:latin typeface="Garamond" pitchFamily="18" charset="0"/>
              </a:rPr>
              <a:t>2</a:t>
            </a:r>
            <a:r>
              <a:rPr lang="en-US" sz="2600">
                <a:latin typeface="Garamond" pitchFamily="18" charset="0"/>
              </a:rPr>
              <a:t>, A</a:t>
            </a:r>
            <a:r>
              <a:rPr lang="en-US" sz="2600" baseline="-25000">
                <a:latin typeface="Garamond" pitchFamily="18" charset="0"/>
              </a:rPr>
              <a:t>3</a:t>
            </a:r>
            <a:r>
              <a:rPr lang="en-US" sz="2600">
                <a:latin typeface="Garamond" pitchFamily="18" charset="0"/>
              </a:rPr>
              <a:t>, … A</a:t>
            </a:r>
            <a:r>
              <a:rPr lang="en-US" sz="2600" baseline="-25000">
                <a:latin typeface="Garamond" pitchFamily="18" charset="0"/>
              </a:rPr>
              <a:t>n</a:t>
            </a:r>
            <a:r>
              <a:rPr lang="en-US" sz="2600">
                <a:latin typeface="Garamond" pitchFamily="18" charset="0"/>
              </a:rPr>
              <a:t> adalah True</a:t>
            </a:r>
          </a:p>
        </p:txBody>
      </p:sp>
      <p:sp>
        <p:nvSpPr>
          <p:cNvPr id="6451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373AD23-E05E-40E8-946D-E9B354A8EEB3}" type="slidenum">
              <a:rPr lang="en-US" altLang="en-US"/>
              <a:pPr/>
              <a:t>24</a:t>
            </a:fld>
            <a:endParaRPr lang="en-US" altLang="en-US"/>
          </a:p>
        </p:txBody>
      </p:sp>
    </p:spTree>
    <p:extLst>
      <p:ext uri="{BB962C8B-B14F-4D97-AF65-F5344CB8AC3E}">
        <p14:creationId xmlns:p14="http://schemas.microsoft.com/office/powerpoint/2010/main" val="4066891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24100" y="285728"/>
            <a:ext cx="4857784" cy="1143000"/>
          </a:xfrm>
        </p:spPr>
        <p:txBody>
          <a:bodyPr/>
          <a:lstStyle/>
          <a:p>
            <a:r>
              <a:rPr lang="en-US" dirty="0" smtClean="0"/>
              <a:t>METODA DEDUKSI </a:t>
            </a:r>
          </a:p>
        </p:txBody>
      </p:sp>
      <p:sp>
        <p:nvSpPr>
          <p:cNvPr id="80899" name="Rectangle 3"/>
          <p:cNvSpPr>
            <a:spLocks noGrp="1" noChangeArrowheads="1"/>
          </p:cNvSpPr>
          <p:nvPr>
            <p:ph idx="1"/>
          </p:nvPr>
        </p:nvSpPr>
        <p:spPr/>
        <p:txBody>
          <a:bodyPr/>
          <a:lstStyle/>
          <a:p>
            <a:r>
              <a:rPr lang="en-US" sz="2200">
                <a:latin typeface="Garamond" pitchFamily="18" charset="0"/>
              </a:rPr>
              <a:t>Salah satu metoda yang digunakan untuk menarik suatu kesimpulan berdasarkan pernyataan atau premis-premis yang diketahui.</a:t>
            </a:r>
          </a:p>
          <a:p>
            <a:r>
              <a:rPr lang="en-US" sz="2200">
                <a:latin typeface="Garamond" pitchFamily="18" charset="0"/>
              </a:rPr>
              <a:t>Metoda deduksi ini menggunakan aturan-aturan penalaran, ekivalensi logik dan tautologi</a:t>
            </a:r>
          </a:p>
          <a:p>
            <a:r>
              <a:rPr lang="en-US" sz="2200">
                <a:latin typeface="Garamond" pitchFamily="18" charset="0"/>
              </a:rPr>
              <a:t>Untuk mempermudah operasi penurunan digunakan operator-operator lama sbb:</a:t>
            </a:r>
          </a:p>
        </p:txBody>
      </p:sp>
      <p:sp>
        <p:nvSpPr>
          <p:cNvPr id="8090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CD1A0834-9A92-4D4F-BEE2-8F05942FB1C7}" type="slidenum">
              <a:rPr lang="en-US" altLang="en-US"/>
              <a:pPr/>
              <a:t>25</a:t>
            </a:fld>
            <a:endParaRPr lang="en-US" altLang="en-US"/>
          </a:p>
        </p:txBody>
      </p:sp>
      <p:pic>
        <p:nvPicPr>
          <p:cNvPr id="80901" name="Picture 4"/>
          <p:cNvPicPr>
            <a:picLocks noChangeAspect="1" noChangeArrowheads="1"/>
          </p:cNvPicPr>
          <p:nvPr/>
        </p:nvPicPr>
        <p:blipFill>
          <a:blip r:embed="rId2" cstate="print"/>
          <a:srcRect/>
          <a:stretch>
            <a:fillRect/>
          </a:stretch>
        </p:blipFill>
        <p:spPr bwMode="auto">
          <a:xfrm>
            <a:off x="2711450" y="3933825"/>
            <a:ext cx="6973888" cy="2647950"/>
          </a:xfrm>
          <a:prstGeom prst="rect">
            <a:avLst/>
          </a:prstGeom>
          <a:noFill/>
          <a:ln w="9525">
            <a:noFill/>
            <a:miter lim="800000"/>
            <a:headEnd/>
            <a:tailEnd/>
          </a:ln>
        </p:spPr>
      </p:pic>
      <p:pic>
        <p:nvPicPr>
          <p:cNvPr id="29697" name="Picture 1" descr="D:\D3 IF TEL-U\ngajar\Semester Ganjil 1516\LOGMAT\metode deduksi.jpg"/>
          <p:cNvPicPr>
            <a:picLocks noChangeAspect="1" noChangeArrowheads="1"/>
          </p:cNvPicPr>
          <p:nvPr/>
        </p:nvPicPr>
        <p:blipFill>
          <a:blip r:embed="rId3"/>
          <a:srcRect/>
          <a:stretch>
            <a:fillRect/>
          </a:stretch>
        </p:blipFill>
        <p:spPr bwMode="auto">
          <a:xfrm>
            <a:off x="8810644" y="285729"/>
            <a:ext cx="1071570" cy="995363"/>
          </a:xfrm>
          <a:prstGeom prst="rect">
            <a:avLst/>
          </a:prstGeom>
          <a:noFill/>
        </p:spPr>
      </p:pic>
    </p:spTree>
    <p:extLst>
      <p:ext uri="{BB962C8B-B14F-4D97-AF65-F5344CB8AC3E}">
        <p14:creationId xmlns:p14="http://schemas.microsoft.com/office/powerpoint/2010/main" val="1494780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METODA DEDUKSI</a:t>
            </a:r>
          </a:p>
        </p:txBody>
      </p:sp>
      <p:sp>
        <p:nvSpPr>
          <p:cNvPr id="81923" name="Rectangle 3"/>
          <p:cNvSpPr>
            <a:spLocks noGrp="1" noChangeArrowheads="1"/>
          </p:cNvSpPr>
          <p:nvPr>
            <p:ph idx="1"/>
          </p:nvPr>
        </p:nvSpPr>
        <p:spPr/>
        <p:txBody>
          <a:bodyPr/>
          <a:lstStyle/>
          <a:p>
            <a:r>
              <a:rPr lang="en-US" sz="2600" dirty="0" err="1">
                <a:latin typeface="Garamond" pitchFamily="18" charset="0"/>
              </a:rPr>
              <a:t>Metoda</a:t>
            </a:r>
            <a:r>
              <a:rPr lang="en-US" sz="2600" dirty="0">
                <a:latin typeface="Garamond" pitchFamily="18" charset="0"/>
              </a:rPr>
              <a:t> </a:t>
            </a:r>
            <a:r>
              <a:rPr lang="en-US" sz="2600" dirty="0" err="1">
                <a:latin typeface="Garamond" pitchFamily="18" charset="0"/>
              </a:rPr>
              <a:t>Deduksi</a:t>
            </a:r>
            <a:r>
              <a:rPr lang="en-US" sz="2600" dirty="0">
                <a:latin typeface="Garamond" pitchFamily="18" charset="0"/>
              </a:rPr>
              <a:t> </a:t>
            </a:r>
            <a:r>
              <a:rPr lang="en-US" sz="2600" dirty="0" err="1">
                <a:latin typeface="Garamond" pitchFamily="18" charset="0"/>
              </a:rPr>
              <a:t>hanya</a:t>
            </a:r>
            <a:r>
              <a:rPr lang="en-US" sz="2600" dirty="0">
                <a:latin typeface="Garamond" pitchFamily="18" charset="0"/>
              </a:rPr>
              <a:t> </a:t>
            </a:r>
            <a:r>
              <a:rPr lang="en-US" sz="2600" dirty="0" err="1">
                <a:latin typeface="Garamond" pitchFamily="18" charset="0"/>
              </a:rPr>
              <a:t>dapat</a:t>
            </a:r>
            <a:r>
              <a:rPr lang="en-US" sz="2600" dirty="0">
                <a:latin typeface="Garamond" pitchFamily="18" charset="0"/>
              </a:rPr>
              <a:t> </a:t>
            </a:r>
            <a:r>
              <a:rPr lang="en-US" sz="2600" dirty="0" err="1">
                <a:latin typeface="Garamond" pitchFamily="18" charset="0"/>
              </a:rPr>
              <a:t>menunjukkan</a:t>
            </a:r>
            <a:r>
              <a:rPr lang="en-US" sz="2600" dirty="0">
                <a:latin typeface="Garamond" pitchFamily="18" charset="0"/>
              </a:rPr>
              <a:t> </a:t>
            </a:r>
            <a:r>
              <a:rPr lang="en-US" sz="2600" dirty="0" err="1">
                <a:latin typeface="Garamond" pitchFamily="18" charset="0"/>
              </a:rPr>
              <a:t>bahwa</a:t>
            </a:r>
            <a:r>
              <a:rPr lang="en-US" sz="2600" dirty="0">
                <a:latin typeface="Garamond" pitchFamily="18" charset="0"/>
              </a:rPr>
              <a:t> </a:t>
            </a:r>
            <a:r>
              <a:rPr lang="en-US" sz="2600" dirty="0" err="1">
                <a:latin typeface="Garamond" pitchFamily="18" charset="0"/>
              </a:rPr>
              <a:t>kesimpulan</a:t>
            </a:r>
            <a:r>
              <a:rPr lang="en-US" sz="2600" dirty="0">
                <a:latin typeface="Garamond" pitchFamily="18" charset="0"/>
              </a:rPr>
              <a:t> </a:t>
            </a:r>
            <a:r>
              <a:rPr lang="en-US" sz="2600" dirty="0" err="1">
                <a:latin typeface="Garamond" pitchFamily="18" charset="0"/>
              </a:rPr>
              <a:t>dari</a:t>
            </a:r>
            <a:r>
              <a:rPr lang="en-US" sz="2600" dirty="0">
                <a:latin typeface="Garamond" pitchFamily="18" charset="0"/>
              </a:rPr>
              <a:t> </a:t>
            </a:r>
            <a:r>
              <a:rPr lang="en-US" sz="2600" dirty="0" err="1">
                <a:latin typeface="Garamond" pitchFamily="18" charset="0"/>
              </a:rPr>
              <a:t>suatu</a:t>
            </a:r>
            <a:r>
              <a:rPr lang="en-US" sz="2600" dirty="0">
                <a:latin typeface="Garamond" pitchFamily="18" charset="0"/>
              </a:rPr>
              <a:t> </a:t>
            </a:r>
            <a:r>
              <a:rPr lang="en-US" sz="2600" dirty="0" err="1">
                <a:latin typeface="Garamond" pitchFamily="18" charset="0"/>
              </a:rPr>
              <a:t>penalaran</a:t>
            </a:r>
            <a:r>
              <a:rPr lang="en-US" sz="2600" dirty="0">
                <a:latin typeface="Garamond" pitchFamily="18" charset="0"/>
              </a:rPr>
              <a:t> valid; </a:t>
            </a:r>
            <a:r>
              <a:rPr lang="en-US" sz="2600" dirty="0" err="1">
                <a:latin typeface="Garamond" pitchFamily="18" charset="0"/>
              </a:rPr>
              <a:t>yaitu</a:t>
            </a:r>
            <a:r>
              <a:rPr lang="en-US" sz="2600" dirty="0">
                <a:latin typeface="Garamond" pitchFamily="18" charset="0"/>
              </a:rPr>
              <a:t> </a:t>
            </a:r>
            <a:r>
              <a:rPr lang="en-US" sz="2600" dirty="0" err="1">
                <a:latin typeface="Garamond" pitchFamily="18" charset="0"/>
              </a:rPr>
              <a:t>Jika</a:t>
            </a:r>
            <a:r>
              <a:rPr lang="en-US" sz="2600" dirty="0">
                <a:latin typeface="Garamond" pitchFamily="18" charset="0"/>
              </a:rPr>
              <a:t> </a:t>
            </a:r>
            <a:r>
              <a:rPr lang="en-US" sz="2600" dirty="0" err="1">
                <a:latin typeface="Garamond" pitchFamily="18" charset="0"/>
              </a:rPr>
              <a:t>kesimpulan</a:t>
            </a:r>
            <a:r>
              <a:rPr lang="en-US" sz="2600" dirty="0">
                <a:latin typeface="Garamond" pitchFamily="18" charset="0"/>
              </a:rPr>
              <a:t> yang </a:t>
            </a:r>
            <a:r>
              <a:rPr lang="en-US" sz="2600" dirty="0" err="1">
                <a:latin typeface="Garamond" pitchFamily="18" charset="0"/>
              </a:rPr>
              <a:t>diperoleh</a:t>
            </a:r>
            <a:r>
              <a:rPr lang="en-US" sz="2600" dirty="0">
                <a:latin typeface="Garamond" pitchFamily="18" charset="0"/>
              </a:rPr>
              <a:t> </a:t>
            </a:r>
            <a:r>
              <a:rPr lang="en-US" sz="2600" dirty="0" err="1">
                <a:latin typeface="Garamond" pitchFamily="18" charset="0"/>
              </a:rPr>
              <a:t>dapat</a:t>
            </a:r>
            <a:r>
              <a:rPr lang="en-US" sz="2600" dirty="0">
                <a:latin typeface="Garamond" pitchFamily="18" charset="0"/>
              </a:rPr>
              <a:t> </a:t>
            </a:r>
            <a:r>
              <a:rPr lang="en-US" sz="2600" dirty="0" err="1">
                <a:latin typeface="Garamond" pitchFamily="18" charset="0"/>
              </a:rPr>
              <a:t>dicapai</a:t>
            </a:r>
            <a:r>
              <a:rPr lang="en-US" sz="2600" dirty="0">
                <a:latin typeface="Garamond" pitchFamily="18" charset="0"/>
              </a:rPr>
              <a:t>/</a:t>
            </a:r>
            <a:r>
              <a:rPr lang="en-US" sz="2600" dirty="0" err="1">
                <a:latin typeface="Garamond" pitchFamily="18" charset="0"/>
              </a:rPr>
              <a:t>dibuktikan</a:t>
            </a:r>
            <a:r>
              <a:rPr lang="en-US" sz="2600" dirty="0">
                <a:latin typeface="Garamond" pitchFamily="18" charset="0"/>
              </a:rPr>
              <a:t> </a:t>
            </a:r>
            <a:r>
              <a:rPr lang="en-US" sz="2600" dirty="0" err="1">
                <a:latin typeface="Garamond" pitchFamily="18" charset="0"/>
              </a:rPr>
              <a:t>dengan</a:t>
            </a:r>
            <a:r>
              <a:rPr lang="en-US" sz="2600" dirty="0">
                <a:latin typeface="Garamond" pitchFamily="18" charset="0"/>
              </a:rPr>
              <a:t> </a:t>
            </a:r>
            <a:r>
              <a:rPr lang="en-US" sz="2600" dirty="0" err="1">
                <a:latin typeface="Garamond" pitchFamily="18" charset="0"/>
              </a:rPr>
              <a:t>aturan</a:t>
            </a:r>
            <a:r>
              <a:rPr lang="en-US" sz="2600" dirty="0">
                <a:latin typeface="Garamond" pitchFamily="18" charset="0"/>
              </a:rPr>
              <a:t> yang </a:t>
            </a:r>
            <a:r>
              <a:rPr lang="en-US" sz="2600" dirty="0" err="1">
                <a:latin typeface="Garamond" pitchFamily="18" charset="0"/>
              </a:rPr>
              <a:t>ada</a:t>
            </a:r>
            <a:endParaRPr lang="en-US" sz="2600" dirty="0">
              <a:latin typeface="Garamond" pitchFamily="18" charset="0"/>
            </a:endParaRPr>
          </a:p>
          <a:p>
            <a:r>
              <a:rPr lang="en-US" sz="2600" dirty="0" err="1">
                <a:latin typeface="Garamond" pitchFamily="18" charset="0"/>
              </a:rPr>
              <a:t>Jika</a:t>
            </a:r>
            <a:r>
              <a:rPr lang="en-US" sz="2600" dirty="0">
                <a:latin typeface="Garamond" pitchFamily="18" charset="0"/>
              </a:rPr>
              <a:t> </a:t>
            </a:r>
            <a:r>
              <a:rPr lang="en-US" sz="2600" dirty="0" err="1">
                <a:latin typeface="Garamond" pitchFamily="18" charset="0"/>
              </a:rPr>
              <a:t>tidak</a:t>
            </a:r>
            <a:r>
              <a:rPr lang="en-US" sz="2600" dirty="0">
                <a:latin typeface="Garamond" pitchFamily="18" charset="0"/>
              </a:rPr>
              <a:t> </a:t>
            </a:r>
            <a:r>
              <a:rPr lang="en-US" sz="2600" dirty="0" err="1">
                <a:latin typeface="Garamond" pitchFamily="18" charset="0"/>
              </a:rPr>
              <a:t>dapat</a:t>
            </a:r>
            <a:r>
              <a:rPr lang="en-US" sz="2600" dirty="0">
                <a:latin typeface="Garamond" pitchFamily="18" charset="0"/>
              </a:rPr>
              <a:t> </a:t>
            </a:r>
            <a:r>
              <a:rPr lang="en-US" sz="2600" dirty="0" err="1">
                <a:latin typeface="Garamond" pitchFamily="18" charset="0"/>
              </a:rPr>
              <a:t>menarik</a:t>
            </a:r>
            <a:r>
              <a:rPr lang="en-US" sz="2600" dirty="0">
                <a:latin typeface="Garamond" pitchFamily="18" charset="0"/>
              </a:rPr>
              <a:t> </a:t>
            </a:r>
            <a:r>
              <a:rPr lang="en-US" sz="2600" dirty="0" err="1">
                <a:latin typeface="Garamond" pitchFamily="18" charset="0"/>
              </a:rPr>
              <a:t>suatu</a:t>
            </a:r>
            <a:r>
              <a:rPr lang="en-US" sz="2600" dirty="0">
                <a:latin typeface="Garamond" pitchFamily="18" charset="0"/>
              </a:rPr>
              <a:t> </a:t>
            </a:r>
            <a:r>
              <a:rPr lang="en-US" sz="2600" dirty="0" err="1">
                <a:latin typeface="Garamond" pitchFamily="18" charset="0"/>
              </a:rPr>
              <a:t>kesimpulan</a:t>
            </a:r>
            <a:r>
              <a:rPr lang="en-US" sz="2600" dirty="0">
                <a:latin typeface="Garamond" pitchFamily="18" charset="0"/>
              </a:rPr>
              <a:t> </a:t>
            </a:r>
            <a:r>
              <a:rPr lang="en-US" sz="2600" dirty="0" err="1">
                <a:latin typeface="Garamond" pitchFamily="18" charset="0"/>
              </a:rPr>
              <a:t>dengan</a:t>
            </a:r>
            <a:r>
              <a:rPr lang="en-US" sz="2600" dirty="0">
                <a:latin typeface="Garamond" pitchFamily="18" charset="0"/>
              </a:rPr>
              <a:t> </a:t>
            </a:r>
            <a:r>
              <a:rPr lang="en-US" sz="2600" dirty="0" err="1">
                <a:latin typeface="Garamond" pitchFamily="18" charset="0"/>
              </a:rPr>
              <a:t>metoda</a:t>
            </a:r>
            <a:r>
              <a:rPr lang="en-US" sz="2600" dirty="0">
                <a:latin typeface="Garamond" pitchFamily="18" charset="0"/>
              </a:rPr>
              <a:t> </a:t>
            </a:r>
            <a:r>
              <a:rPr lang="en-US" sz="2600" dirty="0" err="1">
                <a:latin typeface="Garamond" pitchFamily="18" charset="0"/>
              </a:rPr>
              <a:t>deduksi</a:t>
            </a:r>
            <a:r>
              <a:rPr lang="en-US" sz="2600" dirty="0">
                <a:latin typeface="Garamond" pitchFamily="18" charset="0"/>
              </a:rPr>
              <a:t>, </a:t>
            </a:r>
            <a:r>
              <a:rPr lang="en-US" sz="2600" dirty="0" err="1">
                <a:latin typeface="Garamond" pitchFamily="18" charset="0"/>
              </a:rPr>
              <a:t>maka</a:t>
            </a:r>
            <a:r>
              <a:rPr lang="en-US" sz="2600" dirty="0">
                <a:latin typeface="Garamond" pitchFamily="18" charset="0"/>
              </a:rPr>
              <a:t> </a:t>
            </a:r>
            <a:r>
              <a:rPr lang="en-US" sz="2600" dirty="0" err="1">
                <a:latin typeface="Garamond" pitchFamily="18" charset="0"/>
              </a:rPr>
              <a:t>tidak</a:t>
            </a:r>
            <a:r>
              <a:rPr lang="en-US" sz="2600" dirty="0">
                <a:latin typeface="Garamond" pitchFamily="18" charset="0"/>
              </a:rPr>
              <a:t> </a:t>
            </a:r>
            <a:r>
              <a:rPr lang="en-US" sz="2600" dirty="0" err="1">
                <a:latin typeface="Garamond" pitchFamily="18" charset="0"/>
              </a:rPr>
              <a:t>berarti</a:t>
            </a:r>
            <a:r>
              <a:rPr lang="en-US" sz="2600" dirty="0">
                <a:latin typeface="Garamond" pitchFamily="18" charset="0"/>
              </a:rPr>
              <a:t> </a:t>
            </a:r>
            <a:r>
              <a:rPr lang="en-US" sz="2600" dirty="0" err="1">
                <a:latin typeface="Garamond" pitchFamily="18" charset="0"/>
              </a:rPr>
              <a:t>penalaran</a:t>
            </a:r>
            <a:r>
              <a:rPr lang="en-US" sz="2600" dirty="0">
                <a:latin typeface="Garamond" pitchFamily="18" charset="0"/>
              </a:rPr>
              <a:t> </a:t>
            </a:r>
            <a:r>
              <a:rPr lang="en-US" sz="2600" dirty="0" err="1">
                <a:latin typeface="Garamond" pitchFamily="18" charset="0"/>
              </a:rPr>
              <a:t>tersebut</a:t>
            </a:r>
            <a:r>
              <a:rPr lang="en-US" sz="2600" dirty="0">
                <a:latin typeface="Garamond" pitchFamily="18" charset="0"/>
              </a:rPr>
              <a:t> </a:t>
            </a:r>
            <a:r>
              <a:rPr lang="en-US" sz="2600" dirty="0" err="1">
                <a:latin typeface="Garamond" pitchFamily="18" charset="0"/>
              </a:rPr>
              <a:t>tidak</a:t>
            </a:r>
            <a:r>
              <a:rPr lang="en-US" sz="2600" dirty="0">
                <a:latin typeface="Garamond" pitchFamily="18" charset="0"/>
              </a:rPr>
              <a:t> valid. </a:t>
            </a:r>
            <a:r>
              <a:rPr lang="en-US" sz="2600" dirty="0" err="1">
                <a:latin typeface="Garamond" pitchFamily="18" charset="0"/>
              </a:rPr>
              <a:t>Ketidakvalidan</a:t>
            </a:r>
            <a:r>
              <a:rPr lang="en-US" sz="2600" dirty="0">
                <a:latin typeface="Garamond" pitchFamily="18" charset="0"/>
              </a:rPr>
              <a:t> </a:t>
            </a:r>
            <a:r>
              <a:rPr lang="en-US" sz="2600" dirty="0" err="1">
                <a:latin typeface="Garamond" pitchFamily="18" charset="0"/>
              </a:rPr>
              <a:t>suatu</a:t>
            </a:r>
            <a:r>
              <a:rPr lang="en-US" sz="2600" dirty="0">
                <a:latin typeface="Garamond" pitchFamily="18" charset="0"/>
              </a:rPr>
              <a:t> </a:t>
            </a:r>
            <a:r>
              <a:rPr lang="en-US" sz="2600" dirty="0" err="1">
                <a:latin typeface="Garamond" pitchFamily="18" charset="0"/>
              </a:rPr>
              <a:t>penalaran</a:t>
            </a:r>
            <a:r>
              <a:rPr lang="en-US" sz="2600" dirty="0">
                <a:latin typeface="Garamond" pitchFamily="18" charset="0"/>
              </a:rPr>
              <a:t> </a:t>
            </a:r>
            <a:r>
              <a:rPr lang="en-US" sz="2600" dirty="0" err="1">
                <a:latin typeface="Garamond" pitchFamily="18" charset="0"/>
              </a:rPr>
              <a:t>harus</a:t>
            </a:r>
            <a:r>
              <a:rPr lang="en-US" sz="2600" dirty="0">
                <a:latin typeface="Garamond" pitchFamily="18" charset="0"/>
              </a:rPr>
              <a:t> </a:t>
            </a:r>
            <a:r>
              <a:rPr lang="en-US" sz="2600" dirty="0" err="1">
                <a:latin typeface="Garamond" pitchFamily="18" charset="0"/>
              </a:rPr>
              <a:t>tetap</a:t>
            </a:r>
            <a:r>
              <a:rPr lang="en-US" sz="2600" dirty="0">
                <a:latin typeface="Garamond" pitchFamily="18" charset="0"/>
              </a:rPr>
              <a:t> </a:t>
            </a:r>
            <a:r>
              <a:rPr lang="en-US" sz="2600" dirty="0" err="1">
                <a:latin typeface="Garamond" pitchFamily="18" charset="0"/>
              </a:rPr>
              <a:t>dibuktikan</a:t>
            </a:r>
            <a:r>
              <a:rPr lang="en-US" sz="2600" dirty="0">
                <a:latin typeface="Garamond" pitchFamily="18" charset="0"/>
              </a:rPr>
              <a:t> </a:t>
            </a:r>
            <a:r>
              <a:rPr lang="en-US" sz="2600" dirty="0" err="1">
                <a:latin typeface="Garamond" pitchFamily="18" charset="0"/>
              </a:rPr>
              <a:t>secara</a:t>
            </a:r>
            <a:r>
              <a:rPr lang="en-US" sz="2600" dirty="0">
                <a:latin typeface="Garamond" pitchFamily="18" charset="0"/>
              </a:rPr>
              <a:t> </a:t>
            </a:r>
            <a:r>
              <a:rPr lang="en-US" sz="2600" dirty="0" err="1">
                <a:latin typeface="Garamond" pitchFamily="18" charset="0"/>
              </a:rPr>
              <a:t>eksplisit</a:t>
            </a:r>
            <a:r>
              <a:rPr lang="en-US" sz="2600" dirty="0">
                <a:latin typeface="Garamond" pitchFamily="18" charset="0"/>
              </a:rPr>
              <a:t> </a:t>
            </a:r>
            <a:r>
              <a:rPr lang="en-US" sz="2600" dirty="0" err="1">
                <a:latin typeface="Garamond" pitchFamily="18" charset="0"/>
              </a:rPr>
              <a:t>dengan</a:t>
            </a:r>
            <a:r>
              <a:rPr lang="en-US" sz="2600" dirty="0">
                <a:latin typeface="Garamond" pitchFamily="18" charset="0"/>
              </a:rPr>
              <a:t> </a:t>
            </a:r>
            <a:r>
              <a:rPr lang="en-US" sz="2600" dirty="0" err="1">
                <a:latin typeface="Garamond" pitchFamily="18" charset="0"/>
              </a:rPr>
              <a:t>Tabel</a:t>
            </a:r>
            <a:r>
              <a:rPr lang="en-US" sz="2600" dirty="0">
                <a:latin typeface="Garamond" pitchFamily="18" charset="0"/>
              </a:rPr>
              <a:t> </a:t>
            </a:r>
            <a:r>
              <a:rPr lang="en-US" sz="2600" dirty="0" err="1">
                <a:latin typeface="Garamond" pitchFamily="18" charset="0"/>
              </a:rPr>
              <a:t>Kebenaran</a:t>
            </a:r>
            <a:r>
              <a:rPr lang="en-US" sz="2600" dirty="0">
                <a:latin typeface="Garamond" pitchFamily="18" charset="0"/>
              </a:rPr>
              <a:t> </a:t>
            </a:r>
            <a:r>
              <a:rPr lang="en-US" sz="2600" dirty="0" err="1">
                <a:latin typeface="Garamond" pitchFamily="18" charset="0"/>
              </a:rPr>
              <a:t>atau</a:t>
            </a:r>
            <a:r>
              <a:rPr lang="en-US" sz="2600" dirty="0">
                <a:latin typeface="Garamond" pitchFamily="18" charset="0"/>
              </a:rPr>
              <a:t> </a:t>
            </a:r>
            <a:r>
              <a:rPr lang="id-ID" sz="2600" dirty="0">
                <a:latin typeface="Garamond" pitchFamily="18" charset="0"/>
              </a:rPr>
              <a:t>Metode</a:t>
            </a:r>
            <a:r>
              <a:rPr lang="en-US" sz="2600" dirty="0">
                <a:latin typeface="Garamond" pitchFamily="18" charset="0"/>
              </a:rPr>
              <a:t> </a:t>
            </a:r>
            <a:r>
              <a:rPr lang="en-US" sz="2600" dirty="0" err="1">
                <a:latin typeface="Garamond" pitchFamily="18" charset="0"/>
              </a:rPr>
              <a:t>Asumsi</a:t>
            </a:r>
            <a:r>
              <a:rPr lang="en-US" sz="2600" dirty="0">
                <a:latin typeface="Garamond" pitchFamily="18" charset="0"/>
              </a:rPr>
              <a:t> </a:t>
            </a:r>
            <a:r>
              <a:rPr lang="en-US" sz="2600" dirty="0" err="1">
                <a:latin typeface="Garamond" pitchFamily="18" charset="0"/>
              </a:rPr>
              <a:t>Salah</a:t>
            </a:r>
            <a:r>
              <a:rPr lang="en-US" sz="2600" dirty="0">
                <a:latin typeface="Garamond" pitchFamily="18" charset="0"/>
              </a:rPr>
              <a:t> (</a:t>
            </a:r>
            <a:r>
              <a:rPr lang="en-US" sz="2600" i="1" dirty="0">
                <a:latin typeface="Garamond" pitchFamily="18" charset="0"/>
              </a:rPr>
              <a:t>Falsification)</a:t>
            </a:r>
          </a:p>
        </p:txBody>
      </p:sp>
      <p:sp>
        <p:nvSpPr>
          <p:cNvPr id="8192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04141420-9A19-4852-AE33-A0DCDEF7D33F}" type="slidenum">
              <a:rPr lang="en-US" altLang="en-US"/>
              <a:pPr/>
              <a:t>26</a:t>
            </a:fld>
            <a:endParaRPr lang="en-US" altLang="en-US"/>
          </a:p>
        </p:txBody>
      </p:sp>
    </p:spTree>
    <p:extLst>
      <p:ext uri="{BB962C8B-B14F-4D97-AF65-F5344CB8AC3E}">
        <p14:creationId xmlns:p14="http://schemas.microsoft.com/office/powerpoint/2010/main" val="2164144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ATURAN PENALARAN DASAR</a:t>
            </a:r>
          </a:p>
        </p:txBody>
      </p:sp>
      <p:sp>
        <p:nvSpPr>
          <p:cNvPr id="82947" name="Rectangle 3"/>
          <p:cNvSpPr>
            <a:spLocks noGrp="1" noChangeArrowheads="1"/>
          </p:cNvSpPr>
          <p:nvPr>
            <p:ph idx="1"/>
          </p:nvPr>
        </p:nvSpPr>
        <p:spPr>
          <a:xfrm>
            <a:off x="2952728" y="1714488"/>
            <a:ext cx="7498080" cy="2767018"/>
          </a:xfrm>
        </p:spPr>
        <p:txBody>
          <a:bodyPr/>
          <a:lstStyle/>
          <a:p>
            <a:pPr marL="571500" indent="-571500">
              <a:buNone/>
            </a:pPr>
            <a:r>
              <a:rPr lang="en-US" b="1" dirty="0" smtClean="0">
                <a:latin typeface="Garamond" pitchFamily="18" charset="0"/>
              </a:rPr>
              <a:t>KONJUNGSI</a:t>
            </a:r>
          </a:p>
          <a:p>
            <a:pPr marL="571500" indent="-571500">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p </a:t>
            </a:r>
            <a:r>
              <a:rPr lang="en-US" dirty="0" err="1" smtClean="0">
                <a:latin typeface="Garamond" pitchFamily="18" charset="0"/>
              </a:rPr>
              <a:t>dan</a:t>
            </a:r>
            <a:r>
              <a:rPr lang="en-US" dirty="0" smtClean="0">
                <a:latin typeface="Garamond" pitchFamily="18" charset="0"/>
              </a:rPr>
              <a:t> q TRUE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bahwa</a:t>
            </a:r>
            <a:r>
              <a:rPr lang="en-US" dirty="0" smtClean="0">
                <a:latin typeface="Garamond" pitchFamily="18" charset="0"/>
              </a:rPr>
              <a:t> </a:t>
            </a:r>
            <a:r>
              <a:rPr lang="en-US" dirty="0" err="1" smtClean="0">
                <a:latin typeface="Garamond" pitchFamily="18" charset="0"/>
              </a:rPr>
              <a:t>penalaran</a:t>
            </a:r>
            <a:r>
              <a:rPr lang="en-US" dirty="0" smtClean="0">
                <a:latin typeface="Garamond" pitchFamily="18" charset="0"/>
              </a:rPr>
              <a:t> </a:t>
            </a:r>
            <a:r>
              <a:rPr lang="en-US" dirty="0" err="1" smtClean="0">
                <a:latin typeface="Garamond" pitchFamily="18" charset="0"/>
              </a:rPr>
              <a:t>berbentuk</a:t>
            </a:r>
            <a:r>
              <a:rPr lang="en-US" dirty="0" smtClean="0">
                <a:latin typeface="Garamond" pitchFamily="18" charset="0"/>
              </a:rPr>
              <a:t> </a:t>
            </a:r>
            <a:r>
              <a:rPr lang="en-US" dirty="0" err="1" smtClean="0">
                <a:latin typeface="Garamond" pitchFamily="18" charset="0"/>
              </a:rPr>
              <a:t>konjungsi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juga</a:t>
            </a:r>
            <a:r>
              <a:rPr lang="en-US" dirty="0" smtClean="0">
                <a:latin typeface="Garamond" pitchFamily="18" charset="0"/>
              </a:rPr>
              <a:t> </a:t>
            </a:r>
            <a:r>
              <a:rPr lang="en-US" dirty="0" err="1" smtClean="0">
                <a:latin typeface="Garamond" pitchFamily="18" charset="0"/>
              </a:rPr>
              <a:t>akan</a:t>
            </a:r>
            <a:r>
              <a:rPr lang="en-US" dirty="0" smtClean="0">
                <a:latin typeface="Garamond" pitchFamily="18" charset="0"/>
              </a:rPr>
              <a:t> </a:t>
            </a:r>
            <a:r>
              <a:rPr lang="en-US" dirty="0" err="1" smtClean="0">
                <a:latin typeface="Garamond" pitchFamily="18" charset="0"/>
              </a:rPr>
              <a:t>bernilai</a:t>
            </a:r>
            <a:r>
              <a:rPr lang="en-US" dirty="0" smtClean="0">
                <a:latin typeface="Garamond" pitchFamily="18" charset="0"/>
              </a:rPr>
              <a:t> TRUE</a:t>
            </a:r>
          </a:p>
        </p:txBody>
      </p:sp>
      <p:sp>
        <p:nvSpPr>
          <p:cNvPr id="8294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9B261DD0-2D27-4ED0-9197-4C7F8A96069C}" type="slidenum">
              <a:rPr lang="en-US" altLang="en-US"/>
              <a:pPr/>
              <a:t>27</a:t>
            </a:fld>
            <a:endParaRPr lang="en-US" altLang="en-US"/>
          </a:p>
        </p:txBody>
      </p:sp>
      <p:pic>
        <p:nvPicPr>
          <p:cNvPr id="82949" name="Picture 4"/>
          <p:cNvPicPr>
            <a:picLocks noChangeAspect="1" noChangeArrowheads="1"/>
          </p:cNvPicPr>
          <p:nvPr/>
        </p:nvPicPr>
        <p:blipFill>
          <a:blip r:embed="rId2" cstate="print"/>
          <a:srcRect/>
          <a:stretch>
            <a:fillRect/>
          </a:stretch>
        </p:blipFill>
        <p:spPr bwMode="auto">
          <a:xfrm>
            <a:off x="2952728" y="4714884"/>
            <a:ext cx="7143800" cy="928694"/>
          </a:xfrm>
          <a:prstGeom prst="rect">
            <a:avLst/>
          </a:prstGeom>
          <a:noFill/>
          <a:ln w="9525">
            <a:noFill/>
            <a:miter lim="800000"/>
            <a:headEnd/>
            <a:tailEnd/>
          </a:ln>
        </p:spPr>
      </p:pic>
    </p:spTree>
    <p:extLst>
      <p:ext uri="{BB962C8B-B14F-4D97-AF65-F5344CB8AC3E}">
        <p14:creationId xmlns:p14="http://schemas.microsoft.com/office/powerpoint/2010/main" val="4212685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2809852" y="1357298"/>
            <a:ext cx="7498080" cy="2838456"/>
          </a:xfrm>
        </p:spPr>
        <p:txBody>
          <a:bodyPr/>
          <a:lstStyle/>
          <a:p>
            <a:pPr marL="571500" indent="-571500">
              <a:buNone/>
            </a:pPr>
            <a:r>
              <a:rPr lang="en-US" b="1" dirty="0" smtClean="0">
                <a:latin typeface="Garamond" pitchFamily="18" charset="0"/>
              </a:rPr>
              <a:t>SIMPLIFIKASI</a:t>
            </a:r>
          </a:p>
          <a:p>
            <a:pPr marL="571500" indent="-571500">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penalaran</a:t>
            </a:r>
            <a:r>
              <a:rPr lang="en-US" dirty="0" smtClean="0">
                <a:latin typeface="Garamond" pitchFamily="18" charset="0"/>
              </a:rPr>
              <a:t> </a:t>
            </a:r>
            <a:r>
              <a:rPr lang="en-US" dirty="0" err="1" smtClean="0">
                <a:latin typeface="Garamond" pitchFamily="18" charset="0"/>
              </a:rPr>
              <a:t>berbentuk</a:t>
            </a:r>
            <a:r>
              <a:rPr lang="en-US" dirty="0" smtClean="0">
                <a:latin typeface="Garamond" pitchFamily="18" charset="0"/>
              </a:rPr>
              <a:t> </a:t>
            </a:r>
            <a:r>
              <a:rPr lang="en-US" dirty="0" err="1" smtClean="0">
                <a:latin typeface="Garamond" pitchFamily="18" charset="0"/>
              </a:rPr>
              <a:t>konjungsi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bernilai</a:t>
            </a:r>
            <a:r>
              <a:rPr lang="en-US" dirty="0" smtClean="0">
                <a:latin typeface="Garamond" pitchFamily="18" charset="0"/>
              </a:rPr>
              <a:t> TRUE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bahwa</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a:t>
            </a:r>
            <a:r>
              <a:rPr lang="en-US" dirty="0" err="1" smtClean="0">
                <a:latin typeface="Garamond" pitchFamily="18" charset="0"/>
              </a:rPr>
              <a:t>unsur</a:t>
            </a:r>
            <a:r>
              <a:rPr lang="en-US" dirty="0" smtClean="0">
                <a:latin typeface="Garamond" pitchFamily="18" charset="0"/>
              </a:rPr>
              <a:t> </a:t>
            </a:r>
            <a:r>
              <a:rPr lang="en-US" dirty="0" err="1" smtClean="0">
                <a:latin typeface="Garamond" pitchFamily="18" charset="0"/>
              </a:rPr>
              <a:t>pembentuknya</a:t>
            </a:r>
            <a:r>
              <a:rPr lang="en-US" dirty="0" smtClean="0">
                <a:latin typeface="Garamond" pitchFamily="18" charset="0"/>
              </a:rPr>
              <a:t>, </a:t>
            </a:r>
            <a:r>
              <a:rPr lang="en-US" dirty="0" err="1" smtClean="0">
                <a:latin typeface="Garamond" pitchFamily="18" charset="0"/>
              </a:rPr>
              <a:t>yaitu</a:t>
            </a:r>
            <a:r>
              <a:rPr lang="en-US" dirty="0" smtClean="0">
                <a:latin typeface="Garamond" pitchFamily="18" charset="0"/>
              </a:rPr>
              <a:t> p </a:t>
            </a:r>
            <a:r>
              <a:rPr lang="en-US" dirty="0" err="1" smtClean="0">
                <a:latin typeface="Garamond" pitchFamily="18" charset="0"/>
              </a:rPr>
              <a:t>dan</a:t>
            </a:r>
            <a:r>
              <a:rPr lang="en-US" dirty="0" smtClean="0">
                <a:latin typeface="Garamond" pitchFamily="18" charset="0"/>
              </a:rPr>
              <a:t> q TRUE </a:t>
            </a:r>
          </a:p>
        </p:txBody>
      </p:sp>
      <p:sp>
        <p:nvSpPr>
          <p:cNvPr id="8397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CD7CB73E-9EEC-4C64-8DAD-7FA9EEF193B9}" type="slidenum">
              <a:rPr lang="en-US" altLang="en-US"/>
              <a:pPr/>
              <a:t>28</a:t>
            </a:fld>
            <a:endParaRPr lang="en-US" altLang="en-US"/>
          </a:p>
        </p:txBody>
      </p:sp>
      <p:pic>
        <p:nvPicPr>
          <p:cNvPr id="83973" name="Picture 5"/>
          <p:cNvPicPr>
            <a:picLocks noChangeAspect="1" noChangeArrowheads="1"/>
          </p:cNvPicPr>
          <p:nvPr/>
        </p:nvPicPr>
        <p:blipFill>
          <a:blip r:embed="rId2" cstate="print"/>
          <a:srcRect/>
          <a:stretch>
            <a:fillRect/>
          </a:stretch>
        </p:blipFill>
        <p:spPr bwMode="auto">
          <a:xfrm>
            <a:off x="2809852" y="4429132"/>
            <a:ext cx="7286676" cy="981074"/>
          </a:xfrm>
          <a:prstGeom prst="rect">
            <a:avLst/>
          </a:prstGeom>
          <a:noFill/>
          <a:ln w="9525">
            <a:noFill/>
            <a:miter lim="800000"/>
            <a:headEnd/>
            <a:tailEnd/>
          </a:ln>
        </p:spPr>
      </p:pic>
    </p:spTree>
    <p:extLst>
      <p:ext uri="{BB962C8B-B14F-4D97-AF65-F5344CB8AC3E}">
        <p14:creationId xmlns:p14="http://schemas.microsoft.com/office/powerpoint/2010/main" val="1466175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2959608" y="1447800"/>
            <a:ext cx="7498080" cy="2838456"/>
          </a:xfrm>
        </p:spPr>
        <p:txBody>
          <a:bodyPr/>
          <a:lstStyle/>
          <a:p>
            <a:pPr marL="571500" indent="-571500">
              <a:buNone/>
            </a:pPr>
            <a:r>
              <a:rPr lang="en-US" b="1" dirty="0" smtClean="0">
                <a:latin typeface="Garamond" pitchFamily="18" charset="0"/>
              </a:rPr>
              <a:t>ADDITION DISJUNGSI</a:t>
            </a:r>
            <a:endParaRPr lang="sv-SE" dirty="0" smtClean="0">
              <a:latin typeface="Garamond" pitchFamily="18" charset="0"/>
            </a:endParaRPr>
          </a:p>
          <a:p>
            <a:pPr marL="571500" indent="-571500">
              <a:buNone/>
            </a:pPr>
            <a:r>
              <a:rPr lang="sv-SE" dirty="0" smtClean="0">
                <a:latin typeface="Garamond" pitchFamily="18" charset="0"/>
              </a:rPr>
              <a:t>Jika diketahui suatu proposisi p bernilai TRUE maka dapat disimpulkan bahwa proposisi disjungsi dengan proposisi lain juga bernilai TRUE</a:t>
            </a:r>
            <a:endParaRPr lang="en-US" dirty="0" smtClean="0">
              <a:latin typeface="Garamond" pitchFamily="18" charset="0"/>
            </a:endParaRPr>
          </a:p>
        </p:txBody>
      </p:sp>
      <p:sp>
        <p:nvSpPr>
          <p:cNvPr id="8499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FF411586-9445-49D1-8D26-F442C56D5FA5}" type="slidenum">
              <a:rPr lang="en-US" altLang="en-US"/>
              <a:pPr/>
              <a:t>29</a:t>
            </a:fld>
            <a:endParaRPr lang="en-US" altLang="en-US"/>
          </a:p>
        </p:txBody>
      </p:sp>
      <p:pic>
        <p:nvPicPr>
          <p:cNvPr id="84997" name="Picture 4"/>
          <p:cNvPicPr>
            <a:picLocks noChangeAspect="1" noChangeArrowheads="1"/>
          </p:cNvPicPr>
          <p:nvPr/>
        </p:nvPicPr>
        <p:blipFill>
          <a:blip r:embed="rId2" cstate="print"/>
          <a:srcRect/>
          <a:stretch>
            <a:fillRect/>
          </a:stretch>
        </p:blipFill>
        <p:spPr bwMode="auto">
          <a:xfrm>
            <a:off x="3809984" y="4857760"/>
            <a:ext cx="4643470" cy="857256"/>
          </a:xfrm>
          <a:prstGeom prst="rect">
            <a:avLst/>
          </a:prstGeom>
          <a:noFill/>
          <a:ln w="9525">
            <a:noFill/>
            <a:miter lim="800000"/>
            <a:headEnd/>
            <a:tailEnd/>
          </a:ln>
        </p:spPr>
      </p:pic>
    </p:spTree>
    <p:extLst>
      <p:ext uri="{BB962C8B-B14F-4D97-AF65-F5344CB8AC3E}">
        <p14:creationId xmlns:p14="http://schemas.microsoft.com/office/powerpoint/2010/main" val="819686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500"/>
              <a:t>Kalkulus Proposisi-Falsification</a:t>
            </a:r>
          </a:p>
        </p:txBody>
      </p:sp>
      <p:sp>
        <p:nvSpPr>
          <p:cNvPr id="226307" name="Rectangle 3"/>
          <p:cNvSpPr>
            <a:spLocks noGrp="1" noChangeArrowheads="1"/>
          </p:cNvSpPr>
          <p:nvPr>
            <p:ph idx="1"/>
          </p:nvPr>
        </p:nvSpPr>
        <p:spPr/>
        <p:txBody>
          <a:bodyPr>
            <a:normAutofit lnSpcReduction="10000"/>
          </a:bodyPr>
          <a:lstStyle/>
          <a:p>
            <a:pPr algn="ctr">
              <a:buFont typeface="Wingdings" pitchFamily="2" charset="2"/>
              <a:buNone/>
            </a:pPr>
            <a:r>
              <a:rPr lang="en-US" sz="2600" b="1">
                <a:latin typeface="Garamond" pitchFamily="18" charset="0"/>
              </a:rPr>
              <a:t>A : if ((not x) or (not y)) then (not (x and y))</a:t>
            </a:r>
          </a:p>
          <a:p>
            <a:pPr algn="ctr">
              <a:buFont typeface="Wingdings" pitchFamily="2" charset="2"/>
              <a:buNone/>
            </a:pPr>
            <a:endParaRPr lang="en-US" sz="2600" b="1">
              <a:latin typeface="Garamond" pitchFamily="18" charset="0"/>
            </a:endParaRPr>
          </a:p>
          <a:p>
            <a:pPr>
              <a:buFont typeface="Wingdings" pitchFamily="2" charset="2"/>
              <a:buNone/>
            </a:pPr>
            <a:r>
              <a:rPr lang="en-US" sz="2600">
                <a:latin typeface="Garamond" pitchFamily="18" charset="0"/>
              </a:rPr>
              <a:t>Dimisalkan A bernilai False berdasarkan suatu interpretasi, sehingga : </a:t>
            </a:r>
          </a:p>
          <a:p>
            <a:pPr algn="ctr">
              <a:buFont typeface="Wingdings" pitchFamily="2" charset="2"/>
              <a:buNone/>
            </a:pPr>
            <a:r>
              <a:rPr lang="en-US" sz="2600">
                <a:latin typeface="Garamond" pitchFamily="18" charset="0"/>
              </a:rPr>
              <a:t>if ((not x) or (not y)) then (not (x and y)) </a:t>
            </a:r>
            <a:r>
              <a:rPr lang="en-US" sz="2600">
                <a:latin typeface="Garamond" pitchFamily="18" charset="0"/>
                <a:sym typeface="Wingdings" pitchFamily="2" charset="2"/>
              </a:rPr>
              <a:t> </a:t>
            </a:r>
            <a:r>
              <a:rPr lang="en-US" sz="2600">
                <a:solidFill>
                  <a:srgbClr val="FF0000"/>
                </a:solidFill>
                <a:latin typeface="Garamond" pitchFamily="18" charset="0"/>
                <a:sym typeface="Wingdings" pitchFamily="2" charset="2"/>
              </a:rPr>
              <a:t>False</a:t>
            </a:r>
          </a:p>
          <a:p>
            <a:pPr>
              <a:buFont typeface="Wingdings" pitchFamily="2" charset="2"/>
              <a:buNone/>
            </a:pPr>
            <a:endParaRPr lang="en-US" sz="2600">
              <a:solidFill>
                <a:srgbClr val="FF0000"/>
              </a:solidFill>
              <a:latin typeface="Garamond" pitchFamily="18" charset="0"/>
            </a:endParaRPr>
          </a:p>
          <a:p>
            <a:pPr>
              <a:buFont typeface="Wingdings" pitchFamily="2" charset="2"/>
              <a:buNone/>
            </a:pPr>
            <a:r>
              <a:rPr lang="en-US" sz="2600">
                <a:latin typeface="Garamond" pitchFamily="18" charset="0"/>
              </a:rPr>
              <a:t>Dicobakan sehingga asumsi awal (false) dapat terbukti. </a:t>
            </a:r>
          </a:p>
          <a:p>
            <a:pPr>
              <a:buFont typeface="Wingdings" pitchFamily="2" charset="2"/>
              <a:buNone/>
            </a:pPr>
            <a:r>
              <a:rPr lang="en-US" sz="2600">
                <a:latin typeface="Garamond" pitchFamily="18" charset="0"/>
              </a:rPr>
              <a:t>Antisenden : (not x) or (not y) </a:t>
            </a:r>
            <a:r>
              <a:rPr lang="en-US" sz="2600">
                <a:latin typeface="Garamond" pitchFamily="18" charset="0"/>
                <a:sym typeface="Wingdings" pitchFamily="2" charset="2"/>
              </a:rPr>
              <a:t> </a:t>
            </a:r>
            <a:r>
              <a:rPr lang="en-US" sz="2600">
                <a:solidFill>
                  <a:srgbClr val="FF0000"/>
                </a:solidFill>
                <a:latin typeface="Garamond" pitchFamily="18" charset="0"/>
                <a:sym typeface="Wingdings" pitchFamily="2" charset="2"/>
              </a:rPr>
              <a:t>True</a:t>
            </a:r>
          </a:p>
          <a:p>
            <a:pPr>
              <a:buFont typeface="Wingdings" pitchFamily="2" charset="2"/>
              <a:buNone/>
            </a:pPr>
            <a:r>
              <a:rPr lang="en-US" sz="2600">
                <a:latin typeface="Garamond" pitchFamily="18" charset="0"/>
              </a:rPr>
              <a:t>Konsekuen : not (x and y) </a:t>
            </a:r>
            <a:r>
              <a:rPr lang="en-US" sz="2600">
                <a:latin typeface="Garamond" pitchFamily="18" charset="0"/>
                <a:sym typeface="Wingdings" pitchFamily="2" charset="2"/>
              </a:rPr>
              <a:t> </a:t>
            </a:r>
            <a:r>
              <a:rPr lang="en-US" sz="2600">
                <a:solidFill>
                  <a:srgbClr val="FF0000"/>
                </a:solidFill>
                <a:latin typeface="Garamond" pitchFamily="18" charset="0"/>
                <a:sym typeface="Wingdings" pitchFamily="2" charset="2"/>
              </a:rPr>
              <a:t>False</a:t>
            </a:r>
          </a:p>
        </p:txBody>
      </p:sp>
      <p:sp>
        <p:nvSpPr>
          <p:cNvPr id="4301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1886B2FA-BA52-4A43-A189-4F3D804AB5EA}" type="slidenum">
              <a:rPr lang="en-US" altLang="en-US"/>
              <a:pPr/>
              <a:t>3</a:t>
            </a:fld>
            <a:endParaRPr lang="en-US" altLang="en-US"/>
          </a:p>
        </p:txBody>
      </p:sp>
    </p:spTree>
    <p:extLst>
      <p:ext uri="{BB962C8B-B14F-4D97-AF65-F5344CB8AC3E}">
        <p14:creationId xmlns:p14="http://schemas.microsoft.com/office/powerpoint/2010/main" val="2767275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2959608" y="1447800"/>
            <a:ext cx="7498080" cy="2767018"/>
          </a:xfrm>
        </p:spPr>
        <p:txBody>
          <a:bodyPr/>
          <a:lstStyle/>
          <a:p>
            <a:pPr marL="571500" indent="-571500">
              <a:buNone/>
            </a:pPr>
            <a:r>
              <a:rPr lang="en-US" b="1" dirty="0" smtClean="0">
                <a:latin typeface="Garamond" pitchFamily="18" charset="0"/>
              </a:rPr>
              <a:t>SILOGISME DISJUNGTIVE</a:t>
            </a:r>
            <a:endParaRPr lang="en-US" dirty="0" smtClean="0">
              <a:latin typeface="Garamond" pitchFamily="18" charset="0"/>
            </a:endParaRPr>
          </a:p>
          <a:p>
            <a:pPr marL="571500" indent="-571500">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a:t>
            </a:r>
            <a:r>
              <a:rPr lang="en-US" dirty="0" err="1" smtClean="0">
                <a:latin typeface="Garamond" pitchFamily="18" charset="0"/>
              </a:rPr>
              <a:t>disjungsi</a:t>
            </a:r>
            <a:r>
              <a:rPr lang="en-US" dirty="0" smtClean="0">
                <a:latin typeface="Garamond" pitchFamily="18" charset="0"/>
              </a:rPr>
              <a:t> p </a:t>
            </a:r>
            <a:r>
              <a:rPr lang="en-US" dirty="0" smtClean="0">
                <a:latin typeface="Garamond" pitchFamily="18" charset="0"/>
                <a:sym typeface="Symbol" pitchFamily="18" charset="2"/>
              </a:rPr>
              <a:t></a:t>
            </a:r>
            <a:r>
              <a:rPr lang="en-US" dirty="0" smtClean="0">
                <a:latin typeface="Garamond" pitchFamily="18" charset="0"/>
              </a:rPr>
              <a:t> q </a:t>
            </a:r>
            <a:r>
              <a:rPr lang="en-US" dirty="0" err="1" smtClean="0">
                <a:latin typeface="Garamond" pitchFamily="18" charset="0"/>
              </a:rPr>
              <a:t>bernilai</a:t>
            </a:r>
            <a:r>
              <a:rPr lang="en-US" dirty="0" smtClean="0">
                <a:latin typeface="Garamond" pitchFamily="18" charset="0"/>
              </a:rPr>
              <a:t> TRUE </a:t>
            </a:r>
            <a:r>
              <a:rPr lang="en-US" dirty="0" err="1" smtClean="0">
                <a:latin typeface="Garamond" pitchFamily="18" charset="0"/>
              </a:rPr>
              <a:t>dan</a:t>
            </a:r>
            <a:r>
              <a:rPr lang="en-US" dirty="0" smtClean="0">
                <a:latin typeface="Garamond" pitchFamily="18" charset="0"/>
              </a:rPr>
              <a:t> </a:t>
            </a:r>
            <a:r>
              <a:rPr lang="en-US" dirty="0" err="1" smtClean="0">
                <a:latin typeface="Garamond" pitchFamily="18" charset="0"/>
              </a:rPr>
              <a:t>salah</a:t>
            </a:r>
            <a:r>
              <a:rPr lang="en-US" dirty="0" smtClean="0">
                <a:latin typeface="Garamond" pitchFamily="18" charset="0"/>
              </a:rPr>
              <a:t> </a:t>
            </a:r>
            <a:r>
              <a:rPr lang="en-US" dirty="0" err="1" smtClean="0">
                <a:latin typeface="Garamond" pitchFamily="18" charset="0"/>
              </a:rPr>
              <a:t>satu</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a:t>
            </a:r>
            <a:r>
              <a:rPr lang="en-US" dirty="0" err="1" smtClean="0">
                <a:latin typeface="Garamond" pitchFamily="18" charset="0"/>
              </a:rPr>
              <a:t>pembentuknya</a:t>
            </a:r>
            <a:r>
              <a:rPr lang="en-US" dirty="0" smtClean="0">
                <a:latin typeface="Garamond" pitchFamily="18" charset="0"/>
              </a:rPr>
              <a:t> FALSE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ditarik</a:t>
            </a:r>
            <a:r>
              <a:rPr lang="en-US" dirty="0" smtClean="0">
                <a:latin typeface="Garamond" pitchFamily="18" charset="0"/>
              </a:rPr>
              <a:t> </a:t>
            </a:r>
            <a:r>
              <a:rPr lang="en-US" dirty="0" err="1" smtClean="0">
                <a:latin typeface="Garamond" pitchFamily="18" charset="0"/>
              </a:rPr>
              <a:t>kesimpulan</a:t>
            </a:r>
            <a:r>
              <a:rPr lang="en-US" dirty="0" smtClean="0">
                <a:latin typeface="Garamond" pitchFamily="18" charset="0"/>
              </a:rPr>
              <a:t> </a:t>
            </a:r>
            <a:r>
              <a:rPr lang="en-US" dirty="0" err="1" smtClean="0">
                <a:latin typeface="Garamond" pitchFamily="18" charset="0"/>
              </a:rPr>
              <a:t>proposisi</a:t>
            </a:r>
            <a:r>
              <a:rPr lang="en-US" dirty="0" smtClean="0">
                <a:latin typeface="Garamond" pitchFamily="18" charset="0"/>
              </a:rPr>
              <a:t> yang lain TRUE</a:t>
            </a:r>
          </a:p>
        </p:txBody>
      </p:sp>
      <p:sp>
        <p:nvSpPr>
          <p:cNvPr id="8602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B9B0C2BB-AABF-41D6-8461-62DDB148F70F}" type="slidenum">
              <a:rPr lang="en-US" altLang="en-US"/>
              <a:pPr/>
              <a:t>30</a:t>
            </a:fld>
            <a:endParaRPr lang="en-US" altLang="en-US"/>
          </a:p>
        </p:txBody>
      </p:sp>
      <p:pic>
        <p:nvPicPr>
          <p:cNvPr id="86021" name="Picture 4"/>
          <p:cNvPicPr>
            <a:picLocks noChangeAspect="1" noChangeArrowheads="1"/>
          </p:cNvPicPr>
          <p:nvPr/>
        </p:nvPicPr>
        <p:blipFill>
          <a:blip r:embed="rId3" cstate="print"/>
          <a:srcRect/>
          <a:stretch>
            <a:fillRect/>
          </a:stretch>
        </p:blipFill>
        <p:spPr bwMode="auto">
          <a:xfrm>
            <a:off x="3881423" y="4786323"/>
            <a:ext cx="4305313" cy="900103"/>
          </a:xfrm>
          <a:prstGeom prst="rect">
            <a:avLst/>
          </a:prstGeom>
          <a:noFill/>
          <a:ln w="9525">
            <a:noFill/>
            <a:miter lim="800000"/>
            <a:headEnd/>
            <a:tailEnd/>
          </a:ln>
        </p:spPr>
      </p:pic>
    </p:spTree>
    <p:extLst>
      <p:ext uri="{BB962C8B-B14F-4D97-AF65-F5344CB8AC3E}">
        <p14:creationId xmlns:p14="http://schemas.microsoft.com/office/powerpoint/2010/main" val="2740971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2952728" y="1142984"/>
            <a:ext cx="7498080" cy="2695580"/>
          </a:xfrm>
        </p:spPr>
        <p:txBody>
          <a:bodyPr/>
          <a:lstStyle/>
          <a:p>
            <a:pPr marL="571500" indent="-571500">
              <a:buNone/>
            </a:pPr>
            <a:r>
              <a:rPr lang="en-US" b="1" dirty="0" smtClean="0">
                <a:latin typeface="Garamond" pitchFamily="18" charset="0"/>
              </a:rPr>
              <a:t>MODUS PONEN</a:t>
            </a:r>
            <a:endParaRPr lang="sv-SE" dirty="0" smtClean="0">
              <a:latin typeface="Garamond" pitchFamily="18" charset="0"/>
            </a:endParaRPr>
          </a:p>
          <a:p>
            <a:pPr marL="571500" indent="-571500">
              <a:buNone/>
            </a:pPr>
            <a:r>
              <a:rPr lang="sv-SE" dirty="0" smtClean="0">
                <a:latin typeface="Garamond" pitchFamily="18" charset="0"/>
              </a:rPr>
              <a:t>Jika kondisional p </a:t>
            </a:r>
            <a:r>
              <a:rPr lang="en-US" dirty="0" smtClean="0">
                <a:latin typeface="Garamond" pitchFamily="18" charset="0"/>
                <a:sym typeface="Symbol" pitchFamily="18" charset="2"/>
              </a:rPr>
              <a:t></a:t>
            </a:r>
            <a:r>
              <a:rPr lang="sv-SE" dirty="0" smtClean="0">
                <a:latin typeface="Garamond" pitchFamily="18" charset="0"/>
              </a:rPr>
              <a:t> q TRUE; dimana antisendennya TRUE maka dapat disimpulkan bahwa konsekuen harus TRUE</a:t>
            </a:r>
            <a:endParaRPr lang="en-US" dirty="0" smtClean="0">
              <a:latin typeface="Garamond" pitchFamily="18" charset="0"/>
            </a:endParaRPr>
          </a:p>
        </p:txBody>
      </p:sp>
      <p:sp>
        <p:nvSpPr>
          <p:cNvPr id="8704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7535A2C4-F7E6-461D-A37F-5086A37F42C5}" type="slidenum">
              <a:rPr lang="en-US" altLang="en-US"/>
              <a:pPr/>
              <a:t>31</a:t>
            </a:fld>
            <a:endParaRPr lang="en-US" altLang="en-US"/>
          </a:p>
        </p:txBody>
      </p:sp>
      <p:pic>
        <p:nvPicPr>
          <p:cNvPr id="87045" name="Picture 4"/>
          <p:cNvPicPr>
            <a:picLocks noChangeAspect="1" noChangeArrowheads="1"/>
          </p:cNvPicPr>
          <p:nvPr/>
        </p:nvPicPr>
        <p:blipFill>
          <a:blip r:embed="rId2" cstate="print"/>
          <a:srcRect/>
          <a:stretch>
            <a:fillRect/>
          </a:stretch>
        </p:blipFill>
        <p:spPr bwMode="auto">
          <a:xfrm>
            <a:off x="5453058" y="4643446"/>
            <a:ext cx="1817672" cy="1071570"/>
          </a:xfrm>
          <a:prstGeom prst="rect">
            <a:avLst/>
          </a:prstGeom>
          <a:noFill/>
          <a:ln w="9525">
            <a:noFill/>
            <a:miter lim="800000"/>
            <a:headEnd/>
            <a:tailEnd/>
          </a:ln>
        </p:spPr>
      </p:pic>
    </p:spTree>
    <p:extLst>
      <p:ext uri="{BB962C8B-B14F-4D97-AF65-F5344CB8AC3E}">
        <p14:creationId xmlns:p14="http://schemas.microsoft.com/office/powerpoint/2010/main" val="4070188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2952728" y="928670"/>
            <a:ext cx="7498080" cy="2695580"/>
          </a:xfrm>
        </p:spPr>
        <p:txBody>
          <a:bodyPr/>
          <a:lstStyle/>
          <a:p>
            <a:pPr marL="571500" indent="-571500">
              <a:buNone/>
            </a:pPr>
            <a:r>
              <a:rPr lang="en-US" b="1" dirty="0" smtClean="0">
                <a:latin typeface="Garamond" pitchFamily="18" charset="0"/>
              </a:rPr>
              <a:t>MODUS TOLLENS</a:t>
            </a:r>
            <a:endParaRPr lang="sv-SE" dirty="0" smtClean="0">
              <a:latin typeface="Garamond" pitchFamily="18" charset="0"/>
            </a:endParaRPr>
          </a:p>
          <a:p>
            <a:pPr marL="571500" indent="-571500">
              <a:buNone/>
            </a:pPr>
            <a:r>
              <a:rPr lang="sv-SE" dirty="0" smtClean="0">
                <a:latin typeface="Garamond" pitchFamily="18" charset="0"/>
              </a:rPr>
              <a:t>Jika kondisional p </a:t>
            </a:r>
            <a:r>
              <a:rPr lang="en-US" dirty="0" smtClean="0">
                <a:latin typeface="Garamond" pitchFamily="18" charset="0"/>
                <a:sym typeface="Symbol" pitchFamily="18" charset="2"/>
              </a:rPr>
              <a:t></a:t>
            </a:r>
            <a:r>
              <a:rPr lang="sv-SE" dirty="0" smtClean="0">
                <a:latin typeface="Garamond" pitchFamily="18" charset="0"/>
              </a:rPr>
              <a:t> q TRUE; dimana konsekuennya FALSE maka dapat disimpulkan bahwa antisenden harus FALSE</a:t>
            </a:r>
            <a:endParaRPr lang="en-US" dirty="0" smtClean="0">
              <a:latin typeface="Garamond" pitchFamily="18" charset="0"/>
            </a:endParaRPr>
          </a:p>
        </p:txBody>
      </p:sp>
      <p:sp>
        <p:nvSpPr>
          <p:cNvPr id="8806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2C1A0FBD-6B4C-4F73-AB67-3D10A0C6F831}" type="slidenum">
              <a:rPr lang="en-US" altLang="en-US"/>
              <a:pPr/>
              <a:t>32</a:t>
            </a:fld>
            <a:endParaRPr lang="en-US" altLang="en-US"/>
          </a:p>
        </p:txBody>
      </p:sp>
      <p:pic>
        <p:nvPicPr>
          <p:cNvPr id="88069" name="Picture 5"/>
          <p:cNvPicPr>
            <a:picLocks noChangeAspect="1" noChangeArrowheads="1"/>
          </p:cNvPicPr>
          <p:nvPr/>
        </p:nvPicPr>
        <p:blipFill>
          <a:blip r:embed="rId2" cstate="print"/>
          <a:srcRect/>
          <a:stretch>
            <a:fillRect/>
          </a:stretch>
        </p:blipFill>
        <p:spPr bwMode="auto">
          <a:xfrm>
            <a:off x="5167306" y="4429132"/>
            <a:ext cx="1817672" cy="1012814"/>
          </a:xfrm>
          <a:prstGeom prst="rect">
            <a:avLst/>
          </a:prstGeom>
          <a:noFill/>
          <a:ln w="9525">
            <a:noFill/>
            <a:miter lim="800000"/>
            <a:headEnd/>
            <a:tailEnd/>
          </a:ln>
        </p:spPr>
      </p:pic>
    </p:spTree>
    <p:extLst>
      <p:ext uri="{BB962C8B-B14F-4D97-AF65-F5344CB8AC3E}">
        <p14:creationId xmlns:p14="http://schemas.microsoft.com/office/powerpoint/2010/main" val="990488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2952728" y="928670"/>
            <a:ext cx="7498080" cy="2624142"/>
          </a:xfrm>
        </p:spPr>
        <p:txBody>
          <a:bodyPr/>
          <a:lstStyle/>
          <a:p>
            <a:pPr marL="571500" indent="-571500">
              <a:buNone/>
            </a:pPr>
            <a:r>
              <a:rPr lang="en-US" b="1" dirty="0" smtClean="0">
                <a:latin typeface="Garamond" pitchFamily="18" charset="0"/>
              </a:rPr>
              <a:t>SILOGISME HIPOTETIK</a:t>
            </a:r>
            <a:endParaRPr lang="en-US" dirty="0" smtClean="0">
              <a:latin typeface="Garamond" pitchFamily="18" charset="0"/>
            </a:endParaRPr>
          </a:p>
          <a:p>
            <a:pPr marL="571500" indent="-571500">
              <a:buNone/>
            </a:pPr>
            <a:r>
              <a:rPr lang="en-US" dirty="0" err="1" smtClean="0">
                <a:latin typeface="Garamond" pitchFamily="18" charset="0"/>
              </a:rPr>
              <a:t>Jika</a:t>
            </a:r>
            <a:r>
              <a:rPr lang="en-US" dirty="0" smtClean="0">
                <a:latin typeface="Garamond" pitchFamily="18" charset="0"/>
              </a:rPr>
              <a:t> </a:t>
            </a:r>
            <a:r>
              <a:rPr lang="en-US" dirty="0" err="1" smtClean="0">
                <a:latin typeface="Garamond" pitchFamily="18" charset="0"/>
              </a:rPr>
              <a:t>diketahui</a:t>
            </a:r>
            <a:r>
              <a:rPr lang="en-US" dirty="0" smtClean="0">
                <a:latin typeface="Garamond" pitchFamily="18" charset="0"/>
              </a:rPr>
              <a:t> 2 </a:t>
            </a:r>
            <a:r>
              <a:rPr lang="en-US" dirty="0" err="1" smtClean="0">
                <a:latin typeface="Garamond" pitchFamily="18" charset="0"/>
              </a:rPr>
              <a:t>buah</a:t>
            </a:r>
            <a:r>
              <a:rPr lang="en-US" dirty="0" smtClean="0">
                <a:latin typeface="Garamond" pitchFamily="18" charset="0"/>
              </a:rPr>
              <a:t> </a:t>
            </a:r>
            <a:r>
              <a:rPr lang="en-US" dirty="0" err="1" smtClean="0">
                <a:latin typeface="Garamond" pitchFamily="18" charset="0"/>
              </a:rPr>
              <a:t>kondisional</a:t>
            </a:r>
            <a:r>
              <a:rPr lang="en-US" dirty="0" smtClean="0">
                <a:latin typeface="Garamond" pitchFamily="18" charset="0"/>
              </a:rPr>
              <a:t> yang </a:t>
            </a:r>
            <a:r>
              <a:rPr lang="en-US" dirty="0" err="1" smtClean="0">
                <a:latin typeface="Garamond" pitchFamily="18" charset="0"/>
              </a:rPr>
              <a:t>berkesinambungan</a:t>
            </a:r>
            <a:r>
              <a:rPr lang="en-US" dirty="0" smtClean="0">
                <a:latin typeface="Garamond" pitchFamily="18" charset="0"/>
              </a:rPr>
              <a:t> </a:t>
            </a:r>
            <a:r>
              <a:rPr lang="en-US" dirty="0" err="1" smtClean="0">
                <a:latin typeface="Garamond" pitchFamily="18" charset="0"/>
              </a:rPr>
              <a:t>maka</a:t>
            </a:r>
            <a:r>
              <a:rPr lang="en-US" dirty="0" smtClean="0">
                <a:latin typeface="Garamond" pitchFamily="18" charset="0"/>
              </a:rPr>
              <a:t> </a:t>
            </a:r>
            <a:r>
              <a:rPr lang="en-US" dirty="0" err="1" smtClean="0">
                <a:latin typeface="Garamond" pitchFamily="18" charset="0"/>
              </a:rPr>
              <a:t>dapat</a:t>
            </a:r>
            <a:r>
              <a:rPr lang="en-US" dirty="0" smtClean="0">
                <a:latin typeface="Garamond" pitchFamily="18" charset="0"/>
              </a:rPr>
              <a:t> </a:t>
            </a:r>
            <a:r>
              <a:rPr lang="en-US" dirty="0" err="1" smtClean="0">
                <a:latin typeface="Garamond" pitchFamily="18" charset="0"/>
              </a:rPr>
              <a:t>disimpulkan</a:t>
            </a:r>
            <a:r>
              <a:rPr lang="en-US" dirty="0" smtClean="0">
                <a:latin typeface="Garamond" pitchFamily="18" charset="0"/>
              </a:rPr>
              <a:t> </a:t>
            </a:r>
            <a:r>
              <a:rPr lang="en-US" dirty="0" err="1" smtClean="0">
                <a:latin typeface="Garamond" pitchFamily="18" charset="0"/>
              </a:rPr>
              <a:t>suatu</a:t>
            </a:r>
            <a:r>
              <a:rPr lang="en-US" dirty="0" smtClean="0">
                <a:latin typeface="Garamond" pitchFamily="18" charset="0"/>
              </a:rPr>
              <a:t> </a:t>
            </a:r>
            <a:r>
              <a:rPr lang="en-US" dirty="0" err="1" smtClean="0">
                <a:latin typeface="Garamond" pitchFamily="18" charset="0"/>
              </a:rPr>
              <a:t>kalimat</a:t>
            </a:r>
            <a:r>
              <a:rPr lang="en-US" dirty="0" smtClean="0">
                <a:latin typeface="Garamond" pitchFamily="18" charset="0"/>
              </a:rPr>
              <a:t> </a:t>
            </a:r>
            <a:r>
              <a:rPr lang="en-US" dirty="0" err="1" smtClean="0">
                <a:latin typeface="Garamond" pitchFamily="18" charset="0"/>
              </a:rPr>
              <a:t>kondisional</a:t>
            </a:r>
            <a:r>
              <a:rPr lang="en-US" dirty="0" smtClean="0">
                <a:latin typeface="Garamond" pitchFamily="18" charset="0"/>
              </a:rPr>
              <a:t> yang </a:t>
            </a:r>
            <a:r>
              <a:rPr lang="en-US" dirty="0" err="1" smtClean="0">
                <a:latin typeface="Garamond" pitchFamily="18" charset="0"/>
              </a:rPr>
              <a:t>baru</a:t>
            </a:r>
            <a:r>
              <a:rPr lang="en-US" dirty="0" smtClean="0">
                <a:latin typeface="Garamond" pitchFamily="18" charset="0"/>
              </a:rPr>
              <a:t> </a:t>
            </a:r>
          </a:p>
        </p:txBody>
      </p:sp>
      <p:sp>
        <p:nvSpPr>
          <p:cNvPr id="8909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648A3F24-8DC0-442D-92B9-7115AC450550}" type="slidenum">
              <a:rPr lang="en-US" altLang="en-US"/>
              <a:pPr/>
              <a:t>33</a:t>
            </a:fld>
            <a:endParaRPr lang="en-US" altLang="en-US"/>
          </a:p>
        </p:txBody>
      </p:sp>
      <p:pic>
        <p:nvPicPr>
          <p:cNvPr id="89093" name="Picture 4"/>
          <p:cNvPicPr>
            <a:picLocks noChangeAspect="1" noChangeArrowheads="1"/>
          </p:cNvPicPr>
          <p:nvPr/>
        </p:nvPicPr>
        <p:blipFill>
          <a:blip r:embed="rId2" cstate="print"/>
          <a:srcRect/>
          <a:stretch>
            <a:fillRect/>
          </a:stretch>
        </p:blipFill>
        <p:spPr bwMode="auto">
          <a:xfrm>
            <a:off x="5381620" y="4357695"/>
            <a:ext cx="1674796" cy="933439"/>
          </a:xfrm>
          <a:prstGeom prst="rect">
            <a:avLst/>
          </a:prstGeom>
          <a:noFill/>
          <a:ln w="9525">
            <a:noFill/>
            <a:miter lim="800000"/>
            <a:headEnd/>
            <a:tailEnd/>
          </a:ln>
        </p:spPr>
      </p:pic>
    </p:spTree>
    <p:extLst>
      <p:ext uri="{BB962C8B-B14F-4D97-AF65-F5344CB8AC3E}">
        <p14:creationId xmlns:p14="http://schemas.microsoft.com/office/powerpoint/2010/main" val="1516299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C87D581-7D3E-4747-9E88-D8512566A8EA}" type="slidenum">
              <a:rPr lang="en-US" altLang="en-US"/>
              <a:pPr/>
              <a:t>34</a:t>
            </a:fld>
            <a:endParaRPr lang="en-US" altLang="en-US"/>
          </a:p>
        </p:txBody>
      </p:sp>
      <p:pic>
        <p:nvPicPr>
          <p:cNvPr id="90117" name="Picture 4"/>
          <p:cNvPicPr>
            <a:picLocks noChangeAspect="1" noChangeArrowheads="1"/>
          </p:cNvPicPr>
          <p:nvPr/>
        </p:nvPicPr>
        <p:blipFill>
          <a:blip r:embed="rId2" cstate="print"/>
          <a:srcRect/>
          <a:stretch>
            <a:fillRect/>
          </a:stretch>
        </p:blipFill>
        <p:spPr bwMode="auto">
          <a:xfrm>
            <a:off x="2711451" y="188914"/>
            <a:ext cx="6646863" cy="6497637"/>
          </a:xfrm>
          <a:prstGeom prst="rect">
            <a:avLst/>
          </a:prstGeom>
          <a:noFill/>
          <a:ln w="9525">
            <a:noFill/>
            <a:miter lim="800000"/>
            <a:headEnd/>
            <a:tailEnd/>
          </a:ln>
        </p:spPr>
      </p:pic>
    </p:spTree>
    <p:extLst>
      <p:ext uri="{BB962C8B-B14F-4D97-AF65-F5344CB8AC3E}">
        <p14:creationId xmlns:p14="http://schemas.microsoft.com/office/powerpoint/2010/main" val="19650899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id-ID" sz="3600" dirty="0"/>
              <a:t>Latihan :</a:t>
            </a:r>
            <a:endParaRPr lang="en-US" sz="3600" dirty="0"/>
          </a:p>
        </p:txBody>
      </p:sp>
      <p:sp>
        <p:nvSpPr>
          <p:cNvPr id="92163" name="Rectangle 3"/>
          <p:cNvSpPr>
            <a:spLocks noGrp="1" noChangeArrowheads="1"/>
          </p:cNvSpPr>
          <p:nvPr>
            <p:ph idx="1"/>
          </p:nvPr>
        </p:nvSpPr>
        <p:spPr/>
        <p:txBody>
          <a:bodyPr>
            <a:normAutofit fontScale="85000" lnSpcReduction="20000"/>
          </a:bodyPr>
          <a:lstStyle/>
          <a:p>
            <a:pPr>
              <a:lnSpc>
                <a:spcPct val="80000"/>
              </a:lnSpc>
              <a:buFont typeface="Wingdings" pitchFamily="2" charset="2"/>
              <a:buNone/>
            </a:pPr>
            <a:r>
              <a:rPr lang="en-US" sz="1900" dirty="0" err="1">
                <a:latin typeface="Garamond" pitchFamily="18" charset="0"/>
              </a:rPr>
              <a:t>Diketahui</a:t>
            </a:r>
            <a:r>
              <a:rPr lang="en-US" sz="1900" dirty="0">
                <a:latin typeface="Garamond" pitchFamily="18" charset="0"/>
              </a:rPr>
              <a:t> :</a:t>
            </a:r>
            <a:endParaRPr lang="de-DE" sz="1900" dirty="0">
              <a:latin typeface="Garamond" pitchFamily="18" charset="0"/>
            </a:endParaRPr>
          </a:p>
          <a:p>
            <a:pPr>
              <a:lnSpc>
                <a:spcPct val="80000"/>
              </a:lnSpc>
              <a:buFont typeface="Wingdings" pitchFamily="2" charset="2"/>
              <a:buNone/>
            </a:pPr>
            <a:r>
              <a:rPr lang="de-DE" sz="1900" dirty="0">
                <a:latin typeface="Garamond" pitchFamily="18" charset="0"/>
              </a:rPr>
              <a:t>Jika ibu datang dari pasar, maka ani senang sekali</a:t>
            </a:r>
          </a:p>
          <a:p>
            <a:pPr>
              <a:lnSpc>
                <a:spcPct val="80000"/>
              </a:lnSpc>
              <a:buFont typeface="Wingdings" pitchFamily="2" charset="2"/>
              <a:buNone/>
            </a:pPr>
            <a:r>
              <a:rPr lang="de-DE" sz="1900" dirty="0">
                <a:latin typeface="Garamond" pitchFamily="18" charset="0"/>
              </a:rPr>
              <a:t>Ibu datang dari pasar dan membawa kue bolu</a:t>
            </a:r>
          </a:p>
          <a:p>
            <a:pPr>
              <a:lnSpc>
                <a:spcPct val="80000"/>
              </a:lnSpc>
              <a:buFont typeface="Wingdings" pitchFamily="2" charset="2"/>
              <a:buNone/>
            </a:pPr>
            <a:r>
              <a:rPr lang="de-DE" sz="1900" dirty="0">
                <a:latin typeface="Garamond" pitchFamily="18" charset="0"/>
              </a:rPr>
              <a:t>Jadi : Ani senang sekali</a:t>
            </a:r>
          </a:p>
          <a:p>
            <a:pPr>
              <a:lnSpc>
                <a:spcPct val="80000"/>
              </a:lnSpc>
              <a:buFont typeface="Wingdings" pitchFamily="2" charset="2"/>
              <a:buNone/>
            </a:pPr>
            <a:endParaRPr lang="de-DE" sz="1900" dirty="0">
              <a:latin typeface="Garamond" pitchFamily="18" charset="0"/>
            </a:endParaRPr>
          </a:p>
          <a:p>
            <a:pPr>
              <a:lnSpc>
                <a:spcPct val="80000"/>
              </a:lnSpc>
              <a:buFont typeface="Wingdings" pitchFamily="2" charset="2"/>
              <a:buNone/>
            </a:pPr>
            <a:r>
              <a:rPr lang="de-DE" sz="1900" dirty="0">
                <a:latin typeface="Garamond" pitchFamily="18" charset="0"/>
              </a:rPr>
              <a:t>Apakah kesimpulan tersebut Valid?</a:t>
            </a:r>
          </a:p>
          <a:p>
            <a:pPr>
              <a:lnSpc>
                <a:spcPct val="80000"/>
              </a:lnSpc>
              <a:buFont typeface="Wingdings" pitchFamily="2" charset="2"/>
              <a:buNone/>
            </a:pPr>
            <a:endParaRPr lang="de-DE" sz="1900" dirty="0">
              <a:latin typeface="Garamond" pitchFamily="18" charset="0"/>
            </a:endParaRPr>
          </a:p>
          <a:p>
            <a:pPr>
              <a:lnSpc>
                <a:spcPct val="80000"/>
              </a:lnSpc>
              <a:buFont typeface="Wingdings" pitchFamily="2" charset="2"/>
              <a:buNone/>
            </a:pPr>
            <a:r>
              <a:rPr lang="de-DE" sz="1900" dirty="0">
                <a:latin typeface="Garamond" pitchFamily="18" charset="0"/>
              </a:rPr>
              <a:t>Jawab :</a:t>
            </a:r>
          </a:p>
          <a:p>
            <a:pPr>
              <a:lnSpc>
                <a:spcPct val="80000"/>
              </a:lnSpc>
              <a:buFont typeface="Wingdings" pitchFamily="2" charset="2"/>
              <a:buNone/>
            </a:pPr>
            <a:r>
              <a:rPr lang="de-DE" sz="1900" dirty="0">
                <a:latin typeface="Garamond" pitchFamily="18" charset="0"/>
              </a:rPr>
              <a:t>Ubah penalaran tersebut menjadi kalimat proposisi</a:t>
            </a:r>
            <a:endParaRPr lang="de-DE" sz="1900" u="sng" dirty="0">
              <a:latin typeface="Garamond" pitchFamily="18" charset="0"/>
            </a:endParaRPr>
          </a:p>
          <a:p>
            <a:pPr>
              <a:lnSpc>
                <a:spcPct val="80000"/>
              </a:lnSpc>
              <a:buFont typeface="Wingdings" pitchFamily="2" charset="2"/>
              <a:buNone/>
            </a:pPr>
            <a:r>
              <a:rPr lang="de-DE" sz="1900" u="sng" dirty="0">
                <a:latin typeface="Garamond" pitchFamily="18" charset="0"/>
              </a:rPr>
              <a:t>Premis:</a:t>
            </a:r>
            <a:endParaRPr lang="de-DE" sz="1900" dirty="0">
              <a:latin typeface="Garamond" pitchFamily="18" charset="0"/>
            </a:endParaRPr>
          </a:p>
          <a:p>
            <a:pPr>
              <a:lnSpc>
                <a:spcPct val="80000"/>
              </a:lnSpc>
              <a:buFont typeface="Wingdings" pitchFamily="2" charset="2"/>
              <a:buNone/>
            </a:pPr>
            <a:r>
              <a:rPr lang="de-DE" sz="1900" dirty="0">
                <a:latin typeface="Garamond" pitchFamily="18" charset="0"/>
              </a:rPr>
              <a:t>Jika ibu datang dari pasar, maka ani senang sekali : p </a:t>
            </a:r>
            <a:r>
              <a:rPr lang="en-US" sz="1900" dirty="0">
                <a:latin typeface="Garamond" pitchFamily="18" charset="0"/>
                <a:sym typeface="Symbol" pitchFamily="18" charset="2"/>
              </a:rPr>
              <a:t></a:t>
            </a:r>
            <a:r>
              <a:rPr lang="de-DE" sz="1900" dirty="0">
                <a:latin typeface="Garamond" pitchFamily="18" charset="0"/>
              </a:rPr>
              <a:t> q</a:t>
            </a:r>
            <a:endParaRPr lang="pt-BR" sz="1900" dirty="0">
              <a:latin typeface="Garamond" pitchFamily="18" charset="0"/>
            </a:endParaRPr>
          </a:p>
          <a:p>
            <a:pPr>
              <a:lnSpc>
                <a:spcPct val="80000"/>
              </a:lnSpc>
              <a:buFont typeface="Wingdings" pitchFamily="2" charset="2"/>
              <a:buNone/>
            </a:pPr>
            <a:r>
              <a:rPr lang="pt-BR" sz="1900" dirty="0">
                <a:latin typeface="Garamond" pitchFamily="18" charset="0"/>
              </a:rPr>
              <a:t>Ibu datang dari pasar dan membawa kue bolu : p </a:t>
            </a:r>
            <a:r>
              <a:rPr lang="en-US" sz="1900" dirty="0">
                <a:latin typeface="Garamond" pitchFamily="18" charset="0"/>
                <a:sym typeface="Symbol" pitchFamily="18" charset="2"/>
              </a:rPr>
              <a:t></a:t>
            </a:r>
            <a:r>
              <a:rPr lang="pt-BR" sz="1900" dirty="0">
                <a:latin typeface="Garamond" pitchFamily="18" charset="0"/>
              </a:rPr>
              <a:t> r</a:t>
            </a:r>
            <a:endParaRPr lang="de-DE" sz="1900" u="sng" dirty="0">
              <a:latin typeface="Garamond" pitchFamily="18" charset="0"/>
            </a:endParaRPr>
          </a:p>
          <a:p>
            <a:pPr>
              <a:lnSpc>
                <a:spcPct val="80000"/>
              </a:lnSpc>
              <a:buFont typeface="Wingdings" pitchFamily="2" charset="2"/>
              <a:buNone/>
            </a:pPr>
            <a:endParaRPr lang="de-DE" sz="1900" u="sng" dirty="0">
              <a:latin typeface="Garamond" pitchFamily="18" charset="0"/>
            </a:endParaRPr>
          </a:p>
          <a:p>
            <a:pPr>
              <a:lnSpc>
                <a:spcPct val="80000"/>
              </a:lnSpc>
              <a:buFont typeface="Wingdings" pitchFamily="2" charset="2"/>
              <a:buNone/>
            </a:pPr>
            <a:r>
              <a:rPr lang="de-DE" sz="1900" u="sng" dirty="0">
                <a:latin typeface="Garamond" pitchFamily="18" charset="0"/>
              </a:rPr>
              <a:t>Kesimpulan:</a:t>
            </a:r>
            <a:endParaRPr lang="de-DE" sz="1900" dirty="0">
              <a:latin typeface="Garamond" pitchFamily="18" charset="0"/>
            </a:endParaRPr>
          </a:p>
          <a:p>
            <a:pPr>
              <a:lnSpc>
                <a:spcPct val="80000"/>
              </a:lnSpc>
              <a:buFont typeface="Wingdings" pitchFamily="2" charset="2"/>
              <a:buNone/>
            </a:pPr>
            <a:r>
              <a:rPr lang="de-DE" sz="1900" dirty="0">
                <a:latin typeface="Garamond" pitchFamily="18" charset="0"/>
              </a:rPr>
              <a:t>Ani senang sekali : q</a:t>
            </a:r>
            <a:endParaRPr lang="en-US" sz="1900" dirty="0">
              <a:latin typeface="Garamond" pitchFamily="18" charset="0"/>
            </a:endParaRPr>
          </a:p>
        </p:txBody>
      </p:sp>
      <p:sp>
        <p:nvSpPr>
          <p:cNvPr id="9216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0199B703-2FCF-48B8-8D23-3B58C0501572}" type="slidenum">
              <a:rPr lang="en-US" altLang="en-US"/>
              <a:pPr/>
              <a:t>35</a:t>
            </a:fld>
            <a:endParaRPr lang="en-US" altLang="en-US"/>
          </a:p>
        </p:txBody>
      </p:sp>
    </p:spTree>
    <p:extLst>
      <p:ext uri="{BB962C8B-B14F-4D97-AF65-F5344CB8AC3E}">
        <p14:creationId xmlns:p14="http://schemas.microsoft.com/office/powerpoint/2010/main" val="166343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4A2B365B-B8F3-4F48-BCB4-AB43082E1F0A}" type="slidenum">
              <a:rPr lang="en-US" altLang="en-US"/>
              <a:pPr/>
              <a:t>36</a:t>
            </a:fld>
            <a:endParaRPr lang="en-US" altLang="en-US"/>
          </a:p>
        </p:txBody>
      </p:sp>
      <p:pic>
        <p:nvPicPr>
          <p:cNvPr id="93189" name="Picture 4"/>
          <p:cNvPicPr>
            <a:picLocks noChangeAspect="1" noChangeArrowheads="1"/>
          </p:cNvPicPr>
          <p:nvPr/>
        </p:nvPicPr>
        <p:blipFill>
          <a:blip r:embed="rId2" cstate="print"/>
          <a:srcRect/>
          <a:stretch>
            <a:fillRect/>
          </a:stretch>
        </p:blipFill>
        <p:spPr bwMode="auto">
          <a:xfrm>
            <a:off x="2881290" y="1857364"/>
            <a:ext cx="7286677" cy="2424124"/>
          </a:xfrm>
          <a:prstGeom prst="rect">
            <a:avLst/>
          </a:prstGeom>
          <a:noFill/>
          <a:ln w="9525">
            <a:noFill/>
            <a:miter lim="800000"/>
            <a:headEnd/>
            <a:tailEnd/>
          </a:ln>
        </p:spPr>
      </p:pic>
    </p:spTree>
    <p:extLst>
      <p:ext uri="{BB962C8B-B14F-4D97-AF65-F5344CB8AC3E}">
        <p14:creationId xmlns:p14="http://schemas.microsoft.com/office/powerpoint/2010/main" val="36818202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id-ID" sz="3200" dirty="0"/>
              <a:t>Latihan lagi :</a:t>
            </a:r>
            <a:endParaRPr lang="en-US" sz="3200" dirty="0"/>
          </a:p>
        </p:txBody>
      </p:sp>
      <p:sp>
        <p:nvSpPr>
          <p:cNvPr id="94211" name="Rectangle 3"/>
          <p:cNvSpPr>
            <a:spLocks noGrp="1" noChangeArrowheads="1"/>
          </p:cNvSpPr>
          <p:nvPr>
            <p:ph idx="1"/>
          </p:nvPr>
        </p:nvSpPr>
        <p:spPr/>
        <p:txBody>
          <a:bodyPr>
            <a:normAutofit fontScale="85000" lnSpcReduction="20000"/>
          </a:bodyPr>
          <a:lstStyle/>
          <a:p>
            <a:pPr marL="571500" indent="-571500">
              <a:buNone/>
            </a:pPr>
            <a:r>
              <a:rPr lang="en-US" sz="2100" dirty="0" err="1">
                <a:latin typeface="Garamond" pitchFamily="18" charset="0"/>
              </a:rPr>
              <a:t>Diketahui</a:t>
            </a:r>
            <a:r>
              <a:rPr lang="en-US" sz="2100" dirty="0">
                <a:latin typeface="Garamond" pitchFamily="18" charset="0"/>
              </a:rPr>
              <a:t> :</a:t>
            </a:r>
          </a:p>
          <a:p>
            <a:pPr marL="571500" indent="-571500">
              <a:buNone/>
            </a:pP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atau</a:t>
            </a:r>
            <a:r>
              <a:rPr lang="en-US" sz="2100" dirty="0">
                <a:latin typeface="Garamond" pitchFamily="18" charset="0"/>
              </a:rPr>
              <a:t> </a:t>
            </a: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endParaRPr lang="en-US" sz="2100" dirty="0">
              <a:latin typeface="Garamond" pitchFamily="18" charset="0"/>
            </a:endParaRPr>
          </a:p>
          <a:p>
            <a:pPr marL="571500" indent="-571500">
              <a:buNone/>
            </a:pPr>
            <a:r>
              <a:rPr lang="en-US" sz="2100" dirty="0" err="1">
                <a:latin typeface="Garamond" pitchFamily="18" charset="0"/>
              </a:rPr>
              <a:t>Jika</a:t>
            </a:r>
            <a:r>
              <a:rPr lang="en-US" sz="2100" dirty="0">
                <a:latin typeface="Garamond" pitchFamily="18" charset="0"/>
              </a:rPr>
              <a:t> </a:t>
            </a: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maka</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pasti</a:t>
            </a:r>
            <a:r>
              <a:rPr lang="en-US" sz="2100" dirty="0">
                <a:latin typeface="Garamond" pitchFamily="18" charset="0"/>
              </a:rPr>
              <a:t> </a:t>
            </a:r>
            <a:r>
              <a:rPr lang="en-US" sz="2100" dirty="0" err="1">
                <a:latin typeface="Garamond" pitchFamily="18" charset="0"/>
              </a:rPr>
              <a:t>libur</a:t>
            </a:r>
            <a:endParaRPr lang="en-US" sz="2100" dirty="0">
              <a:latin typeface="Garamond" pitchFamily="18" charset="0"/>
            </a:endParaRPr>
          </a:p>
          <a:p>
            <a:pPr marL="571500" indent="-571500">
              <a:buNone/>
            </a:pP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Libur</a:t>
            </a:r>
            <a:endParaRPr lang="en-US" sz="2100" dirty="0">
              <a:latin typeface="Garamond" pitchFamily="18" charset="0"/>
            </a:endParaRPr>
          </a:p>
          <a:p>
            <a:pPr marL="571500" indent="-571500">
              <a:buNone/>
            </a:pPr>
            <a:r>
              <a:rPr lang="en-US" sz="2100" dirty="0" err="1">
                <a:latin typeface="Garamond" pitchFamily="18" charset="0"/>
              </a:rPr>
              <a:t>Apa</a:t>
            </a:r>
            <a:r>
              <a:rPr lang="en-US" sz="2100" dirty="0">
                <a:latin typeface="Garamond" pitchFamily="18" charset="0"/>
              </a:rPr>
              <a:t> </a:t>
            </a:r>
            <a:r>
              <a:rPr lang="en-US" sz="2100" dirty="0" err="1">
                <a:latin typeface="Garamond" pitchFamily="18" charset="0"/>
              </a:rPr>
              <a:t>Kesimpulan</a:t>
            </a:r>
            <a:r>
              <a:rPr lang="en-US" sz="2100" dirty="0">
                <a:latin typeface="Garamond" pitchFamily="18" charset="0"/>
              </a:rPr>
              <a:t> </a:t>
            </a:r>
            <a:r>
              <a:rPr lang="en-US" sz="2100" dirty="0" err="1">
                <a:latin typeface="Garamond" pitchFamily="18" charset="0"/>
              </a:rPr>
              <a:t>dari</a:t>
            </a:r>
            <a:r>
              <a:rPr lang="en-US" sz="2100" dirty="0">
                <a:latin typeface="Garamond" pitchFamily="18" charset="0"/>
              </a:rPr>
              <a:t> </a:t>
            </a:r>
            <a:r>
              <a:rPr lang="en-US" sz="2100" dirty="0" err="1">
                <a:latin typeface="Garamond" pitchFamily="18" charset="0"/>
              </a:rPr>
              <a:t>penalaran</a:t>
            </a:r>
            <a:r>
              <a:rPr lang="en-US" sz="2100" dirty="0">
                <a:latin typeface="Garamond" pitchFamily="18" charset="0"/>
              </a:rPr>
              <a:t> </a:t>
            </a:r>
            <a:r>
              <a:rPr lang="en-US" sz="2100" dirty="0" err="1">
                <a:latin typeface="Garamond" pitchFamily="18" charset="0"/>
              </a:rPr>
              <a:t>tersebut</a:t>
            </a:r>
            <a:r>
              <a:rPr lang="en-US" sz="2100" dirty="0">
                <a:latin typeface="Garamond" pitchFamily="18" charset="0"/>
              </a:rPr>
              <a:t> ?</a:t>
            </a:r>
          </a:p>
          <a:p>
            <a:pPr marL="571500" indent="-571500">
              <a:buNone/>
            </a:pPr>
            <a:endParaRPr lang="en-US" sz="2100" dirty="0">
              <a:latin typeface="Garamond" pitchFamily="18" charset="0"/>
            </a:endParaRPr>
          </a:p>
          <a:p>
            <a:pPr marL="571500" indent="-571500">
              <a:buNone/>
            </a:pPr>
            <a:r>
              <a:rPr lang="en-US" sz="2100" dirty="0" err="1">
                <a:latin typeface="Garamond" pitchFamily="18" charset="0"/>
              </a:rPr>
              <a:t>Jawab</a:t>
            </a:r>
            <a:r>
              <a:rPr lang="en-US" sz="2100" dirty="0">
                <a:latin typeface="Garamond" pitchFamily="18" charset="0"/>
              </a:rPr>
              <a:t> :</a:t>
            </a:r>
          </a:p>
          <a:p>
            <a:pPr marL="571500" indent="-571500">
              <a:buNone/>
            </a:pPr>
            <a:r>
              <a:rPr lang="en-US" sz="2100" dirty="0" err="1">
                <a:latin typeface="Garamond" pitchFamily="18" charset="0"/>
              </a:rPr>
              <a:t>Gunakan</a:t>
            </a:r>
            <a:r>
              <a:rPr lang="en-US" sz="2100" dirty="0">
                <a:latin typeface="Garamond" pitchFamily="18" charset="0"/>
              </a:rPr>
              <a:t> </a:t>
            </a:r>
            <a:r>
              <a:rPr lang="en-US" sz="2100" dirty="0" err="1">
                <a:latin typeface="Garamond" pitchFamily="18" charset="0"/>
              </a:rPr>
              <a:t>metode</a:t>
            </a:r>
            <a:r>
              <a:rPr lang="en-US" sz="2100" dirty="0">
                <a:latin typeface="Garamond" pitchFamily="18" charset="0"/>
              </a:rPr>
              <a:t> </a:t>
            </a:r>
            <a:r>
              <a:rPr lang="en-US" sz="2100" dirty="0" err="1">
                <a:latin typeface="Garamond" pitchFamily="18" charset="0"/>
              </a:rPr>
              <a:t>deduksi</a:t>
            </a:r>
            <a:r>
              <a:rPr lang="en-US" sz="2100" dirty="0">
                <a:latin typeface="Garamond" pitchFamily="18" charset="0"/>
              </a:rPr>
              <a:t> !</a:t>
            </a:r>
            <a:endParaRPr lang="en-US" sz="2100" u="sng" dirty="0">
              <a:latin typeface="Garamond" pitchFamily="18" charset="0"/>
            </a:endParaRPr>
          </a:p>
          <a:p>
            <a:pPr marL="571500" indent="-571500">
              <a:buNone/>
            </a:pPr>
            <a:r>
              <a:rPr lang="en-US" sz="2100" u="sng" dirty="0" err="1">
                <a:latin typeface="Garamond" pitchFamily="18" charset="0"/>
              </a:rPr>
              <a:t>Premis</a:t>
            </a:r>
            <a:r>
              <a:rPr lang="en-US" sz="2100" u="sng" dirty="0">
                <a:latin typeface="Garamond" pitchFamily="18" charset="0"/>
              </a:rPr>
              <a:t>:</a:t>
            </a:r>
            <a:endParaRPr lang="en-US" sz="2100" dirty="0">
              <a:latin typeface="Garamond" pitchFamily="18" charset="0"/>
            </a:endParaRPr>
          </a:p>
          <a:p>
            <a:pPr marL="571500" indent="-571500">
              <a:buNone/>
            </a:pP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atau</a:t>
            </a:r>
            <a:r>
              <a:rPr lang="en-US" sz="2100" dirty="0">
                <a:latin typeface="Garamond" pitchFamily="18" charset="0"/>
              </a:rPr>
              <a:t> </a:t>
            </a: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 p </a:t>
            </a:r>
            <a:r>
              <a:rPr lang="en-US" sz="2100" dirty="0">
                <a:latin typeface="Garamond" pitchFamily="18" charset="0"/>
                <a:sym typeface="Symbol" pitchFamily="18" charset="2"/>
              </a:rPr>
              <a:t></a:t>
            </a:r>
            <a:r>
              <a:rPr lang="en-US" sz="2100" dirty="0">
                <a:latin typeface="Garamond" pitchFamily="18" charset="0"/>
              </a:rPr>
              <a:t> ~ p</a:t>
            </a:r>
          </a:p>
          <a:p>
            <a:pPr marL="571500" indent="-571500">
              <a:buNone/>
            </a:pPr>
            <a:r>
              <a:rPr lang="en-US" sz="2100" dirty="0" err="1">
                <a:latin typeface="Garamond" pitchFamily="18" charset="0"/>
              </a:rPr>
              <a:t>Jika</a:t>
            </a:r>
            <a:r>
              <a:rPr lang="en-US" sz="2100" dirty="0">
                <a:latin typeface="Garamond" pitchFamily="18" charset="0"/>
              </a:rPr>
              <a:t> </a:t>
            </a:r>
            <a:r>
              <a:rPr lang="en-US" sz="2100" dirty="0" err="1">
                <a:latin typeface="Garamond" pitchFamily="18" charset="0"/>
              </a:rPr>
              <a:t>ani</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masuk</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maka</a:t>
            </a:r>
            <a:r>
              <a:rPr lang="en-US" sz="2100" dirty="0">
                <a:latin typeface="Garamond" pitchFamily="18" charset="0"/>
              </a:rPr>
              <a:t> </a:t>
            </a: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pasti</a:t>
            </a:r>
            <a:r>
              <a:rPr lang="en-US" sz="2100" dirty="0">
                <a:latin typeface="Garamond" pitchFamily="18" charset="0"/>
              </a:rPr>
              <a:t> </a:t>
            </a:r>
            <a:r>
              <a:rPr lang="en-US" sz="2100" dirty="0" err="1">
                <a:latin typeface="Garamond" pitchFamily="18" charset="0"/>
              </a:rPr>
              <a:t>libur</a:t>
            </a:r>
            <a:r>
              <a:rPr lang="en-US" sz="2100" dirty="0">
                <a:latin typeface="Garamond" pitchFamily="18" charset="0"/>
              </a:rPr>
              <a:t> : ~ p </a:t>
            </a:r>
            <a:r>
              <a:rPr lang="en-US" sz="2100" dirty="0">
                <a:latin typeface="Garamond" pitchFamily="18" charset="0"/>
                <a:sym typeface="Symbol" pitchFamily="18" charset="2"/>
              </a:rPr>
              <a:t></a:t>
            </a:r>
            <a:r>
              <a:rPr lang="en-US" sz="2100" dirty="0">
                <a:latin typeface="Garamond" pitchFamily="18" charset="0"/>
              </a:rPr>
              <a:t> q</a:t>
            </a:r>
          </a:p>
          <a:p>
            <a:pPr marL="571500" indent="-571500">
              <a:buNone/>
            </a:pPr>
            <a:r>
              <a:rPr lang="en-US" sz="2100" dirty="0" err="1">
                <a:latin typeface="Garamond" pitchFamily="18" charset="0"/>
              </a:rPr>
              <a:t>Sekolah</a:t>
            </a:r>
            <a:r>
              <a:rPr lang="en-US" sz="2100" dirty="0">
                <a:latin typeface="Garamond" pitchFamily="18" charset="0"/>
              </a:rPr>
              <a:t> </a:t>
            </a:r>
            <a:r>
              <a:rPr lang="en-US" sz="2100" dirty="0" err="1">
                <a:latin typeface="Garamond" pitchFamily="18" charset="0"/>
              </a:rPr>
              <a:t>Tidak</a:t>
            </a:r>
            <a:r>
              <a:rPr lang="en-US" sz="2100" dirty="0">
                <a:latin typeface="Garamond" pitchFamily="18" charset="0"/>
              </a:rPr>
              <a:t> </a:t>
            </a:r>
            <a:r>
              <a:rPr lang="en-US" sz="2100" dirty="0" err="1">
                <a:latin typeface="Garamond" pitchFamily="18" charset="0"/>
              </a:rPr>
              <a:t>Libur</a:t>
            </a:r>
            <a:r>
              <a:rPr lang="en-US" sz="2100" dirty="0">
                <a:latin typeface="Garamond" pitchFamily="18" charset="0"/>
              </a:rPr>
              <a:t> : ~ q</a:t>
            </a:r>
          </a:p>
        </p:txBody>
      </p:sp>
      <p:sp>
        <p:nvSpPr>
          <p:cNvPr id="9421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09208048-6BAB-4B56-8D80-862A564A531F}" type="slidenum">
              <a:rPr lang="en-US" altLang="en-US"/>
              <a:pPr/>
              <a:t>37</a:t>
            </a:fld>
            <a:endParaRPr lang="en-US" altLang="en-US"/>
          </a:p>
        </p:txBody>
      </p:sp>
    </p:spTree>
    <p:extLst>
      <p:ext uri="{BB962C8B-B14F-4D97-AF65-F5344CB8AC3E}">
        <p14:creationId xmlns:p14="http://schemas.microsoft.com/office/powerpoint/2010/main" val="2088797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A39453BF-559A-4908-B3EC-9663F2D88D47}" type="slidenum">
              <a:rPr lang="en-US" altLang="en-US"/>
              <a:pPr/>
              <a:t>38</a:t>
            </a:fld>
            <a:endParaRPr lang="en-US" altLang="en-US"/>
          </a:p>
        </p:txBody>
      </p:sp>
      <p:pic>
        <p:nvPicPr>
          <p:cNvPr id="95237" name="Picture 4"/>
          <p:cNvPicPr>
            <a:picLocks noChangeAspect="1" noChangeArrowheads="1"/>
          </p:cNvPicPr>
          <p:nvPr/>
        </p:nvPicPr>
        <p:blipFill>
          <a:blip r:embed="rId2" cstate="print"/>
          <a:srcRect/>
          <a:stretch>
            <a:fillRect/>
          </a:stretch>
        </p:blipFill>
        <p:spPr bwMode="auto">
          <a:xfrm>
            <a:off x="3095604" y="1773238"/>
            <a:ext cx="7143800" cy="2727332"/>
          </a:xfrm>
          <a:prstGeom prst="rect">
            <a:avLst/>
          </a:prstGeom>
          <a:noFill/>
          <a:ln w="9525">
            <a:noFill/>
            <a:miter lim="800000"/>
            <a:headEnd/>
            <a:tailEnd/>
          </a:ln>
        </p:spPr>
      </p:pic>
    </p:spTree>
    <p:extLst>
      <p:ext uri="{BB962C8B-B14F-4D97-AF65-F5344CB8AC3E}">
        <p14:creationId xmlns:p14="http://schemas.microsoft.com/office/powerpoint/2010/main" val="1485436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500"/>
              <a:t>Kalkulus Proposisi-Falsification</a:t>
            </a:r>
          </a:p>
        </p:txBody>
      </p:sp>
      <p:sp>
        <p:nvSpPr>
          <p:cNvPr id="227331" name="Rectangle 3"/>
          <p:cNvSpPr>
            <a:spLocks noGrp="1" noChangeArrowheads="1"/>
          </p:cNvSpPr>
          <p:nvPr>
            <p:ph idx="1"/>
          </p:nvPr>
        </p:nvSpPr>
        <p:spPr>
          <a:xfrm>
            <a:off x="1981200" y="1719264"/>
            <a:ext cx="8229600" cy="4949825"/>
          </a:xfrm>
        </p:spPr>
        <p:txBody>
          <a:bodyPr>
            <a:normAutofit fontScale="92500" lnSpcReduction="20000"/>
          </a:bodyPr>
          <a:lstStyle/>
          <a:p>
            <a:pPr>
              <a:lnSpc>
                <a:spcPct val="80000"/>
              </a:lnSpc>
              <a:buFont typeface="Wingdings" pitchFamily="2" charset="2"/>
              <a:buNone/>
            </a:pPr>
            <a:r>
              <a:rPr lang="en-US" sz="1800">
                <a:latin typeface="Garamond" pitchFamily="18" charset="0"/>
              </a:rPr>
              <a:t>Antisenden : (not x) or (not y) </a:t>
            </a:r>
            <a:r>
              <a:rPr lang="en-US" sz="1800">
                <a:latin typeface="Garamond" pitchFamily="18" charset="0"/>
                <a:sym typeface="Wingdings" pitchFamily="2" charset="2"/>
              </a:rPr>
              <a:t> </a:t>
            </a:r>
            <a:r>
              <a:rPr lang="en-US" sz="1800" b="1">
                <a:solidFill>
                  <a:srgbClr val="FF0000"/>
                </a:solidFill>
                <a:latin typeface="Garamond" pitchFamily="18" charset="0"/>
                <a:sym typeface="Wingdings" pitchFamily="2" charset="2"/>
              </a:rPr>
              <a:t>True</a:t>
            </a:r>
          </a:p>
          <a:p>
            <a:pPr>
              <a:lnSpc>
                <a:spcPct val="80000"/>
              </a:lnSpc>
              <a:buFont typeface="Wingdings" pitchFamily="2" charset="2"/>
              <a:buNone/>
            </a:pPr>
            <a:r>
              <a:rPr lang="en-US" sz="1800">
                <a:latin typeface="Garamond" pitchFamily="18" charset="0"/>
              </a:rPr>
              <a:t>Konsekuen : not (x and y) </a:t>
            </a:r>
            <a:r>
              <a:rPr lang="en-US" sz="1800">
                <a:latin typeface="Garamond" pitchFamily="18" charset="0"/>
                <a:sym typeface="Wingdings" pitchFamily="2" charset="2"/>
              </a:rPr>
              <a:t> </a:t>
            </a:r>
            <a:r>
              <a:rPr lang="en-US" sz="1800" b="1">
                <a:solidFill>
                  <a:srgbClr val="FF0000"/>
                </a:solidFill>
                <a:latin typeface="Garamond" pitchFamily="18" charset="0"/>
                <a:sym typeface="Wingdings" pitchFamily="2" charset="2"/>
              </a:rPr>
              <a:t>False</a:t>
            </a:r>
          </a:p>
          <a:p>
            <a:pPr>
              <a:lnSpc>
                <a:spcPct val="80000"/>
              </a:lnSpc>
              <a:buFont typeface="Wingdings" pitchFamily="2" charset="2"/>
              <a:buNone/>
            </a:pPr>
            <a:endParaRPr lang="en-US" sz="1800">
              <a:latin typeface="Garamond" pitchFamily="18" charset="0"/>
            </a:endParaRPr>
          </a:p>
          <a:p>
            <a:pPr>
              <a:lnSpc>
                <a:spcPct val="80000"/>
              </a:lnSpc>
              <a:buFont typeface="Wingdings" pitchFamily="2" charset="2"/>
              <a:buNone/>
            </a:pPr>
            <a:r>
              <a:rPr lang="en-US" sz="1800">
                <a:latin typeface="Garamond" pitchFamily="18" charset="0"/>
              </a:rPr>
              <a:t>Dari antisenden belum dpt ditarik kesimpulan, shg dicari dari Konsekuen yaitu didapat</a:t>
            </a:r>
          </a:p>
          <a:p>
            <a:pPr algn="ctr">
              <a:lnSpc>
                <a:spcPct val="80000"/>
              </a:lnSpc>
              <a:buFont typeface="Wingdings" pitchFamily="2" charset="2"/>
              <a:buNone/>
            </a:pPr>
            <a:r>
              <a:rPr lang="en-US" sz="1800">
                <a:latin typeface="Garamond" pitchFamily="18" charset="0"/>
              </a:rPr>
              <a:t>not (x and y) </a:t>
            </a:r>
            <a:r>
              <a:rPr lang="en-US" sz="1800">
                <a:latin typeface="Garamond" pitchFamily="18" charset="0"/>
                <a:sym typeface="Wingdings" pitchFamily="2" charset="2"/>
              </a:rPr>
              <a:t> </a:t>
            </a:r>
            <a:r>
              <a:rPr lang="en-US" sz="1800" b="1">
                <a:solidFill>
                  <a:srgbClr val="FF0000"/>
                </a:solidFill>
                <a:latin typeface="Garamond" pitchFamily="18" charset="0"/>
                <a:sym typeface="Wingdings" pitchFamily="2" charset="2"/>
              </a:rPr>
              <a:t>False</a:t>
            </a:r>
          </a:p>
          <a:p>
            <a:pPr algn="ctr">
              <a:lnSpc>
                <a:spcPct val="80000"/>
              </a:lnSpc>
              <a:buFont typeface="Wingdings" pitchFamily="2" charset="2"/>
              <a:buNone/>
            </a:pPr>
            <a:r>
              <a:rPr lang="en-US" sz="1800">
                <a:latin typeface="Garamond" pitchFamily="18" charset="0"/>
              </a:rPr>
              <a:t>(x and y) </a:t>
            </a:r>
            <a:r>
              <a:rPr lang="en-US" sz="1800">
                <a:latin typeface="Garamond" pitchFamily="18" charset="0"/>
                <a:sym typeface="Wingdings" pitchFamily="2" charset="2"/>
              </a:rPr>
              <a:t> </a:t>
            </a:r>
            <a:r>
              <a:rPr lang="en-US" sz="1800" b="1">
                <a:solidFill>
                  <a:srgbClr val="FF0000"/>
                </a:solidFill>
                <a:latin typeface="Garamond" pitchFamily="18" charset="0"/>
                <a:sym typeface="Wingdings" pitchFamily="2" charset="2"/>
              </a:rPr>
              <a:t>True</a:t>
            </a:r>
          </a:p>
          <a:p>
            <a:pPr>
              <a:lnSpc>
                <a:spcPct val="80000"/>
              </a:lnSpc>
              <a:buFont typeface="Wingdings" pitchFamily="2" charset="2"/>
              <a:buNone/>
            </a:pPr>
            <a:r>
              <a:rPr lang="en-US" sz="1800">
                <a:latin typeface="Garamond" pitchFamily="18" charset="0"/>
                <a:sym typeface="Wingdings" pitchFamily="2" charset="2"/>
              </a:rPr>
              <a:t>I : 	x </a:t>
            </a:r>
            <a:r>
              <a:rPr lang="en-US" sz="1800">
                <a:solidFill>
                  <a:srgbClr val="FF0000"/>
                </a:solidFill>
                <a:latin typeface="Garamond" pitchFamily="18" charset="0"/>
                <a:sym typeface="Wingdings" pitchFamily="2" charset="2"/>
              </a:rPr>
              <a:t> </a:t>
            </a:r>
            <a:r>
              <a:rPr lang="en-US" sz="1800" b="1">
                <a:solidFill>
                  <a:srgbClr val="FF0000"/>
                </a:solidFill>
                <a:latin typeface="Garamond" pitchFamily="18" charset="0"/>
                <a:sym typeface="Wingdings" pitchFamily="2" charset="2"/>
              </a:rPr>
              <a:t>True</a:t>
            </a:r>
          </a:p>
          <a:p>
            <a:pPr>
              <a:lnSpc>
                <a:spcPct val="80000"/>
              </a:lnSpc>
              <a:buFont typeface="Wingdings" pitchFamily="2" charset="2"/>
              <a:buNone/>
            </a:pPr>
            <a:r>
              <a:rPr lang="en-US" sz="1800" b="1">
                <a:solidFill>
                  <a:srgbClr val="FF0000"/>
                </a:solidFill>
                <a:latin typeface="Garamond" pitchFamily="18" charset="0"/>
                <a:sym typeface="Wingdings" pitchFamily="2" charset="2"/>
              </a:rPr>
              <a:t>	</a:t>
            </a:r>
            <a:r>
              <a:rPr lang="en-US" sz="1800">
                <a:latin typeface="Garamond" pitchFamily="18" charset="0"/>
                <a:sym typeface="Wingdings" pitchFamily="2" charset="2"/>
              </a:rPr>
              <a:t>y </a:t>
            </a:r>
            <a:r>
              <a:rPr lang="en-US" sz="1800">
                <a:solidFill>
                  <a:srgbClr val="FF0000"/>
                </a:solidFill>
                <a:latin typeface="Garamond" pitchFamily="18" charset="0"/>
                <a:sym typeface="Wingdings" pitchFamily="2" charset="2"/>
              </a:rPr>
              <a:t> </a:t>
            </a:r>
            <a:r>
              <a:rPr lang="en-US" sz="1800" b="1">
                <a:solidFill>
                  <a:srgbClr val="FF0000"/>
                </a:solidFill>
                <a:latin typeface="Garamond" pitchFamily="18" charset="0"/>
                <a:sym typeface="Wingdings" pitchFamily="2" charset="2"/>
              </a:rPr>
              <a:t>True</a:t>
            </a:r>
            <a:r>
              <a:rPr lang="en-US" sz="1800">
                <a:solidFill>
                  <a:srgbClr val="FF0000"/>
                </a:solidFill>
                <a:latin typeface="Garamond" pitchFamily="18" charset="0"/>
                <a:sym typeface="Wingdings" pitchFamily="2" charset="2"/>
              </a:rPr>
              <a:t>.</a:t>
            </a:r>
          </a:p>
          <a:p>
            <a:pPr>
              <a:lnSpc>
                <a:spcPct val="80000"/>
              </a:lnSpc>
              <a:buFont typeface="Wingdings" pitchFamily="2" charset="2"/>
              <a:buNone/>
            </a:pPr>
            <a:endParaRPr lang="en-US" sz="1800">
              <a:latin typeface="Garamond" pitchFamily="18" charset="0"/>
              <a:sym typeface="Wingdings" pitchFamily="2" charset="2"/>
            </a:endParaRPr>
          </a:p>
          <a:p>
            <a:pPr>
              <a:lnSpc>
                <a:spcPct val="80000"/>
              </a:lnSpc>
              <a:buFont typeface="Wingdings" pitchFamily="2" charset="2"/>
              <a:buNone/>
            </a:pPr>
            <a:r>
              <a:rPr lang="en-US" sz="1800">
                <a:latin typeface="Garamond" pitchFamily="18" charset="0"/>
                <a:sym typeface="Wingdings" pitchFamily="2" charset="2"/>
              </a:rPr>
              <a:t>Dari interpretasi yang didapat, maka Antisenden</a:t>
            </a:r>
          </a:p>
          <a:p>
            <a:pPr algn="ctr">
              <a:lnSpc>
                <a:spcPct val="80000"/>
              </a:lnSpc>
              <a:buFont typeface="Wingdings" pitchFamily="2" charset="2"/>
              <a:buNone/>
            </a:pPr>
            <a:r>
              <a:rPr lang="en-US" sz="1800">
                <a:latin typeface="Garamond" pitchFamily="18" charset="0"/>
              </a:rPr>
              <a:t>(not x) or (not y) </a:t>
            </a:r>
            <a:r>
              <a:rPr lang="en-US" sz="1800">
                <a:latin typeface="Garamond" pitchFamily="18" charset="0"/>
                <a:sym typeface="Wingdings" pitchFamily="2" charset="2"/>
              </a:rPr>
              <a:t> </a:t>
            </a:r>
            <a:r>
              <a:rPr lang="en-US" sz="1800" b="1">
                <a:solidFill>
                  <a:srgbClr val="FF0000"/>
                </a:solidFill>
                <a:latin typeface="Garamond" pitchFamily="18" charset="0"/>
                <a:sym typeface="Wingdings" pitchFamily="2" charset="2"/>
              </a:rPr>
              <a:t>True</a:t>
            </a:r>
            <a:r>
              <a:rPr lang="en-US" sz="1800">
                <a:solidFill>
                  <a:srgbClr val="FF0000"/>
                </a:solidFill>
                <a:latin typeface="Garamond" pitchFamily="18" charset="0"/>
                <a:sym typeface="Wingdings" pitchFamily="2" charset="2"/>
              </a:rPr>
              <a:t> </a:t>
            </a:r>
            <a:r>
              <a:rPr lang="en-US" sz="1800">
                <a:latin typeface="Garamond" pitchFamily="18" charset="0"/>
                <a:sym typeface="Wingdings" pitchFamily="2" charset="2"/>
              </a:rPr>
              <a:t>(asumsi awal)</a:t>
            </a:r>
          </a:p>
          <a:p>
            <a:pPr algn="ctr">
              <a:lnSpc>
                <a:spcPct val="80000"/>
              </a:lnSpc>
              <a:buFont typeface="Wingdings" pitchFamily="2" charset="2"/>
              <a:buNone/>
            </a:pPr>
            <a:endParaRPr lang="en-US" sz="1800">
              <a:latin typeface="Garamond" pitchFamily="18" charset="0"/>
              <a:sym typeface="Wingdings" pitchFamily="2" charset="2"/>
            </a:endParaRPr>
          </a:p>
          <a:p>
            <a:pPr algn="ctr">
              <a:lnSpc>
                <a:spcPct val="80000"/>
              </a:lnSpc>
              <a:buFont typeface="Wingdings" pitchFamily="2" charset="2"/>
              <a:buNone/>
            </a:pPr>
            <a:r>
              <a:rPr lang="en-US" sz="1800">
                <a:latin typeface="Garamond" pitchFamily="18" charset="0"/>
                <a:sym typeface="Wingdings" pitchFamily="2" charset="2"/>
              </a:rPr>
              <a:t>not (True) or not (True)  </a:t>
            </a:r>
            <a:r>
              <a:rPr lang="en-US" sz="1800" b="1">
                <a:solidFill>
                  <a:srgbClr val="FF0000"/>
                </a:solidFill>
                <a:latin typeface="Garamond" pitchFamily="18" charset="0"/>
                <a:sym typeface="Wingdings" pitchFamily="2" charset="2"/>
              </a:rPr>
              <a:t>False</a:t>
            </a:r>
            <a:r>
              <a:rPr lang="en-US" sz="1800">
                <a:latin typeface="Garamond" pitchFamily="18" charset="0"/>
                <a:sym typeface="Wingdings" pitchFamily="2" charset="2"/>
              </a:rPr>
              <a:t> (dari I)</a:t>
            </a:r>
          </a:p>
          <a:p>
            <a:pPr algn="ctr">
              <a:lnSpc>
                <a:spcPct val="80000"/>
              </a:lnSpc>
              <a:buFont typeface="Wingdings" pitchFamily="2" charset="2"/>
              <a:buNone/>
            </a:pPr>
            <a:endParaRPr lang="en-US" sz="1800">
              <a:latin typeface="Garamond" pitchFamily="18" charset="0"/>
              <a:sym typeface="Wingdings" pitchFamily="2" charset="2"/>
            </a:endParaRPr>
          </a:p>
          <a:p>
            <a:pPr>
              <a:lnSpc>
                <a:spcPct val="80000"/>
              </a:lnSpc>
              <a:buFont typeface="Wingdings" pitchFamily="2" charset="2"/>
              <a:buNone/>
            </a:pPr>
            <a:r>
              <a:rPr lang="en-US" sz="1800">
                <a:latin typeface="Garamond" pitchFamily="18" charset="0"/>
                <a:sym typeface="Wingdings" pitchFamily="2" charset="2"/>
              </a:rPr>
              <a:t>Terdapat Ketidaksesuaian antara asumsi awal dengan Interpretasi yang didapat, maka terjadi kontradiksi. Karena kontradiksi maka dapat diambil kesimpulan bahwa kalimat bersifat VALID</a:t>
            </a:r>
          </a:p>
          <a:p>
            <a:pPr>
              <a:lnSpc>
                <a:spcPct val="80000"/>
              </a:lnSpc>
              <a:buFont typeface="Wingdings" pitchFamily="2" charset="2"/>
              <a:buNone/>
            </a:pPr>
            <a:endParaRPr lang="en-US" sz="1800">
              <a:latin typeface="Garamond" pitchFamily="18" charset="0"/>
            </a:endParaRPr>
          </a:p>
        </p:txBody>
      </p:sp>
      <p:sp>
        <p:nvSpPr>
          <p:cNvPr id="4403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3A2569A6-B2AD-4FA9-9CEE-ABB2D167C71F}" type="slidenum">
              <a:rPr lang="en-US" altLang="en-US"/>
              <a:pPr/>
              <a:t>4</a:t>
            </a:fld>
            <a:endParaRPr lang="en-US" altLang="en-US"/>
          </a:p>
        </p:txBody>
      </p:sp>
    </p:spTree>
    <p:extLst>
      <p:ext uri="{BB962C8B-B14F-4D97-AF65-F5344CB8AC3E}">
        <p14:creationId xmlns:p14="http://schemas.microsoft.com/office/powerpoint/2010/main" val="3383668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500"/>
              <a:t>Kalkulus Proposisi-Falsification</a:t>
            </a:r>
          </a:p>
        </p:txBody>
      </p:sp>
      <p:sp>
        <p:nvSpPr>
          <p:cNvPr id="229379" name="Rectangle 3"/>
          <p:cNvSpPr>
            <a:spLocks noGrp="1" noChangeArrowheads="1"/>
          </p:cNvSpPr>
          <p:nvPr>
            <p:ph idx="1"/>
          </p:nvPr>
        </p:nvSpPr>
        <p:spPr/>
        <p:txBody>
          <a:bodyPr>
            <a:normAutofit fontScale="92500" lnSpcReduction="10000"/>
          </a:bodyPr>
          <a:lstStyle/>
          <a:p>
            <a:pPr algn="ctr">
              <a:lnSpc>
                <a:spcPct val="80000"/>
              </a:lnSpc>
              <a:buFont typeface="Wingdings" pitchFamily="2" charset="2"/>
              <a:buNone/>
            </a:pPr>
            <a:r>
              <a:rPr lang="en-US" sz="2700" b="1" dirty="0">
                <a:latin typeface="Garamond" pitchFamily="18" charset="0"/>
              </a:rPr>
              <a:t>B : (if x then y) if and only if ((not x) or y)</a:t>
            </a:r>
            <a:r>
              <a:rPr lang="en-US" sz="2700" dirty="0">
                <a:latin typeface="Garamond" pitchFamily="18" charset="0"/>
              </a:rPr>
              <a:t> </a:t>
            </a:r>
          </a:p>
          <a:p>
            <a:pPr>
              <a:lnSpc>
                <a:spcPct val="80000"/>
              </a:lnSpc>
              <a:buFont typeface="Wingdings" pitchFamily="2" charset="2"/>
              <a:buNone/>
            </a:pPr>
            <a:endParaRPr lang="en-US" sz="2700" dirty="0">
              <a:latin typeface="Garamond" pitchFamily="18" charset="0"/>
            </a:endParaRPr>
          </a:p>
          <a:p>
            <a:pPr>
              <a:lnSpc>
                <a:spcPct val="80000"/>
              </a:lnSpc>
              <a:buFont typeface="Wingdings" pitchFamily="2" charset="2"/>
              <a:buNone/>
            </a:pPr>
            <a:r>
              <a:rPr lang="en-US" sz="2700" dirty="0" err="1">
                <a:latin typeface="Garamond" pitchFamily="18" charset="0"/>
              </a:rPr>
              <a:t>Ada</a:t>
            </a:r>
            <a:r>
              <a:rPr lang="en-US" sz="2700" dirty="0">
                <a:latin typeface="Garamond" pitchFamily="18" charset="0"/>
              </a:rPr>
              <a:t> 2 </a:t>
            </a:r>
            <a:r>
              <a:rPr lang="en-US" sz="2700" dirty="0" err="1">
                <a:latin typeface="Garamond" pitchFamily="18" charset="0"/>
              </a:rPr>
              <a:t>kasus</a:t>
            </a:r>
            <a:r>
              <a:rPr lang="en-US" sz="2700" dirty="0">
                <a:latin typeface="Garamond" pitchFamily="18" charset="0"/>
              </a:rPr>
              <a:t> yang </a:t>
            </a:r>
            <a:r>
              <a:rPr lang="en-US" sz="2700" dirty="0" err="1">
                <a:latin typeface="Garamond" pitchFamily="18" charset="0"/>
              </a:rPr>
              <a:t>menjadikan</a:t>
            </a:r>
            <a:r>
              <a:rPr lang="en-US" sz="2700" dirty="0">
                <a:latin typeface="Garamond" pitchFamily="18" charset="0"/>
              </a:rPr>
              <a:t> </a:t>
            </a:r>
            <a:r>
              <a:rPr lang="en-US" sz="2700" dirty="0" err="1">
                <a:latin typeface="Garamond" pitchFamily="18" charset="0"/>
              </a:rPr>
              <a:t>kalimat</a:t>
            </a:r>
            <a:r>
              <a:rPr lang="en-US" sz="2700" dirty="0">
                <a:latin typeface="Garamond" pitchFamily="18" charset="0"/>
              </a:rPr>
              <a:t> B </a:t>
            </a:r>
            <a:r>
              <a:rPr lang="en-US" sz="2700" dirty="0" err="1">
                <a:latin typeface="Garamond" pitchFamily="18" charset="0"/>
              </a:rPr>
              <a:t>adalah</a:t>
            </a:r>
            <a:r>
              <a:rPr lang="en-US" sz="2700" dirty="0">
                <a:latin typeface="Garamond" pitchFamily="18" charset="0"/>
              </a:rPr>
              <a:t> </a:t>
            </a:r>
            <a:r>
              <a:rPr lang="en-US" sz="2700" i="1" dirty="0">
                <a:latin typeface="Garamond" pitchFamily="18" charset="0"/>
              </a:rPr>
              <a:t>False</a:t>
            </a:r>
            <a:r>
              <a:rPr lang="en-US" sz="2700" dirty="0">
                <a:latin typeface="Garamond" pitchFamily="18" charset="0"/>
              </a:rPr>
              <a:t>, </a:t>
            </a:r>
            <a:r>
              <a:rPr lang="en-US" sz="2700" dirty="0" err="1">
                <a:latin typeface="Garamond" pitchFamily="18" charset="0"/>
              </a:rPr>
              <a:t>yaitu</a:t>
            </a:r>
            <a:r>
              <a:rPr lang="en-US" sz="2700" dirty="0">
                <a:latin typeface="Garamond" pitchFamily="18" charset="0"/>
              </a:rPr>
              <a:t> </a:t>
            </a:r>
          </a:p>
          <a:p>
            <a:pPr>
              <a:lnSpc>
                <a:spcPct val="80000"/>
              </a:lnSpc>
              <a:buFont typeface="Wingdings" pitchFamily="2" charset="2"/>
              <a:buNone/>
            </a:pPr>
            <a:r>
              <a:rPr lang="en-US" sz="2700" dirty="0">
                <a:latin typeface="Garamond" pitchFamily="18" charset="0"/>
              </a:rPr>
              <a:t>I</a:t>
            </a:r>
            <a:r>
              <a:rPr lang="en-US" sz="2700" baseline="-25000" dirty="0">
                <a:latin typeface="Garamond" pitchFamily="18" charset="0"/>
              </a:rPr>
              <a:t>1</a:t>
            </a:r>
            <a:r>
              <a:rPr lang="en-US" sz="2700" dirty="0">
                <a:latin typeface="Garamond" pitchFamily="18" charset="0"/>
              </a:rPr>
              <a:t> :</a:t>
            </a:r>
          </a:p>
          <a:p>
            <a:pPr lvl="1">
              <a:lnSpc>
                <a:spcPct val="80000"/>
              </a:lnSpc>
              <a:buFont typeface="Wingdings" pitchFamily="2" charset="2"/>
              <a:buNone/>
            </a:pPr>
            <a:r>
              <a:rPr lang="en-US" dirty="0" err="1">
                <a:latin typeface="Garamond" pitchFamily="18" charset="0"/>
              </a:rPr>
              <a:t>Sisi</a:t>
            </a:r>
            <a:r>
              <a:rPr lang="en-US" dirty="0">
                <a:latin typeface="Garamond" pitchFamily="18" charset="0"/>
              </a:rPr>
              <a:t> </a:t>
            </a:r>
            <a:r>
              <a:rPr lang="en-US" dirty="0" err="1">
                <a:latin typeface="Garamond" pitchFamily="18" charset="0"/>
              </a:rPr>
              <a:t>kiri</a:t>
            </a:r>
            <a:r>
              <a:rPr lang="en-US" dirty="0">
                <a:latin typeface="Garamond" pitchFamily="18" charset="0"/>
              </a:rPr>
              <a:t> : </a:t>
            </a:r>
            <a:r>
              <a:rPr lang="en-US" b="1" dirty="0">
                <a:latin typeface="Garamond" pitchFamily="18" charset="0"/>
              </a:rPr>
              <a:t>(if x then y) </a:t>
            </a:r>
            <a:r>
              <a:rPr lang="en-US" b="1" dirty="0">
                <a:latin typeface="Garamond" pitchFamily="18" charset="0"/>
                <a:sym typeface="Wingdings" pitchFamily="2" charset="2"/>
              </a:rPr>
              <a:t> </a:t>
            </a:r>
            <a:r>
              <a:rPr lang="en-US" b="1" dirty="0">
                <a:solidFill>
                  <a:srgbClr val="FF0000"/>
                </a:solidFill>
                <a:latin typeface="Garamond" pitchFamily="18" charset="0"/>
                <a:sym typeface="Wingdings" pitchFamily="2" charset="2"/>
              </a:rPr>
              <a:t>True</a:t>
            </a:r>
          </a:p>
          <a:p>
            <a:pPr lvl="1">
              <a:lnSpc>
                <a:spcPct val="80000"/>
              </a:lnSpc>
              <a:buFont typeface="Wingdings" pitchFamily="2" charset="2"/>
              <a:buNone/>
            </a:pPr>
            <a:r>
              <a:rPr lang="en-US" dirty="0" err="1">
                <a:latin typeface="Garamond" pitchFamily="18" charset="0"/>
              </a:rPr>
              <a:t>Sisi</a:t>
            </a:r>
            <a:r>
              <a:rPr lang="en-US" dirty="0">
                <a:latin typeface="Garamond" pitchFamily="18" charset="0"/>
              </a:rPr>
              <a:t> </a:t>
            </a:r>
            <a:r>
              <a:rPr lang="en-US" dirty="0" err="1">
                <a:latin typeface="Garamond" pitchFamily="18" charset="0"/>
              </a:rPr>
              <a:t>kanan</a:t>
            </a:r>
            <a:r>
              <a:rPr lang="en-US" dirty="0">
                <a:latin typeface="Garamond" pitchFamily="18" charset="0"/>
              </a:rPr>
              <a:t> </a:t>
            </a:r>
            <a:r>
              <a:rPr lang="en-US" b="1" dirty="0">
                <a:latin typeface="Garamond" pitchFamily="18" charset="0"/>
              </a:rPr>
              <a:t>: ((not x) or y) </a:t>
            </a:r>
            <a:r>
              <a:rPr lang="en-US" b="1" dirty="0">
                <a:latin typeface="Garamond" pitchFamily="18" charset="0"/>
                <a:sym typeface="Wingdings" pitchFamily="2" charset="2"/>
              </a:rPr>
              <a:t> </a:t>
            </a:r>
            <a:r>
              <a:rPr lang="en-US" b="1" dirty="0">
                <a:solidFill>
                  <a:srgbClr val="FF0000"/>
                </a:solidFill>
                <a:latin typeface="Garamond" pitchFamily="18" charset="0"/>
                <a:sym typeface="Wingdings" pitchFamily="2" charset="2"/>
              </a:rPr>
              <a:t>False</a:t>
            </a:r>
          </a:p>
          <a:p>
            <a:pPr>
              <a:lnSpc>
                <a:spcPct val="80000"/>
              </a:lnSpc>
              <a:buFont typeface="Wingdings" pitchFamily="2" charset="2"/>
              <a:buNone/>
            </a:pPr>
            <a:r>
              <a:rPr lang="en-US" sz="2700" dirty="0">
                <a:latin typeface="Garamond" pitchFamily="18" charset="0"/>
              </a:rPr>
              <a:t>I</a:t>
            </a:r>
            <a:r>
              <a:rPr lang="en-US" sz="2700" baseline="-25000" dirty="0">
                <a:latin typeface="Garamond" pitchFamily="18" charset="0"/>
              </a:rPr>
              <a:t>2</a:t>
            </a:r>
            <a:r>
              <a:rPr lang="en-US" sz="2700" dirty="0">
                <a:latin typeface="Garamond" pitchFamily="18" charset="0"/>
              </a:rPr>
              <a:t> :</a:t>
            </a:r>
          </a:p>
          <a:p>
            <a:pPr lvl="1">
              <a:lnSpc>
                <a:spcPct val="80000"/>
              </a:lnSpc>
              <a:buFont typeface="Wingdings" pitchFamily="2" charset="2"/>
              <a:buNone/>
            </a:pPr>
            <a:r>
              <a:rPr lang="en-US" dirty="0" err="1">
                <a:latin typeface="Garamond" pitchFamily="18" charset="0"/>
              </a:rPr>
              <a:t>Sisi</a:t>
            </a:r>
            <a:r>
              <a:rPr lang="en-US" dirty="0">
                <a:latin typeface="Garamond" pitchFamily="18" charset="0"/>
              </a:rPr>
              <a:t> </a:t>
            </a:r>
            <a:r>
              <a:rPr lang="id-ID" dirty="0">
                <a:latin typeface="Garamond" pitchFamily="18" charset="0"/>
              </a:rPr>
              <a:t>kanan</a:t>
            </a:r>
            <a:r>
              <a:rPr lang="en-US" dirty="0">
                <a:latin typeface="Garamond" pitchFamily="18" charset="0"/>
              </a:rPr>
              <a:t> : </a:t>
            </a:r>
            <a:r>
              <a:rPr lang="en-US" b="1" dirty="0">
                <a:latin typeface="Garamond" pitchFamily="18" charset="0"/>
              </a:rPr>
              <a:t>((not x) or y) </a:t>
            </a:r>
            <a:r>
              <a:rPr lang="en-US" b="1" dirty="0">
                <a:latin typeface="Garamond" pitchFamily="18" charset="0"/>
                <a:sym typeface="Wingdings" pitchFamily="2" charset="2"/>
              </a:rPr>
              <a:t> </a:t>
            </a:r>
            <a:r>
              <a:rPr lang="en-US" b="1" dirty="0">
                <a:solidFill>
                  <a:srgbClr val="FF0000"/>
                </a:solidFill>
                <a:latin typeface="Garamond" pitchFamily="18" charset="0"/>
                <a:sym typeface="Wingdings" pitchFamily="2" charset="2"/>
              </a:rPr>
              <a:t>True</a:t>
            </a:r>
          </a:p>
          <a:p>
            <a:pPr lvl="1">
              <a:lnSpc>
                <a:spcPct val="80000"/>
              </a:lnSpc>
              <a:buFont typeface="Wingdings" pitchFamily="2" charset="2"/>
              <a:buNone/>
            </a:pPr>
            <a:r>
              <a:rPr lang="en-US" dirty="0" err="1">
                <a:latin typeface="Garamond" pitchFamily="18" charset="0"/>
              </a:rPr>
              <a:t>Sisi</a:t>
            </a:r>
            <a:r>
              <a:rPr lang="en-US" dirty="0">
                <a:latin typeface="Garamond" pitchFamily="18" charset="0"/>
              </a:rPr>
              <a:t> k</a:t>
            </a:r>
            <a:r>
              <a:rPr lang="id-ID">
                <a:latin typeface="Garamond" pitchFamily="18" charset="0"/>
              </a:rPr>
              <a:t>iri</a:t>
            </a:r>
            <a:r>
              <a:rPr lang="en-US">
                <a:latin typeface="Garamond" pitchFamily="18" charset="0"/>
              </a:rPr>
              <a:t> </a:t>
            </a:r>
            <a:r>
              <a:rPr lang="en-US" b="1" dirty="0">
                <a:latin typeface="Garamond" pitchFamily="18" charset="0"/>
              </a:rPr>
              <a:t>: (if x then y)  </a:t>
            </a:r>
            <a:r>
              <a:rPr lang="en-US" b="1" dirty="0">
                <a:latin typeface="Garamond" pitchFamily="18" charset="0"/>
                <a:sym typeface="Wingdings" pitchFamily="2" charset="2"/>
              </a:rPr>
              <a:t> </a:t>
            </a:r>
            <a:r>
              <a:rPr lang="en-US" b="1" dirty="0">
                <a:solidFill>
                  <a:srgbClr val="FF0000"/>
                </a:solidFill>
                <a:latin typeface="Garamond" pitchFamily="18" charset="0"/>
                <a:sym typeface="Wingdings" pitchFamily="2" charset="2"/>
              </a:rPr>
              <a:t>False</a:t>
            </a:r>
          </a:p>
          <a:p>
            <a:pPr>
              <a:lnSpc>
                <a:spcPct val="80000"/>
              </a:lnSpc>
              <a:buFont typeface="Wingdings" pitchFamily="2" charset="2"/>
              <a:buNone/>
            </a:pPr>
            <a:endParaRPr lang="en-US" sz="2700" b="1" dirty="0">
              <a:solidFill>
                <a:srgbClr val="FF0000"/>
              </a:solidFill>
              <a:latin typeface="Garamond" pitchFamily="18" charset="0"/>
              <a:sym typeface="Wingdings" pitchFamily="2" charset="2"/>
            </a:endParaRPr>
          </a:p>
          <a:p>
            <a:pPr>
              <a:lnSpc>
                <a:spcPct val="80000"/>
              </a:lnSpc>
              <a:buFont typeface="Wingdings" pitchFamily="2" charset="2"/>
              <a:buNone/>
            </a:pPr>
            <a:r>
              <a:rPr lang="en-US" sz="2700" dirty="0" err="1">
                <a:latin typeface="Garamond" pitchFamily="18" charset="0"/>
                <a:sym typeface="Wingdings" pitchFamily="2" charset="2"/>
              </a:rPr>
              <a:t>Maka</a:t>
            </a:r>
            <a:r>
              <a:rPr lang="en-US" sz="2700" dirty="0">
                <a:latin typeface="Garamond" pitchFamily="18" charset="0"/>
                <a:sym typeface="Wingdings" pitchFamily="2" charset="2"/>
              </a:rPr>
              <a:t> </a:t>
            </a:r>
            <a:r>
              <a:rPr lang="en-US" sz="2700" dirty="0" err="1">
                <a:latin typeface="Garamond" pitchFamily="18" charset="0"/>
                <a:sym typeface="Wingdings" pitchFamily="2" charset="2"/>
              </a:rPr>
              <a:t>harus</a:t>
            </a:r>
            <a:r>
              <a:rPr lang="en-US" sz="2700" dirty="0">
                <a:latin typeface="Garamond" pitchFamily="18" charset="0"/>
                <a:sym typeface="Wingdings" pitchFamily="2" charset="2"/>
              </a:rPr>
              <a:t> </a:t>
            </a:r>
            <a:r>
              <a:rPr lang="en-US" sz="2700" dirty="0" err="1">
                <a:latin typeface="Garamond" pitchFamily="18" charset="0"/>
                <a:sym typeface="Wingdings" pitchFamily="2" charset="2"/>
              </a:rPr>
              <a:t>diuji-cobakan</a:t>
            </a:r>
            <a:r>
              <a:rPr lang="en-US" sz="2700" dirty="0">
                <a:latin typeface="Garamond" pitchFamily="18" charset="0"/>
                <a:sym typeface="Wingdings" pitchFamily="2" charset="2"/>
              </a:rPr>
              <a:t> </a:t>
            </a:r>
            <a:r>
              <a:rPr lang="en-US" sz="2700" dirty="0" err="1">
                <a:latin typeface="Garamond" pitchFamily="18" charset="0"/>
                <a:sym typeface="Wingdings" pitchFamily="2" charset="2"/>
              </a:rPr>
              <a:t>untuk</a:t>
            </a:r>
            <a:r>
              <a:rPr lang="en-US" sz="2700" dirty="0">
                <a:latin typeface="Garamond" pitchFamily="18" charset="0"/>
                <a:sym typeface="Wingdings" pitchFamily="2" charset="2"/>
              </a:rPr>
              <a:t> </a:t>
            </a:r>
            <a:r>
              <a:rPr lang="en-US" sz="2700" dirty="0" err="1">
                <a:latin typeface="Garamond" pitchFamily="18" charset="0"/>
                <a:sym typeface="Wingdings" pitchFamily="2" charset="2"/>
              </a:rPr>
              <a:t>keseluruhan</a:t>
            </a:r>
            <a:r>
              <a:rPr lang="en-US" sz="2700" dirty="0">
                <a:latin typeface="Garamond" pitchFamily="18" charset="0"/>
                <a:sym typeface="Wingdings" pitchFamily="2" charset="2"/>
              </a:rPr>
              <a:t> </a:t>
            </a:r>
            <a:r>
              <a:rPr lang="en-US" sz="2700" dirty="0" err="1">
                <a:latin typeface="Garamond" pitchFamily="18" charset="0"/>
                <a:sym typeface="Wingdings" pitchFamily="2" charset="2"/>
              </a:rPr>
              <a:t>kasus</a:t>
            </a:r>
            <a:r>
              <a:rPr lang="en-US" sz="2700" dirty="0">
                <a:latin typeface="Garamond" pitchFamily="18" charset="0"/>
                <a:sym typeface="Wingdings" pitchFamily="2" charset="2"/>
              </a:rPr>
              <a:t>.</a:t>
            </a:r>
          </a:p>
          <a:p>
            <a:pPr>
              <a:lnSpc>
                <a:spcPct val="80000"/>
              </a:lnSpc>
              <a:buFont typeface="Wingdings" pitchFamily="2" charset="2"/>
              <a:buNone/>
            </a:pPr>
            <a:endParaRPr lang="en-US" sz="2700" b="1" dirty="0">
              <a:latin typeface="Garamond" pitchFamily="18" charset="0"/>
            </a:endParaRPr>
          </a:p>
        </p:txBody>
      </p:sp>
      <p:sp>
        <p:nvSpPr>
          <p:cNvPr id="45060"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88B7EAF8-FF52-40E0-8296-2C162D0E7B9B}" type="slidenum">
              <a:rPr lang="en-US" altLang="en-US"/>
              <a:pPr/>
              <a:t>5</a:t>
            </a:fld>
            <a:endParaRPr lang="en-US" altLang="en-US"/>
          </a:p>
        </p:txBody>
      </p:sp>
    </p:spTree>
    <p:extLst>
      <p:ext uri="{BB962C8B-B14F-4D97-AF65-F5344CB8AC3E}">
        <p14:creationId xmlns:p14="http://schemas.microsoft.com/office/powerpoint/2010/main" val="2339611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500"/>
              <a:t>Kalkulus Proposisi-Falsification</a:t>
            </a:r>
          </a:p>
        </p:txBody>
      </p:sp>
      <p:sp>
        <p:nvSpPr>
          <p:cNvPr id="230403" name="Rectangle 3"/>
          <p:cNvSpPr>
            <a:spLocks noGrp="1" noChangeArrowheads="1"/>
          </p:cNvSpPr>
          <p:nvPr>
            <p:ph idx="1"/>
          </p:nvPr>
        </p:nvSpPr>
        <p:spPr>
          <a:xfrm>
            <a:off x="1981200" y="1719263"/>
            <a:ext cx="8229600" cy="4805362"/>
          </a:xfrm>
        </p:spPr>
        <p:txBody>
          <a:bodyPr>
            <a:normAutofit fontScale="92500" lnSpcReduction="20000"/>
          </a:bodyPr>
          <a:lstStyle/>
          <a:p>
            <a:pPr>
              <a:lnSpc>
                <a:spcPct val="80000"/>
              </a:lnSpc>
              <a:buFont typeface="Wingdings" pitchFamily="2" charset="2"/>
              <a:buNone/>
            </a:pPr>
            <a:r>
              <a:rPr lang="en-US" sz="1800" dirty="0" err="1">
                <a:latin typeface="Garamond" pitchFamily="18" charset="0"/>
              </a:rPr>
              <a:t>Kasus</a:t>
            </a:r>
            <a:r>
              <a:rPr lang="en-US" sz="1800" dirty="0">
                <a:latin typeface="Garamond" pitchFamily="18" charset="0"/>
              </a:rPr>
              <a:t> I</a:t>
            </a:r>
            <a:r>
              <a:rPr lang="en-US" sz="1800" baseline="-25000" dirty="0">
                <a:latin typeface="Garamond" pitchFamily="18" charset="0"/>
              </a:rPr>
              <a:t>1</a:t>
            </a:r>
            <a:r>
              <a:rPr lang="en-US" sz="1800" dirty="0">
                <a:latin typeface="Garamond" pitchFamily="18" charset="0"/>
              </a:rPr>
              <a:t> :</a:t>
            </a:r>
          </a:p>
          <a:p>
            <a:pPr>
              <a:lnSpc>
                <a:spcPct val="80000"/>
              </a:lnSpc>
              <a:buFont typeface="Wingdings" pitchFamily="2" charset="2"/>
              <a:buNone/>
            </a:pPr>
            <a:r>
              <a:rPr lang="en-US" sz="1800" dirty="0" err="1">
                <a:latin typeface="Garamond" pitchFamily="18" charset="0"/>
              </a:rPr>
              <a:t>Sisi</a:t>
            </a:r>
            <a:r>
              <a:rPr lang="en-US" sz="1800" dirty="0">
                <a:latin typeface="Garamond" pitchFamily="18" charset="0"/>
              </a:rPr>
              <a:t> </a:t>
            </a:r>
            <a:r>
              <a:rPr lang="en-US" sz="1800" dirty="0" err="1">
                <a:latin typeface="Garamond" pitchFamily="18" charset="0"/>
              </a:rPr>
              <a:t>kiri</a:t>
            </a:r>
            <a:r>
              <a:rPr lang="en-US" sz="1800" dirty="0">
                <a:latin typeface="Garamond" pitchFamily="18" charset="0"/>
              </a:rPr>
              <a:t> : </a:t>
            </a:r>
            <a:r>
              <a:rPr lang="en-US" sz="1800" b="1" dirty="0">
                <a:latin typeface="Garamond" pitchFamily="18" charset="0"/>
              </a:rPr>
              <a:t>if x then y </a:t>
            </a:r>
            <a:r>
              <a:rPr lang="en-US" sz="1800" b="1" dirty="0">
                <a:latin typeface="Garamond" pitchFamily="18" charset="0"/>
                <a:sym typeface="Wingdings" pitchFamily="2" charset="2"/>
              </a:rPr>
              <a:t> </a:t>
            </a:r>
            <a:r>
              <a:rPr lang="en-US" sz="1800" b="1" dirty="0">
                <a:solidFill>
                  <a:srgbClr val="FF0000"/>
                </a:solidFill>
                <a:latin typeface="Garamond" pitchFamily="18" charset="0"/>
                <a:sym typeface="Wingdings" pitchFamily="2" charset="2"/>
              </a:rPr>
              <a:t>True</a:t>
            </a:r>
          </a:p>
          <a:p>
            <a:pPr>
              <a:lnSpc>
                <a:spcPct val="80000"/>
              </a:lnSpc>
              <a:buFont typeface="Wingdings" pitchFamily="2" charset="2"/>
              <a:buNone/>
            </a:pPr>
            <a:r>
              <a:rPr lang="en-US" sz="1800" dirty="0" err="1">
                <a:latin typeface="Garamond" pitchFamily="18" charset="0"/>
              </a:rPr>
              <a:t>Sisi</a:t>
            </a:r>
            <a:r>
              <a:rPr lang="en-US" sz="1800" dirty="0">
                <a:latin typeface="Garamond" pitchFamily="18" charset="0"/>
              </a:rPr>
              <a:t> </a:t>
            </a:r>
            <a:r>
              <a:rPr lang="en-US" sz="1800" dirty="0" err="1">
                <a:latin typeface="Garamond" pitchFamily="18" charset="0"/>
              </a:rPr>
              <a:t>kanan</a:t>
            </a:r>
            <a:r>
              <a:rPr lang="en-US" sz="1800" dirty="0">
                <a:latin typeface="Garamond" pitchFamily="18" charset="0"/>
              </a:rPr>
              <a:t> </a:t>
            </a:r>
            <a:r>
              <a:rPr lang="en-US" sz="1800" b="1" dirty="0">
                <a:latin typeface="Garamond" pitchFamily="18" charset="0"/>
              </a:rPr>
              <a:t>: not x or y </a:t>
            </a:r>
            <a:r>
              <a:rPr lang="en-US" sz="1800" b="1" dirty="0">
                <a:latin typeface="Garamond" pitchFamily="18" charset="0"/>
                <a:sym typeface="Wingdings" pitchFamily="2" charset="2"/>
              </a:rPr>
              <a:t> </a:t>
            </a:r>
            <a:r>
              <a:rPr lang="en-US" sz="1800" b="1" dirty="0">
                <a:solidFill>
                  <a:srgbClr val="FF0000"/>
                </a:solidFill>
                <a:latin typeface="Garamond" pitchFamily="18" charset="0"/>
                <a:sym typeface="Wingdings" pitchFamily="2" charset="2"/>
              </a:rPr>
              <a:t>False</a:t>
            </a:r>
          </a:p>
          <a:p>
            <a:pPr>
              <a:lnSpc>
                <a:spcPct val="80000"/>
              </a:lnSpc>
              <a:buFont typeface="Wingdings" pitchFamily="2" charset="2"/>
              <a:buNone/>
            </a:pPr>
            <a:endParaRPr lang="en-US" sz="1800" dirty="0">
              <a:latin typeface="Garamond" pitchFamily="18" charset="0"/>
            </a:endParaRPr>
          </a:p>
          <a:p>
            <a:pPr>
              <a:lnSpc>
                <a:spcPct val="80000"/>
              </a:lnSpc>
              <a:buFont typeface="Wingdings" pitchFamily="2" charset="2"/>
              <a:buNone/>
            </a:pPr>
            <a:r>
              <a:rPr lang="en-US" sz="1800" dirty="0">
                <a:latin typeface="Garamond" pitchFamily="18" charset="0"/>
              </a:rPr>
              <a:t>Dari </a:t>
            </a:r>
            <a:r>
              <a:rPr lang="en-US" sz="1800" dirty="0" err="1">
                <a:latin typeface="Garamond" pitchFamily="18" charset="0"/>
              </a:rPr>
              <a:t>sisi</a:t>
            </a:r>
            <a:r>
              <a:rPr lang="en-US" sz="1800" dirty="0">
                <a:latin typeface="Garamond" pitchFamily="18" charset="0"/>
              </a:rPr>
              <a:t> </a:t>
            </a:r>
            <a:r>
              <a:rPr lang="en-US" sz="1800" dirty="0" err="1">
                <a:latin typeface="Garamond" pitchFamily="18" charset="0"/>
              </a:rPr>
              <a:t>kanan</a:t>
            </a:r>
            <a:r>
              <a:rPr lang="en-US" sz="1800" dirty="0">
                <a:latin typeface="Garamond" pitchFamily="18" charset="0"/>
              </a:rPr>
              <a:t> </a:t>
            </a:r>
            <a:r>
              <a:rPr lang="en-US" sz="1800" dirty="0" err="1">
                <a:latin typeface="Garamond" pitchFamily="18" charset="0"/>
              </a:rPr>
              <a:t>dpt</a:t>
            </a:r>
            <a:r>
              <a:rPr lang="en-US" sz="1800" dirty="0">
                <a:latin typeface="Garamond" pitchFamily="18" charset="0"/>
              </a:rPr>
              <a:t> </a:t>
            </a:r>
            <a:r>
              <a:rPr lang="en-US" sz="1800" dirty="0" err="1">
                <a:latin typeface="Garamond" pitchFamily="18" charset="0"/>
              </a:rPr>
              <a:t>diambil</a:t>
            </a:r>
            <a:r>
              <a:rPr lang="en-US" sz="1800" dirty="0">
                <a:latin typeface="Garamond" pitchFamily="18" charset="0"/>
              </a:rPr>
              <a:t> </a:t>
            </a:r>
            <a:r>
              <a:rPr lang="en-US" sz="1800" dirty="0" err="1">
                <a:latin typeface="Garamond" pitchFamily="18" charset="0"/>
              </a:rPr>
              <a:t>kesimpulan</a:t>
            </a:r>
            <a:r>
              <a:rPr lang="en-US" sz="1800" dirty="0">
                <a:latin typeface="Garamond" pitchFamily="18" charset="0"/>
              </a:rPr>
              <a:t> :</a:t>
            </a:r>
          </a:p>
          <a:p>
            <a:pPr algn="ctr">
              <a:lnSpc>
                <a:spcPct val="80000"/>
              </a:lnSpc>
              <a:buFont typeface="Wingdings" pitchFamily="2" charset="2"/>
              <a:buNone/>
            </a:pPr>
            <a:r>
              <a:rPr lang="en-US" sz="1800" b="1" dirty="0">
                <a:latin typeface="Garamond" pitchFamily="18" charset="0"/>
              </a:rPr>
              <a:t>not x or y </a:t>
            </a:r>
            <a:r>
              <a:rPr lang="en-US" sz="1800" b="1" dirty="0">
                <a:latin typeface="Garamond" pitchFamily="18" charset="0"/>
                <a:sym typeface="Wingdings" pitchFamily="2" charset="2"/>
              </a:rPr>
              <a:t> </a:t>
            </a:r>
            <a:r>
              <a:rPr lang="en-US" sz="1800" b="1" dirty="0">
                <a:solidFill>
                  <a:srgbClr val="FF0000"/>
                </a:solidFill>
                <a:latin typeface="Garamond" pitchFamily="18" charset="0"/>
                <a:sym typeface="Wingdings" pitchFamily="2" charset="2"/>
              </a:rPr>
              <a:t>False</a:t>
            </a:r>
          </a:p>
          <a:p>
            <a:pPr>
              <a:lnSpc>
                <a:spcPct val="80000"/>
              </a:lnSpc>
              <a:buFont typeface="Wingdings" pitchFamily="2" charset="2"/>
              <a:buNone/>
            </a:pPr>
            <a:r>
              <a:rPr lang="en-US" sz="1800" dirty="0">
                <a:latin typeface="Garamond" pitchFamily="18" charset="0"/>
              </a:rPr>
              <a:t>I</a:t>
            </a:r>
            <a:r>
              <a:rPr lang="en-US" sz="1800" baseline="-25000" dirty="0">
                <a:latin typeface="Garamond" pitchFamily="18" charset="0"/>
              </a:rPr>
              <a:t>1 </a:t>
            </a:r>
            <a:r>
              <a:rPr lang="en-US" sz="1800" dirty="0">
                <a:latin typeface="Garamond" pitchFamily="18" charset="0"/>
              </a:rPr>
              <a:t>: 	</a:t>
            </a:r>
            <a:r>
              <a:rPr lang="en-US" sz="1800" b="1" dirty="0">
                <a:latin typeface="Garamond" pitchFamily="18" charset="0"/>
                <a:sym typeface="Wingdings" pitchFamily="2" charset="2"/>
              </a:rPr>
              <a:t>y </a:t>
            </a:r>
            <a:r>
              <a:rPr lang="en-US" sz="1800" b="1" dirty="0">
                <a:solidFill>
                  <a:srgbClr val="FF0000"/>
                </a:solidFill>
                <a:latin typeface="Garamond" pitchFamily="18" charset="0"/>
                <a:sym typeface="Wingdings" pitchFamily="2" charset="2"/>
              </a:rPr>
              <a:t> False</a:t>
            </a:r>
          </a:p>
          <a:p>
            <a:pPr>
              <a:lnSpc>
                <a:spcPct val="80000"/>
              </a:lnSpc>
              <a:buFont typeface="Wingdings" pitchFamily="2" charset="2"/>
              <a:buNone/>
            </a:pPr>
            <a:r>
              <a:rPr lang="en-US" sz="1800" b="1" dirty="0">
                <a:solidFill>
                  <a:srgbClr val="FF0000"/>
                </a:solidFill>
                <a:latin typeface="Garamond" pitchFamily="18" charset="0"/>
                <a:sym typeface="Wingdings" pitchFamily="2" charset="2"/>
              </a:rPr>
              <a:t>	</a:t>
            </a:r>
            <a:r>
              <a:rPr lang="id-ID" sz="1800" b="1" dirty="0">
                <a:solidFill>
                  <a:srgbClr val="FF0000"/>
                </a:solidFill>
                <a:latin typeface="Garamond" pitchFamily="18" charset="0"/>
                <a:sym typeface="Wingdings" pitchFamily="2" charset="2"/>
              </a:rPr>
              <a:t>	</a:t>
            </a:r>
            <a:r>
              <a:rPr lang="en-US" sz="1800" b="1" dirty="0">
                <a:latin typeface="Garamond" pitchFamily="18" charset="0"/>
                <a:sym typeface="Wingdings" pitchFamily="2" charset="2"/>
              </a:rPr>
              <a:t>x </a:t>
            </a:r>
            <a:r>
              <a:rPr lang="en-US" sz="1800" b="1" dirty="0">
                <a:solidFill>
                  <a:srgbClr val="FF0000"/>
                </a:solidFill>
                <a:latin typeface="Garamond" pitchFamily="18" charset="0"/>
                <a:sym typeface="Wingdings" pitchFamily="2" charset="2"/>
              </a:rPr>
              <a:t> True</a:t>
            </a:r>
          </a:p>
          <a:p>
            <a:pPr algn="ctr">
              <a:lnSpc>
                <a:spcPct val="80000"/>
              </a:lnSpc>
              <a:buFont typeface="Wingdings" pitchFamily="2" charset="2"/>
              <a:buNone/>
            </a:pPr>
            <a:endParaRPr lang="en-US" sz="1800" b="1" dirty="0">
              <a:solidFill>
                <a:srgbClr val="FF0000"/>
              </a:solidFill>
              <a:latin typeface="Garamond" pitchFamily="18" charset="0"/>
              <a:sym typeface="Wingdings" pitchFamily="2" charset="2"/>
            </a:endParaRPr>
          </a:p>
          <a:p>
            <a:pPr>
              <a:lnSpc>
                <a:spcPct val="80000"/>
              </a:lnSpc>
              <a:buFont typeface="Wingdings" pitchFamily="2" charset="2"/>
              <a:buNone/>
            </a:pPr>
            <a:r>
              <a:rPr lang="en-US" sz="1800" dirty="0" err="1">
                <a:latin typeface="Garamond" pitchFamily="18" charset="0"/>
                <a:sym typeface="Wingdings" pitchFamily="2" charset="2"/>
              </a:rPr>
              <a:t>Sehingga</a:t>
            </a:r>
            <a:r>
              <a:rPr lang="en-US" sz="1800" dirty="0">
                <a:latin typeface="Garamond" pitchFamily="18" charset="0"/>
                <a:sym typeface="Wingdings" pitchFamily="2" charset="2"/>
              </a:rPr>
              <a:t> </a:t>
            </a:r>
            <a:r>
              <a:rPr lang="en-US" sz="1800" dirty="0" err="1">
                <a:latin typeface="Garamond" pitchFamily="18" charset="0"/>
                <a:sym typeface="Wingdings" pitchFamily="2" charset="2"/>
              </a:rPr>
              <a:t>sisi</a:t>
            </a:r>
            <a:r>
              <a:rPr lang="en-US" sz="1800" dirty="0">
                <a:latin typeface="Garamond" pitchFamily="18" charset="0"/>
                <a:sym typeface="Wingdings" pitchFamily="2" charset="2"/>
              </a:rPr>
              <a:t> </a:t>
            </a:r>
            <a:r>
              <a:rPr lang="en-US" sz="1800" dirty="0" err="1">
                <a:latin typeface="Garamond" pitchFamily="18" charset="0"/>
                <a:sym typeface="Wingdings" pitchFamily="2" charset="2"/>
              </a:rPr>
              <a:t>kiri</a:t>
            </a:r>
            <a:r>
              <a:rPr lang="en-US" sz="1800" dirty="0">
                <a:latin typeface="Garamond" pitchFamily="18" charset="0"/>
                <a:sym typeface="Wingdings" pitchFamily="2" charset="2"/>
              </a:rPr>
              <a:t>,</a:t>
            </a:r>
          </a:p>
          <a:p>
            <a:pPr algn="ctr">
              <a:lnSpc>
                <a:spcPct val="80000"/>
              </a:lnSpc>
              <a:buFont typeface="Wingdings" pitchFamily="2" charset="2"/>
              <a:buNone/>
            </a:pPr>
            <a:r>
              <a:rPr lang="en-US" sz="1800" b="1" dirty="0">
                <a:latin typeface="Garamond" pitchFamily="18" charset="0"/>
              </a:rPr>
              <a:t>if x then y </a:t>
            </a:r>
            <a:r>
              <a:rPr lang="en-US" sz="1800" b="1" dirty="0">
                <a:latin typeface="Garamond" pitchFamily="18" charset="0"/>
                <a:sym typeface="Wingdings" pitchFamily="2" charset="2"/>
              </a:rPr>
              <a:t> </a:t>
            </a:r>
            <a:r>
              <a:rPr lang="en-US" sz="1800" b="1" dirty="0">
                <a:solidFill>
                  <a:srgbClr val="FF0000"/>
                </a:solidFill>
                <a:latin typeface="Garamond" pitchFamily="18" charset="0"/>
                <a:sym typeface="Wingdings" pitchFamily="2" charset="2"/>
              </a:rPr>
              <a:t>True </a:t>
            </a:r>
            <a:r>
              <a:rPr lang="en-US" sz="1800" b="1" dirty="0">
                <a:latin typeface="Garamond" pitchFamily="18" charset="0"/>
                <a:sym typeface="Wingdings" pitchFamily="2" charset="2"/>
              </a:rPr>
              <a:t>(</a:t>
            </a:r>
            <a:r>
              <a:rPr lang="en-US" sz="1800" b="1" dirty="0" err="1">
                <a:latin typeface="Garamond" pitchFamily="18" charset="0"/>
                <a:sym typeface="Wingdings" pitchFamily="2" charset="2"/>
              </a:rPr>
              <a:t>asumsi</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awal</a:t>
            </a:r>
            <a:r>
              <a:rPr lang="en-US" sz="1800" b="1" dirty="0">
                <a:latin typeface="Garamond" pitchFamily="18" charset="0"/>
                <a:sym typeface="Wingdings" pitchFamily="2" charset="2"/>
              </a:rPr>
              <a:t>)</a:t>
            </a:r>
          </a:p>
          <a:p>
            <a:pPr>
              <a:lnSpc>
                <a:spcPct val="80000"/>
              </a:lnSpc>
              <a:buFont typeface="Wingdings" pitchFamily="2" charset="2"/>
              <a:buNone/>
            </a:pPr>
            <a:endParaRPr lang="en-US" sz="1800" b="1" dirty="0">
              <a:latin typeface="Garamond" pitchFamily="18" charset="0"/>
              <a:sym typeface="Wingdings" pitchFamily="2" charset="2"/>
            </a:endParaRPr>
          </a:p>
          <a:p>
            <a:pPr>
              <a:lnSpc>
                <a:spcPct val="80000"/>
              </a:lnSpc>
              <a:buFont typeface="Wingdings" pitchFamily="2" charset="2"/>
              <a:buNone/>
            </a:pPr>
            <a:r>
              <a:rPr lang="en-US" sz="1800" dirty="0">
                <a:latin typeface="Garamond" pitchFamily="18" charset="0"/>
                <a:sym typeface="Wingdings" pitchFamily="2" charset="2"/>
              </a:rPr>
              <a:t>Dari</a:t>
            </a:r>
            <a:r>
              <a:rPr lang="en-US" sz="1800" b="1" dirty="0">
                <a:latin typeface="Garamond" pitchFamily="18" charset="0"/>
                <a:sym typeface="Wingdings" pitchFamily="2" charset="2"/>
              </a:rPr>
              <a:t> </a:t>
            </a:r>
            <a:r>
              <a:rPr lang="en-US" sz="1800" dirty="0">
                <a:latin typeface="Garamond" pitchFamily="18" charset="0"/>
              </a:rPr>
              <a:t>I</a:t>
            </a:r>
            <a:r>
              <a:rPr lang="en-US" sz="1800" baseline="-25000" dirty="0">
                <a:latin typeface="Garamond" pitchFamily="18" charset="0"/>
              </a:rPr>
              <a:t>1 </a:t>
            </a:r>
            <a:r>
              <a:rPr lang="en-US" sz="1800" dirty="0">
                <a:latin typeface="Garamond" pitchFamily="18" charset="0"/>
              </a:rPr>
              <a:t>, </a:t>
            </a:r>
            <a:r>
              <a:rPr lang="en-US" sz="1800" dirty="0" err="1">
                <a:latin typeface="Garamond" pitchFamily="18" charset="0"/>
              </a:rPr>
              <a:t>dapat</a:t>
            </a:r>
            <a:r>
              <a:rPr lang="en-US" sz="1800" dirty="0">
                <a:latin typeface="Garamond" pitchFamily="18" charset="0"/>
              </a:rPr>
              <a:t> </a:t>
            </a:r>
            <a:r>
              <a:rPr lang="en-US" sz="1800" dirty="0" err="1">
                <a:latin typeface="Garamond" pitchFamily="18" charset="0"/>
              </a:rPr>
              <a:t>disimpulkan</a:t>
            </a:r>
            <a:r>
              <a:rPr lang="en-US" sz="1800" dirty="0">
                <a:latin typeface="Garamond" pitchFamily="18" charset="0"/>
              </a:rPr>
              <a:t> </a:t>
            </a:r>
            <a:r>
              <a:rPr lang="en-US" sz="1800" dirty="0" err="1">
                <a:latin typeface="Garamond" pitchFamily="18" charset="0"/>
              </a:rPr>
              <a:t>bahwa</a:t>
            </a:r>
            <a:r>
              <a:rPr lang="en-US" sz="1800" dirty="0">
                <a:latin typeface="Garamond" pitchFamily="18" charset="0"/>
              </a:rPr>
              <a:t> </a:t>
            </a:r>
          </a:p>
          <a:p>
            <a:pPr algn="ctr">
              <a:lnSpc>
                <a:spcPct val="80000"/>
              </a:lnSpc>
              <a:buFont typeface="Wingdings" pitchFamily="2" charset="2"/>
              <a:buNone/>
            </a:pPr>
            <a:r>
              <a:rPr lang="en-US" sz="1800" b="1" dirty="0">
                <a:latin typeface="Garamond" pitchFamily="18" charset="0"/>
                <a:sym typeface="Wingdings" pitchFamily="2" charset="2"/>
              </a:rPr>
              <a:t>If </a:t>
            </a:r>
            <a:r>
              <a:rPr lang="en-US" sz="1800" b="1" dirty="0">
                <a:solidFill>
                  <a:srgbClr val="FF0000"/>
                </a:solidFill>
                <a:latin typeface="Garamond" pitchFamily="18" charset="0"/>
                <a:sym typeface="Wingdings" pitchFamily="2" charset="2"/>
              </a:rPr>
              <a:t>True</a:t>
            </a:r>
            <a:r>
              <a:rPr lang="en-US" sz="1800" b="1" dirty="0">
                <a:latin typeface="Garamond" pitchFamily="18" charset="0"/>
                <a:sym typeface="Wingdings" pitchFamily="2" charset="2"/>
              </a:rPr>
              <a:t> then </a:t>
            </a:r>
            <a:r>
              <a:rPr lang="en-US" sz="1800" b="1" dirty="0">
                <a:solidFill>
                  <a:srgbClr val="FF0000"/>
                </a:solidFill>
                <a:latin typeface="Garamond" pitchFamily="18" charset="0"/>
                <a:sym typeface="Wingdings" pitchFamily="2" charset="2"/>
              </a:rPr>
              <a:t>False </a:t>
            </a:r>
            <a:r>
              <a:rPr lang="en-US" sz="1800" b="1" dirty="0">
                <a:latin typeface="Garamond" pitchFamily="18" charset="0"/>
                <a:sym typeface="Wingdings" pitchFamily="2" charset="2"/>
              </a:rPr>
              <a:t></a:t>
            </a:r>
            <a:r>
              <a:rPr lang="en-US" sz="1800" b="1" dirty="0">
                <a:solidFill>
                  <a:srgbClr val="FF0000"/>
                </a:solidFill>
                <a:latin typeface="Garamond" pitchFamily="18" charset="0"/>
                <a:sym typeface="Wingdings" pitchFamily="2" charset="2"/>
              </a:rPr>
              <a:t> False</a:t>
            </a:r>
          </a:p>
          <a:p>
            <a:pPr algn="ctr">
              <a:lnSpc>
                <a:spcPct val="80000"/>
              </a:lnSpc>
              <a:buFont typeface="Wingdings" pitchFamily="2" charset="2"/>
              <a:buNone/>
            </a:pPr>
            <a:endParaRPr lang="en-US" sz="1800" b="1" dirty="0">
              <a:solidFill>
                <a:srgbClr val="FF0000"/>
              </a:solidFill>
              <a:latin typeface="Garamond" pitchFamily="18" charset="0"/>
              <a:sym typeface="Wingdings" pitchFamily="2" charset="2"/>
            </a:endParaRPr>
          </a:p>
          <a:p>
            <a:pPr algn="ctr">
              <a:lnSpc>
                <a:spcPct val="80000"/>
              </a:lnSpc>
              <a:buFont typeface="Wingdings" pitchFamily="2" charset="2"/>
              <a:buNone/>
            </a:pPr>
            <a:r>
              <a:rPr lang="en-US" sz="1800" b="1" dirty="0" err="1">
                <a:latin typeface="Garamond" pitchFamily="18" charset="0"/>
                <a:sym typeface="Wingdings" pitchFamily="2" charset="2"/>
              </a:rPr>
              <a:t>Sehingga</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terjadi</a:t>
            </a:r>
            <a:r>
              <a:rPr lang="en-US" sz="1800" b="1" dirty="0">
                <a:latin typeface="Garamond" pitchFamily="18" charset="0"/>
                <a:sym typeface="Wingdings" pitchFamily="2" charset="2"/>
              </a:rPr>
              <a:t> </a:t>
            </a:r>
            <a:r>
              <a:rPr lang="en-US" sz="1800" b="1" u="sng" dirty="0">
                <a:latin typeface="Garamond" pitchFamily="18" charset="0"/>
                <a:sym typeface="Wingdings" pitchFamily="2" charset="2"/>
              </a:rPr>
              <a:t>KONTRADIKSI</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antara</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asumsi</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awal</a:t>
            </a:r>
            <a:r>
              <a:rPr lang="en-US" sz="1800" b="1" dirty="0">
                <a:latin typeface="Garamond" pitchFamily="18" charset="0"/>
                <a:sym typeface="Wingdings" pitchFamily="2" charset="2"/>
              </a:rPr>
              <a:t> </a:t>
            </a:r>
            <a:r>
              <a:rPr lang="en-US" sz="1800" b="1" dirty="0" err="1">
                <a:latin typeface="Garamond" pitchFamily="18" charset="0"/>
                <a:sym typeface="Wingdings" pitchFamily="2" charset="2"/>
              </a:rPr>
              <a:t>dengan</a:t>
            </a:r>
            <a:r>
              <a:rPr lang="en-US" sz="1800" b="1" dirty="0">
                <a:latin typeface="Garamond" pitchFamily="18" charset="0"/>
                <a:sym typeface="Wingdings" pitchFamily="2" charset="2"/>
              </a:rPr>
              <a:t> I</a:t>
            </a:r>
            <a:r>
              <a:rPr lang="en-US" sz="1800" b="1" baseline="-25000" dirty="0">
                <a:latin typeface="Garamond" pitchFamily="18" charset="0"/>
                <a:sym typeface="Wingdings" pitchFamily="2" charset="2"/>
              </a:rPr>
              <a:t>1</a:t>
            </a:r>
            <a:endParaRPr lang="en-US" sz="1800" dirty="0">
              <a:latin typeface="Garamond" pitchFamily="18" charset="0"/>
              <a:sym typeface="Wingdings" pitchFamily="2" charset="2"/>
            </a:endParaRPr>
          </a:p>
        </p:txBody>
      </p:sp>
      <p:sp>
        <p:nvSpPr>
          <p:cNvPr id="46084"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530F7156-3826-414D-B924-41C27276A7D8}" type="slidenum">
              <a:rPr lang="en-US" altLang="en-US"/>
              <a:pPr/>
              <a:t>6</a:t>
            </a:fld>
            <a:endParaRPr lang="en-US" altLang="en-US"/>
          </a:p>
        </p:txBody>
      </p:sp>
      <p:sp>
        <p:nvSpPr>
          <p:cNvPr id="230404" name="Line 4"/>
          <p:cNvSpPr>
            <a:spLocks noChangeShapeType="1"/>
          </p:cNvSpPr>
          <p:nvPr/>
        </p:nvSpPr>
        <p:spPr bwMode="auto">
          <a:xfrm flipH="1" flipV="1">
            <a:off x="6240464" y="4797425"/>
            <a:ext cx="719137" cy="431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2702048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500"/>
              <a:t>Kalkulus Proposisi-Falsification</a:t>
            </a:r>
          </a:p>
        </p:txBody>
      </p:sp>
      <p:sp>
        <p:nvSpPr>
          <p:cNvPr id="231427" name="Rectangle 3"/>
          <p:cNvSpPr>
            <a:spLocks noGrp="1" noChangeArrowheads="1"/>
          </p:cNvSpPr>
          <p:nvPr>
            <p:ph idx="1"/>
          </p:nvPr>
        </p:nvSpPr>
        <p:spPr/>
        <p:txBody>
          <a:bodyPr>
            <a:normAutofit fontScale="85000" lnSpcReduction="20000"/>
          </a:bodyPr>
          <a:lstStyle/>
          <a:p>
            <a:pPr>
              <a:lnSpc>
                <a:spcPct val="80000"/>
              </a:lnSpc>
              <a:buFont typeface="Wingdings" pitchFamily="2" charset="2"/>
              <a:buNone/>
            </a:pPr>
            <a:r>
              <a:rPr lang="en-US" sz="1600" dirty="0" err="1">
                <a:latin typeface="Garamond" pitchFamily="18" charset="0"/>
              </a:rPr>
              <a:t>Kasus</a:t>
            </a:r>
            <a:r>
              <a:rPr lang="en-US" sz="1600" dirty="0">
                <a:latin typeface="Garamond" pitchFamily="18" charset="0"/>
              </a:rPr>
              <a:t> I</a:t>
            </a:r>
            <a:r>
              <a:rPr lang="en-US" sz="1600" baseline="-25000" dirty="0">
                <a:latin typeface="Garamond" pitchFamily="18" charset="0"/>
              </a:rPr>
              <a:t>2</a:t>
            </a:r>
            <a:r>
              <a:rPr lang="en-US" sz="1600" dirty="0">
                <a:latin typeface="Garamond" pitchFamily="18" charset="0"/>
              </a:rPr>
              <a:t> :</a:t>
            </a:r>
          </a:p>
          <a:p>
            <a:pPr>
              <a:lnSpc>
                <a:spcPct val="80000"/>
              </a:lnSpc>
              <a:buFont typeface="Wingdings" pitchFamily="2" charset="2"/>
              <a:buNone/>
            </a:pPr>
            <a:r>
              <a:rPr lang="en-US" sz="1600" dirty="0" err="1">
                <a:latin typeface="Garamond" pitchFamily="18" charset="0"/>
              </a:rPr>
              <a:t>Sisi</a:t>
            </a:r>
            <a:r>
              <a:rPr lang="en-US" sz="1600" dirty="0">
                <a:latin typeface="Garamond" pitchFamily="18" charset="0"/>
              </a:rPr>
              <a:t> </a:t>
            </a:r>
            <a:r>
              <a:rPr lang="en-US" sz="1600" dirty="0" err="1">
                <a:latin typeface="Garamond" pitchFamily="18" charset="0"/>
              </a:rPr>
              <a:t>kiri</a:t>
            </a:r>
            <a:r>
              <a:rPr lang="en-US" sz="1600" dirty="0">
                <a:latin typeface="Garamond" pitchFamily="18" charset="0"/>
              </a:rPr>
              <a:t> : </a:t>
            </a:r>
            <a:r>
              <a:rPr lang="en-US" sz="1600" b="1" dirty="0">
                <a:latin typeface="Garamond" pitchFamily="18" charset="0"/>
              </a:rPr>
              <a:t>((not x) or y)</a:t>
            </a:r>
            <a:r>
              <a:rPr lang="en-US" sz="1600" dirty="0">
                <a:latin typeface="Garamond" pitchFamily="18" charset="0"/>
              </a:rPr>
              <a:t> </a:t>
            </a:r>
            <a:r>
              <a:rPr lang="en-US" sz="1600" b="1" dirty="0">
                <a:latin typeface="Garamond" pitchFamily="18" charset="0"/>
                <a:sym typeface="Wingdings" pitchFamily="2" charset="2"/>
              </a:rPr>
              <a:t> </a:t>
            </a:r>
            <a:r>
              <a:rPr lang="en-US" sz="1600" b="1" dirty="0">
                <a:solidFill>
                  <a:srgbClr val="FF0000"/>
                </a:solidFill>
                <a:latin typeface="Garamond" pitchFamily="18" charset="0"/>
                <a:sym typeface="Wingdings" pitchFamily="2" charset="2"/>
              </a:rPr>
              <a:t>True</a:t>
            </a:r>
          </a:p>
          <a:p>
            <a:pPr>
              <a:lnSpc>
                <a:spcPct val="80000"/>
              </a:lnSpc>
              <a:buFont typeface="Wingdings" pitchFamily="2" charset="2"/>
              <a:buNone/>
            </a:pPr>
            <a:r>
              <a:rPr lang="en-US" sz="1600" dirty="0" err="1">
                <a:latin typeface="Garamond" pitchFamily="18" charset="0"/>
              </a:rPr>
              <a:t>Sisi</a:t>
            </a:r>
            <a:r>
              <a:rPr lang="en-US" sz="1600" dirty="0">
                <a:latin typeface="Garamond" pitchFamily="18" charset="0"/>
              </a:rPr>
              <a:t> </a:t>
            </a:r>
            <a:r>
              <a:rPr lang="en-US" sz="1600" dirty="0" err="1">
                <a:latin typeface="Garamond" pitchFamily="18" charset="0"/>
              </a:rPr>
              <a:t>kanan</a:t>
            </a:r>
            <a:r>
              <a:rPr lang="en-US" sz="1600" dirty="0">
                <a:latin typeface="Garamond" pitchFamily="18" charset="0"/>
              </a:rPr>
              <a:t> </a:t>
            </a:r>
            <a:r>
              <a:rPr lang="en-US" sz="1600" b="1" dirty="0">
                <a:latin typeface="Garamond" pitchFamily="18" charset="0"/>
              </a:rPr>
              <a:t>: (if x then y) </a:t>
            </a:r>
            <a:r>
              <a:rPr lang="en-US" sz="1600" b="1" dirty="0">
                <a:latin typeface="Garamond" pitchFamily="18" charset="0"/>
                <a:sym typeface="Wingdings" pitchFamily="2" charset="2"/>
              </a:rPr>
              <a:t> </a:t>
            </a:r>
            <a:r>
              <a:rPr lang="en-US" sz="1600" b="1" dirty="0">
                <a:solidFill>
                  <a:srgbClr val="FF0000"/>
                </a:solidFill>
                <a:latin typeface="Garamond" pitchFamily="18" charset="0"/>
                <a:sym typeface="Wingdings" pitchFamily="2" charset="2"/>
              </a:rPr>
              <a:t>False</a:t>
            </a:r>
          </a:p>
          <a:p>
            <a:pPr>
              <a:lnSpc>
                <a:spcPct val="80000"/>
              </a:lnSpc>
              <a:buFont typeface="Wingdings" pitchFamily="2" charset="2"/>
              <a:buNone/>
            </a:pPr>
            <a:endParaRPr lang="en-US" sz="1600" dirty="0">
              <a:latin typeface="Garamond" pitchFamily="18" charset="0"/>
            </a:endParaRPr>
          </a:p>
          <a:p>
            <a:pPr>
              <a:lnSpc>
                <a:spcPct val="80000"/>
              </a:lnSpc>
              <a:buFont typeface="Wingdings" pitchFamily="2" charset="2"/>
              <a:buNone/>
            </a:pPr>
            <a:r>
              <a:rPr lang="en-US" sz="1600" dirty="0">
                <a:latin typeface="Garamond" pitchFamily="18" charset="0"/>
              </a:rPr>
              <a:t>Dari </a:t>
            </a:r>
            <a:r>
              <a:rPr lang="en-US" sz="1600" dirty="0" err="1">
                <a:latin typeface="Garamond" pitchFamily="18" charset="0"/>
              </a:rPr>
              <a:t>sisi</a:t>
            </a:r>
            <a:r>
              <a:rPr lang="en-US" sz="1600" dirty="0">
                <a:latin typeface="Garamond" pitchFamily="18" charset="0"/>
              </a:rPr>
              <a:t> </a:t>
            </a:r>
            <a:r>
              <a:rPr lang="id-ID" sz="1600" dirty="0">
                <a:latin typeface="Garamond" pitchFamily="18" charset="0"/>
              </a:rPr>
              <a:t>kanan</a:t>
            </a:r>
            <a:r>
              <a:rPr lang="en-US" sz="1600" dirty="0">
                <a:latin typeface="Garamond" pitchFamily="18" charset="0"/>
              </a:rPr>
              <a:t> </a:t>
            </a:r>
            <a:r>
              <a:rPr lang="en-US" sz="1600" dirty="0" err="1">
                <a:latin typeface="Garamond" pitchFamily="18" charset="0"/>
              </a:rPr>
              <a:t>dpt</a:t>
            </a:r>
            <a:r>
              <a:rPr lang="en-US" sz="1600" dirty="0">
                <a:latin typeface="Garamond" pitchFamily="18" charset="0"/>
              </a:rPr>
              <a:t> </a:t>
            </a:r>
            <a:r>
              <a:rPr lang="en-US" sz="1600" dirty="0" err="1">
                <a:latin typeface="Garamond" pitchFamily="18" charset="0"/>
              </a:rPr>
              <a:t>diambil</a:t>
            </a:r>
            <a:r>
              <a:rPr lang="en-US" sz="1600" dirty="0">
                <a:latin typeface="Garamond" pitchFamily="18" charset="0"/>
              </a:rPr>
              <a:t> </a:t>
            </a:r>
            <a:r>
              <a:rPr lang="en-US" sz="1600" dirty="0" err="1">
                <a:latin typeface="Garamond" pitchFamily="18" charset="0"/>
              </a:rPr>
              <a:t>kesimpulan</a:t>
            </a:r>
            <a:r>
              <a:rPr lang="en-US" sz="1600" dirty="0">
                <a:latin typeface="Garamond" pitchFamily="18" charset="0"/>
              </a:rPr>
              <a:t> :</a:t>
            </a:r>
          </a:p>
          <a:p>
            <a:pPr algn="ctr">
              <a:lnSpc>
                <a:spcPct val="80000"/>
              </a:lnSpc>
              <a:buFont typeface="Wingdings" pitchFamily="2" charset="2"/>
              <a:buNone/>
            </a:pPr>
            <a:r>
              <a:rPr lang="en-US" sz="1600" b="1" dirty="0">
                <a:latin typeface="Garamond" pitchFamily="18" charset="0"/>
              </a:rPr>
              <a:t>(if x then y) </a:t>
            </a:r>
            <a:r>
              <a:rPr lang="en-US" sz="1600" b="1" dirty="0">
                <a:latin typeface="Garamond" pitchFamily="18" charset="0"/>
                <a:sym typeface="Wingdings" pitchFamily="2" charset="2"/>
              </a:rPr>
              <a:t> </a:t>
            </a:r>
            <a:r>
              <a:rPr lang="en-US" sz="1600" b="1" dirty="0">
                <a:solidFill>
                  <a:srgbClr val="FF0000"/>
                </a:solidFill>
                <a:latin typeface="Garamond" pitchFamily="18" charset="0"/>
                <a:sym typeface="Wingdings" pitchFamily="2" charset="2"/>
              </a:rPr>
              <a:t>False</a:t>
            </a:r>
          </a:p>
          <a:p>
            <a:pPr>
              <a:lnSpc>
                <a:spcPct val="80000"/>
              </a:lnSpc>
              <a:buFont typeface="Wingdings" pitchFamily="2" charset="2"/>
              <a:buNone/>
            </a:pPr>
            <a:r>
              <a:rPr lang="en-US" sz="1600" dirty="0">
                <a:latin typeface="Garamond" pitchFamily="18" charset="0"/>
              </a:rPr>
              <a:t>I</a:t>
            </a:r>
            <a:r>
              <a:rPr lang="en-US" sz="1600" baseline="-25000" dirty="0">
                <a:latin typeface="Garamond" pitchFamily="18" charset="0"/>
              </a:rPr>
              <a:t>2</a:t>
            </a:r>
            <a:r>
              <a:rPr lang="en-US" sz="1600" dirty="0">
                <a:latin typeface="Garamond" pitchFamily="18" charset="0"/>
              </a:rPr>
              <a:t>: 	</a:t>
            </a:r>
            <a:r>
              <a:rPr lang="en-US" sz="1600" b="1" dirty="0">
                <a:latin typeface="Garamond" pitchFamily="18" charset="0"/>
                <a:sym typeface="Wingdings" pitchFamily="2" charset="2"/>
              </a:rPr>
              <a:t>y </a:t>
            </a:r>
            <a:r>
              <a:rPr lang="en-US" sz="1600" b="1" dirty="0">
                <a:solidFill>
                  <a:srgbClr val="FF0000"/>
                </a:solidFill>
                <a:latin typeface="Garamond" pitchFamily="18" charset="0"/>
                <a:sym typeface="Wingdings" pitchFamily="2" charset="2"/>
              </a:rPr>
              <a:t> False</a:t>
            </a:r>
          </a:p>
          <a:p>
            <a:pPr>
              <a:lnSpc>
                <a:spcPct val="80000"/>
              </a:lnSpc>
              <a:buFont typeface="Wingdings" pitchFamily="2" charset="2"/>
              <a:buNone/>
            </a:pPr>
            <a:r>
              <a:rPr lang="en-US" sz="1600" b="1" dirty="0">
                <a:solidFill>
                  <a:srgbClr val="FF0000"/>
                </a:solidFill>
                <a:latin typeface="Garamond" pitchFamily="18" charset="0"/>
                <a:sym typeface="Wingdings" pitchFamily="2" charset="2"/>
              </a:rPr>
              <a:t>	</a:t>
            </a:r>
            <a:r>
              <a:rPr lang="en-US" sz="1600" b="1" dirty="0">
                <a:latin typeface="Garamond" pitchFamily="18" charset="0"/>
                <a:sym typeface="Wingdings" pitchFamily="2" charset="2"/>
              </a:rPr>
              <a:t>x </a:t>
            </a:r>
            <a:r>
              <a:rPr lang="en-US" sz="1600" b="1" dirty="0">
                <a:solidFill>
                  <a:srgbClr val="FF0000"/>
                </a:solidFill>
                <a:latin typeface="Garamond" pitchFamily="18" charset="0"/>
                <a:sym typeface="Wingdings" pitchFamily="2" charset="2"/>
              </a:rPr>
              <a:t> True</a:t>
            </a:r>
          </a:p>
          <a:p>
            <a:pPr>
              <a:lnSpc>
                <a:spcPct val="80000"/>
              </a:lnSpc>
              <a:buFont typeface="Wingdings" pitchFamily="2" charset="2"/>
              <a:buNone/>
            </a:pPr>
            <a:endParaRPr lang="en-US" sz="1600" b="1" dirty="0">
              <a:solidFill>
                <a:srgbClr val="FF0000"/>
              </a:solidFill>
              <a:latin typeface="Garamond" pitchFamily="18" charset="0"/>
              <a:sym typeface="Wingdings" pitchFamily="2" charset="2"/>
            </a:endParaRPr>
          </a:p>
          <a:p>
            <a:pPr>
              <a:lnSpc>
                <a:spcPct val="80000"/>
              </a:lnSpc>
              <a:buFont typeface="Wingdings" pitchFamily="2" charset="2"/>
              <a:buNone/>
            </a:pPr>
            <a:r>
              <a:rPr lang="en-US" sz="1600" dirty="0" err="1">
                <a:latin typeface="Garamond" pitchFamily="18" charset="0"/>
                <a:sym typeface="Wingdings" pitchFamily="2" charset="2"/>
              </a:rPr>
              <a:t>Sehingga</a:t>
            </a:r>
            <a:r>
              <a:rPr lang="en-US" sz="1600" dirty="0">
                <a:latin typeface="Garamond" pitchFamily="18" charset="0"/>
                <a:sym typeface="Wingdings" pitchFamily="2" charset="2"/>
              </a:rPr>
              <a:t> </a:t>
            </a:r>
            <a:r>
              <a:rPr lang="en-US" sz="1600" dirty="0" err="1">
                <a:latin typeface="Garamond" pitchFamily="18" charset="0"/>
                <a:sym typeface="Wingdings" pitchFamily="2" charset="2"/>
              </a:rPr>
              <a:t>sisi</a:t>
            </a:r>
            <a:r>
              <a:rPr lang="en-US" sz="1600" dirty="0">
                <a:latin typeface="Garamond" pitchFamily="18" charset="0"/>
                <a:sym typeface="Wingdings" pitchFamily="2" charset="2"/>
              </a:rPr>
              <a:t> </a:t>
            </a:r>
            <a:r>
              <a:rPr lang="id-ID" sz="1600" dirty="0">
                <a:latin typeface="Garamond" pitchFamily="18" charset="0"/>
                <a:sym typeface="Wingdings" pitchFamily="2" charset="2"/>
              </a:rPr>
              <a:t>kiri</a:t>
            </a:r>
            <a:r>
              <a:rPr lang="en-US" sz="1600" dirty="0">
                <a:latin typeface="Garamond" pitchFamily="18" charset="0"/>
                <a:sym typeface="Wingdings" pitchFamily="2" charset="2"/>
              </a:rPr>
              <a:t>,</a:t>
            </a:r>
          </a:p>
          <a:p>
            <a:pPr algn="ctr">
              <a:lnSpc>
                <a:spcPct val="80000"/>
              </a:lnSpc>
              <a:buFont typeface="Wingdings" pitchFamily="2" charset="2"/>
              <a:buNone/>
            </a:pPr>
            <a:r>
              <a:rPr lang="en-US" sz="1600" b="1" dirty="0">
                <a:latin typeface="Garamond" pitchFamily="18" charset="0"/>
              </a:rPr>
              <a:t>(not x) or y </a:t>
            </a:r>
            <a:r>
              <a:rPr lang="en-US" sz="1600" b="1" dirty="0">
                <a:latin typeface="Garamond" pitchFamily="18" charset="0"/>
                <a:sym typeface="Wingdings" pitchFamily="2" charset="2"/>
              </a:rPr>
              <a:t> </a:t>
            </a:r>
            <a:r>
              <a:rPr lang="en-US" sz="1600" b="1" dirty="0">
                <a:solidFill>
                  <a:srgbClr val="FF0000"/>
                </a:solidFill>
                <a:latin typeface="Garamond" pitchFamily="18" charset="0"/>
                <a:sym typeface="Wingdings" pitchFamily="2" charset="2"/>
              </a:rPr>
              <a:t>True </a:t>
            </a:r>
            <a:r>
              <a:rPr lang="en-US" sz="1600" b="1" dirty="0">
                <a:latin typeface="Garamond" pitchFamily="18" charset="0"/>
                <a:sym typeface="Wingdings" pitchFamily="2" charset="2"/>
              </a:rPr>
              <a:t>(</a:t>
            </a:r>
            <a:r>
              <a:rPr lang="en-US" sz="1600" b="1" dirty="0" err="1">
                <a:latin typeface="Garamond" pitchFamily="18" charset="0"/>
                <a:sym typeface="Wingdings" pitchFamily="2" charset="2"/>
              </a:rPr>
              <a:t>asumsi</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awal</a:t>
            </a:r>
            <a:r>
              <a:rPr lang="en-US" sz="1600" b="1" dirty="0">
                <a:latin typeface="Garamond" pitchFamily="18" charset="0"/>
                <a:sym typeface="Wingdings" pitchFamily="2" charset="2"/>
              </a:rPr>
              <a:t>)</a:t>
            </a:r>
          </a:p>
          <a:p>
            <a:pPr>
              <a:lnSpc>
                <a:spcPct val="80000"/>
              </a:lnSpc>
              <a:buFont typeface="Wingdings" pitchFamily="2" charset="2"/>
              <a:buNone/>
            </a:pPr>
            <a:endParaRPr lang="en-US" sz="1600" b="1" dirty="0">
              <a:latin typeface="Garamond" pitchFamily="18" charset="0"/>
              <a:sym typeface="Wingdings" pitchFamily="2" charset="2"/>
            </a:endParaRPr>
          </a:p>
          <a:p>
            <a:pPr>
              <a:lnSpc>
                <a:spcPct val="80000"/>
              </a:lnSpc>
              <a:buFont typeface="Wingdings" pitchFamily="2" charset="2"/>
              <a:buNone/>
            </a:pPr>
            <a:r>
              <a:rPr lang="en-US" sz="1600" dirty="0">
                <a:latin typeface="Garamond" pitchFamily="18" charset="0"/>
                <a:sym typeface="Wingdings" pitchFamily="2" charset="2"/>
              </a:rPr>
              <a:t>Dari</a:t>
            </a:r>
            <a:r>
              <a:rPr lang="en-US" sz="1600" b="1" dirty="0">
                <a:latin typeface="Garamond" pitchFamily="18" charset="0"/>
                <a:sym typeface="Wingdings" pitchFamily="2" charset="2"/>
              </a:rPr>
              <a:t> </a:t>
            </a:r>
            <a:r>
              <a:rPr lang="en-US" sz="1600" dirty="0">
                <a:latin typeface="Garamond" pitchFamily="18" charset="0"/>
              </a:rPr>
              <a:t>I</a:t>
            </a:r>
            <a:r>
              <a:rPr lang="en-US" sz="1600" baseline="-25000" dirty="0">
                <a:latin typeface="Garamond" pitchFamily="18" charset="0"/>
              </a:rPr>
              <a:t>2 </a:t>
            </a:r>
            <a:r>
              <a:rPr lang="en-US" sz="1600" dirty="0">
                <a:latin typeface="Garamond" pitchFamily="18" charset="0"/>
              </a:rPr>
              <a:t>, </a:t>
            </a:r>
            <a:r>
              <a:rPr lang="en-US" sz="1600" dirty="0" err="1">
                <a:latin typeface="Garamond" pitchFamily="18" charset="0"/>
              </a:rPr>
              <a:t>dapat</a:t>
            </a:r>
            <a:r>
              <a:rPr lang="en-US" sz="1600" dirty="0">
                <a:latin typeface="Garamond" pitchFamily="18" charset="0"/>
              </a:rPr>
              <a:t> </a:t>
            </a:r>
            <a:r>
              <a:rPr lang="en-US" sz="1600" dirty="0" err="1">
                <a:latin typeface="Garamond" pitchFamily="18" charset="0"/>
              </a:rPr>
              <a:t>disimpulkan</a:t>
            </a:r>
            <a:r>
              <a:rPr lang="en-US" sz="1600" dirty="0">
                <a:latin typeface="Garamond" pitchFamily="18" charset="0"/>
              </a:rPr>
              <a:t> </a:t>
            </a:r>
            <a:r>
              <a:rPr lang="en-US" sz="1600" dirty="0" err="1">
                <a:latin typeface="Garamond" pitchFamily="18" charset="0"/>
              </a:rPr>
              <a:t>bahwa</a:t>
            </a:r>
            <a:r>
              <a:rPr lang="en-US" sz="1600" dirty="0">
                <a:latin typeface="Garamond" pitchFamily="18" charset="0"/>
              </a:rPr>
              <a:t> </a:t>
            </a:r>
          </a:p>
          <a:p>
            <a:pPr algn="ctr">
              <a:lnSpc>
                <a:spcPct val="80000"/>
              </a:lnSpc>
              <a:buFont typeface="Wingdings" pitchFamily="2" charset="2"/>
              <a:buNone/>
            </a:pPr>
            <a:r>
              <a:rPr lang="en-US" sz="1600" b="1" dirty="0">
                <a:latin typeface="Garamond" pitchFamily="18" charset="0"/>
              </a:rPr>
              <a:t>(not </a:t>
            </a:r>
            <a:r>
              <a:rPr lang="en-US" sz="1600" b="1" dirty="0">
                <a:solidFill>
                  <a:srgbClr val="FF0000"/>
                </a:solidFill>
                <a:latin typeface="Garamond" pitchFamily="18" charset="0"/>
              </a:rPr>
              <a:t>True</a:t>
            </a:r>
            <a:r>
              <a:rPr lang="en-US" sz="1600" b="1" dirty="0">
                <a:latin typeface="Garamond" pitchFamily="18" charset="0"/>
              </a:rPr>
              <a:t>) or </a:t>
            </a:r>
            <a:r>
              <a:rPr lang="en-US" sz="1600" b="1" dirty="0">
                <a:solidFill>
                  <a:srgbClr val="FF0000"/>
                </a:solidFill>
                <a:latin typeface="Garamond" pitchFamily="18" charset="0"/>
              </a:rPr>
              <a:t>False</a:t>
            </a:r>
            <a:r>
              <a:rPr lang="en-US" sz="1600" b="1" dirty="0">
                <a:latin typeface="Garamond" pitchFamily="18" charset="0"/>
              </a:rPr>
              <a:t> </a:t>
            </a:r>
            <a:r>
              <a:rPr lang="en-US" sz="1600" b="1" dirty="0">
                <a:latin typeface="Garamond" pitchFamily="18" charset="0"/>
                <a:sym typeface="Wingdings" pitchFamily="2" charset="2"/>
              </a:rPr>
              <a:t></a:t>
            </a:r>
            <a:r>
              <a:rPr lang="en-US" sz="1600" b="1" dirty="0">
                <a:solidFill>
                  <a:srgbClr val="FF0000"/>
                </a:solidFill>
                <a:latin typeface="Garamond" pitchFamily="18" charset="0"/>
                <a:sym typeface="Wingdings" pitchFamily="2" charset="2"/>
              </a:rPr>
              <a:t> False</a:t>
            </a:r>
          </a:p>
          <a:p>
            <a:pPr algn="ctr">
              <a:lnSpc>
                <a:spcPct val="80000"/>
              </a:lnSpc>
              <a:buFont typeface="Wingdings" pitchFamily="2" charset="2"/>
              <a:buNone/>
            </a:pPr>
            <a:endParaRPr lang="en-US" sz="1600" b="1" dirty="0">
              <a:solidFill>
                <a:srgbClr val="FF0000"/>
              </a:solidFill>
              <a:latin typeface="Garamond" pitchFamily="18" charset="0"/>
              <a:sym typeface="Wingdings" pitchFamily="2" charset="2"/>
            </a:endParaRPr>
          </a:p>
          <a:p>
            <a:pPr algn="ctr">
              <a:lnSpc>
                <a:spcPct val="80000"/>
              </a:lnSpc>
              <a:buFont typeface="Wingdings" pitchFamily="2" charset="2"/>
              <a:buNone/>
            </a:pPr>
            <a:r>
              <a:rPr lang="en-US" sz="1600" b="1" dirty="0" err="1">
                <a:latin typeface="Garamond" pitchFamily="18" charset="0"/>
                <a:sym typeface="Wingdings" pitchFamily="2" charset="2"/>
              </a:rPr>
              <a:t>Sehingga</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terjadi</a:t>
            </a:r>
            <a:r>
              <a:rPr lang="en-US" sz="1600" b="1" dirty="0">
                <a:latin typeface="Garamond" pitchFamily="18" charset="0"/>
                <a:sym typeface="Wingdings" pitchFamily="2" charset="2"/>
              </a:rPr>
              <a:t> </a:t>
            </a:r>
            <a:r>
              <a:rPr lang="en-US" sz="1600" b="1" u="sng" dirty="0">
                <a:latin typeface="Garamond" pitchFamily="18" charset="0"/>
                <a:sym typeface="Wingdings" pitchFamily="2" charset="2"/>
              </a:rPr>
              <a:t>KONTRADIKSI</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antara</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asumsi</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awal</a:t>
            </a:r>
            <a:r>
              <a:rPr lang="en-US" sz="1600" b="1" dirty="0">
                <a:latin typeface="Garamond" pitchFamily="18" charset="0"/>
                <a:sym typeface="Wingdings" pitchFamily="2" charset="2"/>
              </a:rPr>
              <a:t> </a:t>
            </a:r>
            <a:r>
              <a:rPr lang="en-US" sz="1600" b="1" dirty="0" err="1">
                <a:latin typeface="Garamond" pitchFamily="18" charset="0"/>
                <a:sym typeface="Wingdings" pitchFamily="2" charset="2"/>
              </a:rPr>
              <a:t>dengan</a:t>
            </a:r>
            <a:r>
              <a:rPr lang="en-US" sz="1600" b="1" dirty="0">
                <a:latin typeface="Garamond" pitchFamily="18" charset="0"/>
                <a:sym typeface="Wingdings" pitchFamily="2" charset="2"/>
              </a:rPr>
              <a:t> I</a:t>
            </a:r>
            <a:r>
              <a:rPr lang="en-US" sz="1600" b="1" baseline="-25000" dirty="0">
                <a:latin typeface="Garamond" pitchFamily="18" charset="0"/>
                <a:sym typeface="Wingdings" pitchFamily="2" charset="2"/>
              </a:rPr>
              <a:t>2</a:t>
            </a:r>
            <a:endParaRPr lang="en-US" sz="1600" dirty="0">
              <a:latin typeface="Garamond" pitchFamily="18" charset="0"/>
              <a:sym typeface="Wingdings" pitchFamily="2" charset="2"/>
            </a:endParaRPr>
          </a:p>
          <a:p>
            <a:pPr>
              <a:lnSpc>
                <a:spcPct val="80000"/>
              </a:lnSpc>
            </a:pPr>
            <a:endParaRPr lang="en-US" sz="1500" dirty="0"/>
          </a:p>
        </p:txBody>
      </p:sp>
      <p:sp>
        <p:nvSpPr>
          <p:cNvPr id="47108"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C4A5F168-116C-402A-843A-37E7166918FD}" type="slidenum">
              <a:rPr lang="en-US" altLang="en-US"/>
              <a:pPr/>
              <a:t>7</a:t>
            </a:fld>
            <a:endParaRPr lang="en-US" altLang="en-US"/>
          </a:p>
        </p:txBody>
      </p:sp>
      <p:sp>
        <p:nvSpPr>
          <p:cNvPr id="231428" name="Line 4"/>
          <p:cNvSpPr>
            <a:spLocks noChangeShapeType="1"/>
          </p:cNvSpPr>
          <p:nvPr/>
        </p:nvSpPr>
        <p:spPr bwMode="auto">
          <a:xfrm flipH="1" flipV="1">
            <a:off x="6167439" y="4437063"/>
            <a:ext cx="719137" cy="431800"/>
          </a:xfrm>
          <a:prstGeom prst="line">
            <a:avLst/>
          </a:prstGeom>
          <a:noFill/>
          <a:ln w="9525">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381290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500"/>
              <a:t>Kalkulus Proposisi-Falsification</a:t>
            </a:r>
          </a:p>
        </p:txBody>
      </p:sp>
      <p:sp>
        <p:nvSpPr>
          <p:cNvPr id="232451" name="Rectangle 3"/>
          <p:cNvSpPr>
            <a:spLocks noGrp="1" noChangeArrowheads="1"/>
          </p:cNvSpPr>
          <p:nvPr>
            <p:ph idx="1"/>
          </p:nvPr>
        </p:nvSpPr>
        <p:spPr/>
        <p:txBody>
          <a:bodyPr/>
          <a:lstStyle/>
          <a:p>
            <a:pPr>
              <a:buFont typeface="Wingdings" pitchFamily="2" charset="2"/>
              <a:buNone/>
            </a:pPr>
            <a:r>
              <a:rPr lang="en-US" smtClean="0">
                <a:latin typeface="Garamond" pitchFamily="18" charset="0"/>
                <a:sym typeface="Wingdings" pitchFamily="2" charset="2"/>
              </a:rPr>
              <a:t>Kasus 1 : Terjadi </a:t>
            </a:r>
            <a:r>
              <a:rPr lang="en-US" u="sng" smtClean="0">
                <a:latin typeface="Garamond" pitchFamily="18" charset="0"/>
                <a:sym typeface="Wingdings" pitchFamily="2" charset="2"/>
              </a:rPr>
              <a:t>KONTRADIKSI</a:t>
            </a:r>
            <a:r>
              <a:rPr lang="en-US" smtClean="0">
                <a:latin typeface="Garamond" pitchFamily="18" charset="0"/>
                <a:sym typeface="Wingdings" pitchFamily="2" charset="2"/>
              </a:rPr>
              <a:t> antara asumsi awal dengan I</a:t>
            </a:r>
            <a:r>
              <a:rPr lang="en-US" baseline="-25000" smtClean="0">
                <a:latin typeface="Garamond" pitchFamily="18" charset="0"/>
                <a:sym typeface="Wingdings" pitchFamily="2" charset="2"/>
              </a:rPr>
              <a:t>1</a:t>
            </a:r>
            <a:endParaRPr lang="en-US" smtClean="0">
              <a:latin typeface="Garamond" pitchFamily="18" charset="0"/>
              <a:sym typeface="Wingdings" pitchFamily="2" charset="2"/>
            </a:endParaRPr>
          </a:p>
          <a:p>
            <a:pPr>
              <a:buFont typeface="Wingdings" pitchFamily="2" charset="2"/>
              <a:buNone/>
            </a:pPr>
            <a:r>
              <a:rPr lang="en-US" smtClean="0">
                <a:latin typeface="Garamond" pitchFamily="18" charset="0"/>
                <a:sym typeface="Wingdings" pitchFamily="2" charset="2"/>
              </a:rPr>
              <a:t>Kasus 2 : Terjadi </a:t>
            </a:r>
            <a:r>
              <a:rPr lang="en-US" u="sng" smtClean="0">
                <a:latin typeface="Garamond" pitchFamily="18" charset="0"/>
                <a:sym typeface="Wingdings" pitchFamily="2" charset="2"/>
              </a:rPr>
              <a:t>KONTRADIKSI</a:t>
            </a:r>
            <a:r>
              <a:rPr lang="en-US" smtClean="0">
                <a:latin typeface="Garamond" pitchFamily="18" charset="0"/>
                <a:sym typeface="Wingdings" pitchFamily="2" charset="2"/>
              </a:rPr>
              <a:t> antara asumsi awal dengan I</a:t>
            </a:r>
            <a:r>
              <a:rPr lang="en-US" baseline="-25000" smtClean="0">
                <a:latin typeface="Garamond" pitchFamily="18" charset="0"/>
                <a:sym typeface="Wingdings" pitchFamily="2" charset="2"/>
              </a:rPr>
              <a:t>2</a:t>
            </a:r>
          </a:p>
          <a:p>
            <a:pPr>
              <a:buFont typeface="Wingdings" pitchFamily="2" charset="2"/>
              <a:buNone/>
            </a:pPr>
            <a:endParaRPr lang="en-US" baseline="-25000" smtClean="0">
              <a:latin typeface="Garamond" pitchFamily="18" charset="0"/>
              <a:sym typeface="Wingdings" pitchFamily="2" charset="2"/>
            </a:endParaRPr>
          </a:p>
          <a:p>
            <a:pPr>
              <a:buFont typeface="Wingdings" pitchFamily="2" charset="2"/>
              <a:buNone/>
            </a:pPr>
            <a:r>
              <a:rPr lang="en-US" smtClean="0">
                <a:latin typeface="Garamond" pitchFamily="18" charset="0"/>
                <a:sym typeface="Wingdings" pitchFamily="2" charset="2"/>
              </a:rPr>
              <a:t>Sehingga disimpulkan bahwa kalimat B adalah VALID</a:t>
            </a:r>
          </a:p>
          <a:p>
            <a:endParaRPr lang="en-US" smtClean="0">
              <a:latin typeface="Garamond" pitchFamily="18" charset="0"/>
            </a:endParaRPr>
          </a:p>
        </p:txBody>
      </p:sp>
      <p:sp>
        <p:nvSpPr>
          <p:cNvPr id="48132"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5A435ED9-FADE-4A8B-8754-8C19C78CD18D}" type="slidenum">
              <a:rPr lang="en-US" altLang="en-US"/>
              <a:pPr/>
              <a:t>8</a:t>
            </a:fld>
            <a:endParaRPr lang="en-US" altLang="en-US"/>
          </a:p>
        </p:txBody>
      </p:sp>
    </p:spTree>
    <p:extLst>
      <p:ext uri="{BB962C8B-B14F-4D97-AF65-F5344CB8AC3E}">
        <p14:creationId xmlns:p14="http://schemas.microsoft.com/office/powerpoint/2010/main" val="616507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3500" dirty="0" err="1"/>
              <a:t>Kalkulus</a:t>
            </a:r>
            <a:r>
              <a:rPr lang="en-US" sz="3500" dirty="0"/>
              <a:t> </a:t>
            </a:r>
            <a:r>
              <a:rPr lang="en-US" sz="3500" dirty="0" err="1"/>
              <a:t>Proposisi</a:t>
            </a:r>
            <a:r>
              <a:rPr lang="en-US" sz="3500" dirty="0"/>
              <a:t>-Falsification</a:t>
            </a:r>
          </a:p>
        </p:txBody>
      </p:sp>
      <p:sp>
        <p:nvSpPr>
          <p:cNvPr id="49155" name="Rectangle 3"/>
          <p:cNvSpPr>
            <a:spLocks noGrp="1" noChangeArrowheads="1"/>
          </p:cNvSpPr>
          <p:nvPr>
            <p:ph idx="1"/>
          </p:nvPr>
        </p:nvSpPr>
        <p:spPr>
          <a:xfrm>
            <a:off x="2952728" y="2285992"/>
            <a:ext cx="7498080" cy="1643074"/>
          </a:xfrm>
        </p:spPr>
        <p:txBody>
          <a:bodyPr>
            <a:normAutofit/>
          </a:bodyPr>
          <a:lstStyle/>
          <a:p>
            <a:pPr>
              <a:buFont typeface="Wingdings" pitchFamily="2" charset="2"/>
              <a:buAutoNum type="arabicPeriod"/>
            </a:pPr>
            <a:r>
              <a:rPr lang="en-US" dirty="0">
                <a:latin typeface="Garamond" pitchFamily="18" charset="0"/>
              </a:rPr>
              <a:t>if ((not x) or (not y)) then (not(x and y))</a:t>
            </a:r>
            <a:endParaRPr lang="id-ID" dirty="0">
              <a:latin typeface="Garamond" pitchFamily="18" charset="0"/>
            </a:endParaRPr>
          </a:p>
          <a:p>
            <a:pPr>
              <a:buFont typeface="Wingdings" pitchFamily="2" charset="2"/>
              <a:buAutoNum type="arabicPeriod"/>
            </a:pPr>
            <a:r>
              <a:rPr lang="en-US" dirty="0">
                <a:latin typeface="Garamond" pitchFamily="18" charset="0"/>
              </a:rPr>
              <a:t>if (if x then y) then (if (not x) then (not y))</a:t>
            </a:r>
          </a:p>
          <a:p>
            <a:pPr>
              <a:buFont typeface="Wingdings" pitchFamily="2" charset="2"/>
              <a:buAutoNum type="arabicPeriod"/>
            </a:pPr>
            <a:r>
              <a:rPr lang="en-US" dirty="0">
                <a:latin typeface="Garamond" pitchFamily="18" charset="0"/>
              </a:rPr>
              <a:t>(if x then y) if and only if ((not x) or y)</a:t>
            </a:r>
            <a:endParaRPr lang="en-US" sz="2600" dirty="0">
              <a:latin typeface="Garamond" pitchFamily="18" charset="0"/>
            </a:endParaRPr>
          </a:p>
        </p:txBody>
      </p:sp>
      <p:sp>
        <p:nvSpPr>
          <p:cNvPr id="49156" name="Slide Number Placeholder 5"/>
          <p:cNvSpPr>
            <a:spLocks noGrp="1"/>
          </p:cNvSpPr>
          <p:nvPr>
            <p:ph type="sldNum" sz="quarter" idx="12"/>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fld id="{517ABCF2-CAF2-4961-BAC9-18A42E141ABB}" type="slidenum">
              <a:rPr lang="en-US" altLang="en-US"/>
              <a:pPr/>
              <a:t>9</a:t>
            </a:fld>
            <a:endParaRPr lang="en-US" altLang="en-US"/>
          </a:p>
        </p:txBody>
      </p:sp>
      <p:sp>
        <p:nvSpPr>
          <p:cNvPr id="5" name="TextBox 4"/>
          <p:cNvSpPr txBox="1"/>
          <p:nvPr/>
        </p:nvSpPr>
        <p:spPr>
          <a:xfrm>
            <a:off x="2809852" y="1785927"/>
            <a:ext cx="5786478" cy="461665"/>
          </a:xfrm>
          <a:prstGeom prst="rect">
            <a:avLst/>
          </a:prstGeom>
          <a:noFill/>
        </p:spPr>
        <p:txBody>
          <a:bodyPr wrap="square" rtlCol="0">
            <a:spAutoFit/>
          </a:bodyPr>
          <a:lstStyle/>
          <a:p>
            <a:r>
              <a:rPr lang="id-ID" sz="2400" dirty="0"/>
              <a:t>Latihan :</a:t>
            </a:r>
            <a:endParaRPr lang="id-ID" sz="2400" dirty="0"/>
          </a:p>
        </p:txBody>
      </p:sp>
    </p:spTree>
    <p:extLst>
      <p:ext uri="{BB962C8B-B14F-4D97-AF65-F5344CB8AC3E}">
        <p14:creationId xmlns:p14="http://schemas.microsoft.com/office/powerpoint/2010/main" val="662302534"/>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TotalTime>
  <Words>1727</Words>
  <Application>Microsoft Office PowerPoint</Application>
  <PresentationFormat>Widescreen</PresentationFormat>
  <Paragraphs>362</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Century Gothic</vt:lpstr>
      <vt:lpstr>Garamond</vt:lpstr>
      <vt:lpstr>Symbol</vt:lpstr>
      <vt:lpstr>Wingdings</vt:lpstr>
      <vt:lpstr>Wingdings 3</vt:lpstr>
      <vt:lpstr>Ion</vt:lpstr>
      <vt:lpstr>KELOMPOK 1</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Kalkulus Proposisi-Falsification</vt:lpstr>
      <vt:lpstr>EKIVALENSI DAN KONSEKUENSI LOGIK</vt:lpstr>
      <vt:lpstr>EKIVALENSI DAN KONSEKUENSI LOGIK</vt:lpstr>
      <vt:lpstr>KONSEKUENSI LOGIK</vt:lpstr>
      <vt:lpstr>KONSEKUENSI LOGIK</vt:lpstr>
      <vt:lpstr>Kalkulus Proposisi-Konsekuensi Logik</vt:lpstr>
      <vt:lpstr>Kalkulus Proposisi-Konsekuensi Logik</vt:lpstr>
      <vt:lpstr>Kalkulus Proposisi-Konsekuensi Logik</vt:lpstr>
      <vt:lpstr>Kalkulus Proposisi-Konsekuensi Logik</vt:lpstr>
      <vt:lpstr>Asumsi</vt:lpstr>
      <vt:lpstr>Asumsi</vt:lpstr>
      <vt:lpstr>Asumsi</vt:lpstr>
      <vt:lpstr>Asumsi</vt:lpstr>
      <vt:lpstr>KONJUNGSI DAN DISJUNGSI JAMAK </vt:lpstr>
      <vt:lpstr>KONJUNGSI DAN DISJUNGSI JAMAK</vt:lpstr>
      <vt:lpstr>KONJUNGSI DAN DISJUNGSI JAMAK</vt:lpstr>
      <vt:lpstr>METODA DEDUKSI </vt:lpstr>
      <vt:lpstr>METODA DEDUKSI</vt:lpstr>
      <vt:lpstr>ATURAN PENALARAN DASAR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Latihan :</vt:lpstr>
      <vt:lpstr>PowerPoint Presentation</vt:lpstr>
      <vt:lpstr>Latihan lagi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dc:title>
  <dc:creator>Ramdhan Friatna</dc:creator>
  <cp:lastModifiedBy>Ramdhan Friatna</cp:lastModifiedBy>
  <cp:revision>2</cp:revision>
  <dcterms:created xsi:type="dcterms:W3CDTF">2016-10-18T14:49:19Z</dcterms:created>
  <dcterms:modified xsi:type="dcterms:W3CDTF">2016-10-18T15:02:15Z</dcterms:modified>
</cp:coreProperties>
</file>