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  <p:sldMasterId id="2147483747" r:id="rId2"/>
  </p:sldMasterIdLst>
  <p:notesMasterIdLst>
    <p:notesMasterId r:id="rId45"/>
  </p:notesMasterIdLst>
  <p:handoutMasterIdLst>
    <p:handoutMasterId r:id="rId46"/>
  </p:handoutMasterIdLst>
  <p:sldIdLst>
    <p:sldId id="297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6" r:id="rId23"/>
    <p:sldId id="397" r:id="rId24"/>
    <p:sldId id="398" r:id="rId25"/>
    <p:sldId id="399" r:id="rId26"/>
    <p:sldId id="400" r:id="rId27"/>
    <p:sldId id="401" r:id="rId28"/>
    <p:sldId id="402" r:id="rId29"/>
    <p:sldId id="403" r:id="rId30"/>
    <p:sldId id="404" r:id="rId31"/>
    <p:sldId id="405" r:id="rId32"/>
    <p:sldId id="406" r:id="rId33"/>
    <p:sldId id="407" r:id="rId34"/>
    <p:sldId id="408" r:id="rId35"/>
    <p:sldId id="409" r:id="rId36"/>
    <p:sldId id="410" r:id="rId37"/>
    <p:sldId id="411" r:id="rId38"/>
    <p:sldId id="412" r:id="rId39"/>
    <p:sldId id="413" r:id="rId40"/>
    <p:sldId id="414" r:id="rId41"/>
    <p:sldId id="417" r:id="rId42"/>
    <p:sldId id="418" r:id="rId43"/>
    <p:sldId id="419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2"/>
      </a:buClr>
      <a:buSzPct val="70000"/>
      <a:buFont typeface="Wingdings" pitchFamily="2" charset="2"/>
      <a:defRPr sz="3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2"/>
      </a:buClr>
      <a:buSzPct val="70000"/>
      <a:buFont typeface="Wingdings" pitchFamily="2" charset="2"/>
      <a:defRPr sz="3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2"/>
      </a:buClr>
      <a:buSzPct val="70000"/>
      <a:buFont typeface="Wingdings" pitchFamily="2" charset="2"/>
      <a:defRPr sz="3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2"/>
      </a:buClr>
      <a:buSzPct val="70000"/>
      <a:buFont typeface="Wingdings" pitchFamily="2" charset="2"/>
      <a:defRPr sz="3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2"/>
      </a:buClr>
      <a:buSzPct val="70000"/>
      <a:buFont typeface="Wingdings" pitchFamily="2" charset="2"/>
      <a:defRPr sz="3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00"/>
    <a:srgbClr val="0000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148" autoAdjust="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08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18C4F00-EEB4-481B-9929-89465FBB38F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3A1BC1E9-0A54-4515-89F4-A3EA4D2B5FB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Banyak setiap</a:t>
            </a:r>
            <a:r>
              <a:rPr lang="en-US" baseline="0" smtClean="0"/>
              <a:t> semua tidak satupun </a:t>
            </a:r>
          </a:p>
          <a:p>
            <a:endParaRPr lang="en-US" baseline="0" smtClean="0"/>
          </a:p>
          <a:p>
            <a:r>
              <a:rPr lang="en-US" baseline="0" smtClean="0"/>
              <a:t>Beberapa ada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BC1E9-0A54-4515-89F4-A3EA4D2B5FB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BC1E9-0A54-4515-89F4-A3EA4D2B5FB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Variabel terikat x yang diperluas dengan elemen 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BC1E9-0A54-4515-89F4-A3EA4D2B5FB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842" name="Rectangle 1642"/>
          <p:cNvSpPr>
            <a:spLocks noChangeArrowheads="1"/>
          </p:cNvSpPr>
          <p:nvPr/>
        </p:nvSpPr>
        <p:spPr bwMode="gray">
          <a:xfrm>
            <a:off x="3071813" y="0"/>
            <a:ext cx="1417637" cy="6858000"/>
          </a:xfrm>
          <a:prstGeom prst="rect">
            <a:avLst/>
          </a:prstGeom>
          <a:solidFill>
            <a:schemeClr val="accent2">
              <a:alpha val="7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834" name="Rectangle 1634"/>
          <p:cNvSpPr>
            <a:spLocks noChangeArrowheads="1"/>
          </p:cNvSpPr>
          <p:nvPr/>
        </p:nvSpPr>
        <p:spPr bwMode="gray">
          <a:xfrm>
            <a:off x="0" y="0"/>
            <a:ext cx="3152775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85882"/>
                  <a:invGamma/>
                </a:schemeClr>
              </a:gs>
            </a:gsLst>
            <a:lin ang="5400000" scaled="1"/>
          </a:gra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796" name="Rectangle 1596"/>
          <p:cNvSpPr>
            <a:spLocks noChangeArrowheads="1"/>
          </p:cNvSpPr>
          <p:nvPr/>
        </p:nvSpPr>
        <p:spPr bwMode="gray">
          <a:xfrm>
            <a:off x="6902450" y="-11113"/>
            <a:ext cx="303213" cy="6858001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797" name="Rectangle 1597"/>
          <p:cNvSpPr>
            <a:spLocks noChangeArrowheads="1"/>
          </p:cNvSpPr>
          <p:nvPr/>
        </p:nvSpPr>
        <p:spPr bwMode="gray">
          <a:xfrm>
            <a:off x="7158038" y="12700"/>
            <a:ext cx="227012" cy="68580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792" name="Rectangle 1592"/>
          <p:cNvSpPr>
            <a:spLocks noChangeArrowheads="1"/>
          </p:cNvSpPr>
          <p:nvPr/>
        </p:nvSpPr>
        <p:spPr bwMode="gray">
          <a:xfrm>
            <a:off x="4375150" y="0"/>
            <a:ext cx="1060450" cy="6858000"/>
          </a:xfrm>
          <a:prstGeom prst="rect">
            <a:avLst/>
          </a:prstGeom>
          <a:solidFill>
            <a:schemeClr val="accent2">
              <a:alpha val="64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793" name="Rectangle 1593"/>
          <p:cNvSpPr>
            <a:spLocks noChangeArrowheads="1"/>
          </p:cNvSpPr>
          <p:nvPr/>
        </p:nvSpPr>
        <p:spPr bwMode="gray">
          <a:xfrm>
            <a:off x="5359400" y="-17463"/>
            <a:ext cx="728663" cy="6938963"/>
          </a:xfrm>
          <a:prstGeom prst="rect">
            <a:avLst/>
          </a:prstGeom>
          <a:solidFill>
            <a:schemeClr val="accent2">
              <a:alpha val="53999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794" name="Rectangle 1594"/>
          <p:cNvSpPr>
            <a:spLocks noChangeArrowheads="1"/>
          </p:cNvSpPr>
          <p:nvPr/>
        </p:nvSpPr>
        <p:spPr bwMode="gray">
          <a:xfrm>
            <a:off x="6018213" y="-19050"/>
            <a:ext cx="547687" cy="6938963"/>
          </a:xfrm>
          <a:prstGeom prst="rect">
            <a:avLst/>
          </a:prstGeom>
          <a:solidFill>
            <a:schemeClr val="accent2">
              <a:alpha val="47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795" name="Rectangle 1595"/>
          <p:cNvSpPr>
            <a:spLocks noChangeArrowheads="1"/>
          </p:cNvSpPr>
          <p:nvPr/>
        </p:nvSpPr>
        <p:spPr bwMode="gray">
          <a:xfrm>
            <a:off x="6505575" y="0"/>
            <a:ext cx="446088" cy="6858000"/>
          </a:xfrm>
          <a:prstGeom prst="rect">
            <a:avLst/>
          </a:prstGeom>
          <a:solidFill>
            <a:schemeClr val="accent2">
              <a:alpha val="37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822" name="Rectangle 1622"/>
          <p:cNvSpPr>
            <a:spLocks noChangeArrowheads="1"/>
          </p:cNvSpPr>
          <p:nvPr/>
        </p:nvSpPr>
        <p:spPr bwMode="gray">
          <a:xfrm>
            <a:off x="7339013" y="52388"/>
            <a:ext cx="136525" cy="6858000"/>
          </a:xfrm>
          <a:prstGeom prst="rect">
            <a:avLst/>
          </a:prstGeom>
          <a:solidFill>
            <a:schemeClr val="accent2">
              <a:alpha val="14999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823" name="Rectangle 1623"/>
          <p:cNvSpPr>
            <a:spLocks noChangeArrowheads="1"/>
          </p:cNvSpPr>
          <p:nvPr/>
        </p:nvSpPr>
        <p:spPr bwMode="gray">
          <a:xfrm>
            <a:off x="8366125" y="20638"/>
            <a:ext cx="344488" cy="6858000"/>
          </a:xfrm>
          <a:prstGeom prst="rect">
            <a:avLst/>
          </a:prstGeom>
          <a:solidFill>
            <a:schemeClr val="accent2">
              <a:alpha val="23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824" name="Rectangle 1624"/>
          <p:cNvSpPr>
            <a:spLocks noChangeArrowheads="1"/>
          </p:cNvSpPr>
          <p:nvPr/>
        </p:nvSpPr>
        <p:spPr bwMode="gray">
          <a:xfrm>
            <a:off x="8664575" y="0"/>
            <a:ext cx="474663" cy="6858000"/>
          </a:xfrm>
          <a:prstGeom prst="rect">
            <a:avLst/>
          </a:prstGeom>
          <a:solidFill>
            <a:schemeClr val="accent2">
              <a:alpha val="28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813" name="Text Box 1613"/>
          <p:cNvSpPr txBox="1">
            <a:spLocks noChangeArrowheads="1"/>
          </p:cNvSpPr>
          <p:nvPr/>
        </p:nvSpPr>
        <p:spPr bwMode="gray">
          <a:xfrm>
            <a:off x="76200" y="6477000"/>
            <a:ext cx="16081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000">
                <a:solidFill>
                  <a:srgbClr val="F8F8F8"/>
                </a:solidFill>
              </a:rPr>
              <a:t>www.themegallery.com</a:t>
            </a:r>
          </a:p>
        </p:txBody>
      </p:sp>
      <p:sp>
        <p:nvSpPr>
          <p:cNvPr id="436812" name="Text Box 1612"/>
          <p:cNvSpPr txBox="1">
            <a:spLocks noChangeArrowheads="1"/>
          </p:cNvSpPr>
          <p:nvPr/>
        </p:nvSpPr>
        <p:spPr bwMode="gray">
          <a:xfrm>
            <a:off x="276225" y="6007100"/>
            <a:ext cx="11699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FF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436843" name="Rectangle 1643"/>
          <p:cNvSpPr>
            <a:spLocks noChangeArrowheads="1"/>
          </p:cNvSpPr>
          <p:nvPr/>
        </p:nvSpPr>
        <p:spPr bwMode="gray">
          <a:xfrm>
            <a:off x="7953375" y="4763"/>
            <a:ext cx="136525" cy="6858000"/>
          </a:xfrm>
          <a:prstGeom prst="rect">
            <a:avLst/>
          </a:prstGeom>
          <a:solidFill>
            <a:schemeClr val="accent2">
              <a:alpha val="6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844" name="Rectangle 1644"/>
          <p:cNvSpPr>
            <a:spLocks noChangeArrowheads="1"/>
          </p:cNvSpPr>
          <p:nvPr/>
        </p:nvSpPr>
        <p:spPr bwMode="gray">
          <a:xfrm>
            <a:off x="8045450" y="4763"/>
            <a:ext cx="168275" cy="6858000"/>
          </a:xfrm>
          <a:prstGeom prst="rect">
            <a:avLst/>
          </a:prstGeom>
          <a:solidFill>
            <a:schemeClr val="accent2">
              <a:alpha val="12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845" name="Rectangle 1645"/>
          <p:cNvSpPr>
            <a:spLocks noChangeArrowheads="1"/>
          </p:cNvSpPr>
          <p:nvPr/>
        </p:nvSpPr>
        <p:spPr bwMode="gray">
          <a:xfrm>
            <a:off x="8177213" y="-11113"/>
            <a:ext cx="230187" cy="6858001"/>
          </a:xfrm>
          <a:prstGeom prst="rect">
            <a:avLst/>
          </a:prstGeom>
          <a:solidFill>
            <a:schemeClr val="accent2">
              <a:alpha val="17999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847" name="Rectangle 1647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3802063" y="1314450"/>
            <a:ext cx="5105400" cy="147002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36848" name="Rectangle 1648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810000" y="2762250"/>
            <a:ext cx="5151438" cy="7572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36850" name="Rectangle 165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552825" y="653415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36849" name="Rectangle 1649"/>
          <p:cNvSpPr>
            <a:spLocks noGrp="1" noChangeArrowheads="1"/>
          </p:cNvSpPr>
          <p:nvPr>
            <p:ph type="dt" sz="quarter" idx="2"/>
          </p:nvPr>
        </p:nvSpPr>
        <p:spPr bwMode="gray">
          <a:xfrm>
            <a:off x="6900863" y="652621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36851" name="Rectangle 1651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011488" y="6527800"/>
            <a:ext cx="373062" cy="234950"/>
          </a:xfrm>
        </p:spPr>
        <p:txBody>
          <a:bodyPr/>
          <a:lstStyle>
            <a:lvl1pPr>
              <a:defRPr/>
            </a:lvl1pPr>
          </a:lstStyle>
          <a:p>
            <a:fld id="{5F9D56A1-3BF2-4CBD-9AFD-902A79A62D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3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3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67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6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6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67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6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6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67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6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6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67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6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6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68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6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6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68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6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6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68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6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36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68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6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6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68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6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6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68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6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36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100"/>
                            </p:stCondLst>
                            <p:childTnLst>
                              <p:par>
                                <p:cTn id="6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500" fill="hold"/>
                                        <p:tgtEl>
                                          <p:spTgt spid="4368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43679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43679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43679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77" dur="500" fill="hold"/>
                                        <p:tgtEl>
                                          <p:spTgt spid="43679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79" dur="500" fill="hold"/>
                                        <p:tgtEl>
                                          <p:spTgt spid="43679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1" dur="500" fill="hold"/>
                                        <p:tgtEl>
                                          <p:spTgt spid="43679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3" dur="500" fill="hold"/>
                                        <p:tgtEl>
                                          <p:spTgt spid="4368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85" dur="500" fill="hold"/>
                                        <p:tgtEl>
                                          <p:spTgt spid="4368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87" dur="500" fill="hold"/>
                                        <p:tgtEl>
                                          <p:spTgt spid="4368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900"/>
                            </p:stCondLst>
                            <p:childTnLst>
                              <p:par>
                                <p:cTn id="89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4368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4368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4" dur="500" fill="hold"/>
                                        <p:tgtEl>
                                          <p:spTgt spid="43684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4368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3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44 0.26526 C 0.15434 0.26017 0.07587 0.23011 0.04201 0.19056 C 0.00816 0.15101 -0.01441 0.06198 -0.02934 0.02821 " pathEditMode="relative" rAng="0" ptsTypes="faf">
                                      <p:cBhvr>
                                        <p:cTn id="103" dur="1000" fill="hold"/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" y="-1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842" grpId="0" animBg="1"/>
      <p:bldP spid="436842" grpId="1" animBg="1"/>
      <p:bldP spid="436834" grpId="0" animBg="1"/>
      <p:bldP spid="436834" grpId="1" animBg="1"/>
      <p:bldP spid="436796" grpId="0" animBg="1"/>
      <p:bldP spid="436796" grpId="1" animBg="1"/>
      <p:bldP spid="436797" grpId="0" animBg="1"/>
      <p:bldP spid="436797" grpId="1" animBg="1"/>
      <p:bldP spid="436792" grpId="0" animBg="1"/>
      <p:bldP spid="436792" grpId="1" animBg="1"/>
      <p:bldP spid="436793" grpId="0" animBg="1"/>
      <p:bldP spid="436793" grpId="1" animBg="1"/>
      <p:bldP spid="436794" grpId="0" animBg="1"/>
      <p:bldP spid="436794" grpId="1" animBg="1"/>
      <p:bldP spid="436795" grpId="0" animBg="1"/>
      <p:bldP spid="436795" grpId="1" animBg="1"/>
      <p:bldP spid="436822" grpId="0" animBg="1"/>
      <p:bldP spid="436822" grpId="1" animBg="1"/>
      <p:bldP spid="436823" grpId="0" animBg="1"/>
      <p:bldP spid="436823" grpId="1" animBg="1"/>
      <p:bldP spid="436824" grpId="0" animBg="1"/>
      <p:bldP spid="436824" grpId="1" animBg="1"/>
      <p:bldP spid="436843" grpId="0" animBg="1"/>
      <p:bldP spid="436843" grpId="1" animBg="1"/>
      <p:bldP spid="436844" grpId="0" animBg="1"/>
      <p:bldP spid="436844" grpId="1" animBg="1"/>
      <p:bldP spid="436845" grpId="0" animBg="1"/>
      <p:bldP spid="436845" grpId="1" animBg="1"/>
      <p:bldP spid="436847" grpId="0"/>
      <p:bldP spid="436847" grpId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B25596-2432-4B6C-984D-4B6B446600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8338" y="65088"/>
            <a:ext cx="1995487" cy="64595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0288" y="65088"/>
            <a:ext cx="5835650" cy="64595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08C87-2171-4FB3-B66C-701B2023984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030288" y="1163638"/>
            <a:ext cx="7961312" cy="5360987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7913" y="66167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38825" y="6616700"/>
            <a:ext cx="2895600" cy="2413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7825" y="6616700"/>
            <a:ext cx="661988" cy="241300"/>
          </a:xfrm>
        </p:spPr>
        <p:txBody>
          <a:bodyPr/>
          <a:lstStyle>
            <a:lvl1pPr>
              <a:defRPr/>
            </a:lvl1pPr>
          </a:lstStyle>
          <a:p>
            <a:fld id="{4CEF44A4-3CD6-4A7F-9081-54C48E6041A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9D56A1-3BF2-4CBD-9AFD-902A79A62D8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44 0.26526 C 0.15434 0.26017 0.07587 0.23011 0.04201 0.19056 C 0.00816 0.15101 -0.01441 0.06198 -0.02934 0.02821 " pathEditMode="relative" rAng="0" ptsTypes="faf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" y="-1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C736F1-5784-426E-BF4E-0EFB6CB5D9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91AAB2-C12E-4743-9671-93E41D0E60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153D9B-0F07-4153-955F-15C8DEC016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5F2BE4-C324-46BB-B4CA-09E6DF06C79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F5C11F-BEF5-4BAE-AE2C-EA1CD8123C3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3D41CC-196D-4AD9-B387-C69D40A361E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736F1-5784-426E-BF4E-0EFB6CB5D9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A9D58C-6C77-493C-BEBE-AF64D182952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5F5019-F698-4BD5-B56F-EA551E15BD5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B25596-2432-4B6C-984D-4B6B446600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708C87-2171-4FB3-B66C-701B2023984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91AAB2-C12E-4743-9671-93E41D0E609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0288" y="1163638"/>
            <a:ext cx="3903662" cy="5360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6350" y="1163638"/>
            <a:ext cx="3905250" cy="5360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153D9B-0F07-4153-955F-15C8DEC016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5F2BE4-C324-46BB-B4CA-09E6DF06C79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F5C11F-BEF5-4BAE-AE2C-EA1CD8123C3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3D41CC-196D-4AD9-B387-C69D40A361E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9D58C-6C77-493C-BEBE-AF64D182952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5F5019-F698-4BD5-B56F-EA551E15BD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19" name="Line 491"/>
          <p:cNvSpPr>
            <a:spLocks noChangeShapeType="1"/>
          </p:cNvSpPr>
          <p:nvPr/>
        </p:nvSpPr>
        <p:spPr bwMode="auto">
          <a:xfrm>
            <a:off x="1101725" y="1000125"/>
            <a:ext cx="7834313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002" name="Rectangle 474"/>
          <p:cNvSpPr>
            <a:spLocks noChangeArrowheads="1"/>
          </p:cNvSpPr>
          <p:nvPr/>
        </p:nvSpPr>
        <p:spPr bwMode="gray">
          <a:xfrm>
            <a:off x="269875" y="0"/>
            <a:ext cx="284163" cy="6889750"/>
          </a:xfrm>
          <a:prstGeom prst="rect">
            <a:avLst/>
          </a:prstGeom>
          <a:solidFill>
            <a:schemeClr val="accent2">
              <a:alpha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003" name="Rectangle 475"/>
          <p:cNvSpPr>
            <a:spLocks noChangeArrowheads="1"/>
          </p:cNvSpPr>
          <p:nvPr/>
        </p:nvSpPr>
        <p:spPr bwMode="gray">
          <a:xfrm>
            <a:off x="-12700" y="0"/>
            <a:ext cx="330200" cy="6858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28627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005" name="Rectangle 477"/>
          <p:cNvSpPr>
            <a:spLocks noChangeArrowheads="1"/>
          </p:cNvSpPr>
          <p:nvPr/>
        </p:nvSpPr>
        <p:spPr bwMode="gray">
          <a:xfrm>
            <a:off x="749300" y="-14288"/>
            <a:ext cx="71438" cy="6872288"/>
          </a:xfrm>
          <a:prstGeom prst="rect">
            <a:avLst/>
          </a:prstGeom>
          <a:solidFill>
            <a:schemeClr val="accent2">
              <a:alpha val="2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007" name="Rectangle 479"/>
          <p:cNvSpPr>
            <a:spLocks noChangeArrowheads="1"/>
          </p:cNvSpPr>
          <p:nvPr/>
        </p:nvSpPr>
        <p:spPr bwMode="gray">
          <a:xfrm>
            <a:off x="508000" y="0"/>
            <a:ext cx="168275" cy="6865938"/>
          </a:xfrm>
          <a:prstGeom prst="rect">
            <a:avLst/>
          </a:prstGeom>
          <a:solidFill>
            <a:schemeClr val="accent2">
              <a:alpha val="53999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009" name="Rectangle 481"/>
          <p:cNvSpPr>
            <a:spLocks noChangeArrowheads="1"/>
          </p:cNvSpPr>
          <p:nvPr/>
        </p:nvSpPr>
        <p:spPr bwMode="gray">
          <a:xfrm>
            <a:off x="661988" y="0"/>
            <a:ext cx="114300" cy="6872288"/>
          </a:xfrm>
          <a:prstGeom prst="rect">
            <a:avLst/>
          </a:prstGeom>
          <a:solidFill>
            <a:schemeClr val="accent2">
              <a:alpha val="37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988" name="Rectangle 460"/>
          <p:cNvSpPr>
            <a:spLocks noGrp="1" noChangeArrowheads="1"/>
          </p:cNvSpPr>
          <p:nvPr>
            <p:ph type="title"/>
          </p:nvPr>
        </p:nvSpPr>
        <p:spPr bwMode="auto">
          <a:xfrm>
            <a:off x="1055688" y="65088"/>
            <a:ext cx="7958137" cy="101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0989" name="Rectangle 46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0288" y="1163638"/>
            <a:ext cx="7961312" cy="536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0990" name="Rectangle 46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7913" y="66167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en-US"/>
          </a:p>
        </p:txBody>
      </p:sp>
      <p:sp>
        <p:nvSpPr>
          <p:cNvPr id="150991" name="Rectangle 46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38825" y="6616700"/>
            <a:ext cx="2895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en-US"/>
          </a:p>
        </p:txBody>
      </p:sp>
      <p:sp>
        <p:nvSpPr>
          <p:cNvPr id="150992" name="Rectangle 46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87825" y="6616700"/>
            <a:ext cx="66198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4CEF44A4-3CD6-4A7F-9081-54C48E6041A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51036" name="Oval 508"/>
          <p:cNvSpPr>
            <a:spLocks noChangeArrowheads="1"/>
          </p:cNvSpPr>
          <p:nvPr/>
        </p:nvSpPr>
        <p:spPr bwMode="gray">
          <a:xfrm>
            <a:off x="438150" y="1892300"/>
            <a:ext cx="619125" cy="614363"/>
          </a:xfrm>
          <a:prstGeom prst="ellipse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28575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039" name="Oval 511"/>
          <p:cNvSpPr>
            <a:spLocks noChangeArrowheads="1"/>
          </p:cNvSpPr>
          <p:nvPr/>
        </p:nvSpPr>
        <p:spPr bwMode="gray">
          <a:xfrm>
            <a:off x="442913" y="315913"/>
            <a:ext cx="603250" cy="596900"/>
          </a:xfrm>
          <a:prstGeom prst="ellipse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 w="5715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043" name="Oval 515"/>
          <p:cNvSpPr>
            <a:spLocks noChangeArrowheads="1"/>
          </p:cNvSpPr>
          <p:nvPr/>
        </p:nvSpPr>
        <p:spPr bwMode="gray">
          <a:xfrm>
            <a:off x="430213" y="1128713"/>
            <a:ext cx="603250" cy="593725"/>
          </a:xfrm>
          <a:prstGeom prst="ellipse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 w="3810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5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1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800"/>
                            </p:stCondLst>
                            <p:childTnLst>
                              <p:par>
                                <p:cTn id="2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1510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15100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510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1510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1510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002" grpId="0" animBg="1"/>
      <p:bldP spid="151002" grpId="1" animBg="1"/>
      <p:bldP spid="151003" grpId="0" animBg="1"/>
      <p:bldP spid="151003" grpId="1" animBg="1"/>
      <p:bldP spid="151005" grpId="0" animBg="1"/>
      <p:bldP spid="151005" grpId="1" animBg="1"/>
      <p:bldP spid="151007" grpId="0" animBg="1"/>
      <p:bldP spid="151007" grpId="1" animBg="1"/>
      <p:bldP spid="151009" grpId="0" animBg="1"/>
      <p:bldP spid="151009" grpId="1" animBg="1"/>
      <p:bldP spid="150988" grpId="0"/>
    </p:bld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£"/>
        <a:defRPr sz="32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5000"/>
        <a:buChar char="•"/>
        <a:defRPr sz="2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en-US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CEF44A4-3CD6-4A7F-9081-54C48E6041A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4B6F3EE1-662D-41B1-BFED-DF261B5ECEB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468313" y="3284538"/>
            <a:ext cx="6781800" cy="1657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id-ID" sz="2800" b="1" dirty="0" smtClean="0">
                <a:solidFill>
                  <a:schemeClr val="tx2"/>
                </a:solidFill>
              </a:rPr>
              <a:t>Tim Dosen D3IF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id-ID" sz="2800" b="1" dirty="0" smtClean="0">
                <a:solidFill>
                  <a:schemeClr val="tx2"/>
                </a:solidFill>
              </a:rPr>
              <a:t>FIT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323850" y="1839913"/>
            <a:ext cx="6781800" cy="677108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4400" b="1" dirty="0" err="1" smtClean="0">
                <a:solidFill>
                  <a:schemeClr val="tx2"/>
                </a:solidFill>
              </a:rPr>
              <a:t>Kalkulus</a:t>
            </a:r>
            <a:r>
              <a:rPr lang="en-US" sz="4400" b="1" dirty="0" smtClean="0">
                <a:solidFill>
                  <a:schemeClr val="tx2"/>
                </a:solidFill>
              </a:rPr>
              <a:t> </a:t>
            </a:r>
            <a:r>
              <a:rPr lang="en-US" sz="4400" b="1" dirty="0" err="1">
                <a:solidFill>
                  <a:schemeClr val="tx2"/>
                </a:solidFill>
              </a:rPr>
              <a:t>Predikat</a:t>
            </a:r>
            <a:endParaRPr lang="en-US" sz="4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285728"/>
            <a:ext cx="5929354" cy="1143000"/>
          </a:xfrm>
        </p:spPr>
        <p:txBody>
          <a:bodyPr/>
          <a:lstStyle/>
          <a:p>
            <a:r>
              <a:rPr lang="en-US" sz="3100" dirty="0" err="1"/>
              <a:t>Kalkulus</a:t>
            </a:r>
            <a:r>
              <a:rPr lang="en-US" sz="3100" dirty="0"/>
              <a:t> </a:t>
            </a:r>
            <a:r>
              <a:rPr lang="en-US" sz="3100" dirty="0" err="1"/>
              <a:t>Predikat-Definisi</a:t>
            </a:r>
            <a:r>
              <a:rPr lang="en-US" sz="3100" dirty="0"/>
              <a:t> </a:t>
            </a:r>
            <a:r>
              <a:rPr lang="en-US" sz="3100" dirty="0" err="1"/>
              <a:t>Kalimat</a:t>
            </a:r>
            <a:endParaRPr lang="en-US" sz="3100" dirty="0"/>
          </a:p>
        </p:txBody>
      </p:sp>
      <p:sp>
        <p:nvSpPr>
          <p:cNvPr id="288771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428736"/>
            <a:ext cx="8229600" cy="4968875"/>
          </a:xfrm>
        </p:spPr>
        <p:txBody>
          <a:bodyPr>
            <a:normAutofit lnSpcReduction="10000"/>
          </a:bodyPr>
          <a:lstStyle/>
          <a:p>
            <a:pPr marL="292100" indent="-292100">
              <a:lnSpc>
                <a:spcPct val="80000"/>
              </a:lnSpc>
              <a:buFont typeface="Wingdings" pitchFamily="2" charset="2"/>
              <a:buNone/>
            </a:pPr>
            <a:r>
              <a:rPr lang="sv-SE" sz="2400" dirty="0">
                <a:latin typeface="Garamond" pitchFamily="18" charset="0"/>
              </a:rPr>
              <a:t>Kalimat dalam kalkulus predikat dibangun dengan aturan,</a:t>
            </a:r>
            <a:endParaRPr lang="en-US" sz="2400" dirty="0">
              <a:latin typeface="Garamond" pitchFamily="18" charset="0"/>
            </a:endParaRPr>
          </a:p>
          <a:p>
            <a:pPr marL="292100" indent="-292100">
              <a:lnSpc>
                <a:spcPct val="80000"/>
              </a:lnSpc>
            </a:pPr>
            <a:r>
              <a:rPr lang="en-US" sz="2400" dirty="0" err="1">
                <a:latin typeface="Garamond" pitchFamily="18" charset="0"/>
              </a:rPr>
              <a:t>Setiap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proposisi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adalah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kalimat</a:t>
            </a:r>
            <a:r>
              <a:rPr lang="en-US" sz="2400" dirty="0">
                <a:latin typeface="Garamond" pitchFamily="18" charset="0"/>
              </a:rPr>
              <a:t>,</a:t>
            </a:r>
          </a:p>
          <a:p>
            <a:pPr marL="292100" indent="-292100">
              <a:lnSpc>
                <a:spcPct val="80000"/>
              </a:lnSpc>
            </a:pPr>
            <a:r>
              <a:rPr lang="en-US" sz="2400" dirty="0" err="1">
                <a:latin typeface="Garamond" pitchFamily="18" charset="0"/>
              </a:rPr>
              <a:t>Jika</a:t>
            </a:r>
            <a:r>
              <a:rPr lang="en-US" sz="2400" dirty="0">
                <a:latin typeface="Garamond" pitchFamily="18" charset="0"/>
              </a:rPr>
              <a:t> A, B, C </a:t>
            </a:r>
            <a:r>
              <a:rPr lang="en-US" sz="2400" dirty="0" err="1">
                <a:latin typeface="Garamond" pitchFamily="18" charset="0"/>
              </a:rPr>
              <a:t>adalah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kalimat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maka</a:t>
            </a:r>
            <a:endParaRPr lang="en-US" sz="2400" dirty="0">
              <a:latin typeface="Garamond" pitchFamily="18" charset="0"/>
            </a:endParaRPr>
          </a:p>
          <a:p>
            <a:pPr marL="754063" lvl="1">
              <a:lnSpc>
                <a:spcPct val="80000"/>
              </a:lnSpc>
            </a:pPr>
            <a:r>
              <a:rPr lang="en-US" sz="2400" b="1" dirty="0" err="1">
                <a:latin typeface="Garamond" pitchFamily="18" charset="0"/>
              </a:rPr>
              <a:t>Negasi</a:t>
            </a:r>
            <a:r>
              <a:rPr lang="en-US" sz="2400" dirty="0">
                <a:latin typeface="Garamond" pitchFamily="18" charset="0"/>
              </a:rPr>
              <a:t> (not A) </a:t>
            </a:r>
            <a:r>
              <a:rPr lang="en-US" sz="2400" dirty="0" err="1">
                <a:latin typeface="Garamond" pitchFamily="18" charset="0"/>
              </a:rPr>
              <a:t>adalah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kalimat</a:t>
            </a:r>
            <a:endParaRPr lang="en-US" sz="2400" dirty="0">
              <a:latin typeface="Garamond" pitchFamily="18" charset="0"/>
            </a:endParaRPr>
          </a:p>
          <a:p>
            <a:pPr marL="754063" lvl="1">
              <a:lnSpc>
                <a:spcPct val="80000"/>
              </a:lnSpc>
            </a:pPr>
            <a:r>
              <a:rPr lang="en-US" sz="2400" b="1" dirty="0" err="1">
                <a:latin typeface="Garamond" pitchFamily="18" charset="0"/>
              </a:rPr>
              <a:t>Konjungsi</a:t>
            </a:r>
            <a:r>
              <a:rPr lang="en-US" sz="2400" dirty="0">
                <a:latin typeface="Garamond" pitchFamily="18" charset="0"/>
              </a:rPr>
              <a:t> A </a:t>
            </a:r>
            <a:r>
              <a:rPr lang="en-US" sz="2400" dirty="0" err="1">
                <a:latin typeface="Garamond" pitchFamily="18" charset="0"/>
              </a:rPr>
              <a:t>dengan</a:t>
            </a:r>
            <a:r>
              <a:rPr lang="en-US" sz="2400" dirty="0">
                <a:latin typeface="Garamond" pitchFamily="18" charset="0"/>
              </a:rPr>
              <a:t> B: (A and B) </a:t>
            </a:r>
            <a:r>
              <a:rPr lang="en-US" sz="2400" dirty="0" err="1">
                <a:latin typeface="Garamond" pitchFamily="18" charset="0"/>
              </a:rPr>
              <a:t>adalah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kalimat</a:t>
            </a:r>
            <a:endParaRPr lang="en-US" sz="2400" dirty="0">
              <a:latin typeface="Garamond" pitchFamily="18" charset="0"/>
            </a:endParaRPr>
          </a:p>
          <a:p>
            <a:pPr marL="754063" lvl="1">
              <a:lnSpc>
                <a:spcPct val="80000"/>
              </a:lnSpc>
            </a:pPr>
            <a:r>
              <a:rPr lang="en-US" sz="2400" b="1" dirty="0" err="1">
                <a:latin typeface="Garamond" pitchFamily="18" charset="0"/>
              </a:rPr>
              <a:t>Disjungsi</a:t>
            </a:r>
            <a:r>
              <a:rPr lang="en-US" sz="2400" dirty="0">
                <a:latin typeface="Garamond" pitchFamily="18" charset="0"/>
              </a:rPr>
              <a:t> A </a:t>
            </a:r>
            <a:r>
              <a:rPr lang="en-US" sz="2400" dirty="0" err="1">
                <a:latin typeface="Garamond" pitchFamily="18" charset="0"/>
              </a:rPr>
              <a:t>dengan</a:t>
            </a:r>
            <a:r>
              <a:rPr lang="en-US" sz="2400" dirty="0">
                <a:latin typeface="Garamond" pitchFamily="18" charset="0"/>
              </a:rPr>
              <a:t> B : (A or B) </a:t>
            </a:r>
            <a:r>
              <a:rPr lang="en-US" sz="2400" dirty="0" err="1">
                <a:latin typeface="Garamond" pitchFamily="18" charset="0"/>
              </a:rPr>
              <a:t>adalah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kalimat</a:t>
            </a:r>
            <a:endParaRPr lang="en-US" sz="2400" dirty="0">
              <a:latin typeface="Garamond" pitchFamily="18" charset="0"/>
            </a:endParaRPr>
          </a:p>
          <a:p>
            <a:pPr marL="754063" lvl="1">
              <a:lnSpc>
                <a:spcPct val="80000"/>
              </a:lnSpc>
            </a:pPr>
            <a:r>
              <a:rPr lang="en-US" sz="2400" b="1" dirty="0" err="1">
                <a:latin typeface="Garamond" pitchFamily="18" charset="0"/>
              </a:rPr>
              <a:t>Implikasi</a:t>
            </a:r>
            <a:r>
              <a:rPr lang="en-US" sz="2400" dirty="0">
                <a:latin typeface="Garamond" pitchFamily="18" charset="0"/>
              </a:rPr>
              <a:t> (If A then B) </a:t>
            </a:r>
            <a:r>
              <a:rPr lang="en-US" sz="2400" dirty="0" err="1">
                <a:latin typeface="Garamond" pitchFamily="18" charset="0"/>
              </a:rPr>
              <a:t>adalah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kalimat</a:t>
            </a:r>
            <a:endParaRPr lang="en-US" sz="2400" dirty="0">
              <a:latin typeface="Garamond" pitchFamily="18" charset="0"/>
            </a:endParaRPr>
          </a:p>
          <a:p>
            <a:pPr marL="754063" lvl="1">
              <a:lnSpc>
                <a:spcPct val="80000"/>
              </a:lnSpc>
            </a:pPr>
            <a:r>
              <a:rPr lang="en-US" sz="2400" b="1" dirty="0" err="1">
                <a:latin typeface="Garamond" pitchFamily="18" charset="0"/>
              </a:rPr>
              <a:t>Ekivalensi</a:t>
            </a:r>
            <a:r>
              <a:rPr lang="en-US" sz="2400" dirty="0">
                <a:latin typeface="Garamond" pitchFamily="18" charset="0"/>
              </a:rPr>
              <a:t> A </a:t>
            </a:r>
            <a:r>
              <a:rPr lang="en-US" sz="2400" dirty="0" err="1">
                <a:latin typeface="Garamond" pitchFamily="18" charset="0"/>
              </a:rPr>
              <a:t>dan</a:t>
            </a:r>
            <a:r>
              <a:rPr lang="en-US" sz="2400" dirty="0">
                <a:latin typeface="Garamond" pitchFamily="18" charset="0"/>
              </a:rPr>
              <a:t> B (A if and only if B) </a:t>
            </a:r>
            <a:r>
              <a:rPr lang="en-US" sz="2400" dirty="0" err="1">
                <a:latin typeface="Garamond" pitchFamily="18" charset="0"/>
              </a:rPr>
              <a:t>adalah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kalimat</a:t>
            </a:r>
            <a:endParaRPr lang="en-US" sz="2400" dirty="0">
              <a:latin typeface="Garamond" pitchFamily="18" charset="0"/>
            </a:endParaRPr>
          </a:p>
          <a:p>
            <a:pPr marL="754063" lvl="1">
              <a:lnSpc>
                <a:spcPct val="80000"/>
              </a:lnSpc>
            </a:pPr>
            <a:r>
              <a:rPr lang="en-US" sz="2400" b="1" dirty="0" err="1">
                <a:latin typeface="Garamond" pitchFamily="18" charset="0"/>
              </a:rPr>
              <a:t>Kondisional</a:t>
            </a:r>
            <a:r>
              <a:rPr lang="en-US" sz="2400" dirty="0">
                <a:latin typeface="Garamond" pitchFamily="18" charset="0"/>
              </a:rPr>
              <a:t> if A then B else C </a:t>
            </a:r>
            <a:r>
              <a:rPr lang="en-US" sz="2400" dirty="0" err="1">
                <a:latin typeface="Garamond" pitchFamily="18" charset="0"/>
              </a:rPr>
              <a:t>adalah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kalimat</a:t>
            </a:r>
            <a:r>
              <a:rPr lang="en-US" sz="2400" dirty="0">
                <a:latin typeface="Garamond" pitchFamily="18" charset="0"/>
              </a:rPr>
              <a:t>.</a:t>
            </a:r>
          </a:p>
          <a:p>
            <a:pPr marL="292100" indent="-292100">
              <a:lnSpc>
                <a:spcPct val="80000"/>
              </a:lnSpc>
            </a:pPr>
            <a:r>
              <a:rPr lang="en-US" sz="2400" dirty="0" err="1">
                <a:latin typeface="Garamond" pitchFamily="18" charset="0"/>
              </a:rPr>
              <a:t>Jika</a:t>
            </a:r>
            <a:r>
              <a:rPr lang="en-US" sz="2400" dirty="0">
                <a:latin typeface="Garamond" pitchFamily="18" charset="0"/>
              </a:rPr>
              <a:t> A </a:t>
            </a:r>
            <a:r>
              <a:rPr lang="en-US" sz="2400" dirty="0" err="1">
                <a:latin typeface="Garamond" pitchFamily="18" charset="0"/>
              </a:rPr>
              <a:t>adalah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kalimat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dan</a:t>
            </a:r>
            <a:r>
              <a:rPr lang="en-US" sz="2400" dirty="0">
                <a:latin typeface="Garamond" pitchFamily="18" charset="0"/>
              </a:rPr>
              <a:t> x </a:t>
            </a:r>
            <a:r>
              <a:rPr lang="en-US" sz="2400" dirty="0" err="1">
                <a:latin typeface="Garamond" pitchFamily="18" charset="0"/>
              </a:rPr>
              <a:t>adalah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variabel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maka</a:t>
            </a:r>
            <a:r>
              <a:rPr lang="en-US" sz="2400" dirty="0">
                <a:latin typeface="Garamond" pitchFamily="18" charset="0"/>
              </a:rPr>
              <a:t>, </a:t>
            </a:r>
          </a:p>
          <a:p>
            <a:pPr marL="754063" lvl="1">
              <a:lnSpc>
                <a:spcPct val="80000"/>
              </a:lnSpc>
            </a:pPr>
            <a:r>
              <a:rPr lang="en-US" sz="2400" dirty="0">
                <a:latin typeface="Garamond" pitchFamily="18" charset="0"/>
              </a:rPr>
              <a:t>(</a:t>
            </a:r>
            <a:r>
              <a:rPr lang="en-US" sz="2400" b="1" dirty="0">
                <a:latin typeface="Garamond" pitchFamily="18" charset="0"/>
              </a:rPr>
              <a:t>For all x</a:t>
            </a:r>
            <a:r>
              <a:rPr lang="en-US" sz="2400" dirty="0">
                <a:latin typeface="Garamond" pitchFamily="18" charset="0"/>
              </a:rPr>
              <a:t>) A </a:t>
            </a:r>
            <a:r>
              <a:rPr lang="en-US" sz="2400" dirty="0" err="1">
                <a:latin typeface="Garamond" pitchFamily="18" charset="0"/>
              </a:rPr>
              <a:t>adalah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kalimat</a:t>
            </a:r>
            <a:endParaRPr lang="en-US" sz="2400" dirty="0">
              <a:latin typeface="Garamond" pitchFamily="18" charset="0"/>
            </a:endParaRPr>
          </a:p>
          <a:p>
            <a:pPr marL="754063" lvl="1">
              <a:lnSpc>
                <a:spcPct val="80000"/>
              </a:lnSpc>
            </a:pPr>
            <a:r>
              <a:rPr lang="en-US" sz="2400" dirty="0">
                <a:latin typeface="Garamond" pitchFamily="18" charset="0"/>
              </a:rPr>
              <a:t>(</a:t>
            </a:r>
            <a:r>
              <a:rPr lang="en-US" sz="2400" b="1" dirty="0">
                <a:latin typeface="Garamond" pitchFamily="18" charset="0"/>
              </a:rPr>
              <a:t>For some x</a:t>
            </a:r>
            <a:r>
              <a:rPr lang="en-US" sz="2400" dirty="0">
                <a:latin typeface="Garamond" pitchFamily="18" charset="0"/>
              </a:rPr>
              <a:t>) A </a:t>
            </a:r>
            <a:r>
              <a:rPr lang="en-US" sz="2400" dirty="0" err="1">
                <a:latin typeface="Garamond" pitchFamily="18" charset="0"/>
              </a:rPr>
              <a:t>adalah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kalimat</a:t>
            </a:r>
            <a:endParaRPr lang="en-US" sz="2400" dirty="0">
              <a:latin typeface="Garamond" pitchFamily="18" charset="0"/>
            </a:endParaRPr>
          </a:p>
          <a:p>
            <a:pPr marL="754063" lvl="1">
              <a:lnSpc>
                <a:spcPct val="80000"/>
              </a:lnSpc>
              <a:buFont typeface="Wingdings" pitchFamily="2" charset="2"/>
              <a:buNone/>
            </a:pPr>
            <a:endParaRPr lang="en-US" sz="2400" dirty="0">
              <a:latin typeface="Garamond" pitchFamily="18" charset="0"/>
            </a:endParaRPr>
          </a:p>
          <a:p>
            <a:pPr marL="754063" lvl="1">
              <a:lnSpc>
                <a:spcPct val="80000"/>
              </a:lnSpc>
              <a:buFont typeface="Wingdings" pitchFamily="2" charset="2"/>
              <a:buNone/>
            </a:pPr>
            <a:r>
              <a:rPr lang="sv-SE" sz="1800" dirty="0">
                <a:latin typeface="Garamond" pitchFamily="18" charset="0"/>
              </a:rPr>
              <a:t>Catatan : kemunculan A dikatakan berada dalam lingkup kuantifier</a:t>
            </a:r>
            <a:endParaRPr lang="en-US" sz="1800" dirty="0">
              <a:latin typeface="Garamond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7BB7-997F-420E-B535-89406356C339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38" y="214290"/>
            <a:ext cx="5786478" cy="1143000"/>
          </a:xfrm>
        </p:spPr>
        <p:txBody>
          <a:bodyPr/>
          <a:lstStyle/>
          <a:p>
            <a:r>
              <a:rPr lang="en-US" sz="3100" dirty="0" err="1"/>
              <a:t>Kalkulus</a:t>
            </a:r>
            <a:r>
              <a:rPr lang="en-US" sz="3100" dirty="0"/>
              <a:t> </a:t>
            </a:r>
            <a:r>
              <a:rPr lang="en-US" sz="3100" dirty="0" err="1"/>
              <a:t>Predikat-Definisi</a:t>
            </a:r>
            <a:r>
              <a:rPr lang="en-US" sz="3100" dirty="0"/>
              <a:t> </a:t>
            </a:r>
            <a:r>
              <a:rPr lang="en-US" sz="3100" dirty="0" err="1"/>
              <a:t>Kalimat</a:t>
            </a:r>
            <a:endParaRPr lang="en-US" sz="3100" dirty="0"/>
          </a:p>
        </p:txBody>
      </p:sp>
      <p:sp>
        <p:nvSpPr>
          <p:cNvPr id="289795" name="Rectangle 3"/>
          <p:cNvSpPr>
            <a:spLocks noGrp="1" noChangeArrowheads="1"/>
          </p:cNvSpPr>
          <p:nvPr>
            <p:ph idx="1"/>
          </p:nvPr>
        </p:nvSpPr>
        <p:spPr>
          <a:xfrm>
            <a:off x="1071538" y="1428736"/>
            <a:ext cx="7498080" cy="4800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 err="1">
                <a:latin typeface="Garamond" pitchFamily="18" charset="0"/>
              </a:rPr>
              <a:t>Contoh</a:t>
            </a:r>
            <a:r>
              <a:rPr lang="en-US" sz="2600" dirty="0">
                <a:latin typeface="Garamond" pitchFamily="18" charset="0"/>
              </a:rPr>
              <a:t> :</a:t>
            </a:r>
          </a:p>
          <a:p>
            <a:pPr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600" dirty="0">
                <a:latin typeface="Garamond" pitchFamily="18" charset="0"/>
              </a:rPr>
              <a:t>if (for all x) p(a, b, x) then g (y) else f(a, y) </a:t>
            </a:r>
            <a:r>
              <a:rPr lang="en-US" sz="2600" dirty="0" err="1">
                <a:latin typeface="Garamond" pitchFamily="18" charset="0"/>
              </a:rPr>
              <a:t>adalah</a:t>
            </a:r>
            <a:r>
              <a:rPr lang="en-US" sz="2600" dirty="0">
                <a:latin typeface="Garamond" pitchFamily="18" charset="0"/>
              </a:rPr>
              <a:t> term, </a:t>
            </a:r>
            <a:r>
              <a:rPr lang="en-US" sz="2600" dirty="0" err="1">
                <a:latin typeface="Garamond" pitchFamily="18" charset="0"/>
              </a:rPr>
              <a:t>karena</a:t>
            </a:r>
            <a:endParaRPr lang="en-US" sz="2600" dirty="0">
              <a:latin typeface="Garamond" pitchFamily="18" charset="0"/>
            </a:endParaRPr>
          </a:p>
          <a:p>
            <a:pPr marL="749300" lvl="1" indent="-292100">
              <a:lnSpc>
                <a:spcPct val="90000"/>
              </a:lnSpc>
            </a:pPr>
            <a:r>
              <a:rPr lang="en-US" sz="2200" dirty="0">
                <a:latin typeface="Garamond" pitchFamily="18" charset="0"/>
              </a:rPr>
              <a:t>a </a:t>
            </a:r>
            <a:r>
              <a:rPr lang="en-US" sz="2200" dirty="0" err="1">
                <a:latin typeface="Garamond" pitchFamily="18" charset="0"/>
              </a:rPr>
              <a:t>dan</a:t>
            </a:r>
            <a:r>
              <a:rPr lang="en-US" sz="2200" dirty="0">
                <a:latin typeface="Garamond" pitchFamily="18" charset="0"/>
              </a:rPr>
              <a:t> b </a:t>
            </a:r>
            <a:r>
              <a:rPr lang="en-US" sz="2200" dirty="0" err="1">
                <a:latin typeface="Garamond" pitchFamily="18" charset="0"/>
              </a:rPr>
              <a:t>adalah</a:t>
            </a: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 err="1">
                <a:latin typeface="Garamond" pitchFamily="18" charset="0"/>
              </a:rPr>
              <a:t>simbol</a:t>
            </a: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 err="1">
                <a:latin typeface="Garamond" pitchFamily="18" charset="0"/>
              </a:rPr>
              <a:t>konstanta</a:t>
            </a:r>
            <a:r>
              <a:rPr lang="en-US" sz="2200" dirty="0">
                <a:latin typeface="Garamond" pitchFamily="18" charset="0"/>
              </a:rPr>
              <a:t>, </a:t>
            </a:r>
          </a:p>
          <a:p>
            <a:pPr marL="749300" lvl="1" indent="-292100">
              <a:lnSpc>
                <a:spcPct val="90000"/>
              </a:lnSpc>
            </a:pPr>
            <a:r>
              <a:rPr lang="en-US" sz="2200" dirty="0">
                <a:latin typeface="Garamond" pitchFamily="18" charset="0"/>
              </a:rPr>
              <a:t>x </a:t>
            </a:r>
            <a:r>
              <a:rPr lang="en-US" sz="2200" dirty="0" err="1">
                <a:latin typeface="Garamond" pitchFamily="18" charset="0"/>
              </a:rPr>
              <a:t>dan</a:t>
            </a:r>
            <a:r>
              <a:rPr lang="en-US" sz="2200" dirty="0">
                <a:latin typeface="Garamond" pitchFamily="18" charset="0"/>
              </a:rPr>
              <a:t> y </a:t>
            </a:r>
            <a:r>
              <a:rPr lang="en-US" sz="2200" dirty="0" err="1">
                <a:latin typeface="Garamond" pitchFamily="18" charset="0"/>
              </a:rPr>
              <a:t>adalah</a:t>
            </a: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 err="1">
                <a:latin typeface="Garamond" pitchFamily="18" charset="0"/>
              </a:rPr>
              <a:t>simbol</a:t>
            </a: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 err="1">
                <a:latin typeface="Garamond" pitchFamily="18" charset="0"/>
              </a:rPr>
              <a:t>variabel</a:t>
            </a:r>
            <a:r>
              <a:rPr lang="en-US" sz="2200" dirty="0">
                <a:latin typeface="Garamond" pitchFamily="18" charset="0"/>
              </a:rPr>
              <a:t>, </a:t>
            </a:r>
          </a:p>
          <a:p>
            <a:pPr marL="749300" lvl="1" indent="-292100">
              <a:lnSpc>
                <a:spcPct val="90000"/>
              </a:lnSpc>
            </a:pPr>
            <a:r>
              <a:rPr lang="en-US" sz="2200" dirty="0">
                <a:latin typeface="Garamond" pitchFamily="18" charset="0"/>
              </a:rPr>
              <a:t>f </a:t>
            </a:r>
            <a:r>
              <a:rPr lang="en-US" sz="2200" dirty="0" err="1">
                <a:latin typeface="Garamond" pitchFamily="18" charset="0"/>
              </a:rPr>
              <a:t>dan</a:t>
            </a:r>
            <a:r>
              <a:rPr lang="en-US" sz="2200" dirty="0">
                <a:latin typeface="Garamond" pitchFamily="18" charset="0"/>
              </a:rPr>
              <a:t> g </a:t>
            </a:r>
            <a:r>
              <a:rPr lang="en-US" sz="2200" dirty="0" err="1">
                <a:latin typeface="Garamond" pitchFamily="18" charset="0"/>
              </a:rPr>
              <a:t>adalah</a:t>
            </a: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 err="1">
                <a:latin typeface="Garamond" pitchFamily="18" charset="0"/>
              </a:rPr>
              <a:t>simbol</a:t>
            </a: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 err="1">
                <a:latin typeface="Garamond" pitchFamily="18" charset="0"/>
              </a:rPr>
              <a:t>fungsi</a:t>
            </a:r>
            <a:r>
              <a:rPr lang="en-US" sz="2200" dirty="0">
                <a:latin typeface="Garamond" pitchFamily="18" charset="0"/>
              </a:rPr>
              <a:t>, </a:t>
            </a:r>
            <a:r>
              <a:rPr lang="en-US" sz="2200" dirty="0" err="1">
                <a:latin typeface="Garamond" pitchFamily="18" charset="0"/>
              </a:rPr>
              <a:t>dan</a:t>
            </a:r>
            <a:r>
              <a:rPr lang="en-US" sz="2200" dirty="0">
                <a:latin typeface="Garamond" pitchFamily="18" charset="0"/>
              </a:rPr>
              <a:t> </a:t>
            </a:r>
          </a:p>
          <a:p>
            <a:pPr marL="749300" lvl="1" indent="-292100">
              <a:lnSpc>
                <a:spcPct val="90000"/>
              </a:lnSpc>
            </a:pPr>
            <a:r>
              <a:rPr lang="en-US" sz="2200" dirty="0" err="1">
                <a:latin typeface="Garamond" pitchFamily="18" charset="0"/>
              </a:rPr>
              <a:t>Semua</a:t>
            </a: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 err="1">
                <a:latin typeface="Garamond" pitchFamily="18" charset="0"/>
              </a:rPr>
              <a:t>konstanta</a:t>
            </a:r>
            <a:r>
              <a:rPr lang="en-US" sz="2200" dirty="0">
                <a:latin typeface="Garamond" pitchFamily="18" charset="0"/>
              </a:rPr>
              <a:t>, </a:t>
            </a:r>
            <a:r>
              <a:rPr lang="en-US" sz="2200" dirty="0" err="1">
                <a:latin typeface="Garamond" pitchFamily="18" charset="0"/>
              </a:rPr>
              <a:t>variabel</a:t>
            </a: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 err="1">
                <a:latin typeface="Garamond" pitchFamily="18" charset="0"/>
              </a:rPr>
              <a:t>dan</a:t>
            </a: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 err="1">
                <a:latin typeface="Garamond" pitchFamily="18" charset="0"/>
              </a:rPr>
              <a:t>fungsi</a:t>
            </a: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 err="1">
                <a:latin typeface="Garamond" pitchFamily="18" charset="0"/>
              </a:rPr>
              <a:t>adalah</a:t>
            </a:r>
            <a:r>
              <a:rPr lang="en-US" sz="2200" dirty="0">
                <a:latin typeface="Garamond" pitchFamily="18" charset="0"/>
              </a:rPr>
              <a:t> term.</a:t>
            </a:r>
          </a:p>
          <a:p>
            <a:pPr marL="749300" lvl="1" indent="-292100">
              <a:lnSpc>
                <a:spcPct val="90000"/>
              </a:lnSpc>
            </a:pPr>
            <a:r>
              <a:rPr lang="en-US" sz="2200" dirty="0">
                <a:latin typeface="Garamond" pitchFamily="18" charset="0"/>
              </a:rPr>
              <a:t>p </a:t>
            </a:r>
            <a:r>
              <a:rPr lang="en-US" sz="2200" dirty="0" err="1">
                <a:latin typeface="Garamond" pitchFamily="18" charset="0"/>
              </a:rPr>
              <a:t>adalah</a:t>
            </a: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 err="1">
                <a:latin typeface="Garamond" pitchFamily="18" charset="0"/>
              </a:rPr>
              <a:t>simbol</a:t>
            </a: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 err="1">
                <a:latin typeface="Garamond" pitchFamily="18" charset="0"/>
              </a:rPr>
              <a:t>predikat</a:t>
            </a:r>
            <a:r>
              <a:rPr lang="en-US" sz="2200" dirty="0">
                <a:latin typeface="Garamond" pitchFamily="18" charset="0"/>
              </a:rPr>
              <a:t>.</a:t>
            </a:r>
          </a:p>
          <a:p>
            <a:pPr marL="749300" lvl="1" indent="-292100">
              <a:lnSpc>
                <a:spcPct val="90000"/>
              </a:lnSpc>
            </a:pPr>
            <a:r>
              <a:rPr lang="en-US" sz="2200" dirty="0">
                <a:latin typeface="Garamond" pitchFamily="18" charset="0"/>
              </a:rPr>
              <a:t>(for all x) p(a, b, x) </a:t>
            </a:r>
            <a:r>
              <a:rPr lang="en-US" sz="2200" dirty="0" err="1">
                <a:latin typeface="Garamond" pitchFamily="18" charset="0"/>
              </a:rPr>
              <a:t>adalah</a:t>
            </a: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 err="1">
                <a:latin typeface="Garamond" pitchFamily="18" charset="0"/>
              </a:rPr>
              <a:t>kalimat</a:t>
            </a:r>
            <a:r>
              <a:rPr lang="en-US" sz="2200" dirty="0">
                <a:latin typeface="Garamond" pitchFamily="18" charset="0"/>
              </a:rPr>
              <a:t>, g (y) </a:t>
            </a:r>
            <a:r>
              <a:rPr lang="en-US" sz="2200" dirty="0" err="1">
                <a:latin typeface="Garamond" pitchFamily="18" charset="0"/>
              </a:rPr>
              <a:t>dan</a:t>
            </a:r>
            <a:r>
              <a:rPr lang="en-US" sz="2200" dirty="0">
                <a:latin typeface="Garamond" pitchFamily="18" charset="0"/>
              </a:rPr>
              <a:t> f(a, y) </a:t>
            </a:r>
            <a:r>
              <a:rPr lang="en-US" sz="2200" dirty="0" err="1">
                <a:latin typeface="Garamond" pitchFamily="18" charset="0"/>
              </a:rPr>
              <a:t>adalah</a:t>
            </a:r>
            <a:r>
              <a:rPr lang="en-US" sz="2200" dirty="0">
                <a:latin typeface="Garamond" pitchFamily="18" charset="0"/>
              </a:rPr>
              <a:t> term, </a:t>
            </a:r>
            <a:r>
              <a:rPr lang="en-US" sz="2200" dirty="0" err="1">
                <a:latin typeface="Garamond" pitchFamily="18" charset="0"/>
              </a:rPr>
              <a:t>maka</a:t>
            </a: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 err="1">
                <a:latin typeface="Garamond" pitchFamily="18" charset="0"/>
              </a:rPr>
              <a:t>kondisional</a:t>
            </a:r>
            <a:r>
              <a:rPr lang="en-US" sz="2200" dirty="0">
                <a:latin typeface="Garamond" pitchFamily="18" charset="0"/>
              </a:rPr>
              <a:t> if (for all x) p(a, b, x) then g (y) else f(a, y) </a:t>
            </a:r>
            <a:r>
              <a:rPr lang="en-US" sz="2200" dirty="0" err="1">
                <a:latin typeface="Garamond" pitchFamily="18" charset="0"/>
              </a:rPr>
              <a:t>adalah</a:t>
            </a:r>
            <a:r>
              <a:rPr lang="en-US" sz="2200" dirty="0">
                <a:latin typeface="Garamond" pitchFamily="18" charset="0"/>
              </a:rPr>
              <a:t> term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600" dirty="0">
              <a:latin typeface="Garamond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BCBD-2F43-4CCC-87EA-A0E6507B265B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Kalkulus Predikat-Definisi Kalimat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Wingdings" pitchFamily="2" charset="2"/>
              <a:buAutoNum type="arabicPeriod" startAt="2"/>
            </a:pPr>
            <a:r>
              <a:rPr lang="en-US" dirty="0">
                <a:latin typeface="Garamond" pitchFamily="18" charset="0"/>
              </a:rPr>
              <a:t>if (for all x) p(a, b, x) then (for some y) q(y) else not p(a, b, c) </a:t>
            </a:r>
            <a:r>
              <a:rPr lang="en-US" dirty="0" err="1">
                <a:latin typeface="Garamond" pitchFamily="18" charset="0"/>
              </a:rPr>
              <a:t>adalah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dirty="0" err="1">
                <a:latin typeface="Garamond" pitchFamily="18" charset="0"/>
              </a:rPr>
              <a:t>kalimat</a:t>
            </a:r>
            <a:endParaRPr lang="en-US" dirty="0">
              <a:latin typeface="Garamond" pitchFamily="18" charset="0"/>
            </a:endParaRPr>
          </a:p>
          <a:p>
            <a:pPr marL="839788" lvl="1" indent="-495300"/>
            <a:r>
              <a:rPr lang="en-US" dirty="0">
                <a:latin typeface="Garamond" pitchFamily="18" charset="0"/>
              </a:rPr>
              <a:t>a </a:t>
            </a:r>
            <a:r>
              <a:rPr lang="en-US" dirty="0" err="1">
                <a:latin typeface="Garamond" pitchFamily="18" charset="0"/>
              </a:rPr>
              <a:t>dan</a:t>
            </a:r>
            <a:r>
              <a:rPr lang="en-US" dirty="0">
                <a:latin typeface="Garamond" pitchFamily="18" charset="0"/>
              </a:rPr>
              <a:t> b </a:t>
            </a:r>
            <a:r>
              <a:rPr lang="en-US" dirty="0" err="1">
                <a:latin typeface="Garamond" pitchFamily="18" charset="0"/>
              </a:rPr>
              <a:t>adalah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dirty="0" err="1">
                <a:latin typeface="Garamond" pitchFamily="18" charset="0"/>
              </a:rPr>
              <a:t>simbol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dirty="0" err="1">
                <a:latin typeface="Garamond" pitchFamily="18" charset="0"/>
              </a:rPr>
              <a:t>konstanta</a:t>
            </a:r>
            <a:r>
              <a:rPr lang="en-US" dirty="0">
                <a:latin typeface="Garamond" pitchFamily="18" charset="0"/>
              </a:rPr>
              <a:t>, </a:t>
            </a:r>
          </a:p>
          <a:p>
            <a:pPr marL="839788" lvl="1" indent="-495300"/>
            <a:r>
              <a:rPr lang="en-US" dirty="0">
                <a:latin typeface="Garamond" pitchFamily="18" charset="0"/>
              </a:rPr>
              <a:t>x </a:t>
            </a:r>
            <a:r>
              <a:rPr lang="en-US" dirty="0" err="1">
                <a:latin typeface="Garamond" pitchFamily="18" charset="0"/>
              </a:rPr>
              <a:t>dan</a:t>
            </a:r>
            <a:r>
              <a:rPr lang="en-US" dirty="0">
                <a:latin typeface="Garamond" pitchFamily="18" charset="0"/>
              </a:rPr>
              <a:t> y </a:t>
            </a:r>
            <a:r>
              <a:rPr lang="en-US" dirty="0" err="1">
                <a:latin typeface="Garamond" pitchFamily="18" charset="0"/>
              </a:rPr>
              <a:t>adalah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dirty="0" err="1">
                <a:latin typeface="Garamond" pitchFamily="18" charset="0"/>
              </a:rPr>
              <a:t>simbol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dirty="0" err="1">
                <a:latin typeface="Garamond" pitchFamily="18" charset="0"/>
              </a:rPr>
              <a:t>variabel</a:t>
            </a:r>
            <a:r>
              <a:rPr lang="en-US" dirty="0">
                <a:latin typeface="Garamond" pitchFamily="18" charset="0"/>
              </a:rPr>
              <a:t>, </a:t>
            </a:r>
          </a:p>
          <a:p>
            <a:pPr marL="839788" lvl="1" indent="-495300"/>
            <a:r>
              <a:rPr lang="en-US" dirty="0" err="1">
                <a:latin typeface="Garamond" pitchFamily="18" charset="0"/>
              </a:rPr>
              <a:t>Semua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dirty="0" err="1">
                <a:latin typeface="Garamond" pitchFamily="18" charset="0"/>
              </a:rPr>
              <a:t>konstanta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dirty="0" err="1">
                <a:latin typeface="Garamond" pitchFamily="18" charset="0"/>
              </a:rPr>
              <a:t>dan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dirty="0" err="1">
                <a:latin typeface="Garamond" pitchFamily="18" charset="0"/>
              </a:rPr>
              <a:t>variabel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dirty="0" err="1">
                <a:latin typeface="Garamond" pitchFamily="18" charset="0"/>
              </a:rPr>
              <a:t>adalah</a:t>
            </a:r>
            <a:r>
              <a:rPr lang="en-US" dirty="0">
                <a:latin typeface="Garamond" pitchFamily="18" charset="0"/>
              </a:rPr>
              <a:t> term,</a:t>
            </a:r>
          </a:p>
          <a:p>
            <a:pPr marL="839788" lvl="1" indent="-495300"/>
            <a:r>
              <a:rPr lang="en-US" dirty="0">
                <a:latin typeface="Garamond" pitchFamily="18" charset="0"/>
              </a:rPr>
              <a:t>p </a:t>
            </a:r>
            <a:r>
              <a:rPr lang="en-US" dirty="0" err="1">
                <a:latin typeface="Garamond" pitchFamily="18" charset="0"/>
              </a:rPr>
              <a:t>dan</a:t>
            </a:r>
            <a:r>
              <a:rPr lang="en-US" dirty="0">
                <a:latin typeface="Garamond" pitchFamily="18" charset="0"/>
              </a:rPr>
              <a:t> q </a:t>
            </a:r>
            <a:r>
              <a:rPr lang="en-US" dirty="0" err="1">
                <a:latin typeface="Garamond" pitchFamily="18" charset="0"/>
              </a:rPr>
              <a:t>adalah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dirty="0" err="1">
                <a:latin typeface="Garamond" pitchFamily="18" charset="0"/>
              </a:rPr>
              <a:t>simbol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dirty="0" err="1">
                <a:latin typeface="Garamond" pitchFamily="18" charset="0"/>
              </a:rPr>
              <a:t>predikat</a:t>
            </a:r>
            <a:r>
              <a:rPr lang="en-US" dirty="0">
                <a:latin typeface="Garamond" pitchFamily="18" charset="0"/>
              </a:rPr>
              <a:t>,</a:t>
            </a:r>
          </a:p>
          <a:p>
            <a:pPr marL="839788" lvl="1" indent="-495300"/>
            <a:r>
              <a:rPr lang="en-US" dirty="0">
                <a:latin typeface="Garamond" pitchFamily="18" charset="0"/>
              </a:rPr>
              <a:t>(for all x) p(a, b, x) </a:t>
            </a:r>
            <a:r>
              <a:rPr lang="en-US" dirty="0" err="1">
                <a:latin typeface="Garamond" pitchFamily="18" charset="0"/>
              </a:rPr>
              <a:t>dan</a:t>
            </a:r>
            <a:r>
              <a:rPr lang="en-US" dirty="0">
                <a:latin typeface="Garamond" pitchFamily="18" charset="0"/>
              </a:rPr>
              <a:t> (for some y) q(y) </a:t>
            </a:r>
            <a:r>
              <a:rPr lang="en-US" dirty="0" err="1">
                <a:latin typeface="Garamond" pitchFamily="18" charset="0"/>
              </a:rPr>
              <a:t>adalah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dirty="0" err="1">
                <a:latin typeface="Garamond" pitchFamily="18" charset="0"/>
              </a:rPr>
              <a:t>kalimat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en-US" dirty="0" err="1">
                <a:latin typeface="Garamond" pitchFamily="18" charset="0"/>
              </a:rPr>
              <a:t>maka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dirty="0" err="1">
                <a:latin typeface="Garamond" pitchFamily="18" charset="0"/>
              </a:rPr>
              <a:t>kondisional</a:t>
            </a:r>
            <a:r>
              <a:rPr lang="en-US" dirty="0">
                <a:latin typeface="Garamond" pitchFamily="18" charset="0"/>
              </a:rPr>
              <a:t> if (for all x) p(a, b, x) then (for some y) q(y) else not p(a, b, c) </a:t>
            </a:r>
            <a:r>
              <a:rPr lang="en-US" dirty="0" err="1">
                <a:latin typeface="Garamond" pitchFamily="18" charset="0"/>
              </a:rPr>
              <a:t>adalah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dirty="0" err="1">
                <a:latin typeface="Garamond" pitchFamily="18" charset="0"/>
              </a:rPr>
              <a:t>kalimat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74-DA19-4AC4-9593-6A1A41248E0B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Kalkulus Predikat-Definisi Ekspresi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latin typeface="Garamond" pitchFamily="18" charset="0"/>
              </a:rPr>
              <a:t>Suatu ekspresi dalam kalkulus predikat dapat berupa kalimat atau term</a:t>
            </a:r>
          </a:p>
          <a:p>
            <a:pPr>
              <a:buFont typeface="Wingdings" pitchFamily="2" charset="2"/>
              <a:buNone/>
            </a:pPr>
            <a:endParaRPr lang="en-US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>
                <a:latin typeface="Garamond" pitchFamily="18" charset="0"/>
              </a:rPr>
              <a:t>Contoh :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Garamond" pitchFamily="18" charset="0"/>
              </a:rPr>
              <a:t>x				merupakan ekspresi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Garamond" pitchFamily="18" charset="0"/>
              </a:rPr>
              <a:t>f(x,y)			merupakan ekspresi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Garamond" pitchFamily="18" charset="0"/>
              </a:rPr>
              <a:t>(for some x) p(x)	merupakan ekspresi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ED5A-519E-49CC-AFD5-BC2F7D0F40DF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Kalkulus Predikat-Definisi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>
                <a:latin typeface="Garamond" pitchFamily="18" charset="0"/>
              </a:rPr>
              <a:t>Subterm</a:t>
            </a:r>
            <a:r>
              <a:rPr lang="en-US" sz="2600">
                <a:latin typeface="Garamond" pitchFamily="18" charset="0"/>
              </a:rPr>
              <a:t> dari term t atau dari kalimat A adalah setiap term antara yang digunakan untuk membangun t atau A</a:t>
            </a:r>
          </a:p>
          <a:p>
            <a:endParaRPr lang="en-US" sz="2600">
              <a:latin typeface="Garamond" pitchFamily="18" charset="0"/>
            </a:endParaRPr>
          </a:p>
          <a:p>
            <a:r>
              <a:rPr lang="en-US" sz="2600" b="1">
                <a:latin typeface="Garamond" pitchFamily="18" charset="0"/>
              </a:rPr>
              <a:t>Subkalimat</a:t>
            </a:r>
            <a:r>
              <a:rPr lang="en-US" sz="2600">
                <a:latin typeface="Garamond" pitchFamily="18" charset="0"/>
              </a:rPr>
              <a:t> adalah setiap kalimat antara yang digunakan untuk membangun term atau kalimat yang lebih luas</a:t>
            </a:r>
          </a:p>
          <a:p>
            <a:endParaRPr lang="en-US" sz="2600">
              <a:latin typeface="Garamond" pitchFamily="18" charset="0"/>
            </a:endParaRPr>
          </a:p>
          <a:p>
            <a:r>
              <a:rPr lang="en-US" sz="2600" b="1">
                <a:latin typeface="Garamond" pitchFamily="18" charset="0"/>
              </a:rPr>
              <a:t>Subekspresi</a:t>
            </a:r>
            <a:r>
              <a:rPr lang="en-US" sz="2600">
                <a:latin typeface="Garamond" pitchFamily="18" charset="0"/>
              </a:rPr>
              <a:t> adalah subterm atau subkalimat yang terdapat pada sebuah ekspresi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F876-0BEF-44AC-8397-A37B958062E6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Kalkulus Predikat-Definisi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sv-SE">
                <a:latin typeface="Garamond" pitchFamily="18" charset="0"/>
              </a:rPr>
              <a:t>Contoh :</a:t>
            </a:r>
          </a:p>
          <a:p>
            <a:pPr>
              <a:buFont typeface="Wingdings" pitchFamily="2" charset="2"/>
              <a:buNone/>
            </a:pPr>
            <a:r>
              <a:rPr lang="sv-SE">
                <a:latin typeface="Garamond" pitchFamily="18" charset="0"/>
              </a:rPr>
              <a:t>Sebutkan semua subterm dan subkalimat yang terdapat pada ekspresi berikut :</a:t>
            </a:r>
            <a:endParaRPr lang="en-US">
              <a:latin typeface="Garamond" pitchFamily="18" charset="0"/>
            </a:endParaRPr>
          </a:p>
          <a:p>
            <a:pPr algn="ctr">
              <a:buFont typeface="Wingdings" pitchFamily="2" charset="2"/>
              <a:buNone/>
            </a:pPr>
            <a:r>
              <a:rPr lang="en-US" b="1">
                <a:latin typeface="Garamond" pitchFamily="18" charset="0"/>
              </a:rPr>
              <a:t>E : if (for all x) q (x, f(a</a:t>
            </a:r>
            <a:r>
              <a:rPr lang="en-US" b="1" smtClean="0">
                <a:latin typeface="Garamond" pitchFamily="18" charset="0"/>
              </a:rPr>
              <a:t>)) </a:t>
            </a:r>
            <a:r>
              <a:rPr lang="en-US" b="1">
                <a:latin typeface="Garamond" pitchFamily="18" charset="0"/>
              </a:rPr>
              <a:t>then f (a) else b</a:t>
            </a:r>
          </a:p>
          <a:p>
            <a:pPr algn="ctr">
              <a:buFont typeface="Wingdings" pitchFamily="2" charset="2"/>
              <a:buNone/>
            </a:pPr>
            <a:endParaRPr lang="en-US" b="1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600">
                <a:latin typeface="Garamond" pitchFamily="18" charset="0"/>
              </a:rPr>
              <a:t>Subterm     :  a, </a:t>
            </a:r>
            <a:r>
              <a:rPr lang="en-US" sz="2600" smtClean="0">
                <a:latin typeface="Garamond" pitchFamily="18" charset="0"/>
              </a:rPr>
              <a:t>b, x</a:t>
            </a:r>
            <a:r>
              <a:rPr lang="en-US" sz="2600">
                <a:latin typeface="Garamond" pitchFamily="18" charset="0"/>
              </a:rPr>
              <a:t>, f(a</a:t>
            </a:r>
            <a:r>
              <a:rPr lang="en-US" sz="2600" smtClean="0">
                <a:latin typeface="Garamond" pitchFamily="18" charset="0"/>
              </a:rPr>
              <a:t>), E / (</a:t>
            </a:r>
            <a:r>
              <a:rPr lang="en-US" sz="2800" b="1" smtClean="0">
                <a:latin typeface="Garamond" pitchFamily="18" charset="0"/>
              </a:rPr>
              <a:t>if (for all x) q (x, f(a)) then f (a) else b</a:t>
            </a:r>
            <a:r>
              <a:rPr lang="en-US" sz="2600" smtClean="0">
                <a:latin typeface="Garamond" pitchFamily="18" charset="0"/>
              </a:rPr>
              <a:t>)</a:t>
            </a:r>
            <a:endParaRPr lang="en-US" sz="260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600" smtClean="0">
                <a:latin typeface="Garamond" pitchFamily="18" charset="0"/>
              </a:rPr>
              <a:t>Subkalimat </a:t>
            </a:r>
            <a:r>
              <a:rPr lang="en-US" sz="2600">
                <a:latin typeface="Garamond" pitchFamily="18" charset="0"/>
              </a:rPr>
              <a:t>:  </a:t>
            </a:r>
            <a:r>
              <a:rPr lang="en-US" sz="2600" smtClean="0">
                <a:latin typeface="Garamond" pitchFamily="18" charset="0"/>
              </a:rPr>
              <a:t>q(x, f(a)), (for all x) q(x,f(a))</a:t>
            </a:r>
          </a:p>
          <a:p>
            <a:pPr>
              <a:buFont typeface="Wingdings" pitchFamily="2" charset="2"/>
              <a:buNone/>
            </a:pPr>
            <a:r>
              <a:rPr lang="en-US" sz="2600" smtClean="0">
                <a:latin typeface="Garamond" pitchFamily="18" charset="0"/>
              </a:rPr>
              <a:t>Semuanya merupakan subekspresi dari E</a:t>
            </a:r>
            <a:endParaRPr lang="en-US" sz="2600">
              <a:latin typeface="Garamond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A9E8-1019-469A-8E23-6330EC9EC82D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/>
              <a:t>Kalkulus Predikat-Representasi Kalimat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 err="1">
                <a:latin typeface="Garamond" pitchFamily="18" charset="0"/>
              </a:rPr>
              <a:t>Contoh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representasi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bahasa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alami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ke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dalam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Kalkulus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Predikat</a:t>
            </a:r>
            <a:r>
              <a:rPr lang="en-US" sz="2100" dirty="0">
                <a:latin typeface="Garamond" pitchFamily="18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1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 err="1" smtClean="0">
                <a:solidFill>
                  <a:srgbClr val="FF0000"/>
                </a:solidFill>
                <a:latin typeface="Garamond" pitchFamily="18" charset="0"/>
              </a:rPr>
              <a:t>Ada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id-ID" sz="2100" dirty="0" smtClean="0">
                <a:latin typeface="Garamond" pitchFamily="18" charset="0"/>
              </a:rPr>
              <a:t>sesuatu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berwarna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id-ID" sz="2100" dirty="0" smtClean="0">
                <a:latin typeface="Garamond" pitchFamily="18" charset="0"/>
              </a:rPr>
              <a:t>putih</a:t>
            </a:r>
            <a:endParaRPr lang="en-US" sz="2100" dirty="0" smtClean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latin typeface="Garamond" pitchFamily="18" charset="0"/>
              </a:rPr>
              <a:t>	(</a:t>
            </a:r>
            <a:r>
              <a:rPr lang="en-US" sz="2100" b="1" dirty="0">
                <a:solidFill>
                  <a:srgbClr val="FF0000"/>
                </a:solidFill>
                <a:latin typeface="Garamond" pitchFamily="18" charset="0"/>
              </a:rPr>
              <a:t>FOR SOME x</a:t>
            </a:r>
            <a:r>
              <a:rPr lang="en-US" sz="2100" dirty="0" smtClean="0">
                <a:latin typeface="Garamond" pitchFamily="18" charset="0"/>
              </a:rPr>
              <a:t>) </a:t>
            </a:r>
            <a:r>
              <a:rPr lang="id-ID" sz="2100" dirty="0" smtClean="0">
                <a:latin typeface="Garamond" pitchFamily="18" charset="0"/>
              </a:rPr>
              <a:t>putih</a:t>
            </a:r>
            <a:r>
              <a:rPr lang="en-US" sz="2100" dirty="0" smtClean="0">
                <a:latin typeface="Garamond" pitchFamily="18" charset="0"/>
              </a:rPr>
              <a:t>(x</a:t>
            </a:r>
            <a:r>
              <a:rPr lang="en-US" sz="2100" dirty="0">
                <a:latin typeface="Garamond" pitchFamily="18" charset="0"/>
              </a:rPr>
              <a:t>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1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 err="1">
                <a:solidFill>
                  <a:srgbClr val="FF0000"/>
                </a:solidFill>
                <a:latin typeface="Garamond" pitchFamily="18" charset="0"/>
              </a:rPr>
              <a:t>Semua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id-ID" sz="2100" dirty="0" smtClean="0">
                <a:latin typeface="Garamond" pitchFamily="18" charset="0"/>
              </a:rPr>
              <a:t>sesuatu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berwarna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id-ID" sz="2100" dirty="0" smtClean="0">
                <a:latin typeface="Garamond" pitchFamily="18" charset="0"/>
              </a:rPr>
              <a:t>putih</a:t>
            </a:r>
            <a:endParaRPr lang="en-US" sz="2100" dirty="0" smtClean="0">
              <a:latin typeface="Garamond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id-ID" sz="2100" dirty="0" smtClean="0">
                <a:latin typeface="Garamond" pitchFamily="18" charset="0"/>
              </a:rPr>
              <a:t>	</a:t>
            </a:r>
            <a:r>
              <a:rPr lang="en-US" sz="2100" dirty="0" smtClean="0">
                <a:latin typeface="Garamond" pitchFamily="18" charset="0"/>
              </a:rPr>
              <a:t>(</a:t>
            </a:r>
            <a:r>
              <a:rPr lang="en-US" sz="2100" b="1" dirty="0" smtClean="0">
                <a:solidFill>
                  <a:srgbClr val="FF0000"/>
                </a:solidFill>
                <a:latin typeface="Garamond" pitchFamily="18" charset="0"/>
              </a:rPr>
              <a:t>FOR ALL x</a:t>
            </a:r>
            <a:r>
              <a:rPr lang="en-US" sz="2100" dirty="0" smtClean="0">
                <a:latin typeface="Garamond" pitchFamily="18" charset="0"/>
              </a:rPr>
              <a:t>) ( IF </a:t>
            </a:r>
            <a:r>
              <a:rPr lang="id-ID" sz="2100" dirty="0" smtClean="0">
                <a:latin typeface="Garamond" pitchFamily="18" charset="0"/>
              </a:rPr>
              <a:t>sesuatu</a:t>
            </a:r>
            <a:r>
              <a:rPr lang="en-US" sz="2100" dirty="0" smtClean="0">
                <a:latin typeface="Garamond" pitchFamily="18" charset="0"/>
              </a:rPr>
              <a:t>(x) THEN </a:t>
            </a:r>
            <a:r>
              <a:rPr lang="id-ID" sz="2100" dirty="0" smtClean="0">
                <a:latin typeface="Garamond" pitchFamily="18" charset="0"/>
              </a:rPr>
              <a:t>putih</a:t>
            </a:r>
            <a:r>
              <a:rPr lang="en-US" sz="2100" dirty="0" smtClean="0">
                <a:latin typeface="Garamond" pitchFamily="18" charset="0"/>
              </a:rPr>
              <a:t>(x))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id-ID" sz="2100" dirty="0" smtClean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 err="1" smtClean="0">
                <a:latin typeface="Garamond" pitchFamily="18" charset="0"/>
              </a:rPr>
              <a:t>Semua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id-ID" sz="2100" dirty="0" smtClean="0">
                <a:latin typeface="Garamond" pitchFamily="18" charset="0"/>
              </a:rPr>
              <a:t>sesuatu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dan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id-ID" sz="2100" dirty="0" smtClean="0">
                <a:latin typeface="Garamond" pitchFamily="18" charset="0"/>
              </a:rPr>
              <a:t>sesuatu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id-ID" sz="2100" dirty="0" smtClean="0">
                <a:latin typeface="Garamond" pitchFamily="18" charset="0"/>
              </a:rPr>
              <a:t>putih</a:t>
            </a:r>
            <a:endParaRPr lang="en-US" sz="21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latin typeface="Garamond" pitchFamily="18" charset="0"/>
              </a:rPr>
              <a:t>	(</a:t>
            </a:r>
            <a:r>
              <a:rPr lang="en-US" sz="2100" b="1" dirty="0">
                <a:solidFill>
                  <a:srgbClr val="FF0000"/>
                </a:solidFill>
                <a:latin typeface="Garamond" pitchFamily="18" charset="0"/>
              </a:rPr>
              <a:t>FOR ALL x</a:t>
            </a:r>
            <a:r>
              <a:rPr lang="en-US" sz="2100" dirty="0">
                <a:latin typeface="Garamond" pitchFamily="18" charset="0"/>
              </a:rPr>
              <a:t>) </a:t>
            </a:r>
            <a:r>
              <a:rPr lang="en-US" sz="2100" dirty="0" smtClean="0">
                <a:latin typeface="Garamond" pitchFamily="18" charset="0"/>
              </a:rPr>
              <a:t>(</a:t>
            </a:r>
            <a:r>
              <a:rPr lang="id-ID" sz="2100" dirty="0" smtClean="0">
                <a:latin typeface="Garamond" pitchFamily="18" charset="0"/>
              </a:rPr>
              <a:t>sesuatu</a:t>
            </a:r>
            <a:r>
              <a:rPr lang="en-US" sz="2100" dirty="0" smtClean="0">
                <a:latin typeface="Garamond" pitchFamily="18" charset="0"/>
              </a:rPr>
              <a:t>(x</a:t>
            </a:r>
            <a:r>
              <a:rPr lang="en-US" sz="2100" dirty="0">
                <a:latin typeface="Garamond" pitchFamily="18" charset="0"/>
              </a:rPr>
              <a:t>) </a:t>
            </a:r>
            <a:r>
              <a:rPr lang="en-US" sz="2100" dirty="0" smtClean="0">
                <a:latin typeface="Garamond" pitchFamily="18" charset="0"/>
              </a:rPr>
              <a:t>AND </a:t>
            </a:r>
            <a:r>
              <a:rPr lang="id-ID" sz="2100" dirty="0" smtClean="0">
                <a:latin typeface="Garamond" pitchFamily="18" charset="0"/>
              </a:rPr>
              <a:t>putih</a:t>
            </a:r>
            <a:r>
              <a:rPr lang="en-US" sz="2100" dirty="0" smtClean="0">
                <a:latin typeface="Garamond" pitchFamily="18" charset="0"/>
              </a:rPr>
              <a:t>(x</a:t>
            </a:r>
            <a:r>
              <a:rPr lang="en-US" sz="2100" dirty="0">
                <a:latin typeface="Garamond" pitchFamily="18" charset="0"/>
              </a:rPr>
              <a:t>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1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 err="1">
                <a:solidFill>
                  <a:srgbClr val="FF0000"/>
                </a:solidFill>
                <a:latin typeface="Garamond" pitchFamily="18" charset="0"/>
              </a:rPr>
              <a:t>Setiap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orang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mencintai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b="1" dirty="0" err="1" smtClean="0">
                <a:solidFill>
                  <a:srgbClr val="FF00FF"/>
                </a:solidFill>
                <a:latin typeface="Garamond" pitchFamily="18" charset="0"/>
              </a:rPr>
              <a:t>seseorang</a:t>
            </a:r>
            <a:endParaRPr lang="en-US" sz="2100" b="1" dirty="0" smtClean="0">
              <a:solidFill>
                <a:srgbClr val="FF00FF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id-ID" sz="2100" dirty="0" smtClean="0">
                <a:latin typeface="Garamond" pitchFamily="18" charset="0"/>
              </a:rPr>
              <a:t>	</a:t>
            </a:r>
            <a:r>
              <a:rPr lang="en-US" sz="2100" dirty="0" smtClean="0">
                <a:latin typeface="Garamond" pitchFamily="18" charset="0"/>
              </a:rPr>
              <a:t>(</a:t>
            </a:r>
            <a:r>
              <a:rPr lang="en-US" sz="2100" b="1" dirty="0" smtClean="0">
                <a:solidFill>
                  <a:srgbClr val="FF0000"/>
                </a:solidFill>
                <a:latin typeface="Garamond" pitchFamily="18" charset="0"/>
              </a:rPr>
              <a:t>FOR </a:t>
            </a:r>
            <a:r>
              <a:rPr lang="en-US" sz="2100" b="1" dirty="0">
                <a:solidFill>
                  <a:srgbClr val="FF0000"/>
                </a:solidFill>
                <a:latin typeface="Garamond" pitchFamily="18" charset="0"/>
              </a:rPr>
              <a:t>ALL x</a:t>
            </a:r>
            <a:r>
              <a:rPr lang="en-US" sz="2100" dirty="0">
                <a:latin typeface="Garamond" pitchFamily="18" charset="0"/>
              </a:rPr>
              <a:t>) (</a:t>
            </a:r>
            <a:r>
              <a:rPr lang="en-US" sz="2100" b="1" dirty="0">
                <a:solidFill>
                  <a:srgbClr val="FF00FF"/>
                </a:solidFill>
                <a:latin typeface="Garamond" pitchFamily="18" charset="0"/>
              </a:rPr>
              <a:t>FOR SOME y</a:t>
            </a:r>
            <a:r>
              <a:rPr lang="en-US" sz="2100" dirty="0">
                <a:latin typeface="Garamond" pitchFamily="18" charset="0"/>
              </a:rPr>
              <a:t>) LOVES(</a:t>
            </a:r>
            <a:r>
              <a:rPr lang="en-US" sz="2100" dirty="0" err="1">
                <a:latin typeface="Garamond" pitchFamily="18" charset="0"/>
              </a:rPr>
              <a:t>x,y</a:t>
            </a:r>
            <a:r>
              <a:rPr lang="en-US" sz="2100" dirty="0" smtClean="0">
                <a:latin typeface="Garamond" pitchFamily="18" charset="0"/>
              </a:rPr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1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id-ID" sz="2100" dirty="0" smtClean="0">
                <a:latin typeface="Garamond" pitchFamily="18" charset="0"/>
              </a:rPr>
              <a:t>Syueib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dicintai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b="1" dirty="0" err="1">
                <a:solidFill>
                  <a:srgbClr val="FF0000"/>
                </a:solidFill>
                <a:latin typeface="Garamond" pitchFamily="18" charset="0"/>
              </a:rPr>
              <a:t>banyak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orang</a:t>
            </a:r>
            <a:endParaRPr lang="en-US" sz="21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latin typeface="Garamond" pitchFamily="18" charset="0"/>
              </a:rPr>
              <a:t>	(</a:t>
            </a:r>
            <a:r>
              <a:rPr lang="en-US" sz="2100" b="1" dirty="0">
                <a:solidFill>
                  <a:srgbClr val="FF0000"/>
                </a:solidFill>
                <a:latin typeface="Garamond" pitchFamily="18" charset="0"/>
              </a:rPr>
              <a:t>FOR ALL x</a:t>
            </a:r>
            <a:r>
              <a:rPr lang="en-US" sz="2100" dirty="0">
                <a:latin typeface="Garamond" pitchFamily="18" charset="0"/>
              </a:rPr>
              <a:t>) </a:t>
            </a:r>
            <a:r>
              <a:rPr lang="en-US" sz="2100" dirty="0" smtClean="0">
                <a:latin typeface="Garamond" pitchFamily="18" charset="0"/>
              </a:rPr>
              <a:t>LOVES(</a:t>
            </a:r>
            <a:r>
              <a:rPr lang="id-ID" sz="2100" dirty="0" smtClean="0">
                <a:latin typeface="Garamond" pitchFamily="18" charset="0"/>
              </a:rPr>
              <a:t>Syueib</a:t>
            </a:r>
            <a:r>
              <a:rPr lang="en-US" sz="2100" dirty="0" smtClean="0">
                <a:latin typeface="Garamond" pitchFamily="18" charset="0"/>
              </a:rPr>
              <a:t>, x)</a:t>
            </a:r>
            <a:endParaRPr lang="sv-SE" sz="2100" dirty="0">
              <a:latin typeface="Garamond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FD1C-7F85-4473-B6C1-7B92A817BF34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/>
              <a:t>Kalkulus Predikat-Representasi Kalimat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idx="1"/>
          </p:nvPr>
        </p:nvSpPr>
        <p:spPr>
          <a:xfrm>
            <a:off x="1285852" y="1447800"/>
            <a:ext cx="7647836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sv-SE" b="1" dirty="0">
                <a:solidFill>
                  <a:srgbClr val="FF0000"/>
                </a:solidFill>
                <a:latin typeface="Garamond" pitchFamily="18" charset="0"/>
              </a:rPr>
              <a:t>Semua</a:t>
            </a:r>
            <a:r>
              <a:rPr lang="sv-SE" dirty="0">
                <a:latin typeface="Garamond" pitchFamily="18" charset="0"/>
              </a:rPr>
              <a:t> </a:t>
            </a:r>
            <a:r>
              <a:rPr lang="id-ID" dirty="0" smtClean="0">
                <a:latin typeface="Garamond" pitchFamily="18" charset="0"/>
              </a:rPr>
              <a:t>duren</a:t>
            </a:r>
            <a:r>
              <a:rPr lang="sv-SE" dirty="0" smtClean="0">
                <a:latin typeface="Garamond" pitchFamily="18" charset="0"/>
              </a:rPr>
              <a:t> </a:t>
            </a:r>
            <a:r>
              <a:rPr lang="sv-SE" dirty="0">
                <a:latin typeface="Garamond" pitchFamily="18" charset="0"/>
              </a:rPr>
              <a:t>berwarna </a:t>
            </a:r>
            <a:r>
              <a:rPr lang="id-ID" dirty="0" smtClean="0">
                <a:latin typeface="Garamond" pitchFamily="18" charset="0"/>
              </a:rPr>
              <a:t>kuning</a:t>
            </a:r>
            <a:r>
              <a:rPr lang="sv-SE" dirty="0" smtClean="0">
                <a:latin typeface="Garamond" pitchFamily="18" charset="0"/>
              </a:rPr>
              <a:t> </a:t>
            </a:r>
            <a:r>
              <a:rPr lang="sv-SE" dirty="0">
                <a:latin typeface="Garamond" pitchFamily="18" charset="0"/>
              </a:rPr>
              <a:t>terasa manis</a:t>
            </a:r>
          </a:p>
          <a:p>
            <a:pPr>
              <a:buFont typeface="Wingdings" pitchFamily="2" charset="2"/>
              <a:buNone/>
            </a:pPr>
            <a:r>
              <a:rPr lang="sv-SE" dirty="0">
                <a:latin typeface="Garamond" pitchFamily="18" charset="0"/>
              </a:rPr>
              <a:t>	</a:t>
            </a:r>
            <a:r>
              <a:rPr lang="en-US" sz="2200" dirty="0">
                <a:latin typeface="Garamond" pitchFamily="18" charset="0"/>
              </a:rPr>
              <a:t>(</a:t>
            </a:r>
            <a:r>
              <a:rPr lang="en-US" sz="2200" b="1" dirty="0">
                <a:solidFill>
                  <a:srgbClr val="FF0000"/>
                </a:solidFill>
                <a:latin typeface="Garamond" pitchFamily="18" charset="0"/>
              </a:rPr>
              <a:t>FOR ALL </a:t>
            </a:r>
            <a:r>
              <a:rPr lang="en-US" sz="2200" b="1" dirty="0" smtClean="0">
                <a:solidFill>
                  <a:srgbClr val="FF0000"/>
                </a:solidFill>
                <a:latin typeface="Garamond" pitchFamily="18" charset="0"/>
              </a:rPr>
              <a:t>x</a:t>
            </a:r>
            <a:r>
              <a:rPr lang="en-US" sz="2200" dirty="0" smtClean="0">
                <a:latin typeface="Garamond" pitchFamily="18" charset="0"/>
              </a:rPr>
              <a:t>) </a:t>
            </a:r>
            <a:r>
              <a:rPr lang="en-US" sz="2200" dirty="0">
                <a:latin typeface="Garamond" pitchFamily="18" charset="0"/>
              </a:rPr>
              <a:t>(IF </a:t>
            </a:r>
            <a:r>
              <a:rPr lang="id-ID" sz="2200" dirty="0" smtClean="0">
                <a:latin typeface="Garamond" pitchFamily="18" charset="0"/>
              </a:rPr>
              <a:t>duren</a:t>
            </a:r>
            <a:r>
              <a:rPr lang="en-US" sz="2200" dirty="0" smtClean="0">
                <a:latin typeface="Garamond" pitchFamily="18" charset="0"/>
              </a:rPr>
              <a:t>(x) </a:t>
            </a:r>
            <a:r>
              <a:rPr lang="en-US" sz="2200" dirty="0">
                <a:latin typeface="Garamond" pitchFamily="18" charset="0"/>
              </a:rPr>
              <a:t>AND </a:t>
            </a:r>
            <a:r>
              <a:rPr lang="id-ID" sz="2200" dirty="0" smtClean="0">
                <a:latin typeface="Garamond" pitchFamily="18" charset="0"/>
              </a:rPr>
              <a:t>kuning</a:t>
            </a:r>
            <a:r>
              <a:rPr lang="en-US" sz="2200" dirty="0" smtClean="0">
                <a:latin typeface="Garamond" pitchFamily="18" charset="0"/>
              </a:rPr>
              <a:t>(x) </a:t>
            </a:r>
            <a:r>
              <a:rPr lang="en-US" sz="2200" dirty="0">
                <a:latin typeface="Garamond" pitchFamily="18" charset="0"/>
              </a:rPr>
              <a:t>THEN </a:t>
            </a:r>
            <a:r>
              <a:rPr lang="en-US" sz="2200" dirty="0" err="1" smtClean="0">
                <a:latin typeface="Garamond" pitchFamily="18" charset="0"/>
              </a:rPr>
              <a:t>manis</a:t>
            </a:r>
            <a:r>
              <a:rPr lang="en-US" sz="2200" dirty="0" smtClean="0">
                <a:latin typeface="Garamond" pitchFamily="18" charset="0"/>
              </a:rPr>
              <a:t>(x))</a:t>
            </a:r>
            <a:endParaRPr lang="en-US" sz="2200" dirty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id-ID" sz="2200" dirty="0" smtClean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200" dirty="0">
                <a:latin typeface="Garamond" pitchFamily="18" charset="0"/>
              </a:rPr>
              <a:t>	</a:t>
            </a:r>
            <a:endParaRPr lang="sv-SE" sz="2200" dirty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sv-SE" sz="2800" b="1" dirty="0">
                <a:solidFill>
                  <a:srgbClr val="FF0000"/>
                </a:solidFill>
                <a:latin typeface="Garamond" pitchFamily="18" charset="0"/>
              </a:rPr>
              <a:t>Tidak semua</a:t>
            </a:r>
            <a:r>
              <a:rPr lang="sv-SE" sz="2800" dirty="0">
                <a:latin typeface="Garamond" pitchFamily="18" charset="0"/>
              </a:rPr>
              <a:t> </a:t>
            </a:r>
            <a:r>
              <a:rPr lang="id-ID" sz="2800" dirty="0" smtClean="0">
                <a:latin typeface="Garamond" pitchFamily="18" charset="0"/>
              </a:rPr>
              <a:t>duren</a:t>
            </a:r>
            <a:r>
              <a:rPr lang="sv-SE" sz="2800" dirty="0" smtClean="0">
                <a:latin typeface="Garamond" pitchFamily="18" charset="0"/>
              </a:rPr>
              <a:t> </a:t>
            </a:r>
            <a:r>
              <a:rPr lang="sv-SE" sz="2800" dirty="0">
                <a:latin typeface="Garamond" pitchFamily="18" charset="0"/>
              </a:rPr>
              <a:t>berwarna </a:t>
            </a:r>
            <a:r>
              <a:rPr lang="id-ID" sz="2800" dirty="0" smtClean="0">
                <a:latin typeface="Garamond" pitchFamily="18" charset="0"/>
              </a:rPr>
              <a:t>kuning</a:t>
            </a:r>
            <a:r>
              <a:rPr lang="sv-SE" sz="2800" dirty="0" smtClean="0">
                <a:latin typeface="Garamond" pitchFamily="18" charset="0"/>
              </a:rPr>
              <a:t>, </a:t>
            </a:r>
            <a:r>
              <a:rPr lang="sv-SE" sz="2800" dirty="0">
                <a:latin typeface="Garamond" pitchFamily="18" charset="0"/>
              </a:rPr>
              <a:t>terasa manis</a:t>
            </a:r>
          </a:p>
          <a:p>
            <a:pPr>
              <a:buFont typeface="Wingdings" pitchFamily="2" charset="2"/>
              <a:buNone/>
            </a:pPr>
            <a:r>
              <a:rPr lang="sv-SE" dirty="0">
                <a:latin typeface="Garamond" pitchFamily="18" charset="0"/>
              </a:rPr>
              <a:t>	</a:t>
            </a:r>
            <a:r>
              <a:rPr lang="en-US" sz="2000" b="1" i="1" u="sng" dirty="0">
                <a:solidFill>
                  <a:srgbClr val="00B050"/>
                </a:solidFill>
                <a:latin typeface="Garamond" pitchFamily="18" charset="0"/>
              </a:rPr>
              <a:t>NOT </a:t>
            </a:r>
            <a:r>
              <a:rPr lang="en-US" sz="2000" b="1" dirty="0" smtClean="0">
                <a:solidFill>
                  <a:srgbClr val="00B050"/>
                </a:solidFill>
                <a:latin typeface="Garamond" pitchFamily="18" charset="0"/>
              </a:rPr>
              <a:t>[</a:t>
            </a:r>
            <a:r>
              <a:rPr lang="en-US" sz="2000" dirty="0" smtClean="0">
                <a:solidFill>
                  <a:srgbClr val="00B050"/>
                </a:solidFill>
                <a:latin typeface="Garamond" pitchFamily="18" charset="0"/>
              </a:rPr>
              <a:t>(</a:t>
            </a:r>
            <a:r>
              <a:rPr lang="en-US" sz="2000" b="1" dirty="0" smtClean="0">
                <a:solidFill>
                  <a:srgbClr val="00B050"/>
                </a:solidFill>
                <a:latin typeface="Garamond" pitchFamily="18" charset="0"/>
              </a:rPr>
              <a:t>FOR </a:t>
            </a:r>
            <a:r>
              <a:rPr lang="en-US" sz="2000" b="1" dirty="0">
                <a:solidFill>
                  <a:srgbClr val="00B050"/>
                </a:solidFill>
                <a:latin typeface="Garamond" pitchFamily="18" charset="0"/>
              </a:rPr>
              <a:t>ALL x</a:t>
            </a:r>
            <a:r>
              <a:rPr lang="en-US" sz="2000" dirty="0">
                <a:solidFill>
                  <a:srgbClr val="00B050"/>
                </a:solidFill>
                <a:latin typeface="Garamond" pitchFamily="18" charset="0"/>
              </a:rPr>
              <a:t>) (IF </a:t>
            </a:r>
            <a:r>
              <a:rPr lang="id-ID" sz="2000" dirty="0" smtClean="0">
                <a:solidFill>
                  <a:srgbClr val="00B050"/>
                </a:solidFill>
                <a:latin typeface="Garamond" pitchFamily="18" charset="0"/>
              </a:rPr>
              <a:t>duren</a:t>
            </a:r>
            <a:r>
              <a:rPr lang="en-US" sz="2000" dirty="0" smtClean="0">
                <a:solidFill>
                  <a:srgbClr val="00B050"/>
                </a:solidFill>
                <a:latin typeface="Garamond" pitchFamily="18" charset="0"/>
              </a:rPr>
              <a:t>(x</a:t>
            </a:r>
            <a:r>
              <a:rPr lang="en-US" sz="2000" dirty="0">
                <a:solidFill>
                  <a:srgbClr val="00B050"/>
                </a:solidFill>
                <a:latin typeface="Garamond" pitchFamily="18" charset="0"/>
              </a:rPr>
              <a:t>) AND </a:t>
            </a:r>
            <a:r>
              <a:rPr lang="id-ID" sz="2000" dirty="0" smtClean="0">
                <a:solidFill>
                  <a:srgbClr val="00B050"/>
                </a:solidFill>
                <a:latin typeface="Garamond" pitchFamily="18" charset="0"/>
              </a:rPr>
              <a:t>kuning</a:t>
            </a:r>
            <a:r>
              <a:rPr lang="en-US" sz="2000" dirty="0" smtClean="0">
                <a:solidFill>
                  <a:srgbClr val="00B050"/>
                </a:solidFill>
                <a:latin typeface="Garamond" pitchFamily="18" charset="0"/>
              </a:rPr>
              <a:t>(x</a:t>
            </a:r>
            <a:r>
              <a:rPr lang="en-US" sz="2000" dirty="0">
                <a:solidFill>
                  <a:srgbClr val="00B050"/>
                </a:solidFill>
                <a:latin typeface="Garamond" pitchFamily="18" charset="0"/>
              </a:rPr>
              <a:t>) THEN </a:t>
            </a:r>
            <a:r>
              <a:rPr lang="en-US" sz="2000" dirty="0" err="1">
                <a:solidFill>
                  <a:srgbClr val="00B050"/>
                </a:solidFill>
                <a:latin typeface="Garamond" pitchFamily="18" charset="0"/>
              </a:rPr>
              <a:t>manis</a:t>
            </a:r>
            <a:r>
              <a:rPr lang="en-US" sz="2000" dirty="0">
                <a:solidFill>
                  <a:srgbClr val="00B050"/>
                </a:solidFill>
                <a:latin typeface="Garamond" pitchFamily="18" charset="0"/>
              </a:rPr>
              <a:t>(x)) </a:t>
            </a:r>
            <a:r>
              <a:rPr lang="en-US" sz="2000" b="1" dirty="0">
                <a:solidFill>
                  <a:srgbClr val="00B050"/>
                </a:solidFill>
                <a:latin typeface="Garamond" pitchFamily="18" charset="0"/>
              </a:rPr>
              <a:t>]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Garamond" pitchFamily="18" charset="0"/>
              </a:rPr>
              <a:t>	</a:t>
            </a:r>
            <a:endParaRPr lang="en-US" sz="3600" b="1" dirty="0">
              <a:latin typeface="Garamond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B50C-AC14-4FD9-8D82-55FC606AD020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/>
              <a:t>Kalkulus Predikat-Representasi Kalimat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38275"/>
            <a:ext cx="8229600" cy="4438997"/>
          </a:xfrm>
        </p:spPr>
        <p:txBody>
          <a:bodyPr/>
          <a:lstStyle/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 err="1">
                <a:solidFill>
                  <a:srgbClr val="FF0000"/>
                </a:solidFill>
                <a:latin typeface="Garamond" pitchFamily="18" charset="0"/>
              </a:rPr>
              <a:t>Semua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id-ID" sz="2100" dirty="0" smtClean="0">
                <a:latin typeface="Garamond" pitchFamily="18" charset="0"/>
              </a:rPr>
              <a:t>dosen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itu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id-ID" sz="2100" dirty="0" smtClean="0">
                <a:latin typeface="Garamond" pitchFamily="18" charset="0"/>
              </a:rPr>
              <a:t>baik</a:t>
            </a:r>
            <a:endParaRPr lang="en-US" sz="2100" i="1" dirty="0">
              <a:latin typeface="Garamond" pitchFamily="18" charset="0"/>
              <a:sym typeface="Symbol" pitchFamily="18" charset="2"/>
            </a:endParaRP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>
                <a:latin typeface="Garamond" pitchFamily="18" charset="0"/>
                <a:sym typeface="Symbol" pitchFamily="18" charset="2"/>
              </a:rPr>
              <a:t>	</a:t>
            </a:r>
            <a:r>
              <a:rPr lang="en-US" sz="2100" b="1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</a:t>
            </a:r>
            <a:r>
              <a:rPr lang="en-US" sz="2100" b="1" dirty="0">
                <a:solidFill>
                  <a:srgbClr val="FF0000"/>
                </a:solidFill>
                <a:latin typeface="Garamond" pitchFamily="18" charset="0"/>
              </a:rPr>
              <a:t>x</a:t>
            </a:r>
            <a:r>
              <a:rPr lang="en-US" sz="2100" dirty="0">
                <a:latin typeface="Garamond" pitchFamily="18" charset="0"/>
              </a:rPr>
              <a:t> [IF </a:t>
            </a:r>
            <a:r>
              <a:rPr lang="id-ID" sz="2100" dirty="0" smtClean="0">
                <a:latin typeface="Garamond" pitchFamily="18" charset="0"/>
              </a:rPr>
              <a:t>dosen</a:t>
            </a:r>
            <a:r>
              <a:rPr lang="en-US" sz="2100" dirty="0" smtClean="0">
                <a:latin typeface="Garamond" pitchFamily="18" charset="0"/>
              </a:rPr>
              <a:t>(x) THEN </a:t>
            </a:r>
            <a:r>
              <a:rPr lang="id-ID" sz="2100" dirty="0" smtClean="0">
                <a:latin typeface="Garamond" pitchFamily="18" charset="0"/>
              </a:rPr>
              <a:t>baik</a:t>
            </a:r>
            <a:r>
              <a:rPr lang="en-US" sz="2100" dirty="0" smtClean="0">
                <a:latin typeface="Garamond" pitchFamily="18" charset="0"/>
              </a:rPr>
              <a:t>(x</a:t>
            </a:r>
            <a:r>
              <a:rPr lang="en-US" sz="2100" dirty="0">
                <a:latin typeface="Garamond" pitchFamily="18" charset="0"/>
              </a:rPr>
              <a:t>)]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endParaRPr lang="en-US" sz="2100" dirty="0">
              <a:latin typeface="Garamond" pitchFamily="18" charset="0"/>
            </a:endParaRP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 err="1">
                <a:latin typeface="Garamond" pitchFamily="18" charset="0"/>
              </a:rPr>
              <a:t>Tidak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b="1" dirty="0" err="1">
                <a:solidFill>
                  <a:srgbClr val="FF0000"/>
                </a:solidFill>
                <a:latin typeface="Garamond" pitchFamily="18" charset="0"/>
              </a:rPr>
              <a:t>ada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id-ID" sz="2100" dirty="0" smtClean="0">
                <a:latin typeface="Garamond" pitchFamily="18" charset="0"/>
              </a:rPr>
              <a:t>dosen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>
                <a:latin typeface="Garamond" pitchFamily="18" charset="0"/>
              </a:rPr>
              <a:t>yang </a:t>
            </a:r>
            <a:r>
              <a:rPr lang="en-US" sz="2100" dirty="0" err="1">
                <a:latin typeface="Garamond" pitchFamily="18" charset="0"/>
              </a:rPr>
              <a:t>tidak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id-ID" sz="2100" dirty="0" smtClean="0">
                <a:latin typeface="Garamond" pitchFamily="18" charset="0"/>
              </a:rPr>
              <a:t>baik</a:t>
            </a:r>
            <a:r>
              <a:rPr lang="en-US" sz="2100" dirty="0" smtClean="0">
                <a:latin typeface="Garamond" pitchFamily="18" charset="0"/>
              </a:rPr>
              <a:t> </a:t>
            </a:r>
            <a:endParaRPr lang="en-US" sz="2100" i="1" dirty="0">
              <a:latin typeface="Garamond" pitchFamily="18" charset="0"/>
            </a:endParaRP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id-ID" sz="2100" dirty="0" smtClean="0">
                <a:latin typeface="Garamond" pitchFamily="18" charset="0"/>
              </a:rPr>
              <a:t>	</a:t>
            </a:r>
            <a:r>
              <a:rPr lang="en-US" sz="2100" dirty="0" smtClean="0">
                <a:latin typeface="Garamond" pitchFamily="18" charset="0"/>
              </a:rPr>
              <a:t>NOT </a:t>
            </a:r>
            <a:r>
              <a:rPr lang="en-US" sz="2100" dirty="0">
                <a:latin typeface="Garamond" pitchFamily="18" charset="0"/>
              </a:rPr>
              <a:t>(</a:t>
            </a:r>
            <a:r>
              <a:rPr lang="en-US" sz="2100" b="1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</a:t>
            </a:r>
            <a:r>
              <a:rPr lang="en-US" sz="2100" b="1" dirty="0">
                <a:solidFill>
                  <a:srgbClr val="FF0000"/>
                </a:solidFill>
                <a:latin typeface="Garamond" pitchFamily="18" charset="0"/>
              </a:rPr>
              <a:t>x</a:t>
            </a:r>
            <a:r>
              <a:rPr lang="en-US" sz="2100" dirty="0">
                <a:latin typeface="Garamond" pitchFamily="18" charset="0"/>
              </a:rPr>
              <a:t>) </a:t>
            </a:r>
            <a:r>
              <a:rPr lang="en-US" sz="2100" dirty="0" smtClean="0">
                <a:latin typeface="Garamond" pitchFamily="18" charset="0"/>
              </a:rPr>
              <a:t>[</a:t>
            </a:r>
            <a:r>
              <a:rPr lang="id-ID" sz="2100" dirty="0" smtClean="0">
                <a:latin typeface="Garamond" pitchFamily="18" charset="0"/>
              </a:rPr>
              <a:t>dosen</a:t>
            </a:r>
            <a:r>
              <a:rPr lang="en-US" sz="2100" dirty="0" smtClean="0">
                <a:latin typeface="Garamond" pitchFamily="18" charset="0"/>
              </a:rPr>
              <a:t>(x</a:t>
            </a:r>
            <a:r>
              <a:rPr lang="en-US" sz="2100" dirty="0">
                <a:latin typeface="Garamond" pitchFamily="18" charset="0"/>
              </a:rPr>
              <a:t>) AND NOT </a:t>
            </a:r>
            <a:r>
              <a:rPr lang="id-ID" sz="2100" dirty="0" smtClean="0">
                <a:latin typeface="Garamond" pitchFamily="18" charset="0"/>
              </a:rPr>
              <a:t>baik</a:t>
            </a:r>
            <a:r>
              <a:rPr lang="en-US" sz="2100" dirty="0" smtClean="0">
                <a:latin typeface="Garamond" pitchFamily="18" charset="0"/>
              </a:rPr>
              <a:t>(x)]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endParaRPr lang="en-US" sz="2100" dirty="0">
              <a:latin typeface="Garamond" pitchFamily="18" charset="0"/>
            </a:endParaRP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 err="1">
                <a:solidFill>
                  <a:srgbClr val="FF0000"/>
                </a:solidFill>
                <a:latin typeface="Garamond" pitchFamily="18" charset="0"/>
              </a:rPr>
              <a:t>Ada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id-ID" sz="2100" dirty="0" smtClean="0">
                <a:latin typeface="Garamond" pitchFamily="18" charset="0"/>
              </a:rPr>
              <a:t>dosen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>
                <a:latin typeface="Garamond" pitchFamily="18" charset="0"/>
              </a:rPr>
              <a:t>yang </a:t>
            </a:r>
            <a:r>
              <a:rPr lang="id-ID" sz="2100" dirty="0" smtClean="0">
                <a:latin typeface="Garamond" pitchFamily="18" charset="0"/>
              </a:rPr>
              <a:t>baik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dan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b="1" dirty="0" err="1">
                <a:solidFill>
                  <a:srgbClr val="FF0000"/>
                </a:solidFill>
                <a:latin typeface="Garamond" pitchFamily="18" charset="0"/>
              </a:rPr>
              <a:t>ada</a:t>
            </a:r>
            <a:r>
              <a:rPr lang="en-US" sz="2100" dirty="0">
                <a:latin typeface="Garamond" pitchFamily="18" charset="0"/>
              </a:rPr>
              <a:t> yang </a:t>
            </a:r>
            <a:r>
              <a:rPr lang="id-ID" sz="2100" dirty="0" smtClean="0">
                <a:latin typeface="Garamond" pitchFamily="18" charset="0"/>
              </a:rPr>
              <a:t>jahat</a:t>
            </a:r>
            <a:r>
              <a:rPr lang="en-US" sz="2100" dirty="0" smtClean="0">
                <a:latin typeface="Garamond" pitchFamily="18" charset="0"/>
              </a:rPr>
              <a:t> </a:t>
            </a:r>
            <a:endParaRPr lang="en-US" sz="2100" i="1" dirty="0">
              <a:latin typeface="Garamond" pitchFamily="18" charset="0"/>
            </a:endParaRP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id-ID" sz="2100" dirty="0" smtClean="0">
                <a:latin typeface="Garamond" pitchFamily="18" charset="0"/>
              </a:rPr>
              <a:t>	</a:t>
            </a:r>
            <a:r>
              <a:rPr lang="en-US" sz="2100" dirty="0" smtClean="0">
                <a:latin typeface="Garamond" pitchFamily="18" charset="0"/>
              </a:rPr>
              <a:t>(</a:t>
            </a:r>
            <a:r>
              <a:rPr lang="en-US" sz="2100" b="1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</a:t>
            </a:r>
            <a:r>
              <a:rPr lang="en-US" sz="2100" b="1" dirty="0" smtClean="0">
                <a:solidFill>
                  <a:srgbClr val="FF0000"/>
                </a:solidFill>
                <a:latin typeface="Garamond" pitchFamily="18" charset="0"/>
              </a:rPr>
              <a:t>x</a:t>
            </a:r>
            <a:r>
              <a:rPr lang="en-US" sz="2100" dirty="0" smtClean="0">
                <a:latin typeface="Garamond" pitchFamily="18" charset="0"/>
              </a:rPr>
              <a:t>)[ (</a:t>
            </a:r>
            <a:r>
              <a:rPr lang="id-ID" sz="2100" dirty="0" smtClean="0">
                <a:latin typeface="Garamond" pitchFamily="18" charset="0"/>
              </a:rPr>
              <a:t>dosen</a:t>
            </a:r>
            <a:r>
              <a:rPr lang="en-US" sz="2100" dirty="0" smtClean="0">
                <a:latin typeface="Garamond" pitchFamily="18" charset="0"/>
              </a:rPr>
              <a:t>(x</a:t>
            </a:r>
            <a:r>
              <a:rPr lang="en-US" sz="2100" dirty="0">
                <a:latin typeface="Garamond" pitchFamily="18" charset="0"/>
              </a:rPr>
              <a:t>) AND </a:t>
            </a:r>
            <a:r>
              <a:rPr lang="id-ID" sz="2100" dirty="0" smtClean="0">
                <a:latin typeface="Garamond" pitchFamily="18" charset="0"/>
              </a:rPr>
              <a:t>baik</a:t>
            </a:r>
            <a:r>
              <a:rPr lang="en-US" sz="2100" dirty="0" smtClean="0">
                <a:latin typeface="Garamond" pitchFamily="18" charset="0"/>
              </a:rPr>
              <a:t>(x</a:t>
            </a:r>
            <a:r>
              <a:rPr lang="en-US" sz="2100" dirty="0">
                <a:latin typeface="Garamond" pitchFamily="18" charset="0"/>
              </a:rPr>
              <a:t>)) </a:t>
            </a:r>
            <a:r>
              <a:rPr lang="en-US" sz="2100" dirty="0" smtClean="0">
                <a:latin typeface="Garamond" pitchFamily="18" charset="0"/>
              </a:rPr>
              <a:t>OR (</a:t>
            </a:r>
            <a:r>
              <a:rPr lang="id-ID" sz="2100" dirty="0" smtClean="0">
                <a:latin typeface="Garamond" pitchFamily="18" charset="0"/>
              </a:rPr>
              <a:t>dosen</a:t>
            </a:r>
            <a:r>
              <a:rPr lang="en-US" sz="2100" dirty="0" smtClean="0">
                <a:latin typeface="Garamond" pitchFamily="18" charset="0"/>
              </a:rPr>
              <a:t>(x) </a:t>
            </a:r>
            <a:r>
              <a:rPr lang="en-US" sz="2100" dirty="0">
                <a:latin typeface="Garamond" pitchFamily="18" charset="0"/>
              </a:rPr>
              <a:t>AND </a:t>
            </a:r>
            <a:r>
              <a:rPr lang="id-ID" sz="2100" dirty="0" smtClean="0">
                <a:latin typeface="Garamond" pitchFamily="18" charset="0"/>
              </a:rPr>
              <a:t>jahat</a:t>
            </a:r>
            <a:r>
              <a:rPr lang="en-US" sz="2100" dirty="0" smtClean="0">
                <a:latin typeface="Garamond" pitchFamily="18" charset="0"/>
              </a:rPr>
              <a:t>(x))]</a:t>
            </a:r>
            <a:endParaRPr lang="en-US" sz="2100" dirty="0">
              <a:latin typeface="Garamond" pitchFamily="18" charset="0"/>
            </a:endParaRP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endParaRPr lang="en-US" sz="2100" dirty="0">
              <a:latin typeface="Garamond" pitchFamily="18" charset="0"/>
            </a:endParaRP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 err="1">
                <a:solidFill>
                  <a:srgbClr val="FF0000"/>
                </a:solidFill>
                <a:latin typeface="Garamond" pitchFamily="18" charset="0"/>
              </a:rPr>
              <a:t>Tidak</a:t>
            </a:r>
            <a:r>
              <a:rPr lang="en-US" sz="2100" b="1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US" sz="2100" b="1" dirty="0" err="1">
                <a:solidFill>
                  <a:srgbClr val="FF0000"/>
                </a:solidFill>
                <a:latin typeface="Garamond" pitchFamily="18" charset="0"/>
              </a:rPr>
              <a:t>semua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id-ID" sz="2100" dirty="0" smtClean="0">
                <a:latin typeface="Garamond" pitchFamily="18" charset="0"/>
              </a:rPr>
              <a:t>dosen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itu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id-ID" sz="2100" dirty="0" smtClean="0">
                <a:latin typeface="Garamond" pitchFamily="18" charset="0"/>
              </a:rPr>
              <a:t>baik</a:t>
            </a:r>
            <a:endParaRPr lang="en-US" sz="2100" i="1" dirty="0">
              <a:latin typeface="Garamond" pitchFamily="18" charset="0"/>
            </a:endParaRP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id-ID" sz="2100" dirty="0" smtClean="0">
                <a:latin typeface="Garamond" pitchFamily="18" charset="0"/>
              </a:rPr>
              <a:t>	</a:t>
            </a:r>
            <a:r>
              <a:rPr lang="en-US" sz="2100" dirty="0" smtClean="0">
                <a:latin typeface="Garamond" pitchFamily="18" charset="0"/>
              </a:rPr>
              <a:t>(</a:t>
            </a:r>
            <a:r>
              <a:rPr lang="en-US" sz="2100" b="1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</a:t>
            </a:r>
            <a:r>
              <a:rPr lang="en-US" sz="2100" b="1" dirty="0">
                <a:solidFill>
                  <a:srgbClr val="FF0000"/>
                </a:solidFill>
                <a:latin typeface="Garamond" pitchFamily="18" charset="0"/>
              </a:rPr>
              <a:t>x</a:t>
            </a:r>
            <a:r>
              <a:rPr lang="en-US" sz="2100" dirty="0">
                <a:latin typeface="Garamond" pitchFamily="18" charset="0"/>
              </a:rPr>
              <a:t>) </a:t>
            </a:r>
            <a:r>
              <a:rPr lang="en-US" sz="2100" dirty="0" smtClean="0">
                <a:latin typeface="Garamond" pitchFamily="18" charset="0"/>
              </a:rPr>
              <a:t>[</a:t>
            </a:r>
            <a:r>
              <a:rPr lang="id-ID" sz="2100" dirty="0" smtClean="0">
                <a:latin typeface="Garamond" pitchFamily="18" charset="0"/>
              </a:rPr>
              <a:t>dosen</a:t>
            </a:r>
            <a:r>
              <a:rPr lang="en-US" sz="2100" dirty="0" smtClean="0">
                <a:latin typeface="Garamond" pitchFamily="18" charset="0"/>
              </a:rPr>
              <a:t>(x</a:t>
            </a:r>
            <a:r>
              <a:rPr lang="en-US" sz="2100" dirty="0">
                <a:latin typeface="Garamond" pitchFamily="18" charset="0"/>
              </a:rPr>
              <a:t>) </a:t>
            </a:r>
            <a:r>
              <a:rPr lang="en-US" sz="2100" dirty="0" smtClean="0">
                <a:latin typeface="Garamond" pitchFamily="18" charset="0"/>
              </a:rPr>
              <a:t>AND </a:t>
            </a:r>
            <a:r>
              <a:rPr lang="en-US" sz="2100" dirty="0">
                <a:latin typeface="Garamond" pitchFamily="18" charset="0"/>
              </a:rPr>
              <a:t>NOT </a:t>
            </a:r>
            <a:r>
              <a:rPr lang="id-ID" sz="2100" dirty="0" smtClean="0">
                <a:latin typeface="Garamond" pitchFamily="18" charset="0"/>
              </a:rPr>
              <a:t>baik</a:t>
            </a:r>
            <a:r>
              <a:rPr lang="en-US" sz="2100" dirty="0" smtClean="0">
                <a:latin typeface="Garamond" pitchFamily="18" charset="0"/>
              </a:rPr>
              <a:t>(x)]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endParaRPr lang="en-US" sz="21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endParaRPr lang="en-US" sz="2100" dirty="0">
              <a:latin typeface="Garamond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D90A-475D-489B-A8D8-A1C7BB8B4E13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/>
              <a:t>Kalkulus Predikat - Representasi Kalimat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>
          <a:xfrm>
            <a:off x="1214414" y="1428736"/>
            <a:ext cx="7498080" cy="4800600"/>
          </a:xfrm>
        </p:spPr>
        <p:txBody>
          <a:bodyPr>
            <a:normAutofit/>
          </a:bodyPr>
          <a:lstStyle/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id-ID" sz="2600" dirty="0" err="1" smtClean="0">
                <a:latin typeface="Garamond" pitchFamily="18" charset="0"/>
              </a:rPr>
              <a:t>H</a:t>
            </a:r>
            <a:r>
              <a:rPr lang="en-US" sz="2600" dirty="0" err="1" smtClean="0">
                <a:latin typeface="Garamond" pitchFamily="18" charset="0"/>
              </a:rPr>
              <a:t>anya</a:t>
            </a:r>
            <a:r>
              <a:rPr lang="en-US" sz="2600" dirty="0" smtClean="0">
                <a:latin typeface="Garamond" pitchFamily="18" charset="0"/>
              </a:rPr>
              <a:t> </a:t>
            </a:r>
            <a:r>
              <a:rPr lang="en-US" sz="2600" dirty="0" err="1" smtClean="0">
                <a:latin typeface="Garamond" pitchFamily="18" charset="0"/>
              </a:rPr>
              <a:t>polisilah</a:t>
            </a:r>
            <a:r>
              <a:rPr lang="en-US" sz="2600" dirty="0" smtClean="0">
                <a:latin typeface="Garamond" pitchFamily="18" charset="0"/>
              </a:rPr>
              <a:t> yang </a:t>
            </a:r>
            <a:r>
              <a:rPr lang="en-US" sz="2600" dirty="0" err="1">
                <a:latin typeface="Garamond" pitchFamily="18" charset="0"/>
              </a:rPr>
              <a:t>berwenang</a:t>
            </a:r>
            <a:r>
              <a:rPr lang="en-US" sz="2600" dirty="0">
                <a:latin typeface="Garamond" pitchFamily="18" charset="0"/>
              </a:rPr>
              <a:t> </a:t>
            </a:r>
            <a:r>
              <a:rPr lang="en-US" sz="2600" dirty="0" err="1">
                <a:latin typeface="Garamond" pitchFamily="18" charset="0"/>
              </a:rPr>
              <a:t>mengadakan</a:t>
            </a:r>
            <a:r>
              <a:rPr lang="en-US" sz="2600" dirty="0">
                <a:latin typeface="Garamond" pitchFamily="18" charset="0"/>
              </a:rPr>
              <a:t> </a:t>
            </a:r>
            <a:r>
              <a:rPr lang="en-US" sz="2600" dirty="0" err="1">
                <a:latin typeface="Garamond" pitchFamily="18" charset="0"/>
              </a:rPr>
              <a:t>penyidikan</a:t>
            </a:r>
            <a:r>
              <a:rPr lang="en-US" sz="2600" dirty="0">
                <a:latin typeface="Garamond" pitchFamily="18" charset="0"/>
              </a:rPr>
              <a:t>, </a:t>
            </a:r>
            <a:r>
              <a:rPr lang="en-US" sz="2600" dirty="0" err="1">
                <a:latin typeface="Garamond" pitchFamily="18" charset="0"/>
              </a:rPr>
              <a:t>kalau</a:t>
            </a:r>
            <a:r>
              <a:rPr lang="en-US" sz="2600" dirty="0">
                <a:latin typeface="Garamond" pitchFamily="18" charset="0"/>
              </a:rPr>
              <a:t> </a:t>
            </a:r>
            <a:r>
              <a:rPr lang="en-US" sz="2600" dirty="0" err="1">
                <a:latin typeface="Garamond" pitchFamily="18" charset="0"/>
              </a:rPr>
              <a:t>ada</a:t>
            </a:r>
            <a:r>
              <a:rPr lang="en-US" sz="2600" dirty="0">
                <a:latin typeface="Garamond" pitchFamily="18" charset="0"/>
              </a:rPr>
              <a:t> </a:t>
            </a:r>
            <a:r>
              <a:rPr lang="en-US" sz="2600" dirty="0" err="1">
                <a:latin typeface="Garamond" pitchFamily="18" charset="0"/>
              </a:rPr>
              <a:t>orang</a:t>
            </a:r>
            <a:r>
              <a:rPr lang="en-US" sz="2600" dirty="0">
                <a:latin typeface="Garamond" pitchFamily="18" charset="0"/>
              </a:rPr>
              <a:t> yang </a:t>
            </a:r>
            <a:r>
              <a:rPr lang="en-US" sz="2600" dirty="0" err="1">
                <a:latin typeface="Garamond" pitchFamily="18" charset="0"/>
              </a:rPr>
              <a:t>melanggar</a:t>
            </a:r>
            <a:r>
              <a:rPr lang="en-US" sz="2600" dirty="0">
                <a:latin typeface="Garamond" pitchFamily="18" charset="0"/>
              </a:rPr>
              <a:t> </a:t>
            </a:r>
            <a:r>
              <a:rPr lang="en-US" sz="2600" dirty="0" err="1">
                <a:latin typeface="Garamond" pitchFamily="18" charset="0"/>
              </a:rPr>
              <a:t>hukum</a:t>
            </a:r>
            <a:endParaRPr lang="en-US" sz="2600" dirty="0">
              <a:latin typeface="Garamond" pitchFamily="18" charset="0"/>
              <a:sym typeface="Symbol" pitchFamily="18" charset="2"/>
            </a:endParaRPr>
          </a:p>
          <a:p>
            <a:pPr marL="571500" indent="-571500">
              <a:lnSpc>
                <a:spcPct val="90000"/>
              </a:lnSpc>
              <a:buNone/>
            </a:pPr>
            <a:r>
              <a:rPr lang="en-US" sz="2800" dirty="0" smtClean="0">
                <a:latin typeface="Garamond" pitchFamily="18" charset="0"/>
                <a:sym typeface="Symbol" pitchFamily="18" charset="2"/>
              </a:rPr>
              <a:t>y x </a:t>
            </a:r>
            <a:r>
              <a:rPr lang="en-US" sz="2400" dirty="0" smtClean="0">
                <a:latin typeface="Garamond" pitchFamily="18" charset="0"/>
              </a:rPr>
              <a:t>[IF </a:t>
            </a:r>
            <a:r>
              <a:rPr lang="en-US" sz="2400" dirty="0" err="1" smtClean="0">
                <a:latin typeface="Garamond" pitchFamily="18" charset="0"/>
              </a:rPr>
              <a:t>Orang</a:t>
            </a:r>
            <a:r>
              <a:rPr lang="en-US" sz="2400" dirty="0" smtClean="0">
                <a:latin typeface="Garamond" pitchFamily="18" charset="0"/>
              </a:rPr>
              <a:t>(x) AND </a:t>
            </a:r>
            <a:r>
              <a:rPr lang="en-US" sz="2400" dirty="0" err="1" smtClean="0">
                <a:latin typeface="Garamond" pitchFamily="18" charset="0"/>
              </a:rPr>
              <a:t>MelanggarHukum</a:t>
            </a:r>
            <a:r>
              <a:rPr lang="en-US" sz="2400" dirty="0" smtClean="0">
                <a:latin typeface="Garamond" pitchFamily="18" charset="0"/>
              </a:rPr>
              <a:t>(x) THEN </a:t>
            </a:r>
            <a:r>
              <a:rPr lang="en-US" sz="2400" dirty="0" err="1" smtClean="0">
                <a:latin typeface="Garamond" pitchFamily="18" charset="0"/>
              </a:rPr>
              <a:t>Polisi</a:t>
            </a:r>
            <a:r>
              <a:rPr lang="en-US" sz="2400" dirty="0" smtClean="0">
                <a:latin typeface="Garamond" pitchFamily="18" charset="0"/>
              </a:rPr>
              <a:t>(y) AND </a:t>
            </a:r>
            <a:r>
              <a:rPr lang="en-US" sz="2400" dirty="0" err="1" smtClean="0">
                <a:latin typeface="Garamond" pitchFamily="18" charset="0"/>
              </a:rPr>
              <a:t>BerwenangPenyidikan</a:t>
            </a:r>
            <a:r>
              <a:rPr lang="en-US" sz="2400" dirty="0" smtClean="0">
                <a:latin typeface="Garamond" pitchFamily="18" charset="0"/>
              </a:rPr>
              <a:t>(y)]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latin typeface="Garamond" pitchFamily="18" charset="0"/>
            </a:endParaRP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 err="1">
                <a:latin typeface="Garamond" pitchFamily="18" charset="0"/>
              </a:rPr>
              <a:t>Semua</a:t>
            </a:r>
            <a:r>
              <a:rPr lang="en-US" sz="2600" dirty="0">
                <a:latin typeface="Garamond" pitchFamily="18" charset="0"/>
              </a:rPr>
              <a:t> </a:t>
            </a:r>
            <a:r>
              <a:rPr lang="en-US" sz="2600" dirty="0" err="1">
                <a:latin typeface="Garamond" pitchFamily="18" charset="0"/>
              </a:rPr>
              <a:t>orang</a:t>
            </a:r>
            <a:r>
              <a:rPr lang="en-US" sz="2600" dirty="0">
                <a:latin typeface="Garamond" pitchFamily="18" charset="0"/>
              </a:rPr>
              <a:t> </a:t>
            </a:r>
            <a:r>
              <a:rPr lang="id-ID" sz="2600" dirty="0" smtClean="0">
                <a:latin typeface="Garamond" pitchFamily="18" charset="0"/>
              </a:rPr>
              <a:t>banjaran</a:t>
            </a:r>
            <a:r>
              <a:rPr lang="en-US" sz="2600" dirty="0" smtClean="0">
                <a:latin typeface="Garamond" pitchFamily="18" charset="0"/>
              </a:rPr>
              <a:t> </a:t>
            </a:r>
            <a:r>
              <a:rPr lang="en-US" sz="2600" dirty="0" err="1">
                <a:latin typeface="Garamond" pitchFamily="18" charset="0"/>
              </a:rPr>
              <a:t>itu</a:t>
            </a:r>
            <a:r>
              <a:rPr lang="en-US" sz="2600" dirty="0">
                <a:latin typeface="Garamond" pitchFamily="18" charset="0"/>
              </a:rPr>
              <a:t> </a:t>
            </a:r>
            <a:r>
              <a:rPr lang="en-US" sz="2600" dirty="0" err="1">
                <a:latin typeface="Garamond" pitchFamily="18" charset="0"/>
              </a:rPr>
              <a:t>bukan</a:t>
            </a:r>
            <a:r>
              <a:rPr lang="en-US" sz="2600" dirty="0">
                <a:latin typeface="Garamond" pitchFamily="18" charset="0"/>
              </a:rPr>
              <a:t> </a:t>
            </a:r>
            <a:r>
              <a:rPr lang="id-ID" sz="2600" dirty="0" smtClean="0">
                <a:latin typeface="Garamond" pitchFamily="18" charset="0"/>
              </a:rPr>
              <a:t>anggota DPR</a:t>
            </a:r>
            <a:r>
              <a:rPr lang="en-US" sz="2600" dirty="0" smtClean="0">
                <a:latin typeface="Garamond" pitchFamily="18" charset="0"/>
              </a:rPr>
              <a:t> </a:t>
            </a:r>
            <a:endParaRPr lang="en-US" sz="2600" dirty="0">
              <a:latin typeface="Garamond" pitchFamily="18" charset="0"/>
            </a:endParaRP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 err="1">
                <a:latin typeface="Garamond" pitchFamily="18" charset="0"/>
              </a:rPr>
              <a:t>Ada</a:t>
            </a:r>
            <a:r>
              <a:rPr lang="en-US" sz="2600" dirty="0">
                <a:latin typeface="Garamond" pitchFamily="18" charset="0"/>
              </a:rPr>
              <a:t> </a:t>
            </a:r>
            <a:r>
              <a:rPr lang="en-US" sz="2600" dirty="0" err="1">
                <a:latin typeface="Garamond" pitchFamily="18" charset="0"/>
              </a:rPr>
              <a:t>orang</a:t>
            </a:r>
            <a:r>
              <a:rPr lang="en-US" sz="2600" dirty="0">
                <a:latin typeface="Garamond" pitchFamily="18" charset="0"/>
              </a:rPr>
              <a:t> </a:t>
            </a:r>
            <a:r>
              <a:rPr lang="id-ID" sz="2600" dirty="0" smtClean="0">
                <a:latin typeface="Garamond" pitchFamily="18" charset="0"/>
              </a:rPr>
              <a:t>banjaran</a:t>
            </a:r>
            <a:r>
              <a:rPr lang="en-US" sz="2600" dirty="0" smtClean="0">
                <a:latin typeface="Garamond" pitchFamily="18" charset="0"/>
              </a:rPr>
              <a:t> </a:t>
            </a:r>
            <a:r>
              <a:rPr lang="en-US" sz="2600" dirty="0">
                <a:latin typeface="Garamond" pitchFamily="18" charset="0"/>
              </a:rPr>
              <a:t>yang </a:t>
            </a:r>
            <a:r>
              <a:rPr lang="en-US" sz="2600" dirty="0" err="1">
                <a:latin typeface="Garamond" pitchFamily="18" charset="0"/>
              </a:rPr>
              <a:t>anggota</a:t>
            </a:r>
            <a:r>
              <a:rPr lang="en-US" sz="2600" dirty="0">
                <a:latin typeface="Garamond" pitchFamily="18" charset="0"/>
              </a:rPr>
              <a:t> </a:t>
            </a:r>
            <a:r>
              <a:rPr lang="id-ID" sz="2600" dirty="0" smtClean="0">
                <a:latin typeface="Garamond" pitchFamily="18" charset="0"/>
              </a:rPr>
              <a:t>FBI</a:t>
            </a:r>
            <a:endParaRPr lang="en-US" sz="2600" dirty="0">
              <a:latin typeface="Garamond" pitchFamily="18" charset="0"/>
            </a:endParaRP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 err="1">
                <a:latin typeface="Garamond" pitchFamily="18" charset="0"/>
              </a:rPr>
              <a:t>Jadi</a:t>
            </a:r>
            <a:r>
              <a:rPr lang="en-US" sz="2600" dirty="0">
                <a:latin typeface="Garamond" pitchFamily="18" charset="0"/>
              </a:rPr>
              <a:t>, </a:t>
            </a:r>
            <a:r>
              <a:rPr lang="en-US" sz="2600" dirty="0" err="1">
                <a:latin typeface="Garamond" pitchFamily="18" charset="0"/>
              </a:rPr>
              <a:t>ada</a:t>
            </a:r>
            <a:r>
              <a:rPr lang="en-US" sz="2600" dirty="0">
                <a:latin typeface="Garamond" pitchFamily="18" charset="0"/>
              </a:rPr>
              <a:t> </a:t>
            </a:r>
            <a:r>
              <a:rPr lang="en-US" sz="2600" dirty="0" err="1">
                <a:latin typeface="Garamond" pitchFamily="18" charset="0"/>
              </a:rPr>
              <a:t>anggota</a:t>
            </a:r>
            <a:r>
              <a:rPr lang="en-US" sz="2600" dirty="0">
                <a:latin typeface="Garamond" pitchFamily="18" charset="0"/>
              </a:rPr>
              <a:t> </a:t>
            </a:r>
            <a:r>
              <a:rPr lang="id-ID" sz="2600" dirty="0" smtClean="0">
                <a:latin typeface="Garamond" pitchFamily="18" charset="0"/>
              </a:rPr>
              <a:t>FBI</a:t>
            </a:r>
            <a:r>
              <a:rPr lang="en-US" sz="2600" dirty="0" smtClean="0">
                <a:latin typeface="Garamond" pitchFamily="18" charset="0"/>
              </a:rPr>
              <a:t> </a:t>
            </a:r>
            <a:r>
              <a:rPr lang="en-US" sz="2600" dirty="0">
                <a:latin typeface="Garamond" pitchFamily="18" charset="0"/>
              </a:rPr>
              <a:t>yang </a:t>
            </a:r>
            <a:r>
              <a:rPr lang="en-US" sz="2600" dirty="0" err="1">
                <a:latin typeface="Garamond" pitchFamily="18" charset="0"/>
              </a:rPr>
              <a:t>bukan</a:t>
            </a:r>
            <a:r>
              <a:rPr lang="en-US" sz="2600" dirty="0">
                <a:latin typeface="Garamond" pitchFamily="18" charset="0"/>
              </a:rPr>
              <a:t> </a:t>
            </a:r>
            <a:r>
              <a:rPr lang="id-ID" sz="2600" dirty="0" smtClean="0">
                <a:latin typeface="Garamond" pitchFamily="18" charset="0"/>
              </a:rPr>
              <a:t>anggota DPR</a:t>
            </a:r>
            <a:r>
              <a:rPr lang="en-US" sz="2600" dirty="0" smtClean="0">
                <a:latin typeface="Garamond" pitchFamily="18" charset="0"/>
              </a:rPr>
              <a:t>.</a:t>
            </a:r>
            <a:endParaRPr lang="en-US" sz="2600" dirty="0">
              <a:latin typeface="Garamond" pitchFamily="18" charset="0"/>
              <a:sym typeface="Symbol" pitchFamily="18" charset="2"/>
            </a:endParaRPr>
          </a:p>
          <a:p>
            <a:pPr marL="839788" lvl="1" indent="-495300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>
                <a:latin typeface="Garamond" pitchFamily="18" charset="0"/>
                <a:sym typeface="Symbol" pitchFamily="18" charset="2"/>
              </a:rPr>
              <a:t></a:t>
            </a:r>
            <a:r>
              <a:rPr lang="en-US" sz="2200" dirty="0">
                <a:latin typeface="Garamond" pitchFamily="18" charset="0"/>
              </a:rPr>
              <a:t>x [If </a:t>
            </a:r>
            <a:r>
              <a:rPr lang="en-US" sz="2200" dirty="0" smtClean="0">
                <a:latin typeface="Garamond" pitchFamily="18" charset="0"/>
              </a:rPr>
              <a:t>(</a:t>
            </a:r>
            <a:r>
              <a:rPr lang="id-ID" sz="2200" dirty="0" smtClean="0">
                <a:latin typeface="Garamond" pitchFamily="18" charset="0"/>
              </a:rPr>
              <a:t>banjaran</a:t>
            </a:r>
            <a:r>
              <a:rPr lang="en-US" sz="2200" dirty="0" smtClean="0">
                <a:latin typeface="Garamond" pitchFamily="18" charset="0"/>
              </a:rPr>
              <a:t>(x) AND </a:t>
            </a:r>
            <a:r>
              <a:rPr lang="en-US" sz="2200" dirty="0" err="1" smtClean="0">
                <a:latin typeface="Garamond" pitchFamily="18" charset="0"/>
              </a:rPr>
              <a:t>orang</a:t>
            </a:r>
            <a:r>
              <a:rPr lang="en-US" sz="2200" dirty="0" smtClean="0">
                <a:latin typeface="Garamond" pitchFamily="18" charset="0"/>
              </a:rPr>
              <a:t>(x)) then </a:t>
            </a:r>
            <a:r>
              <a:rPr lang="en-US" sz="2200" dirty="0">
                <a:latin typeface="Garamond" pitchFamily="18" charset="0"/>
              </a:rPr>
              <a:t>Not </a:t>
            </a:r>
            <a:r>
              <a:rPr lang="id-ID" sz="2200" dirty="0" smtClean="0">
                <a:latin typeface="Garamond" pitchFamily="18" charset="0"/>
              </a:rPr>
              <a:t>anggota DPR</a:t>
            </a:r>
            <a:r>
              <a:rPr lang="en-US" sz="2200" dirty="0" smtClean="0">
                <a:latin typeface="Garamond" pitchFamily="18" charset="0"/>
              </a:rPr>
              <a:t>(x</a:t>
            </a:r>
            <a:r>
              <a:rPr lang="en-US" sz="2200" dirty="0">
                <a:latin typeface="Garamond" pitchFamily="18" charset="0"/>
              </a:rPr>
              <a:t>)]; </a:t>
            </a:r>
            <a:endParaRPr lang="en-US" sz="2200" dirty="0">
              <a:latin typeface="Garamond" pitchFamily="18" charset="0"/>
              <a:sym typeface="Symbol" pitchFamily="18" charset="2"/>
            </a:endParaRPr>
          </a:p>
          <a:p>
            <a:pPr marL="839788" lvl="1" indent="-495300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>
                <a:latin typeface="Garamond" pitchFamily="18" charset="0"/>
                <a:sym typeface="Symbol" pitchFamily="18" charset="2"/>
              </a:rPr>
              <a:t></a:t>
            </a:r>
            <a:r>
              <a:rPr lang="en-US" sz="2200" dirty="0">
                <a:latin typeface="Garamond" pitchFamily="18" charset="0"/>
              </a:rPr>
              <a:t>x </a:t>
            </a:r>
            <a:r>
              <a:rPr lang="en-US" sz="2200" dirty="0" smtClean="0">
                <a:latin typeface="Garamond" pitchFamily="18" charset="0"/>
              </a:rPr>
              <a:t>[</a:t>
            </a:r>
            <a:r>
              <a:rPr lang="id-ID" sz="2200" dirty="0" smtClean="0">
                <a:latin typeface="Garamond" pitchFamily="18" charset="0"/>
              </a:rPr>
              <a:t>banjaran</a:t>
            </a:r>
            <a:r>
              <a:rPr lang="en-US" sz="2200" dirty="0" smtClean="0">
                <a:latin typeface="Garamond" pitchFamily="18" charset="0"/>
              </a:rPr>
              <a:t>(x</a:t>
            </a:r>
            <a:r>
              <a:rPr lang="en-US" sz="2200" dirty="0">
                <a:latin typeface="Garamond" pitchFamily="18" charset="0"/>
              </a:rPr>
              <a:t>) and </a:t>
            </a:r>
            <a:r>
              <a:rPr lang="id-ID" sz="2200" dirty="0" smtClean="0">
                <a:latin typeface="Garamond" pitchFamily="18" charset="0"/>
              </a:rPr>
              <a:t>anggota FBI</a:t>
            </a:r>
            <a:r>
              <a:rPr lang="en-US" sz="2200" dirty="0" smtClean="0">
                <a:latin typeface="Garamond" pitchFamily="18" charset="0"/>
              </a:rPr>
              <a:t>(x</a:t>
            </a:r>
            <a:r>
              <a:rPr lang="en-US" sz="2200" dirty="0">
                <a:latin typeface="Garamond" pitchFamily="18" charset="0"/>
              </a:rPr>
              <a:t>)]; </a:t>
            </a:r>
            <a:endParaRPr lang="en-US" sz="2200" dirty="0">
              <a:latin typeface="Garamond" pitchFamily="18" charset="0"/>
              <a:sym typeface="Symbol" pitchFamily="18" charset="2"/>
            </a:endParaRPr>
          </a:p>
          <a:p>
            <a:pPr marL="839788" lvl="1" indent="-495300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>
                <a:latin typeface="Garamond" pitchFamily="18" charset="0"/>
                <a:sym typeface="Symbol" pitchFamily="18" charset="2"/>
              </a:rPr>
              <a:t></a:t>
            </a:r>
            <a:r>
              <a:rPr lang="en-US" sz="2200" dirty="0" smtClean="0">
                <a:latin typeface="Garamond" pitchFamily="18" charset="0"/>
              </a:rPr>
              <a:t>x[</a:t>
            </a:r>
            <a:r>
              <a:rPr lang="id-ID" sz="2200" dirty="0" smtClean="0">
                <a:latin typeface="Garamond" pitchFamily="18" charset="0"/>
              </a:rPr>
              <a:t>anggota FBI</a:t>
            </a:r>
            <a:r>
              <a:rPr lang="en-US" sz="2200" dirty="0" smtClean="0">
                <a:latin typeface="Garamond" pitchFamily="18" charset="0"/>
              </a:rPr>
              <a:t>(x</a:t>
            </a:r>
            <a:r>
              <a:rPr lang="en-US" sz="2200" dirty="0">
                <a:latin typeface="Garamond" pitchFamily="18" charset="0"/>
              </a:rPr>
              <a:t>) and Not </a:t>
            </a:r>
            <a:r>
              <a:rPr lang="id-ID" sz="2200" dirty="0" smtClean="0">
                <a:latin typeface="Garamond" pitchFamily="18" charset="0"/>
              </a:rPr>
              <a:t>anggota DPR</a:t>
            </a:r>
            <a:r>
              <a:rPr lang="en-US" sz="2200" dirty="0" smtClean="0">
                <a:latin typeface="Garamond" pitchFamily="18" charset="0"/>
              </a:rPr>
              <a:t>(x</a:t>
            </a:r>
            <a:r>
              <a:rPr lang="en-US" sz="2200" dirty="0">
                <a:latin typeface="Garamond" pitchFamily="18" charset="0"/>
              </a:rPr>
              <a:t>)]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5387-DD2B-4C7B-A380-71A72CD79E89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3500" dirty="0" smtClean="0"/>
              <a:t>Pengertian</a:t>
            </a:r>
            <a:endParaRPr lang="en-US" sz="3500" dirty="0"/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500174"/>
            <a:ext cx="8229600" cy="473392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de-DE" sz="2500" dirty="0">
                <a:latin typeface="Garamond" pitchFamily="18" charset="0"/>
              </a:rPr>
              <a:t>Kalimat pada kalkulus proposisi </a:t>
            </a:r>
            <a:r>
              <a:rPr lang="sv-SE" sz="2500" dirty="0">
                <a:latin typeface="Garamond" pitchFamily="18" charset="0"/>
              </a:rPr>
              <a:t>tidak dapat menjelaskan </a:t>
            </a:r>
            <a:r>
              <a:rPr lang="sv-SE" sz="2500" i="1" dirty="0" smtClean="0">
                <a:latin typeface="Garamond" pitchFamily="18" charset="0"/>
              </a:rPr>
              <a:t>konsep</a:t>
            </a:r>
            <a:r>
              <a:rPr lang="id-ID" sz="2500" i="1" dirty="0" smtClean="0">
                <a:latin typeface="Garamond" pitchFamily="18" charset="0"/>
              </a:rPr>
              <a:t> </a:t>
            </a:r>
            <a:r>
              <a:rPr lang="sv-SE" sz="2500" i="1" dirty="0" smtClean="0">
                <a:latin typeface="Garamond" pitchFamily="18" charset="0"/>
              </a:rPr>
              <a:t>objek</a:t>
            </a:r>
            <a:r>
              <a:rPr lang="sv-SE" sz="2500" dirty="0" smtClean="0">
                <a:latin typeface="Garamond" pitchFamily="18" charset="0"/>
              </a:rPr>
              <a:t> </a:t>
            </a:r>
            <a:r>
              <a:rPr lang="sv-SE" sz="2500" dirty="0">
                <a:latin typeface="Garamond" pitchFamily="18" charset="0"/>
              </a:rPr>
              <a:t>dan </a:t>
            </a:r>
            <a:r>
              <a:rPr lang="sv-SE" sz="2500" i="1" dirty="0">
                <a:latin typeface="Garamond" pitchFamily="18" charset="0"/>
              </a:rPr>
              <a:t>relasi</a:t>
            </a:r>
            <a:r>
              <a:rPr lang="sv-SE" sz="2500" dirty="0">
                <a:latin typeface="Garamond" pitchFamily="18" charset="0"/>
              </a:rPr>
              <a:t> </a:t>
            </a:r>
            <a:r>
              <a:rPr lang="sv-SE" sz="2500" i="1" dirty="0">
                <a:latin typeface="Garamond" pitchFamily="18" charset="0"/>
              </a:rPr>
              <a:t>antar objek</a:t>
            </a:r>
            <a:r>
              <a:rPr lang="sv-SE" sz="2500" dirty="0">
                <a:latin typeface="Garamond" pitchFamily="18" charset="0"/>
              </a:rPr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sv-SE" sz="25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v-SE" sz="2500" dirty="0">
                <a:latin typeface="Garamond" pitchFamily="18" charset="0"/>
              </a:rPr>
              <a:t>Contoh</a:t>
            </a:r>
            <a:endParaRPr lang="sv-SE" sz="2500" i="1" dirty="0">
              <a:latin typeface="Garamond" pitchFamily="18" charset="0"/>
            </a:endParaRP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id-ID" sz="2500" b="1" dirty="0" smtClean="0">
                <a:solidFill>
                  <a:srgbClr val="FF0000"/>
                </a:solidFill>
                <a:latin typeface="Garamond" pitchFamily="18" charset="0"/>
              </a:rPr>
              <a:t>Makhluk</a:t>
            </a:r>
            <a:r>
              <a:rPr lang="sv-SE" sz="2500" b="1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sv-SE" sz="2500" b="1" dirty="0">
                <a:solidFill>
                  <a:srgbClr val="FF0000"/>
                </a:solidFill>
                <a:latin typeface="Garamond" pitchFamily="18" charset="0"/>
              </a:rPr>
              <a:t>di </a:t>
            </a:r>
            <a:r>
              <a:rPr lang="id-ID" sz="2500" b="1" dirty="0" smtClean="0">
                <a:solidFill>
                  <a:srgbClr val="FF0000"/>
                </a:solidFill>
                <a:latin typeface="Garamond" pitchFamily="18" charset="0"/>
              </a:rPr>
              <a:t>ruangan</a:t>
            </a:r>
            <a:r>
              <a:rPr lang="sv-SE" sz="2500" b="1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id-ID" sz="2500" b="1" dirty="0" smtClean="0">
                <a:solidFill>
                  <a:srgbClr val="FF0000"/>
                </a:solidFill>
                <a:latin typeface="Garamond" pitchFamily="18" charset="0"/>
              </a:rPr>
              <a:t>ini </a:t>
            </a:r>
            <a:r>
              <a:rPr lang="sv-SE" sz="2500" b="1" dirty="0" smtClean="0">
                <a:solidFill>
                  <a:srgbClr val="FF0000"/>
                </a:solidFill>
                <a:latin typeface="Garamond" pitchFamily="18" charset="0"/>
              </a:rPr>
              <a:t>berwarna </a:t>
            </a:r>
            <a:r>
              <a:rPr lang="sv-SE" sz="2500" b="1" dirty="0">
                <a:solidFill>
                  <a:srgbClr val="FF0000"/>
                </a:solidFill>
                <a:latin typeface="Garamond" pitchFamily="18" charset="0"/>
              </a:rPr>
              <a:t>putih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2500" b="1" dirty="0" err="1">
                <a:solidFill>
                  <a:srgbClr val="FF0000"/>
                </a:solidFill>
                <a:latin typeface="Garamond" pitchFamily="18" charset="0"/>
              </a:rPr>
              <a:t>atau</a:t>
            </a:r>
            <a:endParaRPr lang="sv-SE" sz="2500" b="1" dirty="0">
              <a:solidFill>
                <a:srgbClr val="FF0000"/>
              </a:solidFill>
              <a:latin typeface="Garamond" pitchFamily="18" charset="0"/>
            </a:endParaRP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id-ID" sz="2500" b="1" dirty="0" smtClean="0">
                <a:solidFill>
                  <a:srgbClr val="FF0000"/>
                </a:solidFill>
                <a:latin typeface="Garamond" pitchFamily="18" charset="0"/>
              </a:rPr>
              <a:t>Makhluk</a:t>
            </a:r>
            <a:r>
              <a:rPr lang="sv-SE" sz="2500" b="1" dirty="0" smtClean="0">
                <a:solidFill>
                  <a:srgbClr val="FF0000"/>
                </a:solidFill>
                <a:latin typeface="Garamond" pitchFamily="18" charset="0"/>
              </a:rPr>
              <a:t> di </a:t>
            </a:r>
            <a:r>
              <a:rPr lang="id-ID" sz="2500" b="1" dirty="0" smtClean="0">
                <a:solidFill>
                  <a:srgbClr val="FF0000"/>
                </a:solidFill>
                <a:latin typeface="Garamond" pitchFamily="18" charset="0"/>
              </a:rPr>
              <a:t>ruangan</a:t>
            </a:r>
            <a:r>
              <a:rPr lang="sv-SE" sz="2500" b="1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id-ID" sz="2500" b="1" dirty="0" smtClean="0">
                <a:solidFill>
                  <a:srgbClr val="FF0000"/>
                </a:solidFill>
                <a:latin typeface="Garamond" pitchFamily="18" charset="0"/>
              </a:rPr>
              <a:t>ini </a:t>
            </a:r>
            <a:r>
              <a:rPr lang="sv-SE" sz="2500" b="1" dirty="0" smtClean="0">
                <a:solidFill>
                  <a:srgbClr val="FF0000"/>
                </a:solidFill>
                <a:latin typeface="Garamond" pitchFamily="18" charset="0"/>
              </a:rPr>
              <a:t>tidak </a:t>
            </a:r>
            <a:r>
              <a:rPr lang="sv-SE" sz="2500" b="1" dirty="0">
                <a:solidFill>
                  <a:srgbClr val="FF0000"/>
                </a:solidFill>
                <a:latin typeface="Garamond" pitchFamily="18" charset="0"/>
              </a:rPr>
              <a:t>berwarna putih</a:t>
            </a:r>
            <a:endParaRPr lang="en-US" sz="2500" b="1" dirty="0">
              <a:solidFill>
                <a:srgbClr val="FF0000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endParaRPr lang="en-US" sz="25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500" dirty="0" err="1">
                <a:latin typeface="Garamond" pitchFamily="18" charset="0"/>
              </a:rPr>
              <a:t>Dengan</a:t>
            </a:r>
            <a:r>
              <a:rPr lang="en-US" sz="2500" dirty="0">
                <a:latin typeface="Garamond" pitchFamily="18" charset="0"/>
              </a:rPr>
              <a:t> </a:t>
            </a:r>
            <a:r>
              <a:rPr lang="en-US" sz="2500" dirty="0" err="1">
                <a:latin typeface="Garamond" pitchFamily="18" charset="0"/>
              </a:rPr>
              <a:t>aturan</a:t>
            </a:r>
            <a:r>
              <a:rPr lang="en-US" sz="2500" dirty="0">
                <a:latin typeface="Garamond" pitchFamily="18" charset="0"/>
              </a:rPr>
              <a:t> </a:t>
            </a:r>
            <a:r>
              <a:rPr lang="en-US" sz="2500" dirty="0" err="1">
                <a:latin typeface="Garamond" pitchFamily="18" charset="0"/>
              </a:rPr>
              <a:t>kalkulus</a:t>
            </a:r>
            <a:r>
              <a:rPr lang="en-US" sz="2500" dirty="0">
                <a:latin typeface="Garamond" pitchFamily="18" charset="0"/>
              </a:rPr>
              <a:t> </a:t>
            </a:r>
            <a:r>
              <a:rPr lang="en-US" sz="2500" dirty="0" err="1">
                <a:latin typeface="Garamond" pitchFamily="18" charset="0"/>
              </a:rPr>
              <a:t>proposisi</a:t>
            </a:r>
            <a:r>
              <a:rPr lang="en-US" sz="2500" dirty="0">
                <a:latin typeface="Garamond" pitchFamily="18" charset="0"/>
              </a:rPr>
              <a:t>, </a:t>
            </a:r>
            <a:r>
              <a:rPr lang="en-US" sz="2500" dirty="0" err="1">
                <a:latin typeface="Garamond" pitchFamily="18" charset="0"/>
              </a:rPr>
              <a:t>pernyataan</a:t>
            </a:r>
            <a:r>
              <a:rPr lang="en-US" sz="2500" dirty="0">
                <a:latin typeface="Garamond" pitchFamily="18" charset="0"/>
              </a:rPr>
              <a:t> </a:t>
            </a:r>
            <a:r>
              <a:rPr lang="en-US" sz="2500" dirty="0" err="1">
                <a:latin typeface="Garamond" pitchFamily="18" charset="0"/>
              </a:rPr>
              <a:t>tersebut</a:t>
            </a:r>
            <a:r>
              <a:rPr lang="en-US" sz="2500" dirty="0">
                <a:latin typeface="Garamond" pitchFamily="18" charset="0"/>
              </a:rPr>
              <a:t> </a:t>
            </a:r>
            <a:r>
              <a:rPr lang="en-US" sz="2500" dirty="0" err="1">
                <a:latin typeface="Garamond" pitchFamily="18" charset="0"/>
              </a:rPr>
              <a:t>dapat</a:t>
            </a:r>
            <a:r>
              <a:rPr lang="en-US" sz="2500" dirty="0">
                <a:latin typeface="Garamond" pitchFamily="18" charset="0"/>
              </a:rPr>
              <a:t> </a:t>
            </a:r>
            <a:r>
              <a:rPr lang="en-US" sz="2500" dirty="0" err="1">
                <a:latin typeface="Garamond" pitchFamily="18" charset="0"/>
              </a:rPr>
              <a:t>dibuat</a:t>
            </a:r>
            <a:r>
              <a:rPr lang="en-US" sz="2500" dirty="0">
                <a:latin typeface="Garamond" pitchFamily="18" charset="0"/>
              </a:rPr>
              <a:t> </a:t>
            </a:r>
            <a:r>
              <a:rPr lang="en-US" sz="2500" dirty="0" err="1">
                <a:latin typeface="Garamond" pitchFamily="18" charset="0"/>
              </a:rPr>
              <a:t>menjadi</a:t>
            </a:r>
            <a:r>
              <a:rPr lang="en-US" sz="2500" dirty="0">
                <a:latin typeface="Garamond" pitchFamily="18" charset="0"/>
              </a:rPr>
              <a:t> </a:t>
            </a:r>
            <a:r>
              <a:rPr lang="en-US" sz="2500" dirty="0" err="1">
                <a:latin typeface="Garamond" pitchFamily="18" charset="0"/>
              </a:rPr>
              <a:t>skema</a:t>
            </a:r>
            <a:r>
              <a:rPr lang="en-US" sz="2500" dirty="0">
                <a:latin typeface="Garamond" pitchFamily="18" charset="0"/>
              </a:rPr>
              <a:t> </a:t>
            </a:r>
            <a:r>
              <a:rPr lang="en-US" sz="2500" dirty="0" err="1">
                <a:latin typeface="Garamond" pitchFamily="18" charset="0"/>
              </a:rPr>
              <a:t>kalimat</a:t>
            </a:r>
            <a:endParaRPr lang="sv-SE" sz="2500" i="1" dirty="0">
              <a:latin typeface="Garamond" pitchFamily="18" charset="0"/>
            </a:endParaRP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endParaRPr lang="sv-SE" sz="2500" i="1" dirty="0">
              <a:latin typeface="Garamond" pitchFamily="18" charset="0"/>
            </a:endParaRP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sv-SE" sz="2500" i="1" dirty="0">
                <a:latin typeface="Garamond" pitchFamily="18" charset="0"/>
              </a:rPr>
              <a:t>(p or not p</a:t>
            </a:r>
            <a:r>
              <a:rPr lang="sv-SE" sz="2500" i="1" dirty="0" smtClean="0">
                <a:latin typeface="Garamond" pitchFamily="18" charset="0"/>
              </a:rPr>
              <a:t>)</a:t>
            </a:r>
            <a:endParaRPr lang="id-ID" sz="2500" i="1" dirty="0" smtClean="0">
              <a:latin typeface="Garamond" pitchFamily="18" charset="0"/>
            </a:endParaRP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endParaRPr lang="sv-SE" sz="2500" i="1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v-SE" sz="2500" dirty="0">
                <a:latin typeface="Garamond" pitchFamily="18" charset="0"/>
              </a:rPr>
              <a:t>dan selanjutnya dapat ditentukan nilai kebenarannya</a:t>
            </a:r>
            <a:r>
              <a:rPr lang="en-US" sz="2500" dirty="0">
                <a:latin typeface="Garamond" pitchFamily="18" charset="0"/>
              </a:rPr>
              <a:t> </a:t>
            </a:r>
            <a:endParaRPr lang="de-DE" sz="2500" dirty="0">
              <a:latin typeface="Garamond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328D-FBFE-48D8-B7B0-FAA876018A82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Kalkulus Predikat - Representasi Kalimat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Wingdings" pitchFamily="2" charset="2"/>
              <a:buNone/>
            </a:pPr>
            <a:r>
              <a:rPr lang="sv-SE" sz="2600" b="1">
                <a:solidFill>
                  <a:srgbClr val="FF0000"/>
                </a:solidFill>
                <a:latin typeface="Garamond" pitchFamily="18" charset="0"/>
              </a:rPr>
              <a:t>Barang siapa</a:t>
            </a:r>
            <a:r>
              <a:rPr lang="sv-SE" sz="2600">
                <a:latin typeface="Garamond" pitchFamily="18" charset="0"/>
              </a:rPr>
              <a:t> meminjam barang orang lain dan tidak mengembalikannya adalah penipu. </a:t>
            </a:r>
            <a:r>
              <a:rPr lang="sv-SE" sz="2600" b="1">
                <a:solidFill>
                  <a:srgbClr val="FF0000"/>
                </a:solidFill>
                <a:latin typeface="Garamond" pitchFamily="18" charset="0"/>
              </a:rPr>
              <a:t>Ada</a:t>
            </a:r>
            <a:r>
              <a:rPr lang="sv-SE" sz="2600">
                <a:latin typeface="Garamond" pitchFamily="18" charset="0"/>
              </a:rPr>
              <a:t> penipu yang begitu lihai, sehingga tidak ketahuan. Kalau </a:t>
            </a:r>
            <a:r>
              <a:rPr lang="sv-SE" sz="2600" b="1">
                <a:solidFill>
                  <a:srgbClr val="FF0000"/>
                </a:solidFill>
                <a:latin typeface="Garamond" pitchFamily="18" charset="0"/>
              </a:rPr>
              <a:t>orang</a:t>
            </a:r>
            <a:r>
              <a:rPr lang="sv-SE" sz="2600">
                <a:latin typeface="Garamond" pitchFamily="18" charset="0"/>
              </a:rPr>
              <a:t> menipu dan itu tidak ketahuan, ia tidak dapat dihukum. </a:t>
            </a:r>
            <a:r>
              <a:rPr lang="en-US" sz="2600">
                <a:latin typeface="Garamond" pitchFamily="18" charset="0"/>
              </a:rPr>
              <a:t>Jadi </a:t>
            </a:r>
            <a:r>
              <a:rPr lang="en-US" sz="2600" b="1">
                <a:solidFill>
                  <a:srgbClr val="FF0000"/>
                </a:solidFill>
                <a:latin typeface="Garamond" pitchFamily="18" charset="0"/>
              </a:rPr>
              <a:t>ada</a:t>
            </a:r>
            <a:r>
              <a:rPr lang="en-US" sz="2600">
                <a:latin typeface="Garamond" pitchFamily="18" charset="0"/>
              </a:rPr>
              <a:t> penipu yang tidak dapat </a:t>
            </a:r>
            <a:r>
              <a:rPr lang="en-US" sz="2600" smtClean="0">
                <a:latin typeface="Garamond" pitchFamily="18" charset="0"/>
              </a:rPr>
              <a:t>dihukum</a:t>
            </a:r>
          </a:p>
          <a:p>
            <a:pPr marL="571500" indent="-571500">
              <a:buFont typeface="Wingdings" pitchFamily="2" charset="2"/>
              <a:buNone/>
            </a:pPr>
            <a:r>
              <a:rPr lang="en-US" sz="2800" b="1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</a:t>
            </a:r>
            <a:r>
              <a:rPr lang="en-US" sz="2800" b="1" smtClean="0">
                <a:solidFill>
                  <a:srgbClr val="FF0000"/>
                </a:solidFill>
                <a:latin typeface="Garamond" pitchFamily="18" charset="0"/>
              </a:rPr>
              <a:t>x</a:t>
            </a:r>
            <a:r>
              <a:rPr lang="en-US" sz="2800" smtClean="0">
                <a:latin typeface="Garamond" pitchFamily="18" charset="0"/>
              </a:rPr>
              <a:t> [IF orang(x) AND Meminjam(x) AND NOT Mengembalikan(x) </a:t>
            </a:r>
            <a:r>
              <a:rPr lang="en-US" sz="2800" smtClean="0">
                <a:latin typeface="Garamond" pitchFamily="18" charset="0"/>
                <a:sym typeface="Symbol" pitchFamily="18" charset="2"/>
              </a:rPr>
              <a:t>THEN</a:t>
            </a:r>
            <a:r>
              <a:rPr lang="en-US" sz="2800" smtClean="0">
                <a:latin typeface="Garamond" pitchFamily="18" charset="0"/>
              </a:rPr>
              <a:t> Penipu(x)]; </a:t>
            </a:r>
            <a:endParaRPr lang="en-US" sz="2800" smtClean="0">
              <a:latin typeface="Garamond" pitchFamily="18" charset="0"/>
              <a:sym typeface="Symbol" pitchFamily="18" charset="2"/>
            </a:endParaRPr>
          </a:p>
          <a:p>
            <a:pPr marL="571500" indent="-571500">
              <a:buFont typeface="Wingdings" pitchFamily="2" charset="2"/>
              <a:buNone/>
            </a:pPr>
            <a:r>
              <a:rPr lang="en-US" sz="2800" b="1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</a:t>
            </a:r>
            <a:r>
              <a:rPr lang="en-US" sz="2800" b="1" smtClean="0">
                <a:solidFill>
                  <a:srgbClr val="FF0000"/>
                </a:solidFill>
                <a:latin typeface="Garamond" pitchFamily="18" charset="0"/>
              </a:rPr>
              <a:t>x</a:t>
            </a:r>
            <a:r>
              <a:rPr lang="en-US" sz="2800" smtClean="0">
                <a:latin typeface="Garamond" pitchFamily="18" charset="0"/>
              </a:rPr>
              <a:t> [Penipu(x) AND Lihai(x) AND NOT Ketahuan(x)]; </a:t>
            </a:r>
            <a:endParaRPr lang="en-US" sz="2800" smtClean="0">
              <a:latin typeface="Garamond" pitchFamily="18" charset="0"/>
              <a:sym typeface="Symbol" pitchFamily="18" charset="2"/>
            </a:endParaRPr>
          </a:p>
          <a:p>
            <a:pPr marL="571500" indent="-571500">
              <a:buFont typeface="Wingdings" pitchFamily="2" charset="2"/>
              <a:buNone/>
            </a:pPr>
            <a:r>
              <a:rPr lang="en-US" sz="2800" b="1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</a:t>
            </a:r>
            <a:r>
              <a:rPr lang="en-US" sz="2800" b="1" smtClean="0">
                <a:solidFill>
                  <a:srgbClr val="FF0000"/>
                </a:solidFill>
                <a:latin typeface="Garamond" pitchFamily="18" charset="0"/>
              </a:rPr>
              <a:t>x</a:t>
            </a:r>
            <a:r>
              <a:rPr lang="en-US" sz="2800" smtClean="0">
                <a:latin typeface="Garamond" pitchFamily="18" charset="0"/>
              </a:rPr>
              <a:t> [IF Penipu(x) AND NOT Ketahuan(x) </a:t>
            </a:r>
            <a:r>
              <a:rPr lang="en-US" sz="2800" smtClean="0">
                <a:latin typeface="Garamond" pitchFamily="18" charset="0"/>
                <a:sym typeface="Symbol" pitchFamily="18" charset="2"/>
              </a:rPr>
              <a:t>THEN</a:t>
            </a:r>
            <a:r>
              <a:rPr lang="en-US" sz="2800" smtClean="0">
                <a:latin typeface="Garamond" pitchFamily="18" charset="0"/>
              </a:rPr>
              <a:t> NOT Hukum(x)] ;</a:t>
            </a:r>
            <a:endParaRPr lang="en-US" sz="2800" smtClean="0">
              <a:latin typeface="Garamond" pitchFamily="18" charset="0"/>
              <a:sym typeface="Symbol" pitchFamily="18" charset="2"/>
            </a:endParaRPr>
          </a:p>
          <a:p>
            <a:pPr marL="571500" indent="-571500">
              <a:buFont typeface="Wingdings" pitchFamily="2" charset="2"/>
              <a:buNone/>
            </a:pPr>
            <a:r>
              <a:rPr lang="en-US" sz="2800" b="1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</a:t>
            </a:r>
            <a:r>
              <a:rPr lang="en-US" sz="2800" b="1" smtClean="0">
                <a:solidFill>
                  <a:srgbClr val="FF0000"/>
                </a:solidFill>
                <a:latin typeface="Garamond" pitchFamily="18" charset="0"/>
              </a:rPr>
              <a:t>x</a:t>
            </a:r>
            <a:r>
              <a:rPr lang="en-US" sz="2800" smtClean="0">
                <a:latin typeface="Garamond" pitchFamily="18" charset="0"/>
              </a:rPr>
              <a:t> [Penipu(x) AND Not Hukum(x)]</a:t>
            </a:r>
          </a:p>
          <a:p>
            <a:pPr marL="571500" indent="-571500">
              <a:buFont typeface="Wingdings" pitchFamily="2" charset="2"/>
              <a:buNone/>
            </a:pPr>
            <a:endParaRPr lang="en-US" sz="2600" i="1">
              <a:latin typeface="Garamond" pitchFamily="18" charset="0"/>
              <a:sym typeface="Symbol" pitchFamily="18" charset="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43D0-498E-4B09-BB3B-6B16B1B48DD1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214290"/>
            <a:ext cx="7498080" cy="1143000"/>
          </a:xfrm>
        </p:spPr>
        <p:txBody>
          <a:bodyPr/>
          <a:lstStyle/>
          <a:p>
            <a:r>
              <a:rPr lang="en-US" sz="2800" dirty="0" err="1"/>
              <a:t>Kalkulus</a:t>
            </a:r>
            <a:r>
              <a:rPr lang="en-US" sz="2800" dirty="0"/>
              <a:t> </a:t>
            </a:r>
            <a:r>
              <a:rPr lang="en-US" sz="2800" dirty="0" err="1"/>
              <a:t>Predikat</a:t>
            </a:r>
            <a:r>
              <a:rPr lang="en-US" sz="2800" dirty="0"/>
              <a:t> - </a:t>
            </a:r>
            <a:r>
              <a:rPr lang="en-US" sz="2800" dirty="0" err="1"/>
              <a:t>Variabel</a:t>
            </a:r>
            <a:r>
              <a:rPr lang="en-US" sz="2800" dirty="0"/>
              <a:t> </a:t>
            </a:r>
            <a:r>
              <a:rPr lang="en-US" sz="2800" dirty="0" err="1"/>
              <a:t>Bebas</a:t>
            </a:r>
            <a:r>
              <a:rPr lang="en-US" sz="2800" dirty="0"/>
              <a:t>/</a:t>
            </a:r>
            <a:r>
              <a:rPr lang="en-US" sz="2800" dirty="0" err="1"/>
              <a:t>Terikat</a:t>
            </a:r>
            <a:endParaRPr lang="en-US" sz="2800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>
          <a:xfrm>
            <a:off x="1142976" y="1428736"/>
            <a:ext cx="749808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100" dirty="0" err="1">
                <a:latin typeface="Garamond" pitchFamily="18" charset="0"/>
              </a:rPr>
              <a:t>Suatu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variabel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dikatakan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terikat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dalam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sebuah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ekspresi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jika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sedikitnya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ada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satu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kemunculan</a:t>
            </a:r>
            <a:r>
              <a:rPr lang="en-US" sz="2100" dirty="0">
                <a:latin typeface="Garamond" pitchFamily="18" charset="0"/>
              </a:rPr>
              <a:t> x </a:t>
            </a:r>
            <a:r>
              <a:rPr lang="en-US" sz="2100" dirty="0" err="1">
                <a:latin typeface="Garamond" pitchFamily="18" charset="0"/>
              </a:rPr>
              <a:t>terikat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pada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ekspresi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tersebut</a:t>
            </a:r>
            <a:endParaRPr lang="sv-SE" sz="2100" dirty="0">
              <a:latin typeface="Garamond" pitchFamily="18" charset="0"/>
            </a:endParaRPr>
          </a:p>
          <a:p>
            <a:pPr>
              <a:lnSpc>
                <a:spcPct val="90000"/>
              </a:lnSpc>
            </a:pPr>
            <a:r>
              <a:rPr lang="sv-SE" sz="2100" dirty="0">
                <a:latin typeface="Garamond" pitchFamily="18" charset="0"/>
              </a:rPr>
              <a:t>Sebaliknya dikatakan variabel bebas jika sedikitnya ada satu kemunculan bebas dalam ekspresi tersebut.</a:t>
            </a:r>
          </a:p>
          <a:p>
            <a:pPr>
              <a:lnSpc>
                <a:spcPct val="90000"/>
              </a:lnSpc>
            </a:pPr>
            <a:endParaRPr lang="sv-SE" sz="2100" dirty="0">
              <a:latin typeface="Garamond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 err="1">
                <a:latin typeface="Garamond" pitchFamily="18" charset="0"/>
              </a:rPr>
              <a:t>Contoh</a:t>
            </a:r>
            <a:r>
              <a:rPr lang="en-US" sz="2100" dirty="0">
                <a:latin typeface="Garamond" pitchFamily="18" charset="0"/>
              </a:rPr>
              <a:t> :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>
                <a:latin typeface="Garamond" pitchFamily="18" charset="0"/>
              </a:rPr>
              <a:t>(FOR </a:t>
            </a:r>
            <a:r>
              <a:rPr lang="en-US" sz="2100" dirty="0" smtClean="0">
                <a:latin typeface="Garamond" pitchFamily="18" charset="0"/>
              </a:rPr>
              <a:t>ALL x ) </a:t>
            </a:r>
            <a:r>
              <a:rPr lang="en-US" sz="2100" dirty="0">
                <a:latin typeface="Garamond" pitchFamily="18" charset="0"/>
              </a:rPr>
              <a:t>[</a:t>
            </a:r>
            <a:r>
              <a:rPr lang="en-US" sz="2100" dirty="0" smtClean="0">
                <a:latin typeface="Garamond" pitchFamily="18" charset="0"/>
              </a:rPr>
              <a:t>p(</a:t>
            </a:r>
            <a:r>
              <a:rPr lang="en-US" sz="2100" dirty="0" err="1" smtClean="0">
                <a:latin typeface="Garamond" pitchFamily="18" charset="0"/>
              </a:rPr>
              <a:t>x,y,g</a:t>
            </a:r>
            <a:r>
              <a:rPr lang="en-US" sz="2100" dirty="0" smtClean="0">
                <a:latin typeface="Garamond" pitchFamily="18" charset="0"/>
              </a:rPr>
              <a:t>(b)) </a:t>
            </a:r>
            <a:r>
              <a:rPr lang="en-US" sz="2100" dirty="0">
                <a:latin typeface="Garamond" pitchFamily="18" charset="0"/>
              </a:rPr>
              <a:t>AND (FOR SOME y) </a:t>
            </a:r>
            <a:r>
              <a:rPr lang="en-US" sz="2100" dirty="0" smtClean="0">
                <a:latin typeface="Garamond" pitchFamily="18" charset="0"/>
              </a:rPr>
              <a:t>q(</a:t>
            </a:r>
            <a:r>
              <a:rPr lang="en-US" sz="2100" dirty="0" err="1" smtClean="0">
                <a:latin typeface="Garamond" pitchFamily="18" charset="0"/>
              </a:rPr>
              <a:t>y,z,f</a:t>
            </a:r>
            <a:r>
              <a:rPr lang="en-US" sz="2100" dirty="0" smtClean="0">
                <a:latin typeface="Garamond" pitchFamily="18" charset="0"/>
              </a:rPr>
              <a:t>(a))]</a:t>
            </a:r>
            <a:endParaRPr lang="en-US" sz="2100" dirty="0">
              <a:latin typeface="Garamond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sv-SE" sz="2100" dirty="0">
              <a:latin typeface="Garamond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id-ID" sz="2100" dirty="0" smtClean="0">
                <a:latin typeface="Garamond" pitchFamily="18" charset="0"/>
              </a:rPr>
              <a:t>x</a:t>
            </a:r>
            <a:r>
              <a:rPr lang="sv-SE" sz="2100" dirty="0" smtClean="0">
                <a:latin typeface="Garamond" pitchFamily="18" charset="0"/>
              </a:rPr>
              <a:t> </a:t>
            </a:r>
            <a:r>
              <a:rPr lang="sv-SE" sz="2100" dirty="0">
                <a:latin typeface="Garamond" pitchFamily="18" charset="0"/>
              </a:rPr>
              <a:t>pada p(x, y) adalah </a:t>
            </a:r>
            <a:r>
              <a:rPr lang="id-ID" sz="2100" dirty="0" smtClean="0">
                <a:latin typeface="Garamond" pitchFamily="18" charset="0"/>
              </a:rPr>
              <a:t>variabel terikat</a:t>
            </a:r>
            <a:endParaRPr lang="sv-SE" sz="2100" dirty="0">
              <a:latin typeface="Garamond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v-SE" sz="2100" dirty="0" smtClean="0">
                <a:latin typeface="Garamond" pitchFamily="18" charset="0"/>
              </a:rPr>
              <a:t>z </a:t>
            </a:r>
            <a:r>
              <a:rPr lang="sv-SE" sz="2100" dirty="0">
                <a:latin typeface="Garamond" pitchFamily="18" charset="0"/>
              </a:rPr>
              <a:t>pada q(y, z) adalah </a:t>
            </a:r>
            <a:r>
              <a:rPr lang="id-ID" sz="2100" dirty="0" smtClean="0">
                <a:latin typeface="Garamond" pitchFamily="18" charset="0"/>
              </a:rPr>
              <a:t>variabel </a:t>
            </a:r>
            <a:r>
              <a:rPr lang="sv-SE" sz="2100" dirty="0" smtClean="0">
                <a:latin typeface="Garamond" pitchFamily="18" charset="0"/>
              </a:rPr>
              <a:t>bebas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sv-SE" sz="2100" dirty="0">
              <a:latin typeface="Garamond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B6ED8-5DE2-4C0A-B524-42E63775E878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Kalkulus Predikat - Variabel Bebas/Terikat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v-SE" sz="2100" dirty="0">
                <a:latin typeface="Garamond" pitchFamily="18" charset="0"/>
              </a:rPr>
              <a:t>Kemunculan variabel terikat dipengaruhi oleh kemunculan kuantifier yang paling dekat.</a:t>
            </a:r>
            <a:endParaRPr lang="en-US" sz="2100" dirty="0"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endParaRPr lang="en-US" sz="2100" u="sng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 u="sng" dirty="0" err="1">
                <a:latin typeface="Garamond" pitchFamily="18" charset="0"/>
              </a:rPr>
              <a:t>Contoh</a:t>
            </a:r>
            <a:r>
              <a:rPr lang="en-US" sz="2100" u="sng" dirty="0">
                <a:latin typeface="Garamond" pitchFamily="18" charset="0"/>
              </a:rPr>
              <a:t> :</a:t>
            </a:r>
            <a:endParaRPr lang="en-US" sz="2100" dirty="0">
              <a:latin typeface="Garamond" pitchFamily="18" charset="0"/>
            </a:endParaRP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Garamond" pitchFamily="18" charset="0"/>
              </a:rPr>
              <a:t>(FOR ALL x</a:t>
            </a:r>
            <a:r>
              <a:rPr lang="en-US" sz="1800" dirty="0" smtClean="0">
                <a:latin typeface="Garamond" pitchFamily="18" charset="0"/>
              </a:rPr>
              <a:t>) [p(x) AND q(x) </a:t>
            </a:r>
            <a:r>
              <a:rPr lang="en-US" sz="1800" dirty="0">
                <a:latin typeface="Garamond" pitchFamily="18" charset="0"/>
              </a:rPr>
              <a:t>OR (FOR SOME x) (FOR ALL y) r(x, </a:t>
            </a:r>
            <a:r>
              <a:rPr lang="en-US" sz="1800" dirty="0" smtClean="0">
                <a:latin typeface="Garamond" pitchFamily="18" charset="0"/>
              </a:rPr>
              <a:t>y)]</a:t>
            </a:r>
            <a:endParaRPr lang="en-US" sz="1800" dirty="0">
              <a:solidFill>
                <a:srgbClr val="FF0000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1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 err="1">
                <a:latin typeface="Garamond" pitchFamily="18" charset="0"/>
              </a:rPr>
              <a:t>variabel</a:t>
            </a:r>
            <a:r>
              <a:rPr lang="en-US" sz="2100" dirty="0">
                <a:latin typeface="Garamond" pitchFamily="18" charset="0"/>
              </a:rPr>
              <a:t> x </a:t>
            </a:r>
            <a:r>
              <a:rPr lang="en-US" sz="2100" dirty="0" err="1">
                <a:latin typeface="Garamond" pitchFamily="18" charset="0"/>
              </a:rPr>
              <a:t>pada</a:t>
            </a:r>
            <a:r>
              <a:rPr lang="en-US" sz="2100" dirty="0">
                <a:latin typeface="Garamond" pitchFamily="18" charset="0"/>
              </a:rPr>
              <a:t> p(x) </a:t>
            </a:r>
            <a:r>
              <a:rPr lang="en-US" sz="2100" dirty="0" err="1">
                <a:latin typeface="Garamond" pitchFamily="18" charset="0"/>
              </a:rPr>
              <a:t>dipengaruhi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kuantifier</a:t>
            </a:r>
            <a:r>
              <a:rPr lang="en-US" sz="2100" dirty="0">
                <a:latin typeface="Garamond" pitchFamily="18" charset="0"/>
              </a:rPr>
              <a:t> FOR ALL x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 err="1">
                <a:latin typeface="Garamond" pitchFamily="18" charset="0"/>
              </a:rPr>
              <a:t>variabel</a:t>
            </a:r>
            <a:r>
              <a:rPr lang="en-US" sz="2100" dirty="0">
                <a:latin typeface="Garamond" pitchFamily="18" charset="0"/>
              </a:rPr>
              <a:t> x </a:t>
            </a:r>
            <a:r>
              <a:rPr lang="en-US" sz="2100" dirty="0" err="1">
                <a:latin typeface="Garamond" pitchFamily="18" charset="0"/>
              </a:rPr>
              <a:t>pada</a:t>
            </a:r>
            <a:r>
              <a:rPr lang="en-US" sz="2100" dirty="0">
                <a:latin typeface="Garamond" pitchFamily="18" charset="0"/>
              </a:rPr>
              <a:t> r(x, y) </a:t>
            </a:r>
            <a:r>
              <a:rPr lang="en-US" sz="2100" dirty="0" err="1">
                <a:latin typeface="Garamond" pitchFamily="18" charset="0"/>
              </a:rPr>
              <a:t>dipengaruhi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kuantifier</a:t>
            </a:r>
            <a:r>
              <a:rPr lang="en-US" sz="2100" dirty="0">
                <a:latin typeface="Garamond" pitchFamily="18" charset="0"/>
              </a:rPr>
              <a:t> FOR SOME x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1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 err="1">
                <a:latin typeface="Garamond" pitchFamily="18" charset="0"/>
              </a:rPr>
              <a:t>Catatan</a:t>
            </a:r>
            <a:r>
              <a:rPr lang="en-US" sz="2100" dirty="0">
                <a:latin typeface="Garamond" pitchFamily="18" charset="0"/>
              </a:rPr>
              <a:t>,</a:t>
            </a:r>
            <a:endParaRPr lang="sv-SE" sz="21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v-SE" sz="2100" dirty="0">
                <a:latin typeface="Garamond" pitchFamily="18" charset="0"/>
              </a:rPr>
              <a:t>Perbedaan antara variabel Bebas dan Variabel Terikat adalah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v-SE" sz="2100" dirty="0">
                <a:latin typeface="Garamond" pitchFamily="18" charset="0"/>
              </a:rPr>
              <a:t>Variabel Bebas, Nilainya diberikan oleh interpretasi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v-SE" sz="2100" dirty="0">
                <a:latin typeface="Garamond" pitchFamily="18" charset="0"/>
              </a:rPr>
              <a:t>Variabel Terikat,Nilainya terbatas dari interpretasi yang diberikan</a:t>
            </a:r>
            <a:endParaRPr lang="en-US" sz="2100" dirty="0">
              <a:latin typeface="Garamond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18C8-9F76-41A3-A81A-B634228B55A7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0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0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0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Kalkulus Predikat -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Kalimat Tertutup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 err="1"/>
              <a:t>Sebuah</a:t>
            </a:r>
            <a:r>
              <a:rPr lang="en-US" sz="2600" dirty="0"/>
              <a:t> </a:t>
            </a:r>
            <a:r>
              <a:rPr lang="en-US" sz="2600" dirty="0" err="1"/>
              <a:t>kalimat</a:t>
            </a:r>
            <a:r>
              <a:rPr lang="en-US" sz="2600" dirty="0"/>
              <a:t> </a:t>
            </a:r>
            <a:r>
              <a:rPr lang="en-US" sz="2600" dirty="0" err="1"/>
              <a:t>dikatakan</a:t>
            </a:r>
            <a:r>
              <a:rPr lang="en-US" sz="2600" dirty="0"/>
              <a:t> </a:t>
            </a:r>
            <a:r>
              <a:rPr lang="en-US" sz="2600" dirty="0" err="1"/>
              <a:t>tertutup</a:t>
            </a:r>
            <a:r>
              <a:rPr lang="en-US" sz="2600" dirty="0"/>
              <a:t> </a:t>
            </a:r>
            <a:r>
              <a:rPr lang="en-US" sz="2600" dirty="0" err="1"/>
              <a:t>jika</a:t>
            </a:r>
            <a:r>
              <a:rPr lang="en-US" sz="2600" dirty="0"/>
              <a:t> </a:t>
            </a: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mempunyai</a:t>
            </a:r>
            <a:r>
              <a:rPr lang="en-US" sz="2600" dirty="0"/>
              <a:t> </a:t>
            </a:r>
            <a:r>
              <a:rPr lang="en-US" sz="2600" dirty="0" err="1"/>
              <a:t>kemunculan</a:t>
            </a:r>
            <a:r>
              <a:rPr lang="en-US" sz="2600" dirty="0"/>
              <a:t> </a:t>
            </a:r>
            <a:r>
              <a:rPr lang="en-US" sz="2600" dirty="0" err="1"/>
              <a:t>bebas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variabel-variabelnya</a:t>
            </a:r>
            <a:endParaRPr lang="en-US" sz="26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6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 err="1"/>
              <a:t>Contoh</a:t>
            </a:r>
            <a:r>
              <a:rPr lang="en-US" sz="2600" dirty="0"/>
              <a:t> 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/>
              <a:t>1. (FOR ALL x) (FOR SOME y) p(x, y)</a:t>
            </a:r>
            <a:r>
              <a:rPr lang="en-US" sz="2600" dirty="0" err="1"/>
              <a:t>adalah</a:t>
            </a:r>
            <a:r>
              <a:rPr lang="en-US" sz="2600" dirty="0"/>
              <a:t> </a:t>
            </a:r>
            <a:r>
              <a:rPr lang="en-US" sz="2600" dirty="0" err="1"/>
              <a:t>kalimat</a:t>
            </a:r>
            <a:r>
              <a:rPr lang="en-US" sz="2600" dirty="0"/>
              <a:t> </a:t>
            </a:r>
            <a:r>
              <a:rPr lang="en-US" sz="2600" dirty="0" err="1"/>
              <a:t>tertutup</a:t>
            </a:r>
            <a:endParaRPr lang="en-US" sz="26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/>
              <a:t>2. (FOR ALL x) p(x, y) </a:t>
            </a:r>
            <a:r>
              <a:rPr lang="en-US" sz="2600" dirty="0" err="1"/>
              <a:t>bukan</a:t>
            </a:r>
            <a:r>
              <a:rPr lang="en-US" sz="2600" dirty="0"/>
              <a:t> </a:t>
            </a:r>
            <a:r>
              <a:rPr lang="en-US" sz="2600" dirty="0" err="1"/>
              <a:t>merupakan</a:t>
            </a:r>
            <a:r>
              <a:rPr lang="en-US" sz="2600" dirty="0"/>
              <a:t> </a:t>
            </a:r>
            <a:r>
              <a:rPr lang="en-US" sz="2600" dirty="0" err="1"/>
              <a:t>kalimat</a:t>
            </a:r>
            <a:r>
              <a:rPr lang="en-US" sz="2600" dirty="0"/>
              <a:t> </a:t>
            </a:r>
            <a:r>
              <a:rPr lang="en-US" sz="2600" dirty="0" err="1" smtClean="0"/>
              <a:t>tertutup</a:t>
            </a:r>
            <a:endParaRPr lang="en-US" sz="26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8E40-6636-4DE3-9525-83DD754F8014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Kalkulus Predikat - Simbol Bebas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latin typeface="Garamond" pitchFamily="18" charset="0"/>
              </a:rPr>
              <a:t>Simbol bebas dari ekspresi A adalah :</a:t>
            </a:r>
          </a:p>
          <a:p>
            <a:r>
              <a:rPr lang="en-US">
                <a:latin typeface="Garamond" pitchFamily="18" charset="0"/>
              </a:rPr>
              <a:t>variabel-variabel bebas</a:t>
            </a:r>
          </a:p>
          <a:p>
            <a:r>
              <a:rPr lang="en-US">
                <a:latin typeface="Garamond" pitchFamily="18" charset="0"/>
              </a:rPr>
              <a:t>semua konstanta</a:t>
            </a:r>
          </a:p>
          <a:p>
            <a:r>
              <a:rPr lang="en-US">
                <a:latin typeface="Garamond" pitchFamily="18" charset="0"/>
              </a:rPr>
              <a:t>semua simbol fungsi</a:t>
            </a:r>
          </a:p>
          <a:p>
            <a:r>
              <a:rPr lang="en-US">
                <a:latin typeface="Garamond" pitchFamily="18" charset="0"/>
              </a:rPr>
              <a:t>semua simbol predikat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Garamond" pitchFamily="18" charset="0"/>
              </a:rPr>
              <a:t>dari ekspresi A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AF68-3D1A-453D-B286-3B61548D8D96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Kalkulus Predikat - Interpretasi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v-SE" sz="2100">
                <a:latin typeface="Garamond" pitchFamily="18" charset="0"/>
              </a:rPr>
              <a:t>Misal D adalah sebarang himpunan tak kosong, maka sebuah interpretasi I dalam domain D akan memberi nilai pada setiap simbol konstanta, variabel bebas, fungsi dan predikat yang ada pada kalimat dengan aturan sebagai berikut : </a:t>
            </a:r>
            <a:endParaRPr lang="en-US" sz="2100"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100">
                <a:latin typeface="Garamond" pitchFamily="18" charset="0"/>
              </a:rPr>
              <a:t>Untuk setiap konstanta a, yaitu elemen a</a:t>
            </a:r>
            <a:r>
              <a:rPr lang="en-US" sz="2100" baseline="-25000">
                <a:latin typeface="Garamond" pitchFamily="18" charset="0"/>
              </a:rPr>
              <a:t>1</a:t>
            </a:r>
            <a:r>
              <a:rPr lang="en-US" sz="2100">
                <a:latin typeface="Garamond" pitchFamily="18" charset="0"/>
              </a:rPr>
              <a:t> </a:t>
            </a:r>
            <a:r>
              <a:rPr lang="en-US" sz="2100" smtClean="0">
                <a:latin typeface="Garamond" pitchFamily="18" charset="0"/>
              </a:rPr>
              <a:t>dari </a:t>
            </a:r>
            <a:r>
              <a:rPr lang="en-US" sz="2100">
                <a:latin typeface="Garamond" pitchFamily="18" charset="0"/>
              </a:rPr>
              <a:t>D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Garamond" pitchFamily="18" charset="0"/>
              </a:rPr>
              <a:t>Untuk setiap variabel x, yaitu elemen x</a:t>
            </a:r>
            <a:r>
              <a:rPr lang="en-US" sz="2100" baseline="-25000">
                <a:latin typeface="Garamond" pitchFamily="18" charset="0"/>
              </a:rPr>
              <a:t>1</a:t>
            </a:r>
            <a:r>
              <a:rPr lang="en-US" sz="2100">
                <a:latin typeface="Garamond" pitchFamily="18" charset="0"/>
              </a:rPr>
              <a:t> dari D</a:t>
            </a:r>
            <a:endParaRPr lang="sv-SE" sz="2100"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r>
              <a:rPr lang="sv-SE" sz="2100">
                <a:latin typeface="Garamond" pitchFamily="18" charset="0"/>
              </a:rPr>
              <a:t>Untuk setiap simbol fungsi f dengan arity = n , yaitu :</a:t>
            </a:r>
          </a:p>
          <a:p>
            <a:pPr>
              <a:lnSpc>
                <a:spcPct val="80000"/>
              </a:lnSpc>
              <a:buNone/>
            </a:pPr>
            <a:r>
              <a:rPr lang="sv-SE" sz="2100" smtClean="0">
                <a:latin typeface="Garamond" pitchFamily="18" charset="0"/>
              </a:rPr>
              <a:t>	Fungsi </a:t>
            </a:r>
            <a:r>
              <a:rPr lang="sv-SE" sz="2100">
                <a:latin typeface="Garamond" pitchFamily="18" charset="0"/>
              </a:rPr>
              <a:t>f</a:t>
            </a:r>
            <a:r>
              <a:rPr lang="sv-SE" sz="2100" baseline="-25000">
                <a:latin typeface="Garamond" pitchFamily="18" charset="0"/>
              </a:rPr>
              <a:t>1</a:t>
            </a:r>
            <a:r>
              <a:rPr lang="sv-SE" sz="2100">
                <a:latin typeface="Garamond" pitchFamily="18" charset="0"/>
              </a:rPr>
              <a:t>(d</a:t>
            </a:r>
            <a:r>
              <a:rPr lang="sv-SE" sz="2100" baseline="-25000">
                <a:latin typeface="Garamond" pitchFamily="18" charset="0"/>
              </a:rPr>
              <a:t>1</a:t>
            </a:r>
            <a:r>
              <a:rPr lang="sv-SE" sz="2100">
                <a:latin typeface="Garamond" pitchFamily="18" charset="0"/>
              </a:rPr>
              <a:t>, d</a:t>
            </a:r>
            <a:r>
              <a:rPr lang="sv-SE" sz="2100" baseline="-25000">
                <a:latin typeface="Garamond" pitchFamily="18" charset="0"/>
              </a:rPr>
              <a:t>2</a:t>
            </a:r>
            <a:r>
              <a:rPr lang="sv-SE" sz="2100">
                <a:latin typeface="Garamond" pitchFamily="18" charset="0"/>
              </a:rPr>
              <a:t>, …, d</a:t>
            </a:r>
            <a:r>
              <a:rPr lang="sv-SE" sz="2100" baseline="-25000">
                <a:latin typeface="Garamond" pitchFamily="18" charset="0"/>
              </a:rPr>
              <a:t>n</a:t>
            </a:r>
            <a:r>
              <a:rPr lang="sv-SE" sz="2100">
                <a:latin typeface="Garamond" pitchFamily="18" charset="0"/>
              </a:rPr>
              <a:t>) dimana argumen d</a:t>
            </a:r>
            <a:r>
              <a:rPr lang="sv-SE" sz="2100" baseline="-25000">
                <a:latin typeface="Garamond" pitchFamily="18" charset="0"/>
              </a:rPr>
              <a:t>1</a:t>
            </a:r>
            <a:r>
              <a:rPr lang="sv-SE" sz="2100">
                <a:latin typeface="Garamond" pitchFamily="18" charset="0"/>
              </a:rPr>
              <a:t>, d</a:t>
            </a:r>
            <a:r>
              <a:rPr lang="sv-SE" sz="2100" baseline="-25000">
                <a:latin typeface="Garamond" pitchFamily="18" charset="0"/>
              </a:rPr>
              <a:t>2</a:t>
            </a:r>
            <a:r>
              <a:rPr lang="sv-SE" sz="2100">
                <a:latin typeface="Garamond" pitchFamily="18" charset="0"/>
              </a:rPr>
              <a:t>, …, d</a:t>
            </a:r>
            <a:r>
              <a:rPr lang="sv-SE" sz="2100" baseline="-25000">
                <a:latin typeface="Garamond" pitchFamily="18" charset="0"/>
              </a:rPr>
              <a:t>n</a:t>
            </a:r>
            <a:r>
              <a:rPr lang="sv-SE" sz="2100">
                <a:latin typeface="Garamond" pitchFamily="18" charset="0"/>
              </a:rPr>
              <a:t> merupakan elemen dari D, dan nilai fungsi f</a:t>
            </a:r>
            <a:r>
              <a:rPr lang="sv-SE" sz="2100" baseline="-25000">
                <a:latin typeface="Garamond" pitchFamily="18" charset="0"/>
              </a:rPr>
              <a:t>1</a:t>
            </a:r>
            <a:r>
              <a:rPr lang="sv-SE" sz="2100">
                <a:latin typeface="Garamond" pitchFamily="18" charset="0"/>
              </a:rPr>
              <a:t>(d</a:t>
            </a:r>
            <a:r>
              <a:rPr lang="sv-SE" sz="2100" baseline="-25000">
                <a:latin typeface="Garamond" pitchFamily="18" charset="0"/>
              </a:rPr>
              <a:t>1</a:t>
            </a:r>
            <a:r>
              <a:rPr lang="sv-SE" sz="2100">
                <a:latin typeface="Garamond" pitchFamily="18" charset="0"/>
              </a:rPr>
              <a:t>, d</a:t>
            </a:r>
            <a:r>
              <a:rPr lang="sv-SE" sz="2100" baseline="-25000">
                <a:latin typeface="Garamond" pitchFamily="18" charset="0"/>
              </a:rPr>
              <a:t>2</a:t>
            </a:r>
            <a:r>
              <a:rPr lang="sv-SE" sz="2100">
                <a:latin typeface="Garamond" pitchFamily="18" charset="0"/>
              </a:rPr>
              <a:t>, …, d</a:t>
            </a:r>
            <a:r>
              <a:rPr lang="sv-SE" sz="2100" baseline="-25000">
                <a:latin typeface="Garamond" pitchFamily="18" charset="0"/>
              </a:rPr>
              <a:t>n</a:t>
            </a:r>
            <a:r>
              <a:rPr lang="sv-SE" sz="2100">
                <a:latin typeface="Garamond" pitchFamily="18" charset="0"/>
              </a:rPr>
              <a:t>) merupakan anggota D</a:t>
            </a:r>
          </a:p>
          <a:p>
            <a:pPr>
              <a:lnSpc>
                <a:spcPct val="80000"/>
              </a:lnSpc>
            </a:pPr>
            <a:r>
              <a:rPr lang="sv-SE" sz="2100">
                <a:latin typeface="Garamond" pitchFamily="18" charset="0"/>
              </a:rPr>
              <a:t>Untuk setiap simbol predikat p dengan arity = n, yaitu </a:t>
            </a:r>
            <a:r>
              <a:rPr lang="sv-SE" sz="2100" smtClean="0">
                <a:latin typeface="Garamond" pitchFamily="18" charset="0"/>
              </a:rPr>
              <a:t>:</a:t>
            </a:r>
          </a:p>
          <a:p>
            <a:pPr>
              <a:lnSpc>
                <a:spcPct val="80000"/>
              </a:lnSpc>
              <a:buNone/>
            </a:pPr>
            <a:r>
              <a:rPr lang="sv-SE" sz="2100" smtClean="0">
                <a:latin typeface="Garamond" pitchFamily="18" charset="0"/>
              </a:rPr>
              <a:t>	relasi </a:t>
            </a:r>
            <a:r>
              <a:rPr lang="sv-SE" sz="2100">
                <a:latin typeface="Garamond" pitchFamily="18" charset="0"/>
              </a:rPr>
              <a:t>p</a:t>
            </a:r>
            <a:r>
              <a:rPr lang="sv-SE" sz="2100" baseline="-25000">
                <a:latin typeface="Garamond" pitchFamily="18" charset="0"/>
              </a:rPr>
              <a:t>1</a:t>
            </a:r>
            <a:r>
              <a:rPr lang="sv-SE" sz="2100">
                <a:latin typeface="Garamond" pitchFamily="18" charset="0"/>
              </a:rPr>
              <a:t>(d</a:t>
            </a:r>
            <a:r>
              <a:rPr lang="sv-SE" sz="2100" baseline="-25000">
                <a:latin typeface="Garamond" pitchFamily="18" charset="0"/>
              </a:rPr>
              <a:t>1</a:t>
            </a:r>
            <a:r>
              <a:rPr lang="sv-SE" sz="2100">
                <a:latin typeface="Garamond" pitchFamily="18" charset="0"/>
              </a:rPr>
              <a:t>,d</a:t>
            </a:r>
            <a:r>
              <a:rPr lang="sv-SE" sz="2100" baseline="-25000">
                <a:latin typeface="Garamond" pitchFamily="18" charset="0"/>
              </a:rPr>
              <a:t>2</a:t>
            </a:r>
            <a:r>
              <a:rPr lang="sv-SE" sz="2100">
                <a:latin typeface="Garamond" pitchFamily="18" charset="0"/>
              </a:rPr>
              <a:t>,…,d</a:t>
            </a:r>
            <a:r>
              <a:rPr lang="sv-SE" sz="2100" baseline="-25000">
                <a:latin typeface="Garamond" pitchFamily="18" charset="0"/>
              </a:rPr>
              <a:t>n</a:t>
            </a:r>
            <a:r>
              <a:rPr lang="sv-SE" sz="2100">
                <a:latin typeface="Garamond" pitchFamily="18" charset="0"/>
              </a:rPr>
              <a:t>) dimana argumen d</a:t>
            </a:r>
            <a:r>
              <a:rPr lang="sv-SE" sz="2100" baseline="-25000">
                <a:latin typeface="Garamond" pitchFamily="18" charset="0"/>
              </a:rPr>
              <a:t>1</a:t>
            </a:r>
            <a:r>
              <a:rPr lang="sv-SE" sz="2100">
                <a:latin typeface="Garamond" pitchFamily="18" charset="0"/>
              </a:rPr>
              <a:t>, d</a:t>
            </a:r>
            <a:r>
              <a:rPr lang="sv-SE" sz="2100" baseline="-25000">
                <a:latin typeface="Garamond" pitchFamily="18" charset="0"/>
              </a:rPr>
              <a:t>2</a:t>
            </a:r>
            <a:r>
              <a:rPr lang="sv-SE" sz="2100">
                <a:latin typeface="Garamond" pitchFamily="18" charset="0"/>
              </a:rPr>
              <a:t>, …, d</a:t>
            </a:r>
            <a:r>
              <a:rPr lang="sv-SE" sz="2100" baseline="-25000">
                <a:latin typeface="Garamond" pitchFamily="18" charset="0"/>
              </a:rPr>
              <a:t>n</a:t>
            </a:r>
            <a:r>
              <a:rPr lang="sv-SE" sz="2100">
                <a:latin typeface="Garamond" pitchFamily="18" charset="0"/>
              </a:rPr>
              <a:t> merupakan elemen dari D dan nilai p</a:t>
            </a:r>
            <a:r>
              <a:rPr lang="sv-SE" sz="2100" baseline="-25000">
                <a:latin typeface="Garamond" pitchFamily="18" charset="0"/>
              </a:rPr>
              <a:t>1</a:t>
            </a:r>
            <a:r>
              <a:rPr lang="sv-SE" sz="2100">
                <a:latin typeface="Garamond" pitchFamily="18" charset="0"/>
              </a:rPr>
              <a:t>(d</a:t>
            </a:r>
            <a:r>
              <a:rPr lang="sv-SE" sz="2100" baseline="-25000">
                <a:latin typeface="Garamond" pitchFamily="18" charset="0"/>
              </a:rPr>
              <a:t>1</a:t>
            </a:r>
            <a:r>
              <a:rPr lang="sv-SE" sz="2100">
                <a:latin typeface="Garamond" pitchFamily="18" charset="0"/>
              </a:rPr>
              <a:t>,d</a:t>
            </a:r>
            <a:r>
              <a:rPr lang="sv-SE" sz="2100" baseline="-25000">
                <a:latin typeface="Garamond" pitchFamily="18" charset="0"/>
              </a:rPr>
              <a:t>2</a:t>
            </a:r>
            <a:r>
              <a:rPr lang="sv-SE" sz="2100">
                <a:latin typeface="Garamond" pitchFamily="18" charset="0"/>
              </a:rPr>
              <a:t>,…,d</a:t>
            </a:r>
            <a:r>
              <a:rPr lang="sv-SE" sz="2100" baseline="-25000">
                <a:latin typeface="Garamond" pitchFamily="18" charset="0"/>
              </a:rPr>
              <a:t>n</a:t>
            </a:r>
            <a:r>
              <a:rPr lang="sv-SE" sz="2100">
                <a:latin typeface="Garamond" pitchFamily="18" charset="0"/>
              </a:rPr>
              <a:t>) adalah TRUE atau FALSE</a:t>
            </a:r>
          </a:p>
          <a:p>
            <a:pPr>
              <a:lnSpc>
                <a:spcPct val="80000"/>
              </a:lnSpc>
            </a:pPr>
            <a:endParaRPr lang="en-US" sz="210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v-SE" sz="2100">
                <a:latin typeface="Garamond" pitchFamily="18" charset="0"/>
              </a:rPr>
              <a:t>Jadi untuk suatu ekspresi A, sebuah interpretasi I dikatakan interpretasi untuk A, jika I memberikan nilai kepada setiap simbol bebas dari A.</a:t>
            </a:r>
            <a:endParaRPr lang="en-US" sz="2100">
              <a:latin typeface="Garamond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F32E1-8B96-4FBD-9018-1903F77F0C76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Kalkulus Predikat – Arti Kalimat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v-SE" sz="2800" dirty="0">
                <a:latin typeface="Garamond" pitchFamily="18" charset="0"/>
              </a:rPr>
              <a:t>Arti kalimat ditentukan oleh interpretasi yang diberikan. Tetapi karena dalam kalkulus predikat mengandung pengertian objek, maka interpretasi dalam kalimat predikat harus juga mendefinisikan suatu </a:t>
            </a:r>
            <a:r>
              <a:rPr lang="sv-SE" sz="2800" b="1" u="sng" dirty="0">
                <a:latin typeface="Garamond" pitchFamily="18" charset="0"/>
              </a:rPr>
              <a:t>domain yaitu himpunan objek yang memberi </a:t>
            </a:r>
            <a:r>
              <a:rPr lang="sv-SE" sz="2800" b="1" u="sng" dirty="0" smtClean="0">
                <a:latin typeface="Garamond" pitchFamily="18" charset="0"/>
              </a:rPr>
              <a:t>arti</a:t>
            </a:r>
            <a:endParaRPr lang="sv-SE" sz="2800" dirty="0">
              <a:latin typeface="Garamond" pitchFamily="18" charset="0"/>
            </a:endParaRPr>
          </a:p>
          <a:p>
            <a:r>
              <a:rPr lang="sv-SE" sz="2800" dirty="0">
                <a:latin typeface="Garamond" pitchFamily="18" charset="0"/>
              </a:rPr>
              <a:t>Suatu interpretasi harus memberi nilai pada </a:t>
            </a:r>
            <a:r>
              <a:rPr lang="sv-SE" sz="2800" b="1" u="sng" dirty="0">
                <a:latin typeface="Garamond" pitchFamily="18" charset="0"/>
              </a:rPr>
              <a:t>setiap simbol bebas</a:t>
            </a:r>
            <a:r>
              <a:rPr lang="sv-SE" sz="2800" dirty="0">
                <a:latin typeface="Garamond" pitchFamily="18" charset="0"/>
              </a:rPr>
              <a:t> pada kalimat tersebut.</a:t>
            </a:r>
            <a:endParaRPr lang="en-US" sz="2800" dirty="0">
              <a:latin typeface="Garamond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E0E-B2B9-4405-947C-CED9E89DB110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Kalkulus Predikat – Arti Kalimat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lnSpc>
                <a:spcPct val="80000"/>
              </a:lnSpc>
              <a:buFont typeface="Wingdings" pitchFamily="2" charset="2"/>
              <a:buNone/>
            </a:pPr>
            <a:r>
              <a:rPr lang="en-US" sz="1900">
                <a:latin typeface="Garamond" pitchFamily="18" charset="0"/>
              </a:rPr>
              <a:t>Misalkan ada kalimat tertutup :</a:t>
            </a:r>
          </a:p>
          <a:p>
            <a:pPr marL="228600" indent="-228600"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1900">
                <a:latin typeface="Garamond" pitchFamily="18" charset="0"/>
              </a:rPr>
              <a:t>A : IF (FOR ALL x) (FOR SOME y) p(x, y) THEN p(a, f(a))</a:t>
            </a:r>
          </a:p>
          <a:p>
            <a:pPr marL="228600" indent="-228600">
              <a:lnSpc>
                <a:spcPct val="80000"/>
              </a:lnSpc>
              <a:buFont typeface="Wingdings" pitchFamily="2" charset="2"/>
              <a:buNone/>
            </a:pPr>
            <a:r>
              <a:rPr lang="en-US" sz="1900">
                <a:latin typeface="Garamond" pitchFamily="18" charset="0"/>
              </a:rPr>
              <a:t>Interpretasi untuk kalimat A harus </a:t>
            </a:r>
          </a:p>
          <a:p>
            <a:pPr marL="228600" indent="-228600">
              <a:lnSpc>
                <a:spcPct val="80000"/>
              </a:lnSpc>
            </a:pPr>
            <a:r>
              <a:rPr lang="en-US" sz="1900">
                <a:latin typeface="Garamond" pitchFamily="18" charset="0"/>
              </a:rPr>
              <a:t>Mendefinisikan Domain</a:t>
            </a:r>
            <a:endParaRPr lang="sv-SE" sz="1900">
              <a:latin typeface="Garamond" pitchFamily="18" charset="0"/>
            </a:endParaRPr>
          </a:p>
          <a:p>
            <a:pPr marL="228600" indent="-228600">
              <a:lnSpc>
                <a:spcPct val="80000"/>
              </a:lnSpc>
            </a:pPr>
            <a:r>
              <a:rPr lang="sv-SE" sz="1900">
                <a:latin typeface="Garamond" pitchFamily="18" charset="0"/>
              </a:rPr>
              <a:t>Memberikan nilai untuk simbol bebas dalam hal ini </a:t>
            </a:r>
            <a:r>
              <a:rPr lang="sv-SE" sz="1900" smtClean="0">
                <a:latin typeface="Garamond" pitchFamily="18" charset="0"/>
              </a:rPr>
              <a:t>:</a:t>
            </a:r>
            <a:r>
              <a:rPr lang="en-US" sz="1900" smtClean="0">
                <a:latin typeface="Garamond" pitchFamily="18" charset="0"/>
              </a:rPr>
              <a:t> Konstanta </a:t>
            </a:r>
            <a:r>
              <a:rPr lang="en-US" sz="1900">
                <a:latin typeface="Garamond" pitchFamily="18" charset="0"/>
              </a:rPr>
              <a:t>a, Simbol fungsi f, Simbol  p</a:t>
            </a:r>
          </a:p>
          <a:p>
            <a:pPr marL="228600" indent="-228600">
              <a:lnSpc>
                <a:spcPct val="80000"/>
              </a:lnSpc>
              <a:buFont typeface="Wingdings" pitchFamily="2" charset="2"/>
              <a:buNone/>
            </a:pPr>
            <a:endParaRPr lang="en-US" sz="1900">
              <a:latin typeface="Garamond" pitchFamily="18" charset="0"/>
            </a:endParaRPr>
          </a:p>
          <a:p>
            <a:pPr marL="228600" indent="-228600">
              <a:lnSpc>
                <a:spcPct val="80000"/>
              </a:lnSpc>
              <a:buFont typeface="Wingdings" pitchFamily="2" charset="2"/>
              <a:buNone/>
            </a:pPr>
            <a:r>
              <a:rPr lang="en-US" sz="1900">
                <a:latin typeface="Garamond" pitchFamily="18" charset="0"/>
              </a:rPr>
              <a:t>Contoh :</a:t>
            </a:r>
            <a:endParaRPr lang="sv-SE" sz="1900">
              <a:latin typeface="Garamond" pitchFamily="18" charset="0"/>
            </a:endParaRPr>
          </a:p>
          <a:p>
            <a:pPr marL="228600" indent="-228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sv-SE" sz="1900">
                <a:latin typeface="Garamond" pitchFamily="18" charset="0"/>
              </a:rPr>
              <a:t>Diberikan interpretasi I dengan Domain D adalah himpunan bilangan integer positif, dimana :</a:t>
            </a:r>
            <a:endParaRPr lang="en-US" sz="1900">
              <a:latin typeface="Garamond" pitchFamily="18" charset="0"/>
            </a:endParaRPr>
          </a:p>
          <a:p>
            <a:pPr marL="228600" indent="-228600">
              <a:lnSpc>
                <a:spcPct val="80000"/>
              </a:lnSpc>
              <a:buFont typeface="Wingdings" pitchFamily="2" charset="2"/>
              <a:buNone/>
            </a:pPr>
            <a:r>
              <a:rPr lang="en-US" sz="1900">
                <a:latin typeface="Garamond" pitchFamily="18" charset="0"/>
              </a:rPr>
              <a:t>a = </a:t>
            </a:r>
            <a:r>
              <a:rPr lang="en-US" sz="1900" smtClean="0">
                <a:latin typeface="Garamond" pitchFamily="18" charset="0"/>
              </a:rPr>
              <a:t>1</a:t>
            </a:r>
            <a:endParaRPr lang="sv-SE" sz="1900">
              <a:latin typeface="Garamond" pitchFamily="18" charset="0"/>
            </a:endParaRPr>
          </a:p>
          <a:p>
            <a:pPr marL="228600" indent="-228600">
              <a:lnSpc>
                <a:spcPct val="80000"/>
              </a:lnSpc>
              <a:buFont typeface="Wingdings" pitchFamily="2" charset="2"/>
              <a:buNone/>
            </a:pPr>
            <a:r>
              <a:rPr lang="sv-SE" sz="1900">
                <a:latin typeface="Garamond" pitchFamily="18" charset="0"/>
              </a:rPr>
              <a:t>p = relasi “lebih besar” yaitu : p(d1, d2) = (d1 &gt; d2)</a:t>
            </a:r>
          </a:p>
          <a:p>
            <a:pPr marL="228600" indent="-228600">
              <a:lnSpc>
                <a:spcPct val="80000"/>
              </a:lnSpc>
              <a:buFont typeface="Wingdings" pitchFamily="2" charset="2"/>
              <a:buNone/>
            </a:pPr>
            <a:r>
              <a:rPr lang="sv-SE" sz="1900">
                <a:latin typeface="Garamond" pitchFamily="18" charset="0"/>
              </a:rPr>
              <a:t>f  = fungsi suksesor yaitu f(d) = d + 1</a:t>
            </a:r>
          </a:p>
          <a:p>
            <a:pPr marL="228600" indent="-228600">
              <a:lnSpc>
                <a:spcPct val="80000"/>
              </a:lnSpc>
              <a:buFont typeface="Wingdings" pitchFamily="2" charset="2"/>
              <a:buNone/>
            </a:pPr>
            <a:r>
              <a:rPr lang="sv-SE" sz="1900">
                <a:latin typeface="Garamond" pitchFamily="18" charset="0"/>
              </a:rPr>
              <a:t>berdasarkan interpretasi I, kalimat tersebut dapat diartikan sebagai :</a:t>
            </a:r>
            <a:endParaRPr lang="en-US" sz="1900">
              <a:latin typeface="Garamond" pitchFamily="18" charset="0"/>
            </a:endParaRPr>
          </a:p>
          <a:p>
            <a:pPr marL="228600" indent="-228600">
              <a:lnSpc>
                <a:spcPct val="80000"/>
              </a:lnSpc>
              <a:buFont typeface="Wingdings" pitchFamily="2" charset="2"/>
              <a:buNone/>
            </a:pPr>
            <a:r>
              <a:rPr lang="en-US" sz="1900">
                <a:latin typeface="Garamond" pitchFamily="18" charset="0"/>
              </a:rPr>
              <a:t>IF untuk setiap integer x Ada integer y sedemikian sehingga  x &gt; y  THEN </a:t>
            </a:r>
            <a:r>
              <a:rPr lang="en-US" sz="1900" smtClean="0">
                <a:latin typeface="Garamond" pitchFamily="18" charset="0"/>
              </a:rPr>
              <a:t>1 </a:t>
            </a:r>
            <a:r>
              <a:rPr lang="en-US" sz="1900">
                <a:latin typeface="Garamond" pitchFamily="18" charset="0"/>
              </a:rPr>
              <a:t>&gt; </a:t>
            </a:r>
            <a:r>
              <a:rPr lang="en-US" sz="1900" smtClean="0">
                <a:latin typeface="Garamond" pitchFamily="18" charset="0"/>
              </a:rPr>
              <a:t>1 </a:t>
            </a:r>
            <a:r>
              <a:rPr lang="en-US" sz="1900">
                <a:latin typeface="Garamond" pitchFamily="18" charset="0"/>
              </a:rPr>
              <a:t>+ 1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671D-9093-4D18-B633-C2601B981CC2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09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09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09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9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9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Kalkulus Predikat – Arti Kalimat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AutoNum type="arabicPeriod" startAt="2"/>
              <a:tabLst>
                <a:tab pos="342900" algn="l"/>
              </a:tabLst>
            </a:pPr>
            <a:r>
              <a:rPr lang="sv-SE" sz="2200">
                <a:latin typeface="Garamond" pitchFamily="18" charset="0"/>
              </a:rPr>
              <a:t>Misalkan interpretasi J dengan domain bilangan integer positif, yang akan memberi nilai :</a:t>
            </a:r>
            <a:endParaRPr lang="en-US" sz="2200">
              <a:latin typeface="Garamond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342900" algn="l"/>
              </a:tabLst>
            </a:pPr>
            <a:r>
              <a:rPr lang="en-US" sz="2200">
                <a:latin typeface="Garamond" pitchFamily="18" charset="0"/>
              </a:rPr>
              <a:t>a = </a:t>
            </a:r>
            <a:r>
              <a:rPr lang="en-US" sz="2200" smtClean="0">
                <a:latin typeface="Garamond" pitchFamily="18" charset="0"/>
              </a:rPr>
              <a:t>1</a:t>
            </a:r>
            <a:endParaRPr lang="sv-SE" sz="2200">
              <a:latin typeface="Garamond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342900" algn="l"/>
              </a:tabLst>
            </a:pPr>
            <a:r>
              <a:rPr lang="sv-SE" sz="2200">
                <a:latin typeface="Garamond" pitchFamily="18" charset="0"/>
              </a:rPr>
              <a:t>p = relasi “ketidaksamaan” yaitu : p(d1, d2) = (d1 </a:t>
            </a:r>
            <a:r>
              <a:rPr lang="en-US" sz="2200">
                <a:latin typeface="Garamond" pitchFamily="18" charset="0"/>
                <a:sym typeface="Symbol" pitchFamily="18" charset="2"/>
              </a:rPr>
              <a:t></a:t>
            </a:r>
            <a:r>
              <a:rPr lang="sv-SE" sz="2200">
                <a:latin typeface="Garamond" pitchFamily="18" charset="0"/>
              </a:rPr>
              <a:t> d2)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342900" algn="l"/>
              </a:tabLst>
            </a:pPr>
            <a:r>
              <a:rPr lang="sv-SE" sz="2200">
                <a:latin typeface="Garamond" pitchFamily="18" charset="0"/>
              </a:rPr>
              <a:t>f  = fungsi predesesor yaitu f(d) = d - 1</a:t>
            </a:r>
          </a:p>
          <a:p>
            <a:pPr>
              <a:lnSpc>
                <a:spcPct val="90000"/>
              </a:lnSpc>
              <a:buNone/>
              <a:tabLst>
                <a:tab pos="342900" algn="l"/>
              </a:tabLst>
            </a:pPr>
            <a:r>
              <a:rPr lang="en-US" sz="2400" smtClean="0">
                <a:latin typeface="Garamond" pitchFamily="18" charset="0"/>
              </a:rPr>
              <a:t>A : IF (FOR ALL x) (FOR SOME y) p(x, y) THEN p(a, f(a))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342900" algn="l"/>
              </a:tabLst>
            </a:pPr>
            <a:endParaRPr lang="sv-SE" sz="2200">
              <a:latin typeface="Garamond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342900" algn="l"/>
              </a:tabLst>
            </a:pPr>
            <a:r>
              <a:rPr lang="sv-SE" sz="2200">
                <a:latin typeface="Garamond" pitchFamily="18" charset="0"/>
              </a:rPr>
              <a:t>Berdasarkan interpretasi J, kalimat tersebut dapat diartikan sebagai :</a:t>
            </a:r>
            <a:endParaRPr lang="en-US" sz="2200">
              <a:latin typeface="Garamond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342900" algn="l"/>
              </a:tabLst>
            </a:pPr>
            <a:r>
              <a:rPr lang="en-US" sz="2200">
                <a:latin typeface="Garamond" pitchFamily="18" charset="0"/>
              </a:rPr>
              <a:t>IF untuk setiap integer x Ada integer y sedemikian sehingga  x </a:t>
            </a:r>
            <a:r>
              <a:rPr lang="en-US" sz="2200">
                <a:latin typeface="Garamond" pitchFamily="18" charset="0"/>
                <a:sym typeface="Symbol" pitchFamily="18" charset="2"/>
              </a:rPr>
              <a:t></a:t>
            </a:r>
            <a:r>
              <a:rPr lang="en-US" sz="2200">
                <a:latin typeface="Garamond" pitchFamily="18" charset="0"/>
              </a:rPr>
              <a:t> y  THEN </a:t>
            </a:r>
            <a:r>
              <a:rPr lang="en-US" sz="2200" smtClean="0">
                <a:latin typeface="Garamond" pitchFamily="18" charset="0"/>
              </a:rPr>
              <a:t>1 </a:t>
            </a:r>
            <a:r>
              <a:rPr lang="en-US" sz="2200">
                <a:latin typeface="Garamond" pitchFamily="18" charset="0"/>
                <a:sym typeface="Symbol" pitchFamily="18" charset="2"/>
              </a:rPr>
              <a:t></a:t>
            </a:r>
            <a:r>
              <a:rPr lang="en-US" sz="2200">
                <a:latin typeface="Garamond" pitchFamily="18" charset="0"/>
              </a:rPr>
              <a:t> </a:t>
            </a:r>
            <a:r>
              <a:rPr lang="en-US" sz="2200" smtClean="0">
                <a:latin typeface="Garamond" pitchFamily="18" charset="0"/>
              </a:rPr>
              <a:t>1 </a:t>
            </a:r>
            <a:r>
              <a:rPr lang="en-US" sz="2200">
                <a:latin typeface="Garamond" pitchFamily="18" charset="0"/>
              </a:rPr>
              <a:t>– 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BF96-51A3-4AAF-98FF-85F4BFA5A622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Kalkulus Predikat – Arti Kalimat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733925"/>
          </a:xfrm>
        </p:spPr>
        <p:txBody>
          <a:bodyPr/>
          <a:lstStyle/>
          <a:p>
            <a:pPr marL="361950" indent="-361950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 err="1">
                <a:latin typeface="Garamond" pitchFamily="18" charset="0"/>
              </a:rPr>
              <a:t>Contoh</a:t>
            </a:r>
            <a:r>
              <a:rPr lang="en-US" sz="1900" dirty="0">
                <a:latin typeface="Garamond" pitchFamily="18" charset="0"/>
              </a:rPr>
              <a:t> </a:t>
            </a:r>
            <a:r>
              <a:rPr lang="en-US" sz="1900" dirty="0" err="1">
                <a:latin typeface="Garamond" pitchFamily="18" charset="0"/>
              </a:rPr>
              <a:t>Soal</a:t>
            </a:r>
            <a:r>
              <a:rPr lang="en-US" sz="1900" dirty="0">
                <a:latin typeface="Garamond" pitchFamily="18" charset="0"/>
              </a:rPr>
              <a:t> :</a:t>
            </a:r>
          </a:p>
          <a:p>
            <a:pPr marL="361950" indent="-361950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 err="1">
                <a:latin typeface="Garamond" pitchFamily="18" charset="0"/>
              </a:rPr>
              <a:t>Diberikan</a:t>
            </a:r>
            <a:r>
              <a:rPr lang="en-US" sz="1900" dirty="0">
                <a:latin typeface="Garamond" pitchFamily="18" charset="0"/>
              </a:rPr>
              <a:t> </a:t>
            </a:r>
            <a:r>
              <a:rPr lang="en-US" sz="1900" dirty="0" err="1">
                <a:latin typeface="Garamond" pitchFamily="18" charset="0"/>
              </a:rPr>
              <a:t>Ekspresi</a:t>
            </a:r>
            <a:r>
              <a:rPr lang="en-US" sz="1900" dirty="0">
                <a:latin typeface="Garamond" pitchFamily="18" charset="0"/>
              </a:rPr>
              <a:t> :</a:t>
            </a:r>
          </a:p>
          <a:p>
            <a:pPr marL="361950" indent="-361950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>
                <a:latin typeface="Garamond" pitchFamily="18" charset="0"/>
              </a:rPr>
              <a:t>E = IF p(x, f(x)) </a:t>
            </a:r>
            <a:r>
              <a:rPr lang="en-US" sz="1900" dirty="0" smtClean="0">
                <a:latin typeface="Garamond" pitchFamily="18" charset="0"/>
              </a:rPr>
              <a:t>THEN (FOR SOME y) </a:t>
            </a:r>
            <a:r>
              <a:rPr lang="en-US" sz="1900" dirty="0">
                <a:latin typeface="Garamond" pitchFamily="18" charset="0"/>
              </a:rPr>
              <a:t>p(a, y)</a:t>
            </a:r>
          </a:p>
          <a:p>
            <a:pPr marL="361950" indent="-361950">
              <a:lnSpc>
                <a:spcPct val="80000"/>
              </a:lnSpc>
              <a:buFont typeface="Wingdings" pitchFamily="2" charset="2"/>
              <a:buNone/>
            </a:pPr>
            <a:endParaRPr lang="en-US" sz="1900" dirty="0">
              <a:latin typeface="Garamond" pitchFamily="18" charset="0"/>
            </a:endParaRPr>
          </a:p>
          <a:p>
            <a:pPr marL="361950" indent="-3619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900" dirty="0" err="1">
                <a:latin typeface="Garamond" pitchFamily="18" charset="0"/>
              </a:rPr>
              <a:t>Misalkan</a:t>
            </a:r>
            <a:r>
              <a:rPr lang="en-US" sz="1900" dirty="0">
                <a:latin typeface="Garamond" pitchFamily="18" charset="0"/>
              </a:rPr>
              <a:t> I </a:t>
            </a:r>
            <a:r>
              <a:rPr lang="en-US" sz="1900" dirty="0" err="1">
                <a:latin typeface="Garamond" pitchFamily="18" charset="0"/>
              </a:rPr>
              <a:t>adalah</a:t>
            </a:r>
            <a:r>
              <a:rPr lang="en-US" sz="1900" dirty="0">
                <a:latin typeface="Garamond" pitchFamily="18" charset="0"/>
              </a:rPr>
              <a:t> </a:t>
            </a:r>
            <a:r>
              <a:rPr lang="en-US" sz="1900" dirty="0" err="1">
                <a:latin typeface="Garamond" pitchFamily="18" charset="0"/>
              </a:rPr>
              <a:t>interpretasi</a:t>
            </a:r>
            <a:r>
              <a:rPr lang="en-US" sz="1900" dirty="0">
                <a:latin typeface="Garamond" pitchFamily="18" charset="0"/>
              </a:rPr>
              <a:t> </a:t>
            </a:r>
            <a:r>
              <a:rPr lang="en-US" sz="1900" dirty="0" err="1">
                <a:latin typeface="Garamond" pitchFamily="18" charset="0"/>
              </a:rPr>
              <a:t>untuk</a:t>
            </a:r>
            <a:r>
              <a:rPr lang="en-US" sz="1900" dirty="0">
                <a:latin typeface="Garamond" pitchFamily="18" charset="0"/>
              </a:rPr>
              <a:t> E </a:t>
            </a:r>
            <a:r>
              <a:rPr lang="en-US" sz="1900" dirty="0" err="1">
                <a:latin typeface="Garamond" pitchFamily="18" charset="0"/>
              </a:rPr>
              <a:t>dengan</a:t>
            </a:r>
            <a:r>
              <a:rPr lang="en-US" sz="1900" dirty="0">
                <a:latin typeface="Garamond" pitchFamily="18" charset="0"/>
              </a:rPr>
              <a:t> Domain </a:t>
            </a:r>
            <a:r>
              <a:rPr lang="en-US" sz="1900" dirty="0" err="1">
                <a:latin typeface="Garamond" pitchFamily="18" charset="0"/>
              </a:rPr>
              <a:t>bilangan</a:t>
            </a:r>
            <a:r>
              <a:rPr lang="en-US" sz="1900" dirty="0">
                <a:latin typeface="Garamond" pitchFamily="18" charset="0"/>
              </a:rPr>
              <a:t> real; </a:t>
            </a:r>
            <a:r>
              <a:rPr lang="en-US" sz="1900" dirty="0" err="1">
                <a:latin typeface="Garamond" pitchFamily="18" charset="0"/>
              </a:rPr>
              <a:t>dimana</a:t>
            </a:r>
            <a:r>
              <a:rPr lang="en-US" sz="1900" dirty="0">
                <a:latin typeface="Garamond" pitchFamily="18" charset="0"/>
              </a:rPr>
              <a:t>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>
                <a:latin typeface="Garamond" pitchFamily="18" charset="0"/>
              </a:rPr>
              <a:t>a = </a:t>
            </a:r>
            <a:r>
              <a:rPr lang="en-US" sz="1700" dirty="0">
                <a:latin typeface="Garamond" pitchFamily="18" charset="0"/>
                <a:sym typeface="Symbol" pitchFamily="18" charset="2"/>
              </a:rPr>
              <a:t></a:t>
            </a:r>
            <a:r>
              <a:rPr lang="en-US" sz="1700" dirty="0">
                <a:latin typeface="Garamond" pitchFamily="18" charset="0"/>
              </a:rPr>
              <a:t>2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>
                <a:latin typeface="Garamond" pitchFamily="18" charset="0"/>
              </a:rPr>
              <a:t>x = </a:t>
            </a:r>
            <a:r>
              <a:rPr lang="en-US" sz="1700" dirty="0">
                <a:latin typeface="Garamond" pitchFamily="18" charset="0"/>
                <a:sym typeface="Symbol" pitchFamily="18" charset="2"/>
              </a:rPr>
              <a:t></a:t>
            </a:r>
            <a:endParaRPr lang="sv-SE" sz="1700" dirty="0">
              <a:latin typeface="Garamond" pitchFamily="18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sv-SE" sz="1700" dirty="0">
                <a:latin typeface="Garamond" pitchFamily="18" charset="0"/>
              </a:rPr>
              <a:t>f = fungsi “dibagi 2” yaitu : f1(d1) = d1/2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sv-SE" sz="1700" dirty="0">
                <a:latin typeface="Garamond" pitchFamily="18" charset="0"/>
              </a:rPr>
              <a:t>p  = relasi “lebih besar atau sama dengan” yaitu p(d1, d2) = (d1 </a:t>
            </a:r>
            <a:r>
              <a:rPr lang="en-US" sz="1700" dirty="0">
                <a:latin typeface="Garamond" pitchFamily="18" charset="0"/>
                <a:sym typeface="Symbol" pitchFamily="18" charset="2"/>
              </a:rPr>
              <a:t></a:t>
            </a:r>
            <a:r>
              <a:rPr lang="sv-SE" sz="1700" dirty="0">
                <a:latin typeface="Garamond" pitchFamily="18" charset="0"/>
              </a:rPr>
              <a:t> d2)</a:t>
            </a:r>
          </a:p>
          <a:p>
            <a:pPr marL="361950" indent="-361950">
              <a:lnSpc>
                <a:spcPct val="80000"/>
              </a:lnSpc>
              <a:buFont typeface="Wingdings" pitchFamily="2" charset="2"/>
              <a:buNone/>
            </a:pPr>
            <a:endParaRPr lang="en-US" sz="1900" dirty="0">
              <a:latin typeface="Garamond" pitchFamily="18" charset="0"/>
            </a:endParaRPr>
          </a:p>
          <a:p>
            <a:pPr marL="361950" indent="-361950">
              <a:lnSpc>
                <a:spcPct val="80000"/>
              </a:lnSpc>
              <a:buFont typeface="Wingdings" pitchFamily="2" charset="2"/>
              <a:buAutoNum type="arabicPeriod" startAt="2"/>
            </a:pPr>
            <a:r>
              <a:rPr lang="en-US" sz="1900" dirty="0" err="1">
                <a:latin typeface="Garamond" pitchFamily="18" charset="0"/>
              </a:rPr>
              <a:t>Misalkan</a:t>
            </a:r>
            <a:r>
              <a:rPr lang="en-US" sz="1900" dirty="0">
                <a:latin typeface="Garamond" pitchFamily="18" charset="0"/>
              </a:rPr>
              <a:t> J </a:t>
            </a:r>
            <a:r>
              <a:rPr lang="en-US" sz="1900" dirty="0" err="1">
                <a:latin typeface="Garamond" pitchFamily="18" charset="0"/>
              </a:rPr>
              <a:t>adalah</a:t>
            </a:r>
            <a:r>
              <a:rPr lang="en-US" sz="1900" dirty="0">
                <a:latin typeface="Garamond" pitchFamily="18" charset="0"/>
              </a:rPr>
              <a:t> </a:t>
            </a:r>
            <a:r>
              <a:rPr lang="en-US" sz="1900" dirty="0" err="1">
                <a:latin typeface="Garamond" pitchFamily="18" charset="0"/>
              </a:rPr>
              <a:t>interpretasi</a:t>
            </a:r>
            <a:r>
              <a:rPr lang="en-US" sz="1900" dirty="0">
                <a:latin typeface="Garamond" pitchFamily="18" charset="0"/>
              </a:rPr>
              <a:t> </a:t>
            </a:r>
            <a:r>
              <a:rPr lang="en-US" sz="1900" dirty="0" err="1">
                <a:latin typeface="Garamond" pitchFamily="18" charset="0"/>
              </a:rPr>
              <a:t>untuk</a:t>
            </a:r>
            <a:r>
              <a:rPr lang="en-US" sz="1900" dirty="0">
                <a:latin typeface="Garamond" pitchFamily="18" charset="0"/>
              </a:rPr>
              <a:t> E </a:t>
            </a:r>
            <a:r>
              <a:rPr lang="en-US" sz="1900" dirty="0" err="1">
                <a:latin typeface="Garamond" pitchFamily="18" charset="0"/>
              </a:rPr>
              <a:t>dengan</a:t>
            </a:r>
            <a:r>
              <a:rPr lang="en-US" sz="1900" dirty="0">
                <a:latin typeface="Garamond" pitchFamily="18" charset="0"/>
              </a:rPr>
              <a:t> Domain </a:t>
            </a:r>
            <a:r>
              <a:rPr lang="en-US" sz="1900" dirty="0" err="1">
                <a:latin typeface="Garamond" pitchFamily="18" charset="0"/>
              </a:rPr>
              <a:t>semua</a:t>
            </a:r>
            <a:r>
              <a:rPr lang="en-US" sz="1900" dirty="0">
                <a:latin typeface="Garamond" pitchFamily="18" charset="0"/>
              </a:rPr>
              <a:t> </a:t>
            </a:r>
            <a:r>
              <a:rPr lang="en-US" sz="1900" dirty="0" err="1">
                <a:latin typeface="Garamond" pitchFamily="18" charset="0"/>
              </a:rPr>
              <a:t>orang</a:t>
            </a:r>
            <a:r>
              <a:rPr lang="en-US" sz="1900" dirty="0">
                <a:latin typeface="Garamond" pitchFamily="18" charset="0"/>
              </a:rPr>
              <a:t>; </a:t>
            </a:r>
            <a:r>
              <a:rPr lang="en-US" sz="1900" dirty="0" err="1">
                <a:latin typeface="Garamond" pitchFamily="18" charset="0"/>
              </a:rPr>
              <a:t>dimana</a:t>
            </a:r>
            <a:r>
              <a:rPr lang="en-US" sz="1900" dirty="0">
                <a:latin typeface="Garamond" pitchFamily="18" charset="0"/>
              </a:rPr>
              <a:t>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>
                <a:latin typeface="Garamond" pitchFamily="18" charset="0"/>
              </a:rPr>
              <a:t>a = </a:t>
            </a:r>
            <a:r>
              <a:rPr lang="id-ID" sz="1700" dirty="0" smtClean="0">
                <a:latin typeface="Garamond" pitchFamily="18" charset="0"/>
              </a:rPr>
              <a:t>Karta</a:t>
            </a:r>
            <a:endParaRPr lang="en-US" sz="1700" dirty="0">
              <a:latin typeface="Garamond" pitchFamily="18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>
                <a:latin typeface="Garamond" pitchFamily="18" charset="0"/>
              </a:rPr>
              <a:t>x = </a:t>
            </a:r>
            <a:r>
              <a:rPr lang="id-ID" sz="1700" dirty="0" smtClean="0">
                <a:latin typeface="Garamond" pitchFamily="18" charset="0"/>
              </a:rPr>
              <a:t>Uneh</a:t>
            </a:r>
            <a:endParaRPr lang="sv-SE" sz="1700" dirty="0">
              <a:latin typeface="Garamond" pitchFamily="18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sv-SE" sz="1700" dirty="0">
                <a:latin typeface="Garamond" pitchFamily="18" charset="0"/>
              </a:rPr>
              <a:t>f = fungsi “Ibu dari” yaitu : f1(d1) = ibu dari d1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sv-SE" sz="1700" dirty="0">
                <a:latin typeface="Garamond" pitchFamily="18" charset="0"/>
              </a:rPr>
              <a:t>p  = relasi “anak dari” yaitu p(d1, d2) = d1 adalah anak dari </a:t>
            </a:r>
            <a:r>
              <a:rPr lang="sv-SE" sz="1700" dirty="0" smtClean="0">
                <a:latin typeface="Garamond" pitchFamily="18" charset="0"/>
              </a:rPr>
              <a:t>d2</a:t>
            </a:r>
            <a:endParaRPr lang="sv-SE" sz="1700" dirty="0">
              <a:latin typeface="Garamond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8DE0-C9FD-4440-8B44-A5CF0894AF18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3" name="Rectangle 3"/>
          <p:cNvSpPr>
            <a:spLocks noGrp="1" noChangeArrowheads="1"/>
          </p:cNvSpPr>
          <p:nvPr>
            <p:ph idx="1"/>
          </p:nvPr>
        </p:nvSpPr>
        <p:spPr>
          <a:xfrm>
            <a:off x="1214414" y="1142984"/>
            <a:ext cx="749808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 err="1">
                <a:latin typeface="Garamond" pitchFamily="18" charset="0"/>
              </a:rPr>
              <a:t>Jika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ada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pernyataan</a:t>
            </a:r>
            <a:r>
              <a:rPr lang="en-US" sz="2100" dirty="0">
                <a:latin typeface="Garamond" pitchFamily="18" charset="0"/>
              </a:rPr>
              <a:t> lain,</a:t>
            </a:r>
            <a:endParaRPr lang="en-US" sz="2100" i="1" dirty="0">
              <a:latin typeface="Garamond" pitchFamily="18" charset="0"/>
            </a:endParaRP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endParaRPr lang="en-US" sz="2100" b="1" i="1" dirty="0">
              <a:solidFill>
                <a:srgbClr val="FF0000"/>
              </a:solidFill>
              <a:latin typeface="Garamond" pitchFamily="18" charset="0"/>
            </a:endParaRP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Ada</a:t>
            </a:r>
            <a:r>
              <a:rPr lang="en-US" sz="24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d-ID" sz="24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makhluk</a:t>
            </a:r>
            <a:r>
              <a:rPr lang="en-US" sz="24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</a:t>
            </a:r>
            <a:r>
              <a:rPr lang="en-US" sz="24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d-ID" sz="24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ruangan ini</a:t>
            </a:r>
            <a:r>
              <a:rPr lang="en-US" sz="24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berwarna</a:t>
            </a:r>
            <a:r>
              <a:rPr lang="en-US" sz="24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putih</a:t>
            </a:r>
            <a:endParaRPr lang="en-US" sz="24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atau</a:t>
            </a:r>
            <a:endParaRPr lang="en-US" sz="24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Semua</a:t>
            </a:r>
            <a:r>
              <a:rPr lang="en-US" sz="24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d-ID" sz="24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makhluk</a:t>
            </a:r>
            <a:r>
              <a:rPr lang="en-US" sz="24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</a:t>
            </a:r>
            <a:r>
              <a:rPr lang="en-US" sz="24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d-ID" sz="24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ruangan ini</a:t>
            </a:r>
            <a:r>
              <a:rPr lang="en-US" sz="24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berwarna</a:t>
            </a:r>
            <a:r>
              <a:rPr lang="en-US" sz="24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putih</a:t>
            </a:r>
            <a:endParaRPr lang="en-US" sz="24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endParaRPr lang="sv-SE" sz="2100" b="1" dirty="0">
              <a:solidFill>
                <a:srgbClr val="FF0000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v-SE" sz="2100" dirty="0">
                <a:latin typeface="Garamond" pitchFamily="18" charset="0"/>
              </a:rPr>
              <a:t>maka pernyataan di atas tidak dapat dibentuk menjadi skema kalimat kalkulus proposisi.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sv-SE" sz="21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v-SE" sz="2100" dirty="0">
                <a:latin typeface="Garamond" pitchFamily="18" charset="0"/>
              </a:rPr>
              <a:t>Hal ini disebabkan karena pernyataan tersebut mengandung </a:t>
            </a:r>
            <a:r>
              <a:rPr lang="sv-SE" sz="2100" b="1" dirty="0">
                <a:solidFill>
                  <a:srgbClr val="FF0000"/>
                </a:solidFill>
                <a:latin typeface="Garamond" pitchFamily="18" charset="0"/>
              </a:rPr>
              <a:t>kuantisasi dari objek.</a:t>
            </a:r>
            <a:r>
              <a:rPr lang="sv-SE" sz="2100" dirty="0">
                <a:latin typeface="Garamond" pitchFamily="18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sv-SE" sz="21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v-SE" sz="2100" dirty="0">
                <a:latin typeface="Garamond" pitchFamily="18" charset="0"/>
              </a:rPr>
              <a:t>Oleh karena itu dibutuhkan bahasa baru yang mengenal adanya konsep objek dan relasi antar objek, yaitu menggunakan </a:t>
            </a:r>
            <a:r>
              <a:rPr lang="sv-SE" sz="2100" b="1" dirty="0">
                <a:solidFill>
                  <a:srgbClr val="FF0000"/>
                </a:solidFill>
                <a:latin typeface="Garamond" pitchFamily="18" charset="0"/>
              </a:rPr>
              <a:t>Kalkulus Predikat.</a:t>
            </a:r>
            <a:r>
              <a:rPr lang="sv-SE" sz="2100" dirty="0">
                <a:latin typeface="Garamond" pitchFamily="18" charset="0"/>
              </a:rPr>
              <a:t> </a:t>
            </a:r>
            <a:endParaRPr lang="en-US" sz="2100" dirty="0">
              <a:latin typeface="Garamond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8B9E-D887-4DB1-BBB7-8B4A717D3D4A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Kalkulus Predikat – Aturan Semantik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 err="1">
                <a:latin typeface="Garamond" pitchFamily="18" charset="0"/>
              </a:rPr>
              <a:t>Misal</a:t>
            </a:r>
            <a:r>
              <a:rPr lang="en-US" sz="2100" dirty="0">
                <a:latin typeface="Garamond" pitchFamily="18" charset="0"/>
              </a:rPr>
              <a:t> A </a:t>
            </a:r>
            <a:r>
              <a:rPr lang="en-US" sz="2100" dirty="0" err="1">
                <a:latin typeface="Garamond" pitchFamily="18" charset="0"/>
              </a:rPr>
              <a:t>adalah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suatu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ekspresi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dan</a:t>
            </a:r>
            <a:r>
              <a:rPr lang="en-US" sz="2100" dirty="0">
                <a:latin typeface="Garamond" pitchFamily="18" charset="0"/>
              </a:rPr>
              <a:t> I </a:t>
            </a:r>
            <a:r>
              <a:rPr lang="en-US" sz="2100" dirty="0" err="1">
                <a:latin typeface="Garamond" pitchFamily="18" charset="0"/>
              </a:rPr>
              <a:t>adalah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interpretasi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untuk</a:t>
            </a:r>
            <a:r>
              <a:rPr lang="en-US" sz="2100" dirty="0">
                <a:latin typeface="Garamond" pitchFamily="18" charset="0"/>
              </a:rPr>
              <a:t> A yang </a:t>
            </a:r>
            <a:r>
              <a:rPr lang="en-US" sz="2100" dirty="0" err="1">
                <a:latin typeface="Garamond" pitchFamily="18" charset="0"/>
              </a:rPr>
              <a:t>meliputi</a:t>
            </a:r>
            <a:r>
              <a:rPr lang="en-US" sz="2100" dirty="0">
                <a:latin typeface="Garamond" pitchFamily="18" charset="0"/>
              </a:rPr>
              <a:t> domain </a:t>
            </a:r>
            <a:r>
              <a:rPr lang="en-US" sz="2100" dirty="0" err="1">
                <a:latin typeface="Garamond" pitchFamily="18" charset="0"/>
              </a:rPr>
              <a:t>tak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kosong</a:t>
            </a:r>
            <a:r>
              <a:rPr lang="en-US" sz="2100" dirty="0">
                <a:latin typeface="Garamond" pitchFamily="18" charset="0"/>
              </a:rPr>
              <a:t> D. </a:t>
            </a:r>
            <a:r>
              <a:rPr lang="en-US" sz="2100" dirty="0" err="1">
                <a:latin typeface="Garamond" pitchFamily="18" charset="0"/>
              </a:rPr>
              <a:t>Maka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nilai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dibawah</a:t>
            </a:r>
            <a:r>
              <a:rPr lang="en-US" sz="2100" dirty="0">
                <a:latin typeface="Garamond" pitchFamily="18" charset="0"/>
              </a:rPr>
              <a:t> I </a:t>
            </a:r>
            <a:r>
              <a:rPr lang="en-US" sz="2100" dirty="0" err="1">
                <a:latin typeface="Garamond" pitchFamily="18" charset="0"/>
              </a:rPr>
              <a:t>ditentukan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berdasarkan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aturan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semantik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sebagai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berikut</a:t>
            </a:r>
            <a:r>
              <a:rPr lang="en-US" sz="2100" dirty="0">
                <a:latin typeface="Garamond" pitchFamily="18" charset="0"/>
              </a:rPr>
              <a:t> :</a:t>
            </a:r>
          </a:p>
          <a:p>
            <a:pPr marL="361950" indent="-361950">
              <a:lnSpc>
                <a:spcPct val="80000"/>
              </a:lnSpc>
              <a:buFont typeface="Wingdings" pitchFamily="2" charset="2"/>
              <a:buAutoNum type="alphaLcPeriod"/>
            </a:pPr>
            <a:r>
              <a:rPr lang="en-US" sz="2100" dirty="0" err="1">
                <a:latin typeface="Garamond" pitchFamily="18" charset="0"/>
              </a:rPr>
              <a:t>Nilai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suatu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konstanta</a:t>
            </a:r>
            <a:r>
              <a:rPr lang="en-US" sz="2100" dirty="0">
                <a:latin typeface="Garamond" pitchFamily="18" charset="0"/>
              </a:rPr>
              <a:t> a </a:t>
            </a:r>
            <a:r>
              <a:rPr lang="en-US" sz="2100" dirty="0" err="1">
                <a:latin typeface="Garamond" pitchFamily="18" charset="0"/>
              </a:rPr>
              <a:t>adalah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elemen</a:t>
            </a:r>
            <a:r>
              <a:rPr lang="en-US" sz="2100" dirty="0">
                <a:latin typeface="Garamond" pitchFamily="18" charset="0"/>
              </a:rPr>
              <a:t> domain D</a:t>
            </a:r>
          </a:p>
          <a:p>
            <a:pPr marL="361950" indent="-361950">
              <a:lnSpc>
                <a:spcPct val="80000"/>
              </a:lnSpc>
              <a:buFont typeface="Wingdings" pitchFamily="2" charset="2"/>
              <a:buAutoNum type="alphaLcPeriod"/>
            </a:pPr>
            <a:r>
              <a:rPr lang="en-US" sz="2100" dirty="0" err="1">
                <a:latin typeface="Garamond" pitchFamily="18" charset="0"/>
              </a:rPr>
              <a:t>Nilai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variabel</a:t>
            </a:r>
            <a:r>
              <a:rPr lang="en-US" sz="2100" dirty="0">
                <a:latin typeface="Garamond" pitchFamily="18" charset="0"/>
              </a:rPr>
              <a:t> x </a:t>
            </a:r>
            <a:r>
              <a:rPr lang="en-US" sz="2100" dirty="0" err="1">
                <a:latin typeface="Garamond" pitchFamily="18" charset="0"/>
              </a:rPr>
              <a:t>adalah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elemen</a:t>
            </a:r>
            <a:r>
              <a:rPr lang="en-US" sz="2100" dirty="0">
                <a:latin typeface="Garamond" pitchFamily="18" charset="0"/>
              </a:rPr>
              <a:t> domain D</a:t>
            </a:r>
          </a:p>
          <a:p>
            <a:pPr marL="361950" indent="-361950">
              <a:lnSpc>
                <a:spcPct val="80000"/>
              </a:lnSpc>
              <a:buFont typeface="Wingdings" pitchFamily="2" charset="2"/>
              <a:buAutoNum type="alphaLcPeriod"/>
            </a:pPr>
            <a:r>
              <a:rPr lang="en-US" sz="2100" dirty="0" err="1">
                <a:latin typeface="Garamond" pitchFamily="18" charset="0"/>
              </a:rPr>
              <a:t>Nilai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aplikasi</a:t>
            </a:r>
            <a:r>
              <a:rPr lang="en-US" sz="2100" dirty="0">
                <a:latin typeface="Garamond" pitchFamily="18" charset="0"/>
              </a:rPr>
              <a:t> f</a:t>
            </a:r>
            <a:r>
              <a:rPr lang="en-US" sz="2100" baseline="-25000" dirty="0">
                <a:latin typeface="Garamond" pitchFamily="18" charset="0"/>
              </a:rPr>
              <a:t>1</a:t>
            </a:r>
            <a:r>
              <a:rPr lang="en-US" sz="2100" dirty="0">
                <a:latin typeface="Garamond" pitchFamily="18" charset="0"/>
              </a:rPr>
              <a:t>(t</a:t>
            </a:r>
            <a:r>
              <a:rPr lang="en-US" sz="2100" baseline="-25000" dirty="0">
                <a:latin typeface="Garamond" pitchFamily="18" charset="0"/>
              </a:rPr>
              <a:t>1</a:t>
            </a:r>
            <a:r>
              <a:rPr lang="en-US" sz="2100" dirty="0">
                <a:latin typeface="Garamond" pitchFamily="18" charset="0"/>
              </a:rPr>
              <a:t>, t</a:t>
            </a:r>
            <a:r>
              <a:rPr lang="en-US" sz="2100" baseline="-25000" dirty="0">
                <a:latin typeface="Garamond" pitchFamily="18" charset="0"/>
              </a:rPr>
              <a:t>2</a:t>
            </a:r>
            <a:r>
              <a:rPr lang="en-US" sz="2100" dirty="0">
                <a:latin typeface="Garamond" pitchFamily="18" charset="0"/>
              </a:rPr>
              <a:t>, …, </a:t>
            </a:r>
            <a:r>
              <a:rPr lang="en-US" sz="2100" dirty="0" err="1">
                <a:latin typeface="Garamond" pitchFamily="18" charset="0"/>
              </a:rPr>
              <a:t>t</a:t>
            </a:r>
            <a:r>
              <a:rPr lang="en-US" sz="2100" baseline="-25000" dirty="0" err="1">
                <a:latin typeface="Garamond" pitchFamily="18" charset="0"/>
              </a:rPr>
              <a:t>n</a:t>
            </a:r>
            <a:r>
              <a:rPr lang="en-US" sz="2100" dirty="0">
                <a:latin typeface="Garamond" pitchFamily="18" charset="0"/>
              </a:rPr>
              <a:t>) </a:t>
            </a:r>
            <a:r>
              <a:rPr lang="en-US" sz="2100" dirty="0" err="1">
                <a:latin typeface="Garamond" pitchFamily="18" charset="0"/>
              </a:rPr>
              <a:t>adalah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elemen</a:t>
            </a:r>
            <a:r>
              <a:rPr lang="en-US" sz="2100" dirty="0">
                <a:latin typeface="Garamond" pitchFamily="18" charset="0"/>
              </a:rPr>
              <a:t> domain D </a:t>
            </a:r>
            <a:r>
              <a:rPr lang="en-US" sz="2100" dirty="0" err="1">
                <a:latin typeface="Garamond" pitchFamily="18" charset="0"/>
              </a:rPr>
              <a:t>dimana</a:t>
            </a:r>
            <a:r>
              <a:rPr lang="en-US" sz="2100" dirty="0">
                <a:latin typeface="Garamond" pitchFamily="18" charset="0"/>
              </a:rPr>
              <a:t> f</a:t>
            </a:r>
            <a:r>
              <a:rPr lang="en-US" sz="2100" baseline="-25000" dirty="0">
                <a:latin typeface="Garamond" pitchFamily="18" charset="0"/>
              </a:rPr>
              <a:t>1</a:t>
            </a:r>
            <a:r>
              <a:rPr lang="en-US" sz="2100" dirty="0">
                <a:latin typeface="Garamond" pitchFamily="18" charset="0"/>
              </a:rPr>
              <a:t>(t</a:t>
            </a:r>
            <a:r>
              <a:rPr lang="en-US" sz="2100" baseline="-25000" dirty="0">
                <a:latin typeface="Garamond" pitchFamily="18" charset="0"/>
              </a:rPr>
              <a:t>1</a:t>
            </a:r>
            <a:r>
              <a:rPr lang="en-US" sz="2100" dirty="0">
                <a:latin typeface="Garamond" pitchFamily="18" charset="0"/>
              </a:rPr>
              <a:t>, t</a:t>
            </a:r>
            <a:r>
              <a:rPr lang="en-US" sz="2100" baseline="-25000" dirty="0">
                <a:latin typeface="Garamond" pitchFamily="18" charset="0"/>
              </a:rPr>
              <a:t>2</a:t>
            </a:r>
            <a:r>
              <a:rPr lang="en-US" sz="2100" dirty="0">
                <a:latin typeface="Garamond" pitchFamily="18" charset="0"/>
              </a:rPr>
              <a:t>, …, </a:t>
            </a:r>
            <a:r>
              <a:rPr lang="en-US" sz="2100" dirty="0" err="1">
                <a:latin typeface="Garamond" pitchFamily="18" charset="0"/>
              </a:rPr>
              <a:t>t</a:t>
            </a:r>
            <a:r>
              <a:rPr lang="en-US" sz="2100" baseline="-25000" dirty="0" err="1">
                <a:latin typeface="Garamond" pitchFamily="18" charset="0"/>
              </a:rPr>
              <a:t>n</a:t>
            </a:r>
            <a:r>
              <a:rPr lang="en-US" sz="2100" dirty="0">
                <a:latin typeface="Garamond" pitchFamily="18" charset="0"/>
              </a:rPr>
              <a:t>) f </a:t>
            </a:r>
            <a:r>
              <a:rPr lang="en-US" sz="2100" dirty="0" err="1">
                <a:latin typeface="Garamond" pitchFamily="18" charset="0"/>
              </a:rPr>
              <a:t>adalah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fungsi</a:t>
            </a:r>
            <a:r>
              <a:rPr lang="en-US" sz="2100" dirty="0">
                <a:latin typeface="Garamond" pitchFamily="18" charset="0"/>
              </a:rPr>
              <a:t> yang </a:t>
            </a:r>
            <a:r>
              <a:rPr lang="en-US" sz="2100" dirty="0" err="1">
                <a:latin typeface="Garamond" pitchFamily="18" charset="0"/>
              </a:rPr>
              <a:t>diberikan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kepada</a:t>
            </a:r>
            <a:r>
              <a:rPr lang="en-US" sz="2100" dirty="0">
                <a:latin typeface="Garamond" pitchFamily="18" charset="0"/>
              </a:rPr>
              <a:t> f </a:t>
            </a:r>
            <a:r>
              <a:rPr lang="en-US" sz="2100" dirty="0" err="1">
                <a:latin typeface="Garamond" pitchFamily="18" charset="0"/>
              </a:rPr>
              <a:t>dan</a:t>
            </a:r>
            <a:r>
              <a:rPr lang="en-US" sz="2100" dirty="0">
                <a:latin typeface="Garamond" pitchFamily="18" charset="0"/>
              </a:rPr>
              <a:t> t</a:t>
            </a:r>
            <a:r>
              <a:rPr lang="en-US" sz="2100" baseline="-25000" dirty="0">
                <a:latin typeface="Garamond" pitchFamily="18" charset="0"/>
              </a:rPr>
              <a:t>1</a:t>
            </a:r>
            <a:r>
              <a:rPr lang="en-US" sz="2100" dirty="0">
                <a:latin typeface="Garamond" pitchFamily="18" charset="0"/>
              </a:rPr>
              <a:t>, t</a:t>
            </a:r>
            <a:r>
              <a:rPr lang="en-US" sz="2100" baseline="-25000" dirty="0">
                <a:latin typeface="Garamond" pitchFamily="18" charset="0"/>
              </a:rPr>
              <a:t>2</a:t>
            </a:r>
            <a:r>
              <a:rPr lang="en-US" sz="2100" dirty="0">
                <a:latin typeface="Garamond" pitchFamily="18" charset="0"/>
              </a:rPr>
              <a:t>, …, </a:t>
            </a:r>
            <a:r>
              <a:rPr lang="en-US" sz="2100" dirty="0" err="1">
                <a:latin typeface="Garamond" pitchFamily="18" charset="0"/>
              </a:rPr>
              <a:t>t</a:t>
            </a:r>
            <a:r>
              <a:rPr lang="en-US" sz="2100" baseline="-25000" dirty="0" err="1">
                <a:latin typeface="Garamond" pitchFamily="18" charset="0"/>
              </a:rPr>
              <a:t>n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adalah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nilai</a:t>
            </a:r>
            <a:r>
              <a:rPr lang="en-US" sz="2100" dirty="0">
                <a:latin typeface="Garamond" pitchFamily="18" charset="0"/>
              </a:rPr>
              <a:t> term </a:t>
            </a:r>
            <a:r>
              <a:rPr lang="en-US" sz="2100" dirty="0" err="1">
                <a:latin typeface="Garamond" pitchFamily="18" charset="0"/>
              </a:rPr>
              <a:t>berdasarkan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interpretasi</a:t>
            </a:r>
            <a:r>
              <a:rPr lang="en-US" sz="2100" dirty="0">
                <a:latin typeface="Garamond" pitchFamily="18" charset="0"/>
              </a:rPr>
              <a:t> I</a:t>
            </a:r>
          </a:p>
          <a:p>
            <a:pPr marL="361950" indent="-361950">
              <a:lnSpc>
                <a:spcPct val="80000"/>
              </a:lnSpc>
              <a:buFont typeface="Wingdings" pitchFamily="2" charset="2"/>
              <a:buAutoNum type="alphaLcPeriod"/>
            </a:pPr>
            <a:r>
              <a:rPr lang="en-US" sz="2100" dirty="0" err="1">
                <a:latin typeface="Garamond" pitchFamily="18" charset="0"/>
              </a:rPr>
              <a:t>Nilai</a:t>
            </a:r>
            <a:r>
              <a:rPr lang="en-US" sz="2100" dirty="0">
                <a:latin typeface="Garamond" pitchFamily="18" charset="0"/>
              </a:rPr>
              <a:t> Term </a:t>
            </a:r>
            <a:r>
              <a:rPr lang="en-US" sz="2100" dirty="0" err="1">
                <a:latin typeface="Garamond" pitchFamily="18" charset="0"/>
              </a:rPr>
              <a:t>kondisional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i="1" dirty="0">
                <a:latin typeface="Garamond" pitchFamily="18" charset="0"/>
              </a:rPr>
              <a:t>if A then s else t 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adalah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nilai</a:t>
            </a:r>
            <a:r>
              <a:rPr lang="en-US" sz="2100" dirty="0">
                <a:latin typeface="Garamond" pitchFamily="18" charset="0"/>
              </a:rPr>
              <a:t> term s </a:t>
            </a:r>
            <a:r>
              <a:rPr lang="en-US" sz="2100" dirty="0" err="1">
                <a:latin typeface="Garamond" pitchFamily="18" charset="0"/>
              </a:rPr>
              <a:t>jika</a:t>
            </a:r>
            <a:r>
              <a:rPr lang="en-US" sz="2100" dirty="0">
                <a:latin typeface="Garamond" pitchFamily="18" charset="0"/>
              </a:rPr>
              <a:t> A </a:t>
            </a:r>
            <a:r>
              <a:rPr lang="en-US" sz="2100" dirty="0" err="1">
                <a:latin typeface="Garamond" pitchFamily="18" charset="0"/>
              </a:rPr>
              <a:t>bernilai</a:t>
            </a:r>
            <a:r>
              <a:rPr lang="en-US" sz="2100" dirty="0">
                <a:latin typeface="Garamond" pitchFamily="18" charset="0"/>
              </a:rPr>
              <a:t> TRUE </a:t>
            </a:r>
            <a:r>
              <a:rPr lang="en-US" sz="2100" dirty="0" err="1">
                <a:latin typeface="Garamond" pitchFamily="18" charset="0"/>
              </a:rPr>
              <a:t>dan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sama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dengan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nilai</a:t>
            </a:r>
            <a:r>
              <a:rPr lang="en-US" sz="2100" dirty="0">
                <a:latin typeface="Garamond" pitchFamily="18" charset="0"/>
              </a:rPr>
              <a:t> term t </a:t>
            </a:r>
            <a:r>
              <a:rPr lang="en-US" sz="2100" dirty="0" err="1">
                <a:latin typeface="Garamond" pitchFamily="18" charset="0"/>
              </a:rPr>
              <a:t>jika</a:t>
            </a:r>
            <a:r>
              <a:rPr lang="en-US" sz="2100" dirty="0">
                <a:latin typeface="Garamond" pitchFamily="18" charset="0"/>
              </a:rPr>
              <a:t> A </a:t>
            </a:r>
            <a:r>
              <a:rPr lang="en-US" sz="2100" dirty="0" err="1">
                <a:latin typeface="Garamond" pitchFamily="18" charset="0"/>
              </a:rPr>
              <a:t>bernilai</a:t>
            </a:r>
            <a:r>
              <a:rPr lang="en-US" sz="2100" dirty="0">
                <a:latin typeface="Garamond" pitchFamily="18" charset="0"/>
              </a:rPr>
              <a:t> FALSE</a:t>
            </a:r>
          </a:p>
          <a:p>
            <a:pPr marL="361950" indent="-361950">
              <a:lnSpc>
                <a:spcPct val="80000"/>
              </a:lnSpc>
              <a:buFont typeface="Wingdings" pitchFamily="2" charset="2"/>
              <a:buAutoNum type="alphaLcPeriod"/>
            </a:pPr>
            <a:r>
              <a:rPr lang="en-US" sz="2100" dirty="0" err="1">
                <a:latin typeface="Garamond" pitchFamily="18" charset="0"/>
              </a:rPr>
              <a:t>Nilai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proposisi</a:t>
            </a:r>
            <a:r>
              <a:rPr lang="en-US" sz="2100" dirty="0">
                <a:latin typeface="Garamond" pitchFamily="18" charset="0"/>
              </a:rPr>
              <a:t> p1(t1, t2, …, </a:t>
            </a:r>
            <a:r>
              <a:rPr lang="en-US" sz="2100" dirty="0" err="1">
                <a:latin typeface="Garamond" pitchFamily="18" charset="0"/>
              </a:rPr>
              <a:t>tn</a:t>
            </a:r>
            <a:r>
              <a:rPr lang="en-US" sz="2100" dirty="0">
                <a:latin typeface="Garamond" pitchFamily="18" charset="0"/>
              </a:rPr>
              <a:t>) </a:t>
            </a:r>
            <a:r>
              <a:rPr lang="en-US" sz="2100" dirty="0" err="1">
                <a:latin typeface="Garamond" pitchFamily="18" charset="0"/>
              </a:rPr>
              <a:t>adalah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nilai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kebenaran</a:t>
            </a:r>
            <a:r>
              <a:rPr lang="en-US" sz="2100" dirty="0">
                <a:latin typeface="Garamond" pitchFamily="18" charset="0"/>
              </a:rPr>
              <a:t> TRUE </a:t>
            </a:r>
            <a:r>
              <a:rPr lang="en-US" sz="2100" dirty="0" err="1">
                <a:latin typeface="Garamond" pitchFamily="18" charset="0"/>
              </a:rPr>
              <a:t>atau</a:t>
            </a:r>
            <a:r>
              <a:rPr lang="en-US" sz="2100" dirty="0">
                <a:latin typeface="Garamond" pitchFamily="18" charset="0"/>
              </a:rPr>
              <a:t> FALSE </a:t>
            </a:r>
            <a:r>
              <a:rPr lang="en-US" sz="2100" dirty="0" err="1">
                <a:latin typeface="Garamond" pitchFamily="18" charset="0"/>
              </a:rPr>
              <a:t>dimana</a:t>
            </a:r>
            <a:r>
              <a:rPr lang="en-US" sz="2100" dirty="0">
                <a:latin typeface="Garamond" pitchFamily="18" charset="0"/>
              </a:rPr>
              <a:t> p </a:t>
            </a:r>
            <a:r>
              <a:rPr lang="en-US" sz="2100" dirty="0" err="1">
                <a:latin typeface="Garamond" pitchFamily="18" charset="0"/>
              </a:rPr>
              <a:t>adalah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relasi</a:t>
            </a:r>
            <a:r>
              <a:rPr lang="en-US" sz="2100" dirty="0">
                <a:latin typeface="Garamond" pitchFamily="18" charset="0"/>
              </a:rPr>
              <a:t> yang </a:t>
            </a:r>
            <a:r>
              <a:rPr lang="en-US" sz="2100" dirty="0" err="1">
                <a:latin typeface="Garamond" pitchFamily="18" charset="0"/>
              </a:rPr>
              <a:t>diberikan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oleh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interpretasi</a:t>
            </a:r>
            <a:r>
              <a:rPr lang="en-US" sz="2100" dirty="0">
                <a:latin typeface="Garamond" pitchFamily="18" charset="0"/>
              </a:rPr>
              <a:t> I </a:t>
            </a:r>
            <a:r>
              <a:rPr lang="en-US" sz="2100" dirty="0" err="1">
                <a:latin typeface="Garamond" pitchFamily="18" charset="0"/>
              </a:rPr>
              <a:t>dan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nilai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dari</a:t>
            </a:r>
            <a:r>
              <a:rPr lang="en-US" sz="2100" dirty="0">
                <a:latin typeface="Garamond" pitchFamily="18" charset="0"/>
              </a:rPr>
              <a:t> t1, t2, …, </a:t>
            </a:r>
            <a:r>
              <a:rPr lang="en-US" sz="2100" dirty="0" err="1">
                <a:latin typeface="Garamond" pitchFamily="18" charset="0"/>
              </a:rPr>
              <a:t>tn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berdasarkan</a:t>
            </a:r>
            <a:r>
              <a:rPr lang="en-US" sz="2100" dirty="0">
                <a:latin typeface="Garamond" pitchFamily="18" charset="0"/>
              </a:rPr>
              <a:t> I.</a:t>
            </a:r>
          </a:p>
          <a:p>
            <a:pPr marL="361950" indent="-361950">
              <a:lnSpc>
                <a:spcPct val="80000"/>
              </a:lnSpc>
              <a:buFont typeface="Wingdings" pitchFamily="2" charset="2"/>
              <a:buAutoNum type="alphaLcPeriod"/>
            </a:pPr>
            <a:r>
              <a:rPr lang="sv-SE" sz="2100" dirty="0">
                <a:latin typeface="Garamond" pitchFamily="18" charset="0"/>
              </a:rPr>
              <a:t>Aturan untuk penghubung logik (not, or, dsb) sama dengan aturan pada kalkulus proposisi</a:t>
            </a:r>
            <a:endParaRPr lang="en-US" sz="2100" dirty="0">
              <a:latin typeface="Garamond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837A-EF4E-4E06-8DBD-902384DEAA90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Kalkulus Predikat – Interpretasi yang diperluas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95300" indent="-495300">
              <a:lnSpc>
                <a:spcPct val="80000"/>
              </a:lnSpc>
              <a:buFont typeface="Wingdings" pitchFamily="2" charset="2"/>
              <a:buNone/>
            </a:pPr>
            <a:r>
              <a:rPr lang="en-US" sz="1900">
                <a:latin typeface="Garamond" pitchFamily="18" charset="0"/>
              </a:rPr>
              <a:t>Misal I adalah suatu interpretasi yang mencakup domain D maka untuk sembarang variabel </a:t>
            </a:r>
            <a:r>
              <a:rPr lang="en-US" sz="1900" smtClean="0">
                <a:latin typeface="Garamond" pitchFamily="18" charset="0"/>
              </a:rPr>
              <a:t>x </a:t>
            </a:r>
            <a:r>
              <a:rPr lang="en-US" sz="1900">
                <a:latin typeface="Garamond" pitchFamily="18" charset="0"/>
              </a:rPr>
              <a:t>dan elemen d pada domain D, interpretasi yang diperluas</a:t>
            </a:r>
          </a:p>
          <a:p>
            <a:pPr marL="495300" indent="-495300"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1900">
                <a:latin typeface="Garamond" pitchFamily="18" charset="0"/>
              </a:rPr>
              <a:t>&lt; x </a:t>
            </a:r>
            <a:r>
              <a:rPr lang="en-US" sz="1900">
                <a:latin typeface="Garamond" pitchFamily="18" charset="0"/>
                <a:sym typeface="Wingdings" pitchFamily="2" charset="2"/>
              </a:rPr>
              <a:t></a:t>
            </a:r>
            <a:r>
              <a:rPr lang="en-US" sz="1900">
                <a:latin typeface="Garamond" pitchFamily="18" charset="0"/>
              </a:rPr>
              <a:t> d &gt; o I </a:t>
            </a:r>
          </a:p>
          <a:p>
            <a:pPr marL="495300" indent="-495300">
              <a:lnSpc>
                <a:spcPct val="80000"/>
              </a:lnSpc>
              <a:buFont typeface="Wingdings" pitchFamily="2" charset="2"/>
              <a:buNone/>
            </a:pPr>
            <a:r>
              <a:rPr lang="en-US" sz="1900" smtClean="0">
                <a:latin typeface="Garamond" pitchFamily="18" charset="0"/>
              </a:rPr>
              <a:t>	adalah </a:t>
            </a:r>
            <a:r>
              <a:rPr lang="en-US" sz="1900">
                <a:latin typeface="Garamond" pitchFamily="18" charset="0"/>
              </a:rPr>
              <a:t>interpretasi yang mencakup domain D dimana </a:t>
            </a:r>
            <a:r>
              <a:rPr lang="en-US" sz="1900" smtClean="0">
                <a:latin typeface="Garamond" pitchFamily="18" charset="0"/>
              </a:rPr>
              <a:t>: Variabel </a:t>
            </a:r>
            <a:r>
              <a:rPr lang="en-US" sz="1900">
                <a:latin typeface="Garamond" pitchFamily="18" charset="0"/>
              </a:rPr>
              <a:t>x diberikan </a:t>
            </a:r>
            <a:r>
              <a:rPr lang="en-US" sz="1900" smtClean="0">
                <a:latin typeface="Garamond" pitchFamily="18" charset="0"/>
              </a:rPr>
              <a:t>nilai elemen d pada </a:t>
            </a:r>
            <a:r>
              <a:rPr lang="en-US" sz="1900">
                <a:latin typeface="Garamond" pitchFamily="18" charset="0"/>
              </a:rPr>
              <a:t>domain </a:t>
            </a:r>
            <a:r>
              <a:rPr lang="en-US" sz="1900" smtClean="0">
                <a:latin typeface="Garamond" pitchFamily="18" charset="0"/>
              </a:rPr>
              <a:t>D</a:t>
            </a:r>
          </a:p>
          <a:p>
            <a:pPr marL="495300" indent="-495300">
              <a:lnSpc>
                <a:spcPct val="80000"/>
              </a:lnSpc>
              <a:buFont typeface="Wingdings" pitchFamily="2" charset="2"/>
              <a:buNone/>
            </a:pPr>
            <a:endParaRPr lang="en-US" sz="1900">
              <a:latin typeface="Garamond" pitchFamily="18" charset="0"/>
            </a:endParaRPr>
          </a:p>
          <a:p>
            <a:pPr marL="495300" indent="-4953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900">
                <a:latin typeface="Garamond" pitchFamily="18" charset="0"/>
              </a:rPr>
              <a:t>Setiap variabel y (</a:t>
            </a:r>
            <a:r>
              <a:rPr lang="en-US" sz="1900" smtClean="0">
                <a:latin typeface="Garamond" pitchFamily="18" charset="0"/>
              </a:rPr>
              <a:t>selain </a:t>
            </a:r>
            <a:r>
              <a:rPr lang="en-US" sz="1900">
                <a:latin typeface="Garamond" pitchFamily="18" charset="0"/>
              </a:rPr>
              <a:t>x) diberi nilai sama dengan elemen domain y</a:t>
            </a:r>
            <a:r>
              <a:rPr lang="en-US" sz="1900" baseline="-25000">
                <a:latin typeface="Garamond" pitchFamily="18" charset="0"/>
              </a:rPr>
              <a:t>1</a:t>
            </a:r>
            <a:r>
              <a:rPr lang="en-US" sz="1900">
                <a:latin typeface="Garamond" pitchFamily="18" charset="0"/>
              </a:rPr>
              <a:t> (yaitu nilai berdasar interpretasi D. jika y tidak mempunyai nilai berdasar I maka y juga tidak mempunyai nilai berdasar &lt; x </a:t>
            </a:r>
            <a:r>
              <a:rPr lang="en-US" sz="1900">
                <a:latin typeface="Garamond" pitchFamily="18" charset="0"/>
                <a:sym typeface="Wingdings" pitchFamily="2" charset="2"/>
              </a:rPr>
              <a:t></a:t>
            </a:r>
            <a:r>
              <a:rPr lang="en-US" sz="1900">
                <a:latin typeface="Garamond" pitchFamily="18" charset="0"/>
              </a:rPr>
              <a:t> d &gt; o I</a:t>
            </a:r>
          </a:p>
          <a:p>
            <a:pPr marL="495300" indent="-4953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900">
                <a:latin typeface="Garamond" pitchFamily="18" charset="0"/>
              </a:rPr>
              <a:t>Setiap konstanta a, simbol fungsi f, dan simbol predikat p diberi nilai sesuai dengan nilai aslinya yaitu a</a:t>
            </a:r>
            <a:r>
              <a:rPr lang="en-US" sz="1900" baseline="-25000">
                <a:latin typeface="Garamond" pitchFamily="18" charset="0"/>
              </a:rPr>
              <a:t>I</a:t>
            </a:r>
            <a:r>
              <a:rPr lang="en-US" sz="1900">
                <a:latin typeface="Garamond" pitchFamily="18" charset="0"/>
              </a:rPr>
              <a:t>, f</a:t>
            </a:r>
            <a:r>
              <a:rPr lang="en-US" sz="1900" baseline="-25000">
                <a:latin typeface="Garamond" pitchFamily="18" charset="0"/>
              </a:rPr>
              <a:t>I</a:t>
            </a:r>
            <a:r>
              <a:rPr lang="en-US" sz="1900">
                <a:latin typeface="Garamond" pitchFamily="18" charset="0"/>
              </a:rPr>
              <a:t>, p</a:t>
            </a:r>
            <a:r>
              <a:rPr lang="en-US" sz="1900" baseline="-25000">
                <a:latin typeface="Garamond" pitchFamily="18" charset="0"/>
              </a:rPr>
              <a:t>I</a:t>
            </a:r>
            <a:endParaRPr lang="en-US" sz="1900">
              <a:latin typeface="Garamond" pitchFamily="18" charset="0"/>
            </a:endParaRPr>
          </a:p>
          <a:p>
            <a:pPr marL="495300" indent="-495300">
              <a:lnSpc>
                <a:spcPct val="80000"/>
              </a:lnSpc>
              <a:buFont typeface="Wingdings" pitchFamily="2" charset="2"/>
              <a:buAutoNum type="arabicPeriod"/>
            </a:pPr>
            <a:endParaRPr lang="en-US" sz="1900">
              <a:latin typeface="Garamond" pitchFamily="18" charset="0"/>
            </a:endParaRPr>
          </a:p>
          <a:p>
            <a:pPr marL="495300" indent="-495300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latin typeface="Garamond" pitchFamily="18" charset="0"/>
              </a:rPr>
              <a:t>Sifat interpretasi yang diperluas</a:t>
            </a:r>
          </a:p>
          <a:p>
            <a:pPr marL="495300" indent="-495300">
              <a:lnSpc>
                <a:spcPct val="80000"/>
              </a:lnSpc>
              <a:buFont typeface="Wingdings" pitchFamily="2" charset="2"/>
              <a:buNone/>
            </a:pPr>
            <a:r>
              <a:rPr lang="en-US" sz="1900">
                <a:latin typeface="Garamond" pitchFamily="18" charset="0"/>
              </a:rPr>
              <a:t>Jika I adalah interpretasi untuk kalimat berbentuk </a:t>
            </a:r>
          </a:p>
          <a:p>
            <a:pPr marL="495300" indent="-495300">
              <a:lnSpc>
                <a:spcPct val="80000"/>
              </a:lnSpc>
              <a:buFont typeface="Wingdings" pitchFamily="2" charset="2"/>
              <a:buNone/>
            </a:pPr>
            <a:r>
              <a:rPr lang="en-US" sz="1900">
                <a:latin typeface="Garamond" pitchFamily="18" charset="0"/>
              </a:rPr>
              <a:t>(FOR ALL x) A atau (FOR SOME x) A,</a:t>
            </a:r>
            <a:endParaRPr lang="sv-SE" sz="1900">
              <a:latin typeface="Garamond" pitchFamily="18" charset="0"/>
            </a:endParaRPr>
          </a:p>
          <a:p>
            <a:pPr marL="495300" indent="-495300">
              <a:lnSpc>
                <a:spcPct val="80000"/>
              </a:lnSpc>
              <a:buFont typeface="Wingdings" pitchFamily="2" charset="2"/>
              <a:buNone/>
            </a:pPr>
            <a:r>
              <a:rPr lang="sv-SE" sz="1900">
                <a:latin typeface="Garamond" pitchFamily="18" charset="0"/>
              </a:rPr>
              <a:t>maka &lt; x </a:t>
            </a:r>
            <a:r>
              <a:rPr lang="en-US" sz="1900">
                <a:latin typeface="Garamond" pitchFamily="18" charset="0"/>
                <a:sym typeface="Wingdings" pitchFamily="2" charset="2"/>
              </a:rPr>
              <a:t></a:t>
            </a:r>
            <a:r>
              <a:rPr lang="sv-SE" sz="1900">
                <a:latin typeface="Garamond" pitchFamily="18" charset="0"/>
              </a:rPr>
              <a:t> d &gt; o I adalah interpretasi yang berlaku untuk A juga</a:t>
            </a:r>
            <a:endParaRPr lang="en-US" sz="1900">
              <a:latin typeface="Garamond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57FEA-404C-44CC-A122-0820758E0B51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Kalkulus Predikat – Interpretasi yang diperluas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Garamond" pitchFamily="18" charset="0"/>
              </a:rPr>
              <a:t>Contoh :</a:t>
            </a:r>
          </a:p>
          <a:p>
            <a:pPr marL="361950" indent="-3619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800">
                <a:latin typeface="Garamond" pitchFamily="18" charset="0"/>
              </a:rPr>
              <a:t>I adalah interpretasi yang meliputi bilangan </a:t>
            </a:r>
            <a:r>
              <a:rPr lang="en-US" sz="1800" smtClean="0">
                <a:latin typeface="Garamond" pitchFamily="18" charset="0"/>
              </a:rPr>
              <a:t>integer, </a:t>
            </a:r>
            <a:r>
              <a:rPr lang="en-US" sz="1800">
                <a:latin typeface="Garamond" pitchFamily="18" charset="0"/>
              </a:rPr>
              <a:t>dengan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Garamond" pitchFamily="18" charset="0"/>
              </a:rPr>
              <a:t>x = </a:t>
            </a:r>
            <a:r>
              <a:rPr lang="en-US" sz="1800" smtClean="0">
                <a:latin typeface="Garamond" pitchFamily="18" charset="0"/>
              </a:rPr>
              <a:t>1</a:t>
            </a:r>
            <a:endParaRPr lang="en-US" sz="1800">
              <a:latin typeface="Garamond" pitchFamily="18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Garamond" pitchFamily="18" charset="0"/>
              </a:rPr>
              <a:t>y = 2</a:t>
            </a:r>
            <a:endParaRPr lang="sv-SE" sz="1800">
              <a:latin typeface="Garamond" pitchFamily="18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sv-SE" sz="1800">
                <a:latin typeface="Garamond" pitchFamily="18" charset="0"/>
              </a:rPr>
              <a:t>Maka perluasan interpretasi terhadap I :</a:t>
            </a:r>
          </a:p>
          <a:p>
            <a:pPr lvl="1">
              <a:lnSpc>
                <a:spcPct val="80000"/>
              </a:lnSpc>
              <a:buNone/>
            </a:pPr>
            <a:r>
              <a:rPr lang="sv-SE" sz="1800" smtClean="0">
                <a:latin typeface="Garamond" pitchFamily="18" charset="0"/>
              </a:rPr>
              <a:t>Akan &lt; x </a:t>
            </a:r>
            <a:r>
              <a:rPr lang="en-US" sz="1800" smtClean="0">
                <a:latin typeface="Garamond" pitchFamily="18" charset="0"/>
                <a:sym typeface="Wingdings" pitchFamily="2" charset="2"/>
              </a:rPr>
              <a:t></a:t>
            </a:r>
            <a:r>
              <a:rPr lang="sv-SE" sz="1800" smtClean="0">
                <a:latin typeface="Garamond" pitchFamily="18" charset="0"/>
              </a:rPr>
              <a:t> 3 &gt; o I memberikan </a:t>
            </a:r>
            <a:r>
              <a:rPr lang="sv-SE" sz="1800">
                <a:latin typeface="Garamond" pitchFamily="18" charset="0"/>
              </a:rPr>
              <a:t>nilai :</a:t>
            </a:r>
            <a:endParaRPr lang="en-US" sz="1800">
              <a:latin typeface="Garamond" pitchFamily="18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Garamond" pitchFamily="18" charset="0"/>
              </a:rPr>
              <a:t>x = </a:t>
            </a:r>
            <a:r>
              <a:rPr lang="en-US" sz="1800" smtClean="0">
                <a:latin typeface="Garamond" pitchFamily="18" charset="0"/>
              </a:rPr>
              <a:t>3</a:t>
            </a:r>
            <a:endParaRPr lang="en-US" sz="1800">
              <a:latin typeface="Garamond" pitchFamily="18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Garamond" pitchFamily="18" charset="0"/>
              </a:rPr>
              <a:t>y = 2</a:t>
            </a:r>
          </a:p>
          <a:p>
            <a:pPr marL="361950" indent="-361950">
              <a:lnSpc>
                <a:spcPct val="80000"/>
              </a:lnSpc>
              <a:buFont typeface="Wingdings" pitchFamily="2" charset="2"/>
              <a:buNone/>
            </a:pPr>
            <a:endParaRPr lang="en-US" sz="1800">
              <a:latin typeface="Garamond" pitchFamily="18" charset="0"/>
            </a:endParaRPr>
          </a:p>
          <a:p>
            <a:pPr marL="361950" indent="-361950">
              <a:lnSpc>
                <a:spcPct val="80000"/>
              </a:lnSpc>
              <a:buFont typeface="Wingdings" pitchFamily="2" charset="2"/>
              <a:buAutoNum type="arabicPeriod" startAt="2"/>
            </a:pPr>
            <a:r>
              <a:rPr lang="en-US" sz="1800">
                <a:latin typeface="Garamond" pitchFamily="18" charset="0"/>
              </a:rPr>
              <a:t>I adalah interpretasi yang meliputi bilangan integer, dengan </a:t>
            </a:r>
            <a:endParaRPr lang="sv-SE" sz="1800">
              <a:latin typeface="Garamond" pitchFamily="18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sv-SE" sz="1800">
                <a:latin typeface="Garamond" pitchFamily="18" charset="0"/>
              </a:rPr>
              <a:t>f adalah simbol fungsi biner,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sv-SE" sz="1800">
                <a:latin typeface="Garamond" pitchFamily="18" charset="0"/>
              </a:rPr>
              <a:t>+ adalah fungsi penambahan integer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sv-SE" sz="1800">
                <a:latin typeface="Garamond" pitchFamily="18" charset="0"/>
              </a:rPr>
              <a:t> maka :</a:t>
            </a:r>
            <a:endParaRPr lang="en-US" sz="1800">
              <a:latin typeface="Garamond" pitchFamily="18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Garamond" pitchFamily="18" charset="0"/>
              </a:rPr>
              <a:t>&lt; f </a:t>
            </a:r>
            <a:r>
              <a:rPr lang="en-US" sz="1800">
                <a:latin typeface="Garamond" pitchFamily="18" charset="0"/>
                <a:sym typeface="Wingdings" pitchFamily="2" charset="2"/>
              </a:rPr>
              <a:t></a:t>
            </a:r>
            <a:r>
              <a:rPr lang="en-US" sz="1800">
                <a:latin typeface="Garamond" pitchFamily="18" charset="0"/>
              </a:rPr>
              <a:t> + &gt; o I adalah interpretasi yang meliputi domain bilangan integer dengan f fungsi penambahan +.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AB24-0AD8-4C3E-8B92-15F920323397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Kalkulus Predikat – Aturan Semantik Untuk Kuantifier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Garamond" pitchFamily="18" charset="0"/>
              </a:rPr>
              <a:t>Aturan FOR ALL</a:t>
            </a:r>
          </a:p>
          <a:p>
            <a:pPr>
              <a:lnSpc>
                <a:spcPct val="80000"/>
              </a:lnSpc>
            </a:pPr>
            <a:r>
              <a:rPr lang="en-US" sz="1900">
                <a:latin typeface="Garamond" pitchFamily="18" charset="0"/>
              </a:rPr>
              <a:t>Kalimat (FOR ALL x) A bernilai TRUE berdasarkan interpretasi I jika :</a:t>
            </a:r>
            <a:endParaRPr lang="en-US" sz="1900" u="sng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900">
                <a:latin typeface="Garamond" pitchFamily="18" charset="0"/>
              </a:rPr>
              <a:t>	</a:t>
            </a:r>
            <a:r>
              <a:rPr lang="en-US" sz="1900" u="sng">
                <a:latin typeface="Garamond" pitchFamily="18" charset="0"/>
              </a:rPr>
              <a:t>Untuk setiap elemen d</a:t>
            </a:r>
            <a:r>
              <a:rPr lang="en-US" sz="1900">
                <a:latin typeface="Garamond" pitchFamily="18" charset="0"/>
              </a:rPr>
              <a:t> dari domain D menyebabkan subkalimat A bernilai TRUE berdasarkan interpretasi yang diperluas &lt; x </a:t>
            </a:r>
            <a:r>
              <a:rPr lang="en-US" sz="1900">
                <a:latin typeface="Garamond" pitchFamily="18" charset="0"/>
                <a:sym typeface="Wingdings" pitchFamily="2" charset="2"/>
              </a:rPr>
              <a:t></a:t>
            </a:r>
            <a:r>
              <a:rPr lang="en-US" sz="1900">
                <a:latin typeface="Garamond" pitchFamily="18" charset="0"/>
              </a:rPr>
              <a:t> d&gt; o I</a:t>
            </a:r>
          </a:p>
          <a:p>
            <a:pPr>
              <a:lnSpc>
                <a:spcPct val="80000"/>
              </a:lnSpc>
            </a:pPr>
            <a:r>
              <a:rPr lang="sv-SE" sz="1900">
                <a:latin typeface="Garamond" pitchFamily="18" charset="0"/>
              </a:rPr>
              <a:t>Kalimat (FOR ALL x) A bernilai FALSE berdasarkan interpretasi I jika 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900">
                <a:latin typeface="Garamond" pitchFamily="18" charset="0"/>
              </a:rPr>
              <a:t>	</a:t>
            </a:r>
            <a:r>
              <a:rPr lang="en-US" sz="1900" u="sng">
                <a:latin typeface="Garamond" pitchFamily="18" charset="0"/>
              </a:rPr>
              <a:t>Ada elemen d</a:t>
            </a:r>
            <a:r>
              <a:rPr lang="en-US" sz="1900">
                <a:latin typeface="Garamond" pitchFamily="18" charset="0"/>
              </a:rPr>
              <a:t> dari domain D sedemikian sehingga subkalimat A bernilai FALSE berdasarkan interpretasi yang diperluas &lt; x </a:t>
            </a:r>
            <a:r>
              <a:rPr lang="en-US" sz="1900">
                <a:latin typeface="Garamond" pitchFamily="18" charset="0"/>
                <a:sym typeface="Wingdings" pitchFamily="2" charset="2"/>
              </a:rPr>
              <a:t></a:t>
            </a:r>
            <a:r>
              <a:rPr lang="en-US" sz="1900">
                <a:latin typeface="Garamond" pitchFamily="18" charset="0"/>
              </a:rPr>
              <a:t> d&gt; o I</a:t>
            </a:r>
            <a:endParaRPr lang="en-US" sz="1900" b="1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900" b="1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Garamond" pitchFamily="18" charset="0"/>
              </a:rPr>
              <a:t>Aturan FOR SOME</a:t>
            </a:r>
          </a:p>
          <a:p>
            <a:pPr>
              <a:lnSpc>
                <a:spcPct val="80000"/>
              </a:lnSpc>
            </a:pPr>
            <a:r>
              <a:rPr lang="en-US" sz="1900">
                <a:latin typeface="Garamond" pitchFamily="18" charset="0"/>
              </a:rPr>
              <a:t>Kalimat (FOR SOME x) A bernilai FALSE berdasarkan interpretasi I jika :</a:t>
            </a:r>
            <a:endParaRPr lang="en-US" sz="1900" u="sng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900">
                <a:latin typeface="Garamond" pitchFamily="18" charset="0"/>
              </a:rPr>
              <a:t>	</a:t>
            </a:r>
            <a:r>
              <a:rPr lang="en-US" sz="1900" u="sng">
                <a:latin typeface="Garamond" pitchFamily="18" charset="0"/>
              </a:rPr>
              <a:t>Untuk setiap elemen d</a:t>
            </a:r>
            <a:r>
              <a:rPr lang="en-US" sz="1900">
                <a:latin typeface="Garamond" pitchFamily="18" charset="0"/>
              </a:rPr>
              <a:t> dari domain D menyebabkan subkalimat A bernilai FALSE berdasarkan interpretasi yang diperluas &lt; x </a:t>
            </a:r>
            <a:r>
              <a:rPr lang="en-US" sz="1900">
                <a:latin typeface="Garamond" pitchFamily="18" charset="0"/>
                <a:sym typeface="Wingdings" pitchFamily="2" charset="2"/>
              </a:rPr>
              <a:t></a:t>
            </a:r>
            <a:r>
              <a:rPr lang="en-US" sz="1900">
                <a:latin typeface="Garamond" pitchFamily="18" charset="0"/>
              </a:rPr>
              <a:t> d&gt; o I</a:t>
            </a:r>
          </a:p>
          <a:p>
            <a:pPr>
              <a:lnSpc>
                <a:spcPct val="80000"/>
              </a:lnSpc>
            </a:pPr>
            <a:r>
              <a:rPr lang="en-US" sz="1900">
                <a:latin typeface="Garamond" pitchFamily="18" charset="0"/>
              </a:rPr>
              <a:t>Kalimat (FOR SOME x) A bernilai TRUE berdasarkan interpretasi I jika 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900">
                <a:latin typeface="Garamond" pitchFamily="18" charset="0"/>
              </a:rPr>
              <a:t>	</a:t>
            </a:r>
            <a:r>
              <a:rPr lang="en-US" sz="1900" u="sng">
                <a:latin typeface="Garamond" pitchFamily="18" charset="0"/>
              </a:rPr>
              <a:t>Ada elemen d</a:t>
            </a:r>
            <a:r>
              <a:rPr lang="en-US" sz="1900">
                <a:latin typeface="Garamond" pitchFamily="18" charset="0"/>
              </a:rPr>
              <a:t> dari domain D sedemikian sehingga subkalimat A bernilai TRUE berdasarkan interpretasi yang diperluas &lt; x </a:t>
            </a:r>
            <a:r>
              <a:rPr lang="en-US" sz="1900">
                <a:latin typeface="Garamond" pitchFamily="18" charset="0"/>
                <a:sym typeface="Wingdings" pitchFamily="2" charset="2"/>
              </a:rPr>
              <a:t></a:t>
            </a:r>
            <a:r>
              <a:rPr lang="en-US" sz="1900">
                <a:latin typeface="Garamond" pitchFamily="18" charset="0"/>
              </a:rPr>
              <a:t> d&gt; o I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13C2-11BB-49C7-944B-ADF8062570D1}" type="slidenum">
              <a:rPr lang="en-US" altLang="en-US"/>
              <a:pPr/>
              <a:t>33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Kalkulus Predikat – Aturan Semantik Untuk Kuantifier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92100" indent="-292100">
              <a:lnSpc>
                <a:spcPct val="80000"/>
              </a:lnSpc>
              <a:buFont typeface="Wingdings" pitchFamily="2" charset="2"/>
              <a:buNone/>
            </a:pPr>
            <a:r>
              <a:rPr lang="en-US" sz="2100">
                <a:latin typeface="Garamond" pitchFamily="18" charset="0"/>
              </a:rPr>
              <a:t>Contoh</a:t>
            </a:r>
          </a:p>
          <a:p>
            <a:pPr marL="292100" indent="-2921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100">
                <a:latin typeface="Garamond" pitchFamily="18" charset="0"/>
              </a:rPr>
              <a:t>A : (FOR SOME x) p(x,y)</a:t>
            </a:r>
          </a:p>
          <a:p>
            <a:pPr marL="292100" indent="-292100">
              <a:lnSpc>
                <a:spcPct val="80000"/>
              </a:lnSpc>
              <a:buFont typeface="Wingdings" pitchFamily="2" charset="2"/>
              <a:buNone/>
            </a:pPr>
            <a:r>
              <a:rPr lang="en-US" sz="2100">
                <a:latin typeface="Garamond" pitchFamily="18" charset="0"/>
              </a:rPr>
              <a:t>	Diberikan interpretasi I yang meliputi himpunan bilangan integer positif </a:t>
            </a:r>
          </a:p>
          <a:p>
            <a:pPr marL="292100" indent="-292100">
              <a:lnSpc>
                <a:spcPct val="80000"/>
              </a:lnSpc>
              <a:buFont typeface="Wingdings" pitchFamily="2" charset="2"/>
              <a:buNone/>
            </a:pPr>
            <a:r>
              <a:rPr lang="en-US" sz="2100">
                <a:latin typeface="Garamond" pitchFamily="18" charset="0"/>
              </a:rPr>
              <a:t>	y = 2</a:t>
            </a:r>
            <a:endParaRPr lang="sv-SE" sz="2100">
              <a:latin typeface="Garamond" pitchFamily="18" charset="0"/>
            </a:endParaRPr>
          </a:p>
          <a:p>
            <a:pPr marL="292100" indent="-292100">
              <a:lnSpc>
                <a:spcPct val="80000"/>
              </a:lnSpc>
              <a:buFont typeface="Wingdings" pitchFamily="2" charset="2"/>
              <a:buNone/>
            </a:pPr>
            <a:r>
              <a:rPr lang="sv-SE" sz="2100">
                <a:latin typeface="Garamond" pitchFamily="18" charset="0"/>
              </a:rPr>
              <a:t>	p : relasi “kurang dari”, yaitu p1(d1, d2) = d1 &lt; d2</a:t>
            </a:r>
            <a:endParaRPr lang="en-US" sz="2100">
              <a:latin typeface="Garamond" pitchFamily="18" charset="0"/>
            </a:endParaRPr>
          </a:p>
          <a:p>
            <a:pPr marL="292100" indent="-292100">
              <a:lnSpc>
                <a:spcPct val="80000"/>
              </a:lnSpc>
              <a:buFont typeface="Wingdings" pitchFamily="2" charset="2"/>
              <a:buNone/>
            </a:pPr>
            <a:r>
              <a:rPr lang="en-US" sz="2100">
                <a:latin typeface="Garamond" pitchFamily="18" charset="0"/>
              </a:rPr>
              <a:t>	</a:t>
            </a:r>
          </a:p>
          <a:p>
            <a:pPr marL="292100" indent="-292100">
              <a:lnSpc>
                <a:spcPct val="80000"/>
              </a:lnSpc>
              <a:buFont typeface="Wingdings" pitchFamily="2" charset="2"/>
              <a:buNone/>
            </a:pPr>
            <a:r>
              <a:rPr lang="en-US" sz="2100">
                <a:latin typeface="Garamond" pitchFamily="18" charset="0"/>
              </a:rPr>
              <a:t>Berdasarkan aturan (FOR SOME x) maka </a:t>
            </a:r>
          </a:p>
          <a:p>
            <a:pPr marL="292100" indent="-292100">
              <a:lnSpc>
                <a:spcPct val="80000"/>
              </a:lnSpc>
              <a:buFont typeface="Wingdings" pitchFamily="2" charset="2"/>
              <a:buNone/>
            </a:pPr>
            <a:r>
              <a:rPr lang="en-US" sz="2100">
                <a:latin typeface="Garamond" pitchFamily="18" charset="0"/>
              </a:rPr>
              <a:t>	(FOR SOME x) p(x, y) bernilai </a:t>
            </a:r>
            <a:r>
              <a:rPr lang="en-US" sz="2100" smtClean="0">
                <a:latin typeface="Garamond" pitchFamily="18" charset="0"/>
              </a:rPr>
              <a:t>TRUE </a:t>
            </a:r>
            <a:r>
              <a:rPr lang="en-US" sz="2100">
                <a:latin typeface="Garamond" pitchFamily="18" charset="0"/>
              </a:rPr>
              <a:t>jika ada elemen dari D sehingga nilai p(x, y) bernilai TRUE berdasarkan interpretasi &lt; x </a:t>
            </a:r>
            <a:r>
              <a:rPr lang="en-US" sz="2100">
                <a:latin typeface="Garamond" pitchFamily="18" charset="0"/>
                <a:sym typeface="Wingdings" pitchFamily="2" charset="2"/>
              </a:rPr>
              <a:t></a:t>
            </a:r>
            <a:r>
              <a:rPr lang="en-US" sz="2100">
                <a:latin typeface="Garamond" pitchFamily="18" charset="0"/>
              </a:rPr>
              <a:t> d &gt; o I</a:t>
            </a:r>
          </a:p>
          <a:p>
            <a:pPr marL="292100" indent="-292100">
              <a:lnSpc>
                <a:spcPct val="80000"/>
              </a:lnSpc>
              <a:buFont typeface="Wingdings" pitchFamily="2" charset="2"/>
              <a:buNone/>
            </a:pPr>
            <a:endParaRPr lang="en-US" sz="2100">
              <a:latin typeface="Garamond" pitchFamily="18" charset="0"/>
            </a:endParaRPr>
          </a:p>
          <a:p>
            <a:pPr marL="292100" indent="-292100">
              <a:lnSpc>
                <a:spcPct val="80000"/>
              </a:lnSpc>
              <a:buFont typeface="Wingdings" pitchFamily="2" charset="2"/>
              <a:buNone/>
            </a:pPr>
            <a:r>
              <a:rPr lang="en-US" sz="2100">
                <a:latin typeface="Garamond" pitchFamily="18" charset="0"/>
              </a:rPr>
              <a:t>Misal diambil d = 1 maka perluasan interpretasi menjadi &lt; x </a:t>
            </a:r>
            <a:r>
              <a:rPr lang="en-US" sz="2100">
                <a:latin typeface="Garamond" pitchFamily="18" charset="0"/>
                <a:sym typeface="Wingdings" pitchFamily="2" charset="2"/>
              </a:rPr>
              <a:t></a:t>
            </a:r>
            <a:r>
              <a:rPr lang="en-US" sz="2100">
                <a:latin typeface="Garamond" pitchFamily="18" charset="0"/>
              </a:rPr>
              <a:t> 1 &gt; o I sehingga berdasarkan aturan proposisi diperoleh bahwa </a:t>
            </a:r>
          </a:p>
          <a:p>
            <a:pPr marL="292100" indent="-292100">
              <a:lnSpc>
                <a:spcPct val="80000"/>
              </a:lnSpc>
              <a:buFont typeface="Wingdings" pitchFamily="2" charset="2"/>
              <a:buNone/>
            </a:pPr>
            <a:r>
              <a:rPr lang="en-US" sz="2100">
                <a:latin typeface="Garamond" pitchFamily="18" charset="0"/>
              </a:rPr>
              <a:t>	p(1, 2) yaitu 1 &lt; 2 adalah TRUE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A649-3B69-4C4C-9858-469DB90FFC21}" type="slidenum">
              <a:rPr lang="en-US" altLang="en-US"/>
              <a:pPr/>
              <a:t>34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Kalkulus Predikat – Aturan Semantik Untuk Kuantifier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92100" indent="-292100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sz="2100">
                <a:latin typeface="Garamond" pitchFamily="18" charset="0"/>
              </a:rPr>
              <a:t>B : IF (FOR ALL x) (FOR SOME y) p(x, y) THEN p(a, f(a))</a:t>
            </a:r>
          </a:p>
          <a:p>
            <a:pPr marL="292100" indent="-292100">
              <a:lnSpc>
                <a:spcPct val="90000"/>
              </a:lnSpc>
              <a:buFont typeface="Wingdings" pitchFamily="2" charset="2"/>
              <a:buNone/>
            </a:pPr>
            <a:endParaRPr lang="en-US" sz="2100">
              <a:latin typeface="Garamond" pitchFamily="18" charset="0"/>
            </a:endParaRPr>
          </a:p>
          <a:p>
            <a:pPr marL="292100" indent="-292100">
              <a:lnSpc>
                <a:spcPct val="90000"/>
              </a:lnSpc>
              <a:buFont typeface="Wingdings" pitchFamily="2" charset="2"/>
              <a:buNone/>
            </a:pPr>
            <a:r>
              <a:rPr lang="en-US" sz="2100">
                <a:latin typeface="Garamond" pitchFamily="18" charset="0"/>
              </a:rPr>
              <a:t>	Misal I adalah interpretasi untuk B yang meliputi domain bilangan real positif dimana: </a:t>
            </a:r>
          </a:p>
          <a:p>
            <a:pPr marL="292100" indent="-292100">
              <a:lnSpc>
                <a:spcPct val="90000"/>
              </a:lnSpc>
              <a:buFont typeface="Wingdings" pitchFamily="2" charset="2"/>
              <a:buNone/>
            </a:pPr>
            <a:r>
              <a:rPr lang="en-US" sz="2100">
                <a:latin typeface="Garamond" pitchFamily="18" charset="0"/>
              </a:rPr>
              <a:t>	a = 1</a:t>
            </a:r>
            <a:endParaRPr lang="sv-SE" sz="2100">
              <a:latin typeface="Garamond" pitchFamily="18" charset="0"/>
            </a:endParaRPr>
          </a:p>
          <a:p>
            <a:pPr marL="292100" indent="-292100">
              <a:lnSpc>
                <a:spcPct val="90000"/>
              </a:lnSpc>
              <a:buFont typeface="Wingdings" pitchFamily="2" charset="2"/>
              <a:buNone/>
            </a:pPr>
            <a:r>
              <a:rPr lang="sv-SE" sz="2100">
                <a:latin typeface="Garamond" pitchFamily="18" charset="0"/>
              </a:rPr>
              <a:t>	f : fungsi “akar dari” yaitu f1(d) = </a:t>
            </a:r>
            <a:r>
              <a:rPr lang="en-US" sz="2100">
                <a:latin typeface="Garamond" pitchFamily="18" charset="0"/>
                <a:sym typeface="Symbol" pitchFamily="18" charset="2"/>
              </a:rPr>
              <a:t></a:t>
            </a:r>
            <a:r>
              <a:rPr lang="sv-SE" sz="2100">
                <a:latin typeface="Garamond" pitchFamily="18" charset="0"/>
              </a:rPr>
              <a:t>d</a:t>
            </a:r>
          </a:p>
          <a:p>
            <a:pPr marL="292100" indent="-292100">
              <a:lnSpc>
                <a:spcPct val="90000"/>
              </a:lnSpc>
              <a:buFont typeface="Wingdings" pitchFamily="2" charset="2"/>
              <a:buNone/>
            </a:pPr>
            <a:r>
              <a:rPr lang="sv-SE" sz="2100">
                <a:latin typeface="Garamond" pitchFamily="18" charset="0"/>
              </a:rPr>
              <a:t>	p : relasi “tidak sama dengan”, yaitu p1(d</a:t>
            </a:r>
            <a:r>
              <a:rPr lang="sv-SE" sz="2100" baseline="-25000">
                <a:latin typeface="Garamond" pitchFamily="18" charset="0"/>
              </a:rPr>
              <a:t>1</a:t>
            </a:r>
            <a:r>
              <a:rPr lang="sv-SE" sz="2100">
                <a:latin typeface="Garamond" pitchFamily="18" charset="0"/>
              </a:rPr>
              <a:t>, d</a:t>
            </a:r>
            <a:r>
              <a:rPr lang="sv-SE" sz="2100" baseline="-25000">
                <a:latin typeface="Garamond" pitchFamily="18" charset="0"/>
              </a:rPr>
              <a:t>2</a:t>
            </a:r>
            <a:r>
              <a:rPr lang="sv-SE" sz="2100">
                <a:latin typeface="Garamond" pitchFamily="18" charset="0"/>
              </a:rPr>
              <a:t>)  =  d</a:t>
            </a:r>
            <a:r>
              <a:rPr lang="sv-SE" sz="2100" baseline="-25000">
                <a:latin typeface="Garamond" pitchFamily="18" charset="0"/>
              </a:rPr>
              <a:t>1</a:t>
            </a:r>
            <a:r>
              <a:rPr lang="sv-SE" sz="2100">
                <a:latin typeface="Garamond" pitchFamily="18" charset="0"/>
              </a:rPr>
              <a:t> </a:t>
            </a:r>
            <a:r>
              <a:rPr lang="en-US" sz="2100">
                <a:latin typeface="Garamond" pitchFamily="18" charset="0"/>
                <a:sym typeface="Symbol" pitchFamily="18" charset="2"/>
              </a:rPr>
              <a:t></a:t>
            </a:r>
            <a:r>
              <a:rPr lang="sv-SE" sz="2100">
                <a:latin typeface="Garamond" pitchFamily="18" charset="0"/>
              </a:rPr>
              <a:t> d</a:t>
            </a:r>
            <a:r>
              <a:rPr lang="sv-SE" sz="2100" baseline="-25000">
                <a:latin typeface="Garamond" pitchFamily="18" charset="0"/>
              </a:rPr>
              <a:t>2</a:t>
            </a:r>
            <a:endParaRPr lang="en-US" sz="2100" baseline="-25000">
              <a:latin typeface="Garamond" pitchFamily="18" charset="0"/>
            </a:endParaRPr>
          </a:p>
          <a:p>
            <a:pPr marL="292100" indent="-292100">
              <a:lnSpc>
                <a:spcPct val="90000"/>
              </a:lnSpc>
              <a:buFont typeface="Wingdings" pitchFamily="2" charset="2"/>
              <a:buNone/>
            </a:pPr>
            <a:r>
              <a:rPr lang="en-US" sz="2100">
                <a:latin typeface="Garamond" pitchFamily="18" charset="0"/>
              </a:rPr>
              <a:t>	</a:t>
            </a:r>
          </a:p>
          <a:p>
            <a:pPr marL="292100" indent="-292100">
              <a:lnSpc>
                <a:spcPct val="90000"/>
              </a:lnSpc>
              <a:buFont typeface="Wingdings" pitchFamily="2" charset="2"/>
              <a:buNone/>
            </a:pPr>
            <a:r>
              <a:rPr lang="en-US" sz="2100">
                <a:latin typeface="Garamond" pitchFamily="18" charset="0"/>
              </a:rPr>
              <a:t>Misal diasumsikan bahwa B bernilai FALSE </a:t>
            </a:r>
          </a:p>
          <a:p>
            <a:pPr marL="292100" indent="-292100">
              <a:lnSpc>
                <a:spcPct val="90000"/>
              </a:lnSpc>
              <a:buFont typeface="Wingdings" pitchFamily="2" charset="2"/>
              <a:buNone/>
            </a:pPr>
            <a:r>
              <a:rPr lang="en-US" sz="2100">
                <a:latin typeface="Garamond" pitchFamily="18" charset="0"/>
              </a:rPr>
              <a:t>	Maka harus diperhatikan bahwa :</a:t>
            </a:r>
          </a:p>
          <a:p>
            <a:pPr marL="292100" indent="-292100">
              <a:lnSpc>
                <a:spcPct val="90000"/>
              </a:lnSpc>
              <a:buFont typeface="Wingdings" pitchFamily="2" charset="2"/>
              <a:buNone/>
            </a:pPr>
            <a:r>
              <a:rPr lang="en-US" sz="2100">
                <a:latin typeface="Garamond" pitchFamily="18" charset="0"/>
              </a:rPr>
              <a:t>	Antisenden : (FOR ALL x) (FOR SOME y) p(x, y) bernilai TRUE</a:t>
            </a:r>
            <a:endParaRPr lang="sv-SE" sz="2100">
              <a:latin typeface="Garamond" pitchFamily="18" charset="0"/>
            </a:endParaRPr>
          </a:p>
          <a:p>
            <a:pPr marL="292100" indent="-292100">
              <a:lnSpc>
                <a:spcPct val="90000"/>
              </a:lnSpc>
              <a:buFont typeface="Wingdings" pitchFamily="2" charset="2"/>
              <a:buNone/>
            </a:pPr>
            <a:r>
              <a:rPr lang="sv-SE" sz="2100">
                <a:latin typeface="Garamond" pitchFamily="18" charset="0"/>
              </a:rPr>
              <a:t>	Konsekuen : p(a, f(a)) bernilai FALSE</a:t>
            </a:r>
            <a:endParaRPr lang="en-US" sz="2100">
              <a:latin typeface="Garamond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DF89-8592-463E-A048-40630EE0E399}" type="slidenum">
              <a:rPr lang="en-US" altLang="en-US"/>
              <a:pPr/>
              <a:t>35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Kalkulus Predikat – Aturan Semantik Untuk Kuantifier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805362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v-SE" sz="1900" dirty="0">
                <a:latin typeface="Garamond" pitchFamily="18" charset="0"/>
              </a:rPr>
              <a:t>Untuk lebih mudahnya, dimulai dari </a:t>
            </a:r>
            <a:r>
              <a:rPr lang="sv-SE" sz="1900" u="sng" dirty="0">
                <a:latin typeface="Garamond" pitchFamily="18" charset="0"/>
              </a:rPr>
              <a:t>Konsekuen</a:t>
            </a:r>
            <a:r>
              <a:rPr lang="sv-SE" sz="1900" dirty="0">
                <a:latin typeface="Garamond" pitchFamily="18" charset="0"/>
              </a:rPr>
              <a:t> karena bentuknya lebih sederhana. Berdasarkan aturan proposisi, maka nilai konsekuen p(a, f(a)) yaitu 1 </a:t>
            </a:r>
            <a:r>
              <a:rPr lang="en-US" sz="1900" dirty="0">
                <a:latin typeface="Garamond" pitchFamily="18" charset="0"/>
                <a:sym typeface="Symbol" pitchFamily="18" charset="2"/>
              </a:rPr>
              <a:t></a:t>
            </a:r>
            <a:r>
              <a:rPr lang="sv-SE" sz="1900" dirty="0">
                <a:latin typeface="Garamond" pitchFamily="18" charset="0"/>
              </a:rPr>
              <a:t> </a:t>
            </a:r>
            <a:r>
              <a:rPr lang="en-US" sz="1900" dirty="0">
                <a:latin typeface="Garamond" pitchFamily="18" charset="0"/>
                <a:sym typeface="Symbol" pitchFamily="18" charset="2"/>
              </a:rPr>
              <a:t></a:t>
            </a:r>
            <a:r>
              <a:rPr lang="sv-SE" sz="1900" dirty="0">
                <a:latin typeface="Garamond" pitchFamily="18" charset="0"/>
              </a:rPr>
              <a:t>1 adalah FALSE berdasarkan I</a:t>
            </a:r>
            <a:endParaRPr lang="sv-SE" sz="1900" u="sng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sv-SE" sz="1900" u="sng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v-SE" sz="1900" u="sng" dirty="0">
                <a:latin typeface="Garamond" pitchFamily="18" charset="0"/>
              </a:rPr>
              <a:t>Antisenden</a:t>
            </a:r>
            <a:r>
              <a:rPr lang="sv-SE" sz="1900" dirty="0">
                <a:latin typeface="Garamond" pitchFamily="18" charset="0"/>
              </a:rPr>
              <a:t> : berdasarkan Aturan (FOR ALL x)</a:t>
            </a:r>
            <a:endParaRPr lang="sv-SE" sz="1900" i="1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v-SE" sz="1900" dirty="0">
                <a:latin typeface="Garamond" pitchFamily="18" charset="0"/>
              </a:rPr>
              <a:t>Untuk setiap elemen </a:t>
            </a:r>
            <a:r>
              <a:rPr lang="sv-SE" sz="1900" dirty="0" smtClean="0">
                <a:latin typeface="Garamond" pitchFamily="18" charset="0"/>
              </a:rPr>
              <a:t>d1 </a:t>
            </a:r>
            <a:r>
              <a:rPr lang="sv-SE" sz="1900" dirty="0">
                <a:latin typeface="Garamond" pitchFamily="18" charset="0"/>
              </a:rPr>
              <a:t>dari D, subkalimat (for some y) p(x,y) bernilai TRUE berdasarkan &lt; x </a:t>
            </a:r>
            <a:r>
              <a:rPr lang="en-US" sz="1900" dirty="0">
                <a:latin typeface="Garamond" pitchFamily="18" charset="0"/>
                <a:sym typeface="Wingdings" pitchFamily="2" charset="2"/>
              </a:rPr>
              <a:t></a:t>
            </a:r>
            <a:r>
              <a:rPr lang="sv-SE" sz="1900" dirty="0">
                <a:latin typeface="Garamond" pitchFamily="18" charset="0"/>
              </a:rPr>
              <a:t> </a:t>
            </a:r>
            <a:r>
              <a:rPr lang="sv-SE" sz="1900" dirty="0" smtClean="0">
                <a:latin typeface="Garamond" pitchFamily="18" charset="0"/>
              </a:rPr>
              <a:t>d1 &gt; </a:t>
            </a:r>
            <a:r>
              <a:rPr lang="sv-SE" sz="1900" dirty="0">
                <a:latin typeface="Garamond" pitchFamily="18" charset="0"/>
              </a:rPr>
              <a:t>o I</a:t>
            </a:r>
            <a:endParaRPr lang="en-US" sz="19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 err="1" smtClean="0">
                <a:latin typeface="Garamond" pitchFamily="18" charset="0"/>
              </a:rPr>
              <a:t>Berdasarkan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Aturan</a:t>
            </a:r>
            <a:r>
              <a:rPr lang="en-US" sz="1900" dirty="0" smtClean="0">
                <a:latin typeface="Garamond" pitchFamily="18" charset="0"/>
              </a:rPr>
              <a:t> (FOR SOME y)</a:t>
            </a:r>
            <a:endParaRPr lang="sv-SE" sz="1900" i="1" dirty="0" smtClean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v-SE" sz="1900" dirty="0" smtClean="0">
                <a:latin typeface="Garamond" pitchFamily="18" charset="0"/>
              </a:rPr>
              <a:t>Untuk setiap elemen d</a:t>
            </a:r>
            <a:r>
              <a:rPr lang="sv-SE" sz="1900" baseline="-25000" dirty="0" smtClean="0">
                <a:latin typeface="Garamond" pitchFamily="18" charset="0"/>
              </a:rPr>
              <a:t>1</a:t>
            </a:r>
            <a:r>
              <a:rPr lang="sv-SE" sz="1900" dirty="0" smtClean="0">
                <a:latin typeface="Garamond" pitchFamily="18" charset="0"/>
              </a:rPr>
              <a:t> dari D, ada elemen d</a:t>
            </a:r>
            <a:r>
              <a:rPr lang="sv-SE" sz="1900" baseline="-25000" dirty="0" smtClean="0">
                <a:latin typeface="Garamond" pitchFamily="18" charset="0"/>
              </a:rPr>
              <a:t>2</a:t>
            </a:r>
            <a:r>
              <a:rPr lang="sv-SE" sz="1900" dirty="0" smtClean="0">
                <a:latin typeface="Garamond" pitchFamily="18" charset="0"/>
              </a:rPr>
              <a:t> sedemikian sehingga p(x,y) bernilai TRUE berdasarkan &lt; y </a:t>
            </a:r>
            <a:r>
              <a:rPr lang="en-US" sz="1900" dirty="0" smtClean="0">
                <a:latin typeface="Garamond" pitchFamily="18" charset="0"/>
                <a:sym typeface="Wingdings" pitchFamily="2" charset="2"/>
              </a:rPr>
              <a:t></a:t>
            </a:r>
            <a:r>
              <a:rPr lang="sv-SE" sz="1900" dirty="0" smtClean="0">
                <a:latin typeface="Garamond" pitchFamily="18" charset="0"/>
              </a:rPr>
              <a:t> d</a:t>
            </a:r>
            <a:r>
              <a:rPr lang="sv-SE" sz="1900" baseline="-25000" dirty="0" smtClean="0">
                <a:latin typeface="Garamond" pitchFamily="18" charset="0"/>
              </a:rPr>
              <a:t>2</a:t>
            </a:r>
            <a:r>
              <a:rPr lang="sv-SE" sz="1900" dirty="0" smtClean="0">
                <a:latin typeface="Garamond" pitchFamily="18" charset="0"/>
              </a:rPr>
              <a:t> &gt; o &lt; x </a:t>
            </a:r>
            <a:r>
              <a:rPr lang="en-US" sz="1900" dirty="0" smtClean="0">
                <a:latin typeface="Garamond" pitchFamily="18" charset="0"/>
                <a:sym typeface="Wingdings" pitchFamily="2" charset="2"/>
              </a:rPr>
              <a:t></a:t>
            </a:r>
            <a:r>
              <a:rPr lang="sv-SE" sz="1900" dirty="0" smtClean="0">
                <a:latin typeface="Garamond" pitchFamily="18" charset="0"/>
              </a:rPr>
              <a:t> d</a:t>
            </a:r>
            <a:r>
              <a:rPr lang="sv-SE" sz="1900" baseline="-25000" dirty="0" smtClean="0">
                <a:latin typeface="Garamond" pitchFamily="18" charset="0"/>
              </a:rPr>
              <a:t>1</a:t>
            </a:r>
            <a:r>
              <a:rPr lang="sv-SE" sz="1900" dirty="0" smtClean="0">
                <a:latin typeface="Garamond" pitchFamily="18" charset="0"/>
              </a:rPr>
              <a:t> &gt; o I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9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 err="1" smtClean="0">
                <a:latin typeface="Garamond" pitchFamily="18" charset="0"/>
              </a:rPr>
              <a:t>Misal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>
                <a:latin typeface="Garamond" pitchFamily="18" charset="0"/>
              </a:rPr>
              <a:t>ambil</a:t>
            </a:r>
            <a:r>
              <a:rPr lang="en-US" sz="1900" dirty="0">
                <a:latin typeface="Garamond" pitchFamily="18" charset="0"/>
              </a:rPr>
              <a:t> </a:t>
            </a:r>
            <a:r>
              <a:rPr lang="en-US" sz="1900" dirty="0" err="1">
                <a:latin typeface="Garamond" pitchFamily="18" charset="0"/>
              </a:rPr>
              <a:t>sembarang</a:t>
            </a:r>
            <a:r>
              <a:rPr lang="en-US" sz="1900" dirty="0">
                <a:latin typeface="Garamond" pitchFamily="18" charset="0"/>
              </a:rPr>
              <a:t> </a:t>
            </a:r>
            <a:r>
              <a:rPr lang="en-US" sz="1900" dirty="0" err="1">
                <a:latin typeface="Garamond" pitchFamily="18" charset="0"/>
              </a:rPr>
              <a:t>elemen</a:t>
            </a:r>
            <a:r>
              <a:rPr lang="en-US" sz="1900" dirty="0">
                <a:latin typeface="Garamond" pitchFamily="18" charset="0"/>
              </a:rPr>
              <a:t> domain </a:t>
            </a:r>
            <a:r>
              <a:rPr lang="en-US" sz="1900" dirty="0" err="1">
                <a:latin typeface="Garamond" pitchFamily="18" charset="0"/>
              </a:rPr>
              <a:t>dan</a:t>
            </a:r>
            <a:r>
              <a:rPr lang="en-US" sz="1900" dirty="0">
                <a:latin typeface="Garamond" pitchFamily="18" charset="0"/>
              </a:rPr>
              <a:t> </a:t>
            </a:r>
            <a:r>
              <a:rPr lang="sv-SE" sz="1900" dirty="0">
                <a:latin typeface="Garamond" pitchFamily="18" charset="0"/>
              </a:rPr>
              <a:t>d</a:t>
            </a:r>
            <a:r>
              <a:rPr lang="sv-SE" sz="1900" baseline="-25000" dirty="0">
                <a:latin typeface="Garamond" pitchFamily="18" charset="0"/>
              </a:rPr>
              <a:t>2</a:t>
            </a:r>
            <a:r>
              <a:rPr lang="en-US" sz="1900" dirty="0">
                <a:latin typeface="Garamond" pitchFamily="18" charset="0"/>
              </a:rPr>
              <a:t> = </a:t>
            </a:r>
            <a:r>
              <a:rPr lang="sv-SE" sz="1900" dirty="0">
                <a:latin typeface="Garamond" pitchFamily="18" charset="0"/>
              </a:rPr>
              <a:t>d</a:t>
            </a:r>
            <a:r>
              <a:rPr lang="sv-SE" sz="1900" baseline="-25000" dirty="0">
                <a:latin typeface="Garamond" pitchFamily="18" charset="0"/>
              </a:rPr>
              <a:t>1</a:t>
            </a:r>
            <a:r>
              <a:rPr lang="en-US" sz="1900" dirty="0">
                <a:latin typeface="Garamond" pitchFamily="18" charset="0"/>
              </a:rPr>
              <a:t> + 1 </a:t>
            </a:r>
            <a:endParaRPr lang="sv-SE" sz="19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v-SE" sz="1900" dirty="0">
                <a:latin typeface="Garamond" pitchFamily="18" charset="0"/>
              </a:rPr>
              <a:t>Maka berdasarkan aturan proposisi, nilai p(x,y) yaitu p(d</a:t>
            </a:r>
            <a:r>
              <a:rPr lang="sv-SE" sz="1900" baseline="-25000" dirty="0">
                <a:latin typeface="Garamond" pitchFamily="18" charset="0"/>
              </a:rPr>
              <a:t>1</a:t>
            </a:r>
            <a:r>
              <a:rPr lang="sv-SE" sz="1900" dirty="0">
                <a:latin typeface="Garamond" pitchFamily="18" charset="0"/>
              </a:rPr>
              <a:t>, d</a:t>
            </a:r>
            <a:r>
              <a:rPr lang="sv-SE" sz="1900" baseline="-25000" dirty="0">
                <a:latin typeface="Garamond" pitchFamily="18" charset="0"/>
              </a:rPr>
              <a:t>2</a:t>
            </a:r>
            <a:r>
              <a:rPr lang="sv-SE" sz="1900" dirty="0">
                <a:latin typeface="Garamond" pitchFamily="18" charset="0"/>
              </a:rPr>
              <a:t>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v-SE" sz="1900" dirty="0">
                <a:latin typeface="Garamond" pitchFamily="18" charset="0"/>
              </a:rPr>
              <a:t>Berarti p(d</a:t>
            </a:r>
            <a:r>
              <a:rPr lang="sv-SE" sz="1900" baseline="-25000" dirty="0">
                <a:latin typeface="Garamond" pitchFamily="18" charset="0"/>
              </a:rPr>
              <a:t>1</a:t>
            </a:r>
            <a:r>
              <a:rPr lang="sv-SE" sz="1900" dirty="0">
                <a:latin typeface="Garamond" pitchFamily="18" charset="0"/>
              </a:rPr>
              <a:t>, d</a:t>
            </a:r>
            <a:r>
              <a:rPr lang="sv-SE" sz="1900" baseline="-25000" dirty="0">
                <a:latin typeface="Garamond" pitchFamily="18" charset="0"/>
              </a:rPr>
              <a:t>1</a:t>
            </a:r>
            <a:r>
              <a:rPr lang="sv-SE" sz="1900" dirty="0">
                <a:latin typeface="Garamond" pitchFamily="18" charset="0"/>
              </a:rPr>
              <a:t>+1) menyatakan bahwa d</a:t>
            </a:r>
            <a:r>
              <a:rPr lang="sv-SE" sz="1900" baseline="-25000" dirty="0">
                <a:latin typeface="Garamond" pitchFamily="18" charset="0"/>
              </a:rPr>
              <a:t>1</a:t>
            </a:r>
            <a:r>
              <a:rPr lang="sv-SE" sz="1900" dirty="0">
                <a:latin typeface="Garamond" pitchFamily="18" charset="0"/>
              </a:rPr>
              <a:t> </a:t>
            </a:r>
            <a:r>
              <a:rPr lang="en-US" sz="1900" dirty="0">
                <a:latin typeface="Garamond" pitchFamily="18" charset="0"/>
                <a:sym typeface="Symbol" pitchFamily="18" charset="2"/>
              </a:rPr>
              <a:t></a:t>
            </a:r>
            <a:r>
              <a:rPr lang="sv-SE" sz="1900" dirty="0">
                <a:latin typeface="Garamond" pitchFamily="18" charset="0"/>
              </a:rPr>
              <a:t> d</a:t>
            </a:r>
            <a:r>
              <a:rPr lang="sv-SE" sz="1900" baseline="-25000" dirty="0">
                <a:latin typeface="Garamond" pitchFamily="18" charset="0"/>
              </a:rPr>
              <a:t>1</a:t>
            </a:r>
            <a:r>
              <a:rPr lang="sv-SE" sz="1900" dirty="0">
                <a:latin typeface="Garamond" pitchFamily="18" charset="0"/>
              </a:rPr>
              <a:t> + </a:t>
            </a:r>
            <a:r>
              <a:rPr lang="sv-SE" sz="1900" dirty="0" smtClean="0">
                <a:latin typeface="Garamond" pitchFamily="18" charset="0"/>
              </a:rPr>
              <a:t>1 adalah TRUE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v-SE" sz="1900" dirty="0" smtClean="0">
                <a:latin typeface="Garamond" pitchFamily="18" charset="0"/>
              </a:rPr>
              <a:t>berdasarkan &lt; y </a:t>
            </a:r>
            <a:r>
              <a:rPr lang="en-US" sz="1900" dirty="0" smtClean="0">
                <a:latin typeface="Garamond" pitchFamily="18" charset="0"/>
                <a:sym typeface="Wingdings" pitchFamily="2" charset="2"/>
              </a:rPr>
              <a:t></a:t>
            </a:r>
            <a:r>
              <a:rPr lang="sv-SE" sz="1900" dirty="0" smtClean="0">
                <a:latin typeface="Garamond" pitchFamily="18" charset="0"/>
              </a:rPr>
              <a:t> d</a:t>
            </a:r>
            <a:r>
              <a:rPr lang="sv-SE" sz="1900" baseline="-25000" dirty="0" smtClean="0">
                <a:latin typeface="Garamond" pitchFamily="18" charset="0"/>
              </a:rPr>
              <a:t>2</a:t>
            </a:r>
            <a:r>
              <a:rPr lang="sv-SE" sz="1900" dirty="0" smtClean="0">
                <a:latin typeface="Garamond" pitchFamily="18" charset="0"/>
              </a:rPr>
              <a:t> &gt; o &lt; x </a:t>
            </a:r>
            <a:r>
              <a:rPr lang="en-US" sz="1900" dirty="0" smtClean="0">
                <a:latin typeface="Garamond" pitchFamily="18" charset="0"/>
                <a:sym typeface="Wingdings" pitchFamily="2" charset="2"/>
              </a:rPr>
              <a:t></a:t>
            </a:r>
            <a:r>
              <a:rPr lang="sv-SE" sz="1900" dirty="0" smtClean="0">
                <a:latin typeface="Garamond" pitchFamily="18" charset="0"/>
              </a:rPr>
              <a:t> d</a:t>
            </a:r>
            <a:r>
              <a:rPr lang="sv-SE" sz="1900" baseline="-25000" dirty="0" smtClean="0">
                <a:latin typeface="Garamond" pitchFamily="18" charset="0"/>
              </a:rPr>
              <a:t>1</a:t>
            </a:r>
            <a:r>
              <a:rPr lang="sv-SE" sz="1900" dirty="0" smtClean="0">
                <a:latin typeface="Garamond" pitchFamily="18" charset="0"/>
              </a:rPr>
              <a:t> &gt; o I </a:t>
            </a:r>
            <a:endParaRPr lang="en-US" sz="1900" dirty="0" smtClean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900" dirty="0" smtClean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 err="1" smtClean="0">
                <a:latin typeface="Garamond" pitchFamily="18" charset="0"/>
              </a:rPr>
              <a:t>Jadi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>
                <a:latin typeface="Garamond" pitchFamily="18" charset="0"/>
              </a:rPr>
              <a:t>dapat</a:t>
            </a:r>
            <a:r>
              <a:rPr lang="en-US" sz="1900" dirty="0">
                <a:latin typeface="Garamond" pitchFamily="18" charset="0"/>
              </a:rPr>
              <a:t> </a:t>
            </a:r>
            <a:r>
              <a:rPr lang="en-US" sz="1900" dirty="0" err="1">
                <a:latin typeface="Garamond" pitchFamily="18" charset="0"/>
              </a:rPr>
              <a:t>disimpulkan</a:t>
            </a:r>
            <a:r>
              <a:rPr lang="en-US" sz="1900" dirty="0">
                <a:latin typeface="Garamond" pitchFamily="18" charset="0"/>
              </a:rPr>
              <a:t> </a:t>
            </a:r>
            <a:r>
              <a:rPr lang="en-US" sz="1900" dirty="0" err="1">
                <a:latin typeface="Garamond" pitchFamily="18" charset="0"/>
              </a:rPr>
              <a:t>bahwa</a:t>
            </a:r>
            <a:r>
              <a:rPr lang="en-US" sz="1900" dirty="0">
                <a:latin typeface="Garamond" pitchFamily="18" charset="0"/>
              </a:rPr>
              <a:t> </a:t>
            </a:r>
            <a:r>
              <a:rPr lang="en-US" sz="1900" dirty="0" err="1">
                <a:latin typeface="Garamond" pitchFamily="18" charset="0"/>
              </a:rPr>
              <a:t>kalimat</a:t>
            </a:r>
            <a:r>
              <a:rPr lang="en-US" sz="1900" dirty="0">
                <a:latin typeface="Garamond" pitchFamily="18" charset="0"/>
              </a:rPr>
              <a:t> B </a:t>
            </a:r>
            <a:r>
              <a:rPr lang="en-US" sz="1900" dirty="0" err="1">
                <a:latin typeface="Garamond" pitchFamily="18" charset="0"/>
              </a:rPr>
              <a:t>bernilai</a:t>
            </a:r>
            <a:r>
              <a:rPr lang="en-US" sz="1900" dirty="0">
                <a:latin typeface="Garamond" pitchFamily="18" charset="0"/>
              </a:rPr>
              <a:t> FALSE </a:t>
            </a:r>
            <a:r>
              <a:rPr lang="en-US" sz="1900" dirty="0" err="1">
                <a:latin typeface="Garamond" pitchFamily="18" charset="0"/>
              </a:rPr>
              <a:t>berdasarkan</a:t>
            </a:r>
            <a:r>
              <a:rPr lang="en-US" sz="1900" dirty="0">
                <a:latin typeface="Garamond" pitchFamily="18" charset="0"/>
              </a:rPr>
              <a:t> I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83E1-6510-4453-8E59-32BE33881FFE}" type="slidenum">
              <a:rPr lang="en-US" altLang="en-US"/>
              <a:pPr/>
              <a:t>36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Kalkulus Predikat – Kecocokan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>
                <a:latin typeface="Garamond" pitchFamily="18" charset="0"/>
              </a:rPr>
              <a:t>Dua interpretasi dikatakan cocok jika keduanya memberi nilai yang sama untuk simbol-simbolnya </a:t>
            </a:r>
            <a:r>
              <a:rPr lang="en-US" sz="2600" u="sng">
                <a:latin typeface="Garamond" pitchFamily="18" charset="0"/>
              </a:rPr>
              <a:t>atau</a:t>
            </a:r>
            <a:r>
              <a:rPr lang="en-US" sz="2600">
                <a:latin typeface="Garamond" pitchFamily="18" charset="0"/>
              </a:rPr>
              <a:t> keduanya tidak memberi nilai untuk simbol-simbolnya</a:t>
            </a:r>
            <a:endParaRPr lang="sv-SE" sz="2600">
              <a:latin typeface="Garamond" pitchFamily="18" charset="0"/>
            </a:endParaRPr>
          </a:p>
          <a:p>
            <a:r>
              <a:rPr lang="sv-SE" sz="2600">
                <a:latin typeface="Garamond" pitchFamily="18" charset="0"/>
              </a:rPr>
              <a:t>Dua interpretasi I dan J cocok untuk ekspresi A jika nilai A berdasarkan I sama dengan nilai A berdasarkan J </a:t>
            </a:r>
            <a:r>
              <a:rPr lang="sv-SE" sz="2600" u="sng">
                <a:latin typeface="Garamond" pitchFamily="18" charset="0"/>
              </a:rPr>
              <a:t>atau</a:t>
            </a:r>
            <a:r>
              <a:rPr lang="sv-SE" sz="2600">
                <a:latin typeface="Garamond" pitchFamily="18" charset="0"/>
              </a:rPr>
              <a:t> I dan J bukan interpretasi untuk A</a:t>
            </a:r>
            <a:endParaRPr lang="en-US" sz="2600">
              <a:latin typeface="Garamond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6335-5366-4E11-B352-DEC6E2F95762}" type="slidenum">
              <a:rPr lang="en-US" altLang="en-US"/>
              <a:pPr/>
              <a:t>37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Kalkulus Predikat – Kecocokan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878387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v-SE" sz="1700" dirty="0">
                <a:latin typeface="Garamond" pitchFamily="18" charset="0"/>
              </a:rPr>
              <a:t>Contoh 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v-SE" sz="1700" dirty="0">
                <a:latin typeface="Garamond" pitchFamily="18" charset="0"/>
              </a:rPr>
              <a:t>Misalkan I adalah interpretasi yang meliputi bilangan integer dengan 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v-SE" sz="1700" dirty="0">
                <a:latin typeface="Garamond" pitchFamily="18" charset="0"/>
              </a:rPr>
              <a:t>a </a:t>
            </a:r>
            <a:r>
              <a:rPr lang="en-US" sz="1700" dirty="0">
                <a:latin typeface="Garamond" pitchFamily="18" charset="0"/>
                <a:sym typeface="Wingdings" pitchFamily="2" charset="2"/>
              </a:rPr>
              <a:t></a:t>
            </a:r>
            <a:r>
              <a:rPr lang="sv-SE" sz="1700" dirty="0">
                <a:latin typeface="Garamond" pitchFamily="18" charset="0"/>
              </a:rPr>
              <a:t> 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v-SE" sz="1700" dirty="0">
                <a:latin typeface="Garamond" pitchFamily="18" charset="0"/>
              </a:rPr>
              <a:t>b </a:t>
            </a:r>
            <a:r>
              <a:rPr lang="en-US" sz="1700" dirty="0">
                <a:latin typeface="Garamond" pitchFamily="18" charset="0"/>
                <a:sym typeface="Wingdings" pitchFamily="2" charset="2"/>
              </a:rPr>
              <a:t></a:t>
            </a:r>
            <a:r>
              <a:rPr lang="sv-SE" sz="1700" dirty="0">
                <a:latin typeface="Garamond" pitchFamily="18" charset="0"/>
              </a:rPr>
              <a:t> 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v-SE" sz="1700" dirty="0">
                <a:latin typeface="Garamond" pitchFamily="18" charset="0"/>
              </a:rPr>
              <a:t>x </a:t>
            </a:r>
            <a:r>
              <a:rPr lang="en-US" sz="1700" dirty="0">
                <a:latin typeface="Garamond" pitchFamily="18" charset="0"/>
                <a:sym typeface="Wingdings" pitchFamily="2" charset="2"/>
              </a:rPr>
              <a:t></a:t>
            </a:r>
            <a:r>
              <a:rPr lang="sv-SE" sz="1700" dirty="0">
                <a:latin typeface="Garamond" pitchFamily="18" charset="0"/>
              </a:rPr>
              <a:t> -1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v-SE" sz="1700" dirty="0">
                <a:latin typeface="Garamond" pitchFamily="18" charset="0"/>
              </a:rPr>
              <a:t>f </a:t>
            </a:r>
            <a:r>
              <a:rPr lang="en-US" sz="1700" dirty="0">
                <a:latin typeface="Garamond" pitchFamily="18" charset="0"/>
                <a:sym typeface="Wingdings" pitchFamily="2" charset="2"/>
              </a:rPr>
              <a:t></a:t>
            </a:r>
            <a:r>
              <a:rPr lang="sv-SE" sz="1700" dirty="0">
                <a:latin typeface="Garamond" pitchFamily="18" charset="0"/>
              </a:rPr>
              <a:t> fungsi suksessor </a:t>
            </a:r>
            <a:r>
              <a:rPr lang="en-US" sz="1700" dirty="0">
                <a:latin typeface="Garamond" pitchFamily="18" charset="0"/>
              </a:rPr>
              <a:t>f</a:t>
            </a:r>
            <a:r>
              <a:rPr lang="en-US" sz="1700" baseline="-25000" dirty="0">
                <a:latin typeface="Garamond" pitchFamily="18" charset="0"/>
              </a:rPr>
              <a:t>1</a:t>
            </a:r>
            <a:r>
              <a:rPr lang="sv-SE" sz="1700" dirty="0">
                <a:latin typeface="Garamond" pitchFamily="18" charset="0"/>
              </a:rPr>
              <a:t>(d) = d + 1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sv-SE" sz="17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v-SE" sz="1700" dirty="0">
                <a:latin typeface="Garamond" pitchFamily="18" charset="0"/>
              </a:rPr>
              <a:t>dan interpretasi J yang meliputi integer dengan 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>
                <a:latin typeface="Garamond" pitchFamily="18" charset="0"/>
              </a:rPr>
              <a:t>a </a:t>
            </a:r>
            <a:r>
              <a:rPr lang="en-US" sz="1700" dirty="0">
                <a:latin typeface="Garamond" pitchFamily="18" charset="0"/>
                <a:sym typeface="Wingdings" pitchFamily="2" charset="2"/>
              </a:rPr>
              <a:t></a:t>
            </a:r>
            <a:r>
              <a:rPr lang="en-US" sz="1700" dirty="0">
                <a:latin typeface="Garamond" pitchFamily="18" charset="0"/>
              </a:rPr>
              <a:t> 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>
                <a:latin typeface="Garamond" pitchFamily="18" charset="0"/>
              </a:rPr>
              <a:t>x </a:t>
            </a:r>
            <a:r>
              <a:rPr lang="en-US" sz="1700" dirty="0">
                <a:latin typeface="Garamond" pitchFamily="18" charset="0"/>
                <a:sym typeface="Wingdings" pitchFamily="2" charset="2"/>
              </a:rPr>
              <a:t></a:t>
            </a:r>
            <a:r>
              <a:rPr lang="en-US" sz="1700" dirty="0">
                <a:latin typeface="Garamond" pitchFamily="18" charset="0"/>
              </a:rPr>
              <a:t> 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>
                <a:latin typeface="Garamond" pitchFamily="18" charset="0"/>
              </a:rPr>
              <a:t>f </a:t>
            </a:r>
            <a:r>
              <a:rPr lang="en-US" sz="1700" dirty="0">
                <a:latin typeface="Garamond" pitchFamily="18" charset="0"/>
                <a:sym typeface="Wingdings" pitchFamily="2" charset="2"/>
              </a:rPr>
              <a:t></a:t>
            </a:r>
            <a:r>
              <a:rPr lang="en-US" sz="1700" dirty="0">
                <a:latin typeface="Garamond" pitchFamily="18" charset="0"/>
              </a:rPr>
              <a:t> </a:t>
            </a:r>
            <a:r>
              <a:rPr lang="en-US" sz="1700" dirty="0" err="1">
                <a:latin typeface="Garamond" pitchFamily="18" charset="0"/>
              </a:rPr>
              <a:t>fungsi</a:t>
            </a:r>
            <a:r>
              <a:rPr lang="en-US" sz="1700" dirty="0">
                <a:latin typeface="Garamond" pitchFamily="18" charset="0"/>
              </a:rPr>
              <a:t> </a:t>
            </a:r>
            <a:r>
              <a:rPr lang="en-US" sz="1700" dirty="0" err="1">
                <a:latin typeface="Garamond" pitchFamily="18" charset="0"/>
              </a:rPr>
              <a:t>predesesor</a:t>
            </a:r>
            <a:r>
              <a:rPr lang="en-US" sz="1700" dirty="0">
                <a:latin typeface="Garamond" pitchFamily="18" charset="0"/>
              </a:rPr>
              <a:t> f</a:t>
            </a:r>
            <a:r>
              <a:rPr lang="en-US" sz="1700" baseline="-25000" dirty="0">
                <a:latin typeface="Garamond" pitchFamily="18" charset="0"/>
              </a:rPr>
              <a:t>1</a:t>
            </a:r>
            <a:r>
              <a:rPr lang="en-US" sz="1700" dirty="0">
                <a:latin typeface="Garamond" pitchFamily="18" charset="0"/>
              </a:rPr>
              <a:t>(d) = d – 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700" dirty="0"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1700" dirty="0">
                <a:latin typeface="Garamond" pitchFamily="18" charset="0"/>
              </a:rPr>
              <a:t>I </a:t>
            </a:r>
            <a:r>
              <a:rPr lang="en-US" sz="1700" dirty="0" err="1">
                <a:latin typeface="Garamond" pitchFamily="18" charset="0"/>
              </a:rPr>
              <a:t>dan</a:t>
            </a:r>
            <a:r>
              <a:rPr lang="en-US" sz="1700" dirty="0">
                <a:latin typeface="Garamond" pitchFamily="18" charset="0"/>
              </a:rPr>
              <a:t> J </a:t>
            </a:r>
            <a:r>
              <a:rPr lang="en-US" sz="1700" dirty="0" err="1">
                <a:latin typeface="Garamond" pitchFamily="18" charset="0"/>
              </a:rPr>
              <a:t>cocok</a:t>
            </a:r>
            <a:r>
              <a:rPr lang="en-US" sz="1700" dirty="0">
                <a:latin typeface="Garamond" pitchFamily="18" charset="0"/>
              </a:rPr>
              <a:t> </a:t>
            </a:r>
            <a:r>
              <a:rPr lang="en-US" sz="1700" dirty="0" err="1">
                <a:latin typeface="Garamond" pitchFamily="18" charset="0"/>
              </a:rPr>
              <a:t>untuk</a:t>
            </a:r>
            <a:r>
              <a:rPr lang="en-US" sz="1700" dirty="0">
                <a:latin typeface="Garamond" pitchFamily="18" charset="0"/>
              </a:rPr>
              <a:t> </a:t>
            </a:r>
            <a:r>
              <a:rPr lang="en-US" sz="1700" dirty="0" err="1">
                <a:latin typeface="Garamond" pitchFamily="18" charset="0"/>
              </a:rPr>
              <a:t>konstanta</a:t>
            </a:r>
            <a:r>
              <a:rPr lang="en-US" sz="1700" dirty="0">
                <a:latin typeface="Garamond" pitchFamily="18" charset="0"/>
              </a:rPr>
              <a:t> </a:t>
            </a:r>
            <a:r>
              <a:rPr lang="en-US" sz="1700" dirty="0" smtClean="0">
                <a:latin typeface="Garamond" pitchFamily="18" charset="0"/>
              </a:rPr>
              <a:t>a</a:t>
            </a:r>
            <a:endParaRPr lang="en-US" sz="1700" dirty="0"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1700" dirty="0">
                <a:latin typeface="Garamond" pitchFamily="18" charset="0"/>
              </a:rPr>
              <a:t>I </a:t>
            </a:r>
            <a:r>
              <a:rPr lang="en-US" sz="1700" dirty="0" err="1">
                <a:latin typeface="Garamond" pitchFamily="18" charset="0"/>
              </a:rPr>
              <a:t>dan</a:t>
            </a:r>
            <a:r>
              <a:rPr lang="en-US" sz="1700" dirty="0">
                <a:latin typeface="Garamond" pitchFamily="18" charset="0"/>
              </a:rPr>
              <a:t> J </a:t>
            </a:r>
            <a:r>
              <a:rPr lang="en-US" sz="1700" dirty="0" err="1">
                <a:latin typeface="Garamond" pitchFamily="18" charset="0"/>
              </a:rPr>
              <a:t>cocok</a:t>
            </a:r>
            <a:r>
              <a:rPr lang="en-US" sz="1700" dirty="0">
                <a:latin typeface="Garamond" pitchFamily="18" charset="0"/>
              </a:rPr>
              <a:t> </a:t>
            </a:r>
            <a:r>
              <a:rPr lang="en-US" sz="1700" dirty="0" err="1">
                <a:latin typeface="Garamond" pitchFamily="18" charset="0"/>
              </a:rPr>
              <a:t>untuk</a:t>
            </a:r>
            <a:r>
              <a:rPr lang="en-US" sz="1700" dirty="0">
                <a:latin typeface="Garamond" pitchFamily="18" charset="0"/>
              </a:rPr>
              <a:t> </a:t>
            </a:r>
            <a:r>
              <a:rPr lang="en-US" sz="1700" dirty="0" err="1">
                <a:latin typeface="Garamond" pitchFamily="18" charset="0"/>
              </a:rPr>
              <a:t>simbol</a:t>
            </a:r>
            <a:r>
              <a:rPr lang="en-US" sz="1700" dirty="0">
                <a:latin typeface="Garamond" pitchFamily="18" charset="0"/>
              </a:rPr>
              <a:t> </a:t>
            </a:r>
            <a:r>
              <a:rPr lang="en-US" sz="1700" dirty="0" err="1">
                <a:latin typeface="Garamond" pitchFamily="18" charset="0"/>
              </a:rPr>
              <a:t>predikat</a:t>
            </a:r>
            <a:r>
              <a:rPr lang="en-US" sz="1700" dirty="0">
                <a:latin typeface="Garamond" pitchFamily="18" charset="0"/>
              </a:rPr>
              <a:t> p</a:t>
            </a:r>
          </a:p>
          <a:p>
            <a:pPr>
              <a:lnSpc>
                <a:spcPct val="80000"/>
              </a:lnSpc>
            </a:pPr>
            <a:r>
              <a:rPr lang="en-US" sz="1700" dirty="0">
                <a:latin typeface="Garamond" pitchFamily="18" charset="0"/>
              </a:rPr>
              <a:t>I </a:t>
            </a:r>
            <a:r>
              <a:rPr lang="en-US" sz="1700" dirty="0" err="1">
                <a:latin typeface="Garamond" pitchFamily="18" charset="0"/>
              </a:rPr>
              <a:t>dan</a:t>
            </a:r>
            <a:r>
              <a:rPr lang="en-US" sz="1700" dirty="0">
                <a:latin typeface="Garamond" pitchFamily="18" charset="0"/>
              </a:rPr>
              <a:t> J </a:t>
            </a:r>
            <a:r>
              <a:rPr lang="en-US" sz="1700" dirty="0" err="1">
                <a:latin typeface="Garamond" pitchFamily="18" charset="0"/>
              </a:rPr>
              <a:t>tidak</a:t>
            </a:r>
            <a:r>
              <a:rPr lang="en-US" sz="1700" dirty="0">
                <a:latin typeface="Garamond" pitchFamily="18" charset="0"/>
              </a:rPr>
              <a:t> </a:t>
            </a:r>
            <a:r>
              <a:rPr lang="en-US" sz="1700" dirty="0" err="1">
                <a:latin typeface="Garamond" pitchFamily="18" charset="0"/>
              </a:rPr>
              <a:t>cocok</a:t>
            </a:r>
            <a:r>
              <a:rPr lang="en-US" sz="1700" dirty="0">
                <a:latin typeface="Garamond" pitchFamily="18" charset="0"/>
              </a:rPr>
              <a:t> </a:t>
            </a:r>
            <a:r>
              <a:rPr lang="en-US" sz="1700" dirty="0" err="1">
                <a:latin typeface="Garamond" pitchFamily="18" charset="0"/>
              </a:rPr>
              <a:t>untuk</a:t>
            </a:r>
            <a:r>
              <a:rPr lang="en-US" sz="1700" dirty="0">
                <a:latin typeface="Garamond" pitchFamily="18" charset="0"/>
              </a:rPr>
              <a:t> </a:t>
            </a:r>
            <a:r>
              <a:rPr lang="en-US" sz="1700" dirty="0" err="1">
                <a:latin typeface="Garamond" pitchFamily="18" charset="0"/>
              </a:rPr>
              <a:t>variabel</a:t>
            </a:r>
            <a:r>
              <a:rPr lang="en-US" sz="1700" dirty="0">
                <a:latin typeface="Garamond" pitchFamily="18" charset="0"/>
              </a:rPr>
              <a:t> x</a:t>
            </a:r>
          </a:p>
          <a:p>
            <a:pPr>
              <a:lnSpc>
                <a:spcPct val="80000"/>
              </a:lnSpc>
            </a:pPr>
            <a:r>
              <a:rPr lang="en-US" sz="1700" dirty="0">
                <a:latin typeface="Garamond" pitchFamily="18" charset="0"/>
              </a:rPr>
              <a:t>I </a:t>
            </a:r>
            <a:r>
              <a:rPr lang="en-US" sz="1700" dirty="0" err="1">
                <a:latin typeface="Garamond" pitchFamily="18" charset="0"/>
              </a:rPr>
              <a:t>dan</a:t>
            </a:r>
            <a:r>
              <a:rPr lang="en-US" sz="1700" dirty="0">
                <a:latin typeface="Garamond" pitchFamily="18" charset="0"/>
              </a:rPr>
              <a:t> J </a:t>
            </a:r>
            <a:r>
              <a:rPr lang="en-US" sz="1700" dirty="0" err="1">
                <a:latin typeface="Garamond" pitchFamily="18" charset="0"/>
              </a:rPr>
              <a:t>cocok</a:t>
            </a:r>
            <a:r>
              <a:rPr lang="en-US" sz="1700" dirty="0">
                <a:latin typeface="Garamond" pitchFamily="18" charset="0"/>
              </a:rPr>
              <a:t> </a:t>
            </a:r>
            <a:r>
              <a:rPr lang="en-US" sz="1700" dirty="0" err="1">
                <a:latin typeface="Garamond" pitchFamily="18" charset="0"/>
              </a:rPr>
              <a:t>untuk</a:t>
            </a:r>
            <a:r>
              <a:rPr lang="en-US" sz="1700" dirty="0">
                <a:latin typeface="Garamond" pitchFamily="18" charset="0"/>
              </a:rPr>
              <a:t> </a:t>
            </a:r>
            <a:r>
              <a:rPr lang="en-US" sz="1700" dirty="0" err="1">
                <a:latin typeface="Garamond" pitchFamily="18" charset="0"/>
              </a:rPr>
              <a:t>ekspresi</a:t>
            </a:r>
            <a:r>
              <a:rPr lang="en-US" sz="1700" dirty="0">
                <a:latin typeface="Garamond" pitchFamily="18" charset="0"/>
              </a:rPr>
              <a:t> f(x)</a:t>
            </a:r>
          </a:p>
          <a:p>
            <a:pPr>
              <a:lnSpc>
                <a:spcPct val="80000"/>
              </a:lnSpc>
            </a:pPr>
            <a:r>
              <a:rPr lang="en-US" sz="1700" dirty="0">
                <a:latin typeface="Garamond" pitchFamily="18" charset="0"/>
              </a:rPr>
              <a:t>I </a:t>
            </a:r>
            <a:r>
              <a:rPr lang="en-US" sz="1700" dirty="0" err="1">
                <a:latin typeface="Garamond" pitchFamily="18" charset="0"/>
              </a:rPr>
              <a:t>dan</a:t>
            </a:r>
            <a:r>
              <a:rPr lang="en-US" sz="1700" dirty="0">
                <a:latin typeface="Garamond" pitchFamily="18" charset="0"/>
              </a:rPr>
              <a:t> J </a:t>
            </a:r>
            <a:r>
              <a:rPr lang="en-US" sz="1700" dirty="0" err="1">
                <a:latin typeface="Garamond" pitchFamily="18" charset="0"/>
              </a:rPr>
              <a:t>cocok</a:t>
            </a:r>
            <a:r>
              <a:rPr lang="en-US" sz="1700" dirty="0">
                <a:latin typeface="Garamond" pitchFamily="18" charset="0"/>
              </a:rPr>
              <a:t> </a:t>
            </a:r>
            <a:r>
              <a:rPr lang="en-US" sz="1700" dirty="0" err="1">
                <a:latin typeface="Garamond" pitchFamily="18" charset="0"/>
              </a:rPr>
              <a:t>untuk</a:t>
            </a:r>
            <a:r>
              <a:rPr lang="en-US" sz="1700" dirty="0">
                <a:latin typeface="Garamond" pitchFamily="18" charset="0"/>
              </a:rPr>
              <a:t> </a:t>
            </a:r>
            <a:r>
              <a:rPr lang="en-US" sz="1700" dirty="0" err="1">
                <a:latin typeface="Garamond" pitchFamily="18" charset="0"/>
              </a:rPr>
              <a:t>ekspresi</a:t>
            </a:r>
            <a:r>
              <a:rPr lang="en-US" sz="1700" dirty="0">
                <a:latin typeface="Garamond" pitchFamily="18" charset="0"/>
              </a:rPr>
              <a:t> f(y)</a:t>
            </a:r>
          </a:p>
          <a:p>
            <a:pPr>
              <a:lnSpc>
                <a:spcPct val="80000"/>
              </a:lnSpc>
            </a:pPr>
            <a:r>
              <a:rPr lang="sv-SE" sz="1700" dirty="0">
                <a:latin typeface="Garamond" pitchFamily="18" charset="0"/>
              </a:rPr>
              <a:t>I dan J tidak cocok untuk ekspresi f(b), karena I adalah interpretasi untuk f(b) tetapi tidak untuk J</a:t>
            </a:r>
            <a:endParaRPr lang="en-US" sz="1700" dirty="0">
              <a:latin typeface="Garamond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4B30-C3B9-486A-9E93-D9632AEE6244}" type="slidenum">
              <a:rPr lang="en-US" altLang="en-US"/>
              <a:pPr/>
              <a:t>38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Kalkulus Predikat – Validitas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92100" indent="-292100">
              <a:lnSpc>
                <a:spcPct val="80000"/>
              </a:lnSpc>
              <a:buFont typeface="Wingdings" pitchFamily="2" charset="2"/>
              <a:buNone/>
            </a:pPr>
            <a:r>
              <a:rPr lang="sv-SE" sz="1900">
                <a:latin typeface="Garamond" pitchFamily="18" charset="0"/>
              </a:rPr>
              <a:t>Validitas di dalam kalkulus predikat didefinisikan hanya untuk kalimat tertutup, yaitu kalimat yang tidak memiliki variabel bebas.</a:t>
            </a:r>
            <a:endParaRPr lang="en-US" sz="1900" b="1">
              <a:latin typeface="Garamond" pitchFamily="18" charset="0"/>
            </a:endParaRPr>
          </a:p>
          <a:p>
            <a:pPr marL="292100" indent="-292100">
              <a:lnSpc>
                <a:spcPct val="80000"/>
              </a:lnSpc>
              <a:buFont typeface="Wingdings" pitchFamily="2" charset="2"/>
              <a:buNone/>
            </a:pPr>
            <a:endParaRPr lang="en-US" sz="1900" b="1">
              <a:latin typeface="Garamond" pitchFamily="18" charset="0"/>
            </a:endParaRPr>
          </a:p>
          <a:p>
            <a:pPr marL="292100" indent="-292100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Garamond" pitchFamily="18" charset="0"/>
              </a:rPr>
              <a:t>Definisi</a:t>
            </a:r>
            <a:endParaRPr lang="sv-SE" sz="1900">
              <a:latin typeface="Garamond" pitchFamily="18" charset="0"/>
            </a:endParaRPr>
          </a:p>
          <a:p>
            <a:pPr marL="292100" indent="-292100">
              <a:lnSpc>
                <a:spcPct val="80000"/>
              </a:lnSpc>
              <a:buFont typeface="Wingdings" pitchFamily="2" charset="2"/>
              <a:buNone/>
            </a:pPr>
            <a:r>
              <a:rPr lang="sv-SE" sz="1900">
                <a:latin typeface="Garamond" pitchFamily="18" charset="0"/>
              </a:rPr>
              <a:t>Sebuah kalimat A dikatakan </a:t>
            </a:r>
            <a:r>
              <a:rPr lang="sv-SE" sz="1900" u="sng">
                <a:latin typeface="Garamond" pitchFamily="18" charset="0"/>
              </a:rPr>
              <a:t>valid</a:t>
            </a:r>
            <a:r>
              <a:rPr lang="sv-SE" sz="1900">
                <a:latin typeface="Garamond" pitchFamily="18" charset="0"/>
              </a:rPr>
              <a:t> jika kalimat tersebut bernilai TRUE berdasarkan setiap interpretasi untuk A</a:t>
            </a:r>
          </a:p>
          <a:p>
            <a:pPr marL="292100" indent="-292100">
              <a:lnSpc>
                <a:spcPct val="80000"/>
              </a:lnSpc>
              <a:buFont typeface="Wingdings" pitchFamily="2" charset="2"/>
              <a:buNone/>
            </a:pPr>
            <a:endParaRPr lang="sv-SE" sz="1900">
              <a:latin typeface="Garamond" pitchFamily="18" charset="0"/>
            </a:endParaRPr>
          </a:p>
          <a:p>
            <a:pPr marL="292100" indent="-292100">
              <a:lnSpc>
                <a:spcPct val="80000"/>
              </a:lnSpc>
              <a:buFont typeface="Wingdings" pitchFamily="2" charset="2"/>
              <a:buNone/>
            </a:pPr>
            <a:r>
              <a:rPr lang="sv-SE" sz="1900">
                <a:latin typeface="Garamond" pitchFamily="18" charset="0"/>
              </a:rPr>
              <a:t>Pembuktian validitas kalimat dapat menggunakan :</a:t>
            </a:r>
            <a:endParaRPr lang="en-US" sz="1900">
              <a:latin typeface="Garamond" pitchFamily="18" charset="0"/>
            </a:endParaRPr>
          </a:p>
          <a:p>
            <a:pPr marL="292100" indent="-292100">
              <a:lnSpc>
                <a:spcPct val="80000"/>
              </a:lnSpc>
            </a:pPr>
            <a:r>
              <a:rPr lang="en-US" sz="1900">
                <a:latin typeface="Garamond" pitchFamily="18" charset="0"/>
              </a:rPr>
              <a:t>Dengan membuktikan bahwa kalimat tertutup A adalah VALID </a:t>
            </a:r>
          </a:p>
          <a:p>
            <a:pPr marL="292100" indent="-292100">
              <a:lnSpc>
                <a:spcPct val="80000"/>
              </a:lnSpc>
              <a:buFont typeface="Wingdings" pitchFamily="2" charset="2"/>
              <a:buNone/>
            </a:pPr>
            <a:r>
              <a:rPr lang="sv-SE" sz="1900">
                <a:latin typeface="Garamond" pitchFamily="18" charset="0"/>
              </a:rPr>
              <a:t>	(biasanya lebih “enak” untuk kalimat-kalimat yang memiliki penghubung logik : IFF, AND, NOT)</a:t>
            </a:r>
          </a:p>
          <a:p>
            <a:pPr marL="292100" indent="-292100">
              <a:lnSpc>
                <a:spcPct val="80000"/>
              </a:lnSpc>
            </a:pPr>
            <a:r>
              <a:rPr lang="sv-SE" sz="1900">
                <a:latin typeface="Garamond" pitchFamily="18" charset="0"/>
              </a:rPr>
              <a:t>Dengan membuktikan bahwa kalimat tertutup A adalah TIDAK VALID dengan cara mencari satu interpretasi tertentu yang menyebabkan kalimat tersebut bernilai FALSE. </a:t>
            </a:r>
          </a:p>
          <a:p>
            <a:pPr marL="292100" indent="-292100">
              <a:lnSpc>
                <a:spcPct val="80000"/>
              </a:lnSpc>
              <a:buFont typeface="Wingdings" pitchFamily="2" charset="2"/>
              <a:buNone/>
            </a:pPr>
            <a:r>
              <a:rPr lang="sv-SE" sz="1900">
                <a:latin typeface="Garamond" pitchFamily="18" charset="0"/>
              </a:rPr>
              <a:t>	(biasanya untuk kalimat-kalimat yang memiliki penghubung logik : IF-THEN, OR)</a:t>
            </a:r>
            <a:endParaRPr lang="en-US" sz="1900">
              <a:latin typeface="Garamond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F671-E5AD-4A76-A882-299565B904FC}" type="slidenum">
              <a:rPr lang="en-US" altLang="en-US"/>
              <a:pPr/>
              <a:t>39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7" name="Rectangle 3"/>
          <p:cNvSpPr>
            <a:spLocks noGrp="1" noChangeArrowheads="1"/>
          </p:cNvSpPr>
          <p:nvPr>
            <p:ph idx="1"/>
          </p:nvPr>
        </p:nvSpPr>
        <p:spPr>
          <a:xfrm>
            <a:off x="1285852" y="1142984"/>
            <a:ext cx="7498080" cy="4800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v-SE" sz="2100" dirty="0">
                <a:latin typeface="Garamond" pitchFamily="18" charset="0"/>
              </a:rPr>
              <a:t>Dengan kalkulus predikat maka pernyataan tersebut diubah menjadi :</a:t>
            </a:r>
            <a:endParaRPr lang="en-US" sz="2100" dirty="0">
              <a:latin typeface="Garamond" pitchFamily="18" charset="0"/>
            </a:endParaRP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en-US" sz="2100" b="1" dirty="0">
              <a:solidFill>
                <a:srgbClr val="FF0000"/>
              </a:solidFill>
              <a:latin typeface="Garamond" pitchFamily="18" charset="0"/>
            </a:endParaRP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solidFill>
                  <a:srgbClr val="FF0000"/>
                </a:solidFill>
                <a:latin typeface="Garamond" pitchFamily="18" charset="0"/>
              </a:rPr>
              <a:t>(for some x) (p(x) and q(x))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solidFill>
                  <a:srgbClr val="FF0000"/>
                </a:solidFill>
                <a:latin typeface="Garamond" pitchFamily="18" charset="0"/>
              </a:rPr>
              <a:t>or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solidFill>
                  <a:srgbClr val="FF0000"/>
                </a:solidFill>
                <a:latin typeface="Garamond" pitchFamily="18" charset="0"/>
              </a:rPr>
              <a:t>(for all x)(if p(x) then q(x))</a:t>
            </a:r>
            <a:endParaRPr lang="sv-SE" sz="2100" b="1" dirty="0">
              <a:solidFill>
                <a:srgbClr val="FF0000"/>
              </a:solidFill>
              <a:latin typeface="Garamond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sv-SE" sz="2100" dirty="0">
              <a:latin typeface="Garamond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v-SE" sz="2100" dirty="0">
                <a:latin typeface="Garamond" pitchFamily="18" charset="0"/>
              </a:rPr>
              <a:t>dimana 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v-SE" sz="2100" dirty="0">
                <a:latin typeface="Garamond" pitchFamily="18" charset="0"/>
              </a:rPr>
              <a:t>p(x) = x adalah </a:t>
            </a:r>
            <a:r>
              <a:rPr lang="id-ID" sz="2100" dirty="0" smtClean="0">
                <a:latin typeface="Garamond" pitchFamily="18" charset="0"/>
              </a:rPr>
              <a:t>sesuatu</a:t>
            </a:r>
            <a:r>
              <a:rPr lang="sv-SE" sz="2100" dirty="0" smtClean="0">
                <a:latin typeface="Garamond" pitchFamily="18" charset="0"/>
              </a:rPr>
              <a:t> </a:t>
            </a:r>
            <a:r>
              <a:rPr lang="sv-SE" sz="2100" dirty="0">
                <a:latin typeface="Garamond" pitchFamily="18" charset="0"/>
              </a:rPr>
              <a:t>di </a:t>
            </a:r>
            <a:r>
              <a:rPr lang="id-ID" sz="2100" dirty="0" smtClean="0">
                <a:latin typeface="Garamond" pitchFamily="18" charset="0"/>
              </a:rPr>
              <a:t>ruangan ini</a:t>
            </a:r>
            <a:endParaRPr lang="en-US" sz="2100" dirty="0">
              <a:latin typeface="Garamond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>
                <a:latin typeface="Garamond" pitchFamily="18" charset="0"/>
              </a:rPr>
              <a:t>q(x) = x </a:t>
            </a:r>
            <a:r>
              <a:rPr lang="en-US" sz="2100" dirty="0" err="1">
                <a:latin typeface="Garamond" pitchFamily="18" charset="0"/>
              </a:rPr>
              <a:t>adalah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id-ID" sz="2100" dirty="0" smtClean="0">
                <a:latin typeface="Garamond" pitchFamily="18" charset="0"/>
              </a:rPr>
              <a:t>sesuatu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berwarna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putih</a:t>
            </a:r>
            <a:endParaRPr lang="en-US" sz="2100" dirty="0">
              <a:latin typeface="Garamond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>
                <a:latin typeface="Garamond" pitchFamily="18" charset="0"/>
              </a:rPr>
              <a:t>“for some x” </a:t>
            </a:r>
            <a:r>
              <a:rPr lang="en-US" sz="2100" dirty="0" err="1">
                <a:latin typeface="Garamond" pitchFamily="18" charset="0"/>
              </a:rPr>
              <a:t>disebut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kuantifier</a:t>
            </a:r>
            <a:r>
              <a:rPr lang="en-US" sz="2100" dirty="0">
                <a:latin typeface="Garamond" pitchFamily="18" charset="0"/>
              </a:rPr>
              <a:t> (</a:t>
            </a:r>
            <a:r>
              <a:rPr lang="en-US" sz="2100" dirty="0" err="1">
                <a:latin typeface="Garamond" pitchFamily="18" charset="0"/>
              </a:rPr>
              <a:t>simbol</a:t>
            </a:r>
            <a:r>
              <a:rPr lang="en-US" sz="2100" dirty="0">
                <a:latin typeface="Garamond" pitchFamily="18" charset="0"/>
              </a:rPr>
              <a:t> : </a:t>
            </a:r>
            <a:r>
              <a:rPr lang="en-US" sz="2100" dirty="0">
                <a:latin typeface="Garamond" pitchFamily="18" charset="0"/>
                <a:sym typeface="Symbol" pitchFamily="18" charset="2"/>
              </a:rPr>
              <a:t></a:t>
            </a:r>
            <a:r>
              <a:rPr lang="en-US" sz="2100" dirty="0">
                <a:latin typeface="Garamond" pitchFamily="18" charset="0"/>
              </a:rPr>
              <a:t>x)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>
                <a:latin typeface="Garamond" pitchFamily="18" charset="0"/>
              </a:rPr>
              <a:t>“for all x” </a:t>
            </a:r>
            <a:r>
              <a:rPr lang="en-US" sz="2100" dirty="0" err="1">
                <a:latin typeface="Garamond" pitchFamily="18" charset="0"/>
              </a:rPr>
              <a:t>disebut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kuantifier</a:t>
            </a:r>
            <a:r>
              <a:rPr lang="en-US" sz="2100" dirty="0">
                <a:latin typeface="Garamond" pitchFamily="18" charset="0"/>
              </a:rPr>
              <a:t> (</a:t>
            </a:r>
            <a:r>
              <a:rPr lang="en-US" sz="2100" dirty="0" err="1">
                <a:latin typeface="Garamond" pitchFamily="18" charset="0"/>
              </a:rPr>
              <a:t>simbol</a:t>
            </a:r>
            <a:r>
              <a:rPr lang="en-US" sz="2100" dirty="0">
                <a:latin typeface="Garamond" pitchFamily="18" charset="0"/>
              </a:rPr>
              <a:t> : </a:t>
            </a:r>
            <a:r>
              <a:rPr lang="en-US" sz="2100" dirty="0">
                <a:latin typeface="Garamond" pitchFamily="18" charset="0"/>
                <a:sym typeface="Symbol" pitchFamily="18" charset="2"/>
              </a:rPr>
              <a:t></a:t>
            </a:r>
            <a:r>
              <a:rPr lang="en-US" sz="2100" dirty="0">
                <a:latin typeface="Garamond" pitchFamily="18" charset="0"/>
              </a:rPr>
              <a:t>x)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9B7B-39EF-4007-BE55-CD70DA942FE6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Kalkulus Predikat – Validitas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endParaRPr lang="sv-SE" sz="2200">
              <a:latin typeface="Garamond" pitchFamily="18" charset="0"/>
            </a:endParaRP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sv-SE" sz="2200">
                <a:latin typeface="Garamond" pitchFamily="18" charset="0"/>
              </a:rPr>
              <a:t>Misalkan ingin dibuktikan validitas kalimat B berikut : </a:t>
            </a:r>
            <a:endParaRPr lang="en-US" sz="2200">
              <a:latin typeface="Garamond" pitchFamily="18" charset="0"/>
            </a:endParaRP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2200">
                <a:latin typeface="Garamond" pitchFamily="18" charset="0"/>
              </a:rPr>
              <a:t>B : 	IF (FOR SOME y) (FOR ALL x) q(x, y) THEN 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2200">
                <a:latin typeface="Garamond" pitchFamily="18" charset="0"/>
              </a:rPr>
              <a:t>	(FOR ALL x) (FOR SOME y) q(x, y)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endParaRPr lang="en-US" sz="2200">
              <a:latin typeface="Garamond" pitchFamily="18" charset="0"/>
            </a:endParaRP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2200">
                <a:latin typeface="Garamond" pitchFamily="18" charset="0"/>
              </a:rPr>
              <a:t>Asumsikan bahwa B </a:t>
            </a:r>
            <a:r>
              <a:rPr lang="en-US" sz="2200" u="sng">
                <a:latin typeface="Garamond" pitchFamily="18" charset="0"/>
              </a:rPr>
              <a:t>tidak valid</a:t>
            </a:r>
            <a:r>
              <a:rPr lang="en-US" sz="2200">
                <a:latin typeface="Garamond" pitchFamily="18" charset="0"/>
              </a:rPr>
              <a:t>, sehingga bahwa untuk suatu interpretasi I untuk B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2200">
                <a:latin typeface="Garamond" pitchFamily="18" charset="0"/>
              </a:rPr>
              <a:t>Jika Antisenden : (FOR SOME y) (FOR ALL x) q(x, y) bernilai TRUE berdasarkan I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2200">
                <a:latin typeface="Garamond" pitchFamily="18" charset="0"/>
              </a:rPr>
              <a:t>maka konsekuen : (FOR ALL x) (FOR SOME y) q(x, y) bernilai FALSE berdasarkan I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94E4-9BDE-4BD0-80A7-70A16ED350BC}" type="slidenum">
              <a:rPr lang="en-US" altLang="en-US"/>
              <a:pPr/>
              <a:t>40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Kalkulus Predikat – Validitas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229600" cy="5373687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v-SE" sz="1800" dirty="0">
                <a:latin typeface="Garamond" pitchFamily="18" charset="0"/>
              </a:rPr>
              <a:t>Karena Antisenden bernilai TRUE berdasarkan  I, </a:t>
            </a:r>
            <a:endParaRPr lang="en-US" sz="18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latin typeface="Garamond" pitchFamily="18" charset="0"/>
              </a:rPr>
              <a:t>maka</a:t>
            </a:r>
            <a:r>
              <a:rPr lang="en-US" sz="1800" dirty="0">
                <a:latin typeface="Garamond" pitchFamily="18" charset="0"/>
              </a:rPr>
              <a:t> (</a:t>
            </a:r>
            <a:r>
              <a:rPr lang="en-US" sz="1800" dirty="0" err="1">
                <a:latin typeface="Garamond" pitchFamily="18" charset="0"/>
              </a:rPr>
              <a:t>berdasarkan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en-US" sz="1800" dirty="0" err="1">
                <a:latin typeface="Garamond" pitchFamily="18" charset="0"/>
              </a:rPr>
              <a:t>aturan</a:t>
            </a:r>
            <a:r>
              <a:rPr lang="en-US" sz="1800" dirty="0">
                <a:latin typeface="Garamond" pitchFamily="18" charset="0"/>
              </a:rPr>
              <a:t> FOR SOME </a:t>
            </a:r>
            <a:r>
              <a:rPr lang="en-US" sz="1800" dirty="0" smtClean="0">
                <a:latin typeface="Garamond" pitchFamily="18" charset="0"/>
              </a:rPr>
              <a:t>y)</a:t>
            </a:r>
            <a:endParaRPr lang="en-US" sz="18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latin typeface="Garamond" pitchFamily="18" charset="0"/>
              </a:rPr>
              <a:t>Ada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en-US" sz="1800" dirty="0" err="1">
                <a:latin typeface="Garamond" pitchFamily="18" charset="0"/>
              </a:rPr>
              <a:t>elemen</a:t>
            </a:r>
            <a:r>
              <a:rPr lang="en-US" sz="1800" dirty="0">
                <a:latin typeface="Garamond" pitchFamily="18" charset="0"/>
              </a:rPr>
              <a:t> d</a:t>
            </a:r>
            <a:r>
              <a:rPr lang="en-US" sz="1800" baseline="-25000" dirty="0">
                <a:latin typeface="Garamond" pitchFamily="18" charset="0"/>
              </a:rPr>
              <a:t>1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en-US" sz="1800" dirty="0" err="1">
                <a:latin typeface="Garamond" pitchFamily="18" charset="0"/>
              </a:rPr>
              <a:t>di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en-US" sz="1800" dirty="0" err="1">
                <a:latin typeface="Garamond" pitchFamily="18" charset="0"/>
              </a:rPr>
              <a:t>dalam</a:t>
            </a:r>
            <a:r>
              <a:rPr lang="en-US" sz="1800" dirty="0">
                <a:latin typeface="Garamond" pitchFamily="18" charset="0"/>
              </a:rPr>
              <a:t> domain D </a:t>
            </a:r>
            <a:r>
              <a:rPr lang="en-US" sz="1800" dirty="0" err="1">
                <a:latin typeface="Garamond" pitchFamily="18" charset="0"/>
              </a:rPr>
              <a:t>sehingga</a:t>
            </a:r>
            <a:r>
              <a:rPr lang="en-US" sz="1800" dirty="0">
                <a:latin typeface="Garamond" pitchFamily="18" charset="0"/>
              </a:rPr>
              <a:t> (FOR ALL </a:t>
            </a:r>
            <a:r>
              <a:rPr lang="en-US" sz="1800" dirty="0" smtClean="0">
                <a:latin typeface="Garamond" pitchFamily="18" charset="0"/>
              </a:rPr>
              <a:t>x) </a:t>
            </a:r>
            <a:r>
              <a:rPr lang="en-US" sz="1800" dirty="0">
                <a:latin typeface="Garamond" pitchFamily="18" charset="0"/>
              </a:rPr>
              <a:t>q(x, y) </a:t>
            </a:r>
            <a:r>
              <a:rPr lang="en-US" sz="1800" dirty="0" err="1">
                <a:latin typeface="Garamond" pitchFamily="18" charset="0"/>
              </a:rPr>
              <a:t>bernilai</a:t>
            </a:r>
            <a:r>
              <a:rPr lang="en-US" sz="1800" dirty="0">
                <a:latin typeface="Garamond" pitchFamily="18" charset="0"/>
              </a:rPr>
              <a:t> TRUE </a:t>
            </a:r>
            <a:r>
              <a:rPr lang="en-US" sz="1800" dirty="0" err="1">
                <a:latin typeface="Garamond" pitchFamily="18" charset="0"/>
              </a:rPr>
              <a:t>berdasarkan</a:t>
            </a:r>
            <a:r>
              <a:rPr lang="en-US" sz="1800" dirty="0">
                <a:latin typeface="Garamond" pitchFamily="18" charset="0"/>
              </a:rPr>
              <a:t> &lt; y </a:t>
            </a:r>
            <a:r>
              <a:rPr lang="en-US" sz="1800" dirty="0">
                <a:latin typeface="Garamond" pitchFamily="18" charset="0"/>
                <a:sym typeface="Wingdings" pitchFamily="2" charset="2"/>
              </a:rPr>
              <a:t>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en-US" sz="1800" dirty="0" smtClean="0">
                <a:latin typeface="Garamond" pitchFamily="18" charset="0"/>
              </a:rPr>
              <a:t>d1 </a:t>
            </a:r>
            <a:r>
              <a:rPr lang="en-US" sz="1800" dirty="0">
                <a:latin typeface="Garamond" pitchFamily="18" charset="0"/>
              </a:rPr>
              <a:t>&gt; o I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latin typeface="Garamond" pitchFamily="18" charset="0"/>
              </a:rPr>
              <a:t>Tepat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en-US" sz="1800" dirty="0" err="1">
                <a:latin typeface="Garamond" pitchFamily="18" charset="0"/>
              </a:rPr>
              <a:t>bila</a:t>
            </a:r>
            <a:r>
              <a:rPr lang="en-US" sz="1800" dirty="0">
                <a:latin typeface="Garamond" pitchFamily="18" charset="0"/>
              </a:rPr>
              <a:t> (</a:t>
            </a:r>
            <a:r>
              <a:rPr lang="en-US" sz="1800" dirty="0" err="1">
                <a:latin typeface="Garamond" pitchFamily="18" charset="0"/>
              </a:rPr>
              <a:t>berdasarkan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en-US" sz="1800" dirty="0" err="1">
                <a:latin typeface="Garamond" pitchFamily="18" charset="0"/>
              </a:rPr>
              <a:t>aturan</a:t>
            </a:r>
            <a:r>
              <a:rPr lang="en-US" sz="1800" dirty="0">
                <a:latin typeface="Garamond" pitchFamily="18" charset="0"/>
              </a:rPr>
              <a:t> FOR ALL x)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latin typeface="Garamond" pitchFamily="18" charset="0"/>
              </a:rPr>
              <a:t>Ada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en-US" sz="1800" dirty="0" err="1">
                <a:latin typeface="Garamond" pitchFamily="18" charset="0"/>
              </a:rPr>
              <a:t>elemen</a:t>
            </a:r>
            <a:r>
              <a:rPr lang="en-US" sz="1800" dirty="0">
                <a:latin typeface="Garamond" pitchFamily="18" charset="0"/>
              </a:rPr>
              <a:t> d</a:t>
            </a:r>
            <a:r>
              <a:rPr lang="en-US" sz="1800" baseline="-25000" dirty="0">
                <a:latin typeface="Garamond" pitchFamily="18" charset="0"/>
              </a:rPr>
              <a:t>1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en-US" sz="1800" dirty="0" err="1">
                <a:latin typeface="Garamond" pitchFamily="18" charset="0"/>
              </a:rPr>
              <a:t>di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en-US" sz="1800" dirty="0" err="1">
                <a:latin typeface="Garamond" pitchFamily="18" charset="0"/>
              </a:rPr>
              <a:t>dalam</a:t>
            </a:r>
            <a:r>
              <a:rPr lang="en-US" sz="1800" dirty="0">
                <a:latin typeface="Garamond" pitchFamily="18" charset="0"/>
              </a:rPr>
              <a:t> domain D </a:t>
            </a:r>
            <a:r>
              <a:rPr lang="en-US" sz="1800" dirty="0" err="1">
                <a:latin typeface="Garamond" pitchFamily="18" charset="0"/>
              </a:rPr>
              <a:t>sedemikian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en-US" sz="1800" dirty="0" err="1">
                <a:latin typeface="Garamond" pitchFamily="18" charset="0"/>
              </a:rPr>
              <a:t>sehingga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en-US" sz="1800" dirty="0" err="1">
                <a:latin typeface="Garamond" pitchFamily="18" charset="0"/>
              </a:rPr>
              <a:t>untuk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en-US" sz="1800" dirty="0" err="1">
                <a:latin typeface="Garamond" pitchFamily="18" charset="0"/>
              </a:rPr>
              <a:t>setiap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en-US" sz="1800" dirty="0" err="1">
                <a:latin typeface="Garamond" pitchFamily="18" charset="0"/>
              </a:rPr>
              <a:t>elemen</a:t>
            </a:r>
            <a:r>
              <a:rPr lang="en-US" sz="1800" dirty="0">
                <a:latin typeface="Garamond" pitchFamily="18" charset="0"/>
              </a:rPr>
              <a:t> d</a:t>
            </a:r>
            <a:r>
              <a:rPr lang="en-US" sz="1800" baseline="-25000" dirty="0">
                <a:latin typeface="Garamond" pitchFamily="18" charset="0"/>
              </a:rPr>
              <a:t>2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en-US" sz="1800" dirty="0" err="1">
                <a:latin typeface="Garamond" pitchFamily="18" charset="0"/>
              </a:rPr>
              <a:t>di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en-US" sz="1800" dirty="0" err="1">
                <a:latin typeface="Garamond" pitchFamily="18" charset="0"/>
              </a:rPr>
              <a:t>dalam</a:t>
            </a:r>
            <a:r>
              <a:rPr lang="en-US" sz="1800" dirty="0">
                <a:latin typeface="Garamond" pitchFamily="18" charset="0"/>
              </a:rPr>
              <a:t> domain D </a:t>
            </a:r>
            <a:r>
              <a:rPr lang="en-US" sz="1800" dirty="0" err="1">
                <a:latin typeface="Garamond" pitchFamily="18" charset="0"/>
              </a:rPr>
              <a:t>sedemikian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en-US" sz="1800" dirty="0" err="1">
                <a:latin typeface="Garamond" pitchFamily="18" charset="0"/>
              </a:rPr>
              <a:t>sehingga</a:t>
            </a:r>
            <a:r>
              <a:rPr lang="en-US" sz="1800" dirty="0">
                <a:latin typeface="Garamond" pitchFamily="18" charset="0"/>
              </a:rPr>
              <a:t> q(x, y) </a:t>
            </a:r>
            <a:r>
              <a:rPr lang="en-US" sz="1800" dirty="0" err="1">
                <a:latin typeface="Garamond" pitchFamily="18" charset="0"/>
              </a:rPr>
              <a:t>bernilai</a:t>
            </a:r>
            <a:r>
              <a:rPr lang="en-US" sz="1800" dirty="0">
                <a:latin typeface="Garamond" pitchFamily="18" charset="0"/>
              </a:rPr>
              <a:t> TRUE </a:t>
            </a:r>
            <a:endParaRPr lang="sv-SE" sz="18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v-SE" sz="1800" dirty="0">
                <a:latin typeface="Garamond" pitchFamily="18" charset="0"/>
              </a:rPr>
              <a:t>berdasarkan &lt; x </a:t>
            </a:r>
            <a:r>
              <a:rPr lang="en-US" sz="1800" dirty="0">
                <a:latin typeface="Garamond" pitchFamily="18" charset="0"/>
                <a:sym typeface="Wingdings" pitchFamily="2" charset="2"/>
              </a:rPr>
              <a:t></a:t>
            </a:r>
            <a:r>
              <a:rPr lang="sv-SE" sz="1800" dirty="0">
                <a:latin typeface="Garamond" pitchFamily="18" charset="0"/>
              </a:rPr>
              <a:t> d</a:t>
            </a:r>
            <a:r>
              <a:rPr lang="sv-SE" sz="1800" baseline="-25000" dirty="0">
                <a:latin typeface="Garamond" pitchFamily="18" charset="0"/>
              </a:rPr>
              <a:t>2</a:t>
            </a:r>
            <a:r>
              <a:rPr lang="sv-SE" sz="1800" dirty="0">
                <a:latin typeface="Garamond" pitchFamily="18" charset="0"/>
              </a:rPr>
              <a:t> &gt; o &lt; y </a:t>
            </a:r>
            <a:r>
              <a:rPr lang="en-US" sz="1800" dirty="0">
                <a:latin typeface="Garamond" pitchFamily="18" charset="0"/>
                <a:sym typeface="Wingdings" pitchFamily="2" charset="2"/>
              </a:rPr>
              <a:t></a:t>
            </a:r>
            <a:r>
              <a:rPr lang="sv-SE" sz="1800" dirty="0">
                <a:latin typeface="Garamond" pitchFamily="18" charset="0"/>
              </a:rPr>
              <a:t> d</a:t>
            </a:r>
            <a:r>
              <a:rPr lang="sv-SE" sz="1800" baseline="-25000" dirty="0">
                <a:latin typeface="Garamond" pitchFamily="18" charset="0"/>
              </a:rPr>
              <a:t>1</a:t>
            </a:r>
            <a:r>
              <a:rPr lang="sv-SE" sz="1800" dirty="0">
                <a:latin typeface="Garamond" pitchFamily="18" charset="0"/>
              </a:rPr>
              <a:t> &gt; o I	…………………….. </a:t>
            </a:r>
            <a:r>
              <a:rPr lang="en-US" sz="1800" dirty="0">
                <a:latin typeface="Garamond" pitchFamily="18" charset="0"/>
              </a:rPr>
              <a:t>(1)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latin typeface="Garamond" pitchFamily="18" charset="0"/>
              </a:rPr>
              <a:t>Karena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en-US" sz="1800" dirty="0" err="1">
                <a:latin typeface="Garamond" pitchFamily="18" charset="0"/>
              </a:rPr>
              <a:t>konsekuen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en-US" sz="1800" dirty="0" err="1">
                <a:latin typeface="Garamond" pitchFamily="18" charset="0"/>
              </a:rPr>
              <a:t>bernilai</a:t>
            </a:r>
            <a:r>
              <a:rPr lang="en-US" sz="1800" dirty="0">
                <a:latin typeface="Garamond" pitchFamily="18" charset="0"/>
              </a:rPr>
              <a:t> FALSE </a:t>
            </a:r>
            <a:r>
              <a:rPr lang="en-US" sz="1800" dirty="0" err="1">
                <a:latin typeface="Garamond" pitchFamily="18" charset="0"/>
              </a:rPr>
              <a:t>berdasarkan</a:t>
            </a:r>
            <a:r>
              <a:rPr lang="en-US" sz="1800" dirty="0">
                <a:latin typeface="Garamond" pitchFamily="18" charset="0"/>
              </a:rPr>
              <a:t> I,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latin typeface="Garamond" pitchFamily="18" charset="0"/>
              </a:rPr>
              <a:t>Maka</a:t>
            </a:r>
            <a:r>
              <a:rPr lang="en-US" sz="1800" dirty="0">
                <a:latin typeface="Garamond" pitchFamily="18" charset="0"/>
              </a:rPr>
              <a:t> (</a:t>
            </a:r>
            <a:r>
              <a:rPr lang="en-US" sz="1800" dirty="0" err="1">
                <a:latin typeface="Garamond" pitchFamily="18" charset="0"/>
              </a:rPr>
              <a:t>berdasarkan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en-US" sz="1800" dirty="0" err="1">
                <a:latin typeface="Garamond" pitchFamily="18" charset="0"/>
              </a:rPr>
              <a:t>aturan</a:t>
            </a:r>
            <a:r>
              <a:rPr lang="en-US" sz="1800" dirty="0">
                <a:latin typeface="Garamond" pitchFamily="18" charset="0"/>
              </a:rPr>
              <a:t> FOR ALL x)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latin typeface="Garamond" pitchFamily="18" charset="0"/>
              </a:rPr>
              <a:t>Ada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en-US" sz="1800" dirty="0" err="1">
                <a:latin typeface="Garamond" pitchFamily="18" charset="0"/>
              </a:rPr>
              <a:t>elemen</a:t>
            </a:r>
            <a:r>
              <a:rPr lang="en-US" sz="1800" dirty="0">
                <a:latin typeface="Garamond" pitchFamily="18" charset="0"/>
              </a:rPr>
              <a:t> e</a:t>
            </a:r>
            <a:r>
              <a:rPr lang="en-US" sz="1800" baseline="-25000" dirty="0">
                <a:latin typeface="Garamond" pitchFamily="18" charset="0"/>
              </a:rPr>
              <a:t>1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en-US" sz="1800" dirty="0" err="1">
                <a:latin typeface="Garamond" pitchFamily="18" charset="0"/>
              </a:rPr>
              <a:t>di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en-US" sz="1800" dirty="0" err="1">
                <a:latin typeface="Garamond" pitchFamily="18" charset="0"/>
              </a:rPr>
              <a:t>dalam</a:t>
            </a:r>
            <a:r>
              <a:rPr lang="en-US" sz="1800" dirty="0">
                <a:latin typeface="Garamond" pitchFamily="18" charset="0"/>
              </a:rPr>
              <a:t> domain D </a:t>
            </a:r>
            <a:r>
              <a:rPr lang="en-US" sz="1800" dirty="0" err="1">
                <a:latin typeface="Garamond" pitchFamily="18" charset="0"/>
              </a:rPr>
              <a:t>sehingga</a:t>
            </a:r>
            <a:r>
              <a:rPr lang="en-US" sz="1800" dirty="0">
                <a:latin typeface="Garamond" pitchFamily="18" charset="0"/>
              </a:rPr>
              <a:t> (FOR SOME y) q(x, y) </a:t>
            </a:r>
            <a:r>
              <a:rPr lang="en-US" sz="1800" dirty="0" err="1">
                <a:latin typeface="Garamond" pitchFamily="18" charset="0"/>
              </a:rPr>
              <a:t>bernilai</a:t>
            </a:r>
            <a:r>
              <a:rPr lang="en-US" sz="1800" dirty="0">
                <a:latin typeface="Garamond" pitchFamily="18" charset="0"/>
              </a:rPr>
              <a:t> FALSE </a:t>
            </a:r>
            <a:r>
              <a:rPr lang="en-US" sz="1800" dirty="0" err="1">
                <a:latin typeface="Garamond" pitchFamily="18" charset="0"/>
              </a:rPr>
              <a:t>berdasarkan</a:t>
            </a:r>
            <a:r>
              <a:rPr lang="en-US" sz="1800" dirty="0">
                <a:latin typeface="Garamond" pitchFamily="18" charset="0"/>
              </a:rPr>
              <a:t> &lt; x </a:t>
            </a:r>
            <a:r>
              <a:rPr lang="en-US" sz="1800" dirty="0">
                <a:latin typeface="Garamond" pitchFamily="18" charset="0"/>
                <a:sym typeface="Wingdings" pitchFamily="2" charset="2"/>
              </a:rPr>
              <a:t>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en-US" sz="1800" dirty="0" smtClean="0">
                <a:latin typeface="Garamond" pitchFamily="18" charset="0"/>
              </a:rPr>
              <a:t>e1 </a:t>
            </a:r>
            <a:r>
              <a:rPr lang="en-US" sz="1800" dirty="0">
                <a:latin typeface="Garamond" pitchFamily="18" charset="0"/>
              </a:rPr>
              <a:t>&gt; o I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latin typeface="Garamond" pitchFamily="18" charset="0"/>
              </a:rPr>
              <a:t>Tepat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en-US" sz="1800" dirty="0" err="1">
                <a:latin typeface="Garamond" pitchFamily="18" charset="0"/>
              </a:rPr>
              <a:t>bila</a:t>
            </a:r>
            <a:r>
              <a:rPr lang="en-US" sz="1800" dirty="0">
                <a:latin typeface="Garamond" pitchFamily="18" charset="0"/>
              </a:rPr>
              <a:t> (</a:t>
            </a:r>
            <a:r>
              <a:rPr lang="en-US" sz="1800" dirty="0" err="1">
                <a:latin typeface="Garamond" pitchFamily="18" charset="0"/>
              </a:rPr>
              <a:t>berdasarkan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en-US" sz="1800" dirty="0" err="1">
                <a:latin typeface="Garamond" pitchFamily="18" charset="0"/>
              </a:rPr>
              <a:t>aturan</a:t>
            </a:r>
            <a:r>
              <a:rPr lang="en-US" sz="1800" dirty="0">
                <a:latin typeface="Garamond" pitchFamily="18" charset="0"/>
              </a:rPr>
              <a:t> FOR SOME </a:t>
            </a:r>
            <a:r>
              <a:rPr lang="en-US" sz="1800" dirty="0" smtClean="0">
                <a:latin typeface="Garamond" pitchFamily="18" charset="0"/>
              </a:rPr>
              <a:t>y)</a:t>
            </a:r>
            <a:endParaRPr lang="en-US" sz="18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latin typeface="Garamond" pitchFamily="18" charset="0"/>
              </a:rPr>
              <a:t>Ada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en-US" sz="1800" dirty="0" err="1">
                <a:latin typeface="Garamond" pitchFamily="18" charset="0"/>
              </a:rPr>
              <a:t>elemen</a:t>
            </a:r>
            <a:r>
              <a:rPr lang="en-US" sz="1800" dirty="0">
                <a:latin typeface="Garamond" pitchFamily="18" charset="0"/>
              </a:rPr>
              <a:t> e</a:t>
            </a:r>
            <a:r>
              <a:rPr lang="en-US" sz="1800" baseline="-25000" dirty="0">
                <a:latin typeface="Garamond" pitchFamily="18" charset="0"/>
              </a:rPr>
              <a:t>1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en-US" sz="1800" dirty="0" err="1">
                <a:latin typeface="Garamond" pitchFamily="18" charset="0"/>
              </a:rPr>
              <a:t>di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en-US" sz="1800" dirty="0" err="1">
                <a:latin typeface="Garamond" pitchFamily="18" charset="0"/>
              </a:rPr>
              <a:t>dalam</a:t>
            </a:r>
            <a:r>
              <a:rPr lang="en-US" sz="1800" dirty="0">
                <a:latin typeface="Garamond" pitchFamily="18" charset="0"/>
              </a:rPr>
              <a:t> domain D </a:t>
            </a:r>
            <a:r>
              <a:rPr lang="en-US" sz="1800" dirty="0" err="1">
                <a:latin typeface="Garamond" pitchFamily="18" charset="0"/>
              </a:rPr>
              <a:t>sedemikian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en-US" sz="1800" dirty="0" err="1">
                <a:latin typeface="Garamond" pitchFamily="18" charset="0"/>
              </a:rPr>
              <a:t>sehingga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en-US" sz="1800" dirty="0" err="1">
                <a:latin typeface="Garamond" pitchFamily="18" charset="0"/>
              </a:rPr>
              <a:t>untuk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en-US" sz="1800" dirty="0" err="1">
                <a:latin typeface="Garamond" pitchFamily="18" charset="0"/>
              </a:rPr>
              <a:t>semua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en-US" sz="1800" dirty="0" err="1">
                <a:latin typeface="Garamond" pitchFamily="18" charset="0"/>
              </a:rPr>
              <a:t>elemen</a:t>
            </a:r>
            <a:r>
              <a:rPr lang="en-US" sz="1800" dirty="0">
                <a:latin typeface="Garamond" pitchFamily="18" charset="0"/>
              </a:rPr>
              <a:t> e</a:t>
            </a:r>
            <a:r>
              <a:rPr lang="en-US" sz="1800" baseline="-25000" dirty="0">
                <a:latin typeface="Garamond" pitchFamily="18" charset="0"/>
              </a:rPr>
              <a:t>2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en-US" sz="1800" dirty="0" err="1">
                <a:latin typeface="Garamond" pitchFamily="18" charset="0"/>
              </a:rPr>
              <a:t>di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en-US" sz="1800" dirty="0" err="1">
                <a:latin typeface="Garamond" pitchFamily="18" charset="0"/>
              </a:rPr>
              <a:t>dalam</a:t>
            </a:r>
            <a:r>
              <a:rPr lang="en-US" sz="1800" dirty="0">
                <a:latin typeface="Garamond" pitchFamily="18" charset="0"/>
              </a:rPr>
              <a:t> domain D </a:t>
            </a:r>
            <a:r>
              <a:rPr lang="en-US" sz="1800" dirty="0" err="1">
                <a:latin typeface="Garamond" pitchFamily="18" charset="0"/>
              </a:rPr>
              <a:t>sedemikian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en-US" sz="1800" dirty="0" err="1">
                <a:latin typeface="Garamond" pitchFamily="18" charset="0"/>
              </a:rPr>
              <a:t>sehingga</a:t>
            </a:r>
            <a:r>
              <a:rPr lang="en-US" sz="1800" dirty="0">
                <a:latin typeface="Garamond" pitchFamily="18" charset="0"/>
              </a:rPr>
              <a:t> q(x, y) </a:t>
            </a:r>
            <a:r>
              <a:rPr lang="en-US" sz="1800" dirty="0" err="1">
                <a:latin typeface="Garamond" pitchFamily="18" charset="0"/>
              </a:rPr>
              <a:t>bernilai</a:t>
            </a:r>
            <a:r>
              <a:rPr lang="en-US" sz="1800" dirty="0">
                <a:latin typeface="Garamond" pitchFamily="18" charset="0"/>
              </a:rPr>
              <a:t> FALSE </a:t>
            </a:r>
            <a:endParaRPr lang="sv-SE" sz="18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v-SE" sz="1800" dirty="0">
                <a:latin typeface="Garamond" pitchFamily="18" charset="0"/>
              </a:rPr>
              <a:t>berdasarkan &lt;y </a:t>
            </a:r>
            <a:r>
              <a:rPr lang="en-US" sz="1800" dirty="0">
                <a:latin typeface="Garamond" pitchFamily="18" charset="0"/>
                <a:sym typeface="Wingdings" pitchFamily="2" charset="2"/>
              </a:rPr>
              <a:t></a:t>
            </a:r>
            <a:r>
              <a:rPr lang="sv-SE" sz="1800" dirty="0">
                <a:latin typeface="Garamond" pitchFamily="18" charset="0"/>
              </a:rPr>
              <a:t> e</a:t>
            </a:r>
            <a:r>
              <a:rPr lang="sv-SE" sz="1800" baseline="-25000" dirty="0">
                <a:latin typeface="Garamond" pitchFamily="18" charset="0"/>
              </a:rPr>
              <a:t>2</a:t>
            </a:r>
            <a:r>
              <a:rPr lang="sv-SE" sz="1800" dirty="0">
                <a:latin typeface="Garamond" pitchFamily="18" charset="0"/>
              </a:rPr>
              <a:t> &gt; o &lt; x </a:t>
            </a:r>
            <a:r>
              <a:rPr lang="en-US" sz="1800" dirty="0">
                <a:latin typeface="Garamond" pitchFamily="18" charset="0"/>
                <a:sym typeface="Wingdings" pitchFamily="2" charset="2"/>
              </a:rPr>
              <a:t></a:t>
            </a:r>
            <a:r>
              <a:rPr lang="sv-SE" sz="1800" dirty="0">
                <a:latin typeface="Garamond" pitchFamily="18" charset="0"/>
              </a:rPr>
              <a:t> e</a:t>
            </a:r>
            <a:r>
              <a:rPr lang="sv-SE" sz="1800" baseline="-25000" dirty="0">
                <a:latin typeface="Garamond" pitchFamily="18" charset="0"/>
              </a:rPr>
              <a:t>1 </a:t>
            </a:r>
            <a:r>
              <a:rPr lang="sv-SE" sz="1800" dirty="0">
                <a:latin typeface="Garamond" pitchFamily="18" charset="0"/>
              </a:rPr>
              <a:t>&gt; o I ……………………………(2)</a:t>
            </a:r>
            <a:endParaRPr lang="en-US" sz="1800" dirty="0">
              <a:latin typeface="Garamond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B2BB-E932-4C71-9FF6-5C41BE9B6DB0}" type="slidenum">
              <a:rPr lang="en-US" altLang="en-US"/>
              <a:pPr/>
              <a:t>41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Kalkulus Predikat – Validitas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v-SE" sz="2100" dirty="0">
                <a:latin typeface="Garamond" pitchFamily="18" charset="0"/>
              </a:rPr>
              <a:t>Berdasarkan (1) dan (2) kita dapat mengambil nilai elemen d</a:t>
            </a:r>
            <a:r>
              <a:rPr lang="sv-SE" sz="2100" baseline="-25000" dirty="0">
                <a:latin typeface="Garamond" pitchFamily="18" charset="0"/>
              </a:rPr>
              <a:t>1</a:t>
            </a:r>
            <a:r>
              <a:rPr lang="sv-SE" sz="2100" dirty="0">
                <a:latin typeface="Garamond" pitchFamily="18" charset="0"/>
              </a:rPr>
              <a:t> sama dengan e</a:t>
            </a:r>
            <a:r>
              <a:rPr lang="sv-SE" sz="2100" baseline="-25000" dirty="0">
                <a:latin typeface="Garamond" pitchFamily="18" charset="0"/>
              </a:rPr>
              <a:t>2</a:t>
            </a:r>
            <a:r>
              <a:rPr lang="sv-SE" sz="2100" dirty="0">
                <a:latin typeface="Garamond" pitchFamily="18" charset="0"/>
              </a:rPr>
              <a:t> dan d</a:t>
            </a:r>
            <a:r>
              <a:rPr lang="sv-SE" sz="2100" baseline="-25000" dirty="0">
                <a:latin typeface="Garamond" pitchFamily="18" charset="0"/>
              </a:rPr>
              <a:t>2</a:t>
            </a:r>
            <a:r>
              <a:rPr lang="sv-SE" sz="2100" dirty="0">
                <a:latin typeface="Garamond" pitchFamily="18" charset="0"/>
              </a:rPr>
              <a:t> sama dengan e</a:t>
            </a:r>
            <a:r>
              <a:rPr lang="sv-SE" sz="2100" baseline="-25000" dirty="0">
                <a:latin typeface="Garamond" pitchFamily="18" charset="0"/>
              </a:rPr>
              <a:t>1</a:t>
            </a:r>
            <a:r>
              <a:rPr lang="sv-SE" sz="2100" dirty="0">
                <a:latin typeface="Garamond" pitchFamily="18" charset="0"/>
              </a:rPr>
              <a:t>, sehingga dari (1) diperoleh 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100" dirty="0">
              <a:latin typeface="Garamond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>
                <a:latin typeface="Garamond" pitchFamily="18" charset="0"/>
              </a:rPr>
              <a:t>q(x, y) </a:t>
            </a:r>
            <a:r>
              <a:rPr lang="en-US" sz="2100" dirty="0" err="1">
                <a:latin typeface="Garamond" pitchFamily="18" charset="0"/>
              </a:rPr>
              <a:t>bernilai</a:t>
            </a:r>
            <a:r>
              <a:rPr lang="en-US" sz="2100" dirty="0">
                <a:latin typeface="Garamond" pitchFamily="18" charset="0"/>
              </a:rPr>
              <a:t> TRUE </a:t>
            </a:r>
            <a:r>
              <a:rPr lang="en-US" sz="2100" dirty="0" err="1">
                <a:latin typeface="Garamond" pitchFamily="18" charset="0"/>
              </a:rPr>
              <a:t>berdasarkan</a:t>
            </a:r>
            <a:r>
              <a:rPr lang="en-US" sz="2100" dirty="0">
                <a:latin typeface="Garamond" pitchFamily="18" charset="0"/>
              </a:rPr>
              <a:t> &lt; x </a:t>
            </a:r>
            <a:r>
              <a:rPr lang="en-US" sz="2100" dirty="0">
                <a:latin typeface="Garamond" pitchFamily="18" charset="0"/>
                <a:sym typeface="Wingdings" pitchFamily="2" charset="2"/>
              </a:rPr>
              <a:t>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b="1" dirty="0">
                <a:latin typeface="Garamond" pitchFamily="18" charset="0"/>
              </a:rPr>
              <a:t>e</a:t>
            </a:r>
            <a:r>
              <a:rPr lang="en-US" sz="2100" b="1" baseline="-25000" dirty="0">
                <a:latin typeface="Garamond" pitchFamily="18" charset="0"/>
              </a:rPr>
              <a:t>1</a:t>
            </a:r>
            <a:r>
              <a:rPr lang="en-US" sz="2100" baseline="-25000" dirty="0">
                <a:latin typeface="Garamond" pitchFamily="18" charset="0"/>
              </a:rPr>
              <a:t> </a:t>
            </a:r>
            <a:r>
              <a:rPr lang="en-US" sz="2100" dirty="0">
                <a:latin typeface="Garamond" pitchFamily="18" charset="0"/>
              </a:rPr>
              <a:t>&gt; o &lt; y </a:t>
            </a:r>
            <a:r>
              <a:rPr lang="en-US" sz="2100" dirty="0">
                <a:latin typeface="Garamond" pitchFamily="18" charset="0"/>
                <a:sym typeface="Wingdings" pitchFamily="2" charset="2"/>
              </a:rPr>
              <a:t></a:t>
            </a:r>
            <a:r>
              <a:rPr lang="en-US" sz="2100" dirty="0">
                <a:latin typeface="Garamond" pitchFamily="18" charset="0"/>
              </a:rPr>
              <a:t> d</a:t>
            </a:r>
            <a:r>
              <a:rPr lang="en-US" sz="2100" baseline="-25000" dirty="0">
                <a:latin typeface="Garamond" pitchFamily="18" charset="0"/>
              </a:rPr>
              <a:t>1 </a:t>
            </a:r>
            <a:r>
              <a:rPr lang="en-US" sz="2100" dirty="0">
                <a:latin typeface="Garamond" pitchFamily="18" charset="0"/>
              </a:rPr>
              <a:t>&gt; o I …….. (3)</a:t>
            </a:r>
            <a:endParaRPr lang="sv-SE" sz="2100" dirty="0">
              <a:latin typeface="Garamond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v-SE" sz="2100" dirty="0">
                <a:latin typeface="Garamond" pitchFamily="18" charset="0"/>
              </a:rPr>
              <a:t>dan dari (2) diperoleh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v-SE" sz="2100" dirty="0">
                <a:latin typeface="Garamond" pitchFamily="18" charset="0"/>
              </a:rPr>
              <a:t>q(x, y) bernilai FALSE berdasarkan &lt;y </a:t>
            </a:r>
            <a:r>
              <a:rPr lang="en-US" sz="2100" dirty="0">
                <a:latin typeface="Garamond" pitchFamily="18" charset="0"/>
                <a:sym typeface="Wingdings" pitchFamily="2" charset="2"/>
              </a:rPr>
              <a:t></a:t>
            </a:r>
            <a:r>
              <a:rPr lang="sv-SE" sz="2100" dirty="0">
                <a:latin typeface="Garamond" pitchFamily="18" charset="0"/>
              </a:rPr>
              <a:t> d</a:t>
            </a:r>
            <a:r>
              <a:rPr lang="sv-SE" sz="2100" baseline="-25000" dirty="0">
                <a:latin typeface="Garamond" pitchFamily="18" charset="0"/>
              </a:rPr>
              <a:t>1</a:t>
            </a:r>
            <a:r>
              <a:rPr lang="sv-SE" sz="2100" dirty="0">
                <a:latin typeface="Garamond" pitchFamily="18" charset="0"/>
              </a:rPr>
              <a:t> &gt; o &lt; x </a:t>
            </a:r>
            <a:r>
              <a:rPr lang="en-US" sz="2100" dirty="0">
                <a:latin typeface="Garamond" pitchFamily="18" charset="0"/>
                <a:sym typeface="Wingdings" pitchFamily="2" charset="2"/>
              </a:rPr>
              <a:t></a:t>
            </a:r>
            <a:r>
              <a:rPr lang="sv-SE" sz="2100" dirty="0">
                <a:latin typeface="Garamond" pitchFamily="18" charset="0"/>
              </a:rPr>
              <a:t> e</a:t>
            </a:r>
            <a:r>
              <a:rPr lang="sv-SE" sz="2100" baseline="-25000" dirty="0">
                <a:latin typeface="Garamond" pitchFamily="18" charset="0"/>
              </a:rPr>
              <a:t>1</a:t>
            </a:r>
            <a:r>
              <a:rPr lang="sv-SE" sz="2100" dirty="0">
                <a:latin typeface="Garamond" pitchFamily="18" charset="0"/>
              </a:rPr>
              <a:t> &gt; o I  </a:t>
            </a:r>
            <a:r>
              <a:rPr lang="sv-SE" sz="2100" dirty="0" smtClean="0">
                <a:latin typeface="Garamond" pitchFamily="18" charset="0"/>
              </a:rPr>
              <a:t>..……(4)</a:t>
            </a:r>
            <a:endParaRPr lang="en-US" sz="2100" dirty="0">
              <a:latin typeface="Garamond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id-ID" sz="2100" dirty="0" smtClean="0">
                <a:latin typeface="Garamond" pitchFamily="18" charset="0"/>
              </a:rPr>
              <a:t>I</a:t>
            </a:r>
            <a:r>
              <a:rPr lang="en-US" sz="2100" dirty="0" err="1" smtClean="0">
                <a:latin typeface="Garamond" pitchFamily="18" charset="0"/>
              </a:rPr>
              <a:t>nterpretasi</a:t>
            </a:r>
            <a:r>
              <a:rPr lang="en-US" sz="2100" dirty="0" smtClean="0">
                <a:latin typeface="Garamond" pitchFamily="18" charset="0"/>
              </a:rPr>
              <a:t> </a:t>
            </a:r>
            <a:endParaRPr lang="sv-SE" sz="2100" dirty="0">
              <a:latin typeface="Garamond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v-SE" sz="2100" dirty="0">
                <a:latin typeface="Garamond" pitchFamily="18" charset="0"/>
              </a:rPr>
              <a:t>&lt; x </a:t>
            </a:r>
            <a:r>
              <a:rPr lang="en-US" sz="2100" dirty="0">
                <a:latin typeface="Garamond" pitchFamily="18" charset="0"/>
                <a:sym typeface="Wingdings" pitchFamily="2" charset="2"/>
              </a:rPr>
              <a:t></a:t>
            </a:r>
            <a:r>
              <a:rPr lang="sv-SE" sz="2100" dirty="0">
                <a:latin typeface="Garamond" pitchFamily="18" charset="0"/>
              </a:rPr>
              <a:t> e</a:t>
            </a:r>
            <a:r>
              <a:rPr lang="sv-SE" sz="2100" baseline="-25000" dirty="0">
                <a:latin typeface="Garamond" pitchFamily="18" charset="0"/>
              </a:rPr>
              <a:t>1</a:t>
            </a:r>
            <a:r>
              <a:rPr lang="sv-SE" sz="2100" dirty="0">
                <a:latin typeface="Garamond" pitchFamily="18" charset="0"/>
              </a:rPr>
              <a:t> &gt; o &lt; y </a:t>
            </a:r>
            <a:r>
              <a:rPr lang="en-US" sz="2100" dirty="0">
                <a:latin typeface="Garamond" pitchFamily="18" charset="0"/>
                <a:sym typeface="Wingdings" pitchFamily="2" charset="2"/>
              </a:rPr>
              <a:t></a:t>
            </a:r>
            <a:r>
              <a:rPr lang="sv-SE" sz="2100" dirty="0">
                <a:latin typeface="Garamond" pitchFamily="18" charset="0"/>
              </a:rPr>
              <a:t> d</a:t>
            </a:r>
            <a:r>
              <a:rPr lang="sv-SE" sz="2100" baseline="-25000" dirty="0">
                <a:latin typeface="Garamond" pitchFamily="18" charset="0"/>
              </a:rPr>
              <a:t>1</a:t>
            </a:r>
            <a:r>
              <a:rPr lang="sv-SE" sz="2100" dirty="0">
                <a:latin typeface="Garamond" pitchFamily="18" charset="0"/>
              </a:rPr>
              <a:t> &gt; o I  dan  &lt; y </a:t>
            </a:r>
            <a:r>
              <a:rPr lang="en-US" sz="2100" dirty="0">
                <a:latin typeface="Garamond" pitchFamily="18" charset="0"/>
                <a:sym typeface="Wingdings" pitchFamily="2" charset="2"/>
              </a:rPr>
              <a:t></a:t>
            </a:r>
            <a:r>
              <a:rPr lang="sv-SE" sz="2100" dirty="0">
                <a:latin typeface="Garamond" pitchFamily="18" charset="0"/>
              </a:rPr>
              <a:t> d</a:t>
            </a:r>
            <a:r>
              <a:rPr lang="sv-SE" sz="2100" baseline="-25000" dirty="0">
                <a:latin typeface="Garamond" pitchFamily="18" charset="0"/>
              </a:rPr>
              <a:t>1</a:t>
            </a:r>
            <a:r>
              <a:rPr lang="sv-SE" sz="2100" dirty="0">
                <a:latin typeface="Garamond" pitchFamily="18" charset="0"/>
              </a:rPr>
              <a:t> &gt; o &lt; x </a:t>
            </a:r>
            <a:r>
              <a:rPr lang="en-US" sz="2100" dirty="0">
                <a:latin typeface="Garamond" pitchFamily="18" charset="0"/>
                <a:sym typeface="Wingdings" pitchFamily="2" charset="2"/>
              </a:rPr>
              <a:t></a:t>
            </a:r>
            <a:r>
              <a:rPr lang="sv-SE" sz="2100" dirty="0">
                <a:latin typeface="Garamond" pitchFamily="18" charset="0"/>
              </a:rPr>
              <a:t> e</a:t>
            </a:r>
            <a:r>
              <a:rPr lang="sv-SE" sz="2100" baseline="-25000" dirty="0">
                <a:latin typeface="Garamond" pitchFamily="18" charset="0"/>
              </a:rPr>
              <a:t>1</a:t>
            </a:r>
            <a:r>
              <a:rPr lang="sv-SE" sz="2100" dirty="0">
                <a:latin typeface="Garamond" pitchFamily="18" charset="0"/>
              </a:rPr>
              <a:t> &gt; o I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v-SE" sz="2100" dirty="0">
                <a:latin typeface="Garamond" pitchFamily="18" charset="0"/>
              </a:rPr>
              <a:t>adalah </a:t>
            </a:r>
            <a:r>
              <a:rPr lang="sv-SE" sz="2100" dirty="0" smtClean="0">
                <a:latin typeface="Garamond" pitchFamily="18" charset="0"/>
              </a:rPr>
              <a:t>identik</a:t>
            </a:r>
            <a:r>
              <a:rPr lang="id-ID" sz="2100" smtClean="0">
                <a:latin typeface="Garamond" pitchFamily="18" charset="0"/>
              </a:rPr>
              <a:t> namun </a:t>
            </a:r>
            <a:r>
              <a:rPr lang="sv-SE" sz="2100" smtClean="0">
                <a:latin typeface="Garamond" pitchFamily="18" charset="0"/>
              </a:rPr>
              <a:t>terlihat </a:t>
            </a:r>
            <a:r>
              <a:rPr lang="sv-SE" sz="2100" dirty="0">
                <a:latin typeface="Garamond" pitchFamily="18" charset="0"/>
              </a:rPr>
              <a:t>bahwa (3) dan (4) saling berkontradiksi.</a:t>
            </a:r>
            <a:endParaRPr lang="en-US" sz="2100" b="1" dirty="0">
              <a:latin typeface="Garamond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100" b="1" dirty="0">
              <a:latin typeface="Garamond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 err="1">
                <a:latin typeface="Garamond" pitchFamily="18" charset="0"/>
              </a:rPr>
              <a:t>Berarti</a:t>
            </a:r>
            <a:r>
              <a:rPr lang="en-US" sz="2100" b="1" dirty="0">
                <a:latin typeface="Garamond" pitchFamily="18" charset="0"/>
              </a:rPr>
              <a:t> </a:t>
            </a:r>
            <a:r>
              <a:rPr lang="en-US" sz="2100" b="1" dirty="0" err="1">
                <a:latin typeface="Garamond" pitchFamily="18" charset="0"/>
              </a:rPr>
              <a:t>asumsi</a:t>
            </a:r>
            <a:r>
              <a:rPr lang="en-US" sz="2100" b="1" dirty="0">
                <a:latin typeface="Garamond" pitchFamily="18" charset="0"/>
              </a:rPr>
              <a:t> </a:t>
            </a:r>
            <a:r>
              <a:rPr lang="en-US" sz="2100" b="1" dirty="0" err="1">
                <a:latin typeface="Garamond" pitchFamily="18" charset="0"/>
              </a:rPr>
              <a:t>bahwa</a:t>
            </a:r>
            <a:r>
              <a:rPr lang="en-US" sz="2100" b="1" dirty="0">
                <a:latin typeface="Garamond" pitchFamily="18" charset="0"/>
              </a:rPr>
              <a:t> B </a:t>
            </a:r>
            <a:r>
              <a:rPr lang="en-US" sz="2100" b="1" dirty="0" err="1">
                <a:latin typeface="Garamond" pitchFamily="18" charset="0"/>
              </a:rPr>
              <a:t>tidak</a:t>
            </a:r>
            <a:r>
              <a:rPr lang="en-US" sz="2100" b="1" dirty="0">
                <a:latin typeface="Garamond" pitchFamily="18" charset="0"/>
              </a:rPr>
              <a:t> valid </a:t>
            </a:r>
            <a:r>
              <a:rPr lang="en-US" sz="2100" b="1" dirty="0" err="1">
                <a:latin typeface="Garamond" pitchFamily="18" charset="0"/>
              </a:rPr>
              <a:t>adalah</a:t>
            </a:r>
            <a:r>
              <a:rPr lang="en-US" sz="2100" b="1" dirty="0">
                <a:latin typeface="Garamond" pitchFamily="18" charset="0"/>
              </a:rPr>
              <a:t> </a:t>
            </a:r>
            <a:r>
              <a:rPr lang="en-US" sz="2100" b="1" dirty="0" err="1">
                <a:latin typeface="Garamond" pitchFamily="18" charset="0"/>
              </a:rPr>
              <a:t>tidak</a:t>
            </a:r>
            <a:r>
              <a:rPr lang="en-US" sz="2100" b="1" dirty="0">
                <a:latin typeface="Garamond" pitchFamily="18" charset="0"/>
              </a:rPr>
              <a:t> </a:t>
            </a:r>
            <a:r>
              <a:rPr lang="en-US" sz="2100" b="1" dirty="0" err="1">
                <a:latin typeface="Garamond" pitchFamily="18" charset="0"/>
              </a:rPr>
              <a:t>benar</a:t>
            </a:r>
            <a:r>
              <a:rPr lang="en-US" sz="2100" b="1" dirty="0">
                <a:latin typeface="Garamond" pitchFamily="18" charset="0"/>
              </a:rPr>
              <a:t>, </a:t>
            </a:r>
            <a:r>
              <a:rPr lang="en-US" sz="2100" b="1" dirty="0" err="1">
                <a:latin typeface="Garamond" pitchFamily="18" charset="0"/>
              </a:rPr>
              <a:t>sehingga</a:t>
            </a:r>
            <a:r>
              <a:rPr lang="en-US" sz="2100" b="1" dirty="0">
                <a:latin typeface="Garamond" pitchFamily="18" charset="0"/>
              </a:rPr>
              <a:t> B </a:t>
            </a:r>
            <a:r>
              <a:rPr lang="en-US" sz="2100" b="1" u="sng" dirty="0">
                <a:latin typeface="Garamond" pitchFamily="18" charset="0"/>
              </a:rPr>
              <a:t>VALID</a:t>
            </a:r>
            <a:r>
              <a:rPr lang="en-US" sz="2100" dirty="0">
                <a:latin typeface="Garamond" pitchFamily="18" charset="0"/>
              </a:rPr>
              <a:t>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94DE-35EF-45DB-A603-DF7EF71F0A84}" type="slidenum">
              <a:rPr lang="en-US" altLang="en-US"/>
              <a:pPr/>
              <a:t>42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Rectangle 3"/>
          <p:cNvSpPr>
            <a:spLocks noGrp="1" noChangeArrowheads="1"/>
          </p:cNvSpPr>
          <p:nvPr>
            <p:ph idx="1"/>
          </p:nvPr>
        </p:nvSpPr>
        <p:spPr>
          <a:xfrm>
            <a:off x="1214414" y="1428736"/>
            <a:ext cx="7498080" cy="4800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v-SE" dirty="0">
                <a:latin typeface="Garamond" pitchFamily="18" charset="0"/>
              </a:rPr>
              <a:t>Pada dasarnya Kalkulus Predikat merupakan perluasan dari Kalkulus Proposisi dimana Kalkulus Predikat mengatasi kelemahan pada kalkulus proposisi dengan menambahkan representasi</a:t>
            </a:r>
            <a:endParaRPr lang="en-US" dirty="0">
              <a:latin typeface="Garamond" pitchFamily="18" charset="0"/>
            </a:endParaRPr>
          </a:p>
          <a:p>
            <a:pPr lvl="1"/>
            <a:r>
              <a:rPr lang="en-US" dirty="0" err="1">
                <a:latin typeface="Garamond" pitchFamily="18" charset="0"/>
              </a:rPr>
              <a:t>Objek</a:t>
            </a:r>
            <a:r>
              <a:rPr lang="en-US" dirty="0">
                <a:latin typeface="Garamond" pitchFamily="18" charset="0"/>
              </a:rPr>
              <a:t> yang </a:t>
            </a:r>
            <a:r>
              <a:rPr lang="en-US" dirty="0" err="1">
                <a:latin typeface="Garamond" pitchFamily="18" charset="0"/>
              </a:rPr>
              <a:t>memiliki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dirty="0" err="1">
                <a:latin typeface="Garamond" pitchFamily="18" charset="0"/>
              </a:rPr>
              <a:t>sifat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dirty="0" err="1">
                <a:latin typeface="Garamond" pitchFamily="18" charset="0"/>
              </a:rPr>
              <a:t>tertentu</a:t>
            </a:r>
            <a:endParaRPr lang="en-US" dirty="0">
              <a:latin typeface="Garamond" pitchFamily="18" charset="0"/>
            </a:endParaRPr>
          </a:p>
          <a:p>
            <a:pPr lvl="1"/>
            <a:r>
              <a:rPr lang="en-US" dirty="0" err="1">
                <a:latin typeface="Garamond" pitchFamily="18" charset="0"/>
              </a:rPr>
              <a:t>Relasi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dirty="0" err="1">
                <a:latin typeface="Garamond" pitchFamily="18" charset="0"/>
              </a:rPr>
              <a:t>antar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dirty="0" err="1">
                <a:latin typeface="Garamond" pitchFamily="18" charset="0"/>
              </a:rPr>
              <a:t>objek</a:t>
            </a:r>
            <a:r>
              <a:rPr lang="en-US" dirty="0">
                <a:latin typeface="Garamond" pitchFamily="18" charset="0"/>
              </a:rPr>
              <a:t>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1F81-7653-49F2-BB6D-E809DF44B95A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76" y="285728"/>
            <a:ext cx="4429156" cy="1143000"/>
          </a:xfrm>
        </p:spPr>
        <p:txBody>
          <a:bodyPr/>
          <a:lstStyle/>
          <a:p>
            <a:r>
              <a:rPr lang="en-US" sz="3500" dirty="0" err="1" smtClean="0"/>
              <a:t>Simbol</a:t>
            </a:r>
            <a:r>
              <a:rPr lang="id-ID" sz="3500" dirty="0" smtClean="0"/>
              <a:t> yang digunakan</a:t>
            </a:r>
            <a:endParaRPr lang="en-US" sz="3500" dirty="0"/>
          </a:p>
        </p:txBody>
      </p:sp>
      <p:sp>
        <p:nvSpPr>
          <p:cNvPr id="284675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357298"/>
            <a:ext cx="8229600" cy="5138737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v-SE" sz="2400" dirty="0">
                <a:latin typeface="Garamond" pitchFamily="18" charset="0"/>
              </a:rPr>
              <a:t>Kalimat dalam kalkulus predikat dibuat dari simbol-simbol berikut :</a:t>
            </a:r>
          </a:p>
          <a:p>
            <a:pPr>
              <a:lnSpc>
                <a:spcPct val="90000"/>
              </a:lnSpc>
            </a:pPr>
            <a:r>
              <a:rPr lang="en-US" sz="2400" dirty="0" err="1">
                <a:latin typeface="Garamond" pitchFamily="18" charset="0"/>
              </a:rPr>
              <a:t>Simbol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Kebenaran</a:t>
            </a:r>
            <a:r>
              <a:rPr lang="en-US" sz="2400" dirty="0">
                <a:latin typeface="Garamond" pitchFamily="18" charset="0"/>
              </a:rPr>
              <a:t> 	: </a:t>
            </a:r>
            <a:r>
              <a:rPr lang="en-US" sz="2400" i="1" dirty="0">
                <a:latin typeface="Garamond" pitchFamily="18" charset="0"/>
              </a:rPr>
              <a:t>true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dan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i="1" dirty="0">
                <a:latin typeface="Garamond" pitchFamily="18" charset="0"/>
              </a:rPr>
              <a:t>false</a:t>
            </a:r>
          </a:p>
          <a:p>
            <a:pPr>
              <a:lnSpc>
                <a:spcPct val="90000"/>
              </a:lnSpc>
            </a:pPr>
            <a:r>
              <a:rPr lang="en-US" sz="2400" dirty="0" err="1">
                <a:latin typeface="Garamond" pitchFamily="18" charset="0"/>
              </a:rPr>
              <a:t>Simbol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Konstanta</a:t>
            </a:r>
            <a:r>
              <a:rPr lang="en-US" sz="2400" dirty="0">
                <a:latin typeface="Garamond" pitchFamily="18" charset="0"/>
              </a:rPr>
              <a:t> 	: a, b, c, a</a:t>
            </a:r>
            <a:r>
              <a:rPr lang="en-US" sz="2400" baseline="-25000" dirty="0">
                <a:latin typeface="Garamond" pitchFamily="18" charset="0"/>
              </a:rPr>
              <a:t>1</a:t>
            </a:r>
            <a:r>
              <a:rPr lang="en-US" sz="2400" dirty="0">
                <a:latin typeface="Garamond" pitchFamily="18" charset="0"/>
              </a:rPr>
              <a:t>, b</a:t>
            </a:r>
            <a:r>
              <a:rPr lang="en-US" sz="2400" baseline="-25000" dirty="0">
                <a:latin typeface="Garamond" pitchFamily="18" charset="0"/>
              </a:rPr>
              <a:t>1</a:t>
            </a:r>
            <a:r>
              <a:rPr lang="en-US" sz="2400" dirty="0">
                <a:latin typeface="Garamond" pitchFamily="18" charset="0"/>
              </a:rPr>
              <a:t>, …</a:t>
            </a:r>
          </a:p>
          <a:p>
            <a:pPr>
              <a:lnSpc>
                <a:spcPct val="90000"/>
              </a:lnSpc>
            </a:pPr>
            <a:r>
              <a:rPr lang="sv-SE" sz="2400" dirty="0">
                <a:latin typeface="Garamond" pitchFamily="18" charset="0"/>
              </a:rPr>
              <a:t>Simbol variabel 	: x, y, z, x</a:t>
            </a:r>
            <a:r>
              <a:rPr lang="sv-SE" sz="2400" baseline="-25000" dirty="0">
                <a:latin typeface="Garamond" pitchFamily="18" charset="0"/>
              </a:rPr>
              <a:t>1</a:t>
            </a:r>
            <a:r>
              <a:rPr lang="sv-SE" sz="2400" dirty="0">
                <a:latin typeface="Garamond" pitchFamily="18" charset="0"/>
              </a:rPr>
              <a:t>, x</a:t>
            </a:r>
            <a:r>
              <a:rPr lang="sv-SE" sz="2400" baseline="-25000" dirty="0">
                <a:latin typeface="Garamond" pitchFamily="18" charset="0"/>
              </a:rPr>
              <a:t>2</a:t>
            </a:r>
            <a:r>
              <a:rPr lang="sv-SE" sz="2400" dirty="0">
                <a:latin typeface="Garamond" pitchFamily="18" charset="0"/>
              </a:rPr>
              <a:t>, …</a:t>
            </a:r>
          </a:p>
          <a:p>
            <a:pPr>
              <a:lnSpc>
                <a:spcPct val="90000"/>
              </a:lnSpc>
            </a:pPr>
            <a:r>
              <a:rPr lang="sv-SE" sz="2400" dirty="0">
                <a:latin typeface="Garamond" pitchFamily="18" charset="0"/>
              </a:rPr>
              <a:t>Simbol fungsi 	: f, g, h, g</a:t>
            </a:r>
            <a:r>
              <a:rPr lang="sv-SE" sz="2400" baseline="-25000" dirty="0">
                <a:latin typeface="Garamond" pitchFamily="18" charset="0"/>
              </a:rPr>
              <a:t>1</a:t>
            </a:r>
            <a:r>
              <a:rPr lang="sv-SE" sz="2400" dirty="0">
                <a:latin typeface="Garamond" pitchFamily="18" charset="0"/>
              </a:rPr>
              <a:t>, f</a:t>
            </a:r>
            <a:r>
              <a:rPr lang="sv-SE" sz="2400" baseline="-25000" dirty="0">
                <a:latin typeface="Garamond" pitchFamily="18" charset="0"/>
              </a:rPr>
              <a:t>1</a:t>
            </a:r>
            <a:r>
              <a:rPr lang="sv-SE" sz="2400" dirty="0">
                <a:latin typeface="Garamond" pitchFamily="18" charset="0"/>
              </a:rPr>
              <a:t>, h</a:t>
            </a:r>
            <a:r>
              <a:rPr lang="sv-SE" sz="2400" baseline="-25000" dirty="0">
                <a:latin typeface="Garamond" pitchFamily="18" charset="0"/>
              </a:rPr>
              <a:t>1</a:t>
            </a:r>
            <a:r>
              <a:rPr lang="sv-SE" sz="2400" dirty="0">
                <a:latin typeface="Garamond" pitchFamily="18" charset="0"/>
              </a:rPr>
              <a:t>, 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v-SE" sz="2400" dirty="0">
                <a:latin typeface="Garamond" pitchFamily="18" charset="0"/>
              </a:rPr>
              <a:t>	Setiap simbol fungsi mempunyai </a:t>
            </a:r>
            <a:r>
              <a:rPr lang="sv-SE" sz="2400" dirty="0">
                <a:solidFill>
                  <a:srgbClr val="FF0000"/>
                </a:solidFill>
                <a:latin typeface="Garamond" pitchFamily="18" charset="0"/>
              </a:rPr>
              <a:t>arity</a:t>
            </a:r>
            <a:r>
              <a:rPr lang="sv-SE" sz="2400" dirty="0">
                <a:latin typeface="Garamond" pitchFamily="18" charset="0"/>
              </a:rPr>
              <a:t> yang menyatakan banyaknya parameter/ argumen yang harus dipenuhi.</a:t>
            </a:r>
          </a:p>
          <a:p>
            <a:pPr>
              <a:lnSpc>
                <a:spcPct val="90000"/>
              </a:lnSpc>
            </a:pPr>
            <a:r>
              <a:rPr lang="sv-SE" sz="2400" dirty="0">
                <a:latin typeface="Garamond" pitchFamily="18" charset="0"/>
              </a:rPr>
              <a:t>Simbol Predikat (menyatakan relasi) : p, q, r, s, p</a:t>
            </a:r>
            <a:r>
              <a:rPr lang="sv-SE" sz="2400" baseline="-25000" dirty="0">
                <a:latin typeface="Garamond" pitchFamily="18" charset="0"/>
              </a:rPr>
              <a:t>1</a:t>
            </a:r>
            <a:r>
              <a:rPr lang="sv-SE" sz="2400" dirty="0">
                <a:latin typeface="Garamond" pitchFamily="18" charset="0"/>
              </a:rPr>
              <a:t>, q</a:t>
            </a:r>
            <a:r>
              <a:rPr lang="sv-SE" sz="2400" baseline="-25000" dirty="0">
                <a:latin typeface="Garamond" pitchFamily="18" charset="0"/>
              </a:rPr>
              <a:t>1</a:t>
            </a:r>
            <a:r>
              <a:rPr lang="sv-SE" sz="2400" dirty="0">
                <a:latin typeface="Garamond" pitchFamily="18" charset="0"/>
              </a:rPr>
              <a:t>, r</a:t>
            </a:r>
            <a:r>
              <a:rPr lang="sv-SE" sz="2400" baseline="-25000" dirty="0">
                <a:latin typeface="Garamond" pitchFamily="18" charset="0"/>
              </a:rPr>
              <a:t>1</a:t>
            </a:r>
            <a:r>
              <a:rPr lang="sv-SE" sz="2400" dirty="0">
                <a:latin typeface="Garamond" pitchFamily="18" charset="0"/>
              </a:rPr>
              <a:t>, …</a:t>
            </a:r>
            <a:endParaRPr lang="en-US" sz="2400" dirty="0">
              <a:latin typeface="Garamond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Garamond" pitchFamily="18" charset="0"/>
              </a:rPr>
              <a:t>	</a:t>
            </a:r>
            <a:r>
              <a:rPr lang="en-US" sz="2400" dirty="0" err="1">
                <a:latin typeface="Garamond" pitchFamily="18" charset="0"/>
              </a:rPr>
              <a:t>Setiap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simbol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predikat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juga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memiliki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Garamond" pitchFamily="18" charset="0"/>
              </a:rPr>
              <a:t>arity</a:t>
            </a:r>
            <a:endParaRPr lang="en-US" sz="2400" dirty="0">
              <a:solidFill>
                <a:srgbClr val="FF0000"/>
              </a:solidFill>
              <a:latin typeface="Garamond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latin typeface="Garamond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v-SE" sz="2200" dirty="0">
                <a:latin typeface="Garamond" pitchFamily="18" charset="0"/>
              </a:rPr>
              <a:t>Catatan 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v-SE" sz="2200" dirty="0">
                <a:solidFill>
                  <a:srgbClr val="FF0000"/>
                </a:solidFill>
                <a:latin typeface="Garamond" pitchFamily="18" charset="0"/>
              </a:rPr>
              <a:t>Objek didalam kalkulus predikat dinyatakan sebagai konstanta atau variabel</a:t>
            </a:r>
            <a:r>
              <a:rPr lang="en-US" sz="2400" dirty="0">
                <a:latin typeface="Garamond" pitchFamily="18" charset="0"/>
              </a:rPr>
              <a:t>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A076-B521-4AEF-8371-A5D39B5E045B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285728"/>
            <a:ext cx="2857520" cy="1143000"/>
          </a:xfrm>
        </p:spPr>
        <p:txBody>
          <a:bodyPr/>
          <a:lstStyle/>
          <a:p>
            <a:r>
              <a:rPr lang="en-US" sz="3500" dirty="0" err="1" smtClean="0"/>
              <a:t>Definisi</a:t>
            </a:r>
            <a:r>
              <a:rPr lang="en-US" sz="3500" dirty="0" smtClean="0"/>
              <a:t> </a:t>
            </a:r>
            <a:r>
              <a:rPr lang="en-US" sz="3500" dirty="0"/>
              <a:t>Term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idx="1"/>
          </p:nvPr>
        </p:nvSpPr>
        <p:spPr>
          <a:xfrm>
            <a:off x="1214414" y="1357298"/>
            <a:ext cx="7498080" cy="4800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v-SE" sz="2600" dirty="0">
                <a:latin typeface="Garamond" pitchFamily="18" charset="0"/>
              </a:rPr>
              <a:t>Term adalah sebuah ekspresi yang menyatakan objek.</a:t>
            </a:r>
          </a:p>
          <a:p>
            <a:pPr>
              <a:buFont typeface="Wingdings" pitchFamily="2" charset="2"/>
              <a:buNone/>
            </a:pPr>
            <a:endParaRPr lang="sv-SE" sz="900" dirty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sv-SE" sz="2600" dirty="0">
                <a:latin typeface="Garamond" pitchFamily="18" charset="0"/>
              </a:rPr>
              <a:t>Term dibangun berdasarkan aturan-aturan sebagai berikut :</a:t>
            </a:r>
            <a:endParaRPr lang="en-US" sz="2600" dirty="0">
              <a:latin typeface="Garamond" pitchFamily="18" charset="0"/>
            </a:endParaRPr>
          </a:p>
          <a:p>
            <a:r>
              <a:rPr lang="en-US" sz="2600" dirty="0" err="1">
                <a:latin typeface="Garamond" pitchFamily="18" charset="0"/>
              </a:rPr>
              <a:t>Semua</a:t>
            </a:r>
            <a:r>
              <a:rPr lang="en-US" sz="2600" dirty="0">
                <a:latin typeface="Garamond" pitchFamily="18" charset="0"/>
              </a:rPr>
              <a:t> </a:t>
            </a:r>
            <a:r>
              <a:rPr lang="en-US" sz="2600" dirty="0" err="1">
                <a:latin typeface="Garamond" pitchFamily="18" charset="0"/>
              </a:rPr>
              <a:t>konstanta</a:t>
            </a:r>
            <a:r>
              <a:rPr lang="en-US" sz="2600" dirty="0">
                <a:latin typeface="Garamond" pitchFamily="18" charset="0"/>
              </a:rPr>
              <a:t> </a:t>
            </a:r>
            <a:r>
              <a:rPr lang="en-US" sz="2600" dirty="0" err="1">
                <a:latin typeface="Garamond" pitchFamily="18" charset="0"/>
              </a:rPr>
              <a:t>adalah</a:t>
            </a:r>
            <a:r>
              <a:rPr lang="en-US" sz="2600" dirty="0">
                <a:latin typeface="Garamond" pitchFamily="18" charset="0"/>
              </a:rPr>
              <a:t> term</a:t>
            </a:r>
          </a:p>
          <a:p>
            <a:r>
              <a:rPr lang="en-US" sz="2600" dirty="0" err="1">
                <a:latin typeface="Garamond" pitchFamily="18" charset="0"/>
              </a:rPr>
              <a:t>Semua</a:t>
            </a:r>
            <a:r>
              <a:rPr lang="en-US" sz="2600" dirty="0">
                <a:latin typeface="Garamond" pitchFamily="18" charset="0"/>
              </a:rPr>
              <a:t> </a:t>
            </a:r>
            <a:r>
              <a:rPr lang="en-US" sz="2600" dirty="0" err="1">
                <a:latin typeface="Garamond" pitchFamily="18" charset="0"/>
              </a:rPr>
              <a:t>variabel</a:t>
            </a:r>
            <a:r>
              <a:rPr lang="en-US" sz="2600" dirty="0">
                <a:latin typeface="Garamond" pitchFamily="18" charset="0"/>
              </a:rPr>
              <a:t> </a:t>
            </a:r>
            <a:r>
              <a:rPr lang="en-US" sz="2600" dirty="0" err="1">
                <a:latin typeface="Garamond" pitchFamily="18" charset="0"/>
              </a:rPr>
              <a:t>adalah</a:t>
            </a:r>
            <a:r>
              <a:rPr lang="en-US" sz="2600" dirty="0">
                <a:latin typeface="Garamond" pitchFamily="18" charset="0"/>
              </a:rPr>
              <a:t> term</a:t>
            </a:r>
          </a:p>
          <a:p>
            <a:r>
              <a:rPr lang="en-US" sz="2600" dirty="0" err="1">
                <a:latin typeface="Garamond" pitchFamily="18" charset="0"/>
              </a:rPr>
              <a:t>Jika</a:t>
            </a:r>
            <a:r>
              <a:rPr lang="en-US" sz="2600" dirty="0">
                <a:latin typeface="Garamond" pitchFamily="18" charset="0"/>
              </a:rPr>
              <a:t> t</a:t>
            </a:r>
            <a:r>
              <a:rPr lang="en-US" sz="2600" baseline="-25000" dirty="0">
                <a:latin typeface="Garamond" pitchFamily="18" charset="0"/>
              </a:rPr>
              <a:t>1</a:t>
            </a:r>
            <a:r>
              <a:rPr lang="en-US" sz="2600" dirty="0">
                <a:latin typeface="Garamond" pitchFamily="18" charset="0"/>
              </a:rPr>
              <a:t>, t</a:t>
            </a:r>
            <a:r>
              <a:rPr lang="en-US" sz="2600" baseline="-25000" dirty="0">
                <a:latin typeface="Garamond" pitchFamily="18" charset="0"/>
              </a:rPr>
              <a:t>2</a:t>
            </a:r>
            <a:r>
              <a:rPr lang="en-US" sz="2600" dirty="0">
                <a:latin typeface="Garamond" pitchFamily="18" charset="0"/>
              </a:rPr>
              <a:t>, …, </a:t>
            </a:r>
            <a:r>
              <a:rPr lang="en-US" sz="2600" dirty="0" err="1">
                <a:latin typeface="Garamond" pitchFamily="18" charset="0"/>
              </a:rPr>
              <a:t>t</a:t>
            </a:r>
            <a:r>
              <a:rPr lang="en-US" sz="2600" baseline="-25000" dirty="0" err="1">
                <a:latin typeface="Garamond" pitchFamily="18" charset="0"/>
              </a:rPr>
              <a:t>n</a:t>
            </a:r>
            <a:r>
              <a:rPr lang="en-US" sz="2600" dirty="0">
                <a:latin typeface="Garamond" pitchFamily="18" charset="0"/>
              </a:rPr>
              <a:t> </a:t>
            </a:r>
            <a:r>
              <a:rPr lang="en-US" sz="2600" dirty="0" err="1">
                <a:latin typeface="Garamond" pitchFamily="18" charset="0"/>
              </a:rPr>
              <a:t>adalah</a:t>
            </a:r>
            <a:r>
              <a:rPr lang="en-US" sz="2600" dirty="0">
                <a:latin typeface="Garamond" pitchFamily="18" charset="0"/>
              </a:rPr>
              <a:t> (n </a:t>
            </a:r>
            <a:r>
              <a:rPr lang="en-US" sz="2600" dirty="0">
                <a:latin typeface="Garamond" pitchFamily="18" charset="0"/>
                <a:sym typeface="Symbol" pitchFamily="18" charset="2"/>
              </a:rPr>
              <a:t></a:t>
            </a:r>
            <a:r>
              <a:rPr lang="en-US" sz="2600" dirty="0">
                <a:latin typeface="Garamond" pitchFamily="18" charset="0"/>
              </a:rPr>
              <a:t> 1) </a:t>
            </a:r>
            <a:r>
              <a:rPr lang="en-US" sz="2600" dirty="0" err="1">
                <a:latin typeface="Garamond" pitchFamily="18" charset="0"/>
              </a:rPr>
              <a:t>dan</a:t>
            </a:r>
            <a:r>
              <a:rPr lang="en-US" sz="2600" dirty="0">
                <a:latin typeface="Garamond" pitchFamily="18" charset="0"/>
              </a:rPr>
              <a:t> f </a:t>
            </a:r>
            <a:r>
              <a:rPr lang="en-US" sz="2600" dirty="0" err="1">
                <a:latin typeface="Garamond" pitchFamily="18" charset="0"/>
              </a:rPr>
              <a:t>adalah</a:t>
            </a:r>
            <a:r>
              <a:rPr lang="en-US" sz="2600" dirty="0">
                <a:latin typeface="Garamond" pitchFamily="18" charset="0"/>
              </a:rPr>
              <a:t> </a:t>
            </a:r>
            <a:r>
              <a:rPr lang="en-US" sz="2600" dirty="0" err="1">
                <a:latin typeface="Garamond" pitchFamily="18" charset="0"/>
              </a:rPr>
              <a:t>fungsi</a:t>
            </a:r>
            <a:r>
              <a:rPr lang="en-US" sz="2600" dirty="0">
                <a:latin typeface="Garamond" pitchFamily="18" charset="0"/>
              </a:rPr>
              <a:t> </a:t>
            </a:r>
            <a:r>
              <a:rPr lang="en-US" sz="2600" dirty="0" err="1">
                <a:latin typeface="Garamond" pitchFamily="18" charset="0"/>
              </a:rPr>
              <a:t>dengan</a:t>
            </a:r>
            <a:r>
              <a:rPr lang="en-US" sz="2600" dirty="0">
                <a:latin typeface="Garamond" pitchFamily="18" charset="0"/>
              </a:rPr>
              <a:t> </a:t>
            </a:r>
            <a:r>
              <a:rPr lang="en-US" sz="2600" dirty="0" err="1">
                <a:latin typeface="Garamond" pitchFamily="18" charset="0"/>
              </a:rPr>
              <a:t>arity</a:t>
            </a:r>
            <a:r>
              <a:rPr lang="en-US" sz="2600" dirty="0">
                <a:latin typeface="Garamond" pitchFamily="18" charset="0"/>
              </a:rPr>
              <a:t> = n, </a:t>
            </a:r>
            <a:r>
              <a:rPr lang="en-US" sz="2600" dirty="0" err="1">
                <a:latin typeface="Garamond" pitchFamily="18" charset="0"/>
              </a:rPr>
              <a:t>maka</a:t>
            </a:r>
            <a:r>
              <a:rPr lang="en-US" sz="2600" dirty="0">
                <a:latin typeface="Garamond" pitchFamily="18" charset="0"/>
              </a:rPr>
              <a:t> </a:t>
            </a:r>
            <a:r>
              <a:rPr lang="en-US" sz="2600" dirty="0" err="1">
                <a:latin typeface="Garamond" pitchFamily="18" charset="0"/>
              </a:rPr>
              <a:t>fungsi</a:t>
            </a:r>
            <a:r>
              <a:rPr lang="en-US" sz="2600" dirty="0">
                <a:latin typeface="Garamond" pitchFamily="18" charset="0"/>
              </a:rPr>
              <a:t> f(t</a:t>
            </a:r>
            <a:r>
              <a:rPr lang="en-US" sz="2600" baseline="-25000" dirty="0">
                <a:latin typeface="Garamond" pitchFamily="18" charset="0"/>
              </a:rPr>
              <a:t>1</a:t>
            </a:r>
            <a:r>
              <a:rPr lang="en-US" sz="2600" dirty="0">
                <a:latin typeface="Garamond" pitchFamily="18" charset="0"/>
              </a:rPr>
              <a:t>,t</a:t>
            </a:r>
            <a:r>
              <a:rPr lang="en-US" sz="2600" baseline="-25000" dirty="0">
                <a:latin typeface="Garamond" pitchFamily="18" charset="0"/>
              </a:rPr>
              <a:t>2</a:t>
            </a:r>
            <a:r>
              <a:rPr lang="en-US" sz="2600" dirty="0">
                <a:latin typeface="Garamond" pitchFamily="18" charset="0"/>
              </a:rPr>
              <a:t>, …, </a:t>
            </a:r>
            <a:r>
              <a:rPr lang="en-US" sz="2600" dirty="0" err="1">
                <a:latin typeface="Garamond" pitchFamily="18" charset="0"/>
              </a:rPr>
              <a:t>t</a:t>
            </a:r>
            <a:r>
              <a:rPr lang="en-US" sz="2600" baseline="-25000" dirty="0" err="1">
                <a:latin typeface="Garamond" pitchFamily="18" charset="0"/>
              </a:rPr>
              <a:t>n</a:t>
            </a:r>
            <a:r>
              <a:rPr lang="en-US" sz="2600" dirty="0">
                <a:latin typeface="Garamond" pitchFamily="18" charset="0"/>
              </a:rPr>
              <a:t>) </a:t>
            </a:r>
            <a:r>
              <a:rPr lang="en-US" sz="2600" dirty="0" err="1">
                <a:latin typeface="Garamond" pitchFamily="18" charset="0"/>
              </a:rPr>
              <a:t>adalah</a:t>
            </a:r>
            <a:r>
              <a:rPr lang="en-US" sz="2600" dirty="0">
                <a:latin typeface="Garamond" pitchFamily="18" charset="0"/>
              </a:rPr>
              <a:t> term</a:t>
            </a:r>
          </a:p>
          <a:p>
            <a:r>
              <a:rPr lang="en-US" sz="2600" dirty="0" err="1">
                <a:latin typeface="Garamond" pitchFamily="18" charset="0"/>
              </a:rPr>
              <a:t>Jika</a:t>
            </a:r>
            <a:r>
              <a:rPr lang="en-US" sz="2600" dirty="0">
                <a:latin typeface="Garamond" pitchFamily="18" charset="0"/>
              </a:rPr>
              <a:t> A </a:t>
            </a:r>
            <a:r>
              <a:rPr lang="en-US" sz="2600" dirty="0" err="1">
                <a:latin typeface="Garamond" pitchFamily="18" charset="0"/>
              </a:rPr>
              <a:t>adalah</a:t>
            </a:r>
            <a:r>
              <a:rPr lang="en-US" sz="2600" dirty="0">
                <a:latin typeface="Garamond" pitchFamily="18" charset="0"/>
              </a:rPr>
              <a:t> </a:t>
            </a:r>
            <a:r>
              <a:rPr lang="en-US" sz="2600" dirty="0" err="1">
                <a:latin typeface="Garamond" pitchFamily="18" charset="0"/>
              </a:rPr>
              <a:t>kalimat</a:t>
            </a:r>
            <a:r>
              <a:rPr lang="en-US" sz="2600" dirty="0">
                <a:latin typeface="Garamond" pitchFamily="18" charset="0"/>
              </a:rPr>
              <a:t>, </a:t>
            </a:r>
            <a:r>
              <a:rPr lang="en-US" sz="2600" dirty="0" err="1">
                <a:latin typeface="Garamond" pitchFamily="18" charset="0"/>
              </a:rPr>
              <a:t>sedang</a:t>
            </a:r>
            <a:r>
              <a:rPr lang="en-US" sz="2600" dirty="0">
                <a:latin typeface="Garamond" pitchFamily="18" charset="0"/>
              </a:rPr>
              <a:t> s </a:t>
            </a:r>
            <a:r>
              <a:rPr lang="en-US" sz="2600" dirty="0" err="1">
                <a:latin typeface="Garamond" pitchFamily="18" charset="0"/>
              </a:rPr>
              <a:t>dan</a:t>
            </a:r>
            <a:r>
              <a:rPr lang="en-US" sz="2600" dirty="0">
                <a:latin typeface="Garamond" pitchFamily="18" charset="0"/>
              </a:rPr>
              <a:t> t </a:t>
            </a:r>
            <a:r>
              <a:rPr lang="en-US" sz="2600" dirty="0" err="1">
                <a:latin typeface="Garamond" pitchFamily="18" charset="0"/>
              </a:rPr>
              <a:t>adalah</a:t>
            </a:r>
            <a:r>
              <a:rPr lang="en-US" sz="2600" dirty="0">
                <a:latin typeface="Garamond" pitchFamily="18" charset="0"/>
              </a:rPr>
              <a:t> term, </a:t>
            </a:r>
            <a:r>
              <a:rPr lang="en-US" sz="2600" dirty="0" err="1">
                <a:latin typeface="Garamond" pitchFamily="18" charset="0"/>
              </a:rPr>
              <a:t>maka</a:t>
            </a:r>
            <a:r>
              <a:rPr lang="en-US" sz="2600" dirty="0">
                <a:latin typeface="Garamond" pitchFamily="18" charset="0"/>
              </a:rPr>
              <a:t> </a:t>
            </a:r>
            <a:r>
              <a:rPr lang="en-US" sz="2600" dirty="0" err="1">
                <a:latin typeface="Garamond" pitchFamily="18" charset="0"/>
              </a:rPr>
              <a:t>kondisional</a:t>
            </a:r>
            <a:r>
              <a:rPr lang="en-US" sz="2600" dirty="0">
                <a:latin typeface="Garamond" pitchFamily="18" charset="0"/>
              </a:rPr>
              <a:t> if A then s else t </a:t>
            </a:r>
            <a:r>
              <a:rPr lang="en-US" sz="2600" dirty="0" err="1">
                <a:latin typeface="Garamond" pitchFamily="18" charset="0"/>
              </a:rPr>
              <a:t>adalah</a:t>
            </a:r>
            <a:r>
              <a:rPr lang="en-US" sz="2600" dirty="0">
                <a:latin typeface="Garamond" pitchFamily="18" charset="0"/>
              </a:rPr>
              <a:t> term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1064-5607-46F3-A276-40913E6B071A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>
          <a:xfrm>
            <a:off x="1214414" y="1071546"/>
            <a:ext cx="7498080" cy="4800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600" dirty="0" err="1">
                <a:latin typeface="Garamond" pitchFamily="18" charset="0"/>
              </a:rPr>
              <a:t>Contoh</a:t>
            </a:r>
            <a:r>
              <a:rPr lang="en-US" sz="2600" dirty="0">
                <a:latin typeface="Garamond" pitchFamily="18" charset="0"/>
              </a:rPr>
              <a:t> :</a:t>
            </a:r>
          </a:p>
          <a:p>
            <a:r>
              <a:rPr lang="en-US" sz="2600" dirty="0">
                <a:latin typeface="Garamond" pitchFamily="18" charset="0"/>
              </a:rPr>
              <a:t>f(</a:t>
            </a:r>
            <a:r>
              <a:rPr lang="en-US" sz="2600" dirty="0" err="1">
                <a:latin typeface="Garamond" pitchFamily="18" charset="0"/>
              </a:rPr>
              <a:t>a,x</a:t>
            </a:r>
            <a:r>
              <a:rPr lang="en-US" sz="2600" dirty="0">
                <a:latin typeface="Garamond" pitchFamily="18" charset="0"/>
              </a:rPr>
              <a:t>) </a:t>
            </a:r>
            <a:r>
              <a:rPr lang="en-US" sz="2600" dirty="0" err="1">
                <a:latin typeface="Garamond" pitchFamily="18" charset="0"/>
              </a:rPr>
              <a:t>adalah</a:t>
            </a:r>
            <a:r>
              <a:rPr lang="en-US" sz="2600" dirty="0">
                <a:latin typeface="Garamond" pitchFamily="18" charset="0"/>
              </a:rPr>
              <a:t> term, </a:t>
            </a:r>
            <a:r>
              <a:rPr lang="en-US" sz="2600" dirty="0" err="1">
                <a:latin typeface="Garamond" pitchFamily="18" charset="0"/>
              </a:rPr>
              <a:t>karena</a:t>
            </a:r>
            <a:endParaRPr lang="en-US" sz="2600" dirty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600" dirty="0">
                <a:latin typeface="Garamond" pitchFamily="18" charset="0"/>
              </a:rPr>
              <a:t>	</a:t>
            </a:r>
            <a:r>
              <a:rPr lang="en-US" sz="2200" dirty="0">
                <a:latin typeface="Garamond" pitchFamily="18" charset="0"/>
              </a:rPr>
              <a:t>a </a:t>
            </a:r>
            <a:r>
              <a:rPr lang="en-US" sz="2200" dirty="0" err="1">
                <a:latin typeface="Garamond" pitchFamily="18" charset="0"/>
              </a:rPr>
              <a:t>adalah</a:t>
            </a: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 err="1">
                <a:latin typeface="Garamond" pitchFamily="18" charset="0"/>
              </a:rPr>
              <a:t>simbol</a:t>
            </a: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 err="1">
                <a:latin typeface="Garamond" pitchFamily="18" charset="0"/>
              </a:rPr>
              <a:t>konstanta</a:t>
            </a:r>
            <a:r>
              <a:rPr lang="en-US" sz="2200" dirty="0">
                <a:latin typeface="Garamond" pitchFamily="18" charset="0"/>
              </a:rPr>
              <a:t>, </a:t>
            </a:r>
            <a:r>
              <a:rPr lang="en-US" sz="2200" dirty="0" err="1">
                <a:latin typeface="Garamond" pitchFamily="18" charset="0"/>
              </a:rPr>
              <a:t>dan</a:t>
            </a: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 err="1">
                <a:latin typeface="Garamond" pitchFamily="18" charset="0"/>
              </a:rPr>
              <a:t>semua</a:t>
            </a: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 err="1">
                <a:latin typeface="Garamond" pitchFamily="18" charset="0"/>
              </a:rPr>
              <a:t>konstanta</a:t>
            </a: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 err="1">
                <a:latin typeface="Garamond" pitchFamily="18" charset="0"/>
              </a:rPr>
              <a:t>adalah</a:t>
            </a:r>
            <a:r>
              <a:rPr lang="en-US" sz="2200" dirty="0">
                <a:latin typeface="Garamond" pitchFamily="18" charset="0"/>
              </a:rPr>
              <a:t> term,</a:t>
            </a:r>
          </a:p>
          <a:p>
            <a:pPr>
              <a:buFont typeface="Wingdings" pitchFamily="2" charset="2"/>
              <a:buNone/>
            </a:pPr>
            <a:r>
              <a:rPr lang="en-US" sz="2200" dirty="0">
                <a:latin typeface="Garamond" pitchFamily="18" charset="0"/>
              </a:rPr>
              <a:t>	x </a:t>
            </a:r>
            <a:r>
              <a:rPr lang="en-US" sz="2200" dirty="0" err="1">
                <a:latin typeface="Garamond" pitchFamily="18" charset="0"/>
              </a:rPr>
              <a:t>adalah</a:t>
            </a: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 err="1">
                <a:latin typeface="Garamond" pitchFamily="18" charset="0"/>
              </a:rPr>
              <a:t>simbol</a:t>
            </a: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 err="1">
                <a:latin typeface="Garamond" pitchFamily="18" charset="0"/>
              </a:rPr>
              <a:t>variabel</a:t>
            </a:r>
            <a:r>
              <a:rPr lang="en-US" sz="2200" dirty="0">
                <a:latin typeface="Garamond" pitchFamily="18" charset="0"/>
              </a:rPr>
              <a:t>, </a:t>
            </a:r>
            <a:r>
              <a:rPr lang="en-US" sz="2200" dirty="0" err="1">
                <a:latin typeface="Garamond" pitchFamily="18" charset="0"/>
              </a:rPr>
              <a:t>dan</a:t>
            </a: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 err="1">
                <a:latin typeface="Garamond" pitchFamily="18" charset="0"/>
              </a:rPr>
              <a:t>semua</a:t>
            </a: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 err="1">
                <a:latin typeface="Garamond" pitchFamily="18" charset="0"/>
              </a:rPr>
              <a:t>variabel</a:t>
            </a: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 err="1">
                <a:latin typeface="Garamond" pitchFamily="18" charset="0"/>
              </a:rPr>
              <a:t>adalah</a:t>
            </a:r>
            <a:r>
              <a:rPr lang="en-US" sz="2200" dirty="0">
                <a:latin typeface="Garamond" pitchFamily="18" charset="0"/>
              </a:rPr>
              <a:t> term,</a:t>
            </a:r>
          </a:p>
          <a:p>
            <a:pPr>
              <a:buFont typeface="Wingdings" pitchFamily="2" charset="2"/>
              <a:buNone/>
            </a:pPr>
            <a:r>
              <a:rPr lang="en-US" sz="2200" dirty="0">
                <a:latin typeface="Garamond" pitchFamily="18" charset="0"/>
              </a:rPr>
              <a:t>	f </a:t>
            </a:r>
            <a:r>
              <a:rPr lang="en-US" sz="2200" dirty="0" err="1">
                <a:latin typeface="Garamond" pitchFamily="18" charset="0"/>
              </a:rPr>
              <a:t>adalah</a:t>
            </a: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 err="1">
                <a:latin typeface="Garamond" pitchFamily="18" charset="0"/>
              </a:rPr>
              <a:t>simbol</a:t>
            </a: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 err="1">
                <a:latin typeface="Garamond" pitchFamily="18" charset="0"/>
              </a:rPr>
              <a:t>fungsi</a:t>
            </a: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 err="1">
                <a:latin typeface="Garamond" pitchFamily="18" charset="0"/>
              </a:rPr>
              <a:t>dan</a:t>
            </a: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 err="1">
                <a:latin typeface="Garamond" pitchFamily="18" charset="0"/>
              </a:rPr>
              <a:t>semua</a:t>
            </a: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 err="1">
                <a:latin typeface="Garamond" pitchFamily="18" charset="0"/>
              </a:rPr>
              <a:t>fungsi</a:t>
            </a: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 err="1">
                <a:latin typeface="Garamond" pitchFamily="18" charset="0"/>
              </a:rPr>
              <a:t>adalah</a:t>
            </a:r>
            <a:r>
              <a:rPr lang="en-US" sz="2200" dirty="0">
                <a:latin typeface="Garamond" pitchFamily="18" charset="0"/>
              </a:rPr>
              <a:t> term</a:t>
            </a:r>
          </a:p>
          <a:p>
            <a:r>
              <a:rPr lang="en-US" sz="2600" dirty="0">
                <a:latin typeface="Garamond" pitchFamily="18" charset="0"/>
              </a:rPr>
              <a:t>g(x, f(</a:t>
            </a:r>
            <a:r>
              <a:rPr lang="en-US" sz="2600" dirty="0" err="1">
                <a:latin typeface="Garamond" pitchFamily="18" charset="0"/>
              </a:rPr>
              <a:t>a,x</a:t>
            </a:r>
            <a:r>
              <a:rPr lang="en-US" sz="2600" dirty="0">
                <a:latin typeface="Garamond" pitchFamily="18" charset="0"/>
              </a:rPr>
              <a:t>)) </a:t>
            </a:r>
            <a:r>
              <a:rPr lang="en-US" sz="2600" dirty="0" err="1">
                <a:latin typeface="Garamond" pitchFamily="18" charset="0"/>
              </a:rPr>
              <a:t>adalah</a:t>
            </a:r>
            <a:r>
              <a:rPr lang="en-US" sz="2600" dirty="0">
                <a:latin typeface="Garamond" pitchFamily="18" charset="0"/>
              </a:rPr>
              <a:t> term, </a:t>
            </a:r>
            <a:r>
              <a:rPr lang="en-US" sz="2600" dirty="0" err="1">
                <a:latin typeface="Garamond" pitchFamily="18" charset="0"/>
              </a:rPr>
              <a:t>karena</a:t>
            </a:r>
            <a:r>
              <a:rPr lang="en-US" sz="2600" dirty="0">
                <a:latin typeface="Garamond" pitchFamily="18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sz="2600" dirty="0">
                <a:latin typeface="Garamond" pitchFamily="18" charset="0"/>
              </a:rPr>
              <a:t>	</a:t>
            </a:r>
            <a:r>
              <a:rPr lang="en-US" sz="2200" dirty="0">
                <a:latin typeface="Garamond" pitchFamily="18" charset="0"/>
              </a:rPr>
              <a:t>a </a:t>
            </a:r>
            <a:r>
              <a:rPr lang="en-US" sz="2200" dirty="0" err="1">
                <a:latin typeface="Garamond" pitchFamily="18" charset="0"/>
              </a:rPr>
              <a:t>adalah</a:t>
            </a: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 err="1">
                <a:latin typeface="Garamond" pitchFamily="18" charset="0"/>
              </a:rPr>
              <a:t>simbol</a:t>
            </a: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 err="1">
                <a:latin typeface="Garamond" pitchFamily="18" charset="0"/>
              </a:rPr>
              <a:t>konstanta</a:t>
            </a:r>
            <a:r>
              <a:rPr lang="en-US" sz="2200" dirty="0">
                <a:latin typeface="Garamond" pitchFamily="18" charset="0"/>
              </a:rPr>
              <a:t>, </a:t>
            </a:r>
            <a:r>
              <a:rPr lang="en-US" sz="2200" dirty="0" err="1">
                <a:latin typeface="Garamond" pitchFamily="18" charset="0"/>
              </a:rPr>
              <a:t>dan</a:t>
            </a: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 err="1">
                <a:latin typeface="Garamond" pitchFamily="18" charset="0"/>
              </a:rPr>
              <a:t>semua</a:t>
            </a: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 err="1">
                <a:latin typeface="Garamond" pitchFamily="18" charset="0"/>
              </a:rPr>
              <a:t>konstanta</a:t>
            </a: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 err="1">
                <a:latin typeface="Garamond" pitchFamily="18" charset="0"/>
              </a:rPr>
              <a:t>adalah</a:t>
            </a:r>
            <a:r>
              <a:rPr lang="en-US" sz="2200" dirty="0">
                <a:latin typeface="Garamond" pitchFamily="18" charset="0"/>
              </a:rPr>
              <a:t> term,</a:t>
            </a:r>
          </a:p>
          <a:p>
            <a:pPr>
              <a:buFont typeface="Wingdings" pitchFamily="2" charset="2"/>
              <a:buNone/>
            </a:pPr>
            <a:r>
              <a:rPr lang="en-US" sz="2200" dirty="0">
                <a:latin typeface="Garamond" pitchFamily="18" charset="0"/>
              </a:rPr>
              <a:t>	x </a:t>
            </a:r>
            <a:r>
              <a:rPr lang="en-US" sz="2200" dirty="0" err="1">
                <a:latin typeface="Garamond" pitchFamily="18" charset="0"/>
              </a:rPr>
              <a:t>adalah</a:t>
            </a: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 err="1">
                <a:latin typeface="Garamond" pitchFamily="18" charset="0"/>
              </a:rPr>
              <a:t>simbol</a:t>
            </a: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 err="1">
                <a:latin typeface="Garamond" pitchFamily="18" charset="0"/>
              </a:rPr>
              <a:t>variabel</a:t>
            </a:r>
            <a:r>
              <a:rPr lang="en-US" sz="2200" dirty="0">
                <a:latin typeface="Garamond" pitchFamily="18" charset="0"/>
              </a:rPr>
              <a:t>, </a:t>
            </a:r>
            <a:r>
              <a:rPr lang="en-US" sz="2200" dirty="0" err="1">
                <a:latin typeface="Garamond" pitchFamily="18" charset="0"/>
              </a:rPr>
              <a:t>dan</a:t>
            </a: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 err="1">
                <a:latin typeface="Garamond" pitchFamily="18" charset="0"/>
              </a:rPr>
              <a:t>semua</a:t>
            </a: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 err="1">
                <a:latin typeface="Garamond" pitchFamily="18" charset="0"/>
              </a:rPr>
              <a:t>variabel</a:t>
            </a: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 err="1">
                <a:latin typeface="Garamond" pitchFamily="18" charset="0"/>
              </a:rPr>
              <a:t>adalah</a:t>
            </a:r>
            <a:r>
              <a:rPr lang="en-US" sz="2200" dirty="0">
                <a:latin typeface="Garamond" pitchFamily="18" charset="0"/>
              </a:rPr>
              <a:t> term,</a:t>
            </a:r>
          </a:p>
          <a:p>
            <a:pPr>
              <a:buFont typeface="Wingdings" pitchFamily="2" charset="2"/>
              <a:buNone/>
            </a:pPr>
            <a:r>
              <a:rPr lang="en-US" sz="2200" dirty="0">
                <a:latin typeface="Garamond" pitchFamily="18" charset="0"/>
              </a:rPr>
              <a:t>	f </a:t>
            </a:r>
            <a:r>
              <a:rPr lang="en-US" sz="2200" dirty="0" err="1">
                <a:latin typeface="Garamond" pitchFamily="18" charset="0"/>
              </a:rPr>
              <a:t>dan</a:t>
            </a:r>
            <a:r>
              <a:rPr lang="en-US" sz="2200" dirty="0">
                <a:latin typeface="Garamond" pitchFamily="18" charset="0"/>
              </a:rPr>
              <a:t> g </a:t>
            </a:r>
            <a:r>
              <a:rPr lang="en-US" sz="2200" dirty="0" err="1">
                <a:latin typeface="Garamond" pitchFamily="18" charset="0"/>
              </a:rPr>
              <a:t>adalah</a:t>
            </a: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 err="1">
                <a:latin typeface="Garamond" pitchFamily="18" charset="0"/>
              </a:rPr>
              <a:t>simbol</a:t>
            </a: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 err="1">
                <a:latin typeface="Garamond" pitchFamily="18" charset="0"/>
              </a:rPr>
              <a:t>fungsi</a:t>
            </a: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 err="1">
                <a:latin typeface="Garamond" pitchFamily="18" charset="0"/>
              </a:rPr>
              <a:t>dan</a:t>
            </a: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 err="1">
                <a:latin typeface="Garamond" pitchFamily="18" charset="0"/>
              </a:rPr>
              <a:t>semua</a:t>
            </a: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 err="1">
                <a:latin typeface="Garamond" pitchFamily="18" charset="0"/>
              </a:rPr>
              <a:t>fungsi</a:t>
            </a:r>
            <a:r>
              <a:rPr lang="en-US" sz="2200" dirty="0">
                <a:latin typeface="Garamond" pitchFamily="18" charset="0"/>
              </a:rPr>
              <a:t> </a:t>
            </a:r>
            <a:r>
              <a:rPr lang="en-US" sz="2200" dirty="0" err="1">
                <a:latin typeface="Garamond" pitchFamily="18" charset="0"/>
              </a:rPr>
              <a:t>adalah</a:t>
            </a:r>
            <a:r>
              <a:rPr lang="en-US" sz="2200" dirty="0">
                <a:latin typeface="Garamond" pitchFamily="18" charset="0"/>
              </a:rPr>
              <a:t> term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2704-8BE7-496D-8891-0B188D293516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38" y="285728"/>
            <a:ext cx="6286544" cy="1143000"/>
          </a:xfrm>
        </p:spPr>
        <p:txBody>
          <a:bodyPr/>
          <a:lstStyle/>
          <a:p>
            <a:r>
              <a:rPr lang="en-US" sz="3100" dirty="0" err="1"/>
              <a:t>Kalkulus</a:t>
            </a:r>
            <a:r>
              <a:rPr lang="en-US" sz="3100" dirty="0"/>
              <a:t> </a:t>
            </a:r>
            <a:r>
              <a:rPr lang="en-US" sz="3100" dirty="0" err="1"/>
              <a:t>Predikat-Definisi</a:t>
            </a:r>
            <a:r>
              <a:rPr lang="en-US" sz="3100" dirty="0"/>
              <a:t> </a:t>
            </a:r>
            <a:r>
              <a:rPr lang="en-US" sz="3100" dirty="0" err="1"/>
              <a:t>Proposisi</a:t>
            </a:r>
            <a:endParaRPr lang="en-US" sz="3100" dirty="0"/>
          </a:p>
        </p:txBody>
      </p:sp>
      <p:sp>
        <p:nvSpPr>
          <p:cNvPr id="287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 err="1">
                <a:latin typeface="Garamond" pitchFamily="18" charset="0"/>
              </a:rPr>
              <a:t>Proposisi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digunakan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untuk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merepresentasikan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relasi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antar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objek</a:t>
            </a:r>
            <a:endParaRPr lang="en-US" sz="2100" dirty="0">
              <a:latin typeface="Garamond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sv-SE" sz="2100" dirty="0">
              <a:latin typeface="Garamond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v-SE" sz="2100" dirty="0">
                <a:latin typeface="Garamond" pitchFamily="18" charset="0"/>
              </a:rPr>
              <a:t>Proposisi dibangun berdasarkan aturan sebagai berikut :</a:t>
            </a:r>
            <a:endParaRPr lang="en-US" sz="2100" dirty="0">
              <a:latin typeface="Garamond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100" dirty="0" err="1">
                <a:latin typeface="Garamond" pitchFamily="18" charset="0"/>
              </a:rPr>
              <a:t>Simbol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kebenaran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adalah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proposisi</a:t>
            </a:r>
            <a:endParaRPr lang="en-US" sz="2100" dirty="0">
              <a:latin typeface="Garamond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100" dirty="0" err="1">
                <a:latin typeface="Garamond" pitchFamily="18" charset="0"/>
              </a:rPr>
              <a:t>Jika</a:t>
            </a:r>
            <a:r>
              <a:rPr lang="en-US" sz="2100" dirty="0">
                <a:latin typeface="Garamond" pitchFamily="18" charset="0"/>
              </a:rPr>
              <a:t> t</a:t>
            </a:r>
            <a:r>
              <a:rPr lang="en-US" sz="2100" baseline="-25000" dirty="0">
                <a:latin typeface="Garamond" pitchFamily="18" charset="0"/>
              </a:rPr>
              <a:t>1</a:t>
            </a:r>
            <a:r>
              <a:rPr lang="en-US" sz="2100" dirty="0">
                <a:latin typeface="Garamond" pitchFamily="18" charset="0"/>
              </a:rPr>
              <a:t>, t</a:t>
            </a:r>
            <a:r>
              <a:rPr lang="en-US" sz="2100" baseline="-25000" dirty="0">
                <a:latin typeface="Garamond" pitchFamily="18" charset="0"/>
              </a:rPr>
              <a:t>2</a:t>
            </a:r>
            <a:r>
              <a:rPr lang="en-US" sz="2100" dirty="0">
                <a:latin typeface="Garamond" pitchFamily="18" charset="0"/>
              </a:rPr>
              <a:t>, …, </a:t>
            </a:r>
            <a:r>
              <a:rPr lang="en-US" sz="2100" dirty="0" err="1">
                <a:latin typeface="Garamond" pitchFamily="18" charset="0"/>
              </a:rPr>
              <a:t>t</a:t>
            </a:r>
            <a:r>
              <a:rPr lang="en-US" sz="2100" baseline="-25000" dirty="0" err="1">
                <a:latin typeface="Garamond" pitchFamily="18" charset="0"/>
              </a:rPr>
              <a:t>n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adalah</a:t>
            </a:r>
            <a:r>
              <a:rPr lang="en-US" sz="2100" dirty="0">
                <a:latin typeface="Garamond" pitchFamily="18" charset="0"/>
              </a:rPr>
              <a:t> term </a:t>
            </a:r>
            <a:r>
              <a:rPr lang="en-US" sz="2100" dirty="0" err="1">
                <a:latin typeface="Garamond" pitchFamily="18" charset="0"/>
              </a:rPr>
              <a:t>dan</a:t>
            </a:r>
            <a:r>
              <a:rPr lang="en-US" sz="2100" dirty="0">
                <a:latin typeface="Garamond" pitchFamily="18" charset="0"/>
              </a:rPr>
              <a:t> p </a:t>
            </a:r>
            <a:r>
              <a:rPr lang="en-US" sz="2100" dirty="0" err="1">
                <a:latin typeface="Garamond" pitchFamily="18" charset="0"/>
              </a:rPr>
              <a:t>adalah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simbol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predikat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dengan</a:t>
            </a:r>
            <a:r>
              <a:rPr lang="en-US" sz="2100" dirty="0">
                <a:latin typeface="Garamond" pitchFamily="18" charset="0"/>
              </a:rPr>
              <a:t> n – </a:t>
            </a:r>
            <a:r>
              <a:rPr lang="en-US" sz="2100" dirty="0" err="1">
                <a:latin typeface="Garamond" pitchFamily="18" charset="0"/>
              </a:rPr>
              <a:t>ary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maka</a:t>
            </a:r>
            <a:r>
              <a:rPr lang="en-US" sz="2100" dirty="0">
                <a:latin typeface="Garamond" pitchFamily="18" charset="0"/>
              </a:rPr>
              <a:t> p (t</a:t>
            </a:r>
            <a:r>
              <a:rPr lang="en-US" sz="2100" baseline="-25000" dirty="0">
                <a:latin typeface="Garamond" pitchFamily="18" charset="0"/>
              </a:rPr>
              <a:t>1</a:t>
            </a:r>
            <a:r>
              <a:rPr lang="en-US" sz="2100" dirty="0">
                <a:latin typeface="Garamond" pitchFamily="18" charset="0"/>
              </a:rPr>
              <a:t>,t</a:t>
            </a:r>
            <a:r>
              <a:rPr lang="en-US" sz="2100" baseline="-25000" dirty="0">
                <a:latin typeface="Garamond" pitchFamily="18" charset="0"/>
              </a:rPr>
              <a:t>2</a:t>
            </a:r>
            <a:r>
              <a:rPr lang="en-US" sz="2100" dirty="0">
                <a:latin typeface="Garamond" pitchFamily="18" charset="0"/>
              </a:rPr>
              <a:t>, …, </a:t>
            </a:r>
            <a:r>
              <a:rPr lang="en-US" sz="2100" dirty="0" err="1">
                <a:latin typeface="Garamond" pitchFamily="18" charset="0"/>
              </a:rPr>
              <a:t>t</a:t>
            </a:r>
            <a:r>
              <a:rPr lang="en-US" sz="2100" baseline="-25000" dirty="0" err="1">
                <a:latin typeface="Garamond" pitchFamily="18" charset="0"/>
              </a:rPr>
              <a:t>n</a:t>
            </a:r>
            <a:r>
              <a:rPr lang="en-US" sz="2100" dirty="0">
                <a:latin typeface="Garamond" pitchFamily="18" charset="0"/>
              </a:rPr>
              <a:t>) </a:t>
            </a:r>
            <a:r>
              <a:rPr lang="en-US" sz="2100" dirty="0" err="1">
                <a:latin typeface="Garamond" pitchFamily="18" charset="0"/>
              </a:rPr>
              <a:t>adalah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proposisi</a:t>
            </a:r>
            <a:endParaRPr lang="en-US" sz="2100" dirty="0">
              <a:latin typeface="Garamond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100" dirty="0">
              <a:latin typeface="Garamond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 err="1">
                <a:latin typeface="Garamond" pitchFamily="18" charset="0"/>
              </a:rPr>
              <a:t>Contoh</a:t>
            </a:r>
            <a:r>
              <a:rPr lang="en-US" sz="2100" dirty="0">
                <a:latin typeface="Garamond" pitchFamily="18" charset="0"/>
              </a:rPr>
              <a:t> 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>
                <a:latin typeface="Garamond" pitchFamily="18" charset="0"/>
              </a:rPr>
              <a:t>p (a, x, f (</a:t>
            </a:r>
            <a:r>
              <a:rPr lang="en-US" sz="2100" dirty="0" err="1">
                <a:latin typeface="Garamond" pitchFamily="18" charset="0"/>
              </a:rPr>
              <a:t>a,x</a:t>
            </a:r>
            <a:r>
              <a:rPr lang="en-US" sz="2100" dirty="0">
                <a:latin typeface="Garamond" pitchFamily="18" charset="0"/>
              </a:rPr>
              <a:t>)) </a:t>
            </a:r>
            <a:r>
              <a:rPr lang="en-US" sz="2100" dirty="0" err="1">
                <a:latin typeface="Garamond" pitchFamily="18" charset="0"/>
              </a:rPr>
              <a:t>adalah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proposisi</a:t>
            </a:r>
            <a:r>
              <a:rPr lang="en-US" sz="2100" dirty="0">
                <a:latin typeface="Garamond" pitchFamily="18" charset="0"/>
              </a:rPr>
              <a:t>, </a:t>
            </a:r>
            <a:r>
              <a:rPr lang="en-US" sz="2100" dirty="0" err="1">
                <a:latin typeface="Garamond" pitchFamily="18" charset="0"/>
              </a:rPr>
              <a:t>karena</a:t>
            </a:r>
            <a:r>
              <a:rPr lang="en-US" sz="2100" dirty="0">
                <a:latin typeface="Garamond" pitchFamily="18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>
                <a:latin typeface="Garamond" pitchFamily="18" charset="0"/>
              </a:rPr>
              <a:t>a </a:t>
            </a:r>
            <a:r>
              <a:rPr lang="en-US" sz="2100" dirty="0" err="1">
                <a:latin typeface="Garamond" pitchFamily="18" charset="0"/>
              </a:rPr>
              <a:t>adalah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simbol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konstanta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dan</a:t>
            </a:r>
            <a:r>
              <a:rPr lang="en-US" sz="2100" dirty="0">
                <a:latin typeface="Garamond" pitchFamily="18" charset="0"/>
              </a:rPr>
              <a:t> x </a:t>
            </a:r>
            <a:r>
              <a:rPr lang="en-US" sz="2100" dirty="0" err="1">
                <a:latin typeface="Garamond" pitchFamily="18" charset="0"/>
              </a:rPr>
              <a:t>adalah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simbol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variabel</a:t>
            </a:r>
            <a:r>
              <a:rPr lang="en-US" sz="2100" dirty="0">
                <a:latin typeface="Garamond" pitchFamily="18" charset="0"/>
              </a:rPr>
              <a:t>, </a:t>
            </a:r>
            <a:r>
              <a:rPr lang="en-US" sz="2100" dirty="0" err="1">
                <a:latin typeface="Garamond" pitchFamily="18" charset="0"/>
              </a:rPr>
              <a:t>dan</a:t>
            </a:r>
            <a:r>
              <a:rPr lang="en-US" sz="2100" dirty="0">
                <a:latin typeface="Garamond" pitchFamily="18" charset="0"/>
              </a:rPr>
              <a:t> f </a:t>
            </a:r>
            <a:r>
              <a:rPr lang="en-US" sz="2100" dirty="0" err="1">
                <a:latin typeface="Garamond" pitchFamily="18" charset="0"/>
              </a:rPr>
              <a:t>adalah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simbol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fungsi</a:t>
            </a:r>
            <a:r>
              <a:rPr lang="en-US" sz="2100" dirty="0">
                <a:latin typeface="Garamond" pitchFamily="18" charset="0"/>
              </a:rPr>
              <a:t>, </a:t>
            </a:r>
            <a:r>
              <a:rPr lang="en-US" sz="2100" dirty="0" err="1">
                <a:latin typeface="Garamond" pitchFamily="18" charset="0"/>
              </a:rPr>
              <a:t>dan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semua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konstanta</a:t>
            </a:r>
            <a:r>
              <a:rPr lang="en-US" sz="2100" dirty="0">
                <a:latin typeface="Garamond" pitchFamily="18" charset="0"/>
              </a:rPr>
              <a:t>, </a:t>
            </a:r>
            <a:r>
              <a:rPr lang="en-US" sz="2100" dirty="0" err="1">
                <a:latin typeface="Garamond" pitchFamily="18" charset="0"/>
              </a:rPr>
              <a:t>variabel</a:t>
            </a:r>
            <a:r>
              <a:rPr lang="en-US" sz="2100" dirty="0">
                <a:latin typeface="Garamond" pitchFamily="18" charset="0"/>
              </a:rPr>
              <a:t>, </a:t>
            </a:r>
            <a:r>
              <a:rPr lang="en-US" sz="2100" dirty="0" err="1">
                <a:latin typeface="Garamond" pitchFamily="18" charset="0"/>
              </a:rPr>
              <a:t>dan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fungsi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adalah</a:t>
            </a:r>
            <a:r>
              <a:rPr lang="en-US" sz="2100" dirty="0">
                <a:latin typeface="Garamond" pitchFamily="18" charset="0"/>
              </a:rPr>
              <a:t> term </a:t>
            </a:r>
            <a:r>
              <a:rPr lang="en-US" sz="2100" dirty="0" err="1">
                <a:latin typeface="Garamond" pitchFamily="18" charset="0"/>
              </a:rPr>
              <a:t>dan</a:t>
            </a:r>
            <a:r>
              <a:rPr lang="en-US" sz="2100" dirty="0">
                <a:latin typeface="Garamond" pitchFamily="18" charset="0"/>
              </a:rPr>
              <a:t> p </a:t>
            </a:r>
            <a:r>
              <a:rPr lang="en-US" sz="2100" dirty="0" err="1">
                <a:latin typeface="Garamond" pitchFamily="18" charset="0"/>
              </a:rPr>
              <a:t>adalah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simbol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 err="1">
                <a:latin typeface="Garamond" pitchFamily="18" charset="0"/>
              </a:rPr>
              <a:t>predikat</a:t>
            </a:r>
            <a:r>
              <a:rPr lang="en-US" sz="2100" dirty="0">
                <a:latin typeface="Garamond" pitchFamily="18" charset="0"/>
              </a:rPr>
              <a:t> 3-ary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CF65-77A8-4671-A20B-33FA8CF74589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437TGp_bizpeople_light_ani">
  <a:themeElements>
    <a:clrScheme name="437TGp_bizpeople_light_ani 1">
      <a:dk1>
        <a:srgbClr val="30311D"/>
      </a:dk1>
      <a:lt1>
        <a:srgbClr val="FFFFFF"/>
      </a:lt1>
      <a:dk2>
        <a:srgbClr val="003366"/>
      </a:dk2>
      <a:lt2>
        <a:srgbClr val="DDDDDD"/>
      </a:lt2>
      <a:accent1>
        <a:srgbClr val="7E52CC"/>
      </a:accent1>
      <a:accent2>
        <a:srgbClr val="4A9ACC"/>
      </a:accent2>
      <a:accent3>
        <a:srgbClr val="FFFFFF"/>
      </a:accent3>
      <a:accent4>
        <a:srgbClr val="272817"/>
      </a:accent4>
      <a:accent5>
        <a:srgbClr val="C0B3E2"/>
      </a:accent5>
      <a:accent6>
        <a:srgbClr val="428BB9"/>
      </a:accent6>
      <a:hlink>
        <a:srgbClr val="4582A7"/>
      </a:hlink>
      <a:folHlink>
        <a:srgbClr val="B2AF7A"/>
      </a:folHlink>
    </a:clrScheme>
    <a:fontScheme name="437TGp_bizpeople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37TGp_bizpeople_light_ani 1">
        <a:dk1>
          <a:srgbClr val="30311D"/>
        </a:dk1>
        <a:lt1>
          <a:srgbClr val="FFFFFF"/>
        </a:lt1>
        <a:dk2>
          <a:srgbClr val="003366"/>
        </a:dk2>
        <a:lt2>
          <a:srgbClr val="DDDDDD"/>
        </a:lt2>
        <a:accent1>
          <a:srgbClr val="7E52CC"/>
        </a:accent1>
        <a:accent2>
          <a:srgbClr val="4A9ACC"/>
        </a:accent2>
        <a:accent3>
          <a:srgbClr val="FFFFFF"/>
        </a:accent3>
        <a:accent4>
          <a:srgbClr val="272817"/>
        </a:accent4>
        <a:accent5>
          <a:srgbClr val="C0B3E2"/>
        </a:accent5>
        <a:accent6>
          <a:srgbClr val="428BB9"/>
        </a:accent6>
        <a:hlink>
          <a:srgbClr val="4582A7"/>
        </a:hlink>
        <a:folHlink>
          <a:srgbClr val="B2AF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37TGp_bizpeople_light_ani 2">
        <a:dk1>
          <a:srgbClr val="000000"/>
        </a:dk1>
        <a:lt1>
          <a:srgbClr val="FFFFFF"/>
        </a:lt1>
        <a:dk2>
          <a:srgbClr val="702424"/>
        </a:dk2>
        <a:lt2>
          <a:srgbClr val="C0C0C0"/>
        </a:lt2>
        <a:accent1>
          <a:srgbClr val="54BBBE"/>
        </a:accent1>
        <a:accent2>
          <a:srgbClr val="E49514"/>
        </a:accent2>
        <a:accent3>
          <a:srgbClr val="FFFFFF"/>
        </a:accent3>
        <a:accent4>
          <a:srgbClr val="000000"/>
        </a:accent4>
        <a:accent5>
          <a:srgbClr val="B3DADB"/>
        </a:accent5>
        <a:accent6>
          <a:srgbClr val="CF8711"/>
        </a:accent6>
        <a:hlink>
          <a:srgbClr val="6C9A42"/>
        </a:hlink>
        <a:folHlink>
          <a:srgbClr val="82A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37TGp_bizpeople_light_ani 3">
        <a:dk1>
          <a:srgbClr val="003366"/>
        </a:dk1>
        <a:lt1>
          <a:srgbClr val="FFFFFF"/>
        </a:lt1>
        <a:dk2>
          <a:srgbClr val="000000"/>
        </a:dk2>
        <a:lt2>
          <a:srgbClr val="DDDDDD"/>
        </a:lt2>
        <a:accent1>
          <a:srgbClr val="438ACB"/>
        </a:accent1>
        <a:accent2>
          <a:srgbClr val="32A287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2C927A"/>
        </a:accent6>
        <a:hlink>
          <a:srgbClr val="729943"/>
        </a:hlink>
        <a:folHlink>
          <a:srgbClr val="82B4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437TGp_bizpeople_light_ani</Template>
  <TotalTime>8643</TotalTime>
  <Words>2967</Words>
  <Application>Microsoft Office PowerPoint</Application>
  <PresentationFormat>On-screen Show (4:3)</PresentationFormat>
  <Paragraphs>475</Paragraphs>
  <Slides>42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437TGp_bizpeople_light_ani</vt:lpstr>
      <vt:lpstr>Solstice</vt:lpstr>
      <vt:lpstr>Slide 1</vt:lpstr>
      <vt:lpstr>Pengertian</vt:lpstr>
      <vt:lpstr>Slide 3</vt:lpstr>
      <vt:lpstr>Slide 4</vt:lpstr>
      <vt:lpstr>Slide 5</vt:lpstr>
      <vt:lpstr>Simbol yang digunakan</vt:lpstr>
      <vt:lpstr>Definisi Term</vt:lpstr>
      <vt:lpstr>Slide 8</vt:lpstr>
      <vt:lpstr>Kalkulus Predikat-Definisi Proposisi</vt:lpstr>
      <vt:lpstr>Kalkulus Predikat-Definisi Kalimat</vt:lpstr>
      <vt:lpstr>Kalkulus Predikat-Definisi Kalimat</vt:lpstr>
      <vt:lpstr>Kalkulus Predikat-Definisi Kalimat</vt:lpstr>
      <vt:lpstr>Kalkulus Predikat-Definisi Ekspresi</vt:lpstr>
      <vt:lpstr>Kalkulus Predikat-Definisi</vt:lpstr>
      <vt:lpstr>Kalkulus Predikat-Definisi</vt:lpstr>
      <vt:lpstr>Kalkulus Predikat-Representasi Kalimat</vt:lpstr>
      <vt:lpstr>Kalkulus Predikat-Representasi Kalimat</vt:lpstr>
      <vt:lpstr>Kalkulus Predikat-Representasi Kalimat</vt:lpstr>
      <vt:lpstr>Kalkulus Predikat - Representasi Kalimat</vt:lpstr>
      <vt:lpstr>Kalkulus Predikat - Representasi Kalimat</vt:lpstr>
      <vt:lpstr>Kalkulus Predikat - Variabel Bebas/Terikat</vt:lpstr>
      <vt:lpstr>Kalkulus Predikat - Variabel Bebas/Terikat</vt:lpstr>
      <vt:lpstr>Kalkulus Predikat - Kalimat Tertutup</vt:lpstr>
      <vt:lpstr>Kalkulus Predikat - Simbol Bebas</vt:lpstr>
      <vt:lpstr>Kalkulus Predikat - Interpretasi</vt:lpstr>
      <vt:lpstr>Kalkulus Predikat – Arti Kalimat</vt:lpstr>
      <vt:lpstr>Kalkulus Predikat – Arti Kalimat</vt:lpstr>
      <vt:lpstr>Kalkulus Predikat – Arti Kalimat</vt:lpstr>
      <vt:lpstr>Kalkulus Predikat – Arti Kalimat</vt:lpstr>
      <vt:lpstr>Kalkulus Predikat – Aturan Semantik</vt:lpstr>
      <vt:lpstr>Kalkulus Predikat – Interpretasi yang diperluas</vt:lpstr>
      <vt:lpstr>Kalkulus Predikat – Interpretasi yang diperluas</vt:lpstr>
      <vt:lpstr>Kalkulus Predikat – Aturan Semantik Untuk Kuantifier</vt:lpstr>
      <vt:lpstr>Kalkulus Predikat – Aturan Semantik Untuk Kuantifier</vt:lpstr>
      <vt:lpstr>Kalkulus Predikat – Aturan Semantik Untuk Kuantifier</vt:lpstr>
      <vt:lpstr>Kalkulus Predikat – Aturan Semantik Untuk Kuantifier</vt:lpstr>
      <vt:lpstr>Kalkulus Predikat – Kecocokan</vt:lpstr>
      <vt:lpstr>Kalkulus Predikat – Kecocokan</vt:lpstr>
      <vt:lpstr>Kalkulus Predikat – Validitas</vt:lpstr>
      <vt:lpstr>Kalkulus Predikat – Validitas</vt:lpstr>
      <vt:lpstr>Kalkulus Predikat – Validitas</vt:lpstr>
      <vt:lpstr>Kalkulus Predikat – Validitas</vt:lpstr>
    </vt:vector>
  </TitlesOfParts>
  <Company>University of California, Riverside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“short list” of embedded systems</dc:title>
  <dc:creator>vahid</dc:creator>
  <cp:lastModifiedBy>HP 1000</cp:lastModifiedBy>
  <cp:revision>883</cp:revision>
  <dcterms:created xsi:type="dcterms:W3CDTF">2000-09-27T14:38:47Z</dcterms:created>
  <dcterms:modified xsi:type="dcterms:W3CDTF">2015-11-09T08:47:46Z</dcterms:modified>
</cp:coreProperties>
</file>