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7" r:id="rId1"/>
    <p:sldMasterId id="2147483763" r:id="rId2"/>
  </p:sldMasterIdLst>
  <p:notesMasterIdLst>
    <p:notesMasterId r:id="rId72"/>
  </p:notesMasterIdLst>
  <p:handoutMasterIdLst>
    <p:handoutMasterId r:id="rId73"/>
  </p:handoutMasterIdLst>
  <p:sldIdLst>
    <p:sldId id="297" r:id="rId3"/>
    <p:sldId id="374" r:id="rId4"/>
    <p:sldId id="375" r:id="rId5"/>
    <p:sldId id="376" r:id="rId6"/>
    <p:sldId id="377" r:id="rId7"/>
    <p:sldId id="378" r:id="rId8"/>
    <p:sldId id="397" r:id="rId9"/>
    <p:sldId id="379" r:id="rId10"/>
    <p:sldId id="398" r:id="rId11"/>
    <p:sldId id="380" r:id="rId12"/>
    <p:sldId id="381" r:id="rId13"/>
    <p:sldId id="382" r:id="rId14"/>
    <p:sldId id="383" r:id="rId15"/>
    <p:sldId id="384" r:id="rId16"/>
    <p:sldId id="385" r:id="rId17"/>
    <p:sldId id="386" r:id="rId18"/>
    <p:sldId id="388" r:id="rId19"/>
    <p:sldId id="389" r:id="rId20"/>
    <p:sldId id="390" r:id="rId21"/>
    <p:sldId id="391" r:id="rId22"/>
    <p:sldId id="392" r:id="rId23"/>
    <p:sldId id="399" r:id="rId24"/>
    <p:sldId id="393" r:id="rId25"/>
    <p:sldId id="394" r:id="rId26"/>
    <p:sldId id="396" r:id="rId27"/>
    <p:sldId id="401" r:id="rId28"/>
    <p:sldId id="400" r:id="rId29"/>
    <p:sldId id="402" r:id="rId30"/>
    <p:sldId id="403" r:id="rId31"/>
    <p:sldId id="404" r:id="rId32"/>
    <p:sldId id="405" r:id="rId33"/>
    <p:sldId id="406" r:id="rId34"/>
    <p:sldId id="409" r:id="rId35"/>
    <p:sldId id="410" r:id="rId36"/>
    <p:sldId id="411" r:id="rId37"/>
    <p:sldId id="412" r:id="rId38"/>
    <p:sldId id="413" r:id="rId39"/>
    <p:sldId id="414" r:id="rId40"/>
    <p:sldId id="415" r:id="rId41"/>
    <p:sldId id="416" r:id="rId42"/>
    <p:sldId id="417" r:id="rId43"/>
    <p:sldId id="418" r:id="rId44"/>
    <p:sldId id="419" r:id="rId45"/>
    <p:sldId id="420" r:id="rId46"/>
    <p:sldId id="421" r:id="rId47"/>
    <p:sldId id="424" r:id="rId48"/>
    <p:sldId id="422" r:id="rId49"/>
    <p:sldId id="423" r:id="rId50"/>
    <p:sldId id="425" r:id="rId51"/>
    <p:sldId id="426" r:id="rId52"/>
    <p:sldId id="427" r:id="rId53"/>
    <p:sldId id="428" r:id="rId54"/>
    <p:sldId id="429" r:id="rId55"/>
    <p:sldId id="430" r:id="rId56"/>
    <p:sldId id="431" r:id="rId57"/>
    <p:sldId id="448" r:id="rId58"/>
    <p:sldId id="449" r:id="rId59"/>
    <p:sldId id="450" r:id="rId60"/>
    <p:sldId id="451" r:id="rId61"/>
    <p:sldId id="452" r:id="rId62"/>
    <p:sldId id="453" r:id="rId63"/>
    <p:sldId id="454" r:id="rId64"/>
    <p:sldId id="455" r:id="rId65"/>
    <p:sldId id="456" r:id="rId66"/>
    <p:sldId id="457" r:id="rId67"/>
    <p:sldId id="459" r:id="rId68"/>
    <p:sldId id="460" r:id="rId69"/>
    <p:sldId id="461" r:id="rId70"/>
    <p:sldId id="462" r:id="rId71"/>
  </p:sldIdLst>
  <p:sldSz cx="9144000" cy="6858000" type="screen4x3"/>
  <p:notesSz cx="6858000" cy="9144000"/>
  <p:defaultTextStyle>
    <a:defPPr>
      <a:defRPr lang="en-US"/>
    </a:defPPr>
    <a:lvl1pPr algn="l" rtl="0" fontAlgn="base">
      <a:spcBef>
        <a:spcPct val="20000"/>
      </a:spcBef>
      <a:spcAft>
        <a:spcPct val="0"/>
      </a:spcAft>
      <a:buClr>
        <a:schemeClr val="tx2"/>
      </a:buClr>
      <a:buSzPct val="70000"/>
      <a:buFont typeface="Wingdings" pitchFamily="2" charset="2"/>
      <a:defRPr sz="3000" kern="1200">
        <a:solidFill>
          <a:schemeClr val="tx1"/>
        </a:solidFill>
        <a:latin typeface="Arial" charset="0"/>
        <a:ea typeface="+mn-ea"/>
        <a:cs typeface="+mn-cs"/>
      </a:defRPr>
    </a:lvl1pPr>
    <a:lvl2pPr marL="457200" algn="l" rtl="0" fontAlgn="base">
      <a:spcBef>
        <a:spcPct val="20000"/>
      </a:spcBef>
      <a:spcAft>
        <a:spcPct val="0"/>
      </a:spcAft>
      <a:buClr>
        <a:schemeClr val="tx2"/>
      </a:buClr>
      <a:buSzPct val="70000"/>
      <a:buFont typeface="Wingdings" pitchFamily="2" charset="2"/>
      <a:defRPr sz="3000" kern="1200">
        <a:solidFill>
          <a:schemeClr val="tx1"/>
        </a:solidFill>
        <a:latin typeface="Arial" charset="0"/>
        <a:ea typeface="+mn-ea"/>
        <a:cs typeface="+mn-cs"/>
      </a:defRPr>
    </a:lvl2pPr>
    <a:lvl3pPr marL="914400" algn="l" rtl="0" fontAlgn="base">
      <a:spcBef>
        <a:spcPct val="20000"/>
      </a:spcBef>
      <a:spcAft>
        <a:spcPct val="0"/>
      </a:spcAft>
      <a:buClr>
        <a:schemeClr val="tx2"/>
      </a:buClr>
      <a:buSzPct val="70000"/>
      <a:buFont typeface="Wingdings" pitchFamily="2" charset="2"/>
      <a:defRPr sz="3000" kern="1200">
        <a:solidFill>
          <a:schemeClr val="tx1"/>
        </a:solidFill>
        <a:latin typeface="Arial" charset="0"/>
        <a:ea typeface="+mn-ea"/>
        <a:cs typeface="+mn-cs"/>
      </a:defRPr>
    </a:lvl3pPr>
    <a:lvl4pPr marL="1371600" algn="l" rtl="0" fontAlgn="base">
      <a:spcBef>
        <a:spcPct val="20000"/>
      </a:spcBef>
      <a:spcAft>
        <a:spcPct val="0"/>
      </a:spcAft>
      <a:buClr>
        <a:schemeClr val="tx2"/>
      </a:buClr>
      <a:buSzPct val="70000"/>
      <a:buFont typeface="Wingdings" pitchFamily="2" charset="2"/>
      <a:defRPr sz="3000" kern="1200">
        <a:solidFill>
          <a:schemeClr val="tx1"/>
        </a:solidFill>
        <a:latin typeface="Arial" charset="0"/>
        <a:ea typeface="+mn-ea"/>
        <a:cs typeface="+mn-cs"/>
      </a:defRPr>
    </a:lvl4pPr>
    <a:lvl5pPr marL="1828800" algn="l" rtl="0" fontAlgn="base">
      <a:spcBef>
        <a:spcPct val="20000"/>
      </a:spcBef>
      <a:spcAft>
        <a:spcPct val="0"/>
      </a:spcAft>
      <a:buClr>
        <a:schemeClr val="tx2"/>
      </a:buClr>
      <a:buSzPct val="70000"/>
      <a:buFont typeface="Wingdings" pitchFamily="2" charset="2"/>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FF"/>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086" autoAdjust="0"/>
  </p:normalViewPr>
  <p:slideViewPr>
    <p:cSldViewPr>
      <p:cViewPr>
        <p:scale>
          <a:sx n="75" d="100"/>
          <a:sy n="75" d="100"/>
        </p:scale>
        <p:origin x="-1140" y="132"/>
      </p:cViewPr>
      <p:guideLst>
        <p:guide orient="horz" pos="2160"/>
        <p:guide pos="2880"/>
      </p:guideLst>
    </p:cSldViewPr>
  </p:slideViewPr>
  <p:outlineViewPr>
    <p:cViewPr>
      <p:scale>
        <a:sx n="33" d="100"/>
        <a:sy n="33" d="100"/>
      </p:scale>
      <p:origin x="0" y="40302"/>
    </p:cViewPr>
  </p:outlineViewPr>
  <p:notesTextViewPr>
    <p:cViewPr>
      <p:scale>
        <a:sx n="100" d="100"/>
        <a:sy n="100" d="100"/>
      </p:scale>
      <p:origin x="0" y="0"/>
    </p:cViewPr>
  </p:notesTextViewPr>
  <p:sorterViewPr>
    <p:cViewPr>
      <p:scale>
        <a:sx n="66" d="100"/>
        <a:sy n="66" d="100"/>
      </p:scale>
      <p:origin x="0" y="808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smtClean="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smtClean="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smtClean="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smtClean="0">
                <a:latin typeface="Times New Roman" pitchFamily="18" charset="0"/>
              </a:defRPr>
            </a:lvl1pPr>
          </a:lstStyle>
          <a:p>
            <a:pPr>
              <a:defRPr/>
            </a:pPr>
            <a:fld id="{170D5121-8C60-4934-8078-0E8947E7B4E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smtClean="0">
                <a:latin typeface="Times New Roman" pitchFamily="18" charset="0"/>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smtClean="0">
                <a:latin typeface="Times New Roman" pitchFamily="18" charset="0"/>
              </a:defRPr>
            </a:lvl1pPr>
          </a:lstStyle>
          <a:p>
            <a:pPr>
              <a:defRPr/>
            </a:pPr>
            <a:endParaRPr lang="en-US"/>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smtClean="0">
                <a:latin typeface="Times New Roman" pitchFamily="18" charset="0"/>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smtClean="0">
                <a:latin typeface="Times New Roman" pitchFamily="18" charset="0"/>
              </a:defRPr>
            </a:lvl1pPr>
          </a:lstStyle>
          <a:p>
            <a:pPr>
              <a:defRPr/>
            </a:pPr>
            <a:fld id="{58F0DFED-6501-4C7B-9902-AC603F8ED0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F0DFED-6501-4C7B-9902-AC603F8ED04E}" type="slidenum">
              <a:rPr lang="en-US" smtClean="0"/>
              <a:pPr>
                <a:defRPr/>
              </a:pPr>
              <a:t>53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F0DFED-6501-4C7B-9902-AC603F8ED04E}" type="slidenum">
              <a:rPr lang="en-US" smtClean="0"/>
              <a:pPr>
                <a:defRPr/>
              </a:pPr>
              <a:t>61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3.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111622" name="Rectangle 6"/>
          <p:cNvSpPr>
            <a:spLocks noChangeArrowheads="1"/>
          </p:cNvSpPr>
          <p:nvPr/>
        </p:nvSpPr>
        <p:spPr bwMode="ltGray">
          <a:xfrm>
            <a:off x="3048000" y="2209800"/>
            <a:ext cx="1524000" cy="1447800"/>
          </a:xfrm>
          <a:prstGeom prst="rect">
            <a:avLst/>
          </a:prstGeom>
          <a:blipFill dpi="0" rotWithShape="1">
            <a:blip r:embed="rId2" cstate="print"/>
            <a:srcRect/>
            <a:stretch>
              <a:fillRect/>
            </a:stretch>
          </a:blipFill>
          <a:ln w="9525">
            <a:noFill/>
            <a:miter lim="800000"/>
            <a:headEnd/>
            <a:tailEnd/>
          </a:ln>
          <a:effectLst/>
        </p:spPr>
        <p:txBody>
          <a:bodyPr wrap="none" anchor="ctr"/>
          <a:lstStyle/>
          <a:p>
            <a:endParaRPr lang="en-US"/>
          </a:p>
        </p:txBody>
      </p:sp>
      <p:sp>
        <p:nvSpPr>
          <p:cNvPr id="111623" name="Rectangle 7"/>
          <p:cNvSpPr>
            <a:spLocks noChangeArrowheads="1"/>
          </p:cNvSpPr>
          <p:nvPr/>
        </p:nvSpPr>
        <p:spPr bwMode="ltGray">
          <a:xfrm>
            <a:off x="3048000" y="3657600"/>
            <a:ext cx="1524000" cy="1447800"/>
          </a:xfrm>
          <a:prstGeom prst="rect">
            <a:avLst/>
          </a:prstGeom>
          <a:solidFill>
            <a:schemeClr val="accent2"/>
          </a:solidFill>
          <a:ln w="9525">
            <a:noFill/>
            <a:miter lim="800000"/>
            <a:headEnd/>
            <a:tailEnd/>
          </a:ln>
          <a:effectLst/>
        </p:spPr>
        <p:txBody>
          <a:bodyPr wrap="none" anchor="ctr"/>
          <a:lstStyle/>
          <a:p>
            <a:endParaRPr lang="en-US"/>
          </a:p>
        </p:txBody>
      </p:sp>
      <p:sp>
        <p:nvSpPr>
          <p:cNvPr id="111624" name="Rectangle 8"/>
          <p:cNvSpPr>
            <a:spLocks noChangeArrowheads="1"/>
          </p:cNvSpPr>
          <p:nvPr/>
        </p:nvSpPr>
        <p:spPr bwMode="ltGray">
          <a:xfrm>
            <a:off x="4572000" y="3657600"/>
            <a:ext cx="1524000" cy="1447800"/>
          </a:xfrm>
          <a:prstGeom prst="rect">
            <a:avLst/>
          </a:prstGeom>
          <a:blipFill dpi="0" rotWithShape="1">
            <a:blip r:embed="rId3" cstate="print"/>
            <a:srcRect/>
            <a:stretch>
              <a:fillRect/>
            </a:stretch>
          </a:blipFill>
          <a:ln w="9525">
            <a:noFill/>
            <a:miter lim="800000"/>
            <a:headEnd/>
            <a:tailEnd/>
          </a:ln>
          <a:effectLst/>
        </p:spPr>
        <p:txBody>
          <a:bodyPr wrap="none" anchor="ctr"/>
          <a:lstStyle/>
          <a:p>
            <a:endParaRPr lang="en-US"/>
          </a:p>
        </p:txBody>
      </p:sp>
      <p:sp>
        <p:nvSpPr>
          <p:cNvPr id="111634" name="Rectangle 18"/>
          <p:cNvSpPr>
            <a:spLocks noChangeArrowheads="1"/>
          </p:cNvSpPr>
          <p:nvPr/>
        </p:nvSpPr>
        <p:spPr bwMode="ltGray">
          <a:xfrm>
            <a:off x="4572000" y="2209800"/>
            <a:ext cx="1524000" cy="1447800"/>
          </a:xfrm>
          <a:prstGeom prst="rect">
            <a:avLst/>
          </a:prstGeom>
          <a:solidFill>
            <a:schemeClr val="tx2"/>
          </a:solidFill>
          <a:ln w="9525">
            <a:noFill/>
            <a:miter lim="800000"/>
            <a:headEnd/>
            <a:tailEnd/>
          </a:ln>
          <a:effectLst/>
        </p:spPr>
        <p:txBody>
          <a:bodyPr wrap="none" anchor="ctr"/>
          <a:lstStyle/>
          <a:p>
            <a:endParaRPr lang="en-US"/>
          </a:p>
        </p:txBody>
      </p:sp>
      <p:sp>
        <p:nvSpPr>
          <p:cNvPr id="111635" name="Rectangle 19"/>
          <p:cNvSpPr>
            <a:spLocks noChangeArrowheads="1"/>
          </p:cNvSpPr>
          <p:nvPr/>
        </p:nvSpPr>
        <p:spPr bwMode="gray">
          <a:xfrm>
            <a:off x="3048000" y="2209800"/>
            <a:ext cx="3048000" cy="2900363"/>
          </a:xfrm>
          <a:prstGeom prst="rect">
            <a:avLst/>
          </a:prstGeom>
          <a:blipFill dpi="0" rotWithShape="1">
            <a:blip r:embed="rId4" cstate="print"/>
            <a:srcRect/>
            <a:stretch>
              <a:fillRect/>
            </a:stretch>
          </a:blipFill>
          <a:ln w="9525">
            <a:noFill/>
            <a:miter lim="800000"/>
            <a:headEnd/>
            <a:tailEnd/>
          </a:ln>
          <a:effectLst/>
        </p:spPr>
        <p:txBody>
          <a:bodyPr wrap="none" anchor="ctr"/>
          <a:lstStyle/>
          <a:p>
            <a:endParaRPr lang="en-US"/>
          </a:p>
        </p:txBody>
      </p:sp>
      <p:sp>
        <p:nvSpPr>
          <p:cNvPr id="111620" name="Rectangle 4"/>
          <p:cNvSpPr>
            <a:spLocks noChangeArrowheads="1"/>
          </p:cNvSpPr>
          <p:nvPr/>
        </p:nvSpPr>
        <p:spPr bwMode="ltGray">
          <a:xfrm>
            <a:off x="0" y="2209800"/>
            <a:ext cx="1524000" cy="1447800"/>
          </a:xfrm>
          <a:prstGeom prst="rect">
            <a:avLst/>
          </a:prstGeom>
          <a:solidFill>
            <a:schemeClr val="accent1"/>
          </a:solidFill>
          <a:ln w="9525">
            <a:noFill/>
            <a:miter lim="800000"/>
            <a:headEnd/>
            <a:tailEnd/>
          </a:ln>
          <a:effectLst/>
        </p:spPr>
        <p:txBody>
          <a:bodyPr wrap="none" anchor="ctr"/>
          <a:lstStyle/>
          <a:p>
            <a:endParaRPr lang="en-US"/>
          </a:p>
        </p:txBody>
      </p:sp>
      <p:sp>
        <p:nvSpPr>
          <p:cNvPr id="111621" name="Rectangle 5"/>
          <p:cNvSpPr>
            <a:spLocks noChangeArrowheads="1"/>
          </p:cNvSpPr>
          <p:nvPr/>
        </p:nvSpPr>
        <p:spPr bwMode="ltGray">
          <a:xfrm>
            <a:off x="1524000" y="2209800"/>
            <a:ext cx="1524000" cy="1447800"/>
          </a:xfrm>
          <a:prstGeom prst="rect">
            <a:avLst/>
          </a:prstGeom>
          <a:solidFill>
            <a:schemeClr val="tx2"/>
          </a:solidFill>
          <a:ln w="9525">
            <a:noFill/>
            <a:miter lim="800000"/>
            <a:headEnd/>
            <a:tailEnd/>
          </a:ln>
          <a:effectLst/>
        </p:spPr>
        <p:txBody>
          <a:bodyPr wrap="none" anchor="ctr"/>
          <a:lstStyle/>
          <a:p>
            <a:endParaRPr lang="en-US"/>
          </a:p>
        </p:txBody>
      </p:sp>
      <p:sp>
        <p:nvSpPr>
          <p:cNvPr id="111625" name="Rectangle 9"/>
          <p:cNvSpPr>
            <a:spLocks noChangeArrowheads="1"/>
          </p:cNvSpPr>
          <p:nvPr/>
        </p:nvSpPr>
        <p:spPr bwMode="ltGray">
          <a:xfrm>
            <a:off x="6096000" y="3657600"/>
            <a:ext cx="1524000" cy="1447800"/>
          </a:xfrm>
          <a:prstGeom prst="rect">
            <a:avLst/>
          </a:prstGeom>
          <a:solidFill>
            <a:schemeClr val="accent2"/>
          </a:solidFill>
          <a:ln w="9525">
            <a:noFill/>
            <a:miter lim="800000"/>
            <a:headEnd/>
            <a:tailEnd/>
          </a:ln>
          <a:effectLst/>
        </p:spPr>
        <p:txBody>
          <a:bodyPr wrap="none" anchor="ctr"/>
          <a:lstStyle/>
          <a:p>
            <a:endParaRPr lang="en-US"/>
          </a:p>
        </p:txBody>
      </p:sp>
      <p:sp>
        <p:nvSpPr>
          <p:cNvPr id="111626" name="Rectangle 10"/>
          <p:cNvSpPr>
            <a:spLocks noGrp="1" noChangeArrowheads="1"/>
          </p:cNvSpPr>
          <p:nvPr>
            <p:ph type="ctrTitle" sz="quarter"/>
          </p:nvPr>
        </p:nvSpPr>
        <p:spPr bwMode="auto">
          <a:xfrm>
            <a:off x="762000" y="1143000"/>
            <a:ext cx="7772400" cy="990600"/>
          </a:xfrm>
        </p:spPr>
        <p:txBody>
          <a:bodyPr/>
          <a:lstStyle>
            <a:lvl1pPr algn="ctr">
              <a:defRPr sz="4000" b="1">
                <a:solidFill>
                  <a:schemeClr val="tx1"/>
                </a:solidFill>
              </a:defRPr>
            </a:lvl1pPr>
          </a:lstStyle>
          <a:p>
            <a:r>
              <a:rPr lang="en-US" smtClean="0"/>
              <a:t>Click to edit Master title style</a:t>
            </a:r>
            <a:endParaRPr lang="en-US"/>
          </a:p>
        </p:txBody>
      </p:sp>
      <p:sp>
        <p:nvSpPr>
          <p:cNvPr id="111627" name="Rectangle 11"/>
          <p:cNvSpPr>
            <a:spLocks noGrp="1" noChangeArrowheads="1"/>
          </p:cNvSpPr>
          <p:nvPr>
            <p:ph type="subTitle" sz="quarter" idx="1"/>
          </p:nvPr>
        </p:nvSpPr>
        <p:spPr>
          <a:xfrm>
            <a:off x="1371600" y="5410200"/>
            <a:ext cx="6400800" cy="5334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11628" name="Rectangle 12"/>
          <p:cNvSpPr>
            <a:spLocks noGrp="1" noChangeArrowheads="1"/>
          </p:cNvSpPr>
          <p:nvPr>
            <p:ph type="dt" sz="quarter" idx="2"/>
          </p:nvPr>
        </p:nvSpPr>
        <p:spPr>
          <a:xfrm>
            <a:off x="457200" y="6553200"/>
            <a:ext cx="2133600" cy="228600"/>
          </a:xfrm>
        </p:spPr>
        <p:txBody>
          <a:bodyPr/>
          <a:lstStyle>
            <a:lvl1pPr algn="l">
              <a:defRPr>
                <a:effectLst>
                  <a:outerShdw blurRad="38100" dist="38100" dir="2700000" algn="tl">
                    <a:srgbClr val="C0C0C0"/>
                  </a:outerShdw>
                </a:effectLst>
              </a:defRPr>
            </a:lvl1pPr>
          </a:lstStyle>
          <a:p>
            <a:pPr>
              <a:defRPr/>
            </a:pPr>
            <a:endParaRPr lang="en-US" altLang="en-US"/>
          </a:p>
        </p:txBody>
      </p:sp>
      <p:sp>
        <p:nvSpPr>
          <p:cNvPr id="111629" name="Rectangle 13"/>
          <p:cNvSpPr>
            <a:spLocks noGrp="1" noChangeArrowheads="1"/>
          </p:cNvSpPr>
          <p:nvPr>
            <p:ph type="ftr" sz="quarter" idx="3"/>
          </p:nvPr>
        </p:nvSpPr>
        <p:spPr>
          <a:xfrm>
            <a:off x="3124200" y="6553200"/>
            <a:ext cx="2895600" cy="228600"/>
          </a:xfrm>
        </p:spPr>
        <p:txBody>
          <a:bodyPr/>
          <a:lstStyle>
            <a:lvl1pPr algn="ctr">
              <a:defRPr>
                <a:solidFill>
                  <a:schemeClr val="tx1"/>
                </a:solidFill>
                <a:effectLst>
                  <a:outerShdw blurRad="38100" dist="38100" dir="2700000" algn="tl">
                    <a:srgbClr val="C0C0C0"/>
                  </a:outerShdw>
                </a:effectLst>
              </a:defRPr>
            </a:lvl1pPr>
          </a:lstStyle>
          <a:p>
            <a:pPr>
              <a:defRPr/>
            </a:pPr>
            <a:endParaRPr lang="en-US" altLang="en-US"/>
          </a:p>
        </p:txBody>
      </p:sp>
      <p:sp>
        <p:nvSpPr>
          <p:cNvPr id="111630" name="Rectangle 14"/>
          <p:cNvSpPr>
            <a:spLocks noGrp="1" noChangeArrowheads="1"/>
          </p:cNvSpPr>
          <p:nvPr>
            <p:ph type="sldNum" sz="quarter" idx="4"/>
          </p:nvPr>
        </p:nvSpPr>
        <p:spPr>
          <a:xfrm>
            <a:off x="6553200" y="6553200"/>
            <a:ext cx="2133600" cy="228600"/>
          </a:xfrm>
        </p:spPr>
        <p:txBody>
          <a:bodyPr/>
          <a:lstStyle>
            <a:lvl1pPr algn="r">
              <a:defRPr>
                <a:effectLst>
                  <a:outerShdw blurRad="38100" dist="38100" dir="2700000" algn="tl">
                    <a:srgbClr val="C0C0C0"/>
                  </a:outerShdw>
                </a:effectLst>
              </a:defRPr>
            </a:lvl1pPr>
          </a:lstStyle>
          <a:p>
            <a:pPr>
              <a:defRPr/>
            </a:pPr>
            <a:fld id="{286962A0-19BC-4968-AE80-0434524EF137}" type="slidenum">
              <a:rPr lang="en-US" altLang="en-US" smtClean="0"/>
              <a:pPr>
                <a:defRPr/>
              </a:pPr>
              <a:t>‹#›</a:t>
            </a:fld>
            <a:endParaRPr lang="en-US" altLang="en-US"/>
          </a:p>
        </p:txBody>
      </p:sp>
      <p:sp>
        <p:nvSpPr>
          <p:cNvPr id="111633" name="Rectangle 17"/>
          <p:cNvSpPr>
            <a:spLocks noChangeArrowheads="1"/>
          </p:cNvSpPr>
          <p:nvPr/>
        </p:nvSpPr>
        <p:spPr bwMode="ltGray">
          <a:xfrm>
            <a:off x="7620000" y="3657600"/>
            <a:ext cx="1524000" cy="1447800"/>
          </a:xfrm>
          <a:prstGeom prst="rect">
            <a:avLst/>
          </a:prstGeom>
          <a:solidFill>
            <a:schemeClr val="hlink"/>
          </a:solidFill>
          <a:ln w="9525">
            <a:noFill/>
            <a:miter lim="800000"/>
            <a:headEnd/>
            <a:tailEnd/>
          </a:ln>
          <a:effectLst/>
        </p:spPr>
        <p:txBody>
          <a:bodyPr wrap="none" anchor="ctr"/>
          <a:lstStyle/>
          <a:p>
            <a:endParaRPr lang="en-US"/>
          </a:p>
        </p:txBody>
      </p:sp>
      <p:sp>
        <p:nvSpPr>
          <p:cNvPr id="111639" name="Rectangle 23" descr="7"/>
          <p:cNvSpPr>
            <a:spLocks noChangeArrowheads="1"/>
          </p:cNvSpPr>
          <p:nvPr/>
        </p:nvSpPr>
        <p:spPr bwMode="gray">
          <a:xfrm>
            <a:off x="0" y="2211388"/>
            <a:ext cx="1524000" cy="1446212"/>
          </a:xfrm>
          <a:prstGeom prst="rect">
            <a:avLst/>
          </a:prstGeom>
          <a:blipFill dpi="0" rotWithShape="1">
            <a:blip r:embed="rId5" cstate="print"/>
            <a:srcRect/>
            <a:stretch>
              <a:fillRect/>
            </a:stretch>
          </a:blipFill>
          <a:ln w="9525">
            <a:noFill/>
            <a:miter lim="800000"/>
            <a:headEnd/>
            <a:tailEnd/>
          </a:ln>
          <a:effectLst/>
        </p:spPr>
        <p:txBody>
          <a:bodyPr wrap="none" anchor="ctr"/>
          <a:lstStyle/>
          <a:p>
            <a:endParaRPr lang="en-US"/>
          </a:p>
        </p:txBody>
      </p:sp>
      <p:sp>
        <p:nvSpPr>
          <p:cNvPr id="111640" name="Rectangle 24"/>
          <p:cNvSpPr>
            <a:spLocks noChangeArrowheads="1"/>
          </p:cNvSpPr>
          <p:nvPr/>
        </p:nvSpPr>
        <p:spPr bwMode="gray">
          <a:xfrm>
            <a:off x="7607300" y="3651250"/>
            <a:ext cx="1541463" cy="1457325"/>
          </a:xfrm>
          <a:prstGeom prst="rect">
            <a:avLst/>
          </a:prstGeom>
          <a:blipFill dpi="0" rotWithShape="1">
            <a:blip r:embed="rId6" cstate="print"/>
            <a:srcRect/>
            <a:stretch>
              <a:fillRect/>
            </a:stretch>
          </a:blipFill>
          <a:ln w="9525">
            <a:noFill/>
            <a:miter lim="800000"/>
            <a:headEnd/>
            <a:tailEnd/>
          </a:ln>
          <a:effectLst/>
        </p:spPr>
        <p:txBody>
          <a:bodyPr wrap="none" anchor="ctr"/>
          <a:lstStyle/>
          <a:p>
            <a:endParaRPr lang="en-US"/>
          </a:p>
        </p:txBody>
      </p:sp>
      <p:sp>
        <p:nvSpPr>
          <p:cNvPr id="111645" name="Rectangle 29" descr="8"/>
          <p:cNvSpPr>
            <a:spLocks noChangeArrowheads="1"/>
          </p:cNvSpPr>
          <p:nvPr/>
        </p:nvSpPr>
        <p:spPr bwMode="ltGray">
          <a:xfrm>
            <a:off x="1524000" y="3657600"/>
            <a:ext cx="1524000" cy="1447800"/>
          </a:xfrm>
          <a:prstGeom prst="rect">
            <a:avLst/>
          </a:prstGeom>
          <a:blipFill dpi="0" rotWithShape="1">
            <a:blip r:embed="rId7" cstate="print"/>
            <a:srcRect/>
            <a:stretch>
              <a:fillRect/>
            </a:stretch>
          </a:blip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1000"/>
                                        <p:tgtEl>
                                          <p:spTgt spid="111645"/>
                                        </p:tgtEl>
                                      </p:cBhvr>
                                    </p:animEffect>
                                    <p:set>
                                      <p:cBhvr>
                                        <p:cTn id="7" dur="1" fill="hold">
                                          <p:stCondLst>
                                            <p:cond delay="999"/>
                                          </p:stCondLst>
                                        </p:cTn>
                                        <p:tgtEl>
                                          <p:spTgt spid="111645"/>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1635"/>
                                        </p:tgtEl>
                                        <p:attrNameLst>
                                          <p:attrName>style.visibility</p:attrName>
                                        </p:attrNameLst>
                                      </p:cBhvr>
                                      <p:to>
                                        <p:strVal val="visible"/>
                                      </p:to>
                                    </p:set>
                                    <p:animEffect transition="in" filter="fade">
                                      <p:cBhvr>
                                        <p:cTn id="11" dur="1000"/>
                                        <p:tgtEl>
                                          <p:spTgt spid="11163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11640"/>
                                        </p:tgtEl>
                                        <p:attrNameLst>
                                          <p:attrName>style.visibility</p:attrName>
                                        </p:attrNameLst>
                                      </p:cBhvr>
                                      <p:to>
                                        <p:strVal val="visible"/>
                                      </p:to>
                                    </p:set>
                                    <p:animEffect transition="in" filter="fade">
                                      <p:cBhvr>
                                        <p:cTn id="15" dur="1000"/>
                                        <p:tgtEl>
                                          <p:spTgt spid="111640"/>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11639"/>
                                        </p:tgtEl>
                                        <p:attrNameLst>
                                          <p:attrName>style.visibility</p:attrName>
                                        </p:attrNameLst>
                                      </p:cBhvr>
                                      <p:to>
                                        <p:strVal val="visible"/>
                                      </p:to>
                                    </p:set>
                                    <p:animEffect transition="in" filter="fade">
                                      <p:cBhvr>
                                        <p:cTn id="19" dur="1000"/>
                                        <p:tgtEl>
                                          <p:spTgt spid="111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5" grpId="0" animBg="1"/>
      <p:bldP spid="111639" grpId="0" animBg="1"/>
      <p:bldP spid="111640" grpId="0" animBg="1"/>
      <p:bldP spid="11164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D4F0B08-C704-4E17-BD27-984395B28ADE}"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07950"/>
            <a:ext cx="1943100" cy="6018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07950"/>
            <a:ext cx="5676900" cy="6018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6BC59F6-9E66-4C38-92E8-BD4777D60AD1}" type="slidenum">
              <a:rPr lang="en-US" altLang="en-US" smtClean="0"/>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7950"/>
            <a:ext cx="7315200" cy="563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990600"/>
            <a:ext cx="37719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990600"/>
            <a:ext cx="37719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05600" y="6477000"/>
            <a:ext cx="2133600" cy="244475"/>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152400" y="6477000"/>
            <a:ext cx="2895600" cy="3810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3200400" y="6537325"/>
            <a:ext cx="2133600" cy="244475"/>
          </a:xfrm>
        </p:spPr>
        <p:txBody>
          <a:bodyPr/>
          <a:lstStyle>
            <a:lvl1pPr>
              <a:defRPr/>
            </a:lvl1pPr>
          </a:lstStyle>
          <a:p>
            <a:pPr>
              <a:defRPr/>
            </a:pPr>
            <a:fld id="{B30140AA-A7F1-44DC-8FB9-0CE3C6C42B75}" type="slidenum">
              <a:rPr lang="en-US" altLang="en-US" smtClean="0"/>
              <a:pPr>
                <a:defRPr/>
              </a:pPr>
              <a:t>‹#›</a:t>
            </a:fld>
            <a:endParaRPr lang="en-US"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107950"/>
            <a:ext cx="7315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990600"/>
            <a:ext cx="7696200" cy="5135563"/>
          </a:xfrm>
        </p:spPr>
        <p:txBody>
          <a:bodyPr/>
          <a:lstStyle/>
          <a:p>
            <a:r>
              <a:rPr lang="en-US" smtClean="0"/>
              <a:t>Click icon to add table</a:t>
            </a:r>
            <a:endParaRPr lang="en-US"/>
          </a:p>
        </p:txBody>
      </p:sp>
      <p:sp>
        <p:nvSpPr>
          <p:cNvPr id="4" name="Date Placeholder 3"/>
          <p:cNvSpPr>
            <a:spLocks noGrp="1"/>
          </p:cNvSpPr>
          <p:nvPr>
            <p:ph type="dt" sz="half" idx="10"/>
          </p:nvPr>
        </p:nvSpPr>
        <p:spPr>
          <a:xfrm>
            <a:off x="6705600" y="6477000"/>
            <a:ext cx="2133600" cy="244475"/>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152400" y="6477000"/>
            <a:ext cx="2895600" cy="3810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3200400" y="6537325"/>
            <a:ext cx="2133600" cy="244475"/>
          </a:xfrm>
        </p:spPr>
        <p:txBody>
          <a:bodyPr/>
          <a:lstStyle>
            <a:lvl1pPr>
              <a:defRPr/>
            </a:lvl1pPr>
          </a:lstStyle>
          <a:p>
            <a:pPr>
              <a:defRPr/>
            </a:pPr>
            <a:fld id="{B30140AA-A7F1-44DC-8FB9-0CE3C6C42B75}" type="slidenum">
              <a:rPr lang="en-US" altLang="en-US" smtClean="0"/>
              <a:pPr>
                <a:defRPr/>
              </a:pPr>
              <a:t>‹#›</a:t>
            </a:fld>
            <a:endParaRPr lang="en-US"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07950"/>
            <a:ext cx="73152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990600" y="990600"/>
            <a:ext cx="7696200" cy="51355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6705600" y="6477000"/>
            <a:ext cx="2133600" cy="244475"/>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152400" y="6477000"/>
            <a:ext cx="2895600" cy="3810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3200400" y="6537325"/>
            <a:ext cx="2133600" cy="244475"/>
          </a:xfrm>
        </p:spPr>
        <p:txBody>
          <a:bodyPr/>
          <a:lstStyle>
            <a:lvl1pPr>
              <a:defRPr/>
            </a:lvl1pPr>
          </a:lstStyle>
          <a:p>
            <a:pPr>
              <a:defRPr/>
            </a:pPr>
            <a:fld id="{B30140AA-A7F1-44DC-8FB9-0CE3C6C42B75}" type="slidenum">
              <a:rPr lang="en-US" altLang="en-US" smtClean="0"/>
              <a:pPr>
                <a:defRPr/>
              </a:pPr>
              <a:t>‹#›</a:t>
            </a:fld>
            <a:endParaRPr lang="en-US"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07950"/>
            <a:ext cx="7315200" cy="563563"/>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990600" y="990600"/>
            <a:ext cx="7696200" cy="5135563"/>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6705600" y="6477000"/>
            <a:ext cx="2133600" cy="244475"/>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152400" y="6477000"/>
            <a:ext cx="2895600" cy="3810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3200400" y="6537325"/>
            <a:ext cx="2133600" cy="244475"/>
          </a:xfrm>
        </p:spPr>
        <p:txBody>
          <a:bodyPr/>
          <a:lstStyle>
            <a:lvl1pPr>
              <a:defRPr/>
            </a:lvl1pPr>
          </a:lstStyle>
          <a:p>
            <a:pPr>
              <a:defRPr/>
            </a:pPr>
            <a:fld id="{B30140AA-A7F1-44DC-8FB9-0CE3C6C42B75}" type="slidenum">
              <a:rPr lang="en-US" altLang="en-US" smtClean="0"/>
              <a:pPr>
                <a:defRPr/>
              </a:pPr>
              <a:t>‹#›</a:t>
            </a:fld>
            <a:endParaRPr lang="en-US"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ltLang="en-US"/>
          </a:p>
        </p:txBody>
      </p:sp>
      <p:sp>
        <p:nvSpPr>
          <p:cNvPr id="20" name="Footer Placeholder 19"/>
          <p:cNvSpPr>
            <a:spLocks noGrp="1"/>
          </p:cNvSpPr>
          <p:nvPr>
            <p:ph type="ftr" sz="quarter" idx="11"/>
          </p:nvPr>
        </p:nvSpPr>
        <p:spPr/>
        <p:txBody>
          <a:bodyPr/>
          <a:lstStyle>
            <a:extLst/>
          </a:lstStyle>
          <a:p>
            <a:pPr>
              <a:defRPr/>
            </a:pPr>
            <a:endParaRPr lang="en-US" altLang="en-US"/>
          </a:p>
        </p:txBody>
      </p:sp>
      <p:sp>
        <p:nvSpPr>
          <p:cNvPr id="10" name="Slide Number Placeholder 9"/>
          <p:cNvSpPr>
            <a:spLocks noGrp="1"/>
          </p:cNvSpPr>
          <p:nvPr>
            <p:ph type="sldNum" sz="quarter" idx="12"/>
          </p:nvPr>
        </p:nvSpPr>
        <p:spPr/>
        <p:txBody>
          <a:bodyPr/>
          <a:lstStyle>
            <a:extLst/>
          </a:lstStyle>
          <a:p>
            <a:pPr>
              <a:defRPr/>
            </a:pPr>
            <a:fld id="{286962A0-19BC-4968-AE80-0434524EF137}" type="slidenum">
              <a:rPr lang="en-US" altLang="en-US" smtClean="0"/>
              <a:pPr>
                <a:defRPr/>
              </a:pPr>
              <a:t>‹#›</a:t>
            </a:fld>
            <a:endParaRPr lang="en-US" alt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wipe(left)">
                                      <p:cBhvr>
                                        <p:cTn id="1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bui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en-US"/>
          </a:p>
        </p:txBody>
      </p:sp>
      <p:sp>
        <p:nvSpPr>
          <p:cNvPr id="5" name="Footer Placeholder 4"/>
          <p:cNvSpPr>
            <a:spLocks noGrp="1"/>
          </p:cNvSpPr>
          <p:nvPr>
            <p:ph type="ftr" sz="quarter" idx="11"/>
          </p:nvPr>
        </p:nvSpPr>
        <p:spPr/>
        <p:txBody>
          <a:bodyPr/>
          <a:lstStyle>
            <a:extLst/>
          </a:lstStyle>
          <a:p>
            <a:pPr>
              <a:defRPr/>
            </a:pPr>
            <a:endParaRPr lang="en-US" altLang="en-US"/>
          </a:p>
        </p:txBody>
      </p:sp>
      <p:sp>
        <p:nvSpPr>
          <p:cNvPr id="6" name="Slide Number Placeholder 5"/>
          <p:cNvSpPr>
            <a:spLocks noGrp="1"/>
          </p:cNvSpPr>
          <p:nvPr>
            <p:ph type="sldNum" sz="quarter" idx="12"/>
          </p:nvPr>
        </p:nvSpPr>
        <p:spPr/>
        <p:txBody>
          <a:bodyPr/>
          <a:lstStyle>
            <a:extLst/>
          </a:lstStyle>
          <a:p>
            <a:pPr>
              <a:defRPr/>
            </a:pPr>
            <a:fld id="{23EF4258-DF62-4829-9857-7EEE2BF54CCA}" type="slidenum">
              <a:rPr lang="en-US" altLang="en-US" smtClean="0"/>
              <a:pPr>
                <a:defRPr/>
              </a:pPr>
              <a:t>‹#›</a:t>
            </a:fld>
            <a:endParaRPr lang="en-US"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ltLang="en-US"/>
          </a:p>
        </p:txBody>
      </p:sp>
      <p:sp>
        <p:nvSpPr>
          <p:cNvPr id="5" name="Footer Placeholder 4"/>
          <p:cNvSpPr>
            <a:spLocks noGrp="1"/>
          </p:cNvSpPr>
          <p:nvPr>
            <p:ph type="ftr" sz="quarter" idx="11"/>
          </p:nvPr>
        </p:nvSpPr>
        <p:spPr/>
        <p:txBody>
          <a:bodyPr/>
          <a:lstStyle>
            <a:extLst/>
          </a:lstStyle>
          <a:p>
            <a:pPr>
              <a:defRPr/>
            </a:pPr>
            <a:endParaRPr lang="en-US" altLang="en-US"/>
          </a:p>
        </p:txBody>
      </p:sp>
      <p:sp>
        <p:nvSpPr>
          <p:cNvPr id="6" name="Slide Number Placeholder 5"/>
          <p:cNvSpPr>
            <a:spLocks noGrp="1"/>
          </p:cNvSpPr>
          <p:nvPr>
            <p:ph type="sldNum" sz="quarter" idx="12"/>
          </p:nvPr>
        </p:nvSpPr>
        <p:spPr/>
        <p:txBody>
          <a:bodyPr/>
          <a:lstStyle>
            <a:extLst/>
          </a:lstStyle>
          <a:p>
            <a:pPr>
              <a:defRPr/>
            </a:pPr>
            <a:fld id="{754CB69B-C6F1-4A32-A145-7C0EAD5F415A}" type="slidenum">
              <a:rPr lang="en-US" altLang="en-US" smtClean="0"/>
              <a:pPr>
                <a:defRPr/>
              </a:pPr>
              <a:t>‹#›</a:t>
            </a:fld>
            <a:endParaRPr lang="en-US" alt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ltLang="en-US"/>
          </a:p>
        </p:txBody>
      </p:sp>
      <p:sp>
        <p:nvSpPr>
          <p:cNvPr id="6" name="Footer Placeholder 5"/>
          <p:cNvSpPr>
            <a:spLocks noGrp="1"/>
          </p:cNvSpPr>
          <p:nvPr>
            <p:ph type="ftr" sz="quarter" idx="11"/>
          </p:nvPr>
        </p:nvSpPr>
        <p:spPr/>
        <p:txBody>
          <a:bodyPr/>
          <a:lstStyle>
            <a:extLst/>
          </a:lstStyle>
          <a:p>
            <a:pPr>
              <a:defRPr/>
            </a:pPr>
            <a:endParaRPr lang="en-US" altLang="en-US"/>
          </a:p>
        </p:txBody>
      </p:sp>
      <p:sp>
        <p:nvSpPr>
          <p:cNvPr id="7" name="Slide Number Placeholder 6"/>
          <p:cNvSpPr>
            <a:spLocks noGrp="1"/>
          </p:cNvSpPr>
          <p:nvPr>
            <p:ph type="sldNum" sz="quarter" idx="12"/>
          </p:nvPr>
        </p:nvSpPr>
        <p:spPr/>
        <p:txBody>
          <a:bodyPr/>
          <a:lstStyle>
            <a:extLst/>
          </a:lstStyle>
          <a:p>
            <a:pPr>
              <a:defRPr/>
            </a:pPr>
            <a:fld id="{2C943F8C-751D-4EED-BA81-AEA23FB4C741}" type="slidenum">
              <a:rPr lang="en-US" altLang="en-US" smtClean="0"/>
              <a:pPr>
                <a:defRPr/>
              </a:pPr>
              <a:t>‹#›</a:t>
            </a:fld>
            <a:endParaRPr lang="en-US"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3EF4258-DF62-4829-9857-7EEE2BF54CCA}" type="slidenum">
              <a:rPr lang="en-US" altLang="en-US" smtClean="0"/>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ltLang="en-US"/>
          </a:p>
        </p:txBody>
      </p:sp>
      <p:sp>
        <p:nvSpPr>
          <p:cNvPr id="8" name="Footer Placeholder 7"/>
          <p:cNvSpPr>
            <a:spLocks noGrp="1"/>
          </p:cNvSpPr>
          <p:nvPr>
            <p:ph type="ftr" sz="quarter" idx="11"/>
          </p:nvPr>
        </p:nvSpPr>
        <p:spPr/>
        <p:txBody>
          <a:bodyPr/>
          <a:lstStyle>
            <a:extLst/>
          </a:lstStyle>
          <a:p>
            <a:pPr>
              <a:defRPr/>
            </a:pPr>
            <a:endParaRPr lang="en-US" altLang="en-US"/>
          </a:p>
        </p:txBody>
      </p:sp>
      <p:sp>
        <p:nvSpPr>
          <p:cNvPr id="9" name="Slide Number Placeholder 8"/>
          <p:cNvSpPr>
            <a:spLocks noGrp="1"/>
          </p:cNvSpPr>
          <p:nvPr>
            <p:ph type="sldNum" sz="quarter" idx="12"/>
          </p:nvPr>
        </p:nvSpPr>
        <p:spPr/>
        <p:txBody>
          <a:bodyPr/>
          <a:lstStyle>
            <a:extLst/>
          </a:lstStyle>
          <a:p>
            <a:pPr>
              <a:defRPr/>
            </a:pPr>
            <a:fld id="{0F626652-0F6D-4EC1-B13A-007BBCFE6A4D}" type="slidenum">
              <a:rPr lang="en-US" altLang="en-US" smtClean="0"/>
              <a:pPr>
                <a:defRPr/>
              </a:pPr>
              <a:t>‹#›</a:t>
            </a:fld>
            <a:endParaRPr lang="en-US"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US" altLang="en-US"/>
          </a:p>
        </p:txBody>
      </p:sp>
      <p:sp>
        <p:nvSpPr>
          <p:cNvPr id="4" name="Footer Placeholder 3"/>
          <p:cNvSpPr>
            <a:spLocks noGrp="1"/>
          </p:cNvSpPr>
          <p:nvPr>
            <p:ph type="ftr" sz="quarter" idx="11"/>
          </p:nvPr>
        </p:nvSpPr>
        <p:spPr/>
        <p:txBody>
          <a:bodyPr/>
          <a:lstStyle>
            <a:extLst/>
          </a:lstStyle>
          <a:p>
            <a:pPr>
              <a:defRPr/>
            </a:pPr>
            <a:endParaRPr lang="en-US" altLang="en-US"/>
          </a:p>
        </p:txBody>
      </p:sp>
      <p:sp>
        <p:nvSpPr>
          <p:cNvPr id="5" name="Slide Number Placeholder 4"/>
          <p:cNvSpPr>
            <a:spLocks noGrp="1"/>
          </p:cNvSpPr>
          <p:nvPr>
            <p:ph type="sldNum" sz="quarter" idx="12"/>
          </p:nvPr>
        </p:nvSpPr>
        <p:spPr/>
        <p:txBody>
          <a:bodyPr/>
          <a:lstStyle>
            <a:extLst/>
          </a:lstStyle>
          <a:p>
            <a:pPr>
              <a:defRPr/>
            </a:pPr>
            <a:fld id="{64B44AD5-B7A6-495D-A724-10FE1EE09051}" type="slidenum">
              <a:rPr lang="en-US" altLang="en-US" smtClean="0"/>
              <a:pPr>
                <a:defRPr/>
              </a:pPr>
              <a:t>‹#›</a:t>
            </a:fld>
            <a:endParaRPr lang="en-US" alt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ltLang="en-US"/>
          </a:p>
        </p:txBody>
      </p:sp>
      <p:sp>
        <p:nvSpPr>
          <p:cNvPr id="3" name="Footer Placeholder 2"/>
          <p:cNvSpPr>
            <a:spLocks noGrp="1"/>
          </p:cNvSpPr>
          <p:nvPr>
            <p:ph type="ftr" sz="quarter" idx="11"/>
          </p:nvPr>
        </p:nvSpPr>
        <p:spPr/>
        <p:txBody>
          <a:bodyPr/>
          <a:lstStyle>
            <a:extLst/>
          </a:lstStyle>
          <a:p>
            <a:pPr>
              <a:defRPr/>
            </a:pPr>
            <a:endParaRPr lang="en-US" altLang="en-US"/>
          </a:p>
        </p:txBody>
      </p:sp>
      <p:sp>
        <p:nvSpPr>
          <p:cNvPr id="4" name="Slide Number Placeholder 3"/>
          <p:cNvSpPr>
            <a:spLocks noGrp="1"/>
          </p:cNvSpPr>
          <p:nvPr>
            <p:ph type="sldNum" sz="quarter" idx="12"/>
          </p:nvPr>
        </p:nvSpPr>
        <p:spPr/>
        <p:txBody>
          <a:bodyPr/>
          <a:lstStyle>
            <a:extLst/>
          </a:lstStyle>
          <a:p>
            <a:pPr>
              <a:defRPr/>
            </a:pPr>
            <a:fld id="{3B983E5B-1FB3-4597-8A6B-7AC22A778E0F}" type="slidenum">
              <a:rPr lang="en-US" altLang="en-US" smtClean="0"/>
              <a:pPr>
                <a:defRPr/>
              </a:pPr>
              <a:t>‹#›</a:t>
            </a:fld>
            <a:endParaRPr lang="en-US" alt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ltLang="en-US"/>
          </a:p>
        </p:txBody>
      </p:sp>
      <p:sp>
        <p:nvSpPr>
          <p:cNvPr id="6" name="Footer Placeholder 5"/>
          <p:cNvSpPr>
            <a:spLocks noGrp="1"/>
          </p:cNvSpPr>
          <p:nvPr>
            <p:ph type="ftr" sz="quarter" idx="11"/>
          </p:nvPr>
        </p:nvSpPr>
        <p:spPr/>
        <p:txBody>
          <a:bodyPr/>
          <a:lstStyle>
            <a:extLst/>
          </a:lstStyle>
          <a:p>
            <a:pPr>
              <a:defRPr/>
            </a:pPr>
            <a:endParaRPr lang="en-US" altLang="en-US"/>
          </a:p>
        </p:txBody>
      </p:sp>
      <p:sp>
        <p:nvSpPr>
          <p:cNvPr id="7" name="Slide Number Placeholder 6"/>
          <p:cNvSpPr>
            <a:spLocks noGrp="1"/>
          </p:cNvSpPr>
          <p:nvPr>
            <p:ph type="sldNum" sz="quarter" idx="12"/>
          </p:nvPr>
        </p:nvSpPr>
        <p:spPr/>
        <p:txBody>
          <a:bodyPr/>
          <a:lstStyle>
            <a:extLst/>
          </a:lstStyle>
          <a:p>
            <a:pPr>
              <a:defRPr/>
            </a:pPr>
            <a:fld id="{4B452A8D-8C63-4D5E-A90B-9FCEA92A40E9}" type="slidenum">
              <a:rPr lang="en-US" altLang="en-US" smtClean="0"/>
              <a:pPr>
                <a:defRPr/>
              </a:pPr>
              <a:t>‹#›</a:t>
            </a:fld>
            <a:endParaRPr lang="en-US"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ltLang="en-US"/>
          </a:p>
        </p:txBody>
      </p:sp>
      <p:sp>
        <p:nvSpPr>
          <p:cNvPr id="6" name="Footer Placeholder 5"/>
          <p:cNvSpPr>
            <a:spLocks noGrp="1"/>
          </p:cNvSpPr>
          <p:nvPr>
            <p:ph type="ftr" sz="quarter" idx="11"/>
          </p:nvPr>
        </p:nvSpPr>
        <p:spPr/>
        <p:txBody>
          <a:bodyPr/>
          <a:lstStyle>
            <a:extLst/>
          </a:lstStyle>
          <a:p>
            <a:pPr>
              <a:defRPr/>
            </a:pPr>
            <a:endParaRPr lang="en-US" altLang="en-US"/>
          </a:p>
        </p:txBody>
      </p:sp>
      <p:sp>
        <p:nvSpPr>
          <p:cNvPr id="7" name="Slide Number Placeholder 6"/>
          <p:cNvSpPr>
            <a:spLocks noGrp="1"/>
          </p:cNvSpPr>
          <p:nvPr>
            <p:ph type="sldNum" sz="quarter" idx="12"/>
          </p:nvPr>
        </p:nvSpPr>
        <p:spPr/>
        <p:txBody>
          <a:bodyPr/>
          <a:lstStyle>
            <a:extLst/>
          </a:lstStyle>
          <a:p>
            <a:pPr>
              <a:defRPr/>
            </a:pPr>
            <a:fld id="{C22AD73C-783B-4488-9012-1A3A767F97FD}" type="slidenum">
              <a:rPr lang="en-US" altLang="en-US" smtClean="0"/>
              <a:pPr>
                <a:defRPr/>
              </a:pPr>
              <a:t>‹#›</a:t>
            </a:fld>
            <a:endParaRPr lang="en-US" alt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en-US"/>
          </a:p>
        </p:txBody>
      </p:sp>
      <p:sp>
        <p:nvSpPr>
          <p:cNvPr id="5" name="Footer Placeholder 4"/>
          <p:cNvSpPr>
            <a:spLocks noGrp="1"/>
          </p:cNvSpPr>
          <p:nvPr>
            <p:ph type="ftr" sz="quarter" idx="11"/>
          </p:nvPr>
        </p:nvSpPr>
        <p:spPr/>
        <p:txBody>
          <a:bodyPr/>
          <a:lstStyle>
            <a:extLst/>
          </a:lstStyle>
          <a:p>
            <a:pPr>
              <a:defRPr/>
            </a:pPr>
            <a:endParaRPr lang="en-US" altLang="en-US"/>
          </a:p>
        </p:txBody>
      </p:sp>
      <p:sp>
        <p:nvSpPr>
          <p:cNvPr id="6" name="Slide Number Placeholder 5"/>
          <p:cNvSpPr>
            <a:spLocks noGrp="1"/>
          </p:cNvSpPr>
          <p:nvPr>
            <p:ph type="sldNum" sz="quarter" idx="12"/>
          </p:nvPr>
        </p:nvSpPr>
        <p:spPr/>
        <p:txBody>
          <a:bodyPr/>
          <a:lstStyle>
            <a:extLst/>
          </a:lstStyle>
          <a:p>
            <a:pPr>
              <a:defRPr/>
            </a:pPr>
            <a:fld id="{7D4F0B08-C704-4E17-BD27-984395B28ADE}" type="slidenum">
              <a:rPr lang="en-US" altLang="en-US" smtClean="0"/>
              <a:pPr>
                <a:defRPr/>
              </a:pPr>
              <a:t>‹#›</a:t>
            </a:fld>
            <a:endParaRPr lang="en-US"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en-US"/>
          </a:p>
        </p:txBody>
      </p:sp>
      <p:sp>
        <p:nvSpPr>
          <p:cNvPr id="5" name="Footer Placeholder 4"/>
          <p:cNvSpPr>
            <a:spLocks noGrp="1"/>
          </p:cNvSpPr>
          <p:nvPr>
            <p:ph type="ftr" sz="quarter" idx="11"/>
          </p:nvPr>
        </p:nvSpPr>
        <p:spPr/>
        <p:txBody>
          <a:bodyPr/>
          <a:lstStyle>
            <a:extLst/>
          </a:lstStyle>
          <a:p>
            <a:pPr>
              <a:defRPr/>
            </a:pPr>
            <a:endParaRPr lang="en-US" altLang="en-US"/>
          </a:p>
        </p:txBody>
      </p:sp>
      <p:sp>
        <p:nvSpPr>
          <p:cNvPr id="6" name="Slide Number Placeholder 5"/>
          <p:cNvSpPr>
            <a:spLocks noGrp="1"/>
          </p:cNvSpPr>
          <p:nvPr>
            <p:ph type="sldNum" sz="quarter" idx="12"/>
          </p:nvPr>
        </p:nvSpPr>
        <p:spPr/>
        <p:txBody>
          <a:bodyPr/>
          <a:lstStyle>
            <a:extLst/>
          </a:lstStyle>
          <a:p>
            <a:pPr>
              <a:defRPr/>
            </a:pPr>
            <a:fld id="{46BC59F6-9E66-4C38-92E8-BD4777D60AD1}" type="slidenum">
              <a:rPr lang="en-US" altLang="en-US" smtClean="0"/>
              <a:pPr>
                <a:defRPr/>
              </a:pPr>
              <a:t>‹#›</a:t>
            </a:fld>
            <a:endParaRPr lang="en-US"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54CB69B-C6F1-4A32-A145-7C0EAD5F415A}"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990600"/>
            <a:ext cx="37719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990600"/>
            <a:ext cx="37719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2C943F8C-751D-4EED-BA81-AEA23FB4C741}"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a:lstStyle>
            <a:lvl1pPr>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lvl1pPr>
          </a:lstStyle>
          <a:p>
            <a:pPr>
              <a:defRPr/>
            </a:pPr>
            <a:fld id="{0F626652-0F6D-4EC1-B13A-007BBCFE6A4D}"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lvl1pPr>
          </a:lstStyle>
          <a:p>
            <a:pPr>
              <a:defRPr/>
            </a:pPr>
            <a:fld id="{64B44AD5-B7A6-495D-A724-10FE1EE09051}"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a:lvl1pPr>
          </a:lstStyle>
          <a:p>
            <a:pPr>
              <a:defRPr/>
            </a:pPr>
            <a:fld id="{3B983E5B-1FB3-4597-8A6B-7AC22A778E0F}"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4B452A8D-8C63-4D5E-A90B-9FCEA92A40E9}"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C22AD73C-783B-4488-9012-1A3A767F97FD}"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612" name="Rectangle 20"/>
          <p:cNvSpPr>
            <a:spLocks noChangeArrowheads="1"/>
          </p:cNvSpPr>
          <p:nvPr/>
        </p:nvSpPr>
        <p:spPr bwMode="gray">
          <a:xfrm>
            <a:off x="838200" y="0"/>
            <a:ext cx="8305800" cy="790575"/>
          </a:xfrm>
          <a:prstGeom prst="rect">
            <a:avLst/>
          </a:prstGeom>
          <a:solidFill>
            <a:schemeClr val="accent2"/>
          </a:solidFill>
          <a:ln w="9525">
            <a:noFill/>
            <a:miter lim="800000"/>
            <a:headEnd/>
            <a:tailEnd/>
          </a:ln>
          <a:effectLst/>
        </p:spPr>
        <p:txBody>
          <a:bodyPr wrap="none" anchor="ctr"/>
          <a:lstStyle/>
          <a:p>
            <a:endParaRPr lang="en-US"/>
          </a:p>
        </p:txBody>
      </p:sp>
      <p:sp>
        <p:nvSpPr>
          <p:cNvPr id="110602" name="Rectangle 10"/>
          <p:cNvSpPr>
            <a:spLocks noGrp="1" noChangeArrowheads="1"/>
          </p:cNvSpPr>
          <p:nvPr>
            <p:ph type="title"/>
          </p:nvPr>
        </p:nvSpPr>
        <p:spPr bwMode="white">
          <a:xfrm>
            <a:off x="914400" y="107950"/>
            <a:ext cx="7315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0603" name="Rectangle 11"/>
          <p:cNvSpPr>
            <a:spLocks noGrp="1" noChangeArrowheads="1"/>
          </p:cNvSpPr>
          <p:nvPr>
            <p:ph type="body" idx="1"/>
          </p:nvPr>
        </p:nvSpPr>
        <p:spPr bwMode="auto">
          <a:xfrm>
            <a:off x="990600" y="990600"/>
            <a:ext cx="7696200" cy="5135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0604" name="Rectangle 12"/>
          <p:cNvSpPr>
            <a:spLocks noGrp="1" noChangeArrowheads="1"/>
          </p:cNvSpPr>
          <p:nvPr>
            <p:ph type="dt" sz="half" idx="2"/>
          </p:nvPr>
        </p:nvSpPr>
        <p:spPr bwMode="auto">
          <a:xfrm>
            <a:off x="67056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endParaRPr lang="en-US" altLang="en-US"/>
          </a:p>
        </p:txBody>
      </p:sp>
      <p:sp>
        <p:nvSpPr>
          <p:cNvPr id="110605" name="Rectangle 13"/>
          <p:cNvSpPr>
            <a:spLocks noGrp="1" noChangeArrowheads="1"/>
          </p:cNvSpPr>
          <p:nvPr>
            <p:ph type="ftr" sz="quarter" idx="3"/>
          </p:nvPr>
        </p:nvSpPr>
        <p:spPr bwMode="auto">
          <a:xfrm>
            <a:off x="152400" y="6477000"/>
            <a:ext cx="2895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tx2"/>
                </a:solidFill>
                <a:latin typeface="Arial" charset="0"/>
              </a:defRPr>
            </a:lvl1pPr>
          </a:lstStyle>
          <a:p>
            <a:pPr>
              <a:defRPr/>
            </a:pPr>
            <a:endParaRPr lang="en-US" altLang="en-US"/>
          </a:p>
        </p:txBody>
      </p:sp>
      <p:sp>
        <p:nvSpPr>
          <p:cNvPr id="110606" name="Rectangle 14"/>
          <p:cNvSpPr>
            <a:spLocks noGrp="1" noChangeArrowheads="1"/>
          </p:cNvSpPr>
          <p:nvPr>
            <p:ph type="sldNum" sz="quarter" idx="4"/>
          </p:nvPr>
        </p:nvSpPr>
        <p:spPr bwMode="auto">
          <a:xfrm>
            <a:off x="32004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fld id="{B30140AA-A7F1-44DC-8FB9-0CE3C6C42B75}" type="slidenum">
              <a:rPr lang="en-US" altLang="en-US" smtClean="0"/>
              <a:pPr>
                <a:defRPr/>
              </a:pPr>
              <a:t>‹#›</a:t>
            </a:fld>
            <a:endParaRPr lang="en-US" altLang="en-US"/>
          </a:p>
        </p:txBody>
      </p:sp>
      <p:sp>
        <p:nvSpPr>
          <p:cNvPr id="110607" name="Rectangle 15"/>
          <p:cNvSpPr>
            <a:spLocks noChangeArrowheads="1"/>
          </p:cNvSpPr>
          <p:nvPr/>
        </p:nvSpPr>
        <p:spPr bwMode="ltGray">
          <a:xfrm>
            <a:off x="0" y="0"/>
            <a:ext cx="838200" cy="787400"/>
          </a:xfrm>
          <a:prstGeom prst="rect">
            <a:avLst/>
          </a:prstGeom>
          <a:solidFill>
            <a:schemeClr val="tx2"/>
          </a:solidFill>
          <a:ln w="9525">
            <a:noFill/>
            <a:miter lim="800000"/>
            <a:headEnd/>
            <a:tailEnd/>
          </a:ln>
          <a:effectLst/>
        </p:spPr>
        <p:txBody>
          <a:bodyPr wrap="none" anchor="ctr"/>
          <a:lstStyle/>
          <a:p>
            <a:endParaRPr lang="en-US"/>
          </a:p>
        </p:txBody>
      </p:sp>
      <p:sp>
        <p:nvSpPr>
          <p:cNvPr id="110608" name="Rectangle 16"/>
          <p:cNvSpPr>
            <a:spLocks noChangeArrowheads="1"/>
          </p:cNvSpPr>
          <p:nvPr/>
        </p:nvSpPr>
        <p:spPr bwMode="ltGray">
          <a:xfrm>
            <a:off x="0" y="787400"/>
            <a:ext cx="838200" cy="787400"/>
          </a:xfrm>
          <a:prstGeom prst="rect">
            <a:avLst/>
          </a:prstGeom>
          <a:solidFill>
            <a:schemeClr val="accent1"/>
          </a:solidFill>
          <a:ln w="9525">
            <a:noFill/>
            <a:miter lim="800000"/>
            <a:headEnd/>
            <a:tailEnd/>
          </a:ln>
          <a:effectLst/>
        </p:spPr>
        <p:txBody>
          <a:bodyPr wrap="none" anchor="ctr"/>
          <a:lstStyle/>
          <a:p>
            <a:endParaRPr lang="en-US"/>
          </a:p>
        </p:txBody>
      </p:sp>
      <p:sp>
        <p:nvSpPr>
          <p:cNvPr id="110609" name="Rectangle 17"/>
          <p:cNvSpPr>
            <a:spLocks noChangeArrowheads="1"/>
          </p:cNvSpPr>
          <p:nvPr/>
        </p:nvSpPr>
        <p:spPr bwMode="ltGray">
          <a:xfrm>
            <a:off x="0" y="1563688"/>
            <a:ext cx="838200" cy="78740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110613" name="Line 21"/>
          <p:cNvSpPr>
            <a:spLocks noChangeShapeType="1"/>
          </p:cNvSpPr>
          <p:nvPr/>
        </p:nvSpPr>
        <p:spPr bwMode="auto">
          <a:xfrm>
            <a:off x="152400" y="6477000"/>
            <a:ext cx="8686800" cy="0"/>
          </a:xfrm>
          <a:prstGeom prst="line">
            <a:avLst/>
          </a:prstGeom>
          <a:noFill/>
          <a:ln w="9525">
            <a:solidFill>
              <a:schemeClr val="tx1"/>
            </a:solidFill>
            <a:round/>
            <a:headEnd/>
            <a:tailEnd/>
          </a:ln>
          <a:effectLst/>
        </p:spPr>
        <p:txBody>
          <a:bodyPr/>
          <a:lstStyle/>
          <a:p>
            <a:endParaRPr lang="en-US"/>
          </a:p>
        </p:txBody>
      </p:sp>
      <p:sp>
        <p:nvSpPr>
          <p:cNvPr id="110620" name="Rectangle 28"/>
          <p:cNvSpPr>
            <a:spLocks noChangeArrowheads="1"/>
          </p:cNvSpPr>
          <p:nvPr/>
        </p:nvSpPr>
        <p:spPr bwMode="gray">
          <a:xfrm>
            <a:off x="-4763" y="1557338"/>
            <a:ext cx="839788" cy="796925"/>
          </a:xfrm>
          <a:prstGeom prst="rect">
            <a:avLst/>
          </a:prstGeom>
          <a:blipFill dpi="0" rotWithShape="1">
            <a:blip r:embed="rId17" cstate="print"/>
            <a:srcRect/>
            <a:stretch>
              <a:fillRect/>
            </a:stretch>
          </a:blipFill>
          <a:ln w="9525">
            <a:noFill/>
            <a:miter lim="800000"/>
            <a:headEnd/>
            <a:tailEnd/>
          </a:ln>
          <a:effectLst/>
        </p:spPr>
        <p:txBody>
          <a:bodyPr wrap="none" anchor="ctr"/>
          <a:lstStyle/>
          <a:p>
            <a:endParaRPr lang="en-US"/>
          </a:p>
        </p:txBody>
      </p:sp>
      <p:sp>
        <p:nvSpPr>
          <p:cNvPr id="110621" name="Rectangle 29"/>
          <p:cNvSpPr>
            <a:spLocks noChangeArrowheads="1"/>
          </p:cNvSpPr>
          <p:nvPr/>
        </p:nvSpPr>
        <p:spPr bwMode="gray">
          <a:xfrm>
            <a:off x="8272463" y="0"/>
            <a:ext cx="871537" cy="790575"/>
          </a:xfrm>
          <a:prstGeom prst="rect">
            <a:avLst/>
          </a:prstGeom>
          <a:blipFill dpi="0" rotWithShape="1">
            <a:blip r:embed="rId18" cstate="print"/>
            <a:srcRect/>
            <a:stretch>
              <a:fillRect/>
            </a:stretch>
          </a:blipFill>
          <a:ln w="9525">
            <a:noFill/>
            <a:miter lim="800000"/>
            <a:headEnd/>
            <a:tailEnd/>
          </a:ln>
          <a:effectLst/>
        </p:spPr>
        <p:txBody>
          <a:bodyPr wrap="none" anchor="ctr"/>
          <a:lstStyle/>
          <a:p>
            <a:endParaRPr lang="en-US"/>
          </a:p>
        </p:txBody>
      </p:sp>
      <p:sp>
        <p:nvSpPr>
          <p:cNvPr id="110622" name="Rectangle 30"/>
          <p:cNvSpPr>
            <a:spLocks noChangeArrowheads="1"/>
          </p:cNvSpPr>
          <p:nvPr/>
        </p:nvSpPr>
        <p:spPr bwMode="gray">
          <a:xfrm>
            <a:off x="0" y="0"/>
            <a:ext cx="839788" cy="787400"/>
          </a:xfrm>
          <a:prstGeom prst="rect">
            <a:avLst/>
          </a:prstGeom>
          <a:blipFill dpi="0" rotWithShape="1">
            <a:blip r:embed="rId19" cstate="print"/>
            <a:srcRect/>
            <a:stretch>
              <a:fillRect/>
            </a:stretch>
          </a:blip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0609"/>
                                        </p:tgtEl>
                                        <p:attrNameLst>
                                          <p:attrName>style.visibility</p:attrName>
                                        </p:attrNameLst>
                                      </p:cBhvr>
                                      <p:to>
                                        <p:strVal val="visible"/>
                                      </p:to>
                                    </p:set>
                                    <p:animEffect transition="in" filter="fade">
                                      <p:cBhvr>
                                        <p:cTn id="7" dur="500"/>
                                        <p:tgtEl>
                                          <p:spTgt spid="110609"/>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2000"/>
                                        <p:tgtEl>
                                          <p:spTgt spid="110622"/>
                                        </p:tgtEl>
                                      </p:cBhvr>
                                    </p:animEffect>
                                    <p:set>
                                      <p:cBhvr>
                                        <p:cTn id="11" dur="1" fill="hold">
                                          <p:stCondLst>
                                            <p:cond delay="1999"/>
                                          </p:stCondLst>
                                        </p:cTn>
                                        <p:tgtEl>
                                          <p:spTgt spid="110622"/>
                                        </p:tgtEl>
                                        <p:attrNameLst>
                                          <p:attrName>style.visibility</p:attrName>
                                        </p:attrNameLst>
                                      </p:cBhvr>
                                      <p:to>
                                        <p:strVal val="hidden"/>
                                      </p:to>
                                    </p:set>
                                  </p:childTnLst>
                                </p:cTn>
                              </p:par>
                            </p:childTnLst>
                          </p:cTn>
                        </p:par>
                        <p:par>
                          <p:cTn id="12" fill="hold">
                            <p:stCondLst>
                              <p:cond delay="2500"/>
                            </p:stCondLst>
                            <p:childTnLst>
                              <p:par>
                                <p:cTn id="13" presetID="10" presetClass="exit" presetSubtype="0" fill="hold" grpId="0" nodeType="afterEffect">
                                  <p:stCondLst>
                                    <p:cond delay="0"/>
                                  </p:stCondLst>
                                  <p:childTnLst>
                                    <p:animEffect transition="out" filter="fade">
                                      <p:cBhvr>
                                        <p:cTn id="14" dur="2000"/>
                                        <p:tgtEl>
                                          <p:spTgt spid="110620"/>
                                        </p:tgtEl>
                                      </p:cBhvr>
                                    </p:animEffect>
                                    <p:set>
                                      <p:cBhvr>
                                        <p:cTn id="15" dur="1" fill="hold">
                                          <p:stCondLst>
                                            <p:cond delay="1999"/>
                                          </p:stCondLst>
                                        </p:cTn>
                                        <p:tgtEl>
                                          <p:spTgt spid="1106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9" grpId="0" animBg="1"/>
      <p:bldP spid="110620" grpId="0" animBg="1"/>
      <p:bldP spid="110622" grpId="0" animBg="1"/>
    </p:bldLst>
  </p:timing>
  <p:hf hdr="0" ftr="0" dt="0"/>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Verdana" pitchFamily="34" charset="0"/>
        </a:defRPr>
      </a:lvl2pPr>
      <a:lvl3pPr algn="l" rtl="0" eaLnBrk="1" fontAlgn="base" hangingPunct="1">
        <a:spcBef>
          <a:spcPct val="0"/>
        </a:spcBef>
        <a:spcAft>
          <a:spcPct val="0"/>
        </a:spcAft>
        <a:defRPr sz="3600">
          <a:solidFill>
            <a:schemeClr val="bg1"/>
          </a:solidFill>
          <a:latin typeface="Verdana" pitchFamily="34" charset="0"/>
        </a:defRPr>
      </a:lvl3pPr>
      <a:lvl4pPr algn="l" rtl="0" eaLnBrk="1" fontAlgn="base" hangingPunct="1">
        <a:spcBef>
          <a:spcPct val="0"/>
        </a:spcBef>
        <a:spcAft>
          <a:spcPct val="0"/>
        </a:spcAft>
        <a:defRPr sz="3600">
          <a:solidFill>
            <a:schemeClr val="bg1"/>
          </a:solidFill>
          <a:latin typeface="Verdana" pitchFamily="34" charset="0"/>
        </a:defRPr>
      </a:lvl4pPr>
      <a:lvl5pPr algn="l" rtl="0" eaLnBrk="1" fontAlgn="base" hangingPunct="1">
        <a:spcBef>
          <a:spcPct val="0"/>
        </a:spcBef>
        <a:spcAft>
          <a:spcPct val="0"/>
        </a:spcAft>
        <a:defRPr sz="3600">
          <a:solidFill>
            <a:schemeClr val="bg1"/>
          </a:solidFill>
          <a:latin typeface="Verdana" pitchFamily="34" charset="0"/>
        </a:defRPr>
      </a:lvl5pPr>
      <a:lvl6pPr marL="457200" algn="l" rtl="0" eaLnBrk="1" fontAlgn="base" hangingPunct="1">
        <a:spcBef>
          <a:spcPct val="0"/>
        </a:spcBef>
        <a:spcAft>
          <a:spcPct val="0"/>
        </a:spcAft>
        <a:defRPr sz="3600">
          <a:solidFill>
            <a:schemeClr val="bg1"/>
          </a:solidFill>
          <a:latin typeface="Verdana" pitchFamily="34" charset="0"/>
        </a:defRPr>
      </a:lvl6pPr>
      <a:lvl7pPr marL="914400" algn="l" rtl="0" eaLnBrk="1" fontAlgn="base" hangingPunct="1">
        <a:spcBef>
          <a:spcPct val="0"/>
        </a:spcBef>
        <a:spcAft>
          <a:spcPct val="0"/>
        </a:spcAft>
        <a:defRPr sz="3600">
          <a:solidFill>
            <a:schemeClr val="bg1"/>
          </a:solidFill>
          <a:latin typeface="Verdana" pitchFamily="34" charset="0"/>
        </a:defRPr>
      </a:lvl7pPr>
      <a:lvl8pPr marL="1371600" algn="l" rtl="0" eaLnBrk="1" fontAlgn="base" hangingPunct="1">
        <a:spcBef>
          <a:spcPct val="0"/>
        </a:spcBef>
        <a:spcAft>
          <a:spcPct val="0"/>
        </a:spcAft>
        <a:defRPr sz="3600">
          <a:solidFill>
            <a:schemeClr val="bg1"/>
          </a:solidFill>
          <a:latin typeface="Verdana" pitchFamily="34" charset="0"/>
        </a:defRPr>
      </a:lvl8pPr>
      <a:lvl9pPr marL="1828800" algn="l" rtl="0" eaLnBrk="1" fontAlgn="base" hangingPunct="1">
        <a:spcBef>
          <a:spcPct val="0"/>
        </a:spcBef>
        <a:spcAft>
          <a:spcPct val="0"/>
        </a:spcAft>
        <a:defRPr sz="36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fo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lt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30140AA-A7F1-44DC-8FB9-0CE3C6C42B75}" type="slidenum">
              <a:rPr lang="en-US" altLang="en-US" smtClean="0"/>
              <a:pPr>
                <a:defRPr/>
              </a:pPr>
              <a:t>‹#›</a:t>
            </a:fld>
            <a:endParaRPr lang="en-US" alt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gif"/><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D540CA1-78B4-4DFC-8D23-2D594040B3F9}" type="slidenum">
              <a:rPr lang="en-US" altLang="en-US"/>
              <a:pPr/>
              <a:t>1</a:t>
            </a:fld>
            <a:endParaRPr lang="en-US" altLang="en-US"/>
          </a:p>
        </p:txBody>
      </p:sp>
      <p:sp>
        <p:nvSpPr>
          <p:cNvPr id="5124" name="Rectangle 4"/>
          <p:cNvSpPr>
            <a:spLocks noChangeArrowheads="1"/>
          </p:cNvSpPr>
          <p:nvPr/>
        </p:nvSpPr>
        <p:spPr bwMode="auto">
          <a:xfrm>
            <a:off x="468313" y="3284538"/>
            <a:ext cx="6781800" cy="1657350"/>
          </a:xfrm>
          <a:prstGeom prst="rect">
            <a:avLst/>
          </a:prstGeom>
          <a:noFill/>
          <a:ln w="12700" cap="sq">
            <a:noFill/>
            <a:miter lim="800000"/>
            <a:headEnd type="none" w="sm" len="sm"/>
            <a:tailEnd type="none" w="sm" len="sm"/>
          </a:ln>
        </p:spPr>
        <p:txBody>
          <a:bodyPr wrap="none" anchor="ctr"/>
          <a:lstStyle/>
          <a:p>
            <a:pPr algn="r">
              <a:spcBef>
                <a:spcPct val="0"/>
              </a:spcBef>
              <a:buClrTx/>
              <a:buSzTx/>
              <a:buFontTx/>
              <a:buNone/>
            </a:pPr>
            <a:r>
              <a:rPr lang="id-ID" sz="2800" b="1" dirty="0" smtClean="0">
                <a:solidFill>
                  <a:schemeClr val="tx2"/>
                </a:solidFill>
              </a:rPr>
              <a:t>Tim Dosen</a:t>
            </a:r>
            <a:r>
              <a:rPr lang="en-US" sz="2800" b="1" dirty="0">
                <a:solidFill>
                  <a:schemeClr val="tx2"/>
                </a:solidFill>
              </a:rPr>
              <a:t/>
            </a:r>
            <a:br>
              <a:rPr lang="en-US" sz="2800" b="1" dirty="0">
                <a:solidFill>
                  <a:schemeClr val="tx2"/>
                </a:solidFill>
              </a:rPr>
            </a:br>
            <a:r>
              <a:rPr lang="id-ID" sz="2800" b="1" dirty="0" smtClean="0">
                <a:solidFill>
                  <a:schemeClr val="tx2"/>
                </a:solidFill>
              </a:rPr>
              <a:t>D3 IF FIT</a:t>
            </a:r>
            <a:r>
              <a:rPr lang="en-US" sz="2800" b="1" dirty="0">
                <a:solidFill>
                  <a:schemeClr val="tx2"/>
                </a:solidFill>
              </a:rPr>
              <a:t/>
            </a:r>
            <a:br>
              <a:rPr lang="en-US" sz="2800" b="1" dirty="0">
                <a:solidFill>
                  <a:schemeClr val="tx2"/>
                </a:solidFill>
              </a:rPr>
            </a:br>
            <a:endParaRPr lang="en-US" sz="2800" b="1" dirty="0">
              <a:solidFill>
                <a:schemeClr val="tx2"/>
              </a:solidFill>
            </a:endParaRPr>
          </a:p>
        </p:txBody>
      </p:sp>
      <p:sp>
        <p:nvSpPr>
          <p:cNvPr id="5125" name="Rectangle 5"/>
          <p:cNvSpPr>
            <a:spLocks noChangeArrowheads="1"/>
          </p:cNvSpPr>
          <p:nvPr/>
        </p:nvSpPr>
        <p:spPr bwMode="auto">
          <a:xfrm>
            <a:off x="323850" y="1839913"/>
            <a:ext cx="6781800" cy="553998"/>
          </a:xfrm>
          <a:prstGeom prst="rect">
            <a:avLst/>
          </a:prstGeom>
          <a:noFill/>
          <a:ln w="9525" cap="sq">
            <a:noFill/>
            <a:miter lim="800000"/>
            <a:headEnd/>
            <a:tailEnd/>
          </a:ln>
        </p:spPr>
        <p:txBody>
          <a:bodyPr lIns="0" tIns="0" rIns="0" bIns="0" anchor="b">
            <a:spAutoFit/>
          </a:bodyPr>
          <a:lstStyle/>
          <a:p>
            <a:pPr algn="r">
              <a:spcBef>
                <a:spcPct val="0"/>
              </a:spcBef>
              <a:buClrTx/>
              <a:buSzTx/>
              <a:buFontTx/>
              <a:buNone/>
            </a:pPr>
            <a:r>
              <a:rPr lang="en-US" sz="3600" b="1" dirty="0" err="1" smtClean="0">
                <a:solidFill>
                  <a:schemeClr val="tx2"/>
                </a:solidFill>
              </a:rPr>
              <a:t>Kalkulus</a:t>
            </a:r>
            <a:r>
              <a:rPr lang="en-US" sz="3600" b="1" dirty="0" smtClean="0">
                <a:solidFill>
                  <a:schemeClr val="tx2"/>
                </a:solidFill>
              </a:rPr>
              <a:t> </a:t>
            </a:r>
            <a:r>
              <a:rPr lang="en-US" sz="3600" b="1" dirty="0" err="1">
                <a:solidFill>
                  <a:schemeClr val="tx2"/>
                </a:solidFill>
              </a:rPr>
              <a:t>Proposisi</a:t>
            </a:r>
            <a:r>
              <a:rPr lang="en-US" sz="3600" b="1" dirty="0">
                <a:solidFill>
                  <a:schemeClr val="tx2"/>
                </a:solidFill>
              </a:rPr>
              <a:t> </a:t>
            </a:r>
            <a:endParaRPr lang="en-US" sz="2800" b="1" dirty="0">
              <a:solidFill>
                <a:schemeClr val="tx2"/>
              </a:solidFill>
            </a:endParaRPr>
          </a:p>
        </p:txBody>
      </p:sp>
      <p:pic>
        <p:nvPicPr>
          <p:cNvPr id="1026" name="Picture 2" descr="D:\D3 IF TEL-U\ngajar\Semester Ganjil 1516\LOGMAT\gambar-animasi-bergerak-dp-bbm-lucu-60x60.gif"/>
          <p:cNvPicPr>
            <a:picLocks noChangeAspect="1" noChangeArrowheads="1"/>
          </p:cNvPicPr>
          <p:nvPr/>
        </p:nvPicPr>
        <p:blipFill>
          <a:blip r:embed="rId2"/>
          <a:srcRect/>
          <a:stretch>
            <a:fillRect/>
          </a:stretch>
        </p:blipFill>
        <p:spPr bwMode="auto">
          <a:xfrm>
            <a:off x="4714876" y="3357562"/>
            <a:ext cx="571500" cy="571500"/>
          </a:xfrm>
          <a:prstGeom prst="rect">
            <a:avLst/>
          </a:prstGeom>
          <a:noFill/>
        </p:spPr>
      </p:pic>
      <p:pic>
        <p:nvPicPr>
          <p:cNvPr id="1027" name="Picture 3" descr="D:\D3 IF TEL-U\ngajar\Semester Ganjil 1516\LOGMAT\Kalkulus Proposisi.jpg"/>
          <p:cNvPicPr>
            <a:picLocks noChangeAspect="1" noChangeArrowheads="1"/>
          </p:cNvPicPr>
          <p:nvPr/>
        </p:nvPicPr>
        <p:blipFill>
          <a:blip r:embed="rId3"/>
          <a:srcRect/>
          <a:stretch>
            <a:fillRect/>
          </a:stretch>
        </p:blipFill>
        <p:spPr bwMode="auto">
          <a:xfrm>
            <a:off x="1285852" y="1428736"/>
            <a:ext cx="1524000" cy="1524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err="1" smtClean="0"/>
              <a:t>Kalkulus</a:t>
            </a:r>
            <a:r>
              <a:rPr lang="en-US" dirty="0" smtClean="0"/>
              <a:t> </a:t>
            </a:r>
            <a:r>
              <a:rPr lang="en-US" dirty="0" err="1" smtClean="0"/>
              <a:t>Proposisi-Definisi</a:t>
            </a:r>
            <a:endParaRPr lang="en-US" dirty="0" smtClean="0"/>
          </a:p>
        </p:txBody>
      </p:sp>
      <p:sp>
        <p:nvSpPr>
          <p:cNvPr id="195587" name="Rectangle 3"/>
          <p:cNvSpPr>
            <a:spLocks noGrp="1" noChangeArrowheads="1"/>
          </p:cNvSpPr>
          <p:nvPr>
            <p:ph idx="1"/>
          </p:nvPr>
        </p:nvSpPr>
        <p:spPr>
          <a:xfrm>
            <a:off x="428596" y="1500174"/>
            <a:ext cx="8229600" cy="4805362"/>
          </a:xfrm>
        </p:spPr>
        <p:txBody>
          <a:bodyPr>
            <a:normAutofit lnSpcReduction="10000"/>
          </a:bodyPr>
          <a:lstStyle/>
          <a:p>
            <a:pPr marL="400050" indent="-400050">
              <a:lnSpc>
                <a:spcPct val="80000"/>
              </a:lnSpc>
              <a:buFont typeface="Wingdings" pitchFamily="2" charset="2"/>
              <a:buNone/>
            </a:pPr>
            <a:r>
              <a:rPr lang="en-US" sz="1900" dirty="0" err="1" smtClean="0">
                <a:latin typeface="Garamond" pitchFamily="18" charset="0"/>
              </a:rPr>
              <a:t>Contoh</a:t>
            </a:r>
            <a:r>
              <a:rPr lang="en-US" sz="1900" dirty="0" smtClean="0">
                <a:latin typeface="Garamond" pitchFamily="18" charset="0"/>
              </a:rPr>
              <a:t>, </a:t>
            </a:r>
            <a:r>
              <a:rPr lang="en-US" sz="1900" dirty="0" err="1" smtClean="0">
                <a:latin typeface="Garamond" pitchFamily="18" charset="0"/>
              </a:rPr>
              <a:t>diketahui</a:t>
            </a:r>
            <a:r>
              <a:rPr lang="en-US" sz="1900" dirty="0" smtClean="0">
                <a:latin typeface="Garamond" pitchFamily="18" charset="0"/>
              </a:rPr>
              <a:t> </a:t>
            </a:r>
            <a:r>
              <a:rPr lang="en-US" sz="1900" dirty="0" err="1" smtClean="0">
                <a:latin typeface="Garamond" pitchFamily="18" charset="0"/>
              </a:rPr>
              <a:t>ekspresi</a:t>
            </a:r>
            <a:r>
              <a:rPr lang="en-US" sz="1900" dirty="0" smtClean="0">
                <a:latin typeface="Garamond" pitchFamily="18" charset="0"/>
              </a:rPr>
              <a:t> </a:t>
            </a:r>
          </a:p>
          <a:p>
            <a:pPr marL="400050" indent="-400050" algn="ctr">
              <a:lnSpc>
                <a:spcPct val="80000"/>
              </a:lnSpc>
              <a:buFont typeface="Wingdings" pitchFamily="2" charset="2"/>
              <a:buNone/>
            </a:pPr>
            <a:r>
              <a:rPr lang="en-US" sz="1900" dirty="0" smtClean="0">
                <a:latin typeface="Garamond" pitchFamily="18" charset="0"/>
              </a:rPr>
              <a:t>E : ((not (p or q) if only if ((not p) and (not q))) </a:t>
            </a:r>
          </a:p>
          <a:p>
            <a:pPr marL="400050" indent="-400050">
              <a:lnSpc>
                <a:spcPct val="80000"/>
              </a:lnSpc>
              <a:buFont typeface="Wingdings" pitchFamily="2" charset="2"/>
              <a:buAutoNum type="alphaLcPeriod"/>
            </a:pPr>
            <a:r>
              <a:rPr lang="de-DE" sz="1900" dirty="0" smtClean="0">
                <a:latin typeface="Garamond" pitchFamily="18" charset="0"/>
              </a:rPr>
              <a:t>Apakah E merupakan kalimat ?</a:t>
            </a:r>
          </a:p>
          <a:p>
            <a:pPr marL="400050" indent="-400050">
              <a:lnSpc>
                <a:spcPct val="80000"/>
              </a:lnSpc>
              <a:buFont typeface="Wingdings" pitchFamily="2" charset="2"/>
              <a:buAutoNum type="alphaLcPeriod"/>
            </a:pPr>
            <a:r>
              <a:rPr lang="de-DE" sz="1900" dirty="0" smtClean="0">
                <a:latin typeface="Garamond" pitchFamily="18" charset="0"/>
              </a:rPr>
              <a:t>Cari subkalimat dari E ?</a:t>
            </a:r>
          </a:p>
          <a:p>
            <a:pPr marL="400050" indent="-400050">
              <a:lnSpc>
                <a:spcPct val="80000"/>
              </a:lnSpc>
              <a:buFont typeface="Wingdings" pitchFamily="2" charset="2"/>
              <a:buNone/>
            </a:pPr>
            <a:endParaRPr lang="de-DE" sz="1900" dirty="0" smtClean="0">
              <a:latin typeface="Garamond" pitchFamily="18" charset="0"/>
            </a:endParaRPr>
          </a:p>
          <a:p>
            <a:pPr marL="400050" indent="-400050">
              <a:lnSpc>
                <a:spcPct val="80000"/>
              </a:lnSpc>
              <a:buFont typeface="Wingdings" pitchFamily="2" charset="2"/>
              <a:buNone/>
            </a:pPr>
            <a:r>
              <a:rPr lang="de-DE" sz="1900" dirty="0" smtClean="0">
                <a:latin typeface="Garamond" pitchFamily="18" charset="0"/>
              </a:rPr>
              <a:t>Jawab,</a:t>
            </a:r>
          </a:p>
          <a:p>
            <a:pPr marL="400050" indent="-400050">
              <a:lnSpc>
                <a:spcPct val="80000"/>
              </a:lnSpc>
              <a:buFont typeface="Wingdings" pitchFamily="2" charset="2"/>
              <a:buNone/>
            </a:pPr>
            <a:r>
              <a:rPr lang="de-DE" sz="1900" dirty="0" smtClean="0">
                <a:latin typeface="Garamond" pitchFamily="18" charset="0"/>
              </a:rPr>
              <a:t>a. 	E adalah kalimat karena, p adalah kalimat dan q adalah kalimat,</a:t>
            </a:r>
            <a:endParaRPr lang="en-US" sz="1900" dirty="0" smtClean="0">
              <a:latin typeface="Garamond" pitchFamily="18" charset="0"/>
            </a:endParaRPr>
          </a:p>
          <a:p>
            <a:pPr marL="400050" indent="-400050">
              <a:lnSpc>
                <a:spcPct val="80000"/>
              </a:lnSpc>
              <a:buFont typeface="Wingdings" pitchFamily="2" charset="2"/>
              <a:buNone/>
            </a:pPr>
            <a:r>
              <a:rPr lang="en-US" sz="1900" dirty="0" smtClean="0">
                <a:latin typeface="Garamond" pitchFamily="18" charset="0"/>
              </a:rPr>
              <a:t>	(p or q), (not p) </a:t>
            </a:r>
            <a:r>
              <a:rPr lang="en-US" sz="1900" dirty="0" err="1" smtClean="0">
                <a:latin typeface="Garamond" pitchFamily="18" charset="0"/>
              </a:rPr>
              <a:t>dan</a:t>
            </a:r>
            <a:r>
              <a:rPr lang="en-US" sz="1900" dirty="0" smtClean="0">
                <a:latin typeface="Garamond" pitchFamily="18" charset="0"/>
              </a:rPr>
              <a:t> (not q) </a:t>
            </a:r>
            <a:r>
              <a:rPr lang="en-US" sz="1900" dirty="0" err="1" smtClean="0">
                <a:latin typeface="Garamond" pitchFamily="18" charset="0"/>
              </a:rPr>
              <a:t>adalah</a:t>
            </a:r>
            <a:r>
              <a:rPr lang="en-US" sz="1900" dirty="0" smtClean="0">
                <a:latin typeface="Garamond" pitchFamily="18" charset="0"/>
              </a:rPr>
              <a:t> </a:t>
            </a:r>
            <a:r>
              <a:rPr lang="en-US" sz="1900" dirty="0" err="1" smtClean="0">
                <a:latin typeface="Garamond" pitchFamily="18" charset="0"/>
              </a:rPr>
              <a:t>kalimat</a:t>
            </a:r>
            <a:endParaRPr lang="en-US" sz="1900" dirty="0" smtClean="0">
              <a:latin typeface="Garamond" pitchFamily="18" charset="0"/>
            </a:endParaRPr>
          </a:p>
          <a:p>
            <a:pPr marL="400050" indent="-400050">
              <a:lnSpc>
                <a:spcPct val="80000"/>
              </a:lnSpc>
              <a:buFont typeface="Wingdings" pitchFamily="2" charset="2"/>
              <a:buNone/>
            </a:pPr>
            <a:r>
              <a:rPr lang="en-US" sz="1900" dirty="0" smtClean="0">
                <a:latin typeface="Garamond" pitchFamily="18" charset="0"/>
              </a:rPr>
              <a:t>	((not</a:t>
            </a:r>
            <a:r>
              <a:rPr lang="id-ID" sz="1900" dirty="0" smtClean="0">
                <a:latin typeface="Garamond" pitchFamily="18" charset="0"/>
              </a:rPr>
              <a:t> </a:t>
            </a:r>
            <a:r>
              <a:rPr lang="en-US" sz="1900" dirty="0" smtClean="0">
                <a:latin typeface="Garamond" pitchFamily="18" charset="0"/>
              </a:rPr>
              <a:t>p) and (not</a:t>
            </a:r>
            <a:r>
              <a:rPr lang="id-ID" sz="1900" dirty="0" smtClean="0">
                <a:latin typeface="Garamond" pitchFamily="18" charset="0"/>
              </a:rPr>
              <a:t> </a:t>
            </a:r>
            <a:r>
              <a:rPr lang="en-US" sz="1900" dirty="0" smtClean="0">
                <a:latin typeface="Garamond" pitchFamily="18" charset="0"/>
              </a:rPr>
              <a:t>q)) </a:t>
            </a:r>
            <a:r>
              <a:rPr lang="en-US" sz="1900" dirty="0" err="1" smtClean="0">
                <a:latin typeface="Garamond" pitchFamily="18" charset="0"/>
              </a:rPr>
              <a:t>adalah</a:t>
            </a:r>
            <a:r>
              <a:rPr lang="en-US" sz="1900" dirty="0" smtClean="0">
                <a:latin typeface="Garamond" pitchFamily="18" charset="0"/>
              </a:rPr>
              <a:t> </a:t>
            </a:r>
            <a:r>
              <a:rPr lang="en-US" sz="1900" dirty="0" err="1" smtClean="0">
                <a:latin typeface="Garamond" pitchFamily="18" charset="0"/>
              </a:rPr>
              <a:t>kalimat</a:t>
            </a:r>
            <a:endParaRPr lang="en-US" sz="1900" dirty="0" smtClean="0">
              <a:latin typeface="Garamond" pitchFamily="18" charset="0"/>
            </a:endParaRPr>
          </a:p>
          <a:p>
            <a:pPr marL="400050" indent="-400050">
              <a:lnSpc>
                <a:spcPct val="80000"/>
              </a:lnSpc>
              <a:buFont typeface="Wingdings" pitchFamily="2" charset="2"/>
              <a:buNone/>
            </a:pPr>
            <a:r>
              <a:rPr lang="en-US" sz="1900" dirty="0" smtClean="0">
                <a:latin typeface="Garamond" pitchFamily="18" charset="0"/>
              </a:rPr>
              <a:t>	((not (p or q)) if and only if ((not p) and (not q))) </a:t>
            </a:r>
            <a:r>
              <a:rPr lang="en-US" sz="1900" dirty="0" err="1" smtClean="0">
                <a:latin typeface="Garamond" pitchFamily="18" charset="0"/>
              </a:rPr>
              <a:t>adalah</a:t>
            </a:r>
            <a:r>
              <a:rPr lang="en-US" sz="1900" dirty="0" smtClean="0">
                <a:latin typeface="Garamond" pitchFamily="18" charset="0"/>
              </a:rPr>
              <a:t> </a:t>
            </a:r>
            <a:r>
              <a:rPr lang="en-US" sz="1900" dirty="0" err="1" smtClean="0">
                <a:latin typeface="Garamond" pitchFamily="18" charset="0"/>
              </a:rPr>
              <a:t>kalimat</a:t>
            </a:r>
            <a:endParaRPr lang="id-ID" sz="1900" dirty="0" smtClean="0">
              <a:latin typeface="Garamond" pitchFamily="18" charset="0"/>
            </a:endParaRPr>
          </a:p>
          <a:p>
            <a:pPr marL="400050" indent="-400050">
              <a:lnSpc>
                <a:spcPct val="80000"/>
              </a:lnSpc>
              <a:buFont typeface="Wingdings" pitchFamily="2" charset="2"/>
              <a:buNone/>
            </a:pPr>
            <a:endParaRPr lang="en-US" sz="1900" dirty="0" smtClean="0">
              <a:latin typeface="Garamond" pitchFamily="18" charset="0"/>
            </a:endParaRPr>
          </a:p>
          <a:p>
            <a:pPr marL="400050" indent="-400050">
              <a:lnSpc>
                <a:spcPct val="80000"/>
              </a:lnSpc>
              <a:buFont typeface="Wingdings" pitchFamily="2" charset="2"/>
              <a:buAutoNum type="alphaLcPeriod" startAt="2"/>
            </a:pPr>
            <a:r>
              <a:rPr lang="en-US" sz="1900" dirty="0" smtClean="0">
                <a:latin typeface="Garamond" pitchFamily="18" charset="0"/>
              </a:rPr>
              <a:t>E </a:t>
            </a:r>
            <a:r>
              <a:rPr lang="en-US" sz="1900" dirty="0" err="1" smtClean="0">
                <a:latin typeface="Garamond" pitchFamily="18" charset="0"/>
              </a:rPr>
              <a:t>memiliki</a:t>
            </a:r>
            <a:r>
              <a:rPr lang="en-US" sz="1900" dirty="0" smtClean="0">
                <a:latin typeface="Garamond" pitchFamily="18" charset="0"/>
              </a:rPr>
              <a:t> 8 </a:t>
            </a:r>
            <a:r>
              <a:rPr lang="en-US" sz="1900" dirty="0" err="1" smtClean="0">
                <a:latin typeface="Garamond" pitchFamily="18" charset="0"/>
              </a:rPr>
              <a:t>subkalimat</a:t>
            </a:r>
            <a:r>
              <a:rPr lang="en-US" sz="1900" dirty="0" smtClean="0">
                <a:latin typeface="Garamond" pitchFamily="18" charset="0"/>
              </a:rPr>
              <a:t>, </a:t>
            </a:r>
            <a:r>
              <a:rPr lang="en-US" sz="1900" dirty="0" err="1" smtClean="0">
                <a:latin typeface="Garamond" pitchFamily="18" charset="0"/>
              </a:rPr>
              <a:t>yaitu</a:t>
            </a:r>
            <a:endParaRPr lang="en-US" sz="1900" dirty="0" smtClean="0">
              <a:latin typeface="Garamond" pitchFamily="18" charset="0"/>
            </a:endParaRPr>
          </a:p>
          <a:p>
            <a:pPr marL="400050" indent="-400050">
              <a:lnSpc>
                <a:spcPct val="80000"/>
              </a:lnSpc>
              <a:buFont typeface="Wingdings" pitchFamily="2" charset="2"/>
              <a:buNone/>
            </a:pPr>
            <a:r>
              <a:rPr lang="de-DE" sz="1900" dirty="0" smtClean="0">
                <a:latin typeface="Garamond" pitchFamily="18" charset="0"/>
              </a:rPr>
              <a:t>	p, q, </a:t>
            </a:r>
            <a:r>
              <a:rPr lang="en-US" sz="1900" dirty="0" smtClean="0">
                <a:latin typeface="Garamond" pitchFamily="18" charset="0"/>
              </a:rPr>
              <a:t>(p or q), (not p), (not q), not (p or q), (not p) and (not q), </a:t>
            </a:r>
          </a:p>
          <a:p>
            <a:pPr marL="400050" indent="-400050">
              <a:lnSpc>
                <a:spcPct val="80000"/>
              </a:lnSpc>
              <a:buFont typeface="Wingdings" pitchFamily="2" charset="2"/>
              <a:buNone/>
            </a:pPr>
            <a:r>
              <a:rPr lang="en-US" sz="1900" dirty="0" smtClean="0">
                <a:latin typeface="Garamond" pitchFamily="18" charset="0"/>
              </a:rPr>
              <a:t>	((not (p or q)) if and only if ((not p) and (not q)))</a:t>
            </a:r>
          </a:p>
          <a:p>
            <a:pPr marL="400050" indent="-400050">
              <a:lnSpc>
                <a:spcPct val="80000"/>
              </a:lnSpc>
              <a:buFont typeface="Wingdings" pitchFamily="2" charset="2"/>
              <a:buNone/>
            </a:pPr>
            <a:endParaRPr lang="en-US" sz="1900" dirty="0" smtClean="0">
              <a:latin typeface="Garamond" pitchFamily="18" charset="0"/>
            </a:endParaRPr>
          </a:p>
          <a:p>
            <a:pPr marL="400050" indent="-400050">
              <a:lnSpc>
                <a:spcPct val="80000"/>
              </a:lnSpc>
              <a:buFont typeface="Wingdings" pitchFamily="2" charset="2"/>
              <a:buNone/>
            </a:pPr>
            <a:r>
              <a:rPr lang="en-US" sz="1900" dirty="0" err="1" smtClean="0">
                <a:latin typeface="Garamond" pitchFamily="18" charset="0"/>
              </a:rPr>
              <a:t>Sebuah</a:t>
            </a:r>
            <a:r>
              <a:rPr lang="en-US" sz="1900" dirty="0" smtClean="0">
                <a:latin typeface="Garamond" pitchFamily="18" charset="0"/>
              </a:rPr>
              <a:t> </a:t>
            </a:r>
            <a:r>
              <a:rPr lang="en-US" sz="1900" dirty="0" err="1" smtClean="0">
                <a:latin typeface="Garamond" pitchFamily="18" charset="0"/>
              </a:rPr>
              <a:t>kalimat</a:t>
            </a:r>
            <a:r>
              <a:rPr lang="en-US" sz="1900" dirty="0" smtClean="0">
                <a:latin typeface="Garamond" pitchFamily="18" charset="0"/>
              </a:rPr>
              <a:t> </a:t>
            </a:r>
            <a:r>
              <a:rPr lang="en-US" sz="1900" dirty="0" err="1" smtClean="0">
                <a:latin typeface="Garamond" pitchFamily="18" charset="0"/>
              </a:rPr>
              <a:t>proposisi</a:t>
            </a:r>
            <a:r>
              <a:rPr lang="en-US" sz="1900" dirty="0" smtClean="0">
                <a:latin typeface="Garamond" pitchFamily="18" charset="0"/>
              </a:rPr>
              <a:t> </a:t>
            </a:r>
            <a:r>
              <a:rPr lang="en-US" sz="1900" dirty="0" err="1" smtClean="0">
                <a:latin typeface="Garamond" pitchFamily="18" charset="0"/>
              </a:rPr>
              <a:t>memiliki</a:t>
            </a:r>
            <a:r>
              <a:rPr lang="en-US" sz="1900" dirty="0" smtClean="0">
                <a:latin typeface="Garamond" pitchFamily="18" charset="0"/>
              </a:rPr>
              <a:t> </a:t>
            </a:r>
            <a:r>
              <a:rPr lang="en-US" sz="1900" dirty="0" err="1" smtClean="0">
                <a:latin typeface="Garamond" pitchFamily="18" charset="0"/>
              </a:rPr>
              <a:t>arti</a:t>
            </a:r>
            <a:r>
              <a:rPr lang="en-US" sz="1900" dirty="0" smtClean="0">
                <a:latin typeface="Garamond" pitchFamily="18" charset="0"/>
              </a:rPr>
              <a:t> </a:t>
            </a:r>
            <a:r>
              <a:rPr lang="en-US" sz="1900" dirty="0" err="1" smtClean="0">
                <a:latin typeface="Garamond" pitchFamily="18" charset="0"/>
              </a:rPr>
              <a:t>atau</a:t>
            </a:r>
            <a:r>
              <a:rPr lang="en-US" sz="1900" dirty="0" smtClean="0">
                <a:latin typeface="Garamond" pitchFamily="18" charset="0"/>
              </a:rPr>
              <a:t> </a:t>
            </a:r>
            <a:r>
              <a:rPr lang="en-US" sz="1900" dirty="0" err="1" smtClean="0">
                <a:latin typeface="Garamond" pitchFamily="18" charset="0"/>
              </a:rPr>
              <a:t>nilai</a:t>
            </a:r>
            <a:r>
              <a:rPr lang="en-US" sz="1900" dirty="0" smtClean="0">
                <a:latin typeface="Garamond" pitchFamily="18" charset="0"/>
              </a:rPr>
              <a:t> </a:t>
            </a:r>
            <a:r>
              <a:rPr lang="en-US" sz="1900" dirty="0" err="1" smtClean="0">
                <a:latin typeface="Garamond" pitchFamily="18" charset="0"/>
              </a:rPr>
              <a:t>kebenaran</a:t>
            </a:r>
            <a:r>
              <a:rPr lang="en-US" sz="1900" dirty="0" smtClean="0">
                <a:latin typeface="Garamond" pitchFamily="18" charset="0"/>
              </a:rPr>
              <a:t> (true/false) </a:t>
            </a:r>
            <a:r>
              <a:rPr lang="en-US" sz="1900" dirty="0" err="1" smtClean="0">
                <a:latin typeface="Garamond" pitchFamily="18" charset="0"/>
              </a:rPr>
              <a:t>tergantung</a:t>
            </a:r>
            <a:r>
              <a:rPr lang="id-ID" sz="1900" dirty="0" smtClean="0">
                <a:latin typeface="Garamond" pitchFamily="18" charset="0"/>
              </a:rPr>
              <a:t> </a:t>
            </a:r>
            <a:r>
              <a:rPr lang="en-US" sz="1900" dirty="0" err="1" smtClean="0">
                <a:latin typeface="Garamond" pitchFamily="18" charset="0"/>
              </a:rPr>
              <a:t>dari</a:t>
            </a:r>
            <a:r>
              <a:rPr lang="en-US" sz="1900" dirty="0" smtClean="0">
                <a:latin typeface="Garamond" pitchFamily="18" charset="0"/>
              </a:rPr>
              <a:t> </a:t>
            </a:r>
            <a:r>
              <a:rPr lang="en-US" sz="1900" dirty="0" err="1" smtClean="0">
                <a:latin typeface="Garamond" pitchFamily="18" charset="0"/>
              </a:rPr>
              <a:t>interpretasi</a:t>
            </a:r>
            <a:r>
              <a:rPr lang="en-US" sz="1900" dirty="0" smtClean="0">
                <a:latin typeface="Garamond" pitchFamily="18" charset="0"/>
              </a:rPr>
              <a:t> yang </a:t>
            </a:r>
            <a:r>
              <a:rPr lang="en-US" sz="1900" dirty="0" err="1" smtClean="0">
                <a:latin typeface="Garamond" pitchFamily="18" charset="0"/>
              </a:rPr>
              <a:t>diberikan</a:t>
            </a:r>
            <a:r>
              <a:rPr lang="en-US" sz="1900" dirty="0" smtClean="0">
                <a:latin typeface="Garamond" pitchFamily="18" charset="0"/>
              </a:rPr>
              <a:t> </a:t>
            </a:r>
            <a:r>
              <a:rPr lang="en-US" sz="1900" dirty="0" err="1" smtClean="0">
                <a:latin typeface="Garamond" pitchFamily="18" charset="0"/>
              </a:rPr>
              <a:t>untuk</a:t>
            </a:r>
            <a:r>
              <a:rPr lang="en-US" sz="1900" dirty="0" smtClean="0">
                <a:latin typeface="Garamond" pitchFamily="18" charset="0"/>
              </a:rPr>
              <a:t> </a:t>
            </a:r>
            <a:r>
              <a:rPr lang="en-US" sz="1900" dirty="0" err="1" smtClean="0">
                <a:latin typeface="Garamond" pitchFamily="18" charset="0"/>
              </a:rPr>
              <a:t>kalimat</a:t>
            </a:r>
            <a:r>
              <a:rPr lang="en-US" sz="1900" dirty="0" smtClean="0">
                <a:latin typeface="Garamond" pitchFamily="18" charset="0"/>
              </a:rPr>
              <a:t> </a:t>
            </a:r>
            <a:r>
              <a:rPr lang="en-US" sz="1900" dirty="0" err="1" smtClean="0">
                <a:latin typeface="Garamond" pitchFamily="18" charset="0"/>
              </a:rPr>
              <a:t>tsb</a:t>
            </a:r>
            <a:r>
              <a:rPr lang="en-US" sz="1900" dirty="0" smtClean="0">
                <a:latin typeface="Garamond" pitchFamily="18" charset="0"/>
              </a:rPr>
              <a:t>.</a:t>
            </a:r>
          </a:p>
        </p:txBody>
      </p:sp>
      <p:sp>
        <p:nvSpPr>
          <p:cNvPr id="1434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530742E-0EF6-4A64-9FF6-F95BE6091936}" type="slidenum">
              <a:rPr lang="en-US" altLang="en-US"/>
              <a:pPr/>
              <a:t>10</a:t>
            </a:fld>
            <a:endParaRPr lang="en-US" altLang="en-US"/>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Kalkulus Proposisi-Arti</a:t>
            </a:r>
          </a:p>
        </p:txBody>
      </p:sp>
      <p:sp>
        <p:nvSpPr>
          <p:cNvPr id="15363" name="Rectangle 3"/>
          <p:cNvSpPr>
            <a:spLocks noGrp="1" noChangeArrowheads="1"/>
          </p:cNvSpPr>
          <p:nvPr>
            <p:ph idx="1"/>
          </p:nvPr>
        </p:nvSpPr>
        <p:spPr/>
        <p:txBody>
          <a:bodyPr/>
          <a:lstStyle/>
          <a:p>
            <a:pPr>
              <a:lnSpc>
                <a:spcPct val="80000"/>
              </a:lnSpc>
              <a:buFont typeface="Wingdings" pitchFamily="2" charset="2"/>
              <a:buNone/>
            </a:pPr>
            <a:r>
              <a:rPr lang="en-US" sz="2600" dirty="0" err="1" smtClean="0">
                <a:latin typeface="Garamond" pitchFamily="18" charset="0"/>
              </a:rPr>
              <a:t>Suatu</a:t>
            </a:r>
            <a:r>
              <a:rPr lang="en-US" sz="2600" dirty="0" smtClean="0">
                <a:latin typeface="Garamond" pitchFamily="18" charset="0"/>
              </a:rPr>
              <a:t> </a:t>
            </a:r>
            <a:r>
              <a:rPr lang="en-US" sz="2600" dirty="0" err="1" smtClean="0">
                <a:latin typeface="Garamond" pitchFamily="18" charset="0"/>
              </a:rPr>
              <a:t>kalimat</a:t>
            </a:r>
            <a:r>
              <a:rPr lang="en-US" sz="2600" dirty="0" smtClean="0">
                <a:latin typeface="Garamond" pitchFamily="18" charset="0"/>
              </a:rPr>
              <a:t> P or (not Q) </a:t>
            </a:r>
            <a:r>
              <a:rPr lang="en-US" sz="2600" dirty="0" err="1" smtClean="0">
                <a:latin typeface="Garamond" pitchFamily="18" charset="0"/>
              </a:rPr>
              <a:t>dapat</a:t>
            </a:r>
            <a:r>
              <a:rPr lang="en-US" sz="2600" dirty="0" smtClean="0">
                <a:latin typeface="Garamond" pitchFamily="18" charset="0"/>
              </a:rPr>
              <a:t> </a:t>
            </a:r>
            <a:r>
              <a:rPr lang="en-US" sz="2600" dirty="0" err="1" smtClean="0">
                <a:latin typeface="Garamond" pitchFamily="18" charset="0"/>
              </a:rPr>
              <a:t>diketahui</a:t>
            </a:r>
            <a:r>
              <a:rPr lang="en-US" sz="2600" dirty="0" smtClean="0">
                <a:latin typeface="Garamond" pitchFamily="18" charset="0"/>
              </a:rPr>
              <a:t> </a:t>
            </a:r>
            <a:r>
              <a:rPr lang="en-US" sz="2600" dirty="0" err="1" smtClean="0">
                <a:latin typeface="Garamond" pitchFamily="18" charset="0"/>
              </a:rPr>
              <a:t>kebenarannya</a:t>
            </a:r>
            <a:r>
              <a:rPr lang="en-US" sz="2600" dirty="0" smtClean="0">
                <a:latin typeface="Garamond" pitchFamily="18" charset="0"/>
              </a:rPr>
              <a:t>, </a:t>
            </a:r>
            <a:r>
              <a:rPr lang="en-US" sz="2600" dirty="0" err="1" smtClean="0">
                <a:latin typeface="Garamond" pitchFamily="18" charset="0"/>
              </a:rPr>
              <a:t>jika</a:t>
            </a:r>
            <a:r>
              <a:rPr lang="en-US" sz="2600" dirty="0" smtClean="0">
                <a:latin typeface="Garamond" pitchFamily="18" charset="0"/>
              </a:rPr>
              <a:t> </a:t>
            </a:r>
            <a:r>
              <a:rPr lang="en-US" sz="2600" dirty="0" err="1" smtClean="0">
                <a:latin typeface="Garamond" pitchFamily="18" charset="0"/>
              </a:rPr>
              <a:t>diketahui</a:t>
            </a:r>
            <a:r>
              <a:rPr lang="en-US" sz="2600" dirty="0" smtClean="0">
                <a:latin typeface="Garamond" pitchFamily="18" charset="0"/>
              </a:rPr>
              <a:t> </a:t>
            </a:r>
            <a:r>
              <a:rPr lang="en-US" sz="2600" dirty="0" err="1" smtClean="0">
                <a:latin typeface="Garamond" pitchFamily="18" charset="0"/>
              </a:rPr>
              <a:t>nilai</a:t>
            </a:r>
            <a:r>
              <a:rPr lang="en-US" sz="2600" dirty="0" smtClean="0">
                <a:latin typeface="Garamond" pitchFamily="18" charset="0"/>
              </a:rPr>
              <a:t> </a:t>
            </a:r>
            <a:r>
              <a:rPr lang="en-US" sz="2600" dirty="0" err="1" smtClean="0">
                <a:latin typeface="Garamond" pitchFamily="18" charset="0"/>
              </a:rPr>
              <a:t>kebenaran</a:t>
            </a:r>
            <a:r>
              <a:rPr lang="en-US" sz="2600" dirty="0" smtClean="0">
                <a:latin typeface="Garamond" pitchFamily="18" charset="0"/>
              </a:rPr>
              <a:t> </a:t>
            </a:r>
            <a:r>
              <a:rPr lang="en-US" sz="2600" dirty="0" err="1" smtClean="0">
                <a:latin typeface="Garamond" pitchFamily="18" charset="0"/>
              </a:rPr>
              <a:t>dari</a:t>
            </a:r>
            <a:r>
              <a:rPr lang="en-US" sz="2600" dirty="0" smtClean="0">
                <a:latin typeface="Garamond" pitchFamily="18" charset="0"/>
              </a:rPr>
              <a:t> </a:t>
            </a:r>
            <a:r>
              <a:rPr lang="en-US" sz="2600" dirty="0" err="1" smtClean="0">
                <a:latin typeface="Garamond" pitchFamily="18" charset="0"/>
              </a:rPr>
              <a:t>simbol</a:t>
            </a:r>
            <a:r>
              <a:rPr lang="en-US" sz="2600" dirty="0" smtClean="0">
                <a:latin typeface="Garamond" pitchFamily="18" charset="0"/>
              </a:rPr>
              <a:t> </a:t>
            </a:r>
            <a:r>
              <a:rPr lang="en-US" sz="2600" dirty="0" err="1" smtClean="0">
                <a:latin typeface="Garamond" pitchFamily="18" charset="0"/>
              </a:rPr>
              <a:t>proposisi</a:t>
            </a:r>
            <a:r>
              <a:rPr lang="en-US" sz="2600" dirty="0" smtClean="0">
                <a:latin typeface="Garamond" pitchFamily="18" charset="0"/>
              </a:rPr>
              <a:t> p </a:t>
            </a:r>
            <a:r>
              <a:rPr lang="en-US" sz="2600" dirty="0" err="1" smtClean="0">
                <a:latin typeface="Garamond" pitchFamily="18" charset="0"/>
              </a:rPr>
              <a:t>dan</a:t>
            </a:r>
            <a:r>
              <a:rPr lang="en-US" sz="2600" dirty="0" smtClean="0">
                <a:latin typeface="Garamond" pitchFamily="18" charset="0"/>
              </a:rPr>
              <a:t> q.</a:t>
            </a:r>
          </a:p>
          <a:p>
            <a:pPr>
              <a:lnSpc>
                <a:spcPct val="80000"/>
              </a:lnSpc>
              <a:buFont typeface="Wingdings" pitchFamily="2" charset="2"/>
              <a:buNone/>
            </a:pPr>
            <a:endParaRPr lang="pt-BR" sz="2600" b="1" dirty="0" smtClean="0">
              <a:latin typeface="Garamond" pitchFamily="18" charset="0"/>
            </a:endParaRPr>
          </a:p>
          <a:p>
            <a:pPr>
              <a:lnSpc>
                <a:spcPct val="80000"/>
              </a:lnSpc>
              <a:buFont typeface="Wingdings" pitchFamily="2" charset="2"/>
              <a:buNone/>
            </a:pPr>
            <a:r>
              <a:rPr lang="pt-BR" sz="2600" b="1" dirty="0" smtClean="0">
                <a:latin typeface="Garamond" pitchFamily="18" charset="0"/>
              </a:rPr>
              <a:t>Definisi, Interpretasi</a:t>
            </a:r>
            <a:endParaRPr lang="en-US" sz="2600" b="1" dirty="0" smtClean="0">
              <a:latin typeface="Garamond" pitchFamily="18" charset="0"/>
            </a:endParaRPr>
          </a:p>
          <a:p>
            <a:pPr>
              <a:lnSpc>
                <a:spcPct val="80000"/>
              </a:lnSpc>
              <a:buFont typeface="Wingdings" pitchFamily="2" charset="2"/>
              <a:buNone/>
            </a:pPr>
            <a:r>
              <a:rPr lang="pt-BR" sz="2600" dirty="0" smtClean="0">
                <a:latin typeface="Garamond" pitchFamily="18" charset="0"/>
              </a:rPr>
              <a:t>Interpretasi I untuk kalimat A adalah pemberian nilai kebenaran </a:t>
            </a:r>
            <a:r>
              <a:rPr lang="pt-BR" sz="2600" i="1" dirty="0" smtClean="0">
                <a:latin typeface="Garamond" pitchFamily="18" charset="0"/>
              </a:rPr>
              <a:t>true</a:t>
            </a:r>
            <a:r>
              <a:rPr lang="pt-BR" sz="2600" dirty="0" smtClean="0">
                <a:latin typeface="Garamond" pitchFamily="18" charset="0"/>
              </a:rPr>
              <a:t> atau </a:t>
            </a:r>
            <a:r>
              <a:rPr lang="pt-BR" sz="2600" i="1" dirty="0" smtClean="0">
                <a:latin typeface="Garamond" pitchFamily="18" charset="0"/>
              </a:rPr>
              <a:t>false</a:t>
            </a:r>
            <a:r>
              <a:rPr lang="pt-BR" sz="2600" dirty="0" smtClean="0">
                <a:latin typeface="Garamond" pitchFamily="18" charset="0"/>
              </a:rPr>
              <a:t>, untuk setiap kumpulan simbol kalimat A tsb.</a:t>
            </a:r>
          </a:p>
          <a:p>
            <a:pPr>
              <a:lnSpc>
                <a:spcPct val="80000"/>
              </a:lnSpc>
              <a:buFont typeface="Wingdings" pitchFamily="2" charset="2"/>
              <a:buNone/>
            </a:pPr>
            <a:endParaRPr lang="pt-BR" sz="2600" dirty="0" smtClean="0">
              <a:latin typeface="Garamond" pitchFamily="18" charset="0"/>
            </a:endParaRPr>
          </a:p>
          <a:p>
            <a:pPr>
              <a:lnSpc>
                <a:spcPct val="80000"/>
              </a:lnSpc>
              <a:buFont typeface="Wingdings" pitchFamily="2" charset="2"/>
              <a:buNone/>
            </a:pPr>
            <a:r>
              <a:rPr lang="pt-BR" sz="2600" dirty="0" smtClean="0">
                <a:latin typeface="Garamond" pitchFamily="18" charset="0"/>
              </a:rPr>
              <a:t>Untuk sebarang kalimat A, interpretasi I disebut sebagai interpretasi untuk A jika I memberikan nilai kebenaran untuk setiap variabel proposisi yang muncul pada kalimat A.</a:t>
            </a:r>
            <a:endParaRPr lang="en-US" sz="2600" dirty="0" smtClean="0">
              <a:latin typeface="Garamond" pitchFamily="18" charset="0"/>
            </a:endParaRPr>
          </a:p>
        </p:txBody>
      </p:sp>
      <p:sp>
        <p:nvSpPr>
          <p:cNvPr id="1536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92D20A0-7BCD-45CC-B948-E07B245DF500}" type="slidenum">
              <a:rPr lang="en-US" altLang="en-US"/>
              <a:pPr/>
              <a:t>11</a:t>
            </a:fld>
            <a:endParaRPr lang="en-US" altLang="en-US"/>
          </a:p>
        </p:txBody>
      </p:sp>
      <p:pic>
        <p:nvPicPr>
          <p:cNvPr id="77825" name="Picture 1" descr="D:\D3 IF TEL-U\ngajar\Semester Ganjil 1516\LOGMAT\teori arti.jpg"/>
          <p:cNvPicPr>
            <a:picLocks noChangeAspect="1" noChangeArrowheads="1"/>
          </p:cNvPicPr>
          <p:nvPr/>
        </p:nvPicPr>
        <p:blipFill>
          <a:blip r:embed="rId2"/>
          <a:srcRect/>
          <a:stretch>
            <a:fillRect/>
          </a:stretch>
        </p:blipFill>
        <p:spPr bwMode="auto">
          <a:xfrm>
            <a:off x="7572396" y="285728"/>
            <a:ext cx="1157288" cy="112395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Kalkulus Proposisi-Arti</a:t>
            </a:r>
          </a:p>
        </p:txBody>
      </p:sp>
      <p:sp>
        <p:nvSpPr>
          <p:cNvPr id="197635" name="Rectangle 3"/>
          <p:cNvSpPr>
            <a:spLocks noGrp="1" noChangeArrowheads="1"/>
          </p:cNvSpPr>
          <p:nvPr>
            <p:ph idx="1"/>
          </p:nvPr>
        </p:nvSpPr>
        <p:spPr/>
        <p:txBody>
          <a:bodyPr/>
          <a:lstStyle/>
          <a:p>
            <a:pPr>
              <a:lnSpc>
                <a:spcPct val="80000"/>
              </a:lnSpc>
              <a:buFont typeface="Wingdings" pitchFamily="2" charset="2"/>
              <a:buNone/>
            </a:pPr>
            <a:r>
              <a:rPr lang="en-US" sz="1900" smtClean="0">
                <a:latin typeface="Garamond" pitchFamily="18" charset="0"/>
              </a:rPr>
              <a:t>Contoh, diketahui kalimat </a:t>
            </a:r>
          </a:p>
          <a:p>
            <a:pPr algn="ctr">
              <a:lnSpc>
                <a:spcPct val="80000"/>
              </a:lnSpc>
              <a:buFont typeface="Wingdings" pitchFamily="2" charset="2"/>
              <a:buNone/>
            </a:pPr>
            <a:r>
              <a:rPr lang="en-US" sz="1900" smtClean="0">
                <a:latin typeface="Garamond" pitchFamily="18" charset="0"/>
              </a:rPr>
              <a:t>F : p or (not q)</a:t>
            </a:r>
          </a:p>
          <a:p>
            <a:pPr>
              <a:lnSpc>
                <a:spcPct val="80000"/>
              </a:lnSpc>
              <a:buFont typeface="Wingdings" pitchFamily="2" charset="2"/>
              <a:buNone/>
            </a:pPr>
            <a:endParaRPr lang="en-US" sz="1900" smtClean="0">
              <a:latin typeface="Garamond" pitchFamily="18" charset="0"/>
            </a:endParaRPr>
          </a:p>
          <a:p>
            <a:pPr>
              <a:lnSpc>
                <a:spcPct val="80000"/>
              </a:lnSpc>
              <a:buFont typeface="Wingdings" pitchFamily="2" charset="2"/>
              <a:buNone/>
            </a:pPr>
            <a:r>
              <a:rPr lang="en-US" sz="1900" smtClean="0">
                <a:latin typeface="Garamond" pitchFamily="18" charset="0"/>
              </a:rPr>
              <a:t>Ada beberapa macam interpretasi yang dapat diberikan untuk F </a:t>
            </a:r>
          </a:p>
          <a:p>
            <a:pPr>
              <a:lnSpc>
                <a:spcPct val="80000"/>
              </a:lnSpc>
              <a:buFont typeface="Wingdings" pitchFamily="2" charset="2"/>
              <a:buNone/>
            </a:pPr>
            <a:r>
              <a:rPr lang="en-US" sz="1900" smtClean="0">
                <a:latin typeface="Garamond" pitchFamily="18" charset="0"/>
              </a:rPr>
              <a:t>I</a:t>
            </a:r>
            <a:r>
              <a:rPr lang="en-US" sz="1900" baseline="-25000" smtClean="0">
                <a:latin typeface="Garamond" pitchFamily="18" charset="0"/>
              </a:rPr>
              <a:t>1</a:t>
            </a:r>
            <a:r>
              <a:rPr lang="en-US" sz="1900" smtClean="0">
                <a:latin typeface="Garamond" pitchFamily="18" charset="0"/>
              </a:rPr>
              <a:t>	: p </a:t>
            </a:r>
            <a:r>
              <a:rPr lang="en-US" sz="1900" smtClean="0">
                <a:latin typeface="Garamond" pitchFamily="18" charset="0"/>
                <a:sym typeface="Wingdings" pitchFamily="2" charset="2"/>
              </a:rPr>
              <a:t> </a:t>
            </a:r>
            <a:r>
              <a:rPr lang="en-US" sz="1900" i="1" smtClean="0">
                <a:latin typeface="Garamond" pitchFamily="18" charset="0"/>
              </a:rPr>
              <a:t>false</a:t>
            </a:r>
          </a:p>
          <a:p>
            <a:pPr>
              <a:lnSpc>
                <a:spcPct val="80000"/>
              </a:lnSpc>
              <a:buFont typeface="Wingdings" pitchFamily="2" charset="2"/>
              <a:buNone/>
            </a:pPr>
            <a:r>
              <a:rPr lang="en-US" sz="1900" smtClean="0">
                <a:latin typeface="Garamond" pitchFamily="18" charset="0"/>
              </a:rPr>
              <a:t>	  q </a:t>
            </a:r>
            <a:r>
              <a:rPr lang="en-US" sz="1900" smtClean="0">
                <a:latin typeface="Garamond" pitchFamily="18" charset="0"/>
                <a:sym typeface="Wingdings" pitchFamily="2" charset="2"/>
              </a:rPr>
              <a:t> </a:t>
            </a:r>
            <a:r>
              <a:rPr lang="en-US" sz="1900" i="1" smtClean="0">
                <a:latin typeface="Garamond" pitchFamily="18" charset="0"/>
              </a:rPr>
              <a:t>true</a:t>
            </a:r>
          </a:p>
          <a:p>
            <a:pPr>
              <a:lnSpc>
                <a:spcPct val="80000"/>
              </a:lnSpc>
              <a:buFont typeface="Wingdings" pitchFamily="2" charset="2"/>
              <a:buNone/>
            </a:pPr>
            <a:r>
              <a:rPr lang="en-US" sz="1900" smtClean="0">
                <a:latin typeface="Garamond" pitchFamily="18" charset="0"/>
              </a:rPr>
              <a:t>I</a:t>
            </a:r>
            <a:r>
              <a:rPr lang="en-US" sz="1900" baseline="-25000" smtClean="0">
                <a:latin typeface="Garamond" pitchFamily="18" charset="0"/>
              </a:rPr>
              <a:t>2</a:t>
            </a:r>
            <a:r>
              <a:rPr lang="en-US" sz="1900" smtClean="0">
                <a:latin typeface="Garamond" pitchFamily="18" charset="0"/>
              </a:rPr>
              <a:t>	: p </a:t>
            </a:r>
            <a:r>
              <a:rPr lang="en-US" sz="1900" smtClean="0">
                <a:latin typeface="Garamond" pitchFamily="18" charset="0"/>
                <a:sym typeface="Wingdings" pitchFamily="2" charset="2"/>
              </a:rPr>
              <a:t> </a:t>
            </a:r>
            <a:r>
              <a:rPr lang="en-US" sz="1900" i="1" smtClean="0">
                <a:latin typeface="Garamond" pitchFamily="18" charset="0"/>
              </a:rPr>
              <a:t>false</a:t>
            </a:r>
          </a:p>
          <a:p>
            <a:pPr>
              <a:lnSpc>
                <a:spcPct val="80000"/>
              </a:lnSpc>
              <a:buFont typeface="Wingdings" pitchFamily="2" charset="2"/>
              <a:buNone/>
            </a:pPr>
            <a:r>
              <a:rPr lang="en-US" sz="1900" smtClean="0">
                <a:latin typeface="Garamond" pitchFamily="18" charset="0"/>
              </a:rPr>
              <a:t>	  q </a:t>
            </a:r>
            <a:r>
              <a:rPr lang="en-US" sz="1900" smtClean="0">
                <a:latin typeface="Garamond" pitchFamily="18" charset="0"/>
                <a:sym typeface="Wingdings" pitchFamily="2" charset="2"/>
              </a:rPr>
              <a:t> </a:t>
            </a:r>
            <a:r>
              <a:rPr lang="en-US" sz="1900" i="1" smtClean="0">
                <a:latin typeface="Garamond" pitchFamily="18" charset="0"/>
              </a:rPr>
              <a:t>false</a:t>
            </a:r>
          </a:p>
          <a:p>
            <a:pPr>
              <a:lnSpc>
                <a:spcPct val="80000"/>
              </a:lnSpc>
              <a:buFont typeface="Wingdings" pitchFamily="2" charset="2"/>
              <a:buNone/>
            </a:pPr>
            <a:r>
              <a:rPr lang="en-US" sz="1900" smtClean="0">
                <a:latin typeface="Garamond" pitchFamily="18" charset="0"/>
              </a:rPr>
              <a:t>I</a:t>
            </a:r>
            <a:r>
              <a:rPr lang="en-US" sz="1900" baseline="-25000" smtClean="0">
                <a:latin typeface="Garamond" pitchFamily="18" charset="0"/>
              </a:rPr>
              <a:t>3</a:t>
            </a:r>
            <a:r>
              <a:rPr lang="en-US" sz="1900" smtClean="0">
                <a:latin typeface="Garamond" pitchFamily="18" charset="0"/>
              </a:rPr>
              <a:t>	: p </a:t>
            </a:r>
            <a:r>
              <a:rPr lang="en-US" sz="1900" smtClean="0">
                <a:latin typeface="Garamond" pitchFamily="18" charset="0"/>
                <a:sym typeface="Wingdings" pitchFamily="2" charset="2"/>
              </a:rPr>
              <a:t> </a:t>
            </a:r>
            <a:r>
              <a:rPr lang="en-US" sz="1900" i="1" smtClean="0">
                <a:latin typeface="Garamond" pitchFamily="18" charset="0"/>
              </a:rPr>
              <a:t>false</a:t>
            </a:r>
          </a:p>
          <a:p>
            <a:pPr>
              <a:lnSpc>
                <a:spcPct val="80000"/>
              </a:lnSpc>
              <a:buFont typeface="Wingdings" pitchFamily="2" charset="2"/>
              <a:buNone/>
            </a:pPr>
            <a:r>
              <a:rPr lang="en-US" sz="1900" smtClean="0">
                <a:latin typeface="Garamond" pitchFamily="18" charset="0"/>
              </a:rPr>
              <a:t>I</a:t>
            </a:r>
            <a:r>
              <a:rPr lang="en-US" sz="1900" baseline="-25000" smtClean="0">
                <a:latin typeface="Garamond" pitchFamily="18" charset="0"/>
              </a:rPr>
              <a:t>4</a:t>
            </a:r>
            <a:r>
              <a:rPr lang="en-US" sz="1900" smtClean="0">
                <a:latin typeface="Garamond" pitchFamily="18" charset="0"/>
              </a:rPr>
              <a:t>	: p </a:t>
            </a:r>
            <a:r>
              <a:rPr lang="en-US" sz="1900" smtClean="0">
                <a:latin typeface="Garamond" pitchFamily="18" charset="0"/>
                <a:sym typeface="Wingdings" pitchFamily="2" charset="2"/>
              </a:rPr>
              <a:t> </a:t>
            </a:r>
            <a:r>
              <a:rPr lang="en-US" sz="1900" i="1" smtClean="0">
                <a:latin typeface="Garamond" pitchFamily="18" charset="0"/>
              </a:rPr>
              <a:t>false</a:t>
            </a:r>
          </a:p>
          <a:p>
            <a:pPr>
              <a:lnSpc>
                <a:spcPct val="80000"/>
              </a:lnSpc>
              <a:buFont typeface="Wingdings" pitchFamily="2" charset="2"/>
              <a:buNone/>
            </a:pPr>
            <a:r>
              <a:rPr lang="en-US" sz="1900" smtClean="0">
                <a:latin typeface="Garamond" pitchFamily="18" charset="0"/>
              </a:rPr>
              <a:t>	  q </a:t>
            </a:r>
            <a:r>
              <a:rPr lang="en-US" sz="1900" smtClean="0">
                <a:latin typeface="Garamond" pitchFamily="18" charset="0"/>
                <a:sym typeface="Wingdings" pitchFamily="2" charset="2"/>
              </a:rPr>
              <a:t> </a:t>
            </a:r>
            <a:r>
              <a:rPr lang="en-US" sz="1900" i="1" smtClean="0">
                <a:latin typeface="Garamond" pitchFamily="18" charset="0"/>
              </a:rPr>
              <a:t>true</a:t>
            </a:r>
          </a:p>
          <a:p>
            <a:pPr>
              <a:lnSpc>
                <a:spcPct val="80000"/>
              </a:lnSpc>
              <a:buFont typeface="Wingdings" pitchFamily="2" charset="2"/>
              <a:buNone/>
            </a:pPr>
            <a:r>
              <a:rPr lang="en-US" sz="1900" i="1" smtClean="0">
                <a:latin typeface="Garamond" pitchFamily="18" charset="0"/>
              </a:rPr>
              <a:t>	  r </a:t>
            </a:r>
            <a:r>
              <a:rPr lang="en-US" sz="1900" i="1" smtClean="0">
                <a:latin typeface="Garamond" pitchFamily="18" charset="0"/>
                <a:sym typeface="Wingdings" pitchFamily="2" charset="2"/>
              </a:rPr>
              <a:t> false</a:t>
            </a:r>
            <a:endParaRPr lang="en-US" sz="1900" i="1" smtClean="0">
              <a:latin typeface="Garamond" pitchFamily="18" charset="0"/>
            </a:endParaRPr>
          </a:p>
          <a:p>
            <a:pPr>
              <a:lnSpc>
                <a:spcPct val="80000"/>
              </a:lnSpc>
              <a:buFont typeface="Wingdings" pitchFamily="2" charset="2"/>
              <a:buNone/>
            </a:pPr>
            <a:endParaRPr lang="en-US" sz="1900" smtClean="0">
              <a:latin typeface="Garamond" pitchFamily="18" charset="0"/>
            </a:endParaRPr>
          </a:p>
          <a:p>
            <a:pPr>
              <a:lnSpc>
                <a:spcPct val="80000"/>
              </a:lnSpc>
              <a:buFont typeface="Wingdings" pitchFamily="2" charset="2"/>
              <a:buNone/>
            </a:pPr>
            <a:r>
              <a:rPr lang="en-US" sz="1900" smtClean="0">
                <a:latin typeface="Garamond" pitchFamily="18" charset="0"/>
              </a:rPr>
              <a:t>Dapat disimpulkan bahwa, I</a:t>
            </a:r>
            <a:r>
              <a:rPr lang="en-US" sz="1900" baseline="-25000" smtClean="0">
                <a:latin typeface="Garamond" pitchFamily="18" charset="0"/>
              </a:rPr>
              <a:t>3</a:t>
            </a:r>
            <a:r>
              <a:rPr lang="en-US" sz="1900" smtClean="0">
                <a:latin typeface="Garamond" pitchFamily="18" charset="0"/>
              </a:rPr>
              <a:t> bukan interpretasi yang valid untuk F. Sedangkan I</a:t>
            </a:r>
            <a:r>
              <a:rPr lang="en-US" sz="1900" baseline="-25000" smtClean="0">
                <a:latin typeface="Garamond" pitchFamily="18" charset="0"/>
              </a:rPr>
              <a:t>1</a:t>
            </a:r>
            <a:r>
              <a:rPr lang="en-US" sz="1900" smtClean="0">
                <a:latin typeface="Garamond" pitchFamily="18" charset="0"/>
              </a:rPr>
              <a:t>, I</a:t>
            </a:r>
            <a:r>
              <a:rPr lang="en-US" sz="1900" baseline="-25000" smtClean="0">
                <a:latin typeface="Garamond" pitchFamily="18" charset="0"/>
              </a:rPr>
              <a:t>2</a:t>
            </a:r>
            <a:r>
              <a:rPr lang="en-US" sz="1900" smtClean="0">
                <a:latin typeface="Garamond" pitchFamily="18" charset="0"/>
              </a:rPr>
              <a:t>, dan I</a:t>
            </a:r>
            <a:r>
              <a:rPr lang="en-US" sz="1900" baseline="-25000" smtClean="0">
                <a:latin typeface="Garamond" pitchFamily="18" charset="0"/>
              </a:rPr>
              <a:t>4</a:t>
            </a:r>
            <a:r>
              <a:rPr lang="en-US" sz="1900" smtClean="0">
                <a:latin typeface="Garamond" pitchFamily="18" charset="0"/>
              </a:rPr>
              <a:t> adalah interpretasi untuk F. walaupun I</a:t>
            </a:r>
            <a:r>
              <a:rPr lang="en-US" sz="1900" baseline="-25000" smtClean="0">
                <a:latin typeface="Garamond" pitchFamily="18" charset="0"/>
              </a:rPr>
              <a:t>4</a:t>
            </a:r>
            <a:r>
              <a:rPr lang="en-US" sz="1900" smtClean="0">
                <a:latin typeface="Garamond" pitchFamily="18" charset="0"/>
              </a:rPr>
              <a:t> memberikan nilai pada var yang tidak muncul pada F.</a:t>
            </a:r>
          </a:p>
        </p:txBody>
      </p:sp>
      <p:sp>
        <p:nvSpPr>
          <p:cNvPr id="1638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1574CE5-5FE9-4913-BE9D-1F4CB701D273}" type="slidenum">
              <a:rPr lang="en-US" altLang="en-US"/>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100" smtClean="0"/>
              <a:t>Kalkulus Proposisi-Aturan Semantik</a:t>
            </a:r>
          </a:p>
        </p:txBody>
      </p:sp>
      <p:sp>
        <p:nvSpPr>
          <p:cNvPr id="17411" name="Rectangle 3"/>
          <p:cNvSpPr>
            <a:spLocks noGrp="1" noChangeArrowheads="1"/>
          </p:cNvSpPr>
          <p:nvPr>
            <p:ph idx="1"/>
          </p:nvPr>
        </p:nvSpPr>
        <p:spPr>
          <a:xfrm>
            <a:off x="457200" y="1719263"/>
            <a:ext cx="8229600" cy="4733925"/>
          </a:xfrm>
        </p:spPr>
        <p:txBody>
          <a:bodyPr>
            <a:normAutofit lnSpcReduction="10000"/>
          </a:bodyPr>
          <a:lstStyle/>
          <a:p>
            <a:pPr>
              <a:lnSpc>
                <a:spcPct val="80000"/>
              </a:lnSpc>
              <a:buFont typeface="Wingdings" pitchFamily="2" charset="2"/>
              <a:buNone/>
            </a:pPr>
            <a:r>
              <a:rPr lang="en-US" sz="1900" b="1" smtClean="0">
                <a:latin typeface="Garamond" pitchFamily="18" charset="0"/>
              </a:rPr>
              <a:t>Definisi</a:t>
            </a:r>
          </a:p>
          <a:p>
            <a:pPr>
              <a:lnSpc>
                <a:spcPct val="80000"/>
              </a:lnSpc>
              <a:buFont typeface="Wingdings" pitchFamily="2" charset="2"/>
              <a:buNone/>
            </a:pPr>
            <a:r>
              <a:rPr lang="en-US" sz="1900" smtClean="0">
                <a:latin typeface="Garamond" pitchFamily="18" charset="0"/>
              </a:rPr>
              <a:t>Jika E berupa kalimat dan I adalah intepretasi dari E, maka nilai kebenaran dari E (dan semua subkalimatnya) dengan interpretasi I ditentukan dengan melakukan pengulangan aturan-aturan semantik berikut ini :</a:t>
            </a:r>
          </a:p>
          <a:p>
            <a:pPr>
              <a:lnSpc>
                <a:spcPct val="80000"/>
              </a:lnSpc>
              <a:buFont typeface="Wingdings" pitchFamily="2" charset="2"/>
              <a:buNone/>
            </a:pPr>
            <a:endParaRPr lang="en-US" sz="1900" smtClean="0">
              <a:latin typeface="Garamond" pitchFamily="18" charset="0"/>
            </a:endParaRPr>
          </a:p>
          <a:p>
            <a:pPr>
              <a:lnSpc>
                <a:spcPct val="80000"/>
              </a:lnSpc>
            </a:pPr>
            <a:r>
              <a:rPr lang="en-US" sz="1900" b="1" smtClean="0">
                <a:latin typeface="Garamond" pitchFamily="18" charset="0"/>
              </a:rPr>
              <a:t>Aturan Proposisi</a:t>
            </a:r>
          </a:p>
          <a:p>
            <a:pPr>
              <a:lnSpc>
                <a:spcPct val="80000"/>
              </a:lnSpc>
              <a:buFont typeface="Wingdings" pitchFamily="2" charset="2"/>
              <a:buNone/>
            </a:pPr>
            <a:r>
              <a:rPr lang="en-US" sz="1900" smtClean="0">
                <a:latin typeface="Garamond" pitchFamily="18" charset="0"/>
              </a:rPr>
              <a:t>	Nilai kebenaran dari setiap simbol proposisi p, q, r, … dalam E adalah sama dengan nilai kebenaran yang diberikan untuk I</a:t>
            </a:r>
          </a:p>
          <a:p>
            <a:pPr>
              <a:lnSpc>
                <a:spcPct val="80000"/>
              </a:lnSpc>
            </a:pPr>
            <a:r>
              <a:rPr lang="en-US" sz="1900" b="1" smtClean="0">
                <a:latin typeface="Garamond" pitchFamily="18" charset="0"/>
              </a:rPr>
              <a:t>Aturan </a:t>
            </a:r>
            <a:r>
              <a:rPr lang="en-US" sz="1900" b="1" i="1" smtClean="0">
                <a:latin typeface="Garamond" pitchFamily="18" charset="0"/>
              </a:rPr>
              <a:t>TRUE</a:t>
            </a:r>
            <a:endParaRPr lang="en-US" sz="1900" b="1" smtClean="0">
              <a:latin typeface="Garamond" pitchFamily="18" charset="0"/>
            </a:endParaRPr>
          </a:p>
          <a:p>
            <a:pPr>
              <a:lnSpc>
                <a:spcPct val="80000"/>
              </a:lnSpc>
              <a:buFont typeface="Wingdings" pitchFamily="2" charset="2"/>
              <a:buNone/>
            </a:pPr>
            <a:r>
              <a:rPr lang="en-US" sz="1900" smtClean="0">
                <a:latin typeface="Garamond" pitchFamily="18" charset="0"/>
              </a:rPr>
              <a:t>	Kalimat true adalah true untuk I</a:t>
            </a:r>
          </a:p>
          <a:p>
            <a:pPr>
              <a:lnSpc>
                <a:spcPct val="80000"/>
              </a:lnSpc>
            </a:pPr>
            <a:r>
              <a:rPr lang="en-US" sz="1900" b="1" smtClean="0">
                <a:latin typeface="Garamond" pitchFamily="18" charset="0"/>
              </a:rPr>
              <a:t>Aturan </a:t>
            </a:r>
            <a:r>
              <a:rPr lang="en-US" sz="1900" b="1" i="1" smtClean="0">
                <a:latin typeface="Garamond" pitchFamily="18" charset="0"/>
              </a:rPr>
              <a:t>FALSE</a:t>
            </a:r>
            <a:endParaRPr lang="en-US" sz="1900" b="1" smtClean="0">
              <a:latin typeface="Garamond" pitchFamily="18" charset="0"/>
            </a:endParaRPr>
          </a:p>
          <a:p>
            <a:pPr>
              <a:lnSpc>
                <a:spcPct val="80000"/>
              </a:lnSpc>
              <a:buFont typeface="Wingdings" pitchFamily="2" charset="2"/>
              <a:buNone/>
            </a:pPr>
            <a:r>
              <a:rPr lang="en-US" sz="1900" smtClean="0">
                <a:latin typeface="Garamond" pitchFamily="18" charset="0"/>
              </a:rPr>
              <a:t>	Kalimat false adalah false untuk I</a:t>
            </a:r>
          </a:p>
          <a:p>
            <a:pPr>
              <a:lnSpc>
                <a:spcPct val="80000"/>
              </a:lnSpc>
            </a:pPr>
            <a:r>
              <a:rPr lang="en-US" sz="1900" b="1" smtClean="0">
                <a:latin typeface="Garamond" pitchFamily="18" charset="0"/>
              </a:rPr>
              <a:t>Aturan </a:t>
            </a:r>
            <a:r>
              <a:rPr lang="en-US" sz="1900" b="1" i="1" smtClean="0">
                <a:latin typeface="Garamond" pitchFamily="18" charset="0"/>
              </a:rPr>
              <a:t>NOT</a:t>
            </a:r>
            <a:endParaRPr lang="en-US" sz="1900" b="1" smtClean="0">
              <a:latin typeface="Garamond" pitchFamily="18" charset="0"/>
            </a:endParaRPr>
          </a:p>
          <a:p>
            <a:pPr>
              <a:lnSpc>
                <a:spcPct val="80000"/>
              </a:lnSpc>
              <a:buFont typeface="Wingdings" pitchFamily="2" charset="2"/>
              <a:buNone/>
            </a:pPr>
            <a:r>
              <a:rPr lang="en-US" sz="1900" smtClean="0">
                <a:latin typeface="Garamond" pitchFamily="18" charset="0"/>
              </a:rPr>
              <a:t>	Negasi kalimat : not F adalah </a:t>
            </a:r>
            <a:r>
              <a:rPr lang="en-US" sz="1900" i="1" smtClean="0">
                <a:latin typeface="Garamond" pitchFamily="18" charset="0"/>
              </a:rPr>
              <a:t>true</a:t>
            </a:r>
            <a:r>
              <a:rPr lang="en-US" sz="1900" smtClean="0">
                <a:latin typeface="Garamond" pitchFamily="18" charset="0"/>
              </a:rPr>
              <a:t> jika F adalah </a:t>
            </a:r>
            <a:r>
              <a:rPr lang="en-US" sz="1900" i="1" smtClean="0">
                <a:latin typeface="Garamond" pitchFamily="18" charset="0"/>
              </a:rPr>
              <a:t>false </a:t>
            </a:r>
            <a:r>
              <a:rPr lang="en-US" sz="1900" smtClean="0">
                <a:latin typeface="Garamond" pitchFamily="18" charset="0"/>
              </a:rPr>
              <a:t>dan </a:t>
            </a:r>
            <a:r>
              <a:rPr lang="en-US" sz="1900" i="1" smtClean="0">
                <a:latin typeface="Garamond" pitchFamily="18" charset="0"/>
              </a:rPr>
              <a:t>false</a:t>
            </a:r>
            <a:r>
              <a:rPr lang="en-US" sz="1900" smtClean="0">
                <a:latin typeface="Garamond" pitchFamily="18" charset="0"/>
              </a:rPr>
              <a:t> jika F adalah </a:t>
            </a:r>
            <a:r>
              <a:rPr lang="en-US" sz="1900" i="1" smtClean="0">
                <a:latin typeface="Garamond" pitchFamily="18" charset="0"/>
              </a:rPr>
              <a:t>true</a:t>
            </a:r>
            <a:endParaRPr lang="en-US" sz="1900" smtClean="0">
              <a:latin typeface="Garamond" pitchFamily="18" charset="0"/>
            </a:endParaRPr>
          </a:p>
          <a:p>
            <a:pPr>
              <a:lnSpc>
                <a:spcPct val="80000"/>
              </a:lnSpc>
            </a:pPr>
            <a:r>
              <a:rPr lang="en-US" sz="1900" smtClean="0">
                <a:latin typeface="Garamond" pitchFamily="18" charset="0"/>
              </a:rPr>
              <a:t>Aturan </a:t>
            </a:r>
            <a:r>
              <a:rPr lang="en-US" sz="1900" b="1" i="1" smtClean="0">
                <a:latin typeface="Garamond" pitchFamily="18" charset="0"/>
              </a:rPr>
              <a:t>AND</a:t>
            </a:r>
            <a:r>
              <a:rPr lang="en-US" sz="1900" i="1" smtClean="0">
                <a:latin typeface="Garamond" pitchFamily="18" charset="0"/>
              </a:rPr>
              <a:t> </a:t>
            </a:r>
            <a:endParaRPr lang="en-US" sz="1900" smtClean="0">
              <a:latin typeface="Garamond" pitchFamily="18" charset="0"/>
            </a:endParaRPr>
          </a:p>
          <a:p>
            <a:pPr>
              <a:lnSpc>
                <a:spcPct val="80000"/>
              </a:lnSpc>
              <a:buFont typeface="Wingdings" pitchFamily="2" charset="2"/>
              <a:buNone/>
            </a:pPr>
            <a:r>
              <a:rPr lang="en-US" sz="1900" smtClean="0">
                <a:latin typeface="Garamond" pitchFamily="18" charset="0"/>
              </a:rPr>
              <a:t>	Konjungsi F </a:t>
            </a:r>
            <a:r>
              <a:rPr lang="en-US" sz="1900" i="1" smtClean="0">
                <a:latin typeface="Garamond" pitchFamily="18" charset="0"/>
              </a:rPr>
              <a:t>and</a:t>
            </a:r>
            <a:r>
              <a:rPr lang="en-US" sz="1900" smtClean="0">
                <a:latin typeface="Garamond" pitchFamily="18" charset="0"/>
              </a:rPr>
              <a:t> G adalah </a:t>
            </a:r>
            <a:r>
              <a:rPr lang="en-US" sz="1900" i="1" smtClean="0">
                <a:latin typeface="Garamond" pitchFamily="18" charset="0"/>
              </a:rPr>
              <a:t>true </a:t>
            </a:r>
            <a:r>
              <a:rPr lang="en-US" sz="1900" smtClean="0">
                <a:latin typeface="Garamond" pitchFamily="18" charset="0"/>
              </a:rPr>
              <a:t>jika F dan G keduanya benar, dan </a:t>
            </a:r>
            <a:r>
              <a:rPr lang="en-US" sz="1900" i="1" smtClean="0">
                <a:latin typeface="Garamond" pitchFamily="18" charset="0"/>
              </a:rPr>
              <a:t>false </a:t>
            </a:r>
            <a:r>
              <a:rPr lang="en-US" sz="1900" smtClean="0">
                <a:latin typeface="Garamond" pitchFamily="18" charset="0"/>
              </a:rPr>
              <a:t>jika sebaliknya (yaitu jika F </a:t>
            </a:r>
            <a:r>
              <a:rPr lang="en-US" sz="1900" i="1" smtClean="0">
                <a:latin typeface="Garamond" pitchFamily="18" charset="0"/>
              </a:rPr>
              <a:t>false </a:t>
            </a:r>
            <a:r>
              <a:rPr lang="en-US" sz="1900" smtClean="0">
                <a:latin typeface="Garamond" pitchFamily="18" charset="0"/>
              </a:rPr>
              <a:t>atau G </a:t>
            </a:r>
            <a:r>
              <a:rPr lang="en-US" sz="1900" i="1" smtClean="0">
                <a:latin typeface="Garamond" pitchFamily="18" charset="0"/>
              </a:rPr>
              <a:t>false</a:t>
            </a:r>
            <a:r>
              <a:rPr lang="en-US" sz="1900" smtClean="0">
                <a:latin typeface="Garamond" pitchFamily="18" charset="0"/>
              </a:rPr>
              <a:t>)</a:t>
            </a:r>
          </a:p>
        </p:txBody>
      </p:sp>
      <p:sp>
        <p:nvSpPr>
          <p:cNvPr id="1741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5CE1A65-E3D8-422F-A357-E1ED195D1E5B}" type="slidenum">
              <a:rPr lang="en-US" altLang="en-US"/>
              <a:pPr/>
              <a:t>13</a:t>
            </a:fld>
            <a:endParaRPr lang="en-US" altLang="en-US"/>
          </a:p>
        </p:txBody>
      </p:sp>
      <p:pic>
        <p:nvPicPr>
          <p:cNvPr id="75777" name="Picture 1" descr="D:\D3 IF TEL-U\ngajar\Semester Ganjil 1516\LOGMAT\teori aturan semantik.jpg"/>
          <p:cNvPicPr>
            <a:picLocks noChangeAspect="1" noChangeArrowheads="1"/>
          </p:cNvPicPr>
          <p:nvPr/>
        </p:nvPicPr>
        <p:blipFill>
          <a:blip r:embed="rId2"/>
          <a:srcRect/>
          <a:stretch>
            <a:fillRect/>
          </a:stretch>
        </p:blipFill>
        <p:spPr bwMode="auto">
          <a:xfrm>
            <a:off x="7572396" y="285728"/>
            <a:ext cx="1143008" cy="120491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100" smtClean="0"/>
              <a:t>Kalkulus Proposisi-Aturan Semantik</a:t>
            </a:r>
          </a:p>
        </p:txBody>
      </p:sp>
      <p:sp>
        <p:nvSpPr>
          <p:cNvPr id="18435" name="Rectangle 3"/>
          <p:cNvSpPr>
            <a:spLocks noGrp="1" noChangeArrowheads="1"/>
          </p:cNvSpPr>
          <p:nvPr>
            <p:ph idx="1"/>
          </p:nvPr>
        </p:nvSpPr>
        <p:spPr/>
        <p:txBody>
          <a:bodyPr/>
          <a:lstStyle/>
          <a:p>
            <a:pPr>
              <a:lnSpc>
                <a:spcPct val="80000"/>
              </a:lnSpc>
            </a:pPr>
            <a:r>
              <a:rPr lang="en-US" sz="2200" b="1" dirty="0" err="1" smtClean="0">
                <a:latin typeface="Garamond" pitchFamily="18" charset="0"/>
              </a:rPr>
              <a:t>Aturan</a:t>
            </a:r>
            <a:r>
              <a:rPr lang="en-US" sz="2200" b="1" dirty="0" smtClean="0">
                <a:latin typeface="Garamond" pitchFamily="18" charset="0"/>
              </a:rPr>
              <a:t> </a:t>
            </a:r>
            <a:r>
              <a:rPr lang="en-US" sz="2200" b="1" i="1" dirty="0" smtClean="0">
                <a:latin typeface="Garamond" pitchFamily="18" charset="0"/>
              </a:rPr>
              <a:t>or</a:t>
            </a:r>
            <a:endParaRPr lang="en-US" sz="2200" b="1" dirty="0" smtClean="0">
              <a:latin typeface="Garamond" pitchFamily="18" charset="0"/>
            </a:endParaRPr>
          </a:p>
          <a:p>
            <a:pPr>
              <a:lnSpc>
                <a:spcPct val="80000"/>
              </a:lnSpc>
              <a:buFont typeface="Wingdings" pitchFamily="2" charset="2"/>
              <a:buNone/>
            </a:pPr>
            <a:r>
              <a:rPr lang="en-US" sz="2200" dirty="0" smtClean="0">
                <a:latin typeface="Garamond" pitchFamily="18" charset="0"/>
              </a:rPr>
              <a:t>	</a:t>
            </a:r>
            <a:r>
              <a:rPr lang="en-US" sz="2200" dirty="0" err="1" smtClean="0">
                <a:latin typeface="Garamond" pitchFamily="18" charset="0"/>
              </a:rPr>
              <a:t>Disjungsi</a:t>
            </a:r>
            <a:r>
              <a:rPr lang="en-US" sz="2200" dirty="0" smtClean="0">
                <a:latin typeface="Garamond" pitchFamily="18" charset="0"/>
              </a:rPr>
              <a:t> F </a:t>
            </a:r>
            <a:r>
              <a:rPr lang="en-US" sz="2200" i="1" dirty="0" smtClean="0">
                <a:latin typeface="Garamond" pitchFamily="18" charset="0"/>
              </a:rPr>
              <a:t>or</a:t>
            </a:r>
            <a:r>
              <a:rPr lang="en-US" sz="2200" dirty="0" smtClean="0">
                <a:latin typeface="Garamond" pitchFamily="18" charset="0"/>
              </a:rPr>
              <a:t> G </a:t>
            </a:r>
            <a:r>
              <a:rPr lang="en-US" sz="2200" dirty="0" err="1" smtClean="0">
                <a:latin typeface="Garamond" pitchFamily="18" charset="0"/>
              </a:rPr>
              <a:t>adalah</a:t>
            </a:r>
            <a:r>
              <a:rPr lang="en-US" sz="2200" dirty="0" smtClean="0">
                <a:latin typeface="Garamond" pitchFamily="18" charset="0"/>
              </a:rPr>
              <a:t> </a:t>
            </a:r>
            <a:r>
              <a:rPr lang="en-US" sz="2200" i="1" dirty="0" smtClean="0">
                <a:latin typeface="Garamond" pitchFamily="18" charset="0"/>
              </a:rPr>
              <a:t>true</a:t>
            </a:r>
            <a:r>
              <a:rPr lang="en-US" sz="2200" dirty="0" smtClean="0">
                <a:latin typeface="Garamond" pitchFamily="18" charset="0"/>
              </a:rPr>
              <a:t> </a:t>
            </a:r>
            <a:r>
              <a:rPr lang="en-US" sz="2200" dirty="0" err="1" smtClean="0">
                <a:latin typeface="Garamond" pitchFamily="18" charset="0"/>
              </a:rPr>
              <a:t>jika</a:t>
            </a:r>
            <a:r>
              <a:rPr lang="en-US" sz="2200" dirty="0" smtClean="0">
                <a:latin typeface="Garamond" pitchFamily="18" charset="0"/>
              </a:rPr>
              <a:t> F </a:t>
            </a:r>
            <a:r>
              <a:rPr lang="en-US" sz="2200" i="1" dirty="0" smtClean="0">
                <a:latin typeface="Garamond" pitchFamily="18" charset="0"/>
              </a:rPr>
              <a:t>true </a:t>
            </a:r>
            <a:r>
              <a:rPr lang="en-US" sz="2200" dirty="0" err="1" smtClean="0">
                <a:latin typeface="Garamond" pitchFamily="18" charset="0"/>
              </a:rPr>
              <a:t>atau</a:t>
            </a:r>
            <a:r>
              <a:rPr lang="en-US" sz="2200" dirty="0" smtClean="0">
                <a:latin typeface="Garamond" pitchFamily="18" charset="0"/>
              </a:rPr>
              <a:t> </a:t>
            </a:r>
            <a:r>
              <a:rPr lang="en-US" sz="2200" dirty="0" err="1" smtClean="0">
                <a:latin typeface="Garamond" pitchFamily="18" charset="0"/>
              </a:rPr>
              <a:t>jika</a:t>
            </a:r>
            <a:r>
              <a:rPr lang="en-US" sz="2200" dirty="0" smtClean="0">
                <a:latin typeface="Garamond" pitchFamily="18" charset="0"/>
              </a:rPr>
              <a:t> G </a:t>
            </a:r>
            <a:r>
              <a:rPr lang="en-US" sz="2200" i="1" dirty="0" smtClean="0">
                <a:latin typeface="Garamond" pitchFamily="18" charset="0"/>
              </a:rPr>
              <a:t>true</a:t>
            </a:r>
            <a:r>
              <a:rPr lang="en-US" sz="2200" dirty="0" smtClean="0">
                <a:latin typeface="Garamond" pitchFamily="18" charset="0"/>
              </a:rPr>
              <a:t>, </a:t>
            </a:r>
            <a:r>
              <a:rPr lang="en-US" sz="2200" dirty="0" err="1" smtClean="0">
                <a:latin typeface="Garamond" pitchFamily="18" charset="0"/>
              </a:rPr>
              <a:t>dan</a:t>
            </a:r>
            <a:r>
              <a:rPr lang="en-US" sz="2200" dirty="0" smtClean="0">
                <a:latin typeface="Garamond" pitchFamily="18" charset="0"/>
              </a:rPr>
              <a:t> </a:t>
            </a:r>
            <a:r>
              <a:rPr lang="en-US" sz="2200" i="1" dirty="0" smtClean="0">
                <a:latin typeface="Garamond" pitchFamily="18" charset="0"/>
              </a:rPr>
              <a:t>false</a:t>
            </a:r>
            <a:r>
              <a:rPr lang="en-US" sz="2200" dirty="0" smtClean="0">
                <a:latin typeface="Garamond" pitchFamily="18" charset="0"/>
              </a:rPr>
              <a:t> </a:t>
            </a:r>
            <a:r>
              <a:rPr lang="en-US" sz="2200" dirty="0" err="1" smtClean="0">
                <a:latin typeface="Garamond" pitchFamily="18" charset="0"/>
              </a:rPr>
              <a:t>jika</a:t>
            </a:r>
            <a:r>
              <a:rPr lang="en-US" sz="2200" dirty="0" smtClean="0">
                <a:latin typeface="Garamond" pitchFamily="18" charset="0"/>
              </a:rPr>
              <a:t> </a:t>
            </a:r>
            <a:r>
              <a:rPr lang="en-US" sz="2200" dirty="0" err="1" smtClean="0">
                <a:latin typeface="Garamond" pitchFamily="18" charset="0"/>
              </a:rPr>
              <a:t>keduanya</a:t>
            </a:r>
            <a:r>
              <a:rPr lang="en-US" sz="2200" dirty="0" smtClean="0">
                <a:latin typeface="Garamond" pitchFamily="18" charset="0"/>
              </a:rPr>
              <a:t> </a:t>
            </a:r>
            <a:r>
              <a:rPr lang="en-US" sz="2200" i="1" dirty="0" smtClean="0">
                <a:latin typeface="Garamond" pitchFamily="18" charset="0"/>
              </a:rPr>
              <a:t>false</a:t>
            </a:r>
            <a:endParaRPr lang="en-US" sz="2200" dirty="0" smtClean="0">
              <a:latin typeface="Garamond" pitchFamily="18" charset="0"/>
            </a:endParaRPr>
          </a:p>
          <a:p>
            <a:pPr>
              <a:lnSpc>
                <a:spcPct val="80000"/>
              </a:lnSpc>
            </a:pPr>
            <a:r>
              <a:rPr lang="en-US" sz="2200" b="1" dirty="0" err="1" smtClean="0">
                <a:latin typeface="Garamond" pitchFamily="18" charset="0"/>
              </a:rPr>
              <a:t>Aturan</a:t>
            </a:r>
            <a:r>
              <a:rPr lang="en-US" sz="2200" b="1" dirty="0" smtClean="0">
                <a:latin typeface="Garamond" pitchFamily="18" charset="0"/>
              </a:rPr>
              <a:t> </a:t>
            </a:r>
            <a:r>
              <a:rPr lang="en-US" sz="2200" b="1" i="1" dirty="0" smtClean="0">
                <a:latin typeface="Garamond" pitchFamily="18" charset="0"/>
              </a:rPr>
              <a:t>if-then</a:t>
            </a:r>
            <a:endParaRPr lang="en-US" sz="2200" b="1" dirty="0" smtClean="0">
              <a:latin typeface="Garamond" pitchFamily="18" charset="0"/>
            </a:endParaRPr>
          </a:p>
          <a:p>
            <a:pPr>
              <a:lnSpc>
                <a:spcPct val="80000"/>
              </a:lnSpc>
              <a:buFont typeface="Wingdings" pitchFamily="2" charset="2"/>
              <a:buNone/>
            </a:pPr>
            <a:r>
              <a:rPr lang="en-US" sz="2200" dirty="0" smtClean="0">
                <a:latin typeface="Garamond" pitchFamily="18" charset="0"/>
              </a:rPr>
              <a:t>	</a:t>
            </a:r>
            <a:r>
              <a:rPr lang="en-US" sz="2200" dirty="0" err="1" smtClean="0">
                <a:latin typeface="Garamond" pitchFamily="18" charset="0"/>
              </a:rPr>
              <a:t>Implikasi</a:t>
            </a:r>
            <a:r>
              <a:rPr lang="en-US" sz="2200" dirty="0" smtClean="0">
                <a:latin typeface="Garamond" pitchFamily="18" charset="0"/>
              </a:rPr>
              <a:t> </a:t>
            </a:r>
            <a:r>
              <a:rPr lang="en-US" sz="2200" i="1" dirty="0" smtClean="0">
                <a:latin typeface="Garamond" pitchFamily="18" charset="0"/>
              </a:rPr>
              <a:t>if  </a:t>
            </a:r>
            <a:r>
              <a:rPr lang="en-US" sz="2200" dirty="0" smtClean="0">
                <a:latin typeface="Garamond" pitchFamily="18" charset="0"/>
              </a:rPr>
              <a:t>F </a:t>
            </a:r>
            <a:r>
              <a:rPr lang="en-US" sz="2200" i="1" dirty="0" smtClean="0">
                <a:latin typeface="Garamond" pitchFamily="18" charset="0"/>
              </a:rPr>
              <a:t>then</a:t>
            </a:r>
            <a:r>
              <a:rPr lang="en-US" sz="2200" dirty="0" smtClean="0">
                <a:latin typeface="Garamond" pitchFamily="18" charset="0"/>
              </a:rPr>
              <a:t> G </a:t>
            </a:r>
            <a:r>
              <a:rPr lang="en-US" sz="2200" i="1" dirty="0" smtClean="0">
                <a:latin typeface="Garamond" pitchFamily="18" charset="0"/>
              </a:rPr>
              <a:t> </a:t>
            </a:r>
            <a:r>
              <a:rPr lang="en-US" sz="2200" dirty="0" err="1" smtClean="0">
                <a:latin typeface="Garamond" pitchFamily="18" charset="0"/>
              </a:rPr>
              <a:t>adalah</a:t>
            </a:r>
            <a:r>
              <a:rPr lang="en-US" sz="2200" i="1" dirty="0" smtClean="0">
                <a:latin typeface="Garamond" pitchFamily="18" charset="0"/>
              </a:rPr>
              <a:t> true</a:t>
            </a:r>
            <a:r>
              <a:rPr lang="en-US" sz="2200" dirty="0" smtClean="0">
                <a:latin typeface="Garamond" pitchFamily="18" charset="0"/>
              </a:rPr>
              <a:t> </a:t>
            </a:r>
            <a:r>
              <a:rPr lang="en-US" sz="2200" dirty="0" err="1" smtClean="0">
                <a:latin typeface="Garamond" pitchFamily="18" charset="0"/>
              </a:rPr>
              <a:t>jika</a:t>
            </a:r>
            <a:r>
              <a:rPr lang="en-US" sz="2200" dirty="0" smtClean="0">
                <a:latin typeface="Garamond" pitchFamily="18" charset="0"/>
              </a:rPr>
              <a:t> F </a:t>
            </a:r>
            <a:r>
              <a:rPr lang="en-US" sz="2200" i="1" dirty="0" smtClean="0">
                <a:latin typeface="Garamond" pitchFamily="18" charset="0"/>
              </a:rPr>
              <a:t>false </a:t>
            </a:r>
            <a:r>
              <a:rPr lang="en-US" sz="2200" dirty="0" err="1" smtClean="0">
                <a:latin typeface="Garamond" pitchFamily="18" charset="0"/>
              </a:rPr>
              <a:t>atau</a:t>
            </a:r>
            <a:r>
              <a:rPr lang="en-US" sz="2200" dirty="0" smtClean="0">
                <a:latin typeface="Garamond" pitchFamily="18" charset="0"/>
              </a:rPr>
              <a:t> </a:t>
            </a:r>
            <a:r>
              <a:rPr lang="en-US" sz="2200" dirty="0" err="1" smtClean="0">
                <a:latin typeface="Garamond" pitchFamily="18" charset="0"/>
              </a:rPr>
              <a:t>jika</a:t>
            </a:r>
            <a:r>
              <a:rPr lang="en-US" sz="2200" dirty="0" smtClean="0">
                <a:latin typeface="Garamond" pitchFamily="18" charset="0"/>
              </a:rPr>
              <a:t> G </a:t>
            </a:r>
            <a:r>
              <a:rPr lang="en-US" sz="2200" i="1" dirty="0" smtClean="0">
                <a:latin typeface="Garamond" pitchFamily="18" charset="0"/>
              </a:rPr>
              <a:t>true </a:t>
            </a:r>
            <a:r>
              <a:rPr lang="en-US" sz="2200" dirty="0" err="1" smtClean="0">
                <a:latin typeface="Garamond" pitchFamily="18" charset="0"/>
              </a:rPr>
              <a:t>dan</a:t>
            </a:r>
            <a:r>
              <a:rPr lang="en-US" sz="2200" dirty="0" smtClean="0">
                <a:latin typeface="Garamond" pitchFamily="18" charset="0"/>
              </a:rPr>
              <a:t> </a:t>
            </a:r>
            <a:r>
              <a:rPr lang="en-US" sz="2200" i="1" dirty="0" smtClean="0">
                <a:latin typeface="Garamond" pitchFamily="18" charset="0"/>
              </a:rPr>
              <a:t>false </a:t>
            </a:r>
            <a:r>
              <a:rPr lang="en-US" sz="2200" dirty="0" err="1" smtClean="0">
                <a:latin typeface="Garamond" pitchFamily="18" charset="0"/>
              </a:rPr>
              <a:t>jika</a:t>
            </a:r>
            <a:r>
              <a:rPr lang="en-US" sz="2200" dirty="0" smtClean="0">
                <a:latin typeface="Garamond" pitchFamily="18" charset="0"/>
              </a:rPr>
              <a:t> F </a:t>
            </a:r>
            <a:r>
              <a:rPr lang="en-US" sz="2200" i="1" dirty="0" smtClean="0">
                <a:latin typeface="Garamond" pitchFamily="18" charset="0"/>
              </a:rPr>
              <a:t>true </a:t>
            </a:r>
            <a:r>
              <a:rPr lang="en-US" sz="2200" dirty="0" err="1" smtClean="0">
                <a:latin typeface="Garamond" pitchFamily="18" charset="0"/>
              </a:rPr>
              <a:t>dan</a:t>
            </a:r>
            <a:r>
              <a:rPr lang="en-US" sz="2200" dirty="0" smtClean="0">
                <a:latin typeface="Garamond" pitchFamily="18" charset="0"/>
              </a:rPr>
              <a:t> G </a:t>
            </a:r>
            <a:r>
              <a:rPr lang="en-US" sz="2200" i="1" dirty="0" smtClean="0">
                <a:latin typeface="Garamond" pitchFamily="18" charset="0"/>
              </a:rPr>
              <a:t>false</a:t>
            </a:r>
            <a:endParaRPr lang="en-US" sz="2200" dirty="0" smtClean="0">
              <a:latin typeface="Garamond" pitchFamily="18" charset="0"/>
            </a:endParaRPr>
          </a:p>
          <a:p>
            <a:pPr>
              <a:lnSpc>
                <a:spcPct val="80000"/>
              </a:lnSpc>
            </a:pPr>
            <a:r>
              <a:rPr lang="en-US" sz="2200" b="1" dirty="0" err="1" smtClean="0">
                <a:latin typeface="Garamond" pitchFamily="18" charset="0"/>
              </a:rPr>
              <a:t>Aturan</a:t>
            </a:r>
            <a:r>
              <a:rPr lang="en-US" sz="2200" b="1" dirty="0" smtClean="0">
                <a:latin typeface="Garamond" pitchFamily="18" charset="0"/>
              </a:rPr>
              <a:t> </a:t>
            </a:r>
            <a:r>
              <a:rPr lang="en-US" sz="2200" b="1" i="1" dirty="0" smtClean="0">
                <a:latin typeface="Garamond" pitchFamily="18" charset="0"/>
              </a:rPr>
              <a:t>if-and­-only-if</a:t>
            </a:r>
            <a:endParaRPr lang="en-US" sz="2200" b="1" dirty="0" smtClean="0">
              <a:latin typeface="Garamond" pitchFamily="18" charset="0"/>
            </a:endParaRPr>
          </a:p>
          <a:p>
            <a:pPr>
              <a:lnSpc>
                <a:spcPct val="80000"/>
              </a:lnSpc>
              <a:buFont typeface="Wingdings" pitchFamily="2" charset="2"/>
              <a:buNone/>
            </a:pPr>
            <a:r>
              <a:rPr lang="en-US" sz="2200" dirty="0" smtClean="0">
                <a:latin typeface="Garamond" pitchFamily="18" charset="0"/>
              </a:rPr>
              <a:t>	</a:t>
            </a:r>
            <a:r>
              <a:rPr lang="en-US" sz="2200" dirty="0" err="1" smtClean="0">
                <a:latin typeface="Garamond" pitchFamily="18" charset="0"/>
              </a:rPr>
              <a:t>Ekivalensi</a:t>
            </a:r>
            <a:r>
              <a:rPr lang="en-US" sz="2200" dirty="0" smtClean="0">
                <a:latin typeface="Garamond" pitchFamily="18" charset="0"/>
              </a:rPr>
              <a:t> </a:t>
            </a:r>
            <a:r>
              <a:rPr lang="en-US" sz="2200" i="1" dirty="0" smtClean="0">
                <a:latin typeface="Garamond" pitchFamily="18" charset="0"/>
              </a:rPr>
              <a:t>F if and only if</a:t>
            </a:r>
            <a:r>
              <a:rPr lang="en-US" sz="2200" dirty="0" smtClean="0">
                <a:latin typeface="Garamond" pitchFamily="18" charset="0"/>
              </a:rPr>
              <a:t> </a:t>
            </a:r>
            <a:r>
              <a:rPr lang="en-US" sz="2200" i="1" dirty="0" smtClean="0">
                <a:latin typeface="Garamond" pitchFamily="18" charset="0"/>
              </a:rPr>
              <a:t>G </a:t>
            </a:r>
            <a:r>
              <a:rPr lang="en-US" sz="2200" dirty="0" err="1" smtClean="0">
                <a:latin typeface="Garamond" pitchFamily="18" charset="0"/>
              </a:rPr>
              <a:t>adalah</a:t>
            </a:r>
            <a:r>
              <a:rPr lang="en-US" sz="2200" dirty="0" smtClean="0">
                <a:latin typeface="Garamond" pitchFamily="18" charset="0"/>
              </a:rPr>
              <a:t> true </a:t>
            </a:r>
            <a:r>
              <a:rPr lang="en-US" sz="2200" dirty="0" err="1" smtClean="0">
                <a:latin typeface="Garamond" pitchFamily="18" charset="0"/>
              </a:rPr>
              <a:t>jika</a:t>
            </a:r>
            <a:r>
              <a:rPr lang="en-US" sz="2200" dirty="0" smtClean="0">
                <a:latin typeface="Garamond" pitchFamily="18" charset="0"/>
              </a:rPr>
              <a:t> </a:t>
            </a:r>
            <a:r>
              <a:rPr lang="en-US" sz="2200" dirty="0" err="1" smtClean="0">
                <a:latin typeface="Garamond" pitchFamily="18" charset="0"/>
              </a:rPr>
              <a:t>nilai</a:t>
            </a:r>
            <a:r>
              <a:rPr lang="en-US" sz="2200" dirty="0" smtClean="0">
                <a:latin typeface="Garamond" pitchFamily="18" charset="0"/>
              </a:rPr>
              <a:t> </a:t>
            </a:r>
            <a:r>
              <a:rPr lang="en-US" sz="2200" dirty="0" err="1" smtClean="0">
                <a:latin typeface="Garamond" pitchFamily="18" charset="0"/>
              </a:rPr>
              <a:t>kebenaran</a:t>
            </a:r>
            <a:r>
              <a:rPr lang="en-US" sz="2200" dirty="0" smtClean="0">
                <a:latin typeface="Garamond" pitchFamily="18" charset="0"/>
              </a:rPr>
              <a:t> F </a:t>
            </a:r>
            <a:r>
              <a:rPr lang="en-US" sz="2200" dirty="0" err="1" smtClean="0">
                <a:latin typeface="Garamond" pitchFamily="18" charset="0"/>
              </a:rPr>
              <a:t>adalah</a:t>
            </a:r>
            <a:r>
              <a:rPr lang="en-US" sz="2200" dirty="0" smtClean="0">
                <a:latin typeface="Garamond" pitchFamily="18" charset="0"/>
              </a:rPr>
              <a:t> </a:t>
            </a:r>
            <a:r>
              <a:rPr lang="en-US" sz="2200" dirty="0" err="1" smtClean="0">
                <a:latin typeface="Garamond" pitchFamily="18" charset="0"/>
              </a:rPr>
              <a:t>sama</a:t>
            </a:r>
            <a:r>
              <a:rPr lang="en-US" sz="2200" dirty="0" smtClean="0">
                <a:latin typeface="Garamond" pitchFamily="18" charset="0"/>
              </a:rPr>
              <a:t> </a:t>
            </a:r>
            <a:r>
              <a:rPr lang="en-US" sz="2200" dirty="0" err="1" smtClean="0">
                <a:latin typeface="Garamond" pitchFamily="18" charset="0"/>
              </a:rPr>
              <a:t>dengan</a:t>
            </a:r>
            <a:r>
              <a:rPr lang="en-US" sz="2200" dirty="0" smtClean="0">
                <a:latin typeface="Garamond" pitchFamily="18" charset="0"/>
              </a:rPr>
              <a:t> </a:t>
            </a:r>
            <a:r>
              <a:rPr lang="en-US" sz="2200" dirty="0" err="1" smtClean="0">
                <a:latin typeface="Garamond" pitchFamily="18" charset="0"/>
              </a:rPr>
              <a:t>nilai</a:t>
            </a:r>
            <a:r>
              <a:rPr lang="en-US" sz="2200" dirty="0" smtClean="0">
                <a:latin typeface="Garamond" pitchFamily="18" charset="0"/>
              </a:rPr>
              <a:t> </a:t>
            </a:r>
            <a:r>
              <a:rPr lang="en-US" sz="2200" dirty="0" err="1" smtClean="0">
                <a:latin typeface="Garamond" pitchFamily="18" charset="0"/>
              </a:rPr>
              <a:t>kebenaran</a:t>
            </a:r>
            <a:r>
              <a:rPr lang="en-US" sz="2200" dirty="0" smtClean="0">
                <a:latin typeface="Garamond" pitchFamily="18" charset="0"/>
              </a:rPr>
              <a:t> G, </a:t>
            </a:r>
            <a:r>
              <a:rPr lang="en-US" sz="2200" dirty="0" err="1" smtClean="0">
                <a:latin typeface="Garamond" pitchFamily="18" charset="0"/>
              </a:rPr>
              <a:t>sebaliknya</a:t>
            </a:r>
            <a:r>
              <a:rPr lang="en-US" sz="2200" dirty="0" smtClean="0">
                <a:latin typeface="Garamond" pitchFamily="18" charset="0"/>
              </a:rPr>
              <a:t> false </a:t>
            </a:r>
            <a:r>
              <a:rPr lang="en-US" sz="2200" dirty="0" err="1" smtClean="0">
                <a:latin typeface="Garamond" pitchFamily="18" charset="0"/>
              </a:rPr>
              <a:t>jika</a:t>
            </a:r>
            <a:r>
              <a:rPr lang="en-US" sz="2200" dirty="0" smtClean="0">
                <a:latin typeface="Garamond" pitchFamily="18" charset="0"/>
              </a:rPr>
              <a:t> </a:t>
            </a:r>
            <a:r>
              <a:rPr lang="en-US" sz="2200" dirty="0" err="1" smtClean="0">
                <a:latin typeface="Garamond" pitchFamily="18" charset="0"/>
              </a:rPr>
              <a:t>memiliki</a:t>
            </a:r>
            <a:r>
              <a:rPr lang="en-US" sz="2200" dirty="0" smtClean="0">
                <a:latin typeface="Garamond" pitchFamily="18" charset="0"/>
              </a:rPr>
              <a:t> </a:t>
            </a:r>
            <a:r>
              <a:rPr lang="en-US" sz="2200" dirty="0" err="1" smtClean="0">
                <a:latin typeface="Garamond" pitchFamily="18" charset="0"/>
              </a:rPr>
              <a:t>nilai</a:t>
            </a:r>
            <a:r>
              <a:rPr lang="en-US" sz="2200" dirty="0" smtClean="0">
                <a:latin typeface="Garamond" pitchFamily="18" charset="0"/>
              </a:rPr>
              <a:t> </a:t>
            </a:r>
            <a:r>
              <a:rPr lang="en-US" sz="2200" dirty="0" err="1" smtClean="0">
                <a:latin typeface="Garamond" pitchFamily="18" charset="0"/>
              </a:rPr>
              <a:t>kebenaran</a:t>
            </a:r>
            <a:r>
              <a:rPr lang="en-US" sz="2200" dirty="0" smtClean="0">
                <a:latin typeface="Garamond" pitchFamily="18" charset="0"/>
              </a:rPr>
              <a:t> </a:t>
            </a:r>
            <a:r>
              <a:rPr lang="en-US" sz="2200" dirty="0" err="1" smtClean="0">
                <a:latin typeface="Garamond" pitchFamily="18" charset="0"/>
              </a:rPr>
              <a:t>keduanya</a:t>
            </a:r>
            <a:r>
              <a:rPr lang="en-US" sz="2200" dirty="0" smtClean="0">
                <a:latin typeface="Garamond" pitchFamily="18" charset="0"/>
              </a:rPr>
              <a:t> </a:t>
            </a:r>
            <a:r>
              <a:rPr lang="en-US" sz="2200" dirty="0" err="1" smtClean="0">
                <a:latin typeface="Garamond" pitchFamily="18" charset="0"/>
              </a:rPr>
              <a:t>berbeda</a:t>
            </a:r>
            <a:r>
              <a:rPr lang="en-US" sz="2200" dirty="0" smtClean="0">
                <a:latin typeface="Garamond" pitchFamily="18" charset="0"/>
              </a:rPr>
              <a:t>. </a:t>
            </a:r>
          </a:p>
          <a:p>
            <a:pPr>
              <a:lnSpc>
                <a:spcPct val="80000"/>
              </a:lnSpc>
              <a:buNone/>
            </a:pPr>
            <a:endParaRPr lang="en-US" sz="2200" dirty="0" smtClean="0">
              <a:latin typeface="Garamond" pitchFamily="18" charset="0"/>
            </a:endParaRPr>
          </a:p>
        </p:txBody>
      </p:sp>
      <p:sp>
        <p:nvSpPr>
          <p:cNvPr id="1843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ACCE38F-0930-4204-80DA-C1F54AAA555E}" type="slidenum">
              <a:rPr lang="en-US" altLang="en-US"/>
              <a:pPr/>
              <a:t>14</a:t>
            </a:fld>
            <a:endParaRPr lang="en-US" altLang="en-US"/>
          </a:p>
        </p:txBody>
      </p:sp>
      <p:graphicFrame>
        <p:nvGraphicFramePr>
          <p:cNvPr id="6" name="Table 5"/>
          <p:cNvGraphicFramePr>
            <a:graphicFrameLocks noGrp="1"/>
          </p:cNvGraphicFramePr>
          <p:nvPr/>
        </p:nvGraphicFramePr>
        <p:xfrm>
          <a:off x="1928794" y="4714884"/>
          <a:ext cx="1537970" cy="1752600"/>
        </p:xfrm>
        <a:graphic>
          <a:graphicData uri="http://schemas.openxmlformats.org/drawingml/2006/table">
            <a:tbl>
              <a:tblPr/>
              <a:tblGrid>
                <a:gridCol w="308610"/>
                <a:gridCol w="300355"/>
                <a:gridCol w="929005"/>
              </a:tblGrid>
              <a:tr h="0">
                <a:tc>
                  <a:txBody>
                    <a:bodyPr/>
                    <a:lstStyle/>
                    <a:p>
                      <a:pPr algn="ctr">
                        <a:lnSpc>
                          <a:spcPct val="115000"/>
                        </a:lnSpc>
                        <a:spcAft>
                          <a:spcPts val="0"/>
                        </a:spcAft>
                      </a:pPr>
                      <a:r>
                        <a:rPr lang="id-ID" sz="2000" i="1" dirty="0">
                          <a:latin typeface="Arial"/>
                          <a:ea typeface="Calibri"/>
                          <a:cs typeface="Times New Roman"/>
                        </a:rPr>
                        <a:t>p</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i="1">
                          <a:latin typeface="Arial"/>
                          <a:ea typeface="Calibri"/>
                          <a:cs typeface="Times New Roman"/>
                        </a:rPr>
                        <a:t>q</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i="1" dirty="0">
                          <a:latin typeface="Arial"/>
                          <a:ea typeface="Calibri"/>
                          <a:cs typeface="Times New Roman"/>
                        </a:rPr>
                        <a:t>p </a:t>
                      </a:r>
                      <a:r>
                        <a:rPr lang="id-ID" sz="2000" dirty="0">
                          <a:latin typeface="Arial"/>
                          <a:ea typeface="Calibri"/>
                          <a:cs typeface="Arial"/>
                          <a:sym typeface="Wingdings 3"/>
                        </a:rPr>
                        <a:t></a:t>
                      </a:r>
                      <a:r>
                        <a:rPr lang="id-ID" sz="2000" i="1" dirty="0">
                          <a:latin typeface="Arial"/>
                          <a:ea typeface="Calibri"/>
                          <a:cs typeface="Times New Roman"/>
                        </a:rPr>
                        <a:t> q</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id-ID" sz="2000" dirty="0">
                          <a:latin typeface="Arial"/>
                          <a:ea typeface="Calibri"/>
                          <a:cs typeface="Times New Roman"/>
                        </a:rPr>
                        <a:t>F</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dirty="0">
                          <a:latin typeface="Arial"/>
                          <a:ea typeface="Calibri"/>
                          <a:cs typeface="Times New Roman"/>
                        </a:rPr>
                        <a:t>T</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100" dirty="0" err="1" smtClean="0"/>
              <a:t>Kalkulus</a:t>
            </a:r>
            <a:r>
              <a:rPr lang="en-US" sz="3100" dirty="0" smtClean="0"/>
              <a:t> </a:t>
            </a:r>
            <a:r>
              <a:rPr lang="en-US" sz="3100" dirty="0" err="1" smtClean="0"/>
              <a:t>Proposisi-Aturan</a:t>
            </a:r>
            <a:r>
              <a:rPr lang="en-US" sz="3100" dirty="0" smtClean="0"/>
              <a:t> </a:t>
            </a:r>
            <a:r>
              <a:rPr lang="en-US" sz="3100" dirty="0" err="1" smtClean="0"/>
              <a:t>Semantik</a:t>
            </a:r>
            <a:endParaRPr lang="en-US" sz="3100" dirty="0" smtClean="0"/>
          </a:p>
        </p:txBody>
      </p:sp>
      <p:sp>
        <p:nvSpPr>
          <p:cNvPr id="200707" name="Rectangle 3"/>
          <p:cNvSpPr>
            <a:spLocks noGrp="1" noChangeArrowheads="1"/>
          </p:cNvSpPr>
          <p:nvPr>
            <p:ph idx="1"/>
          </p:nvPr>
        </p:nvSpPr>
        <p:spPr>
          <a:xfrm>
            <a:off x="457200" y="1719263"/>
            <a:ext cx="8229600" cy="4805362"/>
          </a:xfrm>
        </p:spPr>
        <p:txBody>
          <a:bodyPr/>
          <a:lstStyle/>
          <a:p>
            <a:pPr>
              <a:lnSpc>
                <a:spcPct val="80000"/>
              </a:lnSpc>
              <a:buFont typeface="Wingdings" pitchFamily="2" charset="2"/>
              <a:buNone/>
            </a:pPr>
            <a:r>
              <a:rPr lang="en-US" sz="1900" dirty="0" err="1" smtClean="0">
                <a:latin typeface="Garamond" pitchFamily="18" charset="0"/>
              </a:rPr>
              <a:t>Contoh</a:t>
            </a:r>
            <a:r>
              <a:rPr lang="en-US" sz="1900" dirty="0" smtClean="0">
                <a:latin typeface="Garamond" pitchFamily="18" charset="0"/>
              </a:rPr>
              <a:t>, </a:t>
            </a:r>
            <a:r>
              <a:rPr lang="en-US" sz="1900" dirty="0" err="1" smtClean="0">
                <a:latin typeface="Garamond" pitchFamily="18" charset="0"/>
              </a:rPr>
              <a:t>misalkan</a:t>
            </a:r>
            <a:r>
              <a:rPr lang="en-US" sz="1900" dirty="0" smtClean="0">
                <a:latin typeface="Garamond" pitchFamily="18" charset="0"/>
              </a:rPr>
              <a:t> </a:t>
            </a:r>
            <a:r>
              <a:rPr lang="en-US" sz="1900" dirty="0" err="1" smtClean="0">
                <a:latin typeface="Garamond" pitchFamily="18" charset="0"/>
              </a:rPr>
              <a:t>sebuah</a:t>
            </a:r>
            <a:r>
              <a:rPr lang="en-US" sz="1900" dirty="0" smtClean="0">
                <a:latin typeface="Garamond" pitchFamily="18" charset="0"/>
              </a:rPr>
              <a:t> </a:t>
            </a:r>
            <a:r>
              <a:rPr lang="en-US" sz="1900" dirty="0" err="1" smtClean="0">
                <a:latin typeface="Garamond" pitchFamily="18" charset="0"/>
              </a:rPr>
              <a:t>kalimat</a:t>
            </a:r>
            <a:r>
              <a:rPr lang="en-US" sz="1900" dirty="0" smtClean="0">
                <a:latin typeface="Garamond" pitchFamily="18" charset="0"/>
              </a:rPr>
              <a:t> :</a:t>
            </a:r>
          </a:p>
          <a:p>
            <a:pPr algn="ctr">
              <a:lnSpc>
                <a:spcPct val="80000"/>
              </a:lnSpc>
              <a:buFont typeface="Wingdings" pitchFamily="2" charset="2"/>
              <a:buNone/>
            </a:pPr>
            <a:r>
              <a:rPr lang="en-US" sz="1900" dirty="0" smtClean="0">
                <a:latin typeface="Garamond" pitchFamily="18" charset="0"/>
              </a:rPr>
              <a:t>A : if (x and (not y)) then ((not x) or z)</a:t>
            </a:r>
          </a:p>
          <a:p>
            <a:pPr>
              <a:lnSpc>
                <a:spcPct val="80000"/>
              </a:lnSpc>
              <a:buFont typeface="Wingdings" pitchFamily="2" charset="2"/>
              <a:buNone/>
            </a:pPr>
            <a:r>
              <a:rPr lang="en-US" sz="1900" dirty="0" err="1" smtClean="0">
                <a:latin typeface="Garamond" pitchFamily="18" charset="0"/>
              </a:rPr>
              <a:t>interpretasi</a:t>
            </a:r>
            <a:r>
              <a:rPr lang="en-US" sz="1900" dirty="0" smtClean="0">
                <a:latin typeface="Garamond" pitchFamily="18" charset="0"/>
              </a:rPr>
              <a:t> I </a:t>
            </a:r>
            <a:r>
              <a:rPr lang="en-US" sz="1900" dirty="0" err="1" smtClean="0">
                <a:latin typeface="Garamond" pitchFamily="18" charset="0"/>
              </a:rPr>
              <a:t>untuk</a:t>
            </a:r>
            <a:r>
              <a:rPr lang="en-US" sz="1900" dirty="0" smtClean="0">
                <a:latin typeface="Garamond" pitchFamily="18" charset="0"/>
              </a:rPr>
              <a:t> A </a:t>
            </a:r>
            <a:r>
              <a:rPr lang="en-US" sz="1900" dirty="0" err="1" smtClean="0">
                <a:latin typeface="Garamond" pitchFamily="18" charset="0"/>
              </a:rPr>
              <a:t>adalah</a:t>
            </a:r>
            <a:r>
              <a:rPr lang="en-US" sz="1900" dirty="0" smtClean="0">
                <a:latin typeface="Garamond" pitchFamily="18" charset="0"/>
              </a:rPr>
              <a:t> </a:t>
            </a:r>
          </a:p>
          <a:p>
            <a:pPr>
              <a:lnSpc>
                <a:spcPct val="80000"/>
              </a:lnSpc>
              <a:buFont typeface="Wingdings" pitchFamily="2" charset="2"/>
              <a:buNone/>
            </a:pPr>
            <a:r>
              <a:rPr lang="en-US" sz="1900" dirty="0" smtClean="0">
                <a:latin typeface="Garamond" pitchFamily="18" charset="0"/>
              </a:rPr>
              <a:t>I : 	x </a:t>
            </a:r>
            <a:r>
              <a:rPr lang="en-US" sz="1900" dirty="0" smtClean="0">
                <a:latin typeface="Garamond" pitchFamily="18" charset="0"/>
                <a:sym typeface="Wingdings" pitchFamily="2" charset="2"/>
              </a:rPr>
              <a:t></a:t>
            </a:r>
            <a:r>
              <a:rPr lang="en-US" sz="1900" dirty="0" smtClean="0">
                <a:latin typeface="Garamond" pitchFamily="18" charset="0"/>
              </a:rPr>
              <a:t> T</a:t>
            </a:r>
          </a:p>
          <a:p>
            <a:pPr>
              <a:lnSpc>
                <a:spcPct val="80000"/>
              </a:lnSpc>
              <a:buFont typeface="Wingdings" pitchFamily="2" charset="2"/>
              <a:buNone/>
            </a:pPr>
            <a:r>
              <a:rPr lang="en-US" sz="1900" dirty="0" smtClean="0">
                <a:latin typeface="Garamond" pitchFamily="18" charset="0"/>
              </a:rPr>
              <a:t>	y </a:t>
            </a:r>
            <a:r>
              <a:rPr lang="en-US" sz="1900" dirty="0" smtClean="0">
                <a:latin typeface="Garamond" pitchFamily="18" charset="0"/>
                <a:sym typeface="Wingdings" pitchFamily="2" charset="2"/>
              </a:rPr>
              <a:t></a:t>
            </a:r>
            <a:r>
              <a:rPr lang="en-US" sz="1900" dirty="0" smtClean="0">
                <a:latin typeface="Garamond" pitchFamily="18" charset="0"/>
              </a:rPr>
              <a:t> F</a:t>
            </a:r>
          </a:p>
          <a:p>
            <a:pPr>
              <a:lnSpc>
                <a:spcPct val="80000"/>
              </a:lnSpc>
              <a:buFont typeface="Wingdings" pitchFamily="2" charset="2"/>
              <a:buNone/>
            </a:pPr>
            <a:r>
              <a:rPr lang="en-US" sz="1900" dirty="0" smtClean="0">
                <a:latin typeface="Garamond" pitchFamily="18" charset="0"/>
              </a:rPr>
              <a:t>	z </a:t>
            </a:r>
            <a:r>
              <a:rPr lang="en-US" sz="1900" dirty="0" smtClean="0">
                <a:latin typeface="Garamond" pitchFamily="18" charset="0"/>
                <a:sym typeface="Wingdings" pitchFamily="2" charset="2"/>
              </a:rPr>
              <a:t></a:t>
            </a:r>
            <a:r>
              <a:rPr lang="en-US" sz="1900" dirty="0" smtClean="0">
                <a:latin typeface="Garamond" pitchFamily="18" charset="0"/>
              </a:rPr>
              <a:t> F</a:t>
            </a:r>
          </a:p>
          <a:p>
            <a:pPr>
              <a:lnSpc>
                <a:spcPct val="80000"/>
              </a:lnSpc>
              <a:buFont typeface="Wingdings" pitchFamily="2" charset="2"/>
              <a:buNone/>
            </a:pPr>
            <a:endParaRPr lang="en-US" sz="800" dirty="0" smtClean="0">
              <a:latin typeface="Garamond" pitchFamily="18" charset="0"/>
            </a:endParaRPr>
          </a:p>
          <a:p>
            <a:pPr>
              <a:lnSpc>
                <a:spcPct val="80000"/>
              </a:lnSpc>
              <a:buFont typeface="Wingdings" pitchFamily="2" charset="2"/>
              <a:buNone/>
            </a:pPr>
            <a:r>
              <a:rPr lang="en-US" sz="1900" dirty="0" err="1" smtClean="0">
                <a:latin typeface="Garamond" pitchFamily="18" charset="0"/>
              </a:rPr>
              <a:t>Dengan</a:t>
            </a:r>
            <a:r>
              <a:rPr lang="en-US" sz="1900" dirty="0" smtClean="0">
                <a:latin typeface="Garamond" pitchFamily="18" charset="0"/>
              </a:rPr>
              <a:t> </a:t>
            </a:r>
            <a:r>
              <a:rPr lang="en-US" sz="1900" dirty="0" err="1" smtClean="0">
                <a:latin typeface="Garamond" pitchFamily="18" charset="0"/>
              </a:rPr>
              <a:t>menggunakan</a:t>
            </a:r>
            <a:r>
              <a:rPr lang="en-US" sz="1900" dirty="0" smtClean="0">
                <a:latin typeface="Garamond" pitchFamily="18" charset="0"/>
              </a:rPr>
              <a:t> </a:t>
            </a:r>
            <a:r>
              <a:rPr lang="en-US" sz="1900" dirty="0" err="1" smtClean="0">
                <a:latin typeface="Garamond" pitchFamily="18" charset="0"/>
              </a:rPr>
              <a:t>aturan</a:t>
            </a:r>
            <a:r>
              <a:rPr lang="en-US" sz="1900" dirty="0" smtClean="0">
                <a:latin typeface="Garamond" pitchFamily="18" charset="0"/>
              </a:rPr>
              <a:t> </a:t>
            </a:r>
            <a:r>
              <a:rPr lang="en-US" sz="1900" dirty="0" err="1" smtClean="0">
                <a:latin typeface="Garamond" pitchFamily="18" charset="0"/>
              </a:rPr>
              <a:t>semantik</a:t>
            </a:r>
            <a:r>
              <a:rPr lang="en-US" sz="1900" dirty="0" smtClean="0">
                <a:latin typeface="Garamond" pitchFamily="18" charset="0"/>
              </a:rPr>
              <a:t>, </a:t>
            </a:r>
            <a:r>
              <a:rPr lang="en-US" sz="1900" dirty="0" err="1" smtClean="0">
                <a:latin typeface="Garamond" pitchFamily="18" charset="0"/>
              </a:rPr>
              <a:t>maka</a:t>
            </a:r>
            <a:r>
              <a:rPr lang="en-US" sz="1900" dirty="0" smtClean="0">
                <a:latin typeface="Garamond" pitchFamily="18" charset="0"/>
              </a:rPr>
              <a:t> </a:t>
            </a:r>
            <a:r>
              <a:rPr lang="en-US" sz="1900" dirty="0" err="1" smtClean="0">
                <a:latin typeface="Garamond" pitchFamily="18" charset="0"/>
              </a:rPr>
              <a:t>kalimat</a:t>
            </a:r>
            <a:r>
              <a:rPr lang="en-US" sz="1900" dirty="0" smtClean="0">
                <a:latin typeface="Garamond" pitchFamily="18" charset="0"/>
              </a:rPr>
              <a:t> A </a:t>
            </a:r>
            <a:r>
              <a:rPr lang="en-US" sz="1900" dirty="0" err="1" smtClean="0">
                <a:latin typeface="Garamond" pitchFamily="18" charset="0"/>
              </a:rPr>
              <a:t>dapat</a:t>
            </a:r>
            <a:r>
              <a:rPr lang="en-US" sz="1900" dirty="0" smtClean="0">
                <a:latin typeface="Garamond" pitchFamily="18" charset="0"/>
              </a:rPr>
              <a:t> </a:t>
            </a:r>
            <a:r>
              <a:rPr lang="en-US" sz="1900" dirty="0" err="1" smtClean="0">
                <a:latin typeface="Garamond" pitchFamily="18" charset="0"/>
              </a:rPr>
              <a:t>ditentukan</a:t>
            </a:r>
            <a:r>
              <a:rPr lang="en-US" sz="1900" dirty="0" smtClean="0">
                <a:latin typeface="Garamond" pitchFamily="18" charset="0"/>
              </a:rPr>
              <a:t> </a:t>
            </a:r>
            <a:r>
              <a:rPr lang="en-US" sz="1900" dirty="0" err="1" smtClean="0">
                <a:latin typeface="Garamond" pitchFamily="18" charset="0"/>
              </a:rPr>
              <a:t>nilai</a:t>
            </a:r>
            <a:r>
              <a:rPr lang="en-US" sz="1900" dirty="0" smtClean="0">
                <a:latin typeface="Garamond" pitchFamily="18" charset="0"/>
              </a:rPr>
              <a:t> </a:t>
            </a:r>
            <a:r>
              <a:rPr lang="en-US" sz="1900" dirty="0" err="1" smtClean="0">
                <a:latin typeface="Garamond" pitchFamily="18" charset="0"/>
              </a:rPr>
              <a:t>kebenarannya</a:t>
            </a:r>
            <a:r>
              <a:rPr lang="en-US" sz="1900" dirty="0" smtClean="0">
                <a:latin typeface="Garamond" pitchFamily="18" charset="0"/>
              </a:rPr>
              <a:t>, </a:t>
            </a:r>
          </a:p>
          <a:p>
            <a:pPr>
              <a:lnSpc>
                <a:spcPct val="80000"/>
              </a:lnSpc>
              <a:buFont typeface="Wingdings" pitchFamily="2" charset="2"/>
              <a:buNone/>
            </a:pPr>
            <a:r>
              <a:rPr lang="en-US" sz="1900" dirty="0" err="1" smtClean="0">
                <a:latin typeface="Garamond" pitchFamily="18" charset="0"/>
              </a:rPr>
              <a:t>karena</a:t>
            </a:r>
            <a:r>
              <a:rPr lang="en-US" sz="1900" dirty="0" smtClean="0">
                <a:latin typeface="Garamond" pitchFamily="18" charset="0"/>
              </a:rPr>
              <a:t> y </a:t>
            </a:r>
            <a:r>
              <a:rPr lang="en-US" sz="1900" dirty="0" smtClean="0">
                <a:latin typeface="Garamond" pitchFamily="18" charset="0"/>
                <a:sym typeface="Wingdings" pitchFamily="2" charset="2"/>
              </a:rPr>
              <a:t></a:t>
            </a:r>
            <a:r>
              <a:rPr lang="en-US" sz="1900" dirty="0" smtClean="0">
                <a:latin typeface="Garamond" pitchFamily="18" charset="0"/>
              </a:rPr>
              <a:t> F, </a:t>
            </a:r>
            <a:r>
              <a:rPr lang="en-US" sz="1900" dirty="0" err="1" smtClean="0">
                <a:latin typeface="Garamond" pitchFamily="18" charset="0"/>
              </a:rPr>
              <a:t>maka</a:t>
            </a:r>
            <a:r>
              <a:rPr lang="en-US" sz="1900" dirty="0" smtClean="0">
                <a:latin typeface="Garamond" pitchFamily="18" charset="0"/>
              </a:rPr>
              <a:t> </a:t>
            </a:r>
            <a:r>
              <a:rPr lang="en-US" sz="1900" dirty="0" err="1" smtClean="0">
                <a:latin typeface="Garamond" pitchFamily="18" charset="0"/>
              </a:rPr>
              <a:t>berdasarkan</a:t>
            </a:r>
            <a:r>
              <a:rPr lang="en-US" sz="1900" dirty="0" smtClean="0">
                <a:latin typeface="Garamond" pitchFamily="18" charset="0"/>
              </a:rPr>
              <a:t> </a:t>
            </a:r>
            <a:r>
              <a:rPr lang="en-US" sz="1900" b="1" dirty="0" err="1" smtClean="0">
                <a:latin typeface="Garamond" pitchFamily="18" charset="0"/>
              </a:rPr>
              <a:t>aturan</a:t>
            </a:r>
            <a:r>
              <a:rPr lang="en-US" sz="1900" b="1" dirty="0" smtClean="0">
                <a:latin typeface="Garamond" pitchFamily="18" charset="0"/>
              </a:rPr>
              <a:t> not</a:t>
            </a:r>
            <a:r>
              <a:rPr lang="en-US" sz="1900" dirty="0" smtClean="0">
                <a:latin typeface="Garamond" pitchFamily="18" charset="0"/>
              </a:rPr>
              <a:t>, (not y) </a:t>
            </a:r>
            <a:r>
              <a:rPr lang="en-US" sz="1900" dirty="0" smtClean="0">
                <a:latin typeface="Garamond" pitchFamily="18" charset="0"/>
                <a:sym typeface="Wingdings" pitchFamily="2" charset="2"/>
              </a:rPr>
              <a:t></a:t>
            </a:r>
            <a:r>
              <a:rPr lang="en-US" sz="1900" dirty="0" smtClean="0">
                <a:latin typeface="Garamond" pitchFamily="18" charset="0"/>
              </a:rPr>
              <a:t> T</a:t>
            </a:r>
          </a:p>
          <a:p>
            <a:pPr>
              <a:lnSpc>
                <a:spcPct val="80000"/>
              </a:lnSpc>
              <a:buFont typeface="Wingdings" pitchFamily="2" charset="2"/>
              <a:buNone/>
            </a:pPr>
            <a:r>
              <a:rPr lang="en-US" sz="1900" dirty="0" err="1" smtClean="0">
                <a:latin typeface="Garamond" pitchFamily="18" charset="0"/>
              </a:rPr>
              <a:t>karena</a:t>
            </a:r>
            <a:r>
              <a:rPr lang="en-US" sz="1900" dirty="0" smtClean="0">
                <a:latin typeface="Garamond" pitchFamily="18" charset="0"/>
              </a:rPr>
              <a:t> x </a:t>
            </a:r>
            <a:r>
              <a:rPr lang="en-US" sz="1900" dirty="0" smtClean="0">
                <a:latin typeface="Garamond" pitchFamily="18" charset="0"/>
                <a:sym typeface="Wingdings" pitchFamily="2" charset="2"/>
              </a:rPr>
              <a:t></a:t>
            </a:r>
            <a:r>
              <a:rPr lang="en-US" sz="1900" dirty="0" smtClean="0">
                <a:latin typeface="Garamond" pitchFamily="18" charset="0"/>
              </a:rPr>
              <a:t> T </a:t>
            </a:r>
            <a:r>
              <a:rPr lang="en-US" sz="1900" dirty="0" err="1" smtClean="0">
                <a:latin typeface="Garamond" pitchFamily="18" charset="0"/>
              </a:rPr>
              <a:t>dan</a:t>
            </a:r>
            <a:r>
              <a:rPr lang="en-US" sz="1900" dirty="0" smtClean="0">
                <a:latin typeface="Garamond" pitchFamily="18" charset="0"/>
              </a:rPr>
              <a:t> (not y) </a:t>
            </a:r>
            <a:r>
              <a:rPr lang="en-US" sz="1900" dirty="0" smtClean="0">
                <a:latin typeface="Garamond" pitchFamily="18" charset="0"/>
                <a:sym typeface="Wingdings" pitchFamily="2" charset="2"/>
              </a:rPr>
              <a:t></a:t>
            </a:r>
            <a:r>
              <a:rPr lang="en-US" sz="1900" dirty="0" smtClean="0">
                <a:latin typeface="Garamond" pitchFamily="18" charset="0"/>
              </a:rPr>
              <a:t> T, </a:t>
            </a:r>
            <a:r>
              <a:rPr lang="en-US" sz="1900" dirty="0" err="1" smtClean="0">
                <a:latin typeface="Garamond" pitchFamily="18" charset="0"/>
              </a:rPr>
              <a:t>maka</a:t>
            </a:r>
            <a:r>
              <a:rPr lang="en-US" sz="1900" dirty="0" smtClean="0">
                <a:latin typeface="Garamond" pitchFamily="18" charset="0"/>
              </a:rPr>
              <a:t> </a:t>
            </a:r>
            <a:r>
              <a:rPr lang="en-US" sz="1900" dirty="0" err="1" smtClean="0">
                <a:latin typeface="Garamond" pitchFamily="18" charset="0"/>
              </a:rPr>
              <a:t>berdasarkan</a:t>
            </a:r>
            <a:r>
              <a:rPr lang="en-US" sz="1900" dirty="0" smtClean="0">
                <a:latin typeface="Garamond" pitchFamily="18" charset="0"/>
              </a:rPr>
              <a:t> </a:t>
            </a:r>
            <a:r>
              <a:rPr lang="en-US" sz="1900" b="1" dirty="0" err="1" smtClean="0">
                <a:latin typeface="Garamond" pitchFamily="18" charset="0"/>
              </a:rPr>
              <a:t>aturan</a:t>
            </a:r>
            <a:r>
              <a:rPr lang="en-US" sz="1900" b="1" dirty="0" smtClean="0">
                <a:latin typeface="Garamond" pitchFamily="18" charset="0"/>
              </a:rPr>
              <a:t> and</a:t>
            </a:r>
            <a:r>
              <a:rPr lang="en-US" sz="1900" dirty="0" smtClean="0">
                <a:latin typeface="Garamond" pitchFamily="18" charset="0"/>
              </a:rPr>
              <a:t>, (x and (not y)) </a:t>
            </a:r>
            <a:r>
              <a:rPr lang="en-US" sz="1900" dirty="0" smtClean="0">
                <a:latin typeface="Garamond" pitchFamily="18" charset="0"/>
                <a:sym typeface="Wingdings" pitchFamily="2" charset="2"/>
              </a:rPr>
              <a:t></a:t>
            </a:r>
            <a:r>
              <a:rPr lang="en-US" sz="1900" dirty="0" smtClean="0">
                <a:latin typeface="Garamond" pitchFamily="18" charset="0"/>
              </a:rPr>
              <a:t> T</a:t>
            </a:r>
          </a:p>
          <a:p>
            <a:pPr>
              <a:lnSpc>
                <a:spcPct val="80000"/>
              </a:lnSpc>
              <a:buFont typeface="Wingdings" pitchFamily="2" charset="2"/>
              <a:buNone/>
            </a:pPr>
            <a:r>
              <a:rPr lang="en-US" sz="1900" dirty="0" err="1" smtClean="0">
                <a:latin typeface="Garamond" pitchFamily="18" charset="0"/>
              </a:rPr>
              <a:t>karena</a:t>
            </a:r>
            <a:r>
              <a:rPr lang="en-US" sz="1900" dirty="0" smtClean="0">
                <a:latin typeface="Garamond" pitchFamily="18" charset="0"/>
              </a:rPr>
              <a:t> x </a:t>
            </a:r>
            <a:r>
              <a:rPr lang="en-US" sz="1900" dirty="0" smtClean="0">
                <a:latin typeface="Garamond" pitchFamily="18" charset="0"/>
                <a:sym typeface="Wingdings" pitchFamily="2" charset="2"/>
              </a:rPr>
              <a:t></a:t>
            </a:r>
            <a:r>
              <a:rPr lang="en-US" sz="1900" dirty="0" smtClean="0">
                <a:latin typeface="Garamond" pitchFamily="18" charset="0"/>
              </a:rPr>
              <a:t> T, </a:t>
            </a:r>
            <a:r>
              <a:rPr lang="en-US" sz="1900" dirty="0" err="1" smtClean="0">
                <a:latin typeface="Garamond" pitchFamily="18" charset="0"/>
              </a:rPr>
              <a:t>maka</a:t>
            </a:r>
            <a:r>
              <a:rPr lang="en-US" sz="1900" dirty="0" smtClean="0">
                <a:latin typeface="Garamond" pitchFamily="18" charset="0"/>
              </a:rPr>
              <a:t> </a:t>
            </a:r>
            <a:r>
              <a:rPr lang="en-US" sz="1900" dirty="0" err="1" smtClean="0">
                <a:latin typeface="Garamond" pitchFamily="18" charset="0"/>
              </a:rPr>
              <a:t>berdasarkan</a:t>
            </a:r>
            <a:r>
              <a:rPr lang="en-US" sz="1900" dirty="0" smtClean="0">
                <a:latin typeface="Garamond" pitchFamily="18" charset="0"/>
              </a:rPr>
              <a:t> </a:t>
            </a:r>
            <a:r>
              <a:rPr lang="en-US" sz="1900" b="1" dirty="0" err="1" smtClean="0">
                <a:latin typeface="Garamond" pitchFamily="18" charset="0"/>
              </a:rPr>
              <a:t>aturan</a:t>
            </a:r>
            <a:r>
              <a:rPr lang="en-US" sz="1900" b="1" dirty="0" smtClean="0">
                <a:latin typeface="Garamond" pitchFamily="18" charset="0"/>
              </a:rPr>
              <a:t> not</a:t>
            </a:r>
            <a:r>
              <a:rPr lang="en-US" sz="1900" dirty="0" smtClean="0">
                <a:latin typeface="Garamond" pitchFamily="18" charset="0"/>
              </a:rPr>
              <a:t>, (not x) </a:t>
            </a:r>
            <a:r>
              <a:rPr lang="en-US" sz="1900" dirty="0" smtClean="0">
                <a:latin typeface="Garamond" pitchFamily="18" charset="0"/>
                <a:sym typeface="Wingdings" pitchFamily="2" charset="2"/>
              </a:rPr>
              <a:t></a:t>
            </a:r>
            <a:r>
              <a:rPr lang="en-US" sz="1900" dirty="0" smtClean="0">
                <a:latin typeface="Garamond" pitchFamily="18" charset="0"/>
              </a:rPr>
              <a:t> F</a:t>
            </a:r>
          </a:p>
          <a:p>
            <a:pPr>
              <a:lnSpc>
                <a:spcPct val="80000"/>
              </a:lnSpc>
              <a:buFont typeface="Wingdings" pitchFamily="2" charset="2"/>
              <a:buNone/>
            </a:pPr>
            <a:r>
              <a:rPr lang="en-US" sz="1900" dirty="0" err="1" smtClean="0">
                <a:latin typeface="Garamond" pitchFamily="18" charset="0"/>
              </a:rPr>
              <a:t>karena</a:t>
            </a:r>
            <a:r>
              <a:rPr lang="en-US" sz="1900" dirty="0" smtClean="0">
                <a:latin typeface="Garamond" pitchFamily="18" charset="0"/>
              </a:rPr>
              <a:t> (not x) </a:t>
            </a:r>
            <a:r>
              <a:rPr lang="en-US" sz="1900" dirty="0" smtClean="0">
                <a:latin typeface="Garamond" pitchFamily="18" charset="0"/>
                <a:sym typeface="Wingdings" pitchFamily="2" charset="2"/>
              </a:rPr>
              <a:t></a:t>
            </a:r>
            <a:r>
              <a:rPr lang="en-US" sz="1900" dirty="0" smtClean="0">
                <a:latin typeface="Garamond" pitchFamily="18" charset="0"/>
              </a:rPr>
              <a:t> f </a:t>
            </a:r>
            <a:r>
              <a:rPr lang="en-US" sz="1900" dirty="0" err="1" smtClean="0">
                <a:latin typeface="Garamond" pitchFamily="18" charset="0"/>
              </a:rPr>
              <a:t>dan</a:t>
            </a:r>
            <a:r>
              <a:rPr lang="en-US" sz="1900" dirty="0" smtClean="0">
                <a:latin typeface="Garamond" pitchFamily="18" charset="0"/>
              </a:rPr>
              <a:t> z </a:t>
            </a:r>
            <a:r>
              <a:rPr lang="en-US" sz="1900" dirty="0" smtClean="0">
                <a:latin typeface="Garamond" pitchFamily="18" charset="0"/>
                <a:sym typeface="Wingdings" pitchFamily="2" charset="2"/>
              </a:rPr>
              <a:t></a:t>
            </a:r>
            <a:r>
              <a:rPr lang="en-US" sz="1900" dirty="0" smtClean="0">
                <a:latin typeface="Garamond" pitchFamily="18" charset="0"/>
              </a:rPr>
              <a:t> F, </a:t>
            </a:r>
            <a:r>
              <a:rPr lang="en-US" sz="1900" dirty="0" err="1" smtClean="0">
                <a:latin typeface="Garamond" pitchFamily="18" charset="0"/>
              </a:rPr>
              <a:t>maka</a:t>
            </a:r>
            <a:r>
              <a:rPr lang="en-US" sz="1900" dirty="0" smtClean="0">
                <a:latin typeface="Garamond" pitchFamily="18" charset="0"/>
              </a:rPr>
              <a:t> </a:t>
            </a:r>
            <a:r>
              <a:rPr lang="en-US" sz="1900" dirty="0" err="1" smtClean="0">
                <a:latin typeface="Garamond" pitchFamily="18" charset="0"/>
              </a:rPr>
              <a:t>berdasarkan</a:t>
            </a:r>
            <a:r>
              <a:rPr lang="en-US" sz="1900" dirty="0" smtClean="0">
                <a:latin typeface="Garamond" pitchFamily="18" charset="0"/>
              </a:rPr>
              <a:t> </a:t>
            </a:r>
            <a:r>
              <a:rPr lang="en-US" sz="1900" b="1" dirty="0" err="1" smtClean="0">
                <a:latin typeface="Garamond" pitchFamily="18" charset="0"/>
              </a:rPr>
              <a:t>aturan</a:t>
            </a:r>
            <a:r>
              <a:rPr lang="en-US" sz="1900" b="1" dirty="0" smtClean="0">
                <a:latin typeface="Garamond" pitchFamily="18" charset="0"/>
              </a:rPr>
              <a:t> or</a:t>
            </a:r>
            <a:r>
              <a:rPr lang="en-US" sz="1900" dirty="0" smtClean="0">
                <a:latin typeface="Garamond" pitchFamily="18" charset="0"/>
              </a:rPr>
              <a:t>, ((not x) or z) </a:t>
            </a:r>
            <a:r>
              <a:rPr lang="en-US" sz="1900" dirty="0" smtClean="0">
                <a:latin typeface="Garamond" pitchFamily="18" charset="0"/>
                <a:sym typeface="Wingdings" pitchFamily="2" charset="2"/>
              </a:rPr>
              <a:t></a:t>
            </a:r>
            <a:r>
              <a:rPr lang="en-US" sz="1900" dirty="0" smtClean="0">
                <a:latin typeface="Garamond" pitchFamily="18" charset="0"/>
              </a:rPr>
              <a:t> F</a:t>
            </a:r>
          </a:p>
          <a:p>
            <a:pPr>
              <a:lnSpc>
                <a:spcPct val="80000"/>
              </a:lnSpc>
              <a:buFont typeface="Wingdings" pitchFamily="2" charset="2"/>
              <a:buNone/>
            </a:pPr>
            <a:r>
              <a:rPr lang="en-US" sz="1900" dirty="0" err="1" smtClean="0">
                <a:latin typeface="Garamond" pitchFamily="18" charset="0"/>
              </a:rPr>
              <a:t>karena</a:t>
            </a:r>
            <a:r>
              <a:rPr lang="en-US" sz="1900" dirty="0" smtClean="0">
                <a:latin typeface="Garamond" pitchFamily="18" charset="0"/>
              </a:rPr>
              <a:t> (x and (not y)) </a:t>
            </a:r>
            <a:r>
              <a:rPr lang="en-US" sz="1900" dirty="0" smtClean="0">
                <a:latin typeface="Garamond" pitchFamily="18" charset="0"/>
                <a:sym typeface="Wingdings" pitchFamily="2" charset="2"/>
              </a:rPr>
              <a:t></a:t>
            </a:r>
            <a:r>
              <a:rPr lang="en-US" sz="1900" dirty="0" smtClean="0">
                <a:latin typeface="Garamond" pitchFamily="18" charset="0"/>
              </a:rPr>
              <a:t> T </a:t>
            </a:r>
            <a:r>
              <a:rPr lang="en-US" sz="1900" dirty="0" err="1" smtClean="0">
                <a:latin typeface="Garamond" pitchFamily="18" charset="0"/>
              </a:rPr>
              <a:t>dan</a:t>
            </a:r>
            <a:r>
              <a:rPr lang="en-US" sz="1900" dirty="0" smtClean="0">
                <a:latin typeface="Garamond" pitchFamily="18" charset="0"/>
              </a:rPr>
              <a:t> ((not x) or z) </a:t>
            </a:r>
            <a:r>
              <a:rPr lang="en-US" sz="1900" dirty="0" smtClean="0">
                <a:latin typeface="Garamond" pitchFamily="18" charset="0"/>
                <a:sym typeface="Wingdings" pitchFamily="2" charset="2"/>
              </a:rPr>
              <a:t></a:t>
            </a:r>
            <a:r>
              <a:rPr lang="en-US" sz="1900" dirty="0" smtClean="0">
                <a:latin typeface="Garamond" pitchFamily="18" charset="0"/>
              </a:rPr>
              <a:t> F, </a:t>
            </a:r>
            <a:r>
              <a:rPr lang="en-US" sz="1900" dirty="0" err="1" smtClean="0">
                <a:latin typeface="Garamond" pitchFamily="18" charset="0"/>
              </a:rPr>
              <a:t>maka</a:t>
            </a:r>
            <a:r>
              <a:rPr lang="en-US" sz="1900" dirty="0" smtClean="0">
                <a:latin typeface="Garamond" pitchFamily="18" charset="0"/>
              </a:rPr>
              <a:t> </a:t>
            </a:r>
            <a:r>
              <a:rPr lang="en-US" sz="1900" dirty="0" err="1" smtClean="0">
                <a:latin typeface="Garamond" pitchFamily="18" charset="0"/>
              </a:rPr>
              <a:t>berdasarkan</a:t>
            </a:r>
            <a:r>
              <a:rPr lang="en-US" sz="1900" dirty="0" smtClean="0">
                <a:latin typeface="Garamond" pitchFamily="18" charset="0"/>
              </a:rPr>
              <a:t> </a:t>
            </a:r>
            <a:r>
              <a:rPr lang="en-US" sz="1900" b="1" dirty="0" err="1" smtClean="0">
                <a:latin typeface="Garamond" pitchFamily="18" charset="0"/>
              </a:rPr>
              <a:t>aturan</a:t>
            </a:r>
            <a:r>
              <a:rPr lang="en-US" sz="1900" b="1" dirty="0" smtClean="0">
                <a:latin typeface="Garamond" pitchFamily="18" charset="0"/>
              </a:rPr>
              <a:t> if-then</a:t>
            </a:r>
            <a:r>
              <a:rPr lang="en-US" sz="1900" dirty="0" smtClean="0">
                <a:latin typeface="Garamond" pitchFamily="18" charset="0"/>
              </a:rPr>
              <a:t>, if (x and (not y)) then ((not x) or z) </a:t>
            </a:r>
            <a:r>
              <a:rPr lang="en-US" sz="1900" dirty="0" smtClean="0">
                <a:latin typeface="Garamond" pitchFamily="18" charset="0"/>
                <a:sym typeface="Wingdings" pitchFamily="2" charset="2"/>
              </a:rPr>
              <a:t></a:t>
            </a:r>
            <a:r>
              <a:rPr lang="en-US" sz="1900" dirty="0" smtClean="0">
                <a:latin typeface="Garamond" pitchFamily="18" charset="0"/>
              </a:rPr>
              <a:t> F</a:t>
            </a:r>
          </a:p>
        </p:txBody>
      </p:sp>
      <p:sp>
        <p:nvSpPr>
          <p:cNvPr id="1946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B31E0A7-7AAE-454F-BF29-18865C62CFFD}" type="slidenum">
              <a:rPr lang="en-US" altLang="en-US"/>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100" smtClean="0"/>
              <a:t>Kalkulus Proposisi-Sifat Kalimat</a:t>
            </a:r>
          </a:p>
        </p:txBody>
      </p:sp>
      <p:sp>
        <p:nvSpPr>
          <p:cNvPr id="20483" name="Rectangle 3"/>
          <p:cNvSpPr>
            <a:spLocks noGrp="1" noChangeArrowheads="1"/>
          </p:cNvSpPr>
          <p:nvPr>
            <p:ph idx="1"/>
          </p:nvPr>
        </p:nvSpPr>
        <p:spPr/>
        <p:txBody>
          <a:bodyPr>
            <a:normAutofit lnSpcReduction="10000"/>
          </a:bodyPr>
          <a:lstStyle/>
          <a:p>
            <a:pPr>
              <a:lnSpc>
                <a:spcPct val="80000"/>
              </a:lnSpc>
            </a:pPr>
            <a:r>
              <a:rPr lang="en-US" sz="1900" b="1" smtClean="0">
                <a:latin typeface="Garamond" pitchFamily="18" charset="0"/>
              </a:rPr>
              <a:t>VALID (TAUTOLOGI)</a:t>
            </a:r>
          </a:p>
          <a:p>
            <a:pPr>
              <a:lnSpc>
                <a:spcPct val="80000"/>
              </a:lnSpc>
              <a:buFont typeface="Wingdings" pitchFamily="2" charset="2"/>
              <a:buNone/>
            </a:pPr>
            <a:r>
              <a:rPr lang="en-US" sz="1900" smtClean="0">
                <a:latin typeface="Garamond" pitchFamily="18" charset="0"/>
              </a:rPr>
              <a:t>	Kalimat A valid jika bernilai true berdasarkan </a:t>
            </a:r>
            <a:r>
              <a:rPr lang="en-US" sz="1900" u="sng" smtClean="0">
                <a:latin typeface="Garamond" pitchFamily="18" charset="0"/>
              </a:rPr>
              <a:t>semua</a:t>
            </a:r>
            <a:r>
              <a:rPr lang="en-US" sz="1900" smtClean="0">
                <a:latin typeface="Garamond" pitchFamily="18" charset="0"/>
              </a:rPr>
              <a:t> interpretasi untuk A</a:t>
            </a:r>
          </a:p>
          <a:p>
            <a:pPr>
              <a:lnSpc>
                <a:spcPct val="80000"/>
              </a:lnSpc>
            </a:pPr>
            <a:r>
              <a:rPr lang="en-US" sz="1900" b="1" smtClean="0">
                <a:latin typeface="Garamond" pitchFamily="18" charset="0"/>
              </a:rPr>
              <a:t>SATISFIABLE</a:t>
            </a:r>
          </a:p>
          <a:p>
            <a:pPr>
              <a:lnSpc>
                <a:spcPct val="80000"/>
              </a:lnSpc>
              <a:buFont typeface="Wingdings" pitchFamily="2" charset="2"/>
              <a:buNone/>
            </a:pPr>
            <a:r>
              <a:rPr lang="en-US" sz="1900" smtClean="0">
                <a:latin typeface="Garamond" pitchFamily="18" charset="0"/>
              </a:rPr>
              <a:t>	Kalimat A satisfiable jika bernilai true berdasarkan </a:t>
            </a:r>
            <a:r>
              <a:rPr lang="en-US" sz="1900" u="sng" smtClean="0">
                <a:latin typeface="Garamond" pitchFamily="18" charset="0"/>
              </a:rPr>
              <a:t>beberapa</a:t>
            </a:r>
            <a:r>
              <a:rPr lang="en-US" sz="1900" smtClean="0">
                <a:latin typeface="Garamond" pitchFamily="18" charset="0"/>
              </a:rPr>
              <a:t> interpretasi untuk A</a:t>
            </a:r>
          </a:p>
          <a:p>
            <a:pPr>
              <a:lnSpc>
                <a:spcPct val="80000"/>
              </a:lnSpc>
            </a:pPr>
            <a:r>
              <a:rPr lang="en-US" sz="1900" b="1" smtClean="0">
                <a:latin typeface="Garamond" pitchFamily="18" charset="0"/>
              </a:rPr>
              <a:t>CONTRADICTORY (UNSATISFIABLE)</a:t>
            </a:r>
            <a:endParaRPr lang="pt-BR" sz="1900" b="1" smtClean="0">
              <a:latin typeface="Garamond" pitchFamily="18" charset="0"/>
            </a:endParaRPr>
          </a:p>
          <a:p>
            <a:pPr>
              <a:lnSpc>
                <a:spcPct val="80000"/>
              </a:lnSpc>
              <a:buFont typeface="Wingdings" pitchFamily="2" charset="2"/>
              <a:buNone/>
            </a:pPr>
            <a:r>
              <a:rPr lang="pt-BR" sz="1900" smtClean="0">
                <a:latin typeface="Garamond" pitchFamily="18" charset="0"/>
              </a:rPr>
              <a:t>	Kalimat A contradictory jika bernilai False berdasarkan </a:t>
            </a:r>
            <a:r>
              <a:rPr lang="pt-BR" sz="1900" u="sng" smtClean="0">
                <a:latin typeface="Garamond" pitchFamily="18" charset="0"/>
              </a:rPr>
              <a:t>semua</a:t>
            </a:r>
            <a:r>
              <a:rPr lang="pt-BR" sz="1900" smtClean="0">
                <a:latin typeface="Garamond" pitchFamily="18" charset="0"/>
              </a:rPr>
              <a:t> interpretasi untuk A</a:t>
            </a:r>
            <a:endParaRPr lang="en-US" sz="1900" smtClean="0">
              <a:latin typeface="Garamond" pitchFamily="18" charset="0"/>
            </a:endParaRPr>
          </a:p>
          <a:p>
            <a:pPr>
              <a:lnSpc>
                <a:spcPct val="80000"/>
              </a:lnSpc>
            </a:pPr>
            <a:r>
              <a:rPr lang="en-US" sz="1900" b="1" smtClean="0">
                <a:latin typeface="Garamond" pitchFamily="18" charset="0"/>
              </a:rPr>
              <a:t>IMPLIES</a:t>
            </a:r>
          </a:p>
          <a:p>
            <a:pPr>
              <a:lnSpc>
                <a:spcPct val="80000"/>
              </a:lnSpc>
              <a:buFont typeface="Wingdings" pitchFamily="2" charset="2"/>
              <a:buNone/>
            </a:pPr>
            <a:r>
              <a:rPr lang="en-US" sz="1900" smtClean="0">
                <a:latin typeface="Garamond" pitchFamily="18" charset="0"/>
              </a:rPr>
              <a:t>	Kalimat A implies kalimat B, jika untuk sebarang interpretasi I untuk A dan B, jika A bernilai true berdasarkan I maka B juga bernilai true berdasarkan I</a:t>
            </a:r>
          </a:p>
          <a:p>
            <a:pPr>
              <a:lnSpc>
                <a:spcPct val="80000"/>
              </a:lnSpc>
            </a:pPr>
            <a:r>
              <a:rPr lang="en-US" sz="1900" b="1" smtClean="0">
                <a:latin typeface="Garamond" pitchFamily="18" charset="0"/>
              </a:rPr>
              <a:t>EQUIVALENT</a:t>
            </a:r>
          </a:p>
          <a:p>
            <a:pPr>
              <a:lnSpc>
                <a:spcPct val="80000"/>
              </a:lnSpc>
              <a:buFont typeface="Wingdings" pitchFamily="2" charset="2"/>
              <a:buNone/>
            </a:pPr>
            <a:r>
              <a:rPr lang="en-US" sz="1900" smtClean="0">
                <a:latin typeface="Garamond" pitchFamily="18" charset="0"/>
              </a:rPr>
              <a:t>	Kalimat A dan B ekivalen jika, untuk </a:t>
            </a:r>
            <a:r>
              <a:rPr lang="en-US" sz="1900" u="sng" smtClean="0">
                <a:latin typeface="Garamond" pitchFamily="18" charset="0"/>
              </a:rPr>
              <a:t>setiap</a:t>
            </a:r>
            <a:r>
              <a:rPr lang="en-US" sz="1900" smtClean="0">
                <a:latin typeface="Garamond" pitchFamily="18" charset="0"/>
              </a:rPr>
              <a:t> interpretasi A dan B, A mempunyai nilai kebenaran yang sama dengan B</a:t>
            </a:r>
          </a:p>
          <a:p>
            <a:pPr>
              <a:lnSpc>
                <a:spcPct val="80000"/>
              </a:lnSpc>
            </a:pPr>
            <a:r>
              <a:rPr lang="en-US" sz="1900" b="1" smtClean="0">
                <a:latin typeface="Garamond" pitchFamily="18" charset="0"/>
              </a:rPr>
              <a:t>CONSISTENT</a:t>
            </a:r>
          </a:p>
          <a:p>
            <a:pPr>
              <a:lnSpc>
                <a:spcPct val="80000"/>
              </a:lnSpc>
              <a:buFont typeface="Wingdings" pitchFamily="2" charset="2"/>
              <a:buNone/>
            </a:pPr>
            <a:r>
              <a:rPr lang="en-US" sz="1900" smtClean="0">
                <a:latin typeface="Garamond" pitchFamily="18" charset="0"/>
              </a:rPr>
              <a:t>	Sekumpulan kalimat A1, A2, … konsisten jika </a:t>
            </a:r>
            <a:r>
              <a:rPr lang="en-US" sz="1900" u="sng" smtClean="0">
                <a:latin typeface="Garamond" pitchFamily="18" charset="0"/>
              </a:rPr>
              <a:t>ada</a:t>
            </a:r>
            <a:r>
              <a:rPr lang="en-US" sz="1900" smtClean="0">
                <a:latin typeface="Garamond" pitchFamily="18" charset="0"/>
              </a:rPr>
              <a:t> interpretasi untuk A</a:t>
            </a:r>
            <a:r>
              <a:rPr lang="en-US" sz="1900" baseline="-25000" smtClean="0">
                <a:latin typeface="Garamond" pitchFamily="18" charset="0"/>
              </a:rPr>
              <a:t>1</a:t>
            </a:r>
            <a:r>
              <a:rPr lang="en-US" sz="1900" smtClean="0">
                <a:latin typeface="Garamond" pitchFamily="18" charset="0"/>
              </a:rPr>
              <a:t>, A</a:t>
            </a:r>
            <a:r>
              <a:rPr lang="en-US" sz="1900" baseline="-25000" smtClean="0">
                <a:latin typeface="Garamond" pitchFamily="18" charset="0"/>
              </a:rPr>
              <a:t>2</a:t>
            </a:r>
            <a:r>
              <a:rPr lang="en-US" sz="1900" smtClean="0">
                <a:latin typeface="Garamond" pitchFamily="18" charset="0"/>
              </a:rPr>
              <a:t>, … sehingga A</a:t>
            </a:r>
            <a:r>
              <a:rPr lang="en-US" sz="1900" baseline="-25000" smtClean="0">
                <a:latin typeface="Garamond" pitchFamily="18" charset="0"/>
              </a:rPr>
              <a:t>i</a:t>
            </a:r>
            <a:r>
              <a:rPr lang="en-US" sz="1900" smtClean="0">
                <a:latin typeface="Garamond" pitchFamily="18" charset="0"/>
              </a:rPr>
              <a:t> (I = 1, 2, 3, …) bernilai true</a:t>
            </a:r>
          </a:p>
        </p:txBody>
      </p:sp>
      <p:sp>
        <p:nvSpPr>
          <p:cNvPr id="2048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EDF89C7-5021-4AE0-B48F-01E195CCCA8C}" type="slidenum">
              <a:rPr lang="en-US" altLang="en-US"/>
              <a:pPr/>
              <a:t>16</a:t>
            </a:fld>
            <a:endParaRPr lang="en-US" altLang="en-US"/>
          </a:p>
        </p:txBody>
      </p:sp>
      <p:pic>
        <p:nvPicPr>
          <p:cNvPr id="72705" name="Picture 1" descr="D:\D3 IF TEL-U\ngajar\Semester Ganjil 1516\LOGMAT\berpikir2.jpg"/>
          <p:cNvPicPr>
            <a:picLocks noChangeAspect="1" noChangeArrowheads="1"/>
          </p:cNvPicPr>
          <p:nvPr/>
        </p:nvPicPr>
        <p:blipFill>
          <a:blip r:embed="rId2"/>
          <a:srcRect/>
          <a:stretch>
            <a:fillRect/>
          </a:stretch>
        </p:blipFill>
        <p:spPr bwMode="auto">
          <a:xfrm>
            <a:off x="7286645" y="357166"/>
            <a:ext cx="1000132" cy="110489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100" smtClean="0"/>
              <a:t>Kalkulus Proposisi-Kalimat Abstrak</a:t>
            </a:r>
          </a:p>
        </p:txBody>
      </p:sp>
      <p:sp>
        <p:nvSpPr>
          <p:cNvPr id="203779" name="Rectangle 3"/>
          <p:cNvSpPr>
            <a:spLocks noGrp="1" noChangeArrowheads="1"/>
          </p:cNvSpPr>
          <p:nvPr>
            <p:ph idx="1"/>
          </p:nvPr>
        </p:nvSpPr>
        <p:spPr>
          <a:xfrm>
            <a:off x="457200" y="1719263"/>
            <a:ext cx="8507413" cy="4411662"/>
          </a:xfrm>
        </p:spPr>
        <p:txBody>
          <a:bodyPr>
            <a:normAutofit lnSpcReduction="10000"/>
          </a:bodyPr>
          <a:lstStyle/>
          <a:p>
            <a:pPr marL="292100" indent="-292100">
              <a:lnSpc>
                <a:spcPct val="80000"/>
              </a:lnSpc>
              <a:buFont typeface="Wingdings" pitchFamily="2" charset="2"/>
              <a:buNone/>
            </a:pPr>
            <a:r>
              <a:rPr lang="de-DE" sz="1700" dirty="0" smtClean="0">
                <a:latin typeface="Garamond" pitchFamily="18" charset="0"/>
              </a:rPr>
              <a:t>Bentuklah ke dalam kalimat abstrak</a:t>
            </a:r>
          </a:p>
          <a:p>
            <a:pPr marL="292100" indent="-292100">
              <a:lnSpc>
                <a:spcPct val="80000"/>
              </a:lnSpc>
              <a:buFont typeface="Wingdings" pitchFamily="2" charset="2"/>
              <a:buAutoNum type="arabicPeriod"/>
            </a:pPr>
            <a:r>
              <a:rPr lang="de-DE" sz="1700" dirty="0" smtClean="0">
                <a:latin typeface="Garamond" pitchFamily="18" charset="0"/>
              </a:rPr>
              <a:t>Sore hari ini mendung dan lebih dingin dari kemarin. Jika saya akan pergi berenang maka cuaca cerah. Jika saya tidak berenang maka saya akan pergi belanja. Jika saya pergi belanja maka saya akan berada dirumah tepat pada saat matahari terbenam.</a:t>
            </a:r>
          </a:p>
          <a:p>
            <a:pPr marL="292100" indent="-292100">
              <a:lnSpc>
                <a:spcPct val="80000"/>
              </a:lnSpc>
              <a:buFont typeface="Wingdings" pitchFamily="2" charset="2"/>
              <a:buNone/>
            </a:pPr>
            <a:endParaRPr lang="de-DE" sz="800" dirty="0" smtClean="0">
              <a:latin typeface="Garamond" pitchFamily="18" charset="0"/>
            </a:endParaRPr>
          </a:p>
          <a:p>
            <a:pPr marL="292100" indent="-292100">
              <a:lnSpc>
                <a:spcPct val="80000"/>
              </a:lnSpc>
              <a:buFont typeface="Wingdings" pitchFamily="2" charset="2"/>
              <a:buNone/>
            </a:pPr>
            <a:r>
              <a:rPr lang="de-DE" sz="1700" dirty="0" smtClean="0">
                <a:latin typeface="Garamond" pitchFamily="18" charset="0"/>
              </a:rPr>
              <a:t>Misalkan :</a:t>
            </a:r>
          </a:p>
          <a:p>
            <a:pPr marL="292100" indent="-292100">
              <a:lnSpc>
                <a:spcPct val="80000"/>
              </a:lnSpc>
              <a:buFont typeface="Wingdings" pitchFamily="2" charset="2"/>
              <a:buNone/>
            </a:pPr>
            <a:r>
              <a:rPr lang="de-DE" sz="1700" dirty="0" smtClean="0">
                <a:latin typeface="Garamond" pitchFamily="18" charset="0"/>
              </a:rPr>
              <a:t>p </a:t>
            </a:r>
            <a:r>
              <a:rPr lang="en-US" sz="1700" dirty="0" smtClean="0">
                <a:latin typeface="Garamond" pitchFamily="18" charset="0"/>
                <a:sym typeface="Wingdings" pitchFamily="2" charset="2"/>
              </a:rPr>
              <a:t></a:t>
            </a:r>
            <a:r>
              <a:rPr lang="de-DE" sz="1700" dirty="0" smtClean="0">
                <a:latin typeface="Garamond" pitchFamily="18" charset="0"/>
              </a:rPr>
              <a:t> Sore hari ini </a:t>
            </a:r>
            <a:r>
              <a:rPr lang="id-ID" sz="1700" dirty="0" smtClean="0">
                <a:latin typeface="Garamond" pitchFamily="18" charset="0"/>
              </a:rPr>
              <a:t>mendung</a:t>
            </a:r>
            <a:endParaRPr lang="de-DE" sz="1700" dirty="0" smtClean="0">
              <a:latin typeface="Garamond" pitchFamily="18" charset="0"/>
            </a:endParaRPr>
          </a:p>
          <a:p>
            <a:pPr marL="292100" indent="-292100">
              <a:lnSpc>
                <a:spcPct val="80000"/>
              </a:lnSpc>
              <a:buFont typeface="Wingdings" pitchFamily="2" charset="2"/>
              <a:buNone/>
            </a:pPr>
            <a:r>
              <a:rPr lang="de-DE" sz="1700" dirty="0" smtClean="0">
                <a:latin typeface="Garamond" pitchFamily="18" charset="0"/>
              </a:rPr>
              <a:t>q </a:t>
            </a:r>
            <a:r>
              <a:rPr lang="en-US" sz="1700" dirty="0" smtClean="0">
                <a:latin typeface="Garamond" pitchFamily="18" charset="0"/>
                <a:sym typeface="Wingdings" pitchFamily="2" charset="2"/>
              </a:rPr>
              <a:t></a:t>
            </a:r>
            <a:r>
              <a:rPr lang="de-DE" sz="1700" dirty="0" smtClean="0">
                <a:latin typeface="Garamond" pitchFamily="18" charset="0"/>
              </a:rPr>
              <a:t> Lebih dingin dari kemarin</a:t>
            </a:r>
          </a:p>
          <a:p>
            <a:pPr marL="292100" indent="-292100">
              <a:lnSpc>
                <a:spcPct val="80000"/>
              </a:lnSpc>
              <a:buFont typeface="Wingdings" pitchFamily="2" charset="2"/>
              <a:buNone/>
            </a:pPr>
            <a:r>
              <a:rPr lang="de-DE" sz="1700" dirty="0" smtClean="0">
                <a:latin typeface="Garamond" pitchFamily="18" charset="0"/>
              </a:rPr>
              <a:t>r </a:t>
            </a:r>
            <a:r>
              <a:rPr lang="en-US" sz="1700" dirty="0" smtClean="0">
                <a:latin typeface="Garamond" pitchFamily="18" charset="0"/>
                <a:sym typeface="Wingdings" pitchFamily="2" charset="2"/>
              </a:rPr>
              <a:t></a:t>
            </a:r>
            <a:r>
              <a:rPr lang="de-DE" sz="1700" dirty="0" smtClean="0">
                <a:latin typeface="Garamond" pitchFamily="18" charset="0"/>
              </a:rPr>
              <a:t> Saya akan pergi berenang</a:t>
            </a:r>
          </a:p>
          <a:p>
            <a:pPr marL="292100" indent="-292100">
              <a:lnSpc>
                <a:spcPct val="80000"/>
              </a:lnSpc>
              <a:buFont typeface="Wingdings" pitchFamily="2" charset="2"/>
              <a:buNone/>
            </a:pPr>
            <a:r>
              <a:rPr lang="de-DE" sz="1700" dirty="0" smtClean="0">
                <a:latin typeface="Garamond" pitchFamily="18" charset="0"/>
              </a:rPr>
              <a:t>s </a:t>
            </a:r>
            <a:r>
              <a:rPr lang="en-US" sz="1700" dirty="0" smtClean="0">
                <a:latin typeface="Garamond" pitchFamily="18" charset="0"/>
                <a:sym typeface="Wingdings" pitchFamily="2" charset="2"/>
              </a:rPr>
              <a:t></a:t>
            </a:r>
            <a:r>
              <a:rPr lang="de-DE" sz="1700" dirty="0" smtClean="0">
                <a:latin typeface="Garamond" pitchFamily="18" charset="0"/>
              </a:rPr>
              <a:t> Saya akan pergi belanja</a:t>
            </a:r>
          </a:p>
          <a:p>
            <a:pPr marL="292100" indent="-292100">
              <a:lnSpc>
                <a:spcPct val="80000"/>
              </a:lnSpc>
              <a:buFont typeface="Wingdings" pitchFamily="2" charset="2"/>
              <a:buNone/>
            </a:pPr>
            <a:r>
              <a:rPr lang="de-DE" sz="1700" dirty="0" smtClean="0">
                <a:latin typeface="Garamond" pitchFamily="18" charset="0"/>
              </a:rPr>
              <a:t>u </a:t>
            </a:r>
            <a:r>
              <a:rPr lang="en-US" sz="1700" dirty="0" smtClean="0">
                <a:latin typeface="Garamond" pitchFamily="18" charset="0"/>
                <a:sym typeface="Wingdings" pitchFamily="2" charset="2"/>
              </a:rPr>
              <a:t></a:t>
            </a:r>
            <a:r>
              <a:rPr lang="de-DE" sz="1700" dirty="0" smtClean="0">
                <a:latin typeface="Garamond" pitchFamily="18" charset="0"/>
              </a:rPr>
              <a:t> Saya akan berada dirumah tepat pada saat matahari terbenam.</a:t>
            </a:r>
          </a:p>
          <a:p>
            <a:pPr marL="292100" indent="-292100">
              <a:lnSpc>
                <a:spcPct val="80000"/>
              </a:lnSpc>
              <a:buFont typeface="Wingdings" pitchFamily="2" charset="2"/>
              <a:buNone/>
            </a:pPr>
            <a:endParaRPr lang="en-US" sz="1700" dirty="0" smtClean="0">
              <a:latin typeface="Garamond" pitchFamily="18" charset="0"/>
            </a:endParaRPr>
          </a:p>
          <a:p>
            <a:pPr marL="292100" indent="-292100">
              <a:lnSpc>
                <a:spcPct val="80000"/>
              </a:lnSpc>
              <a:buFont typeface="Wingdings" pitchFamily="2" charset="2"/>
              <a:buNone/>
            </a:pPr>
            <a:r>
              <a:rPr lang="de-DE" sz="1700" dirty="0" smtClean="0">
                <a:latin typeface="Garamond" pitchFamily="18" charset="0"/>
              </a:rPr>
              <a:t>Sore hari ini mendung dan lebih dingin dari kemarin</a:t>
            </a:r>
            <a:r>
              <a:rPr lang="en-US" sz="1700" dirty="0" smtClean="0"/>
              <a:t>  </a:t>
            </a:r>
            <a:r>
              <a:rPr lang="en-US" sz="1700" dirty="0" smtClean="0"/>
              <a:t>:</a:t>
            </a:r>
            <a:r>
              <a:rPr lang="id-ID" sz="1700" dirty="0" smtClean="0"/>
              <a:t>:</a:t>
            </a:r>
            <a:r>
              <a:rPr lang="en-US" sz="1700" dirty="0" smtClean="0">
                <a:solidFill>
                  <a:srgbClr val="FF0000"/>
                </a:solidFill>
              </a:rPr>
              <a:t> </a:t>
            </a:r>
            <a:r>
              <a:rPr lang="en-US" sz="1700" dirty="0" smtClean="0">
                <a:solidFill>
                  <a:srgbClr val="FF0000"/>
                </a:solidFill>
              </a:rPr>
              <a:t>p </a:t>
            </a:r>
            <a:r>
              <a:rPr lang="en-US" sz="1700" dirty="0" smtClean="0">
                <a:solidFill>
                  <a:srgbClr val="FF0000"/>
                </a:solidFill>
                <a:sym typeface="Symbol" pitchFamily="18" charset="2"/>
              </a:rPr>
              <a:t>and</a:t>
            </a:r>
            <a:r>
              <a:rPr lang="en-US" sz="1700" dirty="0" smtClean="0">
                <a:solidFill>
                  <a:srgbClr val="FF0000"/>
                </a:solidFill>
              </a:rPr>
              <a:t> q</a:t>
            </a:r>
            <a:r>
              <a:rPr lang="en-US" sz="1700" dirty="0" smtClean="0"/>
              <a:t> </a:t>
            </a:r>
          </a:p>
          <a:p>
            <a:pPr marL="292100" indent="-292100">
              <a:lnSpc>
                <a:spcPct val="80000"/>
              </a:lnSpc>
              <a:buFont typeface="Wingdings" pitchFamily="2" charset="2"/>
              <a:buNone/>
            </a:pPr>
            <a:r>
              <a:rPr lang="de-DE" sz="1700" dirty="0" smtClean="0">
                <a:latin typeface="Garamond" pitchFamily="18" charset="0"/>
              </a:rPr>
              <a:t>Jika saya akan pergi berenang maka cuaca cerah</a:t>
            </a:r>
            <a:r>
              <a:rPr lang="en-US" sz="1700" dirty="0" smtClean="0"/>
              <a:t>  : </a:t>
            </a:r>
            <a:r>
              <a:rPr lang="en-US" sz="1700" dirty="0" smtClean="0">
                <a:solidFill>
                  <a:srgbClr val="FF0000"/>
                </a:solidFill>
              </a:rPr>
              <a:t>if r </a:t>
            </a:r>
            <a:r>
              <a:rPr lang="en-US" sz="1700" dirty="0" smtClean="0">
                <a:solidFill>
                  <a:srgbClr val="FF0000"/>
                </a:solidFill>
                <a:sym typeface="Symbol" pitchFamily="18" charset="2"/>
              </a:rPr>
              <a:t>then</a:t>
            </a:r>
            <a:r>
              <a:rPr lang="id-ID" sz="1700" smtClean="0">
                <a:solidFill>
                  <a:srgbClr val="FF0000"/>
                </a:solidFill>
                <a:sym typeface="Symbol" pitchFamily="18" charset="2"/>
              </a:rPr>
              <a:t> not</a:t>
            </a:r>
            <a:r>
              <a:rPr lang="en-US" sz="1700" smtClean="0">
                <a:solidFill>
                  <a:srgbClr val="FF0000"/>
                </a:solidFill>
                <a:sym typeface="Symbol" pitchFamily="18" charset="2"/>
              </a:rPr>
              <a:t> </a:t>
            </a:r>
            <a:r>
              <a:rPr lang="en-US" sz="1700" dirty="0" smtClean="0">
                <a:solidFill>
                  <a:srgbClr val="FF0000"/>
                </a:solidFill>
              </a:rPr>
              <a:t>p</a:t>
            </a:r>
            <a:r>
              <a:rPr lang="en-US" sz="1700" dirty="0" smtClean="0"/>
              <a:t> </a:t>
            </a:r>
          </a:p>
          <a:p>
            <a:pPr marL="292100" indent="-292100">
              <a:lnSpc>
                <a:spcPct val="80000"/>
              </a:lnSpc>
              <a:buFont typeface="Wingdings" pitchFamily="2" charset="2"/>
              <a:buNone/>
            </a:pPr>
            <a:r>
              <a:rPr lang="de-DE" sz="1700" dirty="0" smtClean="0">
                <a:latin typeface="Garamond" pitchFamily="18" charset="0"/>
              </a:rPr>
              <a:t>Jika saya tidak berenang maka saya akan pergi belanja</a:t>
            </a:r>
            <a:r>
              <a:rPr lang="en-US" sz="1700" dirty="0" smtClean="0"/>
              <a:t> : </a:t>
            </a:r>
            <a:r>
              <a:rPr lang="en-US" sz="1700" dirty="0" smtClean="0">
                <a:solidFill>
                  <a:srgbClr val="FF0000"/>
                </a:solidFill>
              </a:rPr>
              <a:t>if not r then s</a:t>
            </a:r>
            <a:r>
              <a:rPr lang="en-US" sz="1700" dirty="0" smtClean="0"/>
              <a:t> </a:t>
            </a:r>
          </a:p>
          <a:p>
            <a:pPr marL="292100" indent="-292100">
              <a:lnSpc>
                <a:spcPct val="80000"/>
              </a:lnSpc>
              <a:buFont typeface="Wingdings" pitchFamily="2" charset="2"/>
              <a:buNone/>
            </a:pPr>
            <a:r>
              <a:rPr lang="de-DE" sz="1700" dirty="0" smtClean="0">
                <a:latin typeface="Garamond" pitchFamily="18" charset="0"/>
              </a:rPr>
              <a:t>Jika saya pergi belanja maka saya akan berada dirumah tepat pada saat matahari terbenam : </a:t>
            </a:r>
          </a:p>
          <a:p>
            <a:pPr marL="292100" indent="-292100">
              <a:lnSpc>
                <a:spcPct val="80000"/>
              </a:lnSpc>
              <a:buFont typeface="Wingdings" pitchFamily="2" charset="2"/>
              <a:buNone/>
            </a:pPr>
            <a:r>
              <a:rPr lang="en-US" sz="1700" dirty="0" smtClean="0"/>
              <a:t>									</a:t>
            </a:r>
            <a:r>
              <a:rPr lang="en-US" sz="1700" dirty="0" smtClean="0">
                <a:solidFill>
                  <a:srgbClr val="FF0000"/>
                </a:solidFill>
              </a:rPr>
              <a:t>if s </a:t>
            </a:r>
            <a:r>
              <a:rPr lang="en-US" sz="1700" dirty="0" smtClean="0">
                <a:solidFill>
                  <a:srgbClr val="FF0000"/>
                </a:solidFill>
                <a:sym typeface="Symbol" pitchFamily="18" charset="2"/>
              </a:rPr>
              <a:t>then </a:t>
            </a:r>
            <a:r>
              <a:rPr lang="en-US" sz="1700" dirty="0" smtClean="0">
                <a:solidFill>
                  <a:srgbClr val="FF0000"/>
                </a:solidFill>
              </a:rPr>
              <a:t>u</a:t>
            </a:r>
          </a:p>
          <a:p>
            <a:pPr marL="292100" indent="-292100">
              <a:lnSpc>
                <a:spcPct val="80000"/>
              </a:lnSpc>
              <a:buFont typeface="Wingdings" pitchFamily="2" charset="2"/>
              <a:buNone/>
            </a:pPr>
            <a:endParaRPr lang="en-US" sz="1700" dirty="0" smtClean="0"/>
          </a:p>
        </p:txBody>
      </p:sp>
      <p:sp>
        <p:nvSpPr>
          <p:cNvPr id="2458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4852417-F3C5-4D92-A38E-90660D8B67C3}" type="slidenum">
              <a:rPr lang="en-US" altLang="en-US"/>
              <a:pPr/>
              <a:t>17</a:t>
            </a:fld>
            <a:endParaRPr lang="en-US" altLang="en-US"/>
          </a:p>
        </p:txBody>
      </p:sp>
      <p:pic>
        <p:nvPicPr>
          <p:cNvPr id="5" name="Picture 1" descr="D:\D3 IF TEL-U\ngajar\Semester Ganjil 1516\LOGMAT\kalimat abstarct.jpg"/>
          <p:cNvPicPr>
            <a:picLocks noChangeAspect="1" noChangeArrowheads="1"/>
          </p:cNvPicPr>
          <p:nvPr/>
        </p:nvPicPr>
        <p:blipFill>
          <a:blip r:embed="rId2"/>
          <a:srcRect/>
          <a:stretch>
            <a:fillRect/>
          </a:stretch>
        </p:blipFill>
        <p:spPr bwMode="auto">
          <a:xfrm>
            <a:off x="7643834" y="357166"/>
            <a:ext cx="1000124" cy="107156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100" smtClean="0"/>
              <a:t>Kalkulus Proposisi-Kalimat Abstrak</a:t>
            </a:r>
          </a:p>
        </p:txBody>
      </p:sp>
      <p:sp>
        <p:nvSpPr>
          <p:cNvPr id="25603" name="Rectangle 3"/>
          <p:cNvSpPr>
            <a:spLocks noGrp="1" noChangeArrowheads="1"/>
          </p:cNvSpPr>
          <p:nvPr>
            <p:ph idx="1"/>
          </p:nvPr>
        </p:nvSpPr>
        <p:spPr/>
        <p:txBody>
          <a:bodyPr/>
          <a:lstStyle/>
          <a:p>
            <a:pPr>
              <a:buFont typeface="Wingdings" pitchFamily="2" charset="2"/>
              <a:buNone/>
            </a:pPr>
            <a:r>
              <a:rPr lang="en-US" b="1" dirty="0" err="1" smtClean="0">
                <a:latin typeface="Garamond" pitchFamily="18" charset="0"/>
              </a:rPr>
              <a:t>Seorang</a:t>
            </a:r>
            <a:r>
              <a:rPr lang="en-US" b="1" dirty="0" smtClean="0">
                <a:latin typeface="Garamond" pitchFamily="18" charset="0"/>
              </a:rPr>
              <a:t> raja yang </a:t>
            </a:r>
            <a:r>
              <a:rPr lang="en-US" b="1" dirty="0" err="1" smtClean="0">
                <a:latin typeface="Garamond" pitchFamily="18" charset="0"/>
              </a:rPr>
              <a:t>mutlak</a:t>
            </a:r>
            <a:r>
              <a:rPr lang="en-US" b="1" dirty="0" smtClean="0">
                <a:latin typeface="Garamond" pitchFamily="18" charset="0"/>
              </a:rPr>
              <a:t> </a:t>
            </a:r>
            <a:r>
              <a:rPr lang="en-US" b="1" dirty="0" err="1" smtClean="0">
                <a:latin typeface="Garamond" pitchFamily="18" charset="0"/>
              </a:rPr>
              <a:t>harus</a:t>
            </a:r>
            <a:r>
              <a:rPr lang="en-US" b="1" dirty="0" smtClean="0">
                <a:latin typeface="Garamond" pitchFamily="18" charset="0"/>
              </a:rPr>
              <a:t> </a:t>
            </a:r>
            <a:r>
              <a:rPr lang="en-US" b="1" dirty="0" err="1" smtClean="0">
                <a:latin typeface="Garamond" pitchFamily="18" charset="0"/>
              </a:rPr>
              <a:t>sungguh-sungguh</a:t>
            </a:r>
            <a:r>
              <a:rPr lang="en-US" b="1" dirty="0" smtClean="0">
                <a:latin typeface="Garamond" pitchFamily="18" charset="0"/>
              </a:rPr>
              <a:t> </a:t>
            </a:r>
            <a:r>
              <a:rPr lang="en-US" b="1" dirty="0" err="1" smtClean="0">
                <a:latin typeface="Garamond" pitchFamily="18" charset="0"/>
              </a:rPr>
              <a:t>dapat</a:t>
            </a:r>
            <a:r>
              <a:rPr lang="en-US" b="1" dirty="0" smtClean="0">
                <a:latin typeface="Garamond" pitchFamily="18" charset="0"/>
              </a:rPr>
              <a:t> </a:t>
            </a:r>
            <a:r>
              <a:rPr lang="en-US" b="1" dirty="0" err="1" smtClean="0">
                <a:latin typeface="Garamond" pitchFamily="18" charset="0"/>
              </a:rPr>
              <a:t>berlaku</a:t>
            </a:r>
            <a:r>
              <a:rPr lang="en-US" b="1" dirty="0" smtClean="0">
                <a:latin typeface="Garamond" pitchFamily="18" charset="0"/>
              </a:rPr>
              <a:t> </a:t>
            </a:r>
            <a:r>
              <a:rPr lang="en-US" b="1" dirty="0" err="1" smtClean="0">
                <a:latin typeface="Garamond" pitchFamily="18" charset="0"/>
              </a:rPr>
              <a:t>sebagai</a:t>
            </a:r>
            <a:r>
              <a:rPr lang="en-US" b="1" dirty="0" smtClean="0">
                <a:latin typeface="Garamond" pitchFamily="18" charset="0"/>
              </a:rPr>
              <a:t> </a:t>
            </a:r>
            <a:r>
              <a:rPr lang="en-US" b="1" dirty="0" err="1" smtClean="0">
                <a:latin typeface="Garamond" pitchFamily="18" charset="0"/>
              </a:rPr>
              <a:t>binatang</a:t>
            </a:r>
            <a:r>
              <a:rPr lang="en-US" dirty="0" smtClean="0">
                <a:latin typeface="Garamond" pitchFamily="18" charset="0"/>
              </a:rPr>
              <a:t>, </a:t>
            </a:r>
            <a:r>
              <a:rPr lang="en-US" dirty="0" err="1" smtClean="0">
                <a:latin typeface="Garamond" pitchFamily="18" charset="0"/>
              </a:rPr>
              <a:t>harus</a:t>
            </a:r>
            <a:r>
              <a:rPr lang="en-US" dirty="0" smtClean="0">
                <a:latin typeface="Garamond" pitchFamily="18" charset="0"/>
              </a:rPr>
              <a:t> </a:t>
            </a:r>
            <a:r>
              <a:rPr lang="en-US" dirty="0" err="1" smtClean="0">
                <a:latin typeface="Garamond" pitchFamily="18" charset="0"/>
              </a:rPr>
              <a:t>berbuat</a:t>
            </a:r>
            <a:r>
              <a:rPr lang="en-US" dirty="0" smtClean="0">
                <a:latin typeface="Garamond" pitchFamily="18" charset="0"/>
              </a:rPr>
              <a:t> </a:t>
            </a:r>
            <a:r>
              <a:rPr lang="en-US" dirty="0" err="1" smtClean="0">
                <a:latin typeface="Garamond" pitchFamily="18" charset="0"/>
              </a:rPr>
              <a:t>seperti</a:t>
            </a:r>
            <a:r>
              <a:rPr lang="en-US" dirty="0" smtClean="0">
                <a:latin typeface="Garamond" pitchFamily="18" charset="0"/>
              </a:rPr>
              <a:t> </a:t>
            </a:r>
            <a:r>
              <a:rPr lang="en-US" b="1" dirty="0" err="1" smtClean="0">
                <a:solidFill>
                  <a:srgbClr val="FF0000"/>
                </a:solidFill>
                <a:latin typeface="Garamond" pitchFamily="18" charset="0"/>
              </a:rPr>
              <a:t>si</a:t>
            </a:r>
            <a:r>
              <a:rPr lang="en-US" b="1" dirty="0" smtClean="0">
                <a:solidFill>
                  <a:srgbClr val="FF0000"/>
                </a:solidFill>
                <a:latin typeface="Garamond" pitchFamily="18" charset="0"/>
              </a:rPr>
              <a:t> </a:t>
            </a:r>
            <a:r>
              <a:rPr lang="en-US" b="1" dirty="0" err="1" smtClean="0">
                <a:solidFill>
                  <a:srgbClr val="FF0000"/>
                </a:solidFill>
                <a:latin typeface="Garamond" pitchFamily="18" charset="0"/>
              </a:rPr>
              <a:t>rubah</a:t>
            </a:r>
            <a:r>
              <a:rPr lang="en-US" b="1" dirty="0" smtClean="0">
                <a:solidFill>
                  <a:srgbClr val="FF0000"/>
                </a:solidFill>
                <a:latin typeface="Garamond" pitchFamily="18" charset="0"/>
              </a:rPr>
              <a:t> </a:t>
            </a:r>
            <a:r>
              <a:rPr lang="en-US" dirty="0" err="1" smtClean="0">
                <a:latin typeface="Garamond" pitchFamily="18" charset="0"/>
              </a:rPr>
              <a:t>dan</a:t>
            </a:r>
            <a:r>
              <a:rPr lang="en-US" dirty="0" smtClean="0">
                <a:latin typeface="Garamond" pitchFamily="18" charset="0"/>
              </a:rPr>
              <a:t> </a:t>
            </a:r>
            <a:r>
              <a:rPr lang="en-US" b="1" dirty="0" err="1" smtClean="0">
                <a:solidFill>
                  <a:srgbClr val="00B050"/>
                </a:solidFill>
                <a:latin typeface="Garamond" pitchFamily="18" charset="0"/>
              </a:rPr>
              <a:t>si</a:t>
            </a:r>
            <a:r>
              <a:rPr lang="en-US" b="1" dirty="0" smtClean="0">
                <a:solidFill>
                  <a:srgbClr val="00B050"/>
                </a:solidFill>
                <a:latin typeface="Garamond" pitchFamily="18" charset="0"/>
              </a:rPr>
              <a:t> </a:t>
            </a:r>
            <a:r>
              <a:rPr lang="en-US" b="1" dirty="0" err="1" smtClean="0">
                <a:solidFill>
                  <a:srgbClr val="00B050"/>
                </a:solidFill>
                <a:latin typeface="Garamond" pitchFamily="18" charset="0"/>
              </a:rPr>
              <a:t>singa</a:t>
            </a:r>
            <a:r>
              <a:rPr lang="en-US" dirty="0" smtClean="0">
                <a:latin typeface="Garamond" pitchFamily="18" charset="0"/>
              </a:rPr>
              <a:t>, </a:t>
            </a:r>
            <a:r>
              <a:rPr lang="en-US" dirty="0" err="1" smtClean="0">
                <a:latin typeface="Garamond" pitchFamily="18" charset="0"/>
              </a:rPr>
              <a:t>sebab</a:t>
            </a:r>
            <a:r>
              <a:rPr lang="en-US" dirty="0" smtClean="0">
                <a:latin typeface="Garamond" pitchFamily="18" charset="0"/>
              </a:rPr>
              <a:t> </a:t>
            </a:r>
            <a:r>
              <a:rPr lang="en-US" b="1" dirty="0" err="1" smtClean="0">
                <a:solidFill>
                  <a:srgbClr val="0070C0"/>
                </a:solidFill>
                <a:latin typeface="Garamond" pitchFamily="18" charset="0"/>
              </a:rPr>
              <a:t>singa</a:t>
            </a:r>
            <a:r>
              <a:rPr lang="en-US" b="1" dirty="0" smtClean="0">
                <a:solidFill>
                  <a:srgbClr val="0070C0"/>
                </a:solidFill>
                <a:latin typeface="Garamond" pitchFamily="18" charset="0"/>
              </a:rPr>
              <a:t> </a:t>
            </a:r>
            <a:r>
              <a:rPr lang="en-US" b="1" dirty="0" err="1" smtClean="0">
                <a:solidFill>
                  <a:srgbClr val="0070C0"/>
                </a:solidFill>
                <a:latin typeface="Garamond" pitchFamily="18" charset="0"/>
              </a:rPr>
              <a:t>tidak</a:t>
            </a:r>
            <a:r>
              <a:rPr lang="en-US" b="1" dirty="0" smtClean="0">
                <a:solidFill>
                  <a:srgbClr val="0070C0"/>
                </a:solidFill>
                <a:latin typeface="Garamond" pitchFamily="18" charset="0"/>
              </a:rPr>
              <a:t> </a:t>
            </a:r>
            <a:r>
              <a:rPr lang="en-US" b="1" dirty="0" err="1" smtClean="0">
                <a:solidFill>
                  <a:srgbClr val="0070C0"/>
                </a:solidFill>
                <a:latin typeface="Garamond" pitchFamily="18" charset="0"/>
              </a:rPr>
              <a:t>dapat</a:t>
            </a:r>
            <a:r>
              <a:rPr lang="en-US" b="1" dirty="0" smtClean="0">
                <a:solidFill>
                  <a:srgbClr val="0070C0"/>
                </a:solidFill>
                <a:latin typeface="Garamond" pitchFamily="18" charset="0"/>
              </a:rPr>
              <a:t> </a:t>
            </a:r>
            <a:r>
              <a:rPr lang="en-US" b="1" dirty="0" err="1" smtClean="0">
                <a:solidFill>
                  <a:srgbClr val="0070C0"/>
                </a:solidFill>
                <a:latin typeface="Garamond" pitchFamily="18" charset="0"/>
              </a:rPr>
              <a:t>melindungi</a:t>
            </a:r>
            <a:r>
              <a:rPr lang="en-US" b="1" dirty="0" smtClean="0">
                <a:solidFill>
                  <a:srgbClr val="0070C0"/>
                </a:solidFill>
                <a:latin typeface="Garamond" pitchFamily="18" charset="0"/>
              </a:rPr>
              <a:t> </a:t>
            </a:r>
            <a:r>
              <a:rPr lang="en-US" b="1" dirty="0" err="1" smtClean="0">
                <a:solidFill>
                  <a:srgbClr val="0070C0"/>
                </a:solidFill>
                <a:latin typeface="Garamond" pitchFamily="18" charset="0"/>
              </a:rPr>
              <a:t>dirinya</a:t>
            </a:r>
            <a:r>
              <a:rPr lang="en-US" b="1" dirty="0" smtClean="0">
                <a:solidFill>
                  <a:srgbClr val="0070C0"/>
                </a:solidFill>
                <a:latin typeface="Garamond" pitchFamily="18" charset="0"/>
              </a:rPr>
              <a:t> </a:t>
            </a:r>
            <a:r>
              <a:rPr lang="en-US" b="1" dirty="0" err="1" smtClean="0">
                <a:solidFill>
                  <a:srgbClr val="0070C0"/>
                </a:solidFill>
                <a:latin typeface="Garamond" pitchFamily="18" charset="0"/>
              </a:rPr>
              <a:t>terhadap</a:t>
            </a:r>
            <a:r>
              <a:rPr lang="en-US" b="1" dirty="0" smtClean="0">
                <a:solidFill>
                  <a:srgbClr val="0070C0"/>
                </a:solidFill>
                <a:latin typeface="Garamond" pitchFamily="18" charset="0"/>
              </a:rPr>
              <a:t> </a:t>
            </a:r>
            <a:r>
              <a:rPr lang="en-US" b="1" dirty="0" err="1" smtClean="0">
                <a:solidFill>
                  <a:srgbClr val="0070C0"/>
                </a:solidFill>
                <a:latin typeface="Garamond" pitchFamily="18" charset="0"/>
              </a:rPr>
              <a:t>jerat</a:t>
            </a:r>
            <a:r>
              <a:rPr lang="en-US" dirty="0" smtClean="0">
                <a:latin typeface="Garamond" pitchFamily="18" charset="0"/>
              </a:rPr>
              <a:t>, </a:t>
            </a:r>
            <a:r>
              <a:rPr lang="en-US" dirty="0" err="1" smtClean="0">
                <a:latin typeface="Garamond" pitchFamily="18" charset="0"/>
              </a:rPr>
              <a:t>dan</a:t>
            </a:r>
            <a:r>
              <a:rPr lang="en-US" dirty="0" smtClean="0">
                <a:latin typeface="Garamond" pitchFamily="18" charset="0"/>
              </a:rPr>
              <a:t> </a:t>
            </a:r>
            <a:r>
              <a:rPr lang="en-US" dirty="0" err="1" smtClean="0">
                <a:latin typeface="Garamond" pitchFamily="18" charset="0"/>
              </a:rPr>
              <a:t>si</a:t>
            </a:r>
            <a:r>
              <a:rPr lang="en-US" dirty="0" smtClean="0">
                <a:latin typeface="Garamond" pitchFamily="18" charset="0"/>
              </a:rPr>
              <a:t> </a:t>
            </a:r>
            <a:r>
              <a:rPr lang="en-US" dirty="0" err="1" smtClean="0">
                <a:latin typeface="Garamond" pitchFamily="18" charset="0"/>
              </a:rPr>
              <a:t>rubah</a:t>
            </a:r>
            <a:r>
              <a:rPr lang="en-US" dirty="0" smtClean="0">
                <a:latin typeface="Garamond" pitchFamily="18" charset="0"/>
              </a:rPr>
              <a:t> </a:t>
            </a:r>
            <a:r>
              <a:rPr lang="en-US" dirty="0" err="1" smtClean="0">
                <a:latin typeface="Garamond" pitchFamily="18" charset="0"/>
              </a:rPr>
              <a:t>tidak</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mempertahankan</a:t>
            </a:r>
            <a:r>
              <a:rPr lang="en-US" dirty="0" smtClean="0">
                <a:latin typeface="Garamond" pitchFamily="18" charset="0"/>
              </a:rPr>
              <a:t> </a:t>
            </a:r>
            <a:r>
              <a:rPr lang="en-US" dirty="0" err="1" smtClean="0">
                <a:latin typeface="Garamond" pitchFamily="18" charset="0"/>
              </a:rPr>
              <a:t>diri</a:t>
            </a:r>
            <a:r>
              <a:rPr lang="en-US" dirty="0" smtClean="0">
                <a:latin typeface="Garamond" pitchFamily="18" charset="0"/>
              </a:rPr>
              <a:t> </a:t>
            </a:r>
            <a:r>
              <a:rPr lang="en-US" dirty="0" err="1" smtClean="0">
                <a:latin typeface="Garamond" pitchFamily="18" charset="0"/>
              </a:rPr>
              <a:t>terhadap</a:t>
            </a:r>
            <a:r>
              <a:rPr lang="en-US" dirty="0" smtClean="0">
                <a:latin typeface="Garamond" pitchFamily="18" charset="0"/>
              </a:rPr>
              <a:t> s</a:t>
            </a:r>
            <a:r>
              <a:rPr lang="id-ID" dirty="0" smtClean="0">
                <a:latin typeface="Garamond" pitchFamily="18" charset="0"/>
              </a:rPr>
              <a:t>e</a:t>
            </a:r>
            <a:r>
              <a:rPr lang="en-US" dirty="0" err="1" smtClean="0">
                <a:latin typeface="Garamond" pitchFamily="18" charset="0"/>
              </a:rPr>
              <a:t>rigala</a:t>
            </a:r>
            <a:r>
              <a:rPr lang="en-US" dirty="0" smtClean="0">
                <a:latin typeface="Garamond" pitchFamily="18" charset="0"/>
              </a:rPr>
              <a:t>.</a:t>
            </a:r>
          </a:p>
        </p:txBody>
      </p:sp>
      <p:sp>
        <p:nvSpPr>
          <p:cNvPr id="2560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E48EDA2-30FB-45D7-B18B-D49067484EC4}" type="slidenum">
              <a:rPr lang="en-US" altLang="en-US"/>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100" smtClean="0"/>
              <a:t>Kalkulus Proposisi-Kalimat Abstrak</a:t>
            </a:r>
          </a:p>
        </p:txBody>
      </p:sp>
      <p:sp>
        <p:nvSpPr>
          <p:cNvPr id="205827" name="Rectangle 3"/>
          <p:cNvSpPr>
            <a:spLocks noGrp="1" noChangeArrowheads="1"/>
          </p:cNvSpPr>
          <p:nvPr>
            <p:ph idx="1"/>
          </p:nvPr>
        </p:nvSpPr>
        <p:spPr>
          <a:xfrm>
            <a:off x="457200" y="1719263"/>
            <a:ext cx="8229600" cy="4733925"/>
          </a:xfrm>
        </p:spPr>
        <p:txBody>
          <a:bodyPr>
            <a:normAutofit lnSpcReduction="10000"/>
          </a:bodyPr>
          <a:lstStyle/>
          <a:p>
            <a:pPr>
              <a:lnSpc>
                <a:spcPct val="80000"/>
              </a:lnSpc>
              <a:buFont typeface="Wingdings" pitchFamily="2" charset="2"/>
              <a:buNone/>
            </a:pPr>
            <a:r>
              <a:rPr lang="en-US" sz="1600" dirty="0" smtClean="0">
                <a:latin typeface="Garamond" pitchFamily="18" charset="0"/>
              </a:rPr>
              <a:t>P  </a:t>
            </a:r>
            <a:r>
              <a:rPr lang="en-US" sz="1600" dirty="0" smtClean="0">
                <a:latin typeface="Garamond" pitchFamily="18" charset="0"/>
                <a:sym typeface="Wingdings" pitchFamily="2" charset="2"/>
              </a:rPr>
              <a:t> </a:t>
            </a:r>
            <a:r>
              <a:rPr lang="en-US" sz="1600" dirty="0" err="1" smtClean="0">
                <a:latin typeface="Garamond" pitchFamily="18" charset="0"/>
                <a:sym typeface="Wingdings" pitchFamily="2" charset="2"/>
              </a:rPr>
              <a:t>s</a:t>
            </a:r>
            <a:r>
              <a:rPr lang="en-US" sz="1600" dirty="0" err="1" smtClean="0">
                <a:latin typeface="Garamond" pitchFamily="18" charset="0"/>
              </a:rPr>
              <a:t>eorang</a:t>
            </a:r>
            <a:r>
              <a:rPr lang="en-US" sz="1600" dirty="0" smtClean="0">
                <a:latin typeface="Garamond" pitchFamily="18" charset="0"/>
              </a:rPr>
              <a:t> raja </a:t>
            </a:r>
            <a:r>
              <a:rPr lang="id-ID" sz="1600" dirty="0" smtClean="0">
                <a:latin typeface="Garamond" pitchFamily="18" charset="0"/>
              </a:rPr>
              <a:t>s</a:t>
            </a:r>
            <a:r>
              <a:rPr lang="en-US" sz="1600" dirty="0" err="1" smtClean="0">
                <a:latin typeface="Garamond" pitchFamily="18" charset="0"/>
              </a:rPr>
              <a:t>ebagai</a:t>
            </a:r>
            <a:r>
              <a:rPr lang="en-US" sz="1600" dirty="0" smtClean="0">
                <a:latin typeface="Garamond" pitchFamily="18" charset="0"/>
              </a:rPr>
              <a:t> </a:t>
            </a:r>
            <a:r>
              <a:rPr lang="en-US" sz="1600" dirty="0" err="1" smtClean="0">
                <a:latin typeface="Garamond" pitchFamily="18" charset="0"/>
              </a:rPr>
              <a:t>binatang</a:t>
            </a:r>
            <a:endParaRPr lang="en-US" sz="1600" dirty="0" smtClean="0">
              <a:latin typeface="Garamond" pitchFamily="18" charset="0"/>
            </a:endParaRPr>
          </a:p>
          <a:p>
            <a:pPr>
              <a:lnSpc>
                <a:spcPct val="80000"/>
              </a:lnSpc>
              <a:buFont typeface="Wingdings" pitchFamily="2" charset="2"/>
              <a:buNone/>
            </a:pPr>
            <a:r>
              <a:rPr lang="en-US" sz="1600" dirty="0" smtClean="0">
                <a:latin typeface="Garamond" pitchFamily="18" charset="0"/>
              </a:rPr>
              <a:t>Q </a:t>
            </a:r>
            <a:r>
              <a:rPr lang="en-US" sz="1600" dirty="0" smtClean="0">
                <a:latin typeface="Garamond" pitchFamily="18" charset="0"/>
                <a:sym typeface="Wingdings" pitchFamily="2" charset="2"/>
              </a:rPr>
              <a:t> </a:t>
            </a:r>
            <a:r>
              <a:rPr lang="en-US" sz="1600" dirty="0" err="1" smtClean="0">
                <a:latin typeface="Garamond" pitchFamily="18" charset="0"/>
                <a:sym typeface="Wingdings" pitchFamily="2" charset="2"/>
              </a:rPr>
              <a:t>si</a:t>
            </a:r>
            <a:r>
              <a:rPr lang="en-US" sz="1600" dirty="0" smtClean="0">
                <a:latin typeface="Garamond" pitchFamily="18" charset="0"/>
                <a:sym typeface="Wingdings" pitchFamily="2" charset="2"/>
              </a:rPr>
              <a:t> </a:t>
            </a:r>
            <a:r>
              <a:rPr lang="en-US" sz="1600" dirty="0" err="1" smtClean="0">
                <a:latin typeface="Garamond" pitchFamily="18" charset="0"/>
                <a:sym typeface="Wingdings" pitchFamily="2" charset="2"/>
              </a:rPr>
              <a:t>rubah</a:t>
            </a:r>
            <a:endParaRPr lang="en-US" sz="1600" dirty="0" smtClean="0">
              <a:latin typeface="Garamond" pitchFamily="18" charset="0"/>
              <a:sym typeface="Wingdings" pitchFamily="2" charset="2"/>
            </a:endParaRPr>
          </a:p>
          <a:p>
            <a:pPr>
              <a:lnSpc>
                <a:spcPct val="80000"/>
              </a:lnSpc>
              <a:buFont typeface="Wingdings" pitchFamily="2" charset="2"/>
              <a:buNone/>
            </a:pPr>
            <a:r>
              <a:rPr lang="en-US" sz="1600" dirty="0" smtClean="0">
                <a:latin typeface="Garamond" pitchFamily="18" charset="0"/>
                <a:sym typeface="Wingdings" pitchFamily="2" charset="2"/>
              </a:rPr>
              <a:t>R   </a:t>
            </a:r>
            <a:r>
              <a:rPr lang="en-US" sz="1600" dirty="0" err="1" smtClean="0">
                <a:latin typeface="Garamond" pitchFamily="18" charset="0"/>
                <a:sym typeface="Wingdings" pitchFamily="2" charset="2"/>
              </a:rPr>
              <a:t>si</a:t>
            </a:r>
            <a:r>
              <a:rPr lang="en-US" sz="1600" dirty="0" smtClean="0">
                <a:latin typeface="Garamond" pitchFamily="18" charset="0"/>
                <a:sym typeface="Wingdings" pitchFamily="2" charset="2"/>
              </a:rPr>
              <a:t> </a:t>
            </a:r>
            <a:r>
              <a:rPr lang="en-US" sz="1600" dirty="0" err="1" smtClean="0">
                <a:latin typeface="Garamond" pitchFamily="18" charset="0"/>
                <a:sym typeface="Wingdings" pitchFamily="2" charset="2"/>
              </a:rPr>
              <a:t>singa</a:t>
            </a:r>
            <a:endParaRPr lang="en-US" sz="1600" dirty="0" smtClean="0">
              <a:latin typeface="Garamond" pitchFamily="18" charset="0"/>
              <a:sym typeface="Wingdings" pitchFamily="2" charset="2"/>
            </a:endParaRPr>
          </a:p>
          <a:p>
            <a:pPr>
              <a:lnSpc>
                <a:spcPct val="80000"/>
              </a:lnSpc>
              <a:buFont typeface="Wingdings" pitchFamily="2" charset="2"/>
              <a:buNone/>
            </a:pPr>
            <a:r>
              <a:rPr lang="en-US" sz="1600" dirty="0" smtClean="0">
                <a:latin typeface="Garamond" pitchFamily="18" charset="0"/>
                <a:sym typeface="Wingdings" pitchFamily="2" charset="2"/>
              </a:rPr>
              <a:t>S   </a:t>
            </a:r>
            <a:r>
              <a:rPr lang="en-US" sz="1600" dirty="0" err="1" smtClean="0">
                <a:latin typeface="Garamond" pitchFamily="18" charset="0"/>
              </a:rPr>
              <a:t>tidak</a:t>
            </a:r>
            <a:r>
              <a:rPr lang="en-US" sz="1600" dirty="0" smtClean="0">
                <a:latin typeface="Garamond" pitchFamily="18" charset="0"/>
              </a:rPr>
              <a:t> </a:t>
            </a:r>
            <a:r>
              <a:rPr lang="en-US" sz="1600" dirty="0" err="1" smtClean="0">
                <a:latin typeface="Garamond" pitchFamily="18" charset="0"/>
              </a:rPr>
              <a:t>dapat</a:t>
            </a:r>
            <a:r>
              <a:rPr lang="en-US" sz="1600" dirty="0" smtClean="0">
                <a:latin typeface="Garamond" pitchFamily="18" charset="0"/>
              </a:rPr>
              <a:t> </a:t>
            </a:r>
            <a:r>
              <a:rPr lang="en-US" sz="1600" dirty="0" err="1" smtClean="0">
                <a:latin typeface="Garamond" pitchFamily="18" charset="0"/>
              </a:rPr>
              <a:t>melindungi</a:t>
            </a:r>
            <a:r>
              <a:rPr lang="en-US" sz="1600" dirty="0" smtClean="0">
                <a:latin typeface="Garamond" pitchFamily="18" charset="0"/>
              </a:rPr>
              <a:t> </a:t>
            </a:r>
            <a:r>
              <a:rPr lang="en-US" sz="1600" dirty="0" err="1" smtClean="0">
                <a:latin typeface="Garamond" pitchFamily="18" charset="0"/>
              </a:rPr>
              <a:t>dirinya</a:t>
            </a:r>
            <a:r>
              <a:rPr lang="en-US" sz="1600" dirty="0" smtClean="0">
                <a:latin typeface="Garamond" pitchFamily="18" charset="0"/>
              </a:rPr>
              <a:t> </a:t>
            </a:r>
            <a:r>
              <a:rPr lang="en-US" sz="1600" dirty="0" err="1" smtClean="0">
                <a:latin typeface="Garamond" pitchFamily="18" charset="0"/>
              </a:rPr>
              <a:t>terhadap</a:t>
            </a:r>
            <a:r>
              <a:rPr lang="en-US" sz="1600" dirty="0" smtClean="0">
                <a:latin typeface="Garamond" pitchFamily="18" charset="0"/>
              </a:rPr>
              <a:t> </a:t>
            </a:r>
            <a:r>
              <a:rPr lang="en-US" sz="1600" dirty="0" err="1" smtClean="0">
                <a:latin typeface="Garamond" pitchFamily="18" charset="0"/>
              </a:rPr>
              <a:t>jerat</a:t>
            </a:r>
            <a:endParaRPr lang="en-US" sz="1600" dirty="0" smtClean="0">
              <a:latin typeface="Garamond" pitchFamily="18" charset="0"/>
            </a:endParaRPr>
          </a:p>
          <a:p>
            <a:pPr>
              <a:lnSpc>
                <a:spcPct val="80000"/>
              </a:lnSpc>
              <a:buFont typeface="Wingdings" pitchFamily="2" charset="2"/>
              <a:buNone/>
            </a:pPr>
            <a:r>
              <a:rPr lang="en-US" sz="1600" dirty="0" smtClean="0">
                <a:latin typeface="Garamond" pitchFamily="18" charset="0"/>
              </a:rPr>
              <a:t>T  </a:t>
            </a:r>
            <a:r>
              <a:rPr lang="en-US" sz="1600" dirty="0" smtClean="0">
                <a:latin typeface="Garamond" pitchFamily="18" charset="0"/>
                <a:sym typeface="Wingdings" pitchFamily="2" charset="2"/>
              </a:rPr>
              <a:t> </a:t>
            </a:r>
            <a:r>
              <a:rPr lang="en-US" sz="1600" dirty="0" err="1" smtClean="0">
                <a:latin typeface="Garamond" pitchFamily="18" charset="0"/>
              </a:rPr>
              <a:t>tidak</a:t>
            </a:r>
            <a:r>
              <a:rPr lang="en-US" sz="1600" dirty="0" smtClean="0">
                <a:latin typeface="Garamond" pitchFamily="18" charset="0"/>
              </a:rPr>
              <a:t> </a:t>
            </a:r>
            <a:r>
              <a:rPr lang="en-US" sz="1600" dirty="0" err="1" smtClean="0">
                <a:latin typeface="Garamond" pitchFamily="18" charset="0"/>
              </a:rPr>
              <a:t>dapat</a:t>
            </a:r>
            <a:r>
              <a:rPr lang="en-US" sz="1600" dirty="0" smtClean="0">
                <a:latin typeface="Garamond" pitchFamily="18" charset="0"/>
              </a:rPr>
              <a:t> </a:t>
            </a:r>
            <a:r>
              <a:rPr lang="en-US" sz="1600" dirty="0" err="1" smtClean="0">
                <a:latin typeface="Garamond" pitchFamily="18" charset="0"/>
              </a:rPr>
              <a:t>mempertahankan</a:t>
            </a:r>
            <a:r>
              <a:rPr lang="en-US" sz="1600" dirty="0" smtClean="0">
                <a:latin typeface="Garamond" pitchFamily="18" charset="0"/>
              </a:rPr>
              <a:t> </a:t>
            </a:r>
            <a:r>
              <a:rPr lang="en-US" sz="1600" dirty="0" err="1" smtClean="0">
                <a:latin typeface="Garamond" pitchFamily="18" charset="0"/>
              </a:rPr>
              <a:t>diri</a:t>
            </a:r>
            <a:r>
              <a:rPr lang="en-US" sz="1600" dirty="0" smtClean="0">
                <a:latin typeface="Garamond" pitchFamily="18" charset="0"/>
              </a:rPr>
              <a:t> </a:t>
            </a:r>
            <a:r>
              <a:rPr lang="en-US" sz="1600" dirty="0" err="1" smtClean="0">
                <a:latin typeface="Garamond" pitchFamily="18" charset="0"/>
              </a:rPr>
              <a:t>terhadap</a:t>
            </a:r>
            <a:r>
              <a:rPr lang="en-US" sz="1600" dirty="0" smtClean="0">
                <a:latin typeface="Garamond" pitchFamily="18" charset="0"/>
              </a:rPr>
              <a:t> s</a:t>
            </a:r>
            <a:r>
              <a:rPr lang="id-ID" sz="1600" dirty="0" smtClean="0">
                <a:latin typeface="Garamond" pitchFamily="18" charset="0"/>
              </a:rPr>
              <a:t>e</a:t>
            </a:r>
            <a:r>
              <a:rPr lang="en-US" sz="1600" dirty="0" err="1" smtClean="0">
                <a:latin typeface="Garamond" pitchFamily="18" charset="0"/>
              </a:rPr>
              <a:t>rigala</a:t>
            </a:r>
            <a:r>
              <a:rPr lang="en-US" sz="1600" dirty="0" smtClean="0">
                <a:latin typeface="Garamond" pitchFamily="18" charset="0"/>
              </a:rPr>
              <a:t>.</a:t>
            </a:r>
          </a:p>
          <a:p>
            <a:pPr>
              <a:lnSpc>
                <a:spcPct val="80000"/>
              </a:lnSpc>
              <a:buFont typeface="Wingdings" pitchFamily="2" charset="2"/>
              <a:buNone/>
            </a:pPr>
            <a:endParaRPr lang="en-US" sz="1700" dirty="0" smtClean="0">
              <a:latin typeface="Garamond" pitchFamily="18" charset="0"/>
            </a:endParaRPr>
          </a:p>
          <a:p>
            <a:pPr>
              <a:lnSpc>
                <a:spcPct val="80000"/>
              </a:lnSpc>
              <a:buFont typeface="Wingdings" pitchFamily="2" charset="2"/>
              <a:buNone/>
            </a:pPr>
            <a:r>
              <a:rPr lang="en-US" sz="1700" dirty="0" smtClean="0">
                <a:latin typeface="Garamond" pitchFamily="18" charset="0"/>
              </a:rPr>
              <a:t>“</a:t>
            </a:r>
            <a:r>
              <a:rPr lang="en-US" sz="1700" dirty="0" err="1" smtClean="0">
                <a:latin typeface="Garamond" pitchFamily="18" charset="0"/>
              </a:rPr>
              <a:t>Seorang</a:t>
            </a:r>
            <a:r>
              <a:rPr lang="en-US" sz="1700" dirty="0" smtClean="0">
                <a:latin typeface="Garamond" pitchFamily="18" charset="0"/>
              </a:rPr>
              <a:t> raja yang </a:t>
            </a:r>
            <a:r>
              <a:rPr lang="en-US" sz="1700" dirty="0" err="1" smtClean="0">
                <a:latin typeface="Garamond" pitchFamily="18" charset="0"/>
              </a:rPr>
              <a:t>mutlak</a:t>
            </a:r>
            <a:r>
              <a:rPr lang="en-US" sz="1700" dirty="0" smtClean="0">
                <a:latin typeface="Garamond" pitchFamily="18" charset="0"/>
              </a:rPr>
              <a:t> </a:t>
            </a:r>
            <a:r>
              <a:rPr lang="en-US" sz="1700" dirty="0" err="1" smtClean="0">
                <a:latin typeface="Garamond" pitchFamily="18" charset="0"/>
              </a:rPr>
              <a:t>harus</a:t>
            </a:r>
            <a:r>
              <a:rPr lang="en-US" sz="1700" dirty="0" smtClean="0">
                <a:latin typeface="Garamond" pitchFamily="18" charset="0"/>
              </a:rPr>
              <a:t> </a:t>
            </a:r>
            <a:r>
              <a:rPr lang="en-US" sz="1700" dirty="0" err="1" smtClean="0">
                <a:latin typeface="Garamond" pitchFamily="18" charset="0"/>
              </a:rPr>
              <a:t>sungguh-sungguh</a:t>
            </a:r>
            <a:r>
              <a:rPr lang="en-US" sz="1700" dirty="0" smtClean="0">
                <a:latin typeface="Garamond" pitchFamily="18" charset="0"/>
              </a:rPr>
              <a:t> </a:t>
            </a:r>
            <a:r>
              <a:rPr lang="en-US" sz="1700" dirty="0" err="1" smtClean="0">
                <a:latin typeface="Garamond" pitchFamily="18" charset="0"/>
              </a:rPr>
              <a:t>dapat</a:t>
            </a:r>
            <a:r>
              <a:rPr lang="en-US" sz="1700" dirty="0" smtClean="0">
                <a:latin typeface="Garamond" pitchFamily="18" charset="0"/>
              </a:rPr>
              <a:t> </a:t>
            </a:r>
            <a:r>
              <a:rPr lang="en-US" sz="1700" dirty="0" err="1" smtClean="0">
                <a:latin typeface="Garamond" pitchFamily="18" charset="0"/>
              </a:rPr>
              <a:t>berlaku</a:t>
            </a:r>
            <a:r>
              <a:rPr lang="en-US" sz="1700" dirty="0" smtClean="0">
                <a:latin typeface="Garamond" pitchFamily="18" charset="0"/>
              </a:rPr>
              <a:t> </a:t>
            </a:r>
            <a:r>
              <a:rPr lang="en-US" sz="1700" dirty="0" err="1" smtClean="0">
                <a:latin typeface="Garamond" pitchFamily="18" charset="0"/>
              </a:rPr>
              <a:t>sebagai</a:t>
            </a:r>
            <a:r>
              <a:rPr lang="en-US" sz="1700" dirty="0" smtClean="0">
                <a:latin typeface="Garamond" pitchFamily="18" charset="0"/>
              </a:rPr>
              <a:t> </a:t>
            </a:r>
            <a:r>
              <a:rPr lang="en-US" sz="1700" dirty="0" err="1" smtClean="0">
                <a:latin typeface="Garamond" pitchFamily="18" charset="0"/>
              </a:rPr>
              <a:t>binatang</a:t>
            </a:r>
            <a:r>
              <a:rPr lang="en-US" sz="1700" dirty="0" smtClean="0">
                <a:latin typeface="Garamond" pitchFamily="18" charset="0"/>
              </a:rPr>
              <a:t>, </a:t>
            </a:r>
            <a:r>
              <a:rPr lang="en-US" sz="1700" dirty="0" err="1" smtClean="0">
                <a:latin typeface="Garamond" pitchFamily="18" charset="0"/>
              </a:rPr>
              <a:t>harus</a:t>
            </a:r>
            <a:r>
              <a:rPr lang="en-US" sz="1700" dirty="0" smtClean="0">
                <a:latin typeface="Garamond" pitchFamily="18" charset="0"/>
              </a:rPr>
              <a:t> </a:t>
            </a:r>
            <a:r>
              <a:rPr lang="en-US" sz="1700" dirty="0" err="1" smtClean="0">
                <a:latin typeface="Garamond" pitchFamily="18" charset="0"/>
              </a:rPr>
              <a:t>berbuat</a:t>
            </a:r>
            <a:r>
              <a:rPr lang="en-US" sz="1700" dirty="0" smtClean="0">
                <a:latin typeface="Garamond" pitchFamily="18" charset="0"/>
              </a:rPr>
              <a:t> </a:t>
            </a:r>
            <a:r>
              <a:rPr lang="en-US" sz="1700" dirty="0" err="1" smtClean="0">
                <a:latin typeface="Garamond" pitchFamily="18" charset="0"/>
              </a:rPr>
              <a:t>seperti</a:t>
            </a:r>
            <a:r>
              <a:rPr lang="en-US" sz="1700" dirty="0" smtClean="0">
                <a:latin typeface="Garamond" pitchFamily="18" charset="0"/>
              </a:rPr>
              <a:t> </a:t>
            </a:r>
            <a:r>
              <a:rPr lang="en-US" sz="1700" dirty="0" err="1" smtClean="0">
                <a:latin typeface="Garamond" pitchFamily="18" charset="0"/>
              </a:rPr>
              <a:t>si</a:t>
            </a:r>
            <a:r>
              <a:rPr lang="en-US" sz="1700" dirty="0" smtClean="0">
                <a:latin typeface="Garamond" pitchFamily="18" charset="0"/>
              </a:rPr>
              <a:t> </a:t>
            </a:r>
            <a:r>
              <a:rPr lang="en-US" sz="1700" dirty="0" err="1" smtClean="0">
                <a:latin typeface="Garamond" pitchFamily="18" charset="0"/>
              </a:rPr>
              <a:t>rubah</a:t>
            </a:r>
            <a:r>
              <a:rPr lang="en-US" sz="1700" dirty="0" smtClean="0">
                <a:latin typeface="Garamond" pitchFamily="18" charset="0"/>
              </a:rPr>
              <a:t> </a:t>
            </a:r>
            <a:r>
              <a:rPr lang="en-US" sz="1700" dirty="0" err="1" smtClean="0">
                <a:latin typeface="Garamond" pitchFamily="18" charset="0"/>
              </a:rPr>
              <a:t>dan</a:t>
            </a:r>
            <a:r>
              <a:rPr lang="en-US" sz="1700" dirty="0" smtClean="0">
                <a:latin typeface="Garamond" pitchFamily="18" charset="0"/>
              </a:rPr>
              <a:t> </a:t>
            </a:r>
            <a:r>
              <a:rPr lang="en-US" sz="1700" dirty="0" err="1" smtClean="0">
                <a:latin typeface="Garamond" pitchFamily="18" charset="0"/>
              </a:rPr>
              <a:t>si</a:t>
            </a:r>
            <a:r>
              <a:rPr lang="en-US" sz="1700" dirty="0" smtClean="0">
                <a:latin typeface="Garamond" pitchFamily="18" charset="0"/>
              </a:rPr>
              <a:t> sing</a:t>
            </a:r>
            <a:r>
              <a:rPr lang="id-ID" sz="1700" dirty="0" smtClean="0">
                <a:latin typeface="Garamond" pitchFamily="18" charset="0"/>
              </a:rPr>
              <a:t>a</a:t>
            </a:r>
            <a:r>
              <a:rPr lang="en-US" sz="1700" dirty="0" smtClean="0">
                <a:latin typeface="Garamond" pitchFamily="18" charset="0"/>
              </a:rPr>
              <a:t>” </a:t>
            </a:r>
          </a:p>
          <a:p>
            <a:pPr>
              <a:lnSpc>
                <a:spcPct val="80000"/>
              </a:lnSpc>
              <a:buFont typeface="Wingdings" pitchFamily="2" charset="2"/>
              <a:buChar char="à"/>
            </a:pPr>
            <a:r>
              <a:rPr lang="en-US" sz="1700" b="1" dirty="0" smtClean="0">
                <a:sym typeface="Wingdings" pitchFamily="2" charset="2"/>
              </a:rPr>
              <a:t>A : if p then q and r</a:t>
            </a:r>
          </a:p>
          <a:p>
            <a:pPr>
              <a:lnSpc>
                <a:spcPct val="80000"/>
              </a:lnSpc>
              <a:buFont typeface="Wingdings" pitchFamily="2" charset="2"/>
              <a:buNone/>
            </a:pPr>
            <a:endParaRPr lang="en-US" sz="1700" b="1" dirty="0" smtClean="0">
              <a:sym typeface="Wingdings" pitchFamily="2" charset="2"/>
            </a:endParaRPr>
          </a:p>
          <a:p>
            <a:pPr>
              <a:lnSpc>
                <a:spcPct val="80000"/>
              </a:lnSpc>
              <a:buFont typeface="Wingdings" pitchFamily="2" charset="2"/>
              <a:buNone/>
            </a:pPr>
            <a:r>
              <a:rPr lang="en-US" sz="1700" dirty="0" smtClean="0">
                <a:latin typeface="Garamond" pitchFamily="18" charset="0"/>
              </a:rPr>
              <a:t>“…</a:t>
            </a:r>
            <a:r>
              <a:rPr lang="en-US" sz="1700" dirty="0" err="1" smtClean="0">
                <a:latin typeface="Garamond" pitchFamily="18" charset="0"/>
              </a:rPr>
              <a:t>singa</a:t>
            </a:r>
            <a:r>
              <a:rPr lang="en-US" sz="1700" dirty="0" smtClean="0">
                <a:latin typeface="Garamond" pitchFamily="18" charset="0"/>
              </a:rPr>
              <a:t> </a:t>
            </a:r>
            <a:r>
              <a:rPr lang="en-US" sz="1700" dirty="0" err="1" smtClean="0">
                <a:latin typeface="Garamond" pitchFamily="18" charset="0"/>
              </a:rPr>
              <a:t>tidak</a:t>
            </a:r>
            <a:r>
              <a:rPr lang="en-US" sz="1700" dirty="0" smtClean="0">
                <a:latin typeface="Garamond" pitchFamily="18" charset="0"/>
              </a:rPr>
              <a:t> </a:t>
            </a:r>
            <a:r>
              <a:rPr lang="en-US" sz="1700" dirty="0" err="1" smtClean="0">
                <a:latin typeface="Garamond" pitchFamily="18" charset="0"/>
              </a:rPr>
              <a:t>dapat</a:t>
            </a:r>
            <a:r>
              <a:rPr lang="en-US" sz="1700" dirty="0" smtClean="0">
                <a:latin typeface="Garamond" pitchFamily="18" charset="0"/>
              </a:rPr>
              <a:t> </a:t>
            </a:r>
            <a:r>
              <a:rPr lang="en-US" sz="1700" dirty="0" err="1" smtClean="0">
                <a:latin typeface="Garamond" pitchFamily="18" charset="0"/>
              </a:rPr>
              <a:t>melindungi</a:t>
            </a:r>
            <a:r>
              <a:rPr lang="en-US" sz="1700" dirty="0" smtClean="0">
                <a:latin typeface="Garamond" pitchFamily="18" charset="0"/>
              </a:rPr>
              <a:t> </a:t>
            </a:r>
            <a:r>
              <a:rPr lang="en-US" sz="1700" dirty="0" err="1" smtClean="0">
                <a:latin typeface="Garamond" pitchFamily="18" charset="0"/>
              </a:rPr>
              <a:t>dirinya</a:t>
            </a:r>
            <a:r>
              <a:rPr lang="en-US" sz="1700" dirty="0" smtClean="0">
                <a:latin typeface="Garamond" pitchFamily="18" charset="0"/>
              </a:rPr>
              <a:t> </a:t>
            </a:r>
            <a:r>
              <a:rPr lang="en-US" sz="1700" dirty="0" err="1" smtClean="0">
                <a:latin typeface="Garamond" pitchFamily="18" charset="0"/>
              </a:rPr>
              <a:t>terhadap</a:t>
            </a:r>
            <a:r>
              <a:rPr lang="en-US" sz="1700" dirty="0" smtClean="0">
                <a:latin typeface="Garamond" pitchFamily="18" charset="0"/>
              </a:rPr>
              <a:t> </a:t>
            </a:r>
            <a:r>
              <a:rPr lang="en-US" sz="1700" dirty="0" err="1" smtClean="0">
                <a:latin typeface="Garamond" pitchFamily="18" charset="0"/>
              </a:rPr>
              <a:t>jerat</a:t>
            </a:r>
            <a:r>
              <a:rPr lang="en-US" sz="1700" dirty="0" smtClean="0">
                <a:latin typeface="Garamond" pitchFamily="18" charset="0"/>
              </a:rPr>
              <a:t>.” </a:t>
            </a:r>
          </a:p>
          <a:p>
            <a:pPr>
              <a:lnSpc>
                <a:spcPct val="80000"/>
              </a:lnSpc>
              <a:buFont typeface="Wingdings" pitchFamily="2" charset="2"/>
              <a:buChar char="à"/>
            </a:pPr>
            <a:r>
              <a:rPr lang="en-US" sz="1700" b="1" dirty="0" smtClean="0">
                <a:sym typeface="Wingdings" pitchFamily="2" charset="2"/>
              </a:rPr>
              <a:t>B : If r then s</a:t>
            </a:r>
          </a:p>
          <a:p>
            <a:pPr>
              <a:lnSpc>
                <a:spcPct val="80000"/>
              </a:lnSpc>
              <a:buFont typeface="Wingdings" pitchFamily="2" charset="2"/>
              <a:buChar char="à"/>
            </a:pPr>
            <a:endParaRPr lang="en-US" sz="1700" b="1" dirty="0" smtClean="0">
              <a:sym typeface="Wingdings" pitchFamily="2" charset="2"/>
            </a:endParaRPr>
          </a:p>
          <a:p>
            <a:pPr>
              <a:lnSpc>
                <a:spcPct val="80000"/>
              </a:lnSpc>
              <a:buFont typeface="Wingdings" pitchFamily="2" charset="2"/>
              <a:buNone/>
            </a:pPr>
            <a:r>
              <a:rPr lang="en-US" sz="1700" dirty="0" smtClean="0">
                <a:latin typeface="Garamond" pitchFamily="18" charset="0"/>
              </a:rPr>
              <a:t>“…</a:t>
            </a:r>
            <a:r>
              <a:rPr lang="en-US" sz="1700" dirty="0" err="1" smtClean="0">
                <a:latin typeface="Garamond" pitchFamily="18" charset="0"/>
              </a:rPr>
              <a:t>si</a:t>
            </a:r>
            <a:r>
              <a:rPr lang="en-US" sz="1700" dirty="0" smtClean="0">
                <a:latin typeface="Garamond" pitchFamily="18" charset="0"/>
              </a:rPr>
              <a:t> </a:t>
            </a:r>
            <a:r>
              <a:rPr lang="en-US" sz="1700" dirty="0" err="1" smtClean="0">
                <a:latin typeface="Garamond" pitchFamily="18" charset="0"/>
              </a:rPr>
              <a:t>rubah</a:t>
            </a:r>
            <a:r>
              <a:rPr lang="en-US" sz="1700" dirty="0" smtClean="0">
                <a:latin typeface="Garamond" pitchFamily="18" charset="0"/>
              </a:rPr>
              <a:t> </a:t>
            </a:r>
            <a:r>
              <a:rPr lang="en-US" sz="1700" dirty="0" err="1" smtClean="0">
                <a:latin typeface="Garamond" pitchFamily="18" charset="0"/>
              </a:rPr>
              <a:t>tidak</a:t>
            </a:r>
            <a:r>
              <a:rPr lang="en-US" sz="1700" dirty="0" smtClean="0">
                <a:latin typeface="Garamond" pitchFamily="18" charset="0"/>
              </a:rPr>
              <a:t> </a:t>
            </a:r>
            <a:r>
              <a:rPr lang="en-US" sz="1700" dirty="0" err="1" smtClean="0">
                <a:latin typeface="Garamond" pitchFamily="18" charset="0"/>
              </a:rPr>
              <a:t>dapat</a:t>
            </a:r>
            <a:r>
              <a:rPr lang="en-US" sz="1700" dirty="0" smtClean="0">
                <a:latin typeface="Garamond" pitchFamily="18" charset="0"/>
              </a:rPr>
              <a:t> </a:t>
            </a:r>
            <a:r>
              <a:rPr lang="en-US" sz="1700" dirty="0" err="1" smtClean="0">
                <a:latin typeface="Garamond" pitchFamily="18" charset="0"/>
              </a:rPr>
              <a:t>mempertahankan</a:t>
            </a:r>
            <a:r>
              <a:rPr lang="en-US" sz="1700" dirty="0" smtClean="0">
                <a:latin typeface="Garamond" pitchFamily="18" charset="0"/>
              </a:rPr>
              <a:t> </a:t>
            </a:r>
            <a:r>
              <a:rPr lang="en-US" sz="1700" dirty="0" err="1" smtClean="0">
                <a:latin typeface="Garamond" pitchFamily="18" charset="0"/>
              </a:rPr>
              <a:t>diri</a:t>
            </a:r>
            <a:r>
              <a:rPr lang="en-US" sz="1700" dirty="0" smtClean="0">
                <a:latin typeface="Garamond" pitchFamily="18" charset="0"/>
              </a:rPr>
              <a:t> </a:t>
            </a:r>
            <a:r>
              <a:rPr lang="en-US" sz="1700" dirty="0" err="1" smtClean="0">
                <a:latin typeface="Garamond" pitchFamily="18" charset="0"/>
              </a:rPr>
              <a:t>terhadap</a:t>
            </a:r>
            <a:r>
              <a:rPr lang="en-US" sz="1700" dirty="0" smtClean="0">
                <a:latin typeface="Garamond" pitchFamily="18" charset="0"/>
              </a:rPr>
              <a:t> </a:t>
            </a:r>
            <a:r>
              <a:rPr lang="en-US" sz="1700" dirty="0" err="1" smtClean="0">
                <a:latin typeface="Garamond" pitchFamily="18" charset="0"/>
              </a:rPr>
              <a:t>srigala</a:t>
            </a:r>
            <a:r>
              <a:rPr lang="en-US" sz="1700" dirty="0" smtClean="0">
                <a:latin typeface="Garamond" pitchFamily="18" charset="0"/>
              </a:rPr>
              <a:t>.”</a:t>
            </a:r>
          </a:p>
          <a:p>
            <a:pPr>
              <a:lnSpc>
                <a:spcPct val="80000"/>
              </a:lnSpc>
              <a:buFont typeface="Wingdings" pitchFamily="2" charset="2"/>
              <a:buChar char="à"/>
            </a:pPr>
            <a:r>
              <a:rPr lang="en-US" sz="1700" b="1" dirty="0" smtClean="0">
                <a:sym typeface="Wingdings" pitchFamily="2" charset="2"/>
              </a:rPr>
              <a:t>C : If q then t</a:t>
            </a:r>
            <a:r>
              <a:rPr lang="en-US" sz="1700" dirty="0" smtClean="0">
                <a:sym typeface="Wingdings" pitchFamily="2" charset="2"/>
              </a:rPr>
              <a:t> </a:t>
            </a:r>
          </a:p>
          <a:p>
            <a:pPr>
              <a:lnSpc>
                <a:spcPct val="80000"/>
              </a:lnSpc>
              <a:buFont typeface="Wingdings" pitchFamily="2" charset="2"/>
              <a:buChar char="à"/>
            </a:pPr>
            <a:endParaRPr lang="en-US" sz="1700" dirty="0" smtClean="0">
              <a:sym typeface="Wingdings" pitchFamily="2" charset="2"/>
            </a:endParaRPr>
          </a:p>
          <a:p>
            <a:pPr>
              <a:lnSpc>
                <a:spcPct val="80000"/>
              </a:lnSpc>
              <a:buFont typeface="Wingdings" pitchFamily="2" charset="2"/>
              <a:buNone/>
            </a:pPr>
            <a:r>
              <a:rPr lang="en-US" sz="1700" dirty="0" err="1" smtClean="0">
                <a:sym typeface="Wingdings" pitchFamily="2" charset="2"/>
              </a:rPr>
              <a:t>Sehingga</a:t>
            </a:r>
            <a:r>
              <a:rPr lang="en-US" sz="1700" dirty="0" smtClean="0">
                <a:sym typeface="Wingdings" pitchFamily="2" charset="2"/>
              </a:rPr>
              <a:t> : if B and C then A</a:t>
            </a:r>
          </a:p>
          <a:p>
            <a:pPr>
              <a:lnSpc>
                <a:spcPct val="80000"/>
              </a:lnSpc>
              <a:buFont typeface="Wingdings" pitchFamily="2" charset="2"/>
              <a:buChar char="à"/>
            </a:pPr>
            <a:r>
              <a:rPr lang="en-US" sz="1700" b="1" dirty="0" smtClean="0">
                <a:sym typeface="Wingdings" pitchFamily="2" charset="2"/>
              </a:rPr>
              <a:t>If (If r then s) and (If q then t) then (if p then q and r)</a:t>
            </a:r>
            <a:endParaRPr lang="en-US" sz="1700" dirty="0" smtClean="0"/>
          </a:p>
        </p:txBody>
      </p:sp>
      <p:sp>
        <p:nvSpPr>
          <p:cNvPr id="2662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A47A86D-D152-4EF9-8293-9048B1D62CCC}" type="slidenum">
              <a:rPr lang="en-US" altLang="en-US"/>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de-DE" dirty="0" smtClean="0">
                <a:latin typeface="Garamond" pitchFamily="18" charset="0"/>
              </a:rPr>
              <a:t>kalkulus proposisi merupakan metoda untuk menghitung dengan menggunakan proposisi/kalimat. </a:t>
            </a:r>
          </a:p>
          <a:p>
            <a:pPr>
              <a:lnSpc>
                <a:spcPct val="90000"/>
              </a:lnSpc>
            </a:pPr>
            <a:r>
              <a:rPr lang="de-DE" dirty="0" smtClean="0">
                <a:latin typeface="Garamond" pitchFamily="18" charset="0"/>
              </a:rPr>
              <a:t>yang ditinjau adalah nilai kalimat deklaratif (</a:t>
            </a:r>
            <a:r>
              <a:rPr lang="de-DE" b="1" i="1" dirty="0" smtClean="0">
                <a:latin typeface="Garamond" pitchFamily="18" charset="0"/>
              </a:rPr>
              <a:t>true</a:t>
            </a:r>
            <a:r>
              <a:rPr lang="de-DE" dirty="0" smtClean="0">
                <a:latin typeface="Garamond" pitchFamily="18" charset="0"/>
              </a:rPr>
              <a:t>/</a:t>
            </a:r>
            <a:r>
              <a:rPr lang="de-DE" b="1" i="1" dirty="0" smtClean="0">
                <a:latin typeface="Garamond" pitchFamily="18" charset="0"/>
              </a:rPr>
              <a:t>false</a:t>
            </a:r>
            <a:r>
              <a:rPr lang="de-DE" dirty="0" smtClean="0">
                <a:latin typeface="Garamond" pitchFamily="18" charset="0"/>
              </a:rPr>
              <a:t>)</a:t>
            </a:r>
          </a:p>
          <a:p>
            <a:pPr>
              <a:lnSpc>
                <a:spcPct val="90000"/>
              </a:lnSpc>
              <a:buFont typeface="Wingdings" pitchFamily="2" charset="2"/>
              <a:buNone/>
            </a:pPr>
            <a:endParaRPr lang="de-DE" dirty="0" smtClean="0">
              <a:latin typeface="Garamond" pitchFamily="18" charset="0"/>
            </a:endParaRPr>
          </a:p>
          <a:p>
            <a:pPr>
              <a:lnSpc>
                <a:spcPct val="90000"/>
              </a:lnSpc>
              <a:buFont typeface="Wingdings" pitchFamily="2" charset="2"/>
              <a:buNone/>
            </a:pPr>
            <a:r>
              <a:rPr lang="de-DE" dirty="0" smtClean="0">
                <a:latin typeface="Garamond" pitchFamily="18" charset="0"/>
              </a:rPr>
              <a:t>Jadi, yang akan dipelajari adalah bagaimana menentukan nilai kebenaran suatu kalimat (</a:t>
            </a:r>
            <a:r>
              <a:rPr lang="de-DE" b="1" i="1" dirty="0" smtClean="0">
                <a:latin typeface="Garamond" pitchFamily="18" charset="0"/>
              </a:rPr>
              <a:t>True/False</a:t>
            </a:r>
            <a:r>
              <a:rPr lang="de-DE" dirty="0" smtClean="0">
                <a:latin typeface="Garamond" pitchFamily="18" charset="0"/>
              </a:rPr>
              <a:t>)</a:t>
            </a:r>
            <a:endParaRPr lang="en-US" dirty="0" smtClean="0">
              <a:latin typeface="Garamond" pitchFamily="18" charset="0"/>
            </a:endParaRPr>
          </a:p>
        </p:txBody>
      </p:sp>
      <p:sp>
        <p:nvSpPr>
          <p:cNvPr id="614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2F3A342-E5BC-49C4-A1F7-5D96AB3E0E7E}" type="slidenum">
              <a:rPr lang="en-US" altLang="en-US"/>
              <a:pPr/>
              <a:t>2</a:t>
            </a:fld>
            <a:endParaRPr lang="en-US" altLang="en-US"/>
          </a:p>
        </p:txBody>
      </p:sp>
      <p:sp>
        <p:nvSpPr>
          <p:cNvPr id="87042" name="AutoShape 2" descr="Image result for gambar bergerak pengetahu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87044" name="AutoShape 4" descr="Image result for gambar bergerak pengetahu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87046" name="AutoShape 6" descr="Image result for gambar bergerak pengetahu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87048" name="AutoShape 8" descr="Image result for gambar bergerak pengetahu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87049" name="Picture 9" descr="D:\D3 IF TEL-U\ngajar\Semester Ganjil 1516\LOGMAT\anak berpikir.jpg"/>
          <p:cNvPicPr>
            <a:picLocks noChangeAspect="1" noChangeArrowheads="1"/>
          </p:cNvPicPr>
          <p:nvPr/>
        </p:nvPicPr>
        <p:blipFill>
          <a:blip r:embed="rId2"/>
          <a:srcRect/>
          <a:stretch>
            <a:fillRect/>
          </a:stretch>
        </p:blipFill>
        <p:spPr bwMode="auto">
          <a:xfrm>
            <a:off x="7572396" y="142852"/>
            <a:ext cx="1357342" cy="1214446"/>
          </a:xfrm>
          <a:prstGeom prst="rect">
            <a:avLst/>
          </a:prstGeom>
          <a:noFill/>
        </p:spPr>
      </p:pic>
      <p:sp>
        <p:nvSpPr>
          <p:cNvPr id="10" name="Title 9"/>
          <p:cNvSpPr>
            <a:spLocks noGrp="1"/>
          </p:cNvSpPr>
          <p:nvPr>
            <p:ph type="title"/>
          </p:nvPr>
        </p:nvSpPr>
        <p:spPr/>
        <p:txBody>
          <a:bodyPr/>
          <a:lstStyle/>
          <a:p>
            <a:r>
              <a:rPr lang="en-US" sz="3600" dirty="0" err="1" smtClean="0"/>
              <a:t>Kalkulus</a:t>
            </a:r>
            <a:r>
              <a:rPr lang="en-US" sz="3600" dirty="0" smtClean="0"/>
              <a:t> </a:t>
            </a:r>
            <a:r>
              <a:rPr lang="en-US" sz="3600" dirty="0" err="1" smtClean="0"/>
              <a:t>Proposisi-Pendahuluan</a:t>
            </a:r>
            <a:endParaRPr lang="id-ID" dirty="0"/>
          </a:p>
        </p:txBody>
      </p:sp>
    </p:spTree>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100" smtClean="0"/>
              <a:t>Kalkulus Proposisi-Kalimat Abstrak</a:t>
            </a:r>
          </a:p>
        </p:txBody>
      </p:sp>
      <p:sp>
        <p:nvSpPr>
          <p:cNvPr id="27651" name="Rectangle 3"/>
          <p:cNvSpPr>
            <a:spLocks noGrp="1" noChangeArrowheads="1"/>
          </p:cNvSpPr>
          <p:nvPr>
            <p:ph idx="1"/>
          </p:nvPr>
        </p:nvSpPr>
        <p:spPr/>
        <p:txBody>
          <a:bodyPr>
            <a:normAutofit lnSpcReduction="10000"/>
          </a:bodyPr>
          <a:lstStyle/>
          <a:p>
            <a:pPr marL="571500" indent="-571500">
              <a:lnSpc>
                <a:spcPct val="80000"/>
              </a:lnSpc>
              <a:buFont typeface="Wingdings" pitchFamily="2" charset="2"/>
              <a:buAutoNum type="arabicPeriod"/>
            </a:pPr>
            <a:r>
              <a:rPr lang="de-DE" sz="2500" smtClean="0">
                <a:latin typeface="Garamond" pitchFamily="18" charset="0"/>
              </a:rPr>
              <a:t>Jika kamu mengirim e-mail maka saya akan menyelesaikan program lebih awal. Jika kamu tidak mengirim e-mail maka saya akan tidur lebih awal. Jika saya tidur lebih awal maka saya akan merasa lebih segar. </a:t>
            </a:r>
          </a:p>
          <a:p>
            <a:pPr marL="571500" indent="-571500">
              <a:lnSpc>
                <a:spcPct val="80000"/>
              </a:lnSpc>
              <a:buFont typeface="Wingdings" pitchFamily="2" charset="2"/>
              <a:buAutoNum type="arabicPeriod"/>
            </a:pPr>
            <a:endParaRPr lang="en-US" sz="2500" smtClean="0">
              <a:latin typeface="Garamond" pitchFamily="18" charset="0"/>
            </a:endParaRPr>
          </a:p>
          <a:p>
            <a:pPr marL="571500" indent="-571500">
              <a:lnSpc>
                <a:spcPct val="80000"/>
              </a:lnSpc>
              <a:buFont typeface="Wingdings" pitchFamily="2" charset="2"/>
              <a:buAutoNum type="arabicPeriod"/>
            </a:pPr>
            <a:r>
              <a:rPr lang="en-US" sz="2500" smtClean="0">
                <a:latin typeface="Garamond" pitchFamily="18" charset="0"/>
              </a:rPr>
              <a:t>Kalau rakyat rajin bekerja dan Pemerintah cakap, maka masyarakat tenang atau pembangunan berjalan lancar. Kalau rakyat tenang atau pembangunan berjalan lancar, maka negara sejahtera dan rakyat bahagia. Rakyat rajin bekerja.</a:t>
            </a:r>
          </a:p>
          <a:p>
            <a:pPr marL="571500" indent="-571500">
              <a:lnSpc>
                <a:spcPct val="80000"/>
              </a:lnSpc>
              <a:buFont typeface="Wingdings" pitchFamily="2" charset="2"/>
              <a:buAutoNum type="arabicPeriod"/>
            </a:pPr>
            <a:endParaRPr lang="sv-SE" sz="2500" smtClean="0">
              <a:latin typeface="Garamond" pitchFamily="18" charset="0"/>
            </a:endParaRPr>
          </a:p>
          <a:p>
            <a:pPr marL="571500" indent="-571500">
              <a:lnSpc>
                <a:spcPct val="80000"/>
              </a:lnSpc>
              <a:buFont typeface="Wingdings" pitchFamily="2" charset="2"/>
              <a:buAutoNum type="arabicPeriod"/>
            </a:pPr>
            <a:r>
              <a:rPr lang="sv-SE" sz="2500" smtClean="0">
                <a:latin typeface="Garamond" pitchFamily="18" charset="0"/>
              </a:rPr>
              <a:t>Jika hari hujan dan angin kencang maka terjadilah banjir. Jika terjadi banjir, rakyat menderita. </a:t>
            </a:r>
            <a:r>
              <a:rPr lang="en-US" sz="2500" smtClean="0">
                <a:latin typeface="Garamond" pitchFamily="18" charset="0"/>
              </a:rPr>
              <a:t>Anginnya kencang, akan tetapi rakyat tidak menderita.</a:t>
            </a:r>
          </a:p>
        </p:txBody>
      </p:sp>
      <p:sp>
        <p:nvSpPr>
          <p:cNvPr id="2765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3E2CB23-85D0-4A03-A571-B1EE5ADFFF9D}" type="slidenum">
              <a:rPr lang="en-US" altLang="en-US"/>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100" smtClean="0"/>
              <a:t>Kalkulus Proposisi-Kalimat Abstrak</a:t>
            </a:r>
          </a:p>
        </p:txBody>
      </p:sp>
      <p:sp>
        <p:nvSpPr>
          <p:cNvPr id="28675" name="Rectangle 3"/>
          <p:cNvSpPr>
            <a:spLocks noGrp="1" noChangeArrowheads="1"/>
          </p:cNvSpPr>
          <p:nvPr>
            <p:ph idx="1"/>
          </p:nvPr>
        </p:nvSpPr>
        <p:spPr>
          <a:xfrm>
            <a:off x="457200" y="1719263"/>
            <a:ext cx="8229600" cy="4805362"/>
          </a:xfrm>
        </p:spPr>
        <p:txBody>
          <a:bodyPr/>
          <a:lstStyle/>
          <a:p>
            <a:pPr marL="400050" indent="-400050">
              <a:lnSpc>
                <a:spcPct val="90000"/>
              </a:lnSpc>
              <a:buFont typeface="Wingdings" pitchFamily="2" charset="2"/>
              <a:buAutoNum type="arabicPeriod" startAt="4"/>
            </a:pPr>
            <a:r>
              <a:rPr lang="en-US" sz="2000" smtClean="0">
                <a:latin typeface="Garamond" pitchFamily="18" charset="0"/>
              </a:rPr>
              <a:t>Jika penawaran emas dibiarkan konstan dan permintaan emas bertambah maka harga emas naik. Jika permintaan emas bertambah yang menyebabkan harga emas naik, maka ada keuntungan bagi spekulator. Penawaran emas dibiarkan konstan. </a:t>
            </a:r>
          </a:p>
          <a:p>
            <a:pPr marL="400050" indent="-400050">
              <a:lnSpc>
                <a:spcPct val="90000"/>
              </a:lnSpc>
              <a:buFont typeface="Wingdings" pitchFamily="2" charset="2"/>
              <a:buAutoNum type="arabicPeriod" startAt="4"/>
            </a:pPr>
            <a:endParaRPr lang="en-US" sz="2000" smtClean="0">
              <a:latin typeface="Garamond" pitchFamily="18" charset="0"/>
            </a:endParaRPr>
          </a:p>
          <a:p>
            <a:pPr marL="400050" indent="-400050">
              <a:lnSpc>
                <a:spcPct val="90000"/>
              </a:lnSpc>
              <a:buFont typeface="Wingdings" pitchFamily="2" charset="2"/>
              <a:buAutoNum type="arabicPeriod" startAt="4"/>
            </a:pPr>
            <a:r>
              <a:rPr lang="en-US" sz="2000" smtClean="0">
                <a:latin typeface="Garamond" pitchFamily="18" charset="0"/>
              </a:rPr>
              <a:t>Kalau rakyat berkuasa dan ada pemilihan umum, itu berarti bahwa ada sistem demokrasi. Kalau ada pemilihan umum dan ada sistem demokrasi, maka pemerintah dapat diganti oleh rakyat. Rakyat berkuasa. </a:t>
            </a:r>
          </a:p>
          <a:p>
            <a:pPr marL="400050" indent="-400050">
              <a:lnSpc>
                <a:spcPct val="90000"/>
              </a:lnSpc>
              <a:buFont typeface="Wingdings" pitchFamily="2" charset="2"/>
              <a:buAutoNum type="arabicPeriod" startAt="4"/>
            </a:pPr>
            <a:endParaRPr lang="sv-SE" sz="2000" smtClean="0">
              <a:latin typeface="Garamond" pitchFamily="18" charset="0"/>
            </a:endParaRPr>
          </a:p>
          <a:p>
            <a:pPr marL="400050" indent="-400050">
              <a:lnSpc>
                <a:spcPct val="90000"/>
              </a:lnSpc>
              <a:buFont typeface="Wingdings" pitchFamily="2" charset="2"/>
              <a:buAutoNum type="arabicPeriod" startAt="4"/>
            </a:pPr>
            <a:r>
              <a:rPr lang="sv-SE" sz="2000" smtClean="0">
                <a:latin typeface="Garamond" pitchFamily="18" charset="0"/>
              </a:rPr>
              <a:t>Kalau rakyat berpegang pada UUD ’45, maka rakyat menerima apa yang tercantum didalamnya. Kalau rakyat menerima apa yang tercantum di dalam UUD ’45, maka rakyat menerima Pancasila. </a:t>
            </a:r>
            <a:r>
              <a:rPr lang="en-US" sz="2000" smtClean="0">
                <a:latin typeface="Garamond" pitchFamily="18" charset="0"/>
              </a:rPr>
              <a:t>Rakyat berpegang pada UUD ’45 dan ada yang berpegang kepada ideologi lain. </a:t>
            </a:r>
          </a:p>
        </p:txBody>
      </p:sp>
      <p:sp>
        <p:nvSpPr>
          <p:cNvPr id="2867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592A07A-DF4E-46E3-8A9F-E5BAF2B03A60}" type="slidenum">
              <a:rPr lang="en-US" altLang="en-US"/>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100" smtClean="0"/>
              <a:t>Kalkulus Proposisi-Kalimat Abstrak</a:t>
            </a:r>
          </a:p>
        </p:txBody>
      </p:sp>
      <p:sp>
        <p:nvSpPr>
          <p:cNvPr id="29699" name="Rectangle 3"/>
          <p:cNvSpPr>
            <a:spLocks noGrp="1" noChangeArrowheads="1"/>
          </p:cNvSpPr>
          <p:nvPr>
            <p:ph idx="1"/>
          </p:nvPr>
        </p:nvSpPr>
        <p:spPr/>
        <p:txBody>
          <a:bodyPr>
            <a:normAutofit lnSpcReduction="10000"/>
          </a:bodyPr>
          <a:lstStyle/>
          <a:p>
            <a:pPr marL="571500" indent="-571500">
              <a:lnSpc>
                <a:spcPct val="80000"/>
              </a:lnSpc>
              <a:buFont typeface="Wingdings" pitchFamily="2" charset="2"/>
              <a:buAutoNum type="arabicPeriod" startAt="7"/>
            </a:pPr>
            <a:r>
              <a:rPr lang="en-US" sz="2500" smtClean="0">
                <a:latin typeface="Garamond" pitchFamily="18" charset="0"/>
              </a:rPr>
              <a:t>Kalau harga di Toko itu rendah, tentu banyak pembelinya. Toko itu dekat pemukiman penduduk atau tidak banyak pembelinya. Toko itu tidak dekat dengan pemukiman penduduk atau tidak banyak pembelinya. Toko itu tidak dekat dengan pemukiman penduduk.</a:t>
            </a:r>
          </a:p>
          <a:p>
            <a:pPr marL="571500" indent="-571500">
              <a:lnSpc>
                <a:spcPct val="80000"/>
              </a:lnSpc>
              <a:buFont typeface="Wingdings" pitchFamily="2" charset="2"/>
              <a:buAutoNum type="arabicPeriod" startAt="7"/>
            </a:pPr>
            <a:endParaRPr lang="en-US" sz="2500" smtClean="0">
              <a:latin typeface="Garamond" pitchFamily="18" charset="0"/>
            </a:endParaRPr>
          </a:p>
          <a:p>
            <a:pPr marL="571500" indent="-571500">
              <a:lnSpc>
                <a:spcPct val="80000"/>
              </a:lnSpc>
              <a:buFont typeface="Wingdings" pitchFamily="2" charset="2"/>
              <a:buAutoNum type="arabicPeriod" startAt="7"/>
            </a:pPr>
            <a:r>
              <a:rPr lang="sv-SE" sz="2500" smtClean="0">
                <a:latin typeface="Garamond" pitchFamily="18" charset="0"/>
              </a:rPr>
              <a:t>Kalau rakyat berpegang pada UUD ’45, maka rakyat menerima apa yang tercantum didalamnya. Kalau rakyat menerima apa yang tercantum di dalam UUD ’45, maka rakyat menerima Pancasila. Kalau dalam berpolitik ada yang berpegang kepada ideologi lain, maka negara Indonesia akan pecah. </a:t>
            </a:r>
            <a:r>
              <a:rPr lang="en-US" sz="2500" smtClean="0">
                <a:latin typeface="Garamond" pitchFamily="18" charset="0"/>
              </a:rPr>
              <a:t>Rakyat berpegang pada UUD ’45 atau ada yang berpegang kepada ideologi lain. </a:t>
            </a:r>
            <a:endParaRPr lang="en-US" sz="2600" smtClean="0"/>
          </a:p>
        </p:txBody>
      </p:sp>
      <p:sp>
        <p:nvSpPr>
          <p:cNvPr id="2970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92B937F-C9EC-41B5-A0F5-A452F10DAC43}" type="slidenum">
              <a:rPr lang="en-US" altLang="en-US"/>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100" smtClean="0"/>
              <a:t>Kalkulus Proposisi-Nilai Kebenaran</a:t>
            </a:r>
          </a:p>
        </p:txBody>
      </p:sp>
      <p:sp>
        <p:nvSpPr>
          <p:cNvPr id="30723" name="Rectangle 3"/>
          <p:cNvSpPr>
            <a:spLocks noGrp="1" noChangeArrowheads="1"/>
          </p:cNvSpPr>
          <p:nvPr>
            <p:ph idx="1"/>
          </p:nvPr>
        </p:nvSpPr>
        <p:spPr/>
        <p:txBody>
          <a:bodyPr/>
          <a:lstStyle/>
          <a:p>
            <a:pPr marL="571500" indent="-571500">
              <a:buFont typeface="Wingdings" pitchFamily="2" charset="2"/>
              <a:buNone/>
            </a:pPr>
            <a:r>
              <a:rPr lang="en-US" dirty="0" err="1" smtClean="0"/>
              <a:t>Penentuan</a:t>
            </a:r>
            <a:r>
              <a:rPr lang="en-US" dirty="0" smtClean="0"/>
              <a:t> </a:t>
            </a:r>
            <a:r>
              <a:rPr lang="en-US" dirty="0" err="1" smtClean="0"/>
              <a:t>nilai</a:t>
            </a:r>
            <a:r>
              <a:rPr lang="en-US" dirty="0" smtClean="0"/>
              <a:t> </a:t>
            </a:r>
            <a:r>
              <a:rPr lang="en-US" dirty="0" err="1" smtClean="0"/>
              <a:t>kebenaran</a:t>
            </a:r>
            <a:r>
              <a:rPr lang="en-US" dirty="0" smtClean="0"/>
              <a:t> </a:t>
            </a:r>
            <a:r>
              <a:rPr lang="en-US" dirty="0" err="1" smtClean="0"/>
              <a:t>suatu</a:t>
            </a:r>
            <a:r>
              <a:rPr lang="en-US" dirty="0" smtClean="0"/>
              <a:t> </a:t>
            </a:r>
            <a:r>
              <a:rPr lang="en-US" dirty="0" err="1" smtClean="0"/>
              <a:t>kalimat</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dengan</a:t>
            </a:r>
            <a:r>
              <a:rPr lang="en-US" dirty="0" smtClean="0"/>
              <a:t> </a:t>
            </a:r>
            <a:r>
              <a:rPr lang="id-ID" dirty="0" smtClean="0"/>
              <a:t>2</a:t>
            </a:r>
            <a:r>
              <a:rPr lang="en-US" dirty="0" smtClean="0"/>
              <a:t> </a:t>
            </a:r>
            <a:r>
              <a:rPr lang="en-US" dirty="0" err="1" smtClean="0"/>
              <a:t>cara</a:t>
            </a:r>
            <a:r>
              <a:rPr lang="en-US" dirty="0" smtClean="0"/>
              <a:t> </a:t>
            </a:r>
            <a:r>
              <a:rPr lang="en-US" dirty="0" err="1" smtClean="0"/>
              <a:t>yaitu</a:t>
            </a:r>
            <a:r>
              <a:rPr lang="en-US" dirty="0" smtClean="0"/>
              <a:t> :</a:t>
            </a:r>
          </a:p>
          <a:p>
            <a:pPr marL="571500" indent="-571500">
              <a:buFont typeface="Wingdings" pitchFamily="2" charset="2"/>
              <a:buAutoNum type="arabicPeriod"/>
            </a:pPr>
            <a:r>
              <a:rPr lang="en-US" dirty="0" err="1" smtClean="0"/>
              <a:t>Tabel</a:t>
            </a:r>
            <a:r>
              <a:rPr lang="en-US" dirty="0" smtClean="0"/>
              <a:t> </a:t>
            </a:r>
            <a:r>
              <a:rPr lang="en-US" dirty="0" err="1" smtClean="0"/>
              <a:t>Kebenaran</a:t>
            </a:r>
            <a:endParaRPr lang="en-US" dirty="0" smtClean="0"/>
          </a:p>
          <a:p>
            <a:pPr marL="571500" indent="-571500">
              <a:buFont typeface="Wingdings" pitchFamily="2" charset="2"/>
              <a:buAutoNum type="arabicPeriod"/>
            </a:pPr>
            <a:r>
              <a:rPr lang="en-US" dirty="0" err="1" smtClean="0"/>
              <a:t>Pohon</a:t>
            </a:r>
            <a:r>
              <a:rPr lang="en-US" dirty="0" smtClean="0"/>
              <a:t> </a:t>
            </a:r>
            <a:r>
              <a:rPr lang="en-US" dirty="0" err="1" smtClean="0"/>
              <a:t>Semantik</a:t>
            </a:r>
            <a:endParaRPr lang="en-US" dirty="0" smtClean="0"/>
          </a:p>
        </p:txBody>
      </p:sp>
      <p:sp>
        <p:nvSpPr>
          <p:cNvPr id="3072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F8A2D0E-06E0-4567-987D-D1328CD8A4A2}" type="slidenum">
              <a:rPr lang="en-US" altLang="en-US"/>
              <a:pPr/>
              <a:t>23</a:t>
            </a:fld>
            <a:endParaRPr lang="en-US" altLang="en-US"/>
          </a:p>
        </p:txBody>
      </p:sp>
      <p:pic>
        <p:nvPicPr>
          <p:cNvPr id="64513" name="Picture 1" descr="D:\D3 IF TEL-U\ngajar\Semester Ganjil 1516\LOGMAT\nilai kebenaran.jpg"/>
          <p:cNvPicPr>
            <a:picLocks noChangeAspect="1" noChangeArrowheads="1"/>
          </p:cNvPicPr>
          <p:nvPr/>
        </p:nvPicPr>
        <p:blipFill>
          <a:blip r:embed="rId2"/>
          <a:srcRect/>
          <a:stretch>
            <a:fillRect/>
          </a:stretch>
        </p:blipFill>
        <p:spPr bwMode="auto">
          <a:xfrm>
            <a:off x="7500958" y="357166"/>
            <a:ext cx="1143000" cy="114300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100" smtClean="0"/>
              <a:t>Kalkulus Proposisi-Tabel Kebenaran</a:t>
            </a:r>
          </a:p>
        </p:txBody>
      </p:sp>
      <p:sp>
        <p:nvSpPr>
          <p:cNvPr id="209923" name="Rectangle 3"/>
          <p:cNvSpPr>
            <a:spLocks noGrp="1" noChangeArrowheads="1"/>
          </p:cNvSpPr>
          <p:nvPr>
            <p:ph idx="1"/>
          </p:nvPr>
        </p:nvSpPr>
        <p:spPr/>
        <p:txBody>
          <a:bodyPr/>
          <a:lstStyle/>
          <a:p>
            <a:pPr marL="571500" indent="-571500" algn="ctr">
              <a:buFont typeface="Wingdings" pitchFamily="2" charset="2"/>
              <a:buNone/>
            </a:pPr>
            <a:r>
              <a:rPr lang="en-US" dirty="0" smtClean="0"/>
              <a:t>if (p and q) then (p or (not r)</a:t>
            </a:r>
            <a:endParaRPr lang="en-US" sz="2600" dirty="0" smtClean="0">
              <a:latin typeface="Garamond" pitchFamily="18" charset="0"/>
            </a:endParaRPr>
          </a:p>
          <a:p>
            <a:pPr marL="571500" indent="-571500">
              <a:buFont typeface="Wingdings" pitchFamily="2" charset="2"/>
              <a:buNone/>
            </a:pPr>
            <a:endParaRPr lang="en-US" sz="2600" dirty="0" smtClean="0">
              <a:latin typeface="Garamond" pitchFamily="18" charset="0"/>
            </a:endParaRPr>
          </a:p>
          <a:p>
            <a:pPr marL="571500" indent="-571500">
              <a:buFont typeface="Wingdings" pitchFamily="2" charset="2"/>
              <a:buNone/>
            </a:pPr>
            <a:r>
              <a:rPr lang="en-US" sz="2600" dirty="0" err="1" smtClean="0">
                <a:latin typeface="Garamond" pitchFamily="18" charset="0"/>
              </a:rPr>
              <a:t>Menggunakan</a:t>
            </a:r>
            <a:r>
              <a:rPr lang="en-US" sz="2600" dirty="0" smtClean="0">
                <a:latin typeface="Garamond" pitchFamily="18" charset="0"/>
              </a:rPr>
              <a:t> </a:t>
            </a:r>
            <a:r>
              <a:rPr lang="en-US" sz="2600" dirty="0" err="1" smtClean="0">
                <a:latin typeface="Garamond" pitchFamily="18" charset="0"/>
              </a:rPr>
              <a:t>Tabel</a:t>
            </a:r>
            <a:r>
              <a:rPr lang="en-US" sz="2600" dirty="0" smtClean="0">
                <a:latin typeface="Garamond" pitchFamily="18" charset="0"/>
              </a:rPr>
              <a:t> </a:t>
            </a:r>
            <a:r>
              <a:rPr lang="en-US" sz="2600" dirty="0" err="1" smtClean="0">
                <a:latin typeface="Garamond" pitchFamily="18" charset="0"/>
              </a:rPr>
              <a:t>Kebenaran</a:t>
            </a:r>
            <a:endParaRPr lang="en-US" sz="2600" dirty="0" smtClean="0">
              <a:latin typeface="Garamond" pitchFamily="18" charset="0"/>
            </a:endParaRPr>
          </a:p>
        </p:txBody>
      </p:sp>
      <p:sp>
        <p:nvSpPr>
          <p:cNvPr id="3174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9623930-97F2-44D3-AAD3-41C67E764C89}" type="slidenum">
              <a:rPr lang="en-US" altLang="en-US"/>
              <a:pPr/>
              <a:t>24</a:t>
            </a:fld>
            <a:endParaRPr lang="en-US" altLang="en-US"/>
          </a:p>
        </p:txBody>
      </p:sp>
      <p:pic>
        <p:nvPicPr>
          <p:cNvPr id="209924" name="Picture 4"/>
          <p:cNvPicPr>
            <a:picLocks noChangeAspect="1" noChangeArrowheads="1"/>
          </p:cNvPicPr>
          <p:nvPr/>
        </p:nvPicPr>
        <p:blipFill>
          <a:blip r:embed="rId2" cstate="print"/>
          <a:srcRect/>
          <a:stretch>
            <a:fillRect/>
          </a:stretch>
        </p:blipFill>
        <p:spPr bwMode="auto">
          <a:xfrm>
            <a:off x="1500166" y="3214686"/>
            <a:ext cx="7104456" cy="3233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100" smtClean="0"/>
              <a:t>Kalkulus Proposisi-Pohon Semantik</a:t>
            </a:r>
          </a:p>
        </p:txBody>
      </p:sp>
      <p:sp>
        <p:nvSpPr>
          <p:cNvPr id="211971" name="Rectangle 3"/>
          <p:cNvSpPr>
            <a:spLocks noGrp="1" noChangeArrowheads="1"/>
          </p:cNvSpPr>
          <p:nvPr>
            <p:ph idx="1"/>
          </p:nvPr>
        </p:nvSpPr>
        <p:spPr/>
        <p:txBody>
          <a:bodyPr/>
          <a:lstStyle/>
          <a:p>
            <a:pPr algn="ctr">
              <a:buFont typeface="Wingdings" pitchFamily="2" charset="2"/>
              <a:buNone/>
            </a:pPr>
            <a:r>
              <a:rPr lang="en-US" smtClean="0"/>
              <a:t>if (p and q) then (p or (not r)</a:t>
            </a:r>
          </a:p>
          <a:p>
            <a:pPr>
              <a:buFont typeface="Wingdings" pitchFamily="2" charset="2"/>
              <a:buNone/>
            </a:pPr>
            <a:endParaRPr lang="en-US" sz="2600" smtClean="0">
              <a:latin typeface="Garamond" pitchFamily="18" charset="0"/>
            </a:endParaRPr>
          </a:p>
          <a:p>
            <a:pPr>
              <a:buFont typeface="Wingdings" pitchFamily="2" charset="2"/>
              <a:buNone/>
            </a:pPr>
            <a:r>
              <a:rPr lang="en-US" sz="2600" smtClean="0">
                <a:latin typeface="Garamond" pitchFamily="18" charset="0"/>
              </a:rPr>
              <a:t>Menggunakan Pohon Semantik</a:t>
            </a:r>
            <a:endParaRPr lang="en-US" smtClean="0"/>
          </a:p>
        </p:txBody>
      </p:sp>
      <p:sp>
        <p:nvSpPr>
          <p:cNvPr id="3379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82965A0-8291-4839-97CF-85D6DEC177ED}" type="slidenum">
              <a:rPr lang="en-US" altLang="en-US"/>
              <a:pPr/>
              <a:t>25</a:t>
            </a:fld>
            <a:endParaRPr lang="en-US" altLang="en-US"/>
          </a:p>
        </p:txBody>
      </p:sp>
      <p:pic>
        <p:nvPicPr>
          <p:cNvPr id="211972" name="Picture 4"/>
          <p:cNvPicPr>
            <a:picLocks noChangeAspect="1" noChangeArrowheads="1"/>
          </p:cNvPicPr>
          <p:nvPr/>
        </p:nvPicPr>
        <p:blipFill>
          <a:blip r:embed="rId2" cstate="print"/>
          <a:srcRect/>
          <a:stretch>
            <a:fillRect/>
          </a:stretch>
        </p:blipFill>
        <p:spPr bwMode="auto">
          <a:xfrm>
            <a:off x="2555875" y="3500438"/>
            <a:ext cx="3744913" cy="2286000"/>
          </a:xfrm>
          <a:prstGeom prst="rect">
            <a:avLst/>
          </a:prstGeom>
          <a:noFill/>
          <a:ln w="9525">
            <a:noFill/>
            <a:miter lim="800000"/>
            <a:headEnd/>
            <a:tailEnd/>
          </a:ln>
        </p:spPr>
      </p:pic>
      <p:pic>
        <p:nvPicPr>
          <p:cNvPr id="62466" name="Picture 2" descr="D:\D3 IF TEL-U\ngajar\Semester Ganjil 1516\LOGMAT\pohon semantik2.png"/>
          <p:cNvPicPr>
            <a:picLocks noChangeAspect="1" noChangeArrowheads="1"/>
          </p:cNvPicPr>
          <p:nvPr/>
        </p:nvPicPr>
        <p:blipFill>
          <a:blip r:embed="rId3"/>
          <a:srcRect/>
          <a:stretch>
            <a:fillRect/>
          </a:stretch>
        </p:blipFill>
        <p:spPr bwMode="auto">
          <a:xfrm>
            <a:off x="7643834" y="357166"/>
            <a:ext cx="1071570" cy="108584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100" smtClean="0"/>
              <a:t>Kalkulus Proposisi-Pohon Semantik</a:t>
            </a:r>
          </a:p>
        </p:txBody>
      </p:sp>
      <p:sp>
        <p:nvSpPr>
          <p:cNvPr id="217091" name="Rectangle 3"/>
          <p:cNvSpPr>
            <a:spLocks noGrp="1" noChangeArrowheads="1"/>
          </p:cNvSpPr>
          <p:nvPr>
            <p:ph idx="1"/>
          </p:nvPr>
        </p:nvSpPr>
        <p:spPr/>
        <p:txBody>
          <a:bodyPr/>
          <a:lstStyle/>
          <a:p>
            <a:pPr marL="571500" indent="-571500" algn="ctr">
              <a:buFont typeface="Wingdings" pitchFamily="2" charset="2"/>
              <a:buNone/>
            </a:pPr>
            <a:r>
              <a:rPr lang="en-US" smtClean="0">
                <a:latin typeface="Garamond" pitchFamily="18" charset="0"/>
              </a:rPr>
              <a:t>if (if x then y) then (if (not x) then (not y))</a:t>
            </a:r>
          </a:p>
        </p:txBody>
      </p:sp>
      <p:sp>
        <p:nvSpPr>
          <p:cNvPr id="3482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7E45AB7-8FD4-4E30-BF0B-6102B40EBBD3}" type="slidenum">
              <a:rPr lang="en-US" altLang="en-US"/>
              <a:pPr/>
              <a:t>26</a:t>
            </a:fld>
            <a:endParaRPr lang="en-US" altLang="en-US"/>
          </a:p>
        </p:txBody>
      </p:sp>
      <p:pic>
        <p:nvPicPr>
          <p:cNvPr id="217092" name="Picture 4"/>
          <p:cNvPicPr>
            <a:picLocks noChangeAspect="1" noChangeArrowheads="1"/>
          </p:cNvPicPr>
          <p:nvPr/>
        </p:nvPicPr>
        <p:blipFill>
          <a:blip r:embed="rId2" cstate="print"/>
          <a:srcRect/>
          <a:stretch>
            <a:fillRect/>
          </a:stretch>
        </p:blipFill>
        <p:spPr bwMode="auto">
          <a:xfrm>
            <a:off x="1611320" y="2284405"/>
            <a:ext cx="2735262" cy="1738313"/>
          </a:xfrm>
          <a:prstGeom prst="rect">
            <a:avLst/>
          </a:prstGeom>
          <a:noFill/>
          <a:ln w="9525">
            <a:noFill/>
            <a:miter lim="800000"/>
            <a:headEnd/>
            <a:tailEnd/>
          </a:ln>
        </p:spPr>
      </p:pic>
      <p:pic>
        <p:nvPicPr>
          <p:cNvPr id="217093" name="Picture 5"/>
          <p:cNvPicPr>
            <a:picLocks noChangeAspect="1" noChangeArrowheads="1"/>
          </p:cNvPicPr>
          <p:nvPr/>
        </p:nvPicPr>
        <p:blipFill>
          <a:blip r:embed="rId3" cstate="print"/>
          <a:srcRect/>
          <a:stretch>
            <a:fillRect/>
          </a:stretch>
        </p:blipFill>
        <p:spPr bwMode="auto">
          <a:xfrm>
            <a:off x="5643570" y="2357430"/>
            <a:ext cx="2879725" cy="1762125"/>
          </a:xfrm>
          <a:prstGeom prst="rect">
            <a:avLst/>
          </a:prstGeom>
          <a:noFill/>
          <a:ln w="9525">
            <a:noFill/>
            <a:miter lim="800000"/>
            <a:headEnd/>
            <a:tailEnd/>
          </a:ln>
        </p:spPr>
      </p:pic>
      <p:pic>
        <p:nvPicPr>
          <p:cNvPr id="217094" name="Picture 6"/>
          <p:cNvPicPr>
            <a:picLocks noChangeAspect="1" noChangeArrowheads="1"/>
          </p:cNvPicPr>
          <p:nvPr/>
        </p:nvPicPr>
        <p:blipFill>
          <a:blip r:embed="rId4" cstate="print"/>
          <a:srcRect/>
          <a:stretch>
            <a:fillRect/>
          </a:stretch>
        </p:blipFill>
        <p:spPr bwMode="auto">
          <a:xfrm>
            <a:off x="1611320" y="4084630"/>
            <a:ext cx="2752725" cy="2486025"/>
          </a:xfrm>
          <a:prstGeom prst="rect">
            <a:avLst/>
          </a:prstGeom>
          <a:noFill/>
          <a:ln w="9525">
            <a:noFill/>
            <a:miter lim="800000"/>
            <a:headEnd/>
            <a:tailEnd/>
          </a:ln>
        </p:spPr>
      </p:pic>
      <p:pic>
        <p:nvPicPr>
          <p:cNvPr id="217095" name="Picture 7"/>
          <p:cNvPicPr>
            <a:picLocks noChangeAspect="1" noChangeArrowheads="1"/>
          </p:cNvPicPr>
          <p:nvPr/>
        </p:nvPicPr>
        <p:blipFill>
          <a:blip r:embed="rId5" cstate="print"/>
          <a:srcRect/>
          <a:stretch>
            <a:fillRect/>
          </a:stretch>
        </p:blipFill>
        <p:spPr bwMode="auto">
          <a:xfrm>
            <a:off x="5932495" y="4157655"/>
            <a:ext cx="2781300"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100" smtClean="0"/>
              <a:t>Kalkulus Proposisi-Nilai Kebenaran</a:t>
            </a:r>
          </a:p>
        </p:txBody>
      </p:sp>
      <p:sp>
        <p:nvSpPr>
          <p:cNvPr id="35843" name="Rectangle 3"/>
          <p:cNvSpPr>
            <a:spLocks noGrp="1" noChangeArrowheads="1"/>
          </p:cNvSpPr>
          <p:nvPr>
            <p:ph idx="1"/>
          </p:nvPr>
        </p:nvSpPr>
        <p:spPr/>
        <p:txBody>
          <a:bodyPr/>
          <a:lstStyle/>
          <a:p>
            <a:pPr marL="571500" indent="-571500">
              <a:buFont typeface="Wingdings" pitchFamily="2" charset="2"/>
              <a:buAutoNum type="arabicPeriod"/>
            </a:pPr>
            <a:r>
              <a:rPr lang="en-US" b="1" dirty="0" smtClean="0"/>
              <a:t>A : not (not p and not q)</a:t>
            </a:r>
          </a:p>
          <a:p>
            <a:pPr marL="571500" indent="-571500">
              <a:buFont typeface="Wingdings" pitchFamily="2" charset="2"/>
              <a:buAutoNum type="arabicPeriod"/>
            </a:pPr>
            <a:r>
              <a:rPr lang="en-US" b="1" dirty="0" smtClean="0"/>
              <a:t>B : p and (p or q)</a:t>
            </a:r>
          </a:p>
          <a:p>
            <a:pPr marL="571500" indent="-571500">
              <a:buFont typeface="Wingdings" pitchFamily="2" charset="2"/>
              <a:buAutoNum type="arabicPeriod"/>
            </a:pPr>
            <a:r>
              <a:rPr lang="en-US" b="1" dirty="0" smtClean="0"/>
              <a:t>C : </a:t>
            </a:r>
            <a:r>
              <a:rPr lang="id-ID" b="1" dirty="0" smtClean="0"/>
              <a:t>(</a:t>
            </a:r>
            <a:r>
              <a:rPr lang="en-US" b="1" dirty="0" smtClean="0"/>
              <a:t>not p and (not q and r)</a:t>
            </a:r>
            <a:r>
              <a:rPr lang="id-ID" b="1" dirty="0" smtClean="0"/>
              <a:t>)</a:t>
            </a:r>
            <a:r>
              <a:rPr lang="en-US" b="1" dirty="0" smtClean="0"/>
              <a:t> or (q and r) or (p and r)</a:t>
            </a:r>
          </a:p>
          <a:p>
            <a:pPr marL="571500" indent="-571500">
              <a:buFont typeface="Wingdings" pitchFamily="2" charset="2"/>
              <a:buAutoNum type="arabicPeriod"/>
            </a:pPr>
            <a:r>
              <a:rPr lang="en-US" b="1" dirty="0" smtClean="0"/>
              <a:t>D : </a:t>
            </a:r>
            <a:r>
              <a:rPr lang="id-ID" b="1" dirty="0" smtClean="0"/>
              <a:t>(</a:t>
            </a:r>
            <a:r>
              <a:rPr lang="en-US" b="1" dirty="0" smtClean="0"/>
              <a:t>p and q</a:t>
            </a:r>
            <a:r>
              <a:rPr lang="id-ID" b="1" dirty="0" smtClean="0"/>
              <a:t>)</a:t>
            </a:r>
            <a:r>
              <a:rPr lang="en-US" b="1" dirty="0" smtClean="0"/>
              <a:t> or </a:t>
            </a:r>
            <a:r>
              <a:rPr lang="id-ID" b="1" dirty="0" smtClean="0"/>
              <a:t>(</a:t>
            </a:r>
            <a:r>
              <a:rPr lang="en-US" b="1" dirty="0" smtClean="0"/>
              <a:t>(if not p and q then p) or not q</a:t>
            </a:r>
            <a:r>
              <a:rPr lang="id-ID" b="1" dirty="0" smtClean="0"/>
              <a:t>)</a:t>
            </a:r>
            <a:endParaRPr lang="en-US" b="1" dirty="0" smtClean="0"/>
          </a:p>
          <a:p>
            <a:pPr marL="571500" indent="-571500">
              <a:buFont typeface="Wingdings" pitchFamily="2" charset="2"/>
              <a:buAutoNum type="arabicPeriod"/>
            </a:pPr>
            <a:r>
              <a:rPr lang="en-US" b="1" dirty="0" smtClean="0"/>
              <a:t>E : </a:t>
            </a:r>
            <a:r>
              <a:rPr lang="id-ID" b="1" dirty="0" smtClean="0"/>
              <a:t>(</a:t>
            </a:r>
            <a:r>
              <a:rPr lang="en-US" b="1" dirty="0" smtClean="0"/>
              <a:t>if p then q</a:t>
            </a:r>
            <a:r>
              <a:rPr lang="id-ID" b="1" dirty="0" smtClean="0"/>
              <a:t>)</a:t>
            </a:r>
            <a:r>
              <a:rPr lang="en-US" b="1" dirty="0" smtClean="0"/>
              <a:t> if and only if </a:t>
            </a:r>
            <a:r>
              <a:rPr lang="id-ID" b="1" dirty="0" smtClean="0"/>
              <a:t>(</a:t>
            </a:r>
            <a:r>
              <a:rPr lang="en-US" b="1" dirty="0" smtClean="0"/>
              <a:t>if not q then not p</a:t>
            </a:r>
            <a:r>
              <a:rPr lang="id-ID" b="1" dirty="0" smtClean="0"/>
              <a:t>)</a:t>
            </a:r>
            <a:endParaRPr lang="en-US" b="1" dirty="0" smtClean="0"/>
          </a:p>
        </p:txBody>
      </p:sp>
      <p:sp>
        <p:nvSpPr>
          <p:cNvPr id="3584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95E2777-A550-426B-8991-2E5BB5211AF5}" type="slidenum">
              <a:rPr lang="en-US" altLang="en-US"/>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Solusi no. 1</a:t>
            </a:r>
          </a:p>
        </p:txBody>
      </p:sp>
      <p:sp>
        <p:nvSpPr>
          <p:cNvPr id="3686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9B2B11-66C4-4654-8CAD-10EA111A9F3F}" type="slidenum">
              <a:rPr lang="en-US" altLang="en-US"/>
              <a:pPr/>
              <a:t>28</a:t>
            </a:fld>
            <a:endParaRPr lang="en-US" altLang="en-US"/>
          </a:p>
        </p:txBody>
      </p:sp>
      <p:pic>
        <p:nvPicPr>
          <p:cNvPr id="36869" name="Picture 4"/>
          <p:cNvPicPr>
            <a:picLocks noChangeAspect="1" noChangeArrowheads="1"/>
          </p:cNvPicPr>
          <p:nvPr/>
        </p:nvPicPr>
        <p:blipFill>
          <a:blip r:embed="rId2" cstate="print"/>
          <a:srcRect/>
          <a:stretch>
            <a:fillRect/>
          </a:stretch>
        </p:blipFill>
        <p:spPr bwMode="auto">
          <a:xfrm>
            <a:off x="1500166" y="1500174"/>
            <a:ext cx="7248868" cy="4165063"/>
          </a:xfrm>
          <a:prstGeom prst="rect">
            <a:avLst/>
          </a:prstGeom>
          <a:noFill/>
          <a:ln w="9525">
            <a:noFill/>
            <a:miter lim="800000"/>
            <a:headEnd/>
            <a:tailEnd/>
          </a:ln>
        </p:spPr>
      </p:pic>
      <p:pic>
        <p:nvPicPr>
          <p:cNvPr id="59393" name="Picture 1" descr="D:\D3 IF TEL-U\ngajar\Semester Ganjil 1516\LOGMAT\solusi.jpg"/>
          <p:cNvPicPr>
            <a:picLocks noChangeAspect="1" noChangeArrowheads="1"/>
          </p:cNvPicPr>
          <p:nvPr/>
        </p:nvPicPr>
        <p:blipFill>
          <a:blip r:embed="rId3"/>
          <a:srcRect/>
          <a:stretch>
            <a:fillRect/>
          </a:stretch>
        </p:blipFill>
        <p:spPr bwMode="auto">
          <a:xfrm>
            <a:off x="7358082" y="214290"/>
            <a:ext cx="1143008" cy="135732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Solusi no. 2</a:t>
            </a:r>
          </a:p>
        </p:txBody>
      </p:sp>
      <p:sp>
        <p:nvSpPr>
          <p:cNvPr id="3789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1D35752-7BE8-4D8B-BDF0-85199AA853A2}" type="slidenum">
              <a:rPr lang="en-US" altLang="en-US"/>
              <a:pPr/>
              <a:t>29</a:t>
            </a:fld>
            <a:endParaRPr lang="en-US" altLang="en-US"/>
          </a:p>
        </p:txBody>
      </p:sp>
      <p:pic>
        <p:nvPicPr>
          <p:cNvPr id="37893" name="Picture 4"/>
          <p:cNvPicPr>
            <a:picLocks noChangeAspect="1" noChangeArrowheads="1"/>
          </p:cNvPicPr>
          <p:nvPr/>
        </p:nvPicPr>
        <p:blipFill>
          <a:blip r:embed="rId2" cstate="print"/>
          <a:srcRect/>
          <a:stretch>
            <a:fillRect/>
          </a:stretch>
        </p:blipFill>
        <p:spPr bwMode="auto">
          <a:xfrm>
            <a:off x="1857356" y="1643050"/>
            <a:ext cx="4535487" cy="332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Callout 5"/>
          <p:cNvSpPr/>
          <p:nvPr/>
        </p:nvSpPr>
        <p:spPr>
          <a:xfrm rot="4870809">
            <a:off x="7682663" y="5128601"/>
            <a:ext cx="1071570" cy="1285884"/>
          </a:xfrm>
          <a:prstGeom prst="cloudCallout">
            <a:avLst>
              <a:gd name="adj1" fmla="val -87203"/>
              <a:gd name="adj2" fmla="val 86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70" name="Rectangle 2"/>
          <p:cNvSpPr>
            <a:spLocks noGrp="1" noChangeArrowheads="1"/>
          </p:cNvSpPr>
          <p:nvPr>
            <p:ph type="title"/>
          </p:nvPr>
        </p:nvSpPr>
        <p:spPr/>
        <p:txBody>
          <a:bodyPr/>
          <a:lstStyle/>
          <a:p>
            <a:r>
              <a:rPr lang="en-US" sz="3500" smtClean="0"/>
              <a:t>Kalkulus Proposisi-Pendahuluan</a:t>
            </a:r>
          </a:p>
        </p:txBody>
      </p:sp>
      <p:sp>
        <p:nvSpPr>
          <p:cNvPr id="7171" name="Rectangle 3"/>
          <p:cNvSpPr>
            <a:spLocks noGrp="1" noChangeArrowheads="1"/>
          </p:cNvSpPr>
          <p:nvPr>
            <p:ph idx="1"/>
          </p:nvPr>
        </p:nvSpPr>
        <p:spPr/>
        <p:txBody>
          <a:bodyPr/>
          <a:lstStyle/>
          <a:p>
            <a:pPr>
              <a:lnSpc>
                <a:spcPct val="90000"/>
              </a:lnSpc>
              <a:buFont typeface="Wingdings" pitchFamily="2" charset="2"/>
              <a:buNone/>
            </a:pPr>
            <a:r>
              <a:rPr lang="de-DE" sz="2500" dirty="0" smtClean="0">
                <a:latin typeface="Garamond" pitchFamily="18" charset="0"/>
              </a:rPr>
              <a:t>Berdasarkan nilai kebenaran yang dimiliki suatu kalimat maka dapat ditentukan :</a:t>
            </a:r>
          </a:p>
          <a:p>
            <a:pPr>
              <a:lnSpc>
                <a:spcPct val="90000"/>
              </a:lnSpc>
            </a:pPr>
            <a:r>
              <a:rPr lang="de-DE" sz="2500" dirty="0" smtClean="0">
                <a:latin typeface="Garamond" pitchFamily="18" charset="0"/>
              </a:rPr>
              <a:t>Sifat yang dimiliki dari sebuah kalimat</a:t>
            </a:r>
          </a:p>
          <a:p>
            <a:pPr>
              <a:lnSpc>
                <a:spcPct val="90000"/>
              </a:lnSpc>
            </a:pPr>
            <a:r>
              <a:rPr lang="de-DE" sz="2500" dirty="0" smtClean="0">
                <a:latin typeface="Garamond" pitchFamily="18" charset="0"/>
              </a:rPr>
              <a:t>Apakah 2 buah kalimat merupakan kalimat yang ekivalen satu sama lain</a:t>
            </a:r>
          </a:p>
          <a:p>
            <a:pPr>
              <a:lnSpc>
                <a:spcPct val="90000"/>
              </a:lnSpc>
              <a:buFont typeface="Wingdings" pitchFamily="2" charset="2"/>
              <a:buNone/>
            </a:pPr>
            <a:endParaRPr lang="de-DE" sz="2500" dirty="0" smtClean="0">
              <a:latin typeface="Garamond" pitchFamily="18" charset="0"/>
            </a:endParaRPr>
          </a:p>
          <a:p>
            <a:pPr>
              <a:lnSpc>
                <a:spcPct val="90000"/>
              </a:lnSpc>
              <a:buFont typeface="Wingdings" pitchFamily="2" charset="2"/>
              <a:buNone/>
            </a:pPr>
            <a:r>
              <a:rPr lang="de-DE" sz="2500" dirty="0" smtClean="0">
                <a:latin typeface="Garamond" pitchFamily="18" charset="0"/>
              </a:rPr>
              <a:t>Kalimat dalam Kalkulus Proposisi dinotasikan sebagai Kalimat Abstrak. Contoh,</a:t>
            </a:r>
            <a:endParaRPr lang="de-DE" sz="2500" i="1" dirty="0" smtClean="0">
              <a:latin typeface="Garamond" pitchFamily="18" charset="0"/>
            </a:endParaRPr>
          </a:p>
          <a:p>
            <a:pPr algn="ctr">
              <a:lnSpc>
                <a:spcPct val="90000"/>
              </a:lnSpc>
              <a:buFont typeface="Wingdings" pitchFamily="2" charset="2"/>
              <a:buNone/>
            </a:pPr>
            <a:r>
              <a:rPr lang="de-DE" sz="2500" i="1" dirty="0" smtClean="0">
                <a:latin typeface="Garamond" pitchFamily="18" charset="0"/>
              </a:rPr>
              <a:t>Ada </a:t>
            </a:r>
            <a:r>
              <a:rPr lang="id-ID" sz="2500" i="1" dirty="0" smtClean="0">
                <a:latin typeface="Garamond" pitchFamily="18" charset="0"/>
              </a:rPr>
              <a:t>sesuatu</a:t>
            </a:r>
            <a:r>
              <a:rPr lang="de-DE" sz="2500" i="1" dirty="0" smtClean="0">
                <a:latin typeface="Garamond" pitchFamily="18" charset="0"/>
              </a:rPr>
              <a:t> di </a:t>
            </a:r>
            <a:r>
              <a:rPr lang="id-ID" sz="2500" i="1" dirty="0" smtClean="0">
                <a:latin typeface="Garamond" pitchFamily="18" charset="0"/>
              </a:rPr>
              <a:t>ruangan ini</a:t>
            </a:r>
            <a:endParaRPr lang="de-DE" sz="2500" dirty="0" smtClean="0">
              <a:latin typeface="Garamond" pitchFamily="18" charset="0"/>
            </a:endParaRPr>
          </a:p>
          <a:p>
            <a:pPr algn="ctr">
              <a:lnSpc>
                <a:spcPct val="90000"/>
              </a:lnSpc>
              <a:buFont typeface="Wingdings" pitchFamily="2" charset="2"/>
              <a:buNone/>
            </a:pPr>
            <a:r>
              <a:rPr lang="de-DE" sz="2500" dirty="0" smtClean="0">
                <a:latin typeface="Garamond" pitchFamily="18" charset="0"/>
              </a:rPr>
              <a:t>      Atau</a:t>
            </a:r>
            <a:endParaRPr lang="de-DE" sz="2500" i="1" dirty="0" smtClean="0">
              <a:latin typeface="Garamond" pitchFamily="18" charset="0"/>
            </a:endParaRPr>
          </a:p>
          <a:p>
            <a:pPr algn="ctr">
              <a:lnSpc>
                <a:spcPct val="90000"/>
              </a:lnSpc>
              <a:buFont typeface="Wingdings" pitchFamily="2" charset="2"/>
              <a:buNone/>
            </a:pPr>
            <a:r>
              <a:rPr lang="de-DE" sz="2500" i="1" dirty="0" smtClean="0">
                <a:latin typeface="Garamond" pitchFamily="18" charset="0"/>
              </a:rPr>
              <a:t>Tidak ada </a:t>
            </a:r>
            <a:r>
              <a:rPr lang="id-ID" sz="2500" i="1" dirty="0" smtClean="0">
                <a:latin typeface="Garamond" pitchFamily="18" charset="0"/>
              </a:rPr>
              <a:t>sesuatu</a:t>
            </a:r>
            <a:r>
              <a:rPr lang="de-DE" sz="2500" i="1" dirty="0" smtClean="0">
                <a:latin typeface="Garamond" pitchFamily="18" charset="0"/>
              </a:rPr>
              <a:t> di </a:t>
            </a:r>
            <a:r>
              <a:rPr lang="id-ID" sz="2500" i="1" dirty="0" smtClean="0">
                <a:latin typeface="Garamond" pitchFamily="18" charset="0"/>
              </a:rPr>
              <a:t>ruangan ini</a:t>
            </a:r>
            <a:endParaRPr lang="en-US" sz="2500" i="1" dirty="0" smtClean="0">
              <a:latin typeface="Garamond" pitchFamily="18" charset="0"/>
            </a:endParaRPr>
          </a:p>
        </p:txBody>
      </p:sp>
      <p:pic>
        <p:nvPicPr>
          <p:cNvPr id="86017" name="Picture 1" descr="D:\D3 IF TEL-U\ngajar\Semester Ganjil 1516\LOGMAT\berpikir2.jpg"/>
          <p:cNvPicPr>
            <a:picLocks noChangeAspect="1" noChangeArrowheads="1"/>
          </p:cNvPicPr>
          <p:nvPr/>
        </p:nvPicPr>
        <p:blipFill>
          <a:blip r:embed="rId2"/>
          <a:srcRect/>
          <a:stretch>
            <a:fillRect/>
          </a:stretch>
        </p:blipFill>
        <p:spPr bwMode="auto">
          <a:xfrm>
            <a:off x="7929586" y="5429264"/>
            <a:ext cx="642942" cy="676270"/>
          </a:xfrm>
          <a:prstGeom prst="rect">
            <a:avLst/>
          </a:prstGeom>
          <a:noFill/>
        </p:spPr>
      </p:pic>
      <p:sp>
        <p:nvSpPr>
          <p:cNvPr id="717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64C1BA-4EAB-4F55-935E-DC1F75772E36}" type="slidenum">
              <a:rPr lang="en-US" altLang="en-US"/>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Solusi no. 3</a:t>
            </a:r>
          </a:p>
        </p:txBody>
      </p:sp>
      <p:sp>
        <p:nvSpPr>
          <p:cNvPr id="3891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85CF596-680A-41C4-8C26-A54313DB5A99}" type="slidenum">
              <a:rPr lang="en-US" altLang="en-US"/>
              <a:pPr/>
              <a:t>30</a:t>
            </a:fld>
            <a:endParaRPr lang="en-US" altLang="en-US"/>
          </a:p>
        </p:txBody>
      </p:sp>
      <p:pic>
        <p:nvPicPr>
          <p:cNvPr id="38917" name="Picture 4"/>
          <p:cNvPicPr>
            <a:picLocks noChangeAspect="1" noChangeArrowheads="1"/>
          </p:cNvPicPr>
          <p:nvPr/>
        </p:nvPicPr>
        <p:blipFill>
          <a:blip r:embed="rId2" cstate="print"/>
          <a:srcRect/>
          <a:stretch>
            <a:fillRect/>
          </a:stretch>
        </p:blipFill>
        <p:spPr bwMode="auto">
          <a:xfrm>
            <a:off x="1643042" y="1785926"/>
            <a:ext cx="6715173" cy="3221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Solusi no. 4</a:t>
            </a:r>
          </a:p>
        </p:txBody>
      </p:sp>
      <p:sp>
        <p:nvSpPr>
          <p:cNvPr id="3994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CC25A8-9B40-49CA-9E90-28BEE895D34B}" type="slidenum">
              <a:rPr lang="en-US" altLang="en-US"/>
              <a:pPr/>
              <a:t>31</a:t>
            </a:fld>
            <a:endParaRPr lang="en-US" altLang="en-US"/>
          </a:p>
        </p:txBody>
      </p:sp>
      <p:pic>
        <p:nvPicPr>
          <p:cNvPr id="39941" name="Picture 4"/>
          <p:cNvPicPr>
            <a:picLocks noChangeAspect="1" noChangeArrowheads="1"/>
          </p:cNvPicPr>
          <p:nvPr/>
        </p:nvPicPr>
        <p:blipFill>
          <a:blip r:embed="rId2" cstate="print"/>
          <a:srcRect/>
          <a:stretch>
            <a:fillRect/>
          </a:stretch>
        </p:blipFill>
        <p:spPr bwMode="auto">
          <a:xfrm>
            <a:off x="1357290" y="1643050"/>
            <a:ext cx="7429552"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Solusi no. 5</a:t>
            </a:r>
          </a:p>
        </p:txBody>
      </p:sp>
      <p:sp>
        <p:nvSpPr>
          <p:cNvPr id="4096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91BEE54-24C1-4CEB-886C-B158D697BCE1}" type="slidenum">
              <a:rPr lang="en-US" altLang="en-US"/>
              <a:pPr/>
              <a:t>32</a:t>
            </a:fld>
            <a:endParaRPr lang="en-US" altLang="en-US"/>
          </a:p>
        </p:txBody>
      </p:sp>
      <p:pic>
        <p:nvPicPr>
          <p:cNvPr id="40965" name="Picture 4"/>
          <p:cNvPicPr>
            <a:picLocks noChangeAspect="1" noChangeArrowheads="1"/>
          </p:cNvPicPr>
          <p:nvPr/>
        </p:nvPicPr>
        <p:blipFill>
          <a:blip r:embed="rId2" cstate="print"/>
          <a:srcRect/>
          <a:stretch>
            <a:fillRect/>
          </a:stretch>
        </p:blipFill>
        <p:spPr bwMode="auto">
          <a:xfrm>
            <a:off x="1571604" y="1571612"/>
            <a:ext cx="7065983"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500" dirty="0" err="1" smtClean="0"/>
              <a:t>Kalkulus</a:t>
            </a:r>
            <a:r>
              <a:rPr lang="en-US" sz="3500" dirty="0" smtClean="0"/>
              <a:t> </a:t>
            </a:r>
            <a:r>
              <a:rPr lang="en-US" sz="3500" dirty="0" err="1" smtClean="0"/>
              <a:t>Proposisi</a:t>
            </a:r>
            <a:r>
              <a:rPr lang="en-US" sz="3500" dirty="0" smtClean="0"/>
              <a:t>-Falsification</a:t>
            </a:r>
          </a:p>
        </p:txBody>
      </p:sp>
      <p:sp>
        <p:nvSpPr>
          <p:cNvPr id="225283" name="Rectangle 3"/>
          <p:cNvSpPr>
            <a:spLocks noGrp="1" noChangeArrowheads="1"/>
          </p:cNvSpPr>
          <p:nvPr>
            <p:ph idx="1"/>
          </p:nvPr>
        </p:nvSpPr>
        <p:spPr/>
        <p:txBody>
          <a:bodyPr/>
          <a:lstStyle/>
          <a:p>
            <a:r>
              <a:rPr lang="en-US" sz="2600" dirty="0" err="1" smtClean="0">
                <a:latin typeface="Garamond" pitchFamily="18" charset="0"/>
              </a:rPr>
              <a:t>Digunakan</a:t>
            </a:r>
            <a:r>
              <a:rPr lang="en-US" sz="2600" dirty="0" smtClean="0">
                <a:latin typeface="Garamond" pitchFamily="18" charset="0"/>
              </a:rPr>
              <a:t> </a:t>
            </a:r>
            <a:r>
              <a:rPr lang="en-US" sz="2600" dirty="0" err="1" smtClean="0">
                <a:latin typeface="Garamond" pitchFamily="18" charset="0"/>
              </a:rPr>
              <a:t>untuk</a:t>
            </a:r>
            <a:r>
              <a:rPr lang="en-US" sz="2600" dirty="0" smtClean="0">
                <a:latin typeface="Garamond" pitchFamily="18" charset="0"/>
              </a:rPr>
              <a:t> </a:t>
            </a:r>
            <a:r>
              <a:rPr lang="en-US" sz="2600" dirty="0" err="1" smtClean="0">
                <a:latin typeface="Garamond" pitchFamily="18" charset="0"/>
              </a:rPr>
              <a:t>membuktikan</a:t>
            </a:r>
            <a:r>
              <a:rPr lang="en-US" sz="2600" dirty="0" smtClean="0">
                <a:latin typeface="Garamond" pitchFamily="18" charset="0"/>
              </a:rPr>
              <a:t> </a:t>
            </a:r>
            <a:r>
              <a:rPr lang="en-US" sz="2600" dirty="0" err="1" smtClean="0">
                <a:latin typeface="Garamond" pitchFamily="18" charset="0"/>
              </a:rPr>
              <a:t>validitas</a:t>
            </a:r>
            <a:r>
              <a:rPr lang="en-US" sz="2600" dirty="0" smtClean="0">
                <a:latin typeface="Garamond" pitchFamily="18" charset="0"/>
              </a:rPr>
              <a:t> </a:t>
            </a:r>
            <a:r>
              <a:rPr lang="en-US" sz="2600" dirty="0" err="1" smtClean="0">
                <a:latin typeface="Garamond" pitchFamily="18" charset="0"/>
              </a:rPr>
              <a:t>sebuah</a:t>
            </a:r>
            <a:r>
              <a:rPr lang="en-US" sz="2600" dirty="0" smtClean="0">
                <a:latin typeface="Garamond" pitchFamily="18" charset="0"/>
              </a:rPr>
              <a:t> </a:t>
            </a:r>
            <a:r>
              <a:rPr lang="en-US" sz="2600" dirty="0" err="1" smtClean="0">
                <a:latin typeface="Garamond" pitchFamily="18" charset="0"/>
              </a:rPr>
              <a:t>kalimat</a:t>
            </a:r>
            <a:r>
              <a:rPr lang="en-US" sz="2600" dirty="0" smtClean="0">
                <a:latin typeface="Garamond" pitchFamily="18" charset="0"/>
              </a:rPr>
              <a:t>. </a:t>
            </a:r>
          </a:p>
          <a:p>
            <a:r>
              <a:rPr lang="en-US" sz="2600" dirty="0" err="1" smtClean="0">
                <a:latin typeface="Garamond" pitchFamily="18" charset="0"/>
              </a:rPr>
              <a:t>Untuk</a:t>
            </a:r>
            <a:r>
              <a:rPr lang="en-US" sz="2600" dirty="0" smtClean="0">
                <a:latin typeface="Garamond" pitchFamily="18" charset="0"/>
              </a:rPr>
              <a:t> </a:t>
            </a:r>
            <a:r>
              <a:rPr lang="en-US" sz="2600" dirty="0" err="1" smtClean="0">
                <a:latin typeface="Garamond" pitchFamily="18" charset="0"/>
              </a:rPr>
              <a:t>membuktikan</a:t>
            </a:r>
            <a:r>
              <a:rPr lang="en-US" sz="2600" dirty="0" smtClean="0">
                <a:latin typeface="Garamond" pitchFamily="18" charset="0"/>
              </a:rPr>
              <a:t> </a:t>
            </a:r>
            <a:r>
              <a:rPr lang="en-US" sz="2600" dirty="0" err="1" smtClean="0">
                <a:latin typeface="Garamond" pitchFamily="18" charset="0"/>
              </a:rPr>
              <a:t>validitas</a:t>
            </a:r>
            <a:r>
              <a:rPr lang="en-US" sz="2600" dirty="0" smtClean="0">
                <a:latin typeface="Garamond" pitchFamily="18" charset="0"/>
              </a:rPr>
              <a:t> </a:t>
            </a:r>
            <a:r>
              <a:rPr lang="en-US" sz="2600" dirty="0" err="1" smtClean="0">
                <a:latin typeface="Garamond" pitchFamily="18" charset="0"/>
              </a:rPr>
              <a:t>sebuah</a:t>
            </a:r>
            <a:r>
              <a:rPr lang="en-US" sz="2600" dirty="0" smtClean="0">
                <a:latin typeface="Garamond" pitchFamily="18" charset="0"/>
              </a:rPr>
              <a:t> </a:t>
            </a:r>
            <a:r>
              <a:rPr lang="en-US" sz="2600" dirty="0" err="1" smtClean="0">
                <a:latin typeface="Garamond" pitchFamily="18" charset="0"/>
              </a:rPr>
              <a:t>kalimat</a:t>
            </a:r>
            <a:r>
              <a:rPr lang="en-US" sz="2600" dirty="0" smtClean="0">
                <a:latin typeface="Garamond" pitchFamily="18" charset="0"/>
              </a:rPr>
              <a:t> </a:t>
            </a:r>
            <a:r>
              <a:rPr lang="en-US" sz="2600" dirty="0" err="1" smtClean="0">
                <a:latin typeface="Garamond" pitchFamily="18" charset="0"/>
              </a:rPr>
              <a:t>diperlukan</a:t>
            </a:r>
            <a:r>
              <a:rPr lang="en-US" sz="2600" dirty="0" smtClean="0">
                <a:latin typeface="Garamond" pitchFamily="18" charset="0"/>
              </a:rPr>
              <a:t> </a:t>
            </a:r>
            <a:r>
              <a:rPr lang="en-US" sz="2600" dirty="0" err="1" smtClean="0">
                <a:latin typeface="Garamond" pitchFamily="18" charset="0"/>
              </a:rPr>
              <a:t>pembuktian</a:t>
            </a:r>
            <a:r>
              <a:rPr lang="en-US" sz="2600" dirty="0" smtClean="0">
                <a:latin typeface="Garamond" pitchFamily="18" charset="0"/>
              </a:rPr>
              <a:t> </a:t>
            </a:r>
            <a:r>
              <a:rPr lang="en-US" sz="2600" dirty="0" err="1" smtClean="0">
                <a:latin typeface="Garamond" pitchFamily="18" charset="0"/>
              </a:rPr>
              <a:t>nilai</a:t>
            </a:r>
            <a:r>
              <a:rPr lang="en-US" sz="2600" dirty="0" smtClean="0">
                <a:latin typeface="Garamond" pitchFamily="18" charset="0"/>
              </a:rPr>
              <a:t> </a:t>
            </a:r>
            <a:r>
              <a:rPr lang="en-US" sz="2600" b="1" i="1" dirty="0" smtClean="0">
                <a:latin typeface="Garamond" pitchFamily="18" charset="0"/>
              </a:rPr>
              <a:t>true</a:t>
            </a:r>
            <a:r>
              <a:rPr lang="en-US" sz="2600" dirty="0" smtClean="0">
                <a:latin typeface="Garamond" pitchFamily="18" charset="0"/>
              </a:rPr>
              <a:t>, </a:t>
            </a:r>
            <a:r>
              <a:rPr lang="en-US" sz="2600" dirty="0" err="1" smtClean="0">
                <a:latin typeface="Garamond" pitchFamily="18" charset="0"/>
              </a:rPr>
              <a:t>untuk</a:t>
            </a:r>
            <a:r>
              <a:rPr lang="en-US" sz="2600" dirty="0" smtClean="0">
                <a:latin typeface="Garamond" pitchFamily="18" charset="0"/>
              </a:rPr>
              <a:t> </a:t>
            </a:r>
            <a:r>
              <a:rPr lang="en-US" sz="2600" dirty="0" err="1" smtClean="0">
                <a:latin typeface="Garamond" pitchFamily="18" charset="0"/>
              </a:rPr>
              <a:t>semua</a:t>
            </a:r>
            <a:r>
              <a:rPr lang="en-US" sz="2600" dirty="0" smtClean="0">
                <a:latin typeface="Garamond" pitchFamily="18" charset="0"/>
              </a:rPr>
              <a:t> </a:t>
            </a:r>
            <a:r>
              <a:rPr lang="en-US" sz="2600" dirty="0" err="1" smtClean="0">
                <a:latin typeface="Garamond" pitchFamily="18" charset="0"/>
              </a:rPr>
              <a:t>interpretasi</a:t>
            </a:r>
            <a:r>
              <a:rPr lang="en-US" sz="2600" dirty="0" smtClean="0">
                <a:latin typeface="Garamond" pitchFamily="18" charset="0"/>
              </a:rPr>
              <a:t> yang </a:t>
            </a:r>
            <a:r>
              <a:rPr lang="en-US" sz="2600" dirty="0" err="1" smtClean="0">
                <a:latin typeface="Garamond" pitchFamily="18" charset="0"/>
              </a:rPr>
              <a:t>mungkin</a:t>
            </a:r>
            <a:r>
              <a:rPr lang="en-US" sz="2600" dirty="0" smtClean="0">
                <a:latin typeface="Garamond" pitchFamily="18" charset="0"/>
              </a:rPr>
              <a:t> </a:t>
            </a:r>
            <a:r>
              <a:rPr lang="en-US" sz="2600" dirty="0" err="1" smtClean="0">
                <a:latin typeface="Garamond" pitchFamily="18" charset="0"/>
              </a:rPr>
              <a:t>pada</a:t>
            </a:r>
            <a:r>
              <a:rPr lang="en-US" sz="2600" dirty="0" smtClean="0">
                <a:latin typeface="Garamond" pitchFamily="18" charset="0"/>
              </a:rPr>
              <a:t> </a:t>
            </a:r>
            <a:r>
              <a:rPr lang="en-US" sz="2600" dirty="0" err="1" smtClean="0">
                <a:latin typeface="Garamond" pitchFamily="18" charset="0"/>
              </a:rPr>
              <a:t>kalimat</a:t>
            </a:r>
            <a:r>
              <a:rPr lang="en-US" sz="2600" dirty="0" smtClean="0">
                <a:latin typeface="Garamond" pitchFamily="18" charset="0"/>
              </a:rPr>
              <a:t> </a:t>
            </a:r>
            <a:r>
              <a:rPr lang="en-US" sz="2600" dirty="0" err="1" smtClean="0">
                <a:latin typeface="Garamond" pitchFamily="18" charset="0"/>
              </a:rPr>
              <a:t>tersebut</a:t>
            </a:r>
            <a:r>
              <a:rPr lang="en-US" sz="2600" dirty="0" smtClean="0">
                <a:latin typeface="Garamond" pitchFamily="18" charset="0"/>
              </a:rPr>
              <a:t>.</a:t>
            </a:r>
          </a:p>
          <a:p>
            <a:pPr marL="796925" lvl="1" indent="-339725">
              <a:spcBef>
                <a:spcPct val="50000"/>
              </a:spcBef>
              <a:buFont typeface="Wingdings" pitchFamily="2" charset="2"/>
              <a:buChar char="§"/>
            </a:pPr>
            <a:r>
              <a:rPr lang="en-US" sz="2600" dirty="0" smtClean="0">
                <a:latin typeface="Garamond" pitchFamily="18" charset="0"/>
              </a:rPr>
              <a:t> </a:t>
            </a:r>
            <a:r>
              <a:rPr lang="en-US" sz="2400" dirty="0" err="1" smtClean="0">
                <a:latin typeface="Garamond" pitchFamily="18" charset="0"/>
              </a:rPr>
              <a:t>Akan</a:t>
            </a:r>
            <a:r>
              <a:rPr lang="en-US" sz="2400" dirty="0" smtClean="0">
                <a:latin typeface="Garamond" pitchFamily="18" charset="0"/>
              </a:rPr>
              <a:t> </a:t>
            </a:r>
            <a:r>
              <a:rPr lang="en-US" sz="2400" dirty="0" err="1" smtClean="0">
                <a:latin typeface="Garamond" pitchFamily="18" charset="0"/>
              </a:rPr>
              <a:t>lebih</a:t>
            </a:r>
            <a:r>
              <a:rPr lang="en-US" sz="2400" dirty="0" smtClean="0">
                <a:latin typeface="Garamond" pitchFamily="18" charset="0"/>
              </a:rPr>
              <a:t> </a:t>
            </a:r>
            <a:r>
              <a:rPr lang="en-US" sz="2400" dirty="0" err="1" smtClean="0">
                <a:latin typeface="Garamond" pitchFamily="18" charset="0"/>
              </a:rPr>
              <a:t>mudah</a:t>
            </a:r>
            <a:r>
              <a:rPr lang="en-US" sz="2400" dirty="0" smtClean="0">
                <a:latin typeface="Garamond" pitchFamily="18" charset="0"/>
              </a:rPr>
              <a:t> </a:t>
            </a:r>
            <a:r>
              <a:rPr lang="en-US" sz="2400" dirty="0" err="1" smtClean="0">
                <a:latin typeface="Garamond" pitchFamily="18" charset="0"/>
              </a:rPr>
              <a:t>membuktikan</a:t>
            </a:r>
            <a:r>
              <a:rPr lang="en-US" sz="2400" dirty="0" smtClean="0">
                <a:latin typeface="Garamond" pitchFamily="18" charset="0"/>
              </a:rPr>
              <a:t> </a:t>
            </a:r>
            <a:r>
              <a:rPr lang="en-US" sz="2400" dirty="0" err="1" smtClean="0">
                <a:latin typeface="Garamond" pitchFamily="18" charset="0"/>
              </a:rPr>
              <a:t>bahwa</a:t>
            </a:r>
            <a:r>
              <a:rPr lang="en-US" sz="2400" dirty="0" smtClean="0">
                <a:latin typeface="Garamond" pitchFamily="18" charset="0"/>
              </a:rPr>
              <a:t> </a:t>
            </a:r>
            <a:r>
              <a:rPr lang="en-US" sz="2400" dirty="0" err="1" smtClean="0">
                <a:latin typeface="Garamond" pitchFamily="18" charset="0"/>
              </a:rPr>
              <a:t>ada</a:t>
            </a:r>
            <a:r>
              <a:rPr lang="en-US" sz="2400" dirty="0" smtClean="0">
                <a:latin typeface="Garamond" pitchFamily="18" charset="0"/>
              </a:rPr>
              <a:t> 1 </a:t>
            </a:r>
            <a:r>
              <a:rPr lang="en-US" sz="2400" dirty="0" err="1" smtClean="0">
                <a:latin typeface="Garamond" pitchFamily="18" charset="0"/>
              </a:rPr>
              <a:t>interpretasi</a:t>
            </a:r>
            <a:r>
              <a:rPr lang="en-US" sz="2400" dirty="0" smtClean="0">
                <a:latin typeface="Garamond" pitchFamily="18" charset="0"/>
              </a:rPr>
              <a:t> yang </a:t>
            </a:r>
            <a:r>
              <a:rPr lang="en-US" sz="2400" dirty="0" err="1" smtClean="0">
                <a:latin typeface="Garamond" pitchFamily="18" charset="0"/>
              </a:rPr>
              <a:t>menyebabkan</a:t>
            </a:r>
            <a:r>
              <a:rPr lang="en-US" sz="2400" dirty="0" smtClean="0">
                <a:latin typeface="Garamond" pitchFamily="18" charset="0"/>
              </a:rPr>
              <a:t> </a:t>
            </a:r>
            <a:r>
              <a:rPr lang="en-US" sz="2400" dirty="0" err="1" smtClean="0">
                <a:latin typeface="Garamond" pitchFamily="18" charset="0"/>
              </a:rPr>
              <a:t>nilai</a:t>
            </a:r>
            <a:r>
              <a:rPr lang="en-US" sz="2400" dirty="0" smtClean="0">
                <a:latin typeface="Garamond" pitchFamily="18" charset="0"/>
              </a:rPr>
              <a:t> </a:t>
            </a:r>
            <a:r>
              <a:rPr lang="en-US" sz="2400" dirty="0" err="1" smtClean="0">
                <a:latin typeface="Garamond" pitchFamily="18" charset="0"/>
                <a:sym typeface="Wingdings" pitchFamily="2" charset="2"/>
              </a:rPr>
              <a:t>kalimat</a:t>
            </a:r>
            <a:r>
              <a:rPr lang="en-US" sz="2400" dirty="0" smtClean="0">
                <a:latin typeface="Garamond" pitchFamily="18" charset="0"/>
                <a:sym typeface="Wingdings" pitchFamily="2" charset="2"/>
              </a:rPr>
              <a:t> </a:t>
            </a:r>
            <a:r>
              <a:rPr lang="id-ID" sz="2400" dirty="0" smtClean="0">
                <a:latin typeface="Garamond" pitchFamily="18" charset="0"/>
                <a:sym typeface="Wingdings" pitchFamily="2" charset="2"/>
              </a:rPr>
              <a:t>mungkin terjadi</a:t>
            </a:r>
            <a:r>
              <a:rPr lang="en-US" sz="2400" dirty="0" smtClean="0">
                <a:latin typeface="Garamond" pitchFamily="18" charset="0"/>
                <a:sym typeface="Wingdings" pitchFamily="2" charset="2"/>
              </a:rPr>
              <a:t>  </a:t>
            </a:r>
            <a:r>
              <a:rPr lang="en-US" sz="2400" dirty="0" err="1" smtClean="0">
                <a:latin typeface="Garamond" pitchFamily="18" charset="0"/>
                <a:sym typeface="Wingdings" pitchFamily="2" charset="2"/>
              </a:rPr>
              <a:t>Tidak</a:t>
            </a:r>
            <a:r>
              <a:rPr lang="en-US" sz="2400" dirty="0" smtClean="0">
                <a:latin typeface="Garamond" pitchFamily="18" charset="0"/>
                <a:sym typeface="Wingdings" pitchFamily="2" charset="2"/>
              </a:rPr>
              <a:t> valid</a:t>
            </a:r>
          </a:p>
          <a:p>
            <a:pPr lvl="2">
              <a:spcBef>
                <a:spcPct val="50000"/>
              </a:spcBef>
              <a:buFontTx/>
              <a:buChar char="•"/>
            </a:pPr>
            <a:r>
              <a:rPr lang="en-US" dirty="0" smtClean="0">
                <a:latin typeface="Garamond" pitchFamily="18" charset="0"/>
              </a:rPr>
              <a:t> </a:t>
            </a:r>
            <a:r>
              <a:rPr lang="en-US" dirty="0" err="1" smtClean="0">
                <a:latin typeface="Garamond" pitchFamily="18" charset="0"/>
              </a:rPr>
              <a:t>Asumsi</a:t>
            </a:r>
            <a:r>
              <a:rPr lang="en-US" dirty="0" smtClean="0">
                <a:latin typeface="Garamond" pitchFamily="18" charset="0"/>
              </a:rPr>
              <a:t> </a:t>
            </a:r>
            <a:r>
              <a:rPr lang="en-US" dirty="0" err="1" smtClean="0">
                <a:latin typeface="Garamond" pitchFamily="18" charset="0"/>
              </a:rPr>
              <a:t>salah</a:t>
            </a:r>
            <a:r>
              <a:rPr lang="en-US" dirty="0" smtClean="0">
                <a:latin typeface="Garamond" pitchFamily="18" charset="0"/>
              </a:rPr>
              <a:t> </a:t>
            </a:r>
            <a:r>
              <a:rPr lang="id-ID" dirty="0" smtClean="0">
                <a:latin typeface="Garamond" pitchFamily="18" charset="0"/>
              </a:rPr>
              <a:t>(</a:t>
            </a:r>
            <a:r>
              <a:rPr lang="en-US" dirty="0" err="1" smtClean="0">
                <a:latin typeface="Garamond" pitchFamily="18" charset="0"/>
              </a:rPr>
              <a:t>tidak</a:t>
            </a:r>
            <a:r>
              <a:rPr lang="en-US" dirty="0" smtClean="0">
                <a:latin typeface="Garamond" pitchFamily="18" charset="0"/>
              </a:rPr>
              <a:t> </a:t>
            </a:r>
            <a:r>
              <a:rPr lang="en-US" dirty="0" err="1" smtClean="0">
                <a:latin typeface="Garamond" pitchFamily="18" charset="0"/>
              </a:rPr>
              <a:t>mungkin</a:t>
            </a:r>
            <a:r>
              <a:rPr lang="en-US" dirty="0" smtClean="0">
                <a:latin typeface="Garamond" pitchFamily="18" charset="0"/>
              </a:rPr>
              <a:t> </a:t>
            </a:r>
            <a:r>
              <a:rPr lang="en-US" dirty="0" err="1" smtClean="0">
                <a:latin typeface="Garamond" pitchFamily="18" charset="0"/>
              </a:rPr>
              <a:t>terjadi</a:t>
            </a:r>
            <a:r>
              <a:rPr lang="id-ID" dirty="0" smtClean="0">
                <a:latin typeface="Garamond" pitchFamily="18" charset="0"/>
              </a:rPr>
              <a:t>)</a:t>
            </a:r>
            <a:r>
              <a:rPr lang="en-US" dirty="0" smtClean="0">
                <a:latin typeface="Garamond" pitchFamily="18" charset="0"/>
              </a:rPr>
              <a:t> </a:t>
            </a:r>
            <a:r>
              <a:rPr lang="en-US" dirty="0" smtClean="0">
                <a:latin typeface="Garamond" pitchFamily="18" charset="0"/>
                <a:sym typeface="Wingdings" pitchFamily="2" charset="2"/>
              </a:rPr>
              <a:t> Valid</a:t>
            </a:r>
            <a:endParaRPr lang="en-US" sz="2600" dirty="0" smtClean="0">
              <a:latin typeface="Garamond" pitchFamily="18" charset="0"/>
            </a:endParaRPr>
          </a:p>
        </p:txBody>
      </p:sp>
      <p:sp>
        <p:nvSpPr>
          <p:cNvPr id="4198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7C9A2EF-748E-46EE-B585-FAFC76E63024}" type="slidenum">
              <a:rPr lang="en-US" altLang="en-US"/>
              <a:pPr/>
              <a:t>33</a:t>
            </a:fld>
            <a:endParaRPr lang="en-US" altLang="en-US"/>
          </a:p>
        </p:txBody>
      </p:sp>
      <p:pic>
        <p:nvPicPr>
          <p:cNvPr id="54273" name="Picture 1" descr="D:\D3 IF TEL-U\ngajar\Semester Ganjil 1516\LOGMAT\falcification.jpg"/>
          <p:cNvPicPr>
            <a:picLocks noChangeAspect="1" noChangeArrowheads="1"/>
          </p:cNvPicPr>
          <p:nvPr/>
        </p:nvPicPr>
        <p:blipFill>
          <a:blip r:embed="rId2"/>
          <a:srcRect/>
          <a:stretch>
            <a:fillRect/>
          </a:stretch>
        </p:blipFill>
        <p:spPr bwMode="auto">
          <a:xfrm>
            <a:off x="7786710" y="285728"/>
            <a:ext cx="1071570" cy="1095377"/>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500" smtClean="0"/>
              <a:t>Kalkulus Proposisi-Falsification</a:t>
            </a:r>
          </a:p>
        </p:txBody>
      </p:sp>
      <p:sp>
        <p:nvSpPr>
          <p:cNvPr id="226307" name="Rectangle 3"/>
          <p:cNvSpPr>
            <a:spLocks noGrp="1" noChangeArrowheads="1"/>
          </p:cNvSpPr>
          <p:nvPr>
            <p:ph idx="1"/>
          </p:nvPr>
        </p:nvSpPr>
        <p:spPr/>
        <p:txBody>
          <a:bodyPr/>
          <a:lstStyle/>
          <a:p>
            <a:pPr algn="ctr">
              <a:buFont typeface="Wingdings" pitchFamily="2" charset="2"/>
              <a:buNone/>
            </a:pPr>
            <a:r>
              <a:rPr lang="en-US" sz="2600" b="1" smtClean="0">
                <a:latin typeface="Garamond" pitchFamily="18" charset="0"/>
              </a:rPr>
              <a:t>A : if ((not x) or (not y)) then (not (x and y))</a:t>
            </a:r>
          </a:p>
          <a:p>
            <a:pPr algn="ctr">
              <a:buFont typeface="Wingdings" pitchFamily="2" charset="2"/>
              <a:buNone/>
            </a:pPr>
            <a:endParaRPr lang="en-US" sz="2600" b="1" smtClean="0">
              <a:latin typeface="Garamond" pitchFamily="18" charset="0"/>
            </a:endParaRPr>
          </a:p>
          <a:p>
            <a:pPr>
              <a:buFont typeface="Wingdings" pitchFamily="2" charset="2"/>
              <a:buNone/>
            </a:pPr>
            <a:r>
              <a:rPr lang="en-US" sz="2600" smtClean="0">
                <a:latin typeface="Garamond" pitchFamily="18" charset="0"/>
              </a:rPr>
              <a:t>Dimisalkan A bernilai False berdasarkan suatu interpretasi, sehingga : </a:t>
            </a:r>
          </a:p>
          <a:p>
            <a:pPr algn="ctr">
              <a:buFont typeface="Wingdings" pitchFamily="2" charset="2"/>
              <a:buNone/>
            </a:pPr>
            <a:r>
              <a:rPr lang="en-US" sz="2600" smtClean="0">
                <a:latin typeface="Garamond" pitchFamily="18" charset="0"/>
              </a:rPr>
              <a:t>if ((not x) or (not y)) then (not (x and y)) </a:t>
            </a:r>
            <a:r>
              <a:rPr lang="en-US" sz="2600" smtClean="0">
                <a:latin typeface="Garamond" pitchFamily="18" charset="0"/>
                <a:sym typeface="Wingdings" pitchFamily="2" charset="2"/>
              </a:rPr>
              <a:t> </a:t>
            </a:r>
            <a:r>
              <a:rPr lang="en-US" sz="2600" smtClean="0">
                <a:solidFill>
                  <a:srgbClr val="FF0000"/>
                </a:solidFill>
                <a:latin typeface="Garamond" pitchFamily="18" charset="0"/>
                <a:sym typeface="Wingdings" pitchFamily="2" charset="2"/>
              </a:rPr>
              <a:t>False</a:t>
            </a:r>
          </a:p>
          <a:p>
            <a:pPr>
              <a:buFont typeface="Wingdings" pitchFamily="2" charset="2"/>
              <a:buNone/>
            </a:pPr>
            <a:endParaRPr lang="en-US" sz="2600" smtClean="0">
              <a:solidFill>
                <a:srgbClr val="FF0000"/>
              </a:solidFill>
              <a:latin typeface="Garamond" pitchFamily="18" charset="0"/>
            </a:endParaRPr>
          </a:p>
          <a:p>
            <a:pPr>
              <a:buFont typeface="Wingdings" pitchFamily="2" charset="2"/>
              <a:buNone/>
            </a:pPr>
            <a:r>
              <a:rPr lang="en-US" sz="2600" smtClean="0">
                <a:latin typeface="Garamond" pitchFamily="18" charset="0"/>
              </a:rPr>
              <a:t>Dicobakan sehingga asumsi awal (false) dapat terbukti. </a:t>
            </a:r>
          </a:p>
          <a:p>
            <a:pPr>
              <a:buFont typeface="Wingdings" pitchFamily="2" charset="2"/>
              <a:buNone/>
            </a:pPr>
            <a:r>
              <a:rPr lang="en-US" sz="2600" smtClean="0">
                <a:latin typeface="Garamond" pitchFamily="18" charset="0"/>
              </a:rPr>
              <a:t>Antisenden : (not x) or (not y) </a:t>
            </a:r>
            <a:r>
              <a:rPr lang="en-US" sz="2600" smtClean="0">
                <a:latin typeface="Garamond" pitchFamily="18" charset="0"/>
                <a:sym typeface="Wingdings" pitchFamily="2" charset="2"/>
              </a:rPr>
              <a:t> </a:t>
            </a:r>
            <a:r>
              <a:rPr lang="en-US" sz="2600" smtClean="0">
                <a:solidFill>
                  <a:srgbClr val="FF0000"/>
                </a:solidFill>
                <a:latin typeface="Garamond" pitchFamily="18" charset="0"/>
                <a:sym typeface="Wingdings" pitchFamily="2" charset="2"/>
              </a:rPr>
              <a:t>True</a:t>
            </a:r>
          </a:p>
          <a:p>
            <a:pPr>
              <a:buFont typeface="Wingdings" pitchFamily="2" charset="2"/>
              <a:buNone/>
            </a:pPr>
            <a:r>
              <a:rPr lang="en-US" sz="2600" smtClean="0">
                <a:latin typeface="Garamond" pitchFamily="18" charset="0"/>
              </a:rPr>
              <a:t>Konsekuen : not (x and y) </a:t>
            </a:r>
            <a:r>
              <a:rPr lang="en-US" sz="2600" smtClean="0">
                <a:latin typeface="Garamond" pitchFamily="18" charset="0"/>
                <a:sym typeface="Wingdings" pitchFamily="2" charset="2"/>
              </a:rPr>
              <a:t> </a:t>
            </a:r>
            <a:r>
              <a:rPr lang="en-US" sz="2600" smtClean="0">
                <a:solidFill>
                  <a:srgbClr val="FF0000"/>
                </a:solidFill>
                <a:latin typeface="Garamond" pitchFamily="18" charset="0"/>
                <a:sym typeface="Wingdings" pitchFamily="2" charset="2"/>
              </a:rPr>
              <a:t>False</a:t>
            </a:r>
          </a:p>
        </p:txBody>
      </p:sp>
      <p:sp>
        <p:nvSpPr>
          <p:cNvPr id="4301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886B2FA-BA52-4A43-A189-4F3D804AB5EA}" type="slidenum">
              <a:rPr lang="en-US" altLang="en-US"/>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500" smtClean="0"/>
              <a:t>Kalkulus Proposisi-Falsification</a:t>
            </a:r>
          </a:p>
        </p:txBody>
      </p:sp>
      <p:sp>
        <p:nvSpPr>
          <p:cNvPr id="227331" name="Rectangle 3"/>
          <p:cNvSpPr>
            <a:spLocks noGrp="1" noChangeArrowheads="1"/>
          </p:cNvSpPr>
          <p:nvPr>
            <p:ph idx="1"/>
          </p:nvPr>
        </p:nvSpPr>
        <p:spPr>
          <a:xfrm>
            <a:off x="457200" y="1719263"/>
            <a:ext cx="8229600" cy="4949825"/>
          </a:xfrm>
        </p:spPr>
        <p:txBody>
          <a:bodyPr/>
          <a:lstStyle/>
          <a:p>
            <a:pPr>
              <a:lnSpc>
                <a:spcPct val="80000"/>
              </a:lnSpc>
              <a:buFont typeface="Wingdings" pitchFamily="2" charset="2"/>
              <a:buNone/>
            </a:pPr>
            <a:r>
              <a:rPr lang="en-US" sz="1800" smtClean="0">
                <a:latin typeface="Garamond" pitchFamily="18" charset="0"/>
              </a:rPr>
              <a:t>Antisenden : (not x) or (not y) </a:t>
            </a:r>
            <a:r>
              <a:rPr lang="en-US" sz="1800" smtClean="0">
                <a:latin typeface="Garamond" pitchFamily="18" charset="0"/>
                <a:sym typeface="Wingdings" pitchFamily="2" charset="2"/>
              </a:rPr>
              <a:t> </a:t>
            </a:r>
            <a:r>
              <a:rPr lang="en-US" sz="1800" b="1" smtClean="0">
                <a:solidFill>
                  <a:srgbClr val="FF0000"/>
                </a:solidFill>
                <a:latin typeface="Garamond" pitchFamily="18" charset="0"/>
                <a:sym typeface="Wingdings" pitchFamily="2" charset="2"/>
              </a:rPr>
              <a:t>True</a:t>
            </a:r>
          </a:p>
          <a:p>
            <a:pPr>
              <a:lnSpc>
                <a:spcPct val="80000"/>
              </a:lnSpc>
              <a:buFont typeface="Wingdings" pitchFamily="2" charset="2"/>
              <a:buNone/>
            </a:pPr>
            <a:r>
              <a:rPr lang="en-US" sz="1800" smtClean="0">
                <a:latin typeface="Garamond" pitchFamily="18" charset="0"/>
              </a:rPr>
              <a:t>Konsekuen : not (x and y) </a:t>
            </a:r>
            <a:r>
              <a:rPr lang="en-US" sz="1800" smtClean="0">
                <a:latin typeface="Garamond" pitchFamily="18" charset="0"/>
                <a:sym typeface="Wingdings" pitchFamily="2" charset="2"/>
              </a:rPr>
              <a:t> </a:t>
            </a:r>
            <a:r>
              <a:rPr lang="en-US" sz="1800" b="1" smtClean="0">
                <a:solidFill>
                  <a:srgbClr val="FF0000"/>
                </a:solidFill>
                <a:latin typeface="Garamond" pitchFamily="18" charset="0"/>
                <a:sym typeface="Wingdings" pitchFamily="2" charset="2"/>
              </a:rPr>
              <a:t>False</a:t>
            </a:r>
          </a:p>
          <a:p>
            <a:pPr>
              <a:lnSpc>
                <a:spcPct val="80000"/>
              </a:lnSpc>
              <a:buFont typeface="Wingdings" pitchFamily="2" charset="2"/>
              <a:buNone/>
            </a:pPr>
            <a:endParaRPr lang="en-US" sz="1800" smtClean="0">
              <a:latin typeface="Garamond" pitchFamily="18" charset="0"/>
            </a:endParaRPr>
          </a:p>
          <a:p>
            <a:pPr>
              <a:lnSpc>
                <a:spcPct val="80000"/>
              </a:lnSpc>
              <a:buFont typeface="Wingdings" pitchFamily="2" charset="2"/>
              <a:buNone/>
            </a:pPr>
            <a:r>
              <a:rPr lang="en-US" sz="1800" smtClean="0">
                <a:latin typeface="Garamond" pitchFamily="18" charset="0"/>
              </a:rPr>
              <a:t>Dari antisenden belum dpt ditarik kesimpulan, shg dicari dari Konsekuen yaitu didapat</a:t>
            </a:r>
          </a:p>
          <a:p>
            <a:pPr algn="ctr">
              <a:lnSpc>
                <a:spcPct val="80000"/>
              </a:lnSpc>
              <a:buFont typeface="Wingdings" pitchFamily="2" charset="2"/>
              <a:buNone/>
            </a:pPr>
            <a:r>
              <a:rPr lang="en-US" sz="1800" smtClean="0">
                <a:latin typeface="Garamond" pitchFamily="18" charset="0"/>
              </a:rPr>
              <a:t>not (x and y) </a:t>
            </a:r>
            <a:r>
              <a:rPr lang="en-US" sz="1800" smtClean="0">
                <a:latin typeface="Garamond" pitchFamily="18" charset="0"/>
                <a:sym typeface="Wingdings" pitchFamily="2" charset="2"/>
              </a:rPr>
              <a:t> </a:t>
            </a:r>
            <a:r>
              <a:rPr lang="en-US" sz="1800" b="1" smtClean="0">
                <a:solidFill>
                  <a:srgbClr val="FF0000"/>
                </a:solidFill>
                <a:latin typeface="Garamond" pitchFamily="18" charset="0"/>
                <a:sym typeface="Wingdings" pitchFamily="2" charset="2"/>
              </a:rPr>
              <a:t>False</a:t>
            </a:r>
          </a:p>
          <a:p>
            <a:pPr algn="ctr">
              <a:lnSpc>
                <a:spcPct val="80000"/>
              </a:lnSpc>
              <a:buFont typeface="Wingdings" pitchFamily="2" charset="2"/>
              <a:buNone/>
            </a:pPr>
            <a:r>
              <a:rPr lang="en-US" sz="1800" smtClean="0">
                <a:latin typeface="Garamond" pitchFamily="18" charset="0"/>
              </a:rPr>
              <a:t>(x and y) </a:t>
            </a:r>
            <a:r>
              <a:rPr lang="en-US" sz="1800" smtClean="0">
                <a:latin typeface="Garamond" pitchFamily="18" charset="0"/>
                <a:sym typeface="Wingdings" pitchFamily="2" charset="2"/>
              </a:rPr>
              <a:t> </a:t>
            </a:r>
            <a:r>
              <a:rPr lang="en-US" sz="1800" b="1" smtClean="0">
                <a:solidFill>
                  <a:srgbClr val="FF0000"/>
                </a:solidFill>
                <a:latin typeface="Garamond" pitchFamily="18" charset="0"/>
                <a:sym typeface="Wingdings" pitchFamily="2" charset="2"/>
              </a:rPr>
              <a:t>True</a:t>
            </a:r>
          </a:p>
          <a:p>
            <a:pPr>
              <a:lnSpc>
                <a:spcPct val="80000"/>
              </a:lnSpc>
              <a:buFont typeface="Wingdings" pitchFamily="2" charset="2"/>
              <a:buNone/>
            </a:pPr>
            <a:r>
              <a:rPr lang="en-US" sz="1800" smtClean="0">
                <a:latin typeface="Garamond" pitchFamily="18" charset="0"/>
                <a:sym typeface="Wingdings" pitchFamily="2" charset="2"/>
              </a:rPr>
              <a:t>I : 	x </a:t>
            </a:r>
            <a:r>
              <a:rPr lang="en-US" sz="1800" smtClean="0">
                <a:solidFill>
                  <a:srgbClr val="FF0000"/>
                </a:solidFill>
                <a:latin typeface="Garamond" pitchFamily="18" charset="0"/>
                <a:sym typeface="Wingdings" pitchFamily="2" charset="2"/>
              </a:rPr>
              <a:t> </a:t>
            </a:r>
            <a:r>
              <a:rPr lang="en-US" sz="1800" b="1" smtClean="0">
                <a:solidFill>
                  <a:srgbClr val="FF0000"/>
                </a:solidFill>
                <a:latin typeface="Garamond" pitchFamily="18" charset="0"/>
                <a:sym typeface="Wingdings" pitchFamily="2" charset="2"/>
              </a:rPr>
              <a:t>True</a:t>
            </a:r>
          </a:p>
          <a:p>
            <a:pPr>
              <a:lnSpc>
                <a:spcPct val="80000"/>
              </a:lnSpc>
              <a:buFont typeface="Wingdings" pitchFamily="2" charset="2"/>
              <a:buNone/>
            </a:pPr>
            <a:r>
              <a:rPr lang="en-US" sz="1800" b="1" smtClean="0">
                <a:solidFill>
                  <a:srgbClr val="FF0000"/>
                </a:solidFill>
                <a:latin typeface="Garamond" pitchFamily="18" charset="0"/>
                <a:sym typeface="Wingdings" pitchFamily="2" charset="2"/>
              </a:rPr>
              <a:t>	</a:t>
            </a:r>
            <a:r>
              <a:rPr lang="en-US" sz="1800" smtClean="0">
                <a:latin typeface="Garamond" pitchFamily="18" charset="0"/>
                <a:sym typeface="Wingdings" pitchFamily="2" charset="2"/>
              </a:rPr>
              <a:t>y </a:t>
            </a:r>
            <a:r>
              <a:rPr lang="en-US" sz="1800" smtClean="0">
                <a:solidFill>
                  <a:srgbClr val="FF0000"/>
                </a:solidFill>
                <a:latin typeface="Garamond" pitchFamily="18" charset="0"/>
                <a:sym typeface="Wingdings" pitchFamily="2" charset="2"/>
              </a:rPr>
              <a:t> </a:t>
            </a:r>
            <a:r>
              <a:rPr lang="en-US" sz="1800" b="1" smtClean="0">
                <a:solidFill>
                  <a:srgbClr val="FF0000"/>
                </a:solidFill>
                <a:latin typeface="Garamond" pitchFamily="18" charset="0"/>
                <a:sym typeface="Wingdings" pitchFamily="2" charset="2"/>
              </a:rPr>
              <a:t>True</a:t>
            </a:r>
            <a:r>
              <a:rPr lang="en-US" sz="1800" smtClean="0">
                <a:solidFill>
                  <a:srgbClr val="FF0000"/>
                </a:solidFill>
                <a:latin typeface="Garamond" pitchFamily="18" charset="0"/>
                <a:sym typeface="Wingdings" pitchFamily="2" charset="2"/>
              </a:rPr>
              <a:t>.</a:t>
            </a:r>
          </a:p>
          <a:p>
            <a:pPr>
              <a:lnSpc>
                <a:spcPct val="80000"/>
              </a:lnSpc>
              <a:buFont typeface="Wingdings" pitchFamily="2" charset="2"/>
              <a:buNone/>
            </a:pPr>
            <a:endParaRPr lang="en-US" sz="1800" smtClean="0">
              <a:latin typeface="Garamond" pitchFamily="18" charset="0"/>
              <a:sym typeface="Wingdings" pitchFamily="2" charset="2"/>
            </a:endParaRPr>
          </a:p>
          <a:p>
            <a:pPr>
              <a:lnSpc>
                <a:spcPct val="80000"/>
              </a:lnSpc>
              <a:buFont typeface="Wingdings" pitchFamily="2" charset="2"/>
              <a:buNone/>
            </a:pPr>
            <a:r>
              <a:rPr lang="en-US" sz="1800" smtClean="0">
                <a:latin typeface="Garamond" pitchFamily="18" charset="0"/>
                <a:sym typeface="Wingdings" pitchFamily="2" charset="2"/>
              </a:rPr>
              <a:t>Dari interpretasi yang didapat, maka Antisenden</a:t>
            </a:r>
          </a:p>
          <a:p>
            <a:pPr algn="ctr">
              <a:lnSpc>
                <a:spcPct val="80000"/>
              </a:lnSpc>
              <a:buFont typeface="Wingdings" pitchFamily="2" charset="2"/>
              <a:buNone/>
            </a:pPr>
            <a:r>
              <a:rPr lang="en-US" sz="1800" smtClean="0">
                <a:latin typeface="Garamond" pitchFamily="18" charset="0"/>
              </a:rPr>
              <a:t>(not x) or (not y) </a:t>
            </a:r>
            <a:r>
              <a:rPr lang="en-US" sz="1800" smtClean="0">
                <a:latin typeface="Garamond" pitchFamily="18" charset="0"/>
                <a:sym typeface="Wingdings" pitchFamily="2" charset="2"/>
              </a:rPr>
              <a:t> </a:t>
            </a:r>
            <a:r>
              <a:rPr lang="en-US" sz="1800" b="1" smtClean="0">
                <a:solidFill>
                  <a:srgbClr val="FF0000"/>
                </a:solidFill>
                <a:latin typeface="Garamond" pitchFamily="18" charset="0"/>
                <a:sym typeface="Wingdings" pitchFamily="2" charset="2"/>
              </a:rPr>
              <a:t>True</a:t>
            </a:r>
            <a:r>
              <a:rPr lang="en-US" sz="1800" smtClean="0">
                <a:solidFill>
                  <a:srgbClr val="FF0000"/>
                </a:solidFill>
                <a:latin typeface="Garamond" pitchFamily="18" charset="0"/>
                <a:sym typeface="Wingdings" pitchFamily="2" charset="2"/>
              </a:rPr>
              <a:t> </a:t>
            </a:r>
            <a:r>
              <a:rPr lang="en-US" sz="1800" smtClean="0">
                <a:latin typeface="Garamond" pitchFamily="18" charset="0"/>
                <a:sym typeface="Wingdings" pitchFamily="2" charset="2"/>
              </a:rPr>
              <a:t>(asumsi awal)</a:t>
            </a:r>
          </a:p>
          <a:p>
            <a:pPr algn="ctr">
              <a:lnSpc>
                <a:spcPct val="80000"/>
              </a:lnSpc>
              <a:buFont typeface="Wingdings" pitchFamily="2" charset="2"/>
              <a:buNone/>
            </a:pPr>
            <a:endParaRPr lang="en-US" sz="1800" smtClean="0">
              <a:latin typeface="Garamond" pitchFamily="18" charset="0"/>
              <a:sym typeface="Wingdings" pitchFamily="2" charset="2"/>
            </a:endParaRPr>
          </a:p>
          <a:p>
            <a:pPr algn="ctr">
              <a:lnSpc>
                <a:spcPct val="80000"/>
              </a:lnSpc>
              <a:buFont typeface="Wingdings" pitchFamily="2" charset="2"/>
              <a:buNone/>
            </a:pPr>
            <a:r>
              <a:rPr lang="en-US" sz="1800" smtClean="0">
                <a:latin typeface="Garamond" pitchFamily="18" charset="0"/>
                <a:sym typeface="Wingdings" pitchFamily="2" charset="2"/>
              </a:rPr>
              <a:t>not (True) or not (True)  </a:t>
            </a:r>
            <a:r>
              <a:rPr lang="en-US" sz="1800" b="1" smtClean="0">
                <a:solidFill>
                  <a:srgbClr val="FF0000"/>
                </a:solidFill>
                <a:latin typeface="Garamond" pitchFamily="18" charset="0"/>
                <a:sym typeface="Wingdings" pitchFamily="2" charset="2"/>
              </a:rPr>
              <a:t>False</a:t>
            </a:r>
            <a:r>
              <a:rPr lang="en-US" sz="1800" smtClean="0">
                <a:latin typeface="Garamond" pitchFamily="18" charset="0"/>
                <a:sym typeface="Wingdings" pitchFamily="2" charset="2"/>
              </a:rPr>
              <a:t> (dari I)</a:t>
            </a:r>
          </a:p>
          <a:p>
            <a:pPr algn="ctr">
              <a:lnSpc>
                <a:spcPct val="80000"/>
              </a:lnSpc>
              <a:buFont typeface="Wingdings" pitchFamily="2" charset="2"/>
              <a:buNone/>
            </a:pPr>
            <a:endParaRPr lang="en-US" sz="1800" smtClean="0">
              <a:latin typeface="Garamond" pitchFamily="18" charset="0"/>
              <a:sym typeface="Wingdings" pitchFamily="2" charset="2"/>
            </a:endParaRPr>
          </a:p>
          <a:p>
            <a:pPr>
              <a:lnSpc>
                <a:spcPct val="80000"/>
              </a:lnSpc>
              <a:buFont typeface="Wingdings" pitchFamily="2" charset="2"/>
              <a:buNone/>
            </a:pPr>
            <a:r>
              <a:rPr lang="en-US" sz="1800" smtClean="0">
                <a:latin typeface="Garamond" pitchFamily="18" charset="0"/>
                <a:sym typeface="Wingdings" pitchFamily="2" charset="2"/>
              </a:rPr>
              <a:t>Terdapat Ketidaksesuaian antara asumsi awal dengan Interpretasi yang didapat, maka terjadi kontradiksi. Karena kontradiksi maka dapat diambil kesimpulan bahwa kalimat bersifat VALID</a:t>
            </a:r>
          </a:p>
          <a:p>
            <a:pPr>
              <a:lnSpc>
                <a:spcPct val="80000"/>
              </a:lnSpc>
              <a:buFont typeface="Wingdings" pitchFamily="2" charset="2"/>
              <a:buNone/>
            </a:pPr>
            <a:endParaRPr lang="en-US" sz="1800" smtClean="0">
              <a:latin typeface="Garamond" pitchFamily="18" charset="0"/>
            </a:endParaRPr>
          </a:p>
        </p:txBody>
      </p:sp>
      <p:sp>
        <p:nvSpPr>
          <p:cNvPr id="4403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A2569A6-B2AD-4FA9-9CEE-ABB2D167C71F}" type="slidenum">
              <a:rPr lang="en-US" altLang="en-US"/>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500" smtClean="0"/>
              <a:t>Kalkulus Proposisi-Falsification</a:t>
            </a:r>
          </a:p>
        </p:txBody>
      </p:sp>
      <p:sp>
        <p:nvSpPr>
          <p:cNvPr id="229379" name="Rectangle 3"/>
          <p:cNvSpPr>
            <a:spLocks noGrp="1" noChangeArrowheads="1"/>
          </p:cNvSpPr>
          <p:nvPr>
            <p:ph idx="1"/>
          </p:nvPr>
        </p:nvSpPr>
        <p:spPr/>
        <p:txBody>
          <a:bodyPr/>
          <a:lstStyle/>
          <a:p>
            <a:pPr algn="ctr">
              <a:lnSpc>
                <a:spcPct val="80000"/>
              </a:lnSpc>
              <a:buFont typeface="Wingdings" pitchFamily="2" charset="2"/>
              <a:buNone/>
            </a:pPr>
            <a:r>
              <a:rPr lang="en-US" sz="2700" b="1" dirty="0" smtClean="0">
                <a:latin typeface="Garamond" pitchFamily="18" charset="0"/>
              </a:rPr>
              <a:t>B : (if x then y) if and only if ((not x) or y)</a:t>
            </a:r>
            <a:r>
              <a:rPr lang="en-US" sz="2700" dirty="0" smtClean="0">
                <a:latin typeface="Garamond" pitchFamily="18" charset="0"/>
              </a:rPr>
              <a:t> </a:t>
            </a:r>
          </a:p>
          <a:p>
            <a:pPr>
              <a:lnSpc>
                <a:spcPct val="80000"/>
              </a:lnSpc>
              <a:buFont typeface="Wingdings" pitchFamily="2" charset="2"/>
              <a:buNone/>
            </a:pPr>
            <a:endParaRPr lang="en-US" sz="2700" dirty="0" smtClean="0">
              <a:latin typeface="Garamond" pitchFamily="18" charset="0"/>
            </a:endParaRPr>
          </a:p>
          <a:p>
            <a:pPr>
              <a:lnSpc>
                <a:spcPct val="80000"/>
              </a:lnSpc>
              <a:buFont typeface="Wingdings" pitchFamily="2" charset="2"/>
              <a:buNone/>
            </a:pPr>
            <a:r>
              <a:rPr lang="en-US" sz="2700" dirty="0" err="1" smtClean="0">
                <a:latin typeface="Garamond" pitchFamily="18" charset="0"/>
              </a:rPr>
              <a:t>Ada</a:t>
            </a:r>
            <a:r>
              <a:rPr lang="en-US" sz="2700" dirty="0" smtClean="0">
                <a:latin typeface="Garamond" pitchFamily="18" charset="0"/>
              </a:rPr>
              <a:t> 2 </a:t>
            </a:r>
            <a:r>
              <a:rPr lang="en-US" sz="2700" dirty="0" err="1" smtClean="0">
                <a:latin typeface="Garamond" pitchFamily="18" charset="0"/>
              </a:rPr>
              <a:t>kasus</a:t>
            </a:r>
            <a:r>
              <a:rPr lang="en-US" sz="2700" dirty="0" smtClean="0">
                <a:latin typeface="Garamond" pitchFamily="18" charset="0"/>
              </a:rPr>
              <a:t> yang </a:t>
            </a:r>
            <a:r>
              <a:rPr lang="en-US" sz="2700" dirty="0" err="1" smtClean="0">
                <a:latin typeface="Garamond" pitchFamily="18" charset="0"/>
              </a:rPr>
              <a:t>menjadikan</a:t>
            </a:r>
            <a:r>
              <a:rPr lang="en-US" sz="2700" dirty="0" smtClean="0">
                <a:latin typeface="Garamond" pitchFamily="18" charset="0"/>
              </a:rPr>
              <a:t> </a:t>
            </a:r>
            <a:r>
              <a:rPr lang="en-US" sz="2700" dirty="0" err="1" smtClean="0">
                <a:latin typeface="Garamond" pitchFamily="18" charset="0"/>
              </a:rPr>
              <a:t>kalimat</a:t>
            </a:r>
            <a:r>
              <a:rPr lang="en-US" sz="2700" dirty="0" smtClean="0">
                <a:latin typeface="Garamond" pitchFamily="18" charset="0"/>
              </a:rPr>
              <a:t> B </a:t>
            </a:r>
            <a:r>
              <a:rPr lang="en-US" sz="2700" dirty="0" err="1" smtClean="0">
                <a:latin typeface="Garamond" pitchFamily="18" charset="0"/>
              </a:rPr>
              <a:t>adalah</a:t>
            </a:r>
            <a:r>
              <a:rPr lang="en-US" sz="2700" dirty="0" smtClean="0">
                <a:latin typeface="Garamond" pitchFamily="18" charset="0"/>
              </a:rPr>
              <a:t> </a:t>
            </a:r>
            <a:r>
              <a:rPr lang="en-US" sz="2700" i="1" dirty="0" smtClean="0">
                <a:latin typeface="Garamond" pitchFamily="18" charset="0"/>
              </a:rPr>
              <a:t>False</a:t>
            </a:r>
            <a:r>
              <a:rPr lang="en-US" sz="2700" dirty="0" smtClean="0">
                <a:latin typeface="Garamond" pitchFamily="18" charset="0"/>
              </a:rPr>
              <a:t>, </a:t>
            </a:r>
            <a:r>
              <a:rPr lang="en-US" sz="2700" dirty="0" err="1" smtClean="0">
                <a:latin typeface="Garamond" pitchFamily="18" charset="0"/>
              </a:rPr>
              <a:t>yaitu</a:t>
            </a:r>
            <a:r>
              <a:rPr lang="en-US" sz="2700" dirty="0" smtClean="0">
                <a:latin typeface="Garamond" pitchFamily="18" charset="0"/>
              </a:rPr>
              <a:t> </a:t>
            </a:r>
          </a:p>
          <a:p>
            <a:pPr>
              <a:lnSpc>
                <a:spcPct val="80000"/>
              </a:lnSpc>
              <a:buFont typeface="Wingdings" pitchFamily="2" charset="2"/>
              <a:buNone/>
            </a:pPr>
            <a:r>
              <a:rPr lang="en-US" sz="2700" dirty="0" smtClean="0">
                <a:latin typeface="Garamond" pitchFamily="18" charset="0"/>
              </a:rPr>
              <a:t>I</a:t>
            </a:r>
            <a:r>
              <a:rPr lang="en-US" sz="2700" baseline="-25000" dirty="0" smtClean="0">
                <a:latin typeface="Garamond" pitchFamily="18" charset="0"/>
              </a:rPr>
              <a:t>1</a:t>
            </a:r>
            <a:r>
              <a:rPr lang="en-US" sz="2700" dirty="0" smtClean="0">
                <a:latin typeface="Garamond" pitchFamily="18" charset="0"/>
              </a:rPr>
              <a:t> :</a:t>
            </a:r>
          </a:p>
          <a:p>
            <a:pPr lvl="1">
              <a:lnSpc>
                <a:spcPct val="80000"/>
              </a:lnSpc>
              <a:buFont typeface="Wingdings" pitchFamily="2" charset="2"/>
              <a:buNone/>
            </a:pPr>
            <a:r>
              <a:rPr lang="en-US" sz="2400" dirty="0" err="1" smtClean="0">
                <a:latin typeface="Garamond" pitchFamily="18" charset="0"/>
              </a:rPr>
              <a:t>Sisi</a:t>
            </a:r>
            <a:r>
              <a:rPr lang="en-US" sz="2400" dirty="0" smtClean="0">
                <a:latin typeface="Garamond" pitchFamily="18" charset="0"/>
              </a:rPr>
              <a:t> </a:t>
            </a:r>
            <a:r>
              <a:rPr lang="en-US" sz="2400" dirty="0" err="1" smtClean="0">
                <a:latin typeface="Garamond" pitchFamily="18" charset="0"/>
              </a:rPr>
              <a:t>kiri</a:t>
            </a:r>
            <a:r>
              <a:rPr lang="en-US" sz="2400" dirty="0" smtClean="0">
                <a:latin typeface="Garamond" pitchFamily="18" charset="0"/>
              </a:rPr>
              <a:t> : </a:t>
            </a:r>
            <a:r>
              <a:rPr lang="en-US" sz="2400" b="1" dirty="0" smtClean="0">
                <a:latin typeface="Garamond" pitchFamily="18" charset="0"/>
              </a:rPr>
              <a:t>(if x then y) </a:t>
            </a:r>
            <a:r>
              <a:rPr lang="en-US" sz="2400" b="1" dirty="0" smtClean="0">
                <a:latin typeface="Garamond" pitchFamily="18" charset="0"/>
                <a:sym typeface="Wingdings" pitchFamily="2" charset="2"/>
              </a:rPr>
              <a:t> </a:t>
            </a:r>
            <a:r>
              <a:rPr lang="en-US" sz="2400" b="1" dirty="0" smtClean="0">
                <a:solidFill>
                  <a:srgbClr val="FF0000"/>
                </a:solidFill>
                <a:latin typeface="Garamond" pitchFamily="18" charset="0"/>
                <a:sym typeface="Wingdings" pitchFamily="2" charset="2"/>
              </a:rPr>
              <a:t>True</a:t>
            </a:r>
          </a:p>
          <a:p>
            <a:pPr lvl="1">
              <a:lnSpc>
                <a:spcPct val="80000"/>
              </a:lnSpc>
              <a:buFont typeface="Wingdings" pitchFamily="2" charset="2"/>
              <a:buNone/>
            </a:pPr>
            <a:r>
              <a:rPr lang="en-US" sz="2400" dirty="0" err="1" smtClean="0">
                <a:latin typeface="Garamond" pitchFamily="18" charset="0"/>
              </a:rPr>
              <a:t>Sisi</a:t>
            </a:r>
            <a:r>
              <a:rPr lang="en-US" sz="2400" dirty="0" smtClean="0">
                <a:latin typeface="Garamond" pitchFamily="18" charset="0"/>
              </a:rPr>
              <a:t> </a:t>
            </a:r>
            <a:r>
              <a:rPr lang="en-US" sz="2400" dirty="0" err="1" smtClean="0">
                <a:latin typeface="Garamond" pitchFamily="18" charset="0"/>
              </a:rPr>
              <a:t>kanan</a:t>
            </a:r>
            <a:r>
              <a:rPr lang="en-US" sz="2400" dirty="0" smtClean="0">
                <a:latin typeface="Garamond" pitchFamily="18" charset="0"/>
              </a:rPr>
              <a:t> </a:t>
            </a:r>
            <a:r>
              <a:rPr lang="en-US" sz="2400" b="1" dirty="0" smtClean="0">
                <a:latin typeface="Garamond" pitchFamily="18" charset="0"/>
              </a:rPr>
              <a:t>: ((not x) or y) </a:t>
            </a:r>
            <a:r>
              <a:rPr lang="en-US" sz="2400" b="1" dirty="0" smtClean="0">
                <a:latin typeface="Garamond" pitchFamily="18" charset="0"/>
                <a:sym typeface="Wingdings" pitchFamily="2" charset="2"/>
              </a:rPr>
              <a:t> </a:t>
            </a:r>
            <a:r>
              <a:rPr lang="en-US" sz="2400" b="1" dirty="0" smtClean="0">
                <a:solidFill>
                  <a:srgbClr val="FF0000"/>
                </a:solidFill>
                <a:latin typeface="Garamond" pitchFamily="18" charset="0"/>
                <a:sym typeface="Wingdings" pitchFamily="2" charset="2"/>
              </a:rPr>
              <a:t>False</a:t>
            </a:r>
          </a:p>
          <a:p>
            <a:pPr>
              <a:lnSpc>
                <a:spcPct val="80000"/>
              </a:lnSpc>
              <a:buFont typeface="Wingdings" pitchFamily="2" charset="2"/>
              <a:buNone/>
            </a:pPr>
            <a:r>
              <a:rPr lang="en-US" sz="2700" dirty="0" smtClean="0">
                <a:latin typeface="Garamond" pitchFamily="18" charset="0"/>
              </a:rPr>
              <a:t>I</a:t>
            </a:r>
            <a:r>
              <a:rPr lang="en-US" sz="2700" baseline="-25000" dirty="0" smtClean="0">
                <a:latin typeface="Garamond" pitchFamily="18" charset="0"/>
              </a:rPr>
              <a:t>2</a:t>
            </a:r>
            <a:r>
              <a:rPr lang="en-US" sz="2700" dirty="0" smtClean="0">
                <a:latin typeface="Garamond" pitchFamily="18" charset="0"/>
              </a:rPr>
              <a:t> :</a:t>
            </a:r>
          </a:p>
          <a:p>
            <a:pPr lvl="1">
              <a:lnSpc>
                <a:spcPct val="80000"/>
              </a:lnSpc>
              <a:buFont typeface="Wingdings" pitchFamily="2" charset="2"/>
              <a:buNone/>
            </a:pPr>
            <a:r>
              <a:rPr lang="en-US" sz="2400" dirty="0" err="1" smtClean="0">
                <a:latin typeface="Garamond" pitchFamily="18" charset="0"/>
              </a:rPr>
              <a:t>Sisi</a:t>
            </a:r>
            <a:r>
              <a:rPr lang="en-US" sz="2400" dirty="0" smtClean="0">
                <a:latin typeface="Garamond" pitchFamily="18" charset="0"/>
              </a:rPr>
              <a:t> </a:t>
            </a:r>
            <a:r>
              <a:rPr lang="id-ID" sz="2400" dirty="0" smtClean="0">
                <a:latin typeface="Garamond" pitchFamily="18" charset="0"/>
              </a:rPr>
              <a:t>kanan</a:t>
            </a:r>
            <a:r>
              <a:rPr lang="en-US" sz="2400" dirty="0" smtClean="0">
                <a:latin typeface="Garamond" pitchFamily="18" charset="0"/>
              </a:rPr>
              <a:t> : </a:t>
            </a:r>
            <a:r>
              <a:rPr lang="en-US" sz="2400" b="1" dirty="0" smtClean="0">
                <a:latin typeface="Garamond" pitchFamily="18" charset="0"/>
              </a:rPr>
              <a:t>((not x) or y) </a:t>
            </a:r>
            <a:r>
              <a:rPr lang="en-US" sz="2400" b="1" dirty="0" smtClean="0">
                <a:latin typeface="Garamond" pitchFamily="18" charset="0"/>
                <a:sym typeface="Wingdings" pitchFamily="2" charset="2"/>
              </a:rPr>
              <a:t> </a:t>
            </a:r>
            <a:r>
              <a:rPr lang="en-US" sz="2400" b="1" dirty="0" smtClean="0">
                <a:solidFill>
                  <a:srgbClr val="FF0000"/>
                </a:solidFill>
                <a:latin typeface="Garamond" pitchFamily="18" charset="0"/>
                <a:sym typeface="Wingdings" pitchFamily="2" charset="2"/>
              </a:rPr>
              <a:t>True</a:t>
            </a:r>
          </a:p>
          <a:p>
            <a:pPr lvl="1">
              <a:lnSpc>
                <a:spcPct val="80000"/>
              </a:lnSpc>
              <a:buFont typeface="Wingdings" pitchFamily="2" charset="2"/>
              <a:buNone/>
            </a:pPr>
            <a:r>
              <a:rPr lang="en-US" sz="2400" dirty="0" err="1" smtClean="0">
                <a:latin typeface="Garamond" pitchFamily="18" charset="0"/>
              </a:rPr>
              <a:t>Sisi</a:t>
            </a:r>
            <a:r>
              <a:rPr lang="en-US" sz="2400" dirty="0" smtClean="0">
                <a:latin typeface="Garamond" pitchFamily="18" charset="0"/>
              </a:rPr>
              <a:t> k</a:t>
            </a:r>
            <a:r>
              <a:rPr lang="id-ID" sz="2400" smtClean="0">
                <a:latin typeface="Garamond" pitchFamily="18" charset="0"/>
              </a:rPr>
              <a:t>iri</a:t>
            </a:r>
            <a:r>
              <a:rPr lang="en-US" sz="2400" smtClean="0">
                <a:latin typeface="Garamond" pitchFamily="18" charset="0"/>
              </a:rPr>
              <a:t> </a:t>
            </a:r>
            <a:r>
              <a:rPr lang="en-US" sz="2400" b="1" dirty="0" smtClean="0">
                <a:latin typeface="Garamond" pitchFamily="18" charset="0"/>
              </a:rPr>
              <a:t>: (if x then y)  </a:t>
            </a:r>
            <a:r>
              <a:rPr lang="en-US" sz="2400" b="1" dirty="0" smtClean="0">
                <a:latin typeface="Garamond" pitchFamily="18" charset="0"/>
                <a:sym typeface="Wingdings" pitchFamily="2" charset="2"/>
              </a:rPr>
              <a:t> </a:t>
            </a:r>
            <a:r>
              <a:rPr lang="en-US" sz="2400" b="1" dirty="0" smtClean="0">
                <a:solidFill>
                  <a:srgbClr val="FF0000"/>
                </a:solidFill>
                <a:latin typeface="Garamond" pitchFamily="18" charset="0"/>
                <a:sym typeface="Wingdings" pitchFamily="2" charset="2"/>
              </a:rPr>
              <a:t>False</a:t>
            </a:r>
          </a:p>
          <a:p>
            <a:pPr>
              <a:lnSpc>
                <a:spcPct val="80000"/>
              </a:lnSpc>
              <a:buFont typeface="Wingdings" pitchFamily="2" charset="2"/>
              <a:buNone/>
            </a:pPr>
            <a:endParaRPr lang="en-US" sz="2700" b="1" dirty="0" smtClean="0">
              <a:solidFill>
                <a:srgbClr val="FF0000"/>
              </a:solidFill>
              <a:latin typeface="Garamond" pitchFamily="18" charset="0"/>
              <a:sym typeface="Wingdings" pitchFamily="2" charset="2"/>
            </a:endParaRPr>
          </a:p>
          <a:p>
            <a:pPr>
              <a:lnSpc>
                <a:spcPct val="80000"/>
              </a:lnSpc>
              <a:buFont typeface="Wingdings" pitchFamily="2" charset="2"/>
              <a:buNone/>
            </a:pPr>
            <a:r>
              <a:rPr lang="en-US" sz="2700" dirty="0" err="1" smtClean="0">
                <a:latin typeface="Garamond" pitchFamily="18" charset="0"/>
                <a:sym typeface="Wingdings" pitchFamily="2" charset="2"/>
              </a:rPr>
              <a:t>Maka</a:t>
            </a:r>
            <a:r>
              <a:rPr lang="en-US" sz="2700" dirty="0" smtClean="0">
                <a:latin typeface="Garamond" pitchFamily="18" charset="0"/>
                <a:sym typeface="Wingdings" pitchFamily="2" charset="2"/>
              </a:rPr>
              <a:t> </a:t>
            </a:r>
            <a:r>
              <a:rPr lang="en-US" sz="2700" dirty="0" err="1" smtClean="0">
                <a:latin typeface="Garamond" pitchFamily="18" charset="0"/>
                <a:sym typeface="Wingdings" pitchFamily="2" charset="2"/>
              </a:rPr>
              <a:t>harus</a:t>
            </a:r>
            <a:r>
              <a:rPr lang="en-US" sz="2700" dirty="0" smtClean="0">
                <a:latin typeface="Garamond" pitchFamily="18" charset="0"/>
                <a:sym typeface="Wingdings" pitchFamily="2" charset="2"/>
              </a:rPr>
              <a:t> </a:t>
            </a:r>
            <a:r>
              <a:rPr lang="en-US" sz="2700" dirty="0" err="1" smtClean="0">
                <a:latin typeface="Garamond" pitchFamily="18" charset="0"/>
                <a:sym typeface="Wingdings" pitchFamily="2" charset="2"/>
              </a:rPr>
              <a:t>diuji-cobakan</a:t>
            </a:r>
            <a:r>
              <a:rPr lang="en-US" sz="2700" dirty="0" smtClean="0">
                <a:latin typeface="Garamond" pitchFamily="18" charset="0"/>
                <a:sym typeface="Wingdings" pitchFamily="2" charset="2"/>
              </a:rPr>
              <a:t> </a:t>
            </a:r>
            <a:r>
              <a:rPr lang="en-US" sz="2700" dirty="0" err="1" smtClean="0">
                <a:latin typeface="Garamond" pitchFamily="18" charset="0"/>
                <a:sym typeface="Wingdings" pitchFamily="2" charset="2"/>
              </a:rPr>
              <a:t>untuk</a:t>
            </a:r>
            <a:r>
              <a:rPr lang="en-US" sz="2700" dirty="0" smtClean="0">
                <a:latin typeface="Garamond" pitchFamily="18" charset="0"/>
                <a:sym typeface="Wingdings" pitchFamily="2" charset="2"/>
              </a:rPr>
              <a:t> </a:t>
            </a:r>
            <a:r>
              <a:rPr lang="en-US" sz="2700" dirty="0" err="1" smtClean="0">
                <a:latin typeface="Garamond" pitchFamily="18" charset="0"/>
                <a:sym typeface="Wingdings" pitchFamily="2" charset="2"/>
              </a:rPr>
              <a:t>keseluruhan</a:t>
            </a:r>
            <a:r>
              <a:rPr lang="en-US" sz="2700" dirty="0" smtClean="0">
                <a:latin typeface="Garamond" pitchFamily="18" charset="0"/>
                <a:sym typeface="Wingdings" pitchFamily="2" charset="2"/>
              </a:rPr>
              <a:t> </a:t>
            </a:r>
            <a:r>
              <a:rPr lang="en-US" sz="2700" dirty="0" err="1" smtClean="0">
                <a:latin typeface="Garamond" pitchFamily="18" charset="0"/>
                <a:sym typeface="Wingdings" pitchFamily="2" charset="2"/>
              </a:rPr>
              <a:t>kasus</a:t>
            </a:r>
            <a:r>
              <a:rPr lang="en-US" sz="2700" dirty="0" smtClean="0">
                <a:latin typeface="Garamond" pitchFamily="18" charset="0"/>
                <a:sym typeface="Wingdings" pitchFamily="2" charset="2"/>
              </a:rPr>
              <a:t>.</a:t>
            </a:r>
          </a:p>
          <a:p>
            <a:pPr>
              <a:lnSpc>
                <a:spcPct val="80000"/>
              </a:lnSpc>
              <a:buFont typeface="Wingdings" pitchFamily="2" charset="2"/>
              <a:buNone/>
            </a:pPr>
            <a:endParaRPr lang="en-US" sz="2700" b="1" dirty="0" smtClean="0">
              <a:latin typeface="Garamond" pitchFamily="18" charset="0"/>
            </a:endParaRPr>
          </a:p>
        </p:txBody>
      </p:sp>
      <p:sp>
        <p:nvSpPr>
          <p:cNvPr id="4506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8B7EAF8-FF52-40E0-8296-2C162D0E7B9B}" type="slidenum">
              <a:rPr lang="en-US" altLang="en-US"/>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500" smtClean="0"/>
              <a:t>Kalkulus Proposisi-Falsification</a:t>
            </a:r>
          </a:p>
        </p:txBody>
      </p:sp>
      <p:sp>
        <p:nvSpPr>
          <p:cNvPr id="230403" name="Rectangle 3"/>
          <p:cNvSpPr>
            <a:spLocks noGrp="1" noChangeArrowheads="1"/>
          </p:cNvSpPr>
          <p:nvPr>
            <p:ph idx="1"/>
          </p:nvPr>
        </p:nvSpPr>
        <p:spPr>
          <a:xfrm>
            <a:off x="457200" y="1719263"/>
            <a:ext cx="8229600" cy="4805362"/>
          </a:xfrm>
        </p:spPr>
        <p:txBody>
          <a:bodyPr/>
          <a:lstStyle/>
          <a:p>
            <a:pPr>
              <a:lnSpc>
                <a:spcPct val="80000"/>
              </a:lnSpc>
              <a:buFont typeface="Wingdings" pitchFamily="2" charset="2"/>
              <a:buNone/>
            </a:pPr>
            <a:r>
              <a:rPr lang="en-US" sz="1800" dirty="0" err="1" smtClean="0">
                <a:latin typeface="Garamond" pitchFamily="18" charset="0"/>
              </a:rPr>
              <a:t>Kasus</a:t>
            </a:r>
            <a:r>
              <a:rPr lang="en-US" sz="1800" dirty="0" smtClean="0">
                <a:latin typeface="Garamond" pitchFamily="18" charset="0"/>
              </a:rPr>
              <a:t> I</a:t>
            </a:r>
            <a:r>
              <a:rPr lang="en-US" sz="1800" baseline="-25000" dirty="0" smtClean="0">
                <a:latin typeface="Garamond" pitchFamily="18" charset="0"/>
              </a:rPr>
              <a:t>1</a:t>
            </a:r>
            <a:r>
              <a:rPr lang="en-US" sz="1800" dirty="0" smtClean="0">
                <a:latin typeface="Garamond" pitchFamily="18" charset="0"/>
              </a:rPr>
              <a:t> :</a:t>
            </a:r>
          </a:p>
          <a:p>
            <a:pPr>
              <a:lnSpc>
                <a:spcPct val="80000"/>
              </a:lnSpc>
              <a:buFont typeface="Wingdings" pitchFamily="2" charset="2"/>
              <a:buNone/>
            </a:pPr>
            <a:r>
              <a:rPr lang="en-US" sz="1800" dirty="0" err="1" smtClean="0">
                <a:latin typeface="Garamond" pitchFamily="18" charset="0"/>
              </a:rPr>
              <a:t>Sisi</a:t>
            </a:r>
            <a:r>
              <a:rPr lang="en-US" sz="1800" dirty="0" smtClean="0">
                <a:latin typeface="Garamond" pitchFamily="18" charset="0"/>
              </a:rPr>
              <a:t> </a:t>
            </a:r>
            <a:r>
              <a:rPr lang="en-US" sz="1800" dirty="0" err="1" smtClean="0">
                <a:latin typeface="Garamond" pitchFamily="18" charset="0"/>
              </a:rPr>
              <a:t>kiri</a:t>
            </a:r>
            <a:r>
              <a:rPr lang="en-US" sz="1800" dirty="0" smtClean="0">
                <a:latin typeface="Garamond" pitchFamily="18" charset="0"/>
              </a:rPr>
              <a:t> : </a:t>
            </a:r>
            <a:r>
              <a:rPr lang="en-US" sz="1800" b="1" dirty="0" smtClean="0">
                <a:latin typeface="Garamond" pitchFamily="18" charset="0"/>
              </a:rPr>
              <a:t>if x then y </a:t>
            </a:r>
            <a:r>
              <a:rPr lang="en-US" sz="1800" b="1" dirty="0" smtClean="0">
                <a:latin typeface="Garamond" pitchFamily="18" charset="0"/>
                <a:sym typeface="Wingdings" pitchFamily="2" charset="2"/>
              </a:rPr>
              <a:t> </a:t>
            </a:r>
            <a:r>
              <a:rPr lang="en-US" sz="1800" b="1" dirty="0" smtClean="0">
                <a:solidFill>
                  <a:srgbClr val="FF0000"/>
                </a:solidFill>
                <a:latin typeface="Garamond" pitchFamily="18" charset="0"/>
                <a:sym typeface="Wingdings" pitchFamily="2" charset="2"/>
              </a:rPr>
              <a:t>True</a:t>
            </a:r>
          </a:p>
          <a:p>
            <a:pPr>
              <a:lnSpc>
                <a:spcPct val="80000"/>
              </a:lnSpc>
              <a:buFont typeface="Wingdings" pitchFamily="2" charset="2"/>
              <a:buNone/>
            </a:pPr>
            <a:r>
              <a:rPr lang="en-US" sz="1800" dirty="0" err="1" smtClean="0">
                <a:latin typeface="Garamond" pitchFamily="18" charset="0"/>
              </a:rPr>
              <a:t>Sisi</a:t>
            </a:r>
            <a:r>
              <a:rPr lang="en-US" sz="1800" dirty="0" smtClean="0">
                <a:latin typeface="Garamond" pitchFamily="18" charset="0"/>
              </a:rPr>
              <a:t> </a:t>
            </a:r>
            <a:r>
              <a:rPr lang="en-US" sz="1800" dirty="0" err="1" smtClean="0">
                <a:latin typeface="Garamond" pitchFamily="18" charset="0"/>
              </a:rPr>
              <a:t>kanan</a:t>
            </a:r>
            <a:r>
              <a:rPr lang="en-US" sz="1800" dirty="0" smtClean="0">
                <a:latin typeface="Garamond" pitchFamily="18" charset="0"/>
              </a:rPr>
              <a:t> </a:t>
            </a:r>
            <a:r>
              <a:rPr lang="en-US" sz="1800" b="1" dirty="0" smtClean="0">
                <a:latin typeface="Garamond" pitchFamily="18" charset="0"/>
              </a:rPr>
              <a:t>: not x or y </a:t>
            </a:r>
            <a:r>
              <a:rPr lang="en-US" sz="1800" b="1" dirty="0" smtClean="0">
                <a:latin typeface="Garamond" pitchFamily="18" charset="0"/>
                <a:sym typeface="Wingdings" pitchFamily="2" charset="2"/>
              </a:rPr>
              <a:t> </a:t>
            </a:r>
            <a:r>
              <a:rPr lang="en-US" sz="1800" b="1" dirty="0" smtClean="0">
                <a:solidFill>
                  <a:srgbClr val="FF0000"/>
                </a:solidFill>
                <a:latin typeface="Garamond" pitchFamily="18" charset="0"/>
                <a:sym typeface="Wingdings" pitchFamily="2" charset="2"/>
              </a:rPr>
              <a:t>False</a:t>
            </a:r>
          </a:p>
          <a:p>
            <a:pPr>
              <a:lnSpc>
                <a:spcPct val="80000"/>
              </a:lnSpc>
              <a:buFont typeface="Wingdings" pitchFamily="2" charset="2"/>
              <a:buNone/>
            </a:pPr>
            <a:endParaRPr lang="en-US" sz="1800" dirty="0" smtClean="0">
              <a:latin typeface="Garamond" pitchFamily="18" charset="0"/>
            </a:endParaRPr>
          </a:p>
          <a:p>
            <a:pPr>
              <a:lnSpc>
                <a:spcPct val="80000"/>
              </a:lnSpc>
              <a:buFont typeface="Wingdings" pitchFamily="2" charset="2"/>
              <a:buNone/>
            </a:pPr>
            <a:r>
              <a:rPr lang="en-US" sz="1800" dirty="0" smtClean="0">
                <a:latin typeface="Garamond" pitchFamily="18" charset="0"/>
              </a:rPr>
              <a:t>Dari </a:t>
            </a:r>
            <a:r>
              <a:rPr lang="en-US" sz="1800" dirty="0" err="1" smtClean="0">
                <a:latin typeface="Garamond" pitchFamily="18" charset="0"/>
              </a:rPr>
              <a:t>sisi</a:t>
            </a:r>
            <a:r>
              <a:rPr lang="en-US" sz="1800" dirty="0" smtClean="0">
                <a:latin typeface="Garamond" pitchFamily="18" charset="0"/>
              </a:rPr>
              <a:t> </a:t>
            </a:r>
            <a:r>
              <a:rPr lang="en-US" sz="1800" dirty="0" err="1" smtClean="0">
                <a:latin typeface="Garamond" pitchFamily="18" charset="0"/>
              </a:rPr>
              <a:t>kanan</a:t>
            </a:r>
            <a:r>
              <a:rPr lang="en-US" sz="1800" dirty="0" smtClean="0">
                <a:latin typeface="Garamond" pitchFamily="18" charset="0"/>
              </a:rPr>
              <a:t> </a:t>
            </a:r>
            <a:r>
              <a:rPr lang="en-US" sz="1800" dirty="0" err="1" smtClean="0">
                <a:latin typeface="Garamond" pitchFamily="18" charset="0"/>
              </a:rPr>
              <a:t>dpt</a:t>
            </a:r>
            <a:r>
              <a:rPr lang="en-US" sz="1800" dirty="0" smtClean="0">
                <a:latin typeface="Garamond" pitchFamily="18" charset="0"/>
              </a:rPr>
              <a:t> </a:t>
            </a:r>
            <a:r>
              <a:rPr lang="en-US" sz="1800" dirty="0" err="1" smtClean="0">
                <a:latin typeface="Garamond" pitchFamily="18" charset="0"/>
              </a:rPr>
              <a:t>diambil</a:t>
            </a:r>
            <a:r>
              <a:rPr lang="en-US" sz="1800" dirty="0" smtClean="0">
                <a:latin typeface="Garamond" pitchFamily="18" charset="0"/>
              </a:rPr>
              <a:t> </a:t>
            </a:r>
            <a:r>
              <a:rPr lang="en-US" sz="1800" dirty="0" err="1" smtClean="0">
                <a:latin typeface="Garamond" pitchFamily="18" charset="0"/>
              </a:rPr>
              <a:t>kesimpulan</a:t>
            </a:r>
            <a:r>
              <a:rPr lang="en-US" sz="1800" dirty="0" smtClean="0">
                <a:latin typeface="Garamond" pitchFamily="18" charset="0"/>
              </a:rPr>
              <a:t> :</a:t>
            </a:r>
          </a:p>
          <a:p>
            <a:pPr algn="ctr">
              <a:lnSpc>
                <a:spcPct val="80000"/>
              </a:lnSpc>
              <a:buFont typeface="Wingdings" pitchFamily="2" charset="2"/>
              <a:buNone/>
            </a:pPr>
            <a:r>
              <a:rPr lang="en-US" sz="1800" b="1" dirty="0" smtClean="0">
                <a:latin typeface="Garamond" pitchFamily="18" charset="0"/>
              </a:rPr>
              <a:t>not x or y </a:t>
            </a:r>
            <a:r>
              <a:rPr lang="en-US" sz="1800" b="1" dirty="0" smtClean="0">
                <a:latin typeface="Garamond" pitchFamily="18" charset="0"/>
                <a:sym typeface="Wingdings" pitchFamily="2" charset="2"/>
              </a:rPr>
              <a:t> </a:t>
            </a:r>
            <a:r>
              <a:rPr lang="en-US" sz="1800" b="1" dirty="0" smtClean="0">
                <a:solidFill>
                  <a:srgbClr val="FF0000"/>
                </a:solidFill>
                <a:latin typeface="Garamond" pitchFamily="18" charset="0"/>
                <a:sym typeface="Wingdings" pitchFamily="2" charset="2"/>
              </a:rPr>
              <a:t>False</a:t>
            </a:r>
          </a:p>
          <a:p>
            <a:pPr>
              <a:lnSpc>
                <a:spcPct val="80000"/>
              </a:lnSpc>
              <a:buFont typeface="Wingdings" pitchFamily="2" charset="2"/>
              <a:buNone/>
            </a:pPr>
            <a:r>
              <a:rPr lang="en-US" sz="1800" dirty="0" smtClean="0">
                <a:latin typeface="Garamond" pitchFamily="18" charset="0"/>
              </a:rPr>
              <a:t>I</a:t>
            </a:r>
            <a:r>
              <a:rPr lang="en-US" sz="1800" baseline="-25000" dirty="0" smtClean="0">
                <a:latin typeface="Garamond" pitchFamily="18" charset="0"/>
              </a:rPr>
              <a:t>1 </a:t>
            </a:r>
            <a:r>
              <a:rPr lang="en-US" sz="1800" dirty="0" smtClean="0">
                <a:latin typeface="Garamond" pitchFamily="18" charset="0"/>
              </a:rPr>
              <a:t>: 	</a:t>
            </a:r>
            <a:r>
              <a:rPr lang="en-US" sz="1800" b="1" dirty="0" smtClean="0">
                <a:latin typeface="Garamond" pitchFamily="18" charset="0"/>
                <a:sym typeface="Wingdings" pitchFamily="2" charset="2"/>
              </a:rPr>
              <a:t>y </a:t>
            </a:r>
            <a:r>
              <a:rPr lang="en-US" sz="1800" b="1" dirty="0" smtClean="0">
                <a:solidFill>
                  <a:srgbClr val="FF0000"/>
                </a:solidFill>
                <a:latin typeface="Garamond" pitchFamily="18" charset="0"/>
                <a:sym typeface="Wingdings" pitchFamily="2" charset="2"/>
              </a:rPr>
              <a:t> False</a:t>
            </a:r>
          </a:p>
          <a:p>
            <a:pPr>
              <a:lnSpc>
                <a:spcPct val="80000"/>
              </a:lnSpc>
              <a:buFont typeface="Wingdings" pitchFamily="2" charset="2"/>
              <a:buNone/>
            </a:pPr>
            <a:r>
              <a:rPr lang="en-US" sz="1800" b="1" dirty="0" smtClean="0">
                <a:solidFill>
                  <a:srgbClr val="FF0000"/>
                </a:solidFill>
                <a:latin typeface="Garamond" pitchFamily="18" charset="0"/>
                <a:sym typeface="Wingdings" pitchFamily="2" charset="2"/>
              </a:rPr>
              <a:t>	</a:t>
            </a:r>
            <a:r>
              <a:rPr lang="id-ID" sz="1800" b="1" dirty="0" smtClean="0">
                <a:solidFill>
                  <a:srgbClr val="FF0000"/>
                </a:solidFill>
                <a:latin typeface="Garamond" pitchFamily="18" charset="0"/>
                <a:sym typeface="Wingdings" pitchFamily="2" charset="2"/>
              </a:rPr>
              <a:t>	</a:t>
            </a:r>
            <a:r>
              <a:rPr lang="en-US" sz="1800" b="1" dirty="0" smtClean="0">
                <a:latin typeface="Garamond" pitchFamily="18" charset="0"/>
                <a:sym typeface="Wingdings" pitchFamily="2" charset="2"/>
              </a:rPr>
              <a:t>x </a:t>
            </a:r>
            <a:r>
              <a:rPr lang="en-US" sz="1800" b="1" dirty="0" smtClean="0">
                <a:solidFill>
                  <a:srgbClr val="FF0000"/>
                </a:solidFill>
                <a:latin typeface="Garamond" pitchFamily="18" charset="0"/>
                <a:sym typeface="Wingdings" pitchFamily="2" charset="2"/>
              </a:rPr>
              <a:t> True</a:t>
            </a:r>
          </a:p>
          <a:p>
            <a:pPr algn="ctr">
              <a:lnSpc>
                <a:spcPct val="80000"/>
              </a:lnSpc>
              <a:buFont typeface="Wingdings" pitchFamily="2" charset="2"/>
              <a:buNone/>
            </a:pPr>
            <a:endParaRPr lang="en-US" sz="1800" b="1" dirty="0" smtClean="0">
              <a:solidFill>
                <a:srgbClr val="FF0000"/>
              </a:solidFill>
              <a:latin typeface="Garamond" pitchFamily="18" charset="0"/>
              <a:sym typeface="Wingdings" pitchFamily="2" charset="2"/>
            </a:endParaRPr>
          </a:p>
          <a:p>
            <a:pPr>
              <a:lnSpc>
                <a:spcPct val="80000"/>
              </a:lnSpc>
              <a:buFont typeface="Wingdings" pitchFamily="2" charset="2"/>
              <a:buNone/>
            </a:pPr>
            <a:r>
              <a:rPr lang="en-US" sz="1800" dirty="0" err="1" smtClean="0">
                <a:latin typeface="Garamond" pitchFamily="18" charset="0"/>
                <a:sym typeface="Wingdings" pitchFamily="2" charset="2"/>
              </a:rPr>
              <a:t>Sehingga</a:t>
            </a:r>
            <a:r>
              <a:rPr lang="en-US" sz="1800" dirty="0" smtClean="0">
                <a:latin typeface="Garamond" pitchFamily="18" charset="0"/>
                <a:sym typeface="Wingdings" pitchFamily="2" charset="2"/>
              </a:rPr>
              <a:t> </a:t>
            </a:r>
            <a:r>
              <a:rPr lang="en-US" sz="1800" dirty="0" err="1" smtClean="0">
                <a:latin typeface="Garamond" pitchFamily="18" charset="0"/>
                <a:sym typeface="Wingdings" pitchFamily="2" charset="2"/>
              </a:rPr>
              <a:t>sisi</a:t>
            </a:r>
            <a:r>
              <a:rPr lang="en-US" sz="1800" dirty="0" smtClean="0">
                <a:latin typeface="Garamond" pitchFamily="18" charset="0"/>
                <a:sym typeface="Wingdings" pitchFamily="2" charset="2"/>
              </a:rPr>
              <a:t> </a:t>
            </a:r>
            <a:r>
              <a:rPr lang="en-US" sz="1800" dirty="0" err="1" smtClean="0">
                <a:latin typeface="Garamond" pitchFamily="18" charset="0"/>
                <a:sym typeface="Wingdings" pitchFamily="2" charset="2"/>
              </a:rPr>
              <a:t>kiri</a:t>
            </a:r>
            <a:r>
              <a:rPr lang="en-US" sz="1800" dirty="0" smtClean="0">
                <a:latin typeface="Garamond" pitchFamily="18" charset="0"/>
                <a:sym typeface="Wingdings" pitchFamily="2" charset="2"/>
              </a:rPr>
              <a:t>,</a:t>
            </a:r>
          </a:p>
          <a:p>
            <a:pPr algn="ctr">
              <a:lnSpc>
                <a:spcPct val="80000"/>
              </a:lnSpc>
              <a:buFont typeface="Wingdings" pitchFamily="2" charset="2"/>
              <a:buNone/>
            </a:pPr>
            <a:r>
              <a:rPr lang="en-US" sz="1800" b="1" dirty="0" smtClean="0">
                <a:latin typeface="Garamond" pitchFamily="18" charset="0"/>
              </a:rPr>
              <a:t>if x then y </a:t>
            </a:r>
            <a:r>
              <a:rPr lang="en-US" sz="1800" b="1" dirty="0" smtClean="0">
                <a:latin typeface="Garamond" pitchFamily="18" charset="0"/>
                <a:sym typeface="Wingdings" pitchFamily="2" charset="2"/>
              </a:rPr>
              <a:t> </a:t>
            </a:r>
            <a:r>
              <a:rPr lang="en-US" sz="1800" b="1" dirty="0" smtClean="0">
                <a:solidFill>
                  <a:srgbClr val="FF0000"/>
                </a:solidFill>
                <a:latin typeface="Garamond" pitchFamily="18" charset="0"/>
                <a:sym typeface="Wingdings" pitchFamily="2" charset="2"/>
              </a:rPr>
              <a:t>True </a:t>
            </a:r>
            <a:r>
              <a:rPr lang="en-US" sz="1800" b="1" dirty="0" smtClean="0">
                <a:latin typeface="Garamond" pitchFamily="18" charset="0"/>
                <a:sym typeface="Wingdings" pitchFamily="2" charset="2"/>
              </a:rPr>
              <a:t>(</a:t>
            </a:r>
            <a:r>
              <a:rPr lang="en-US" sz="1800" b="1" dirty="0" err="1" smtClean="0">
                <a:latin typeface="Garamond" pitchFamily="18" charset="0"/>
                <a:sym typeface="Wingdings" pitchFamily="2" charset="2"/>
              </a:rPr>
              <a:t>asumsi</a:t>
            </a:r>
            <a:r>
              <a:rPr lang="en-US" sz="1800" b="1" dirty="0" smtClean="0">
                <a:latin typeface="Garamond" pitchFamily="18" charset="0"/>
                <a:sym typeface="Wingdings" pitchFamily="2" charset="2"/>
              </a:rPr>
              <a:t> </a:t>
            </a:r>
            <a:r>
              <a:rPr lang="en-US" sz="1800" b="1" dirty="0" err="1" smtClean="0">
                <a:latin typeface="Garamond" pitchFamily="18" charset="0"/>
                <a:sym typeface="Wingdings" pitchFamily="2" charset="2"/>
              </a:rPr>
              <a:t>awal</a:t>
            </a:r>
            <a:r>
              <a:rPr lang="en-US" sz="1800" b="1" dirty="0" smtClean="0">
                <a:latin typeface="Garamond" pitchFamily="18" charset="0"/>
                <a:sym typeface="Wingdings" pitchFamily="2" charset="2"/>
              </a:rPr>
              <a:t>)</a:t>
            </a:r>
          </a:p>
          <a:p>
            <a:pPr>
              <a:lnSpc>
                <a:spcPct val="80000"/>
              </a:lnSpc>
              <a:buFont typeface="Wingdings" pitchFamily="2" charset="2"/>
              <a:buNone/>
            </a:pPr>
            <a:endParaRPr lang="en-US" sz="1800" b="1" dirty="0" smtClean="0">
              <a:latin typeface="Garamond" pitchFamily="18" charset="0"/>
              <a:sym typeface="Wingdings" pitchFamily="2" charset="2"/>
            </a:endParaRPr>
          </a:p>
          <a:p>
            <a:pPr>
              <a:lnSpc>
                <a:spcPct val="80000"/>
              </a:lnSpc>
              <a:buFont typeface="Wingdings" pitchFamily="2" charset="2"/>
              <a:buNone/>
            </a:pPr>
            <a:r>
              <a:rPr lang="en-US" sz="1800" dirty="0" smtClean="0">
                <a:latin typeface="Garamond" pitchFamily="18" charset="0"/>
                <a:sym typeface="Wingdings" pitchFamily="2" charset="2"/>
              </a:rPr>
              <a:t>Dari</a:t>
            </a:r>
            <a:r>
              <a:rPr lang="en-US" sz="1800" b="1" dirty="0" smtClean="0">
                <a:latin typeface="Garamond" pitchFamily="18" charset="0"/>
                <a:sym typeface="Wingdings" pitchFamily="2" charset="2"/>
              </a:rPr>
              <a:t> </a:t>
            </a:r>
            <a:r>
              <a:rPr lang="en-US" sz="1800" dirty="0" smtClean="0">
                <a:latin typeface="Garamond" pitchFamily="18" charset="0"/>
              </a:rPr>
              <a:t>I</a:t>
            </a:r>
            <a:r>
              <a:rPr lang="en-US" sz="1800" baseline="-25000" dirty="0" smtClean="0">
                <a:latin typeface="Garamond" pitchFamily="18" charset="0"/>
              </a:rPr>
              <a:t>1 </a:t>
            </a:r>
            <a:r>
              <a:rPr lang="en-US" sz="1800" dirty="0" smtClean="0">
                <a:latin typeface="Garamond" pitchFamily="18" charset="0"/>
              </a:rPr>
              <a:t>, </a:t>
            </a:r>
            <a:r>
              <a:rPr lang="en-US" sz="1800" dirty="0" err="1" smtClean="0">
                <a:latin typeface="Garamond" pitchFamily="18" charset="0"/>
              </a:rPr>
              <a:t>dapat</a:t>
            </a:r>
            <a:r>
              <a:rPr lang="en-US" sz="1800" dirty="0" smtClean="0">
                <a:latin typeface="Garamond" pitchFamily="18" charset="0"/>
              </a:rPr>
              <a:t> </a:t>
            </a:r>
            <a:r>
              <a:rPr lang="en-US" sz="1800" dirty="0" err="1" smtClean="0">
                <a:latin typeface="Garamond" pitchFamily="18" charset="0"/>
              </a:rPr>
              <a:t>disimpulkan</a:t>
            </a:r>
            <a:r>
              <a:rPr lang="en-US" sz="1800" dirty="0" smtClean="0">
                <a:latin typeface="Garamond" pitchFamily="18" charset="0"/>
              </a:rPr>
              <a:t> </a:t>
            </a:r>
            <a:r>
              <a:rPr lang="en-US" sz="1800" dirty="0" err="1" smtClean="0">
                <a:latin typeface="Garamond" pitchFamily="18" charset="0"/>
              </a:rPr>
              <a:t>bahwa</a:t>
            </a:r>
            <a:r>
              <a:rPr lang="en-US" sz="1800" dirty="0" smtClean="0">
                <a:latin typeface="Garamond" pitchFamily="18" charset="0"/>
              </a:rPr>
              <a:t> </a:t>
            </a:r>
          </a:p>
          <a:p>
            <a:pPr algn="ctr">
              <a:lnSpc>
                <a:spcPct val="80000"/>
              </a:lnSpc>
              <a:buFont typeface="Wingdings" pitchFamily="2" charset="2"/>
              <a:buNone/>
            </a:pPr>
            <a:r>
              <a:rPr lang="en-US" sz="1800" b="1" dirty="0" smtClean="0">
                <a:latin typeface="Garamond" pitchFamily="18" charset="0"/>
                <a:sym typeface="Wingdings" pitchFamily="2" charset="2"/>
              </a:rPr>
              <a:t>If </a:t>
            </a:r>
            <a:r>
              <a:rPr lang="en-US" sz="1800" b="1" dirty="0" smtClean="0">
                <a:solidFill>
                  <a:srgbClr val="FF0000"/>
                </a:solidFill>
                <a:latin typeface="Garamond" pitchFamily="18" charset="0"/>
                <a:sym typeface="Wingdings" pitchFamily="2" charset="2"/>
              </a:rPr>
              <a:t>True</a:t>
            </a:r>
            <a:r>
              <a:rPr lang="en-US" sz="1800" b="1" dirty="0" smtClean="0">
                <a:latin typeface="Garamond" pitchFamily="18" charset="0"/>
                <a:sym typeface="Wingdings" pitchFamily="2" charset="2"/>
              </a:rPr>
              <a:t> then </a:t>
            </a:r>
            <a:r>
              <a:rPr lang="en-US" sz="1800" b="1" dirty="0" smtClean="0">
                <a:solidFill>
                  <a:srgbClr val="FF0000"/>
                </a:solidFill>
                <a:latin typeface="Garamond" pitchFamily="18" charset="0"/>
                <a:sym typeface="Wingdings" pitchFamily="2" charset="2"/>
              </a:rPr>
              <a:t>False </a:t>
            </a:r>
            <a:r>
              <a:rPr lang="en-US" sz="1800" b="1" dirty="0" smtClean="0">
                <a:latin typeface="Garamond" pitchFamily="18" charset="0"/>
                <a:sym typeface="Wingdings" pitchFamily="2" charset="2"/>
              </a:rPr>
              <a:t></a:t>
            </a:r>
            <a:r>
              <a:rPr lang="en-US" sz="1800" b="1" dirty="0" smtClean="0">
                <a:solidFill>
                  <a:srgbClr val="FF0000"/>
                </a:solidFill>
                <a:latin typeface="Garamond" pitchFamily="18" charset="0"/>
                <a:sym typeface="Wingdings" pitchFamily="2" charset="2"/>
              </a:rPr>
              <a:t> False</a:t>
            </a:r>
          </a:p>
          <a:p>
            <a:pPr algn="ctr">
              <a:lnSpc>
                <a:spcPct val="80000"/>
              </a:lnSpc>
              <a:buFont typeface="Wingdings" pitchFamily="2" charset="2"/>
              <a:buNone/>
            </a:pPr>
            <a:endParaRPr lang="en-US" sz="1800" b="1" dirty="0" smtClean="0">
              <a:solidFill>
                <a:srgbClr val="FF0000"/>
              </a:solidFill>
              <a:latin typeface="Garamond" pitchFamily="18" charset="0"/>
              <a:sym typeface="Wingdings" pitchFamily="2" charset="2"/>
            </a:endParaRPr>
          </a:p>
          <a:p>
            <a:pPr algn="ctr">
              <a:lnSpc>
                <a:spcPct val="80000"/>
              </a:lnSpc>
              <a:buFont typeface="Wingdings" pitchFamily="2" charset="2"/>
              <a:buNone/>
            </a:pPr>
            <a:r>
              <a:rPr lang="en-US" sz="1800" b="1" dirty="0" err="1" smtClean="0">
                <a:latin typeface="Garamond" pitchFamily="18" charset="0"/>
                <a:sym typeface="Wingdings" pitchFamily="2" charset="2"/>
              </a:rPr>
              <a:t>Sehingga</a:t>
            </a:r>
            <a:r>
              <a:rPr lang="en-US" sz="1800" b="1" dirty="0" smtClean="0">
                <a:latin typeface="Garamond" pitchFamily="18" charset="0"/>
                <a:sym typeface="Wingdings" pitchFamily="2" charset="2"/>
              </a:rPr>
              <a:t> </a:t>
            </a:r>
            <a:r>
              <a:rPr lang="en-US" sz="1800" b="1" dirty="0" err="1" smtClean="0">
                <a:latin typeface="Garamond" pitchFamily="18" charset="0"/>
                <a:sym typeface="Wingdings" pitchFamily="2" charset="2"/>
              </a:rPr>
              <a:t>terjadi</a:t>
            </a:r>
            <a:r>
              <a:rPr lang="en-US" sz="1800" b="1" dirty="0" smtClean="0">
                <a:latin typeface="Garamond" pitchFamily="18" charset="0"/>
                <a:sym typeface="Wingdings" pitchFamily="2" charset="2"/>
              </a:rPr>
              <a:t> </a:t>
            </a:r>
            <a:r>
              <a:rPr lang="en-US" sz="1800" b="1" u="sng" dirty="0" smtClean="0">
                <a:latin typeface="Garamond" pitchFamily="18" charset="0"/>
                <a:sym typeface="Wingdings" pitchFamily="2" charset="2"/>
              </a:rPr>
              <a:t>KONTRADIKSI</a:t>
            </a:r>
            <a:r>
              <a:rPr lang="en-US" sz="1800" b="1" dirty="0" smtClean="0">
                <a:latin typeface="Garamond" pitchFamily="18" charset="0"/>
                <a:sym typeface="Wingdings" pitchFamily="2" charset="2"/>
              </a:rPr>
              <a:t> </a:t>
            </a:r>
            <a:r>
              <a:rPr lang="en-US" sz="1800" b="1" dirty="0" err="1" smtClean="0">
                <a:latin typeface="Garamond" pitchFamily="18" charset="0"/>
                <a:sym typeface="Wingdings" pitchFamily="2" charset="2"/>
              </a:rPr>
              <a:t>antara</a:t>
            </a:r>
            <a:r>
              <a:rPr lang="en-US" sz="1800" b="1" dirty="0" smtClean="0">
                <a:latin typeface="Garamond" pitchFamily="18" charset="0"/>
                <a:sym typeface="Wingdings" pitchFamily="2" charset="2"/>
              </a:rPr>
              <a:t> </a:t>
            </a:r>
            <a:r>
              <a:rPr lang="en-US" sz="1800" b="1" dirty="0" err="1" smtClean="0">
                <a:latin typeface="Garamond" pitchFamily="18" charset="0"/>
                <a:sym typeface="Wingdings" pitchFamily="2" charset="2"/>
              </a:rPr>
              <a:t>asumsi</a:t>
            </a:r>
            <a:r>
              <a:rPr lang="en-US" sz="1800" b="1" dirty="0" smtClean="0">
                <a:latin typeface="Garamond" pitchFamily="18" charset="0"/>
                <a:sym typeface="Wingdings" pitchFamily="2" charset="2"/>
              </a:rPr>
              <a:t> </a:t>
            </a:r>
            <a:r>
              <a:rPr lang="en-US" sz="1800" b="1" dirty="0" err="1" smtClean="0">
                <a:latin typeface="Garamond" pitchFamily="18" charset="0"/>
                <a:sym typeface="Wingdings" pitchFamily="2" charset="2"/>
              </a:rPr>
              <a:t>awal</a:t>
            </a:r>
            <a:r>
              <a:rPr lang="en-US" sz="1800" b="1" dirty="0" smtClean="0">
                <a:latin typeface="Garamond" pitchFamily="18" charset="0"/>
                <a:sym typeface="Wingdings" pitchFamily="2" charset="2"/>
              </a:rPr>
              <a:t> </a:t>
            </a:r>
            <a:r>
              <a:rPr lang="en-US" sz="1800" b="1" dirty="0" err="1" smtClean="0">
                <a:latin typeface="Garamond" pitchFamily="18" charset="0"/>
                <a:sym typeface="Wingdings" pitchFamily="2" charset="2"/>
              </a:rPr>
              <a:t>dengan</a:t>
            </a:r>
            <a:r>
              <a:rPr lang="en-US" sz="1800" b="1" dirty="0" smtClean="0">
                <a:latin typeface="Garamond" pitchFamily="18" charset="0"/>
                <a:sym typeface="Wingdings" pitchFamily="2" charset="2"/>
              </a:rPr>
              <a:t> I</a:t>
            </a:r>
            <a:r>
              <a:rPr lang="en-US" sz="1800" b="1" baseline="-25000" dirty="0" smtClean="0">
                <a:latin typeface="Garamond" pitchFamily="18" charset="0"/>
                <a:sym typeface="Wingdings" pitchFamily="2" charset="2"/>
              </a:rPr>
              <a:t>1</a:t>
            </a:r>
            <a:endParaRPr lang="en-US" sz="1800" dirty="0" smtClean="0">
              <a:latin typeface="Garamond" pitchFamily="18" charset="0"/>
              <a:sym typeface="Wingdings" pitchFamily="2" charset="2"/>
            </a:endParaRPr>
          </a:p>
        </p:txBody>
      </p:sp>
      <p:sp>
        <p:nvSpPr>
          <p:cNvPr id="4608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30F7156-3826-414D-B924-41C27276A7D8}" type="slidenum">
              <a:rPr lang="en-US" altLang="en-US"/>
              <a:pPr/>
              <a:t>37</a:t>
            </a:fld>
            <a:endParaRPr lang="en-US" altLang="en-US"/>
          </a:p>
        </p:txBody>
      </p:sp>
      <p:sp>
        <p:nvSpPr>
          <p:cNvPr id="230404" name="Line 4"/>
          <p:cNvSpPr>
            <a:spLocks noChangeShapeType="1"/>
          </p:cNvSpPr>
          <p:nvPr/>
        </p:nvSpPr>
        <p:spPr bwMode="auto">
          <a:xfrm flipH="1" flipV="1">
            <a:off x="4716463" y="4797425"/>
            <a:ext cx="719137" cy="431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500" smtClean="0"/>
              <a:t>Kalkulus Proposisi-Falsification</a:t>
            </a:r>
          </a:p>
        </p:txBody>
      </p:sp>
      <p:sp>
        <p:nvSpPr>
          <p:cNvPr id="231427" name="Rectangle 3"/>
          <p:cNvSpPr>
            <a:spLocks noGrp="1" noChangeArrowheads="1"/>
          </p:cNvSpPr>
          <p:nvPr>
            <p:ph idx="1"/>
          </p:nvPr>
        </p:nvSpPr>
        <p:spPr/>
        <p:txBody>
          <a:bodyPr/>
          <a:lstStyle/>
          <a:p>
            <a:pPr>
              <a:lnSpc>
                <a:spcPct val="80000"/>
              </a:lnSpc>
              <a:buFont typeface="Wingdings" pitchFamily="2" charset="2"/>
              <a:buNone/>
            </a:pPr>
            <a:r>
              <a:rPr lang="en-US" sz="1600" dirty="0" err="1" smtClean="0">
                <a:latin typeface="Garamond" pitchFamily="18" charset="0"/>
              </a:rPr>
              <a:t>Kasus</a:t>
            </a:r>
            <a:r>
              <a:rPr lang="en-US" sz="1600" dirty="0" smtClean="0">
                <a:latin typeface="Garamond" pitchFamily="18" charset="0"/>
              </a:rPr>
              <a:t> I</a:t>
            </a:r>
            <a:r>
              <a:rPr lang="en-US" sz="1600" baseline="-25000" dirty="0" smtClean="0">
                <a:latin typeface="Garamond" pitchFamily="18" charset="0"/>
              </a:rPr>
              <a:t>2</a:t>
            </a:r>
            <a:r>
              <a:rPr lang="en-US" sz="1600" dirty="0" smtClean="0">
                <a:latin typeface="Garamond" pitchFamily="18" charset="0"/>
              </a:rPr>
              <a:t> :</a:t>
            </a:r>
          </a:p>
          <a:p>
            <a:pPr>
              <a:lnSpc>
                <a:spcPct val="80000"/>
              </a:lnSpc>
              <a:buFont typeface="Wingdings" pitchFamily="2" charset="2"/>
              <a:buNone/>
            </a:pPr>
            <a:r>
              <a:rPr lang="en-US" sz="1600" dirty="0" err="1" smtClean="0">
                <a:latin typeface="Garamond" pitchFamily="18" charset="0"/>
              </a:rPr>
              <a:t>Sisi</a:t>
            </a:r>
            <a:r>
              <a:rPr lang="en-US" sz="1600" dirty="0" smtClean="0">
                <a:latin typeface="Garamond" pitchFamily="18" charset="0"/>
              </a:rPr>
              <a:t> </a:t>
            </a:r>
            <a:r>
              <a:rPr lang="en-US" sz="1600" dirty="0" err="1" smtClean="0">
                <a:latin typeface="Garamond" pitchFamily="18" charset="0"/>
              </a:rPr>
              <a:t>kiri</a:t>
            </a:r>
            <a:r>
              <a:rPr lang="en-US" sz="1600" dirty="0" smtClean="0">
                <a:latin typeface="Garamond" pitchFamily="18" charset="0"/>
              </a:rPr>
              <a:t> : </a:t>
            </a:r>
            <a:r>
              <a:rPr lang="en-US" sz="1600" b="1" dirty="0" smtClean="0">
                <a:latin typeface="Garamond" pitchFamily="18" charset="0"/>
              </a:rPr>
              <a:t>((not x) or y)</a:t>
            </a:r>
            <a:r>
              <a:rPr lang="en-US" sz="1600" dirty="0" smtClean="0">
                <a:latin typeface="Garamond" pitchFamily="18" charset="0"/>
              </a:rPr>
              <a:t> </a:t>
            </a:r>
            <a:r>
              <a:rPr lang="en-US" sz="1600" b="1" dirty="0" smtClean="0">
                <a:latin typeface="Garamond" pitchFamily="18" charset="0"/>
                <a:sym typeface="Wingdings" pitchFamily="2" charset="2"/>
              </a:rPr>
              <a:t> </a:t>
            </a:r>
            <a:r>
              <a:rPr lang="en-US" sz="1600" b="1" dirty="0" smtClean="0">
                <a:solidFill>
                  <a:srgbClr val="FF0000"/>
                </a:solidFill>
                <a:latin typeface="Garamond" pitchFamily="18" charset="0"/>
                <a:sym typeface="Wingdings" pitchFamily="2" charset="2"/>
              </a:rPr>
              <a:t>True</a:t>
            </a:r>
          </a:p>
          <a:p>
            <a:pPr>
              <a:lnSpc>
                <a:spcPct val="80000"/>
              </a:lnSpc>
              <a:buFont typeface="Wingdings" pitchFamily="2" charset="2"/>
              <a:buNone/>
            </a:pPr>
            <a:r>
              <a:rPr lang="en-US" sz="1600" dirty="0" err="1" smtClean="0">
                <a:latin typeface="Garamond" pitchFamily="18" charset="0"/>
              </a:rPr>
              <a:t>Sisi</a:t>
            </a:r>
            <a:r>
              <a:rPr lang="en-US" sz="1600" dirty="0" smtClean="0">
                <a:latin typeface="Garamond" pitchFamily="18" charset="0"/>
              </a:rPr>
              <a:t> </a:t>
            </a:r>
            <a:r>
              <a:rPr lang="en-US" sz="1600" dirty="0" err="1" smtClean="0">
                <a:latin typeface="Garamond" pitchFamily="18" charset="0"/>
              </a:rPr>
              <a:t>kanan</a:t>
            </a:r>
            <a:r>
              <a:rPr lang="en-US" sz="1600" dirty="0" smtClean="0">
                <a:latin typeface="Garamond" pitchFamily="18" charset="0"/>
              </a:rPr>
              <a:t> </a:t>
            </a:r>
            <a:r>
              <a:rPr lang="en-US" sz="1600" b="1" dirty="0" smtClean="0">
                <a:latin typeface="Garamond" pitchFamily="18" charset="0"/>
              </a:rPr>
              <a:t>: (if x then y) </a:t>
            </a:r>
            <a:r>
              <a:rPr lang="en-US" sz="1600" b="1" dirty="0" smtClean="0">
                <a:latin typeface="Garamond" pitchFamily="18" charset="0"/>
                <a:sym typeface="Wingdings" pitchFamily="2" charset="2"/>
              </a:rPr>
              <a:t> </a:t>
            </a:r>
            <a:r>
              <a:rPr lang="en-US" sz="1600" b="1" dirty="0" smtClean="0">
                <a:solidFill>
                  <a:srgbClr val="FF0000"/>
                </a:solidFill>
                <a:latin typeface="Garamond" pitchFamily="18" charset="0"/>
                <a:sym typeface="Wingdings" pitchFamily="2" charset="2"/>
              </a:rPr>
              <a:t>False</a:t>
            </a:r>
          </a:p>
          <a:p>
            <a:pPr>
              <a:lnSpc>
                <a:spcPct val="80000"/>
              </a:lnSpc>
              <a:buFont typeface="Wingdings" pitchFamily="2" charset="2"/>
              <a:buNone/>
            </a:pPr>
            <a:endParaRPr lang="en-US" sz="1600" dirty="0" smtClean="0">
              <a:latin typeface="Garamond" pitchFamily="18" charset="0"/>
            </a:endParaRPr>
          </a:p>
          <a:p>
            <a:pPr>
              <a:lnSpc>
                <a:spcPct val="80000"/>
              </a:lnSpc>
              <a:buFont typeface="Wingdings" pitchFamily="2" charset="2"/>
              <a:buNone/>
            </a:pPr>
            <a:r>
              <a:rPr lang="en-US" sz="1600" dirty="0" smtClean="0">
                <a:latin typeface="Garamond" pitchFamily="18" charset="0"/>
              </a:rPr>
              <a:t>Dari </a:t>
            </a:r>
            <a:r>
              <a:rPr lang="en-US" sz="1600" dirty="0" err="1" smtClean="0">
                <a:latin typeface="Garamond" pitchFamily="18" charset="0"/>
              </a:rPr>
              <a:t>sisi</a:t>
            </a:r>
            <a:r>
              <a:rPr lang="en-US" sz="1600" dirty="0" smtClean="0">
                <a:latin typeface="Garamond" pitchFamily="18" charset="0"/>
              </a:rPr>
              <a:t> </a:t>
            </a:r>
            <a:r>
              <a:rPr lang="id-ID" sz="1600" dirty="0" smtClean="0">
                <a:latin typeface="Garamond" pitchFamily="18" charset="0"/>
              </a:rPr>
              <a:t>kanan</a:t>
            </a:r>
            <a:r>
              <a:rPr lang="en-US" sz="1600" dirty="0" smtClean="0">
                <a:latin typeface="Garamond" pitchFamily="18" charset="0"/>
              </a:rPr>
              <a:t> </a:t>
            </a:r>
            <a:r>
              <a:rPr lang="en-US" sz="1600" dirty="0" err="1" smtClean="0">
                <a:latin typeface="Garamond" pitchFamily="18" charset="0"/>
              </a:rPr>
              <a:t>dpt</a:t>
            </a:r>
            <a:r>
              <a:rPr lang="en-US" sz="1600" dirty="0" smtClean="0">
                <a:latin typeface="Garamond" pitchFamily="18" charset="0"/>
              </a:rPr>
              <a:t> </a:t>
            </a:r>
            <a:r>
              <a:rPr lang="en-US" sz="1600" dirty="0" err="1" smtClean="0">
                <a:latin typeface="Garamond" pitchFamily="18" charset="0"/>
              </a:rPr>
              <a:t>diambil</a:t>
            </a:r>
            <a:r>
              <a:rPr lang="en-US" sz="1600" dirty="0" smtClean="0">
                <a:latin typeface="Garamond" pitchFamily="18" charset="0"/>
              </a:rPr>
              <a:t> </a:t>
            </a:r>
            <a:r>
              <a:rPr lang="en-US" sz="1600" dirty="0" err="1" smtClean="0">
                <a:latin typeface="Garamond" pitchFamily="18" charset="0"/>
              </a:rPr>
              <a:t>kesimpulan</a:t>
            </a:r>
            <a:r>
              <a:rPr lang="en-US" sz="1600" dirty="0" smtClean="0">
                <a:latin typeface="Garamond" pitchFamily="18" charset="0"/>
              </a:rPr>
              <a:t> :</a:t>
            </a:r>
          </a:p>
          <a:p>
            <a:pPr algn="ctr">
              <a:lnSpc>
                <a:spcPct val="80000"/>
              </a:lnSpc>
              <a:buFont typeface="Wingdings" pitchFamily="2" charset="2"/>
              <a:buNone/>
            </a:pPr>
            <a:r>
              <a:rPr lang="en-US" sz="1600" b="1" dirty="0" smtClean="0">
                <a:latin typeface="Garamond" pitchFamily="18" charset="0"/>
              </a:rPr>
              <a:t>(if x then y) </a:t>
            </a:r>
            <a:r>
              <a:rPr lang="en-US" sz="1600" b="1" dirty="0" smtClean="0">
                <a:latin typeface="Garamond" pitchFamily="18" charset="0"/>
                <a:sym typeface="Wingdings" pitchFamily="2" charset="2"/>
              </a:rPr>
              <a:t> </a:t>
            </a:r>
            <a:r>
              <a:rPr lang="en-US" sz="1600" b="1" dirty="0" smtClean="0">
                <a:solidFill>
                  <a:srgbClr val="FF0000"/>
                </a:solidFill>
                <a:latin typeface="Garamond" pitchFamily="18" charset="0"/>
                <a:sym typeface="Wingdings" pitchFamily="2" charset="2"/>
              </a:rPr>
              <a:t>False</a:t>
            </a:r>
          </a:p>
          <a:p>
            <a:pPr>
              <a:lnSpc>
                <a:spcPct val="80000"/>
              </a:lnSpc>
              <a:buFont typeface="Wingdings" pitchFamily="2" charset="2"/>
              <a:buNone/>
            </a:pPr>
            <a:r>
              <a:rPr lang="en-US" sz="1600" dirty="0" smtClean="0">
                <a:latin typeface="Garamond" pitchFamily="18" charset="0"/>
              </a:rPr>
              <a:t>I</a:t>
            </a:r>
            <a:r>
              <a:rPr lang="en-US" sz="1600" baseline="-25000" dirty="0" smtClean="0">
                <a:latin typeface="Garamond" pitchFamily="18" charset="0"/>
              </a:rPr>
              <a:t>2</a:t>
            </a:r>
            <a:r>
              <a:rPr lang="en-US" sz="1600" dirty="0" smtClean="0">
                <a:latin typeface="Garamond" pitchFamily="18" charset="0"/>
              </a:rPr>
              <a:t>: 	</a:t>
            </a:r>
            <a:r>
              <a:rPr lang="en-US" sz="1600" b="1" dirty="0" smtClean="0">
                <a:latin typeface="Garamond" pitchFamily="18" charset="0"/>
                <a:sym typeface="Wingdings" pitchFamily="2" charset="2"/>
              </a:rPr>
              <a:t>y </a:t>
            </a:r>
            <a:r>
              <a:rPr lang="en-US" sz="1600" b="1" dirty="0" smtClean="0">
                <a:solidFill>
                  <a:srgbClr val="FF0000"/>
                </a:solidFill>
                <a:latin typeface="Garamond" pitchFamily="18" charset="0"/>
                <a:sym typeface="Wingdings" pitchFamily="2" charset="2"/>
              </a:rPr>
              <a:t> False</a:t>
            </a:r>
          </a:p>
          <a:p>
            <a:pPr>
              <a:lnSpc>
                <a:spcPct val="80000"/>
              </a:lnSpc>
              <a:buFont typeface="Wingdings" pitchFamily="2" charset="2"/>
              <a:buNone/>
            </a:pPr>
            <a:r>
              <a:rPr lang="en-US" sz="1600" b="1" dirty="0" smtClean="0">
                <a:solidFill>
                  <a:srgbClr val="FF0000"/>
                </a:solidFill>
                <a:latin typeface="Garamond" pitchFamily="18" charset="0"/>
                <a:sym typeface="Wingdings" pitchFamily="2" charset="2"/>
              </a:rPr>
              <a:t>	</a:t>
            </a:r>
            <a:r>
              <a:rPr lang="en-US" sz="1600" b="1" dirty="0" smtClean="0">
                <a:latin typeface="Garamond" pitchFamily="18" charset="0"/>
                <a:sym typeface="Wingdings" pitchFamily="2" charset="2"/>
              </a:rPr>
              <a:t>x </a:t>
            </a:r>
            <a:r>
              <a:rPr lang="en-US" sz="1600" b="1" dirty="0" smtClean="0">
                <a:solidFill>
                  <a:srgbClr val="FF0000"/>
                </a:solidFill>
                <a:latin typeface="Garamond" pitchFamily="18" charset="0"/>
                <a:sym typeface="Wingdings" pitchFamily="2" charset="2"/>
              </a:rPr>
              <a:t> True</a:t>
            </a:r>
          </a:p>
          <a:p>
            <a:pPr>
              <a:lnSpc>
                <a:spcPct val="80000"/>
              </a:lnSpc>
              <a:buFont typeface="Wingdings" pitchFamily="2" charset="2"/>
              <a:buNone/>
            </a:pPr>
            <a:endParaRPr lang="en-US" sz="1600" b="1" dirty="0" smtClean="0">
              <a:solidFill>
                <a:srgbClr val="FF0000"/>
              </a:solidFill>
              <a:latin typeface="Garamond" pitchFamily="18" charset="0"/>
              <a:sym typeface="Wingdings" pitchFamily="2" charset="2"/>
            </a:endParaRPr>
          </a:p>
          <a:p>
            <a:pPr>
              <a:lnSpc>
                <a:spcPct val="80000"/>
              </a:lnSpc>
              <a:buFont typeface="Wingdings" pitchFamily="2" charset="2"/>
              <a:buNone/>
            </a:pPr>
            <a:r>
              <a:rPr lang="en-US" sz="1600" dirty="0" err="1" smtClean="0">
                <a:latin typeface="Garamond" pitchFamily="18" charset="0"/>
                <a:sym typeface="Wingdings" pitchFamily="2" charset="2"/>
              </a:rPr>
              <a:t>Sehingga</a:t>
            </a:r>
            <a:r>
              <a:rPr lang="en-US" sz="1600" dirty="0" smtClean="0">
                <a:latin typeface="Garamond" pitchFamily="18" charset="0"/>
                <a:sym typeface="Wingdings" pitchFamily="2" charset="2"/>
              </a:rPr>
              <a:t> </a:t>
            </a:r>
            <a:r>
              <a:rPr lang="en-US" sz="1600" dirty="0" err="1" smtClean="0">
                <a:latin typeface="Garamond" pitchFamily="18" charset="0"/>
                <a:sym typeface="Wingdings" pitchFamily="2" charset="2"/>
              </a:rPr>
              <a:t>sisi</a:t>
            </a:r>
            <a:r>
              <a:rPr lang="en-US" sz="1600" dirty="0" smtClean="0">
                <a:latin typeface="Garamond" pitchFamily="18" charset="0"/>
                <a:sym typeface="Wingdings" pitchFamily="2" charset="2"/>
              </a:rPr>
              <a:t> </a:t>
            </a:r>
            <a:r>
              <a:rPr lang="id-ID" sz="1600" dirty="0" smtClean="0">
                <a:latin typeface="Garamond" pitchFamily="18" charset="0"/>
                <a:sym typeface="Wingdings" pitchFamily="2" charset="2"/>
              </a:rPr>
              <a:t>kiri</a:t>
            </a:r>
            <a:r>
              <a:rPr lang="en-US" sz="1600" dirty="0" smtClean="0">
                <a:latin typeface="Garamond" pitchFamily="18" charset="0"/>
                <a:sym typeface="Wingdings" pitchFamily="2" charset="2"/>
              </a:rPr>
              <a:t>,</a:t>
            </a:r>
          </a:p>
          <a:p>
            <a:pPr algn="ctr">
              <a:lnSpc>
                <a:spcPct val="80000"/>
              </a:lnSpc>
              <a:buFont typeface="Wingdings" pitchFamily="2" charset="2"/>
              <a:buNone/>
            </a:pPr>
            <a:r>
              <a:rPr lang="en-US" sz="1600" b="1" dirty="0" smtClean="0">
                <a:latin typeface="Garamond" pitchFamily="18" charset="0"/>
              </a:rPr>
              <a:t>(not x) or y </a:t>
            </a:r>
            <a:r>
              <a:rPr lang="en-US" sz="1600" b="1" dirty="0" smtClean="0">
                <a:latin typeface="Garamond" pitchFamily="18" charset="0"/>
                <a:sym typeface="Wingdings" pitchFamily="2" charset="2"/>
              </a:rPr>
              <a:t> </a:t>
            </a:r>
            <a:r>
              <a:rPr lang="en-US" sz="1600" b="1" dirty="0" smtClean="0">
                <a:solidFill>
                  <a:srgbClr val="FF0000"/>
                </a:solidFill>
                <a:latin typeface="Garamond" pitchFamily="18" charset="0"/>
                <a:sym typeface="Wingdings" pitchFamily="2" charset="2"/>
              </a:rPr>
              <a:t>True </a:t>
            </a:r>
            <a:r>
              <a:rPr lang="en-US" sz="1600" b="1" dirty="0" smtClean="0">
                <a:latin typeface="Garamond" pitchFamily="18" charset="0"/>
                <a:sym typeface="Wingdings" pitchFamily="2" charset="2"/>
              </a:rPr>
              <a:t>(</a:t>
            </a:r>
            <a:r>
              <a:rPr lang="en-US" sz="1600" b="1" dirty="0" err="1" smtClean="0">
                <a:latin typeface="Garamond" pitchFamily="18" charset="0"/>
                <a:sym typeface="Wingdings" pitchFamily="2" charset="2"/>
              </a:rPr>
              <a:t>asumsi</a:t>
            </a:r>
            <a:r>
              <a:rPr lang="en-US" sz="1600" b="1" dirty="0" smtClean="0">
                <a:latin typeface="Garamond" pitchFamily="18" charset="0"/>
                <a:sym typeface="Wingdings" pitchFamily="2" charset="2"/>
              </a:rPr>
              <a:t> </a:t>
            </a:r>
            <a:r>
              <a:rPr lang="en-US" sz="1600" b="1" dirty="0" err="1" smtClean="0">
                <a:latin typeface="Garamond" pitchFamily="18" charset="0"/>
                <a:sym typeface="Wingdings" pitchFamily="2" charset="2"/>
              </a:rPr>
              <a:t>awal</a:t>
            </a:r>
            <a:r>
              <a:rPr lang="en-US" sz="1600" b="1" dirty="0" smtClean="0">
                <a:latin typeface="Garamond" pitchFamily="18" charset="0"/>
                <a:sym typeface="Wingdings" pitchFamily="2" charset="2"/>
              </a:rPr>
              <a:t>)</a:t>
            </a:r>
          </a:p>
          <a:p>
            <a:pPr>
              <a:lnSpc>
                <a:spcPct val="80000"/>
              </a:lnSpc>
              <a:buFont typeface="Wingdings" pitchFamily="2" charset="2"/>
              <a:buNone/>
            </a:pPr>
            <a:endParaRPr lang="en-US" sz="1600" b="1" dirty="0" smtClean="0">
              <a:latin typeface="Garamond" pitchFamily="18" charset="0"/>
              <a:sym typeface="Wingdings" pitchFamily="2" charset="2"/>
            </a:endParaRPr>
          </a:p>
          <a:p>
            <a:pPr>
              <a:lnSpc>
                <a:spcPct val="80000"/>
              </a:lnSpc>
              <a:buFont typeface="Wingdings" pitchFamily="2" charset="2"/>
              <a:buNone/>
            </a:pPr>
            <a:r>
              <a:rPr lang="en-US" sz="1600" dirty="0" smtClean="0">
                <a:latin typeface="Garamond" pitchFamily="18" charset="0"/>
                <a:sym typeface="Wingdings" pitchFamily="2" charset="2"/>
              </a:rPr>
              <a:t>Dari</a:t>
            </a:r>
            <a:r>
              <a:rPr lang="en-US" sz="1600" b="1" dirty="0" smtClean="0">
                <a:latin typeface="Garamond" pitchFamily="18" charset="0"/>
                <a:sym typeface="Wingdings" pitchFamily="2" charset="2"/>
              </a:rPr>
              <a:t> </a:t>
            </a:r>
            <a:r>
              <a:rPr lang="en-US" sz="1600" dirty="0" smtClean="0">
                <a:latin typeface="Garamond" pitchFamily="18" charset="0"/>
              </a:rPr>
              <a:t>I</a:t>
            </a:r>
            <a:r>
              <a:rPr lang="en-US" sz="1600" baseline="-25000" dirty="0" smtClean="0">
                <a:latin typeface="Garamond" pitchFamily="18" charset="0"/>
              </a:rPr>
              <a:t>2 </a:t>
            </a:r>
            <a:r>
              <a:rPr lang="en-US" sz="1600" dirty="0" smtClean="0">
                <a:latin typeface="Garamond" pitchFamily="18" charset="0"/>
              </a:rPr>
              <a:t>, </a:t>
            </a:r>
            <a:r>
              <a:rPr lang="en-US" sz="1600" dirty="0" err="1" smtClean="0">
                <a:latin typeface="Garamond" pitchFamily="18" charset="0"/>
              </a:rPr>
              <a:t>dapat</a:t>
            </a:r>
            <a:r>
              <a:rPr lang="en-US" sz="1600" dirty="0" smtClean="0">
                <a:latin typeface="Garamond" pitchFamily="18" charset="0"/>
              </a:rPr>
              <a:t> </a:t>
            </a:r>
            <a:r>
              <a:rPr lang="en-US" sz="1600" dirty="0" err="1" smtClean="0">
                <a:latin typeface="Garamond" pitchFamily="18" charset="0"/>
              </a:rPr>
              <a:t>disimpulkan</a:t>
            </a:r>
            <a:r>
              <a:rPr lang="en-US" sz="1600" dirty="0" smtClean="0">
                <a:latin typeface="Garamond" pitchFamily="18" charset="0"/>
              </a:rPr>
              <a:t> </a:t>
            </a:r>
            <a:r>
              <a:rPr lang="en-US" sz="1600" dirty="0" err="1" smtClean="0">
                <a:latin typeface="Garamond" pitchFamily="18" charset="0"/>
              </a:rPr>
              <a:t>bahwa</a:t>
            </a:r>
            <a:r>
              <a:rPr lang="en-US" sz="1600" dirty="0" smtClean="0">
                <a:latin typeface="Garamond" pitchFamily="18" charset="0"/>
              </a:rPr>
              <a:t> </a:t>
            </a:r>
          </a:p>
          <a:p>
            <a:pPr algn="ctr">
              <a:lnSpc>
                <a:spcPct val="80000"/>
              </a:lnSpc>
              <a:buFont typeface="Wingdings" pitchFamily="2" charset="2"/>
              <a:buNone/>
            </a:pPr>
            <a:r>
              <a:rPr lang="en-US" sz="1600" b="1" dirty="0" smtClean="0">
                <a:latin typeface="Garamond" pitchFamily="18" charset="0"/>
              </a:rPr>
              <a:t>(not </a:t>
            </a:r>
            <a:r>
              <a:rPr lang="en-US" sz="1600" b="1" dirty="0" smtClean="0">
                <a:solidFill>
                  <a:srgbClr val="FF0000"/>
                </a:solidFill>
                <a:latin typeface="Garamond" pitchFamily="18" charset="0"/>
              </a:rPr>
              <a:t>True</a:t>
            </a:r>
            <a:r>
              <a:rPr lang="en-US" sz="1600" b="1" dirty="0" smtClean="0">
                <a:latin typeface="Garamond" pitchFamily="18" charset="0"/>
              </a:rPr>
              <a:t>) or </a:t>
            </a:r>
            <a:r>
              <a:rPr lang="en-US" sz="1600" b="1" dirty="0" smtClean="0">
                <a:solidFill>
                  <a:srgbClr val="FF0000"/>
                </a:solidFill>
                <a:latin typeface="Garamond" pitchFamily="18" charset="0"/>
              </a:rPr>
              <a:t>False</a:t>
            </a:r>
            <a:r>
              <a:rPr lang="en-US" sz="1600" b="1" dirty="0" smtClean="0">
                <a:latin typeface="Garamond" pitchFamily="18" charset="0"/>
              </a:rPr>
              <a:t> </a:t>
            </a:r>
            <a:r>
              <a:rPr lang="en-US" sz="1600" b="1" dirty="0" smtClean="0">
                <a:latin typeface="Garamond" pitchFamily="18" charset="0"/>
                <a:sym typeface="Wingdings" pitchFamily="2" charset="2"/>
              </a:rPr>
              <a:t></a:t>
            </a:r>
            <a:r>
              <a:rPr lang="en-US" sz="1600" b="1" dirty="0" smtClean="0">
                <a:solidFill>
                  <a:srgbClr val="FF0000"/>
                </a:solidFill>
                <a:latin typeface="Garamond" pitchFamily="18" charset="0"/>
                <a:sym typeface="Wingdings" pitchFamily="2" charset="2"/>
              </a:rPr>
              <a:t> False</a:t>
            </a:r>
          </a:p>
          <a:p>
            <a:pPr algn="ctr">
              <a:lnSpc>
                <a:spcPct val="80000"/>
              </a:lnSpc>
              <a:buFont typeface="Wingdings" pitchFamily="2" charset="2"/>
              <a:buNone/>
            </a:pPr>
            <a:endParaRPr lang="en-US" sz="1600" b="1" dirty="0" smtClean="0">
              <a:solidFill>
                <a:srgbClr val="FF0000"/>
              </a:solidFill>
              <a:latin typeface="Garamond" pitchFamily="18" charset="0"/>
              <a:sym typeface="Wingdings" pitchFamily="2" charset="2"/>
            </a:endParaRPr>
          </a:p>
          <a:p>
            <a:pPr algn="ctr">
              <a:lnSpc>
                <a:spcPct val="80000"/>
              </a:lnSpc>
              <a:buFont typeface="Wingdings" pitchFamily="2" charset="2"/>
              <a:buNone/>
            </a:pPr>
            <a:r>
              <a:rPr lang="en-US" sz="1600" b="1" dirty="0" err="1" smtClean="0">
                <a:latin typeface="Garamond" pitchFamily="18" charset="0"/>
                <a:sym typeface="Wingdings" pitchFamily="2" charset="2"/>
              </a:rPr>
              <a:t>Sehingga</a:t>
            </a:r>
            <a:r>
              <a:rPr lang="en-US" sz="1600" b="1" dirty="0" smtClean="0">
                <a:latin typeface="Garamond" pitchFamily="18" charset="0"/>
                <a:sym typeface="Wingdings" pitchFamily="2" charset="2"/>
              </a:rPr>
              <a:t> </a:t>
            </a:r>
            <a:r>
              <a:rPr lang="en-US" sz="1600" b="1" dirty="0" err="1" smtClean="0">
                <a:latin typeface="Garamond" pitchFamily="18" charset="0"/>
                <a:sym typeface="Wingdings" pitchFamily="2" charset="2"/>
              </a:rPr>
              <a:t>terjadi</a:t>
            </a:r>
            <a:r>
              <a:rPr lang="en-US" sz="1600" b="1" dirty="0" smtClean="0">
                <a:latin typeface="Garamond" pitchFamily="18" charset="0"/>
                <a:sym typeface="Wingdings" pitchFamily="2" charset="2"/>
              </a:rPr>
              <a:t> </a:t>
            </a:r>
            <a:r>
              <a:rPr lang="en-US" sz="1600" b="1" u="sng" dirty="0" smtClean="0">
                <a:latin typeface="Garamond" pitchFamily="18" charset="0"/>
                <a:sym typeface="Wingdings" pitchFamily="2" charset="2"/>
              </a:rPr>
              <a:t>KONTRADIKSI</a:t>
            </a:r>
            <a:r>
              <a:rPr lang="en-US" sz="1600" b="1" dirty="0" smtClean="0">
                <a:latin typeface="Garamond" pitchFamily="18" charset="0"/>
                <a:sym typeface="Wingdings" pitchFamily="2" charset="2"/>
              </a:rPr>
              <a:t> </a:t>
            </a:r>
            <a:r>
              <a:rPr lang="en-US" sz="1600" b="1" dirty="0" err="1" smtClean="0">
                <a:latin typeface="Garamond" pitchFamily="18" charset="0"/>
                <a:sym typeface="Wingdings" pitchFamily="2" charset="2"/>
              </a:rPr>
              <a:t>antara</a:t>
            </a:r>
            <a:r>
              <a:rPr lang="en-US" sz="1600" b="1" dirty="0" smtClean="0">
                <a:latin typeface="Garamond" pitchFamily="18" charset="0"/>
                <a:sym typeface="Wingdings" pitchFamily="2" charset="2"/>
              </a:rPr>
              <a:t> </a:t>
            </a:r>
            <a:r>
              <a:rPr lang="en-US" sz="1600" b="1" dirty="0" err="1" smtClean="0">
                <a:latin typeface="Garamond" pitchFamily="18" charset="0"/>
                <a:sym typeface="Wingdings" pitchFamily="2" charset="2"/>
              </a:rPr>
              <a:t>asumsi</a:t>
            </a:r>
            <a:r>
              <a:rPr lang="en-US" sz="1600" b="1" dirty="0" smtClean="0">
                <a:latin typeface="Garamond" pitchFamily="18" charset="0"/>
                <a:sym typeface="Wingdings" pitchFamily="2" charset="2"/>
              </a:rPr>
              <a:t> </a:t>
            </a:r>
            <a:r>
              <a:rPr lang="en-US" sz="1600" b="1" dirty="0" err="1" smtClean="0">
                <a:latin typeface="Garamond" pitchFamily="18" charset="0"/>
                <a:sym typeface="Wingdings" pitchFamily="2" charset="2"/>
              </a:rPr>
              <a:t>awal</a:t>
            </a:r>
            <a:r>
              <a:rPr lang="en-US" sz="1600" b="1" dirty="0" smtClean="0">
                <a:latin typeface="Garamond" pitchFamily="18" charset="0"/>
                <a:sym typeface="Wingdings" pitchFamily="2" charset="2"/>
              </a:rPr>
              <a:t> </a:t>
            </a:r>
            <a:r>
              <a:rPr lang="en-US" sz="1600" b="1" dirty="0" err="1" smtClean="0">
                <a:latin typeface="Garamond" pitchFamily="18" charset="0"/>
                <a:sym typeface="Wingdings" pitchFamily="2" charset="2"/>
              </a:rPr>
              <a:t>dengan</a:t>
            </a:r>
            <a:r>
              <a:rPr lang="en-US" sz="1600" b="1" dirty="0" smtClean="0">
                <a:latin typeface="Garamond" pitchFamily="18" charset="0"/>
                <a:sym typeface="Wingdings" pitchFamily="2" charset="2"/>
              </a:rPr>
              <a:t> I</a:t>
            </a:r>
            <a:r>
              <a:rPr lang="en-US" sz="1600" b="1" baseline="-25000" dirty="0" smtClean="0">
                <a:latin typeface="Garamond" pitchFamily="18" charset="0"/>
                <a:sym typeface="Wingdings" pitchFamily="2" charset="2"/>
              </a:rPr>
              <a:t>2</a:t>
            </a:r>
            <a:endParaRPr lang="en-US" sz="1600" dirty="0" smtClean="0">
              <a:latin typeface="Garamond" pitchFamily="18" charset="0"/>
              <a:sym typeface="Wingdings" pitchFamily="2" charset="2"/>
            </a:endParaRPr>
          </a:p>
          <a:p>
            <a:pPr>
              <a:lnSpc>
                <a:spcPct val="80000"/>
              </a:lnSpc>
            </a:pPr>
            <a:endParaRPr lang="en-US" sz="1500" dirty="0" smtClean="0"/>
          </a:p>
        </p:txBody>
      </p:sp>
      <p:sp>
        <p:nvSpPr>
          <p:cNvPr id="4710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4A5F168-116C-402A-843A-37E7166918FD}" type="slidenum">
              <a:rPr lang="en-US" altLang="en-US"/>
              <a:pPr/>
              <a:t>38</a:t>
            </a:fld>
            <a:endParaRPr lang="en-US" altLang="en-US"/>
          </a:p>
        </p:txBody>
      </p:sp>
      <p:sp>
        <p:nvSpPr>
          <p:cNvPr id="231428" name="Line 4"/>
          <p:cNvSpPr>
            <a:spLocks noChangeShapeType="1"/>
          </p:cNvSpPr>
          <p:nvPr/>
        </p:nvSpPr>
        <p:spPr bwMode="auto">
          <a:xfrm flipH="1" flipV="1">
            <a:off x="4643438" y="4437063"/>
            <a:ext cx="719137" cy="431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500" smtClean="0"/>
              <a:t>Kalkulus Proposisi-Falsification</a:t>
            </a:r>
          </a:p>
        </p:txBody>
      </p:sp>
      <p:sp>
        <p:nvSpPr>
          <p:cNvPr id="232451" name="Rectangle 3"/>
          <p:cNvSpPr>
            <a:spLocks noGrp="1" noChangeArrowheads="1"/>
          </p:cNvSpPr>
          <p:nvPr>
            <p:ph idx="1"/>
          </p:nvPr>
        </p:nvSpPr>
        <p:spPr/>
        <p:txBody>
          <a:bodyPr/>
          <a:lstStyle/>
          <a:p>
            <a:pPr>
              <a:buFont typeface="Wingdings" pitchFamily="2" charset="2"/>
              <a:buNone/>
            </a:pPr>
            <a:r>
              <a:rPr lang="en-US" smtClean="0">
                <a:latin typeface="Garamond" pitchFamily="18" charset="0"/>
                <a:sym typeface="Wingdings" pitchFamily="2" charset="2"/>
              </a:rPr>
              <a:t>Kasus 1 : Terjadi </a:t>
            </a:r>
            <a:r>
              <a:rPr lang="en-US" u="sng" smtClean="0">
                <a:latin typeface="Garamond" pitchFamily="18" charset="0"/>
                <a:sym typeface="Wingdings" pitchFamily="2" charset="2"/>
              </a:rPr>
              <a:t>KONTRADIKSI</a:t>
            </a:r>
            <a:r>
              <a:rPr lang="en-US" smtClean="0">
                <a:latin typeface="Garamond" pitchFamily="18" charset="0"/>
                <a:sym typeface="Wingdings" pitchFamily="2" charset="2"/>
              </a:rPr>
              <a:t> antara asumsi awal dengan I</a:t>
            </a:r>
            <a:r>
              <a:rPr lang="en-US" baseline="-25000" smtClean="0">
                <a:latin typeface="Garamond" pitchFamily="18" charset="0"/>
                <a:sym typeface="Wingdings" pitchFamily="2" charset="2"/>
              </a:rPr>
              <a:t>1</a:t>
            </a:r>
            <a:endParaRPr lang="en-US" smtClean="0">
              <a:latin typeface="Garamond" pitchFamily="18" charset="0"/>
              <a:sym typeface="Wingdings" pitchFamily="2" charset="2"/>
            </a:endParaRPr>
          </a:p>
          <a:p>
            <a:pPr>
              <a:buFont typeface="Wingdings" pitchFamily="2" charset="2"/>
              <a:buNone/>
            </a:pPr>
            <a:r>
              <a:rPr lang="en-US" smtClean="0">
                <a:latin typeface="Garamond" pitchFamily="18" charset="0"/>
                <a:sym typeface="Wingdings" pitchFamily="2" charset="2"/>
              </a:rPr>
              <a:t>Kasus 2 : Terjadi </a:t>
            </a:r>
            <a:r>
              <a:rPr lang="en-US" u="sng" smtClean="0">
                <a:latin typeface="Garamond" pitchFamily="18" charset="0"/>
                <a:sym typeface="Wingdings" pitchFamily="2" charset="2"/>
              </a:rPr>
              <a:t>KONTRADIKSI</a:t>
            </a:r>
            <a:r>
              <a:rPr lang="en-US" smtClean="0">
                <a:latin typeface="Garamond" pitchFamily="18" charset="0"/>
                <a:sym typeface="Wingdings" pitchFamily="2" charset="2"/>
              </a:rPr>
              <a:t> antara asumsi awal dengan I</a:t>
            </a:r>
            <a:r>
              <a:rPr lang="en-US" baseline="-25000" smtClean="0">
                <a:latin typeface="Garamond" pitchFamily="18" charset="0"/>
                <a:sym typeface="Wingdings" pitchFamily="2" charset="2"/>
              </a:rPr>
              <a:t>2</a:t>
            </a:r>
          </a:p>
          <a:p>
            <a:pPr>
              <a:buFont typeface="Wingdings" pitchFamily="2" charset="2"/>
              <a:buNone/>
            </a:pPr>
            <a:endParaRPr lang="en-US" baseline="-25000" smtClean="0">
              <a:latin typeface="Garamond" pitchFamily="18" charset="0"/>
              <a:sym typeface="Wingdings" pitchFamily="2" charset="2"/>
            </a:endParaRPr>
          </a:p>
          <a:p>
            <a:pPr>
              <a:buFont typeface="Wingdings" pitchFamily="2" charset="2"/>
              <a:buNone/>
            </a:pPr>
            <a:r>
              <a:rPr lang="en-US" smtClean="0">
                <a:latin typeface="Garamond" pitchFamily="18" charset="0"/>
                <a:sym typeface="Wingdings" pitchFamily="2" charset="2"/>
              </a:rPr>
              <a:t>Sehingga disimpulkan bahwa kalimat B adalah VALID</a:t>
            </a:r>
          </a:p>
          <a:p>
            <a:endParaRPr lang="en-US" smtClean="0">
              <a:latin typeface="Garamond" pitchFamily="18" charset="0"/>
            </a:endParaRPr>
          </a:p>
        </p:txBody>
      </p:sp>
      <p:sp>
        <p:nvSpPr>
          <p:cNvPr id="4813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A435ED9-FADE-4A8B-8754-8C19C78CD18D}" type="slidenum">
              <a:rPr lang="en-US" altLang="en-US"/>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500" smtClean="0"/>
              <a:t>Kalkulus Proposisi-Pendahuluan</a:t>
            </a:r>
          </a:p>
        </p:txBody>
      </p:sp>
      <p:sp>
        <p:nvSpPr>
          <p:cNvPr id="8195" name="Rectangle 3"/>
          <p:cNvSpPr>
            <a:spLocks noGrp="1" noChangeArrowheads="1"/>
          </p:cNvSpPr>
          <p:nvPr>
            <p:ph idx="1"/>
          </p:nvPr>
        </p:nvSpPr>
        <p:spPr/>
        <p:txBody>
          <a:bodyPr/>
          <a:lstStyle/>
          <a:p>
            <a:pPr>
              <a:lnSpc>
                <a:spcPct val="90000"/>
              </a:lnSpc>
              <a:buFont typeface="Wingdings" pitchFamily="2" charset="2"/>
              <a:buNone/>
            </a:pPr>
            <a:r>
              <a:rPr lang="de-DE" sz="2100" dirty="0" smtClean="0">
                <a:latin typeface="Garamond" pitchFamily="18" charset="0"/>
              </a:rPr>
              <a:t>Tanpa harus mengetahui, apakah ada </a:t>
            </a:r>
            <a:r>
              <a:rPr lang="id-ID" sz="2100" dirty="0" smtClean="0">
                <a:latin typeface="Garamond" pitchFamily="18" charset="0"/>
              </a:rPr>
              <a:t>sesuatu</a:t>
            </a:r>
            <a:r>
              <a:rPr lang="de-DE" sz="2100" dirty="0" smtClean="0">
                <a:latin typeface="Garamond" pitchFamily="18" charset="0"/>
              </a:rPr>
              <a:t> di </a:t>
            </a:r>
            <a:r>
              <a:rPr lang="id-ID" sz="2100" dirty="0" smtClean="0">
                <a:latin typeface="Garamond" pitchFamily="18" charset="0"/>
              </a:rPr>
              <a:t>ruangan ini</a:t>
            </a:r>
            <a:r>
              <a:rPr lang="de-DE" sz="2100" dirty="0" smtClean="0">
                <a:latin typeface="Garamond" pitchFamily="18" charset="0"/>
              </a:rPr>
              <a:t>, maka kalimat tersebut dapat disimbolkan dengan kalimat abstrak.</a:t>
            </a:r>
            <a:endParaRPr lang="en-US" sz="2100" dirty="0" smtClean="0">
              <a:latin typeface="Garamond" pitchFamily="18" charset="0"/>
            </a:endParaRPr>
          </a:p>
          <a:p>
            <a:pPr algn="ctr">
              <a:lnSpc>
                <a:spcPct val="90000"/>
              </a:lnSpc>
              <a:buFont typeface="Wingdings" pitchFamily="2" charset="2"/>
              <a:buNone/>
            </a:pPr>
            <a:endParaRPr lang="en-US" sz="2100" dirty="0" smtClean="0">
              <a:latin typeface="Garamond" pitchFamily="18" charset="0"/>
            </a:endParaRPr>
          </a:p>
          <a:p>
            <a:pPr algn="ctr">
              <a:lnSpc>
                <a:spcPct val="90000"/>
              </a:lnSpc>
              <a:buFont typeface="Wingdings" pitchFamily="2" charset="2"/>
              <a:buNone/>
            </a:pPr>
            <a:r>
              <a:rPr lang="en-US" sz="2100" dirty="0" smtClean="0">
                <a:latin typeface="Garamond" pitchFamily="18" charset="0"/>
              </a:rPr>
              <a:t>P  </a:t>
            </a:r>
            <a:r>
              <a:rPr lang="en-US" sz="2100" i="1" dirty="0" smtClean="0">
                <a:latin typeface="Garamond" pitchFamily="18" charset="0"/>
              </a:rPr>
              <a:t>or  not</a:t>
            </a:r>
            <a:r>
              <a:rPr lang="en-US" sz="2100" dirty="0" smtClean="0">
                <a:latin typeface="Garamond" pitchFamily="18" charset="0"/>
              </a:rPr>
              <a:t> (P)</a:t>
            </a:r>
          </a:p>
          <a:p>
            <a:pPr>
              <a:lnSpc>
                <a:spcPct val="90000"/>
              </a:lnSpc>
              <a:buFont typeface="Wingdings" pitchFamily="2" charset="2"/>
              <a:buNone/>
            </a:pPr>
            <a:endParaRPr lang="en-US" sz="2100" dirty="0" smtClean="0">
              <a:latin typeface="Garamond" pitchFamily="18" charset="0"/>
            </a:endParaRPr>
          </a:p>
          <a:p>
            <a:pPr>
              <a:lnSpc>
                <a:spcPct val="90000"/>
              </a:lnSpc>
              <a:buFont typeface="Wingdings" pitchFamily="2" charset="2"/>
              <a:buNone/>
            </a:pPr>
            <a:r>
              <a:rPr lang="id-ID" sz="2100" dirty="0" smtClean="0">
                <a:latin typeface="Garamond" pitchFamily="18" charset="0"/>
              </a:rPr>
              <a:t>			</a:t>
            </a:r>
            <a:r>
              <a:rPr lang="en-US" sz="2400" dirty="0" err="1" smtClean="0">
                <a:latin typeface="Garamond" pitchFamily="18" charset="0"/>
              </a:rPr>
              <a:t>Nilai</a:t>
            </a:r>
            <a:r>
              <a:rPr lang="en-US" sz="2400" dirty="0" smtClean="0">
                <a:latin typeface="Garamond" pitchFamily="18" charset="0"/>
              </a:rPr>
              <a:t> </a:t>
            </a:r>
            <a:r>
              <a:rPr lang="en-US" sz="2400" dirty="0" err="1" smtClean="0">
                <a:latin typeface="Garamond" pitchFamily="18" charset="0"/>
              </a:rPr>
              <a:t>kebenaran</a:t>
            </a:r>
            <a:r>
              <a:rPr lang="en-US" sz="2400" dirty="0" smtClean="0">
                <a:latin typeface="Garamond" pitchFamily="18" charset="0"/>
              </a:rPr>
              <a:t> </a:t>
            </a:r>
            <a:r>
              <a:rPr lang="en-US" sz="2400" dirty="0" err="1" smtClean="0">
                <a:latin typeface="Garamond" pitchFamily="18" charset="0"/>
              </a:rPr>
              <a:t>dari</a:t>
            </a:r>
            <a:r>
              <a:rPr lang="en-US" sz="2400" dirty="0" smtClean="0">
                <a:latin typeface="Garamond" pitchFamily="18" charset="0"/>
              </a:rPr>
              <a:t> P </a:t>
            </a:r>
            <a:r>
              <a:rPr lang="en-US" sz="2400" i="1" dirty="0" smtClean="0">
                <a:latin typeface="Garamond" pitchFamily="18" charset="0"/>
              </a:rPr>
              <a:t>or not</a:t>
            </a:r>
            <a:r>
              <a:rPr lang="en-US" sz="2400" dirty="0" smtClean="0">
                <a:latin typeface="Garamond" pitchFamily="18" charset="0"/>
              </a:rPr>
              <a:t> (P) </a:t>
            </a:r>
            <a:r>
              <a:rPr lang="en-US" sz="2400" dirty="0" err="1" smtClean="0">
                <a:latin typeface="Garamond" pitchFamily="18" charset="0"/>
              </a:rPr>
              <a:t>adalah</a:t>
            </a:r>
            <a:endParaRPr lang="en-US" sz="2400" dirty="0" smtClean="0">
              <a:latin typeface="Garamond" pitchFamily="18" charset="0"/>
            </a:endParaRPr>
          </a:p>
          <a:p>
            <a:pPr lvl="3">
              <a:lnSpc>
                <a:spcPct val="90000"/>
              </a:lnSpc>
            </a:pPr>
            <a:endParaRPr lang="id-ID" sz="900" dirty="0" smtClean="0">
              <a:latin typeface="Garamond" pitchFamily="18" charset="0"/>
            </a:endParaRPr>
          </a:p>
          <a:p>
            <a:pPr lvl="5">
              <a:lnSpc>
                <a:spcPct val="90000"/>
              </a:lnSpc>
            </a:pPr>
            <a:r>
              <a:rPr lang="en-US" dirty="0" err="1" smtClean="0">
                <a:latin typeface="Garamond" pitchFamily="18" charset="0"/>
              </a:rPr>
              <a:t>Jika</a:t>
            </a:r>
            <a:r>
              <a:rPr lang="en-US" dirty="0" smtClean="0">
                <a:latin typeface="Garamond" pitchFamily="18" charset="0"/>
              </a:rPr>
              <a:t> P </a:t>
            </a:r>
            <a:r>
              <a:rPr lang="en-US" dirty="0" smtClean="0">
                <a:latin typeface="Garamond" pitchFamily="18" charset="0"/>
                <a:sym typeface="Wingdings" pitchFamily="2" charset="2"/>
              </a:rPr>
              <a:t></a:t>
            </a:r>
            <a:r>
              <a:rPr lang="en-US" dirty="0" smtClean="0">
                <a:latin typeface="Garamond" pitchFamily="18" charset="0"/>
              </a:rPr>
              <a:t> TRUE, </a:t>
            </a:r>
            <a:r>
              <a:rPr lang="en-US" dirty="0" err="1" smtClean="0">
                <a:latin typeface="Garamond" pitchFamily="18" charset="0"/>
              </a:rPr>
              <a:t>maka</a:t>
            </a:r>
            <a:r>
              <a:rPr lang="en-US" dirty="0" smtClean="0">
                <a:latin typeface="Garamond" pitchFamily="18" charset="0"/>
              </a:rPr>
              <a:t> TRUE </a:t>
            </a:r>
            <a:r>
              <a:rPr lang="en-US" i="1" dirty="0" smtClean="0">
                <a:latin typeface="Garamond" pitchFamily="18" charset="0"/>
              </a:rPr>
              <a:t>or not </a:t>
            </a:r>
            <a:r>
              <a:rPr lang="en-US" dirty="0" smtClean="0">
                <a:latin typeface="Garamond" pitchFamily="18" charset="0"/>
              </a:rPr>
              <a:t>(TRUE) = TRUE</a:t>
            </a:r>
          </a:p>
          <a:p>
            <a:pPr lvl="5">
              <a:lnSpc>
                <a:spcPct val="90000"/>
              </a:lnSpc>
            </a:pPr>
            <a:r>
              <a:rPr lang="en-US" dirty="0" err="1" smtClean="0">
                <a:latin typeface="Garamond" pitchFamily="18" charset="0"/>
              </a:rPr>
              <a:t>Jika</a:t>
            </a:r>
            <a:r>
              <a:rPr lang="en-US" dirty="0" smtClean="0">
                <a:latin typeface="Garamond" pitchFamily="18" charset="0"/>
              </a:rPr>
              <a:t> P </a:t>
            </a:r>
            <a:r>
              <a:rPr lang="en-US" dirty="0" smtClean="0">
                <a:latin typeface="Garamond" pitchFamily="18" charset="0"/>
                <a:sym typeface="Wingdings" pitchFamily="2" charset="2"/>
              </a:rPr>
              <a:t></a:t>
            </a:r>
            <a:r>
              <a:rPr lang="en-US" dirty="0" smtClean="0">
                <a:latin typeface="Garamond" pitchFamily="18" charset="0"/>
              </a:rPr>
              <a:t> FALSE, </a:t>
            </a:r>
            <a:r>
              <a:rPr lang="en-US" dirty="0" err="1" smtClean="0">
                <a:latin typeface="Garamond" pitchFamily="18" charset="0"/>
              </a:rPr>
              <a:t>maka</a:t>
            </a:r>
            <a:r>
              <a:rPr lang="en-US" dirty="0" smtClean="0">
                <a:latin typeface="Garamond" pitchFamily="18" charset="0"/>
              </a:rPr>
              <a:t> FALSE </a:t>
            </a:r>
            <a:r>
              <a:rPr lang="en-US" i="1" dirty="0" smtClean="0">
                <a:latin typeface="Garamond" pitchFamily="18" charset="0"/>
              </a:rPr>
              <a:t>or not </a:t>
            </a:r>
            <a:r>
              <a:rPr lang="en-US" dirty="0" smtClean="0">
                <a:latin typeface="Garamond" pitchFamily="18" charset="0"/>
              </a:rPr>
              <a:t>(FALSE) = TRUE</a:t>
            </a:r>
          </a:p>
          <a:p>
            <a:pPr>
              <a:lnSpc>
                <a:spcPct val="90000"/>
              </a:lnSpc>
              <a:buFont typeface="Wingdings" pitchFamily="2" charset="2"/>
              <a:buNone/>
            </a:pPr>
            <a:endParaRPr lang="en-US" sz="2100" dirty="0" smtClean="0">
              <a:latin typeface="Garamond" pitchFamily="18" charset="0"/>
            </a:endParaRPr>
          </a:p>
          <a:p>
            <a:pPr>
              <a:lnSpc>
                <a:spcPct val="90000"/>
              </a:lnSpc>
              <a:buFont typeface="Wingdings" pitchFamily="2" charset="2"/>
              <a:buNone/>
            </a:pPr>
            <a:endParaRPr lang="id-ID" sz="2100" dirty="0" smtClean="0">
              <a:latin typeface="Garamond" pitchFamily="18" charset="0"/>
            </a:endParaRPr>
          </a:p>
          <a:p>
            <a:pPr>
              <a:lnSpc>
                <a:spcPct val="90000"/>
              </a:lnSpc>
              <a:buFont typeface="Wingdings" pitchFamily="2" charset="2"/>
              <a:buNone/>
            </a:pPr>
            <a:r>
              <a:rPr lang="en-US" sz="2100" dirty="0" err="1" smtClean="0">
                <a:latin typeface="Garamond" pitchFamily="18" charset="0"/>
              </a:rPr>
              <a:t>Kalimat</a:t>
            </a:r>
            <a:r>
              <a:rPr lang="en-US" sz="2100" dirty="0" smtClean="0">
                <a:latin typeface="Garamond" pitchFamily="18" charset="0"/>
              </a:rPr>
              <a:t> </a:t>
            </a:r>
            <a:r>
              <a:rPr lang="en-US" sz="2100" dirty="0" err="1" smtClean="0">
                <a:latin typeface="Garamond" pitchFamily="18" charset="0"/>
              </a:rPr>
              <a:t>tersebut</a:t>
            </a:r>
            <a:r>
              <a:rPr lang="en-US" sz="2100" dirty="0" smtClean="0">
                <a:latin typeface="Garamond" pitchFamily="18" charset="0"/>
              </a:rPr>
              <a:t> </a:t>
            </a:r>
            <a:r>
              <a:rPr lang="en-US" sz="2100" dirty="0" err="1" smtClean="0">
                <a:latin typeface="Garamond" pitchFamily="18" charset="0"/>
              </a:rPr>
              <a:t>selalu</a:t>
            </a:r>
            <a:r>
              <a:rPr lang="en-US" sz="2100" dirty="0" smtClean="0">
                <a:latin typeface="Garamond" pitchFamily="18" charset="0"/>
              </a:rPr>
              <a:t> </a:t>
            </a:r>
            <a:r>
              <a:rPr lang="en-US" sz="2100" dirty="0" err="1" smtClean="0">
                <a:latin typeface="Garamond" pitchFamily="18" charset="0"/>
              </a:rPr>
              <a:t>bernilai</a:t>
            </a:r>
            <a:r>
              <a:rPr lang="en-US" sz="2100" dirty="0" smtClean="0">
                <a:latin typeface="Garamond" pitchFamily="18" charset="0"/>
              </a:rPr>
              <a:t> TRUE </a:t>
            </a:r>
            <a:r>
              <a:rPr lang="en-US" sz="2100" dirty="0" err="1" smtClean="0">
                <a:latin typeface="Garamond" pitchFamily="18" charset="0"/>
              </a:rPr>
              <a:t>untuk</a:t>
            </a:r>
            <a:r>
              <a:rPr lang="en-US" sz="2100" dirty="0" smtClean="0">
                <a:latin typeface="Garamond" pitchFamily="18" charset="0"/>
              </a:rPr>
              <a:t> </a:t>
            </a:r>
            <a:r>
              <a:rPr lang="en-US" sz="2100" dirty="0" err="1" smtClean="0">
                <a:latin typeface="Garamond" pitchFamily="18" charset="0"/>
              </a:rPr>
              <a:t>setiap</a:t>
            </a:r>
            <a:r>
              <a:rPr lang="en-US" sz="2100" dirty="0" smtClean="0">
                <a:latin typeface="Garamond" pitchFamily="18" charset="0"/>
              </a:rPr>
              <a:t> </a:t>
            </a:r>
            <a:r>
              <a:rPr lang="en-US" sz="2100" dirty="0" err="1" smtClean="0">
                <a:latin typeface="Garamond" pitchFamily="18" charset="0"/>
              </a:rPr>
              <a:t>kemungkinan</a:t>
            </a:r>
            <a:r>
              <a:rPr lang="en-US" sz="2100" dirty="0" smtClean="0">
                <a:latin typeface="Garamond" pitchFamily="18" charset="0"/>
              </a:rPr>
              <a:t> </a:t>
            </a:r>
            <a:r>
              <a:rPr lang="en-US" sz="2100" dirty="0" err="1" smtClean="0">
                <a:latin typeface="Garamond" pitchFamily="18" charset="0"/>
              </a:rPr>
              <a:t>nilai</a:t>
            </a:r>
            <a:r>
              <a:rPr lang="en-US" sz="2100" dirty="0" smtClean="0">
                <a:latin typeface="Garamond" pitchFamily="18" charset="0"/>
              </a:rPr>
              <a:t> P, </a:t>
            </a:r>
            <a:r>
              <a:rPr lang="en-US" sz="2100" dirty="0" err="1" smtClean="0">
                <a:latin typeface="Garamond" pitchFamily="18" charset="0"/>
              </a:rPr>
              <a:t>maka</a:t>
            </a:r>
            <a:r>
              <a:rPr lang="en-US" sz="2100" dirty="0" smtClean="0">
                <a:latin typeface="Garamond" pitchFamily="18" charset="0"/>
              </a:rPr>
              <a:t> </a:t>
            </a:r>
            <a:r>
              <a:rPr lang="en-US" sz="2100" dirty="0" err="1" smtClean="0">
                <a:latin typeface="Garamond" pitchFamily="18" charset="0"/>
              </a:rPr>
              <a:t>kalimat</a:t>
            </a:r>
            <a:r>
              <a:rPr lang="en-US" sz="2100" dirty="0" smtClean="0">
                <a:latin typeface="Garamond" pitchFamily="18" charset="0"/>
              </a:rPr>
              <a:t> </a:t>
            </a:r>
            <a:r>
              <a:rPr lang="en-US" sz="2100" dirty="0" err="1" smtClean="0">
                <a:latin typeface="Garamond" pitchFamily="18" charset="0"/>
              </a:rPr>
              <a:t>tersebut</a:t>
            </a:r>
            <a:r>
              <a:rPr lang="en-US" sz="2100" dirty="0" smtClean="0">
                <a:latin typeface="Garamond" pitchFamily="18" charset="0"/>
              </a:rPr>
              <a:t> </a:t>
            </a:r>
            <a:r>
              <a:rPr lang="en-US" sz="2100" u="sng" dirty="0" err="1" smtClean="0">
                <a:latin typeface="Garamond" pitchFamily="18" charset="0"/>
              </a:rPr>
              <a:t>Bersifat</a:t>
            </a:r>
            <a:r>
              <a:rPr lang="en-US" sz="2100" dirty="0" smtClean="0">
                <a:latin typeface="Garamond" pitchFamily="18" charset="0"/>
              </a:rPr>
              <a:t> VALID</a:t>
            </a:r>
          </a:p>
        </p:txBody>
      </p:sp>
      <p:sp>
        <p:nvSpPr>
          <p:cNvPr id="819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7CA95B4-FA62-428F-A488-AB191A304FB1}" type="slidenum">
              <a:rPr lang="en-US" altLang="en-US"/>
              <a:pPr/>
              <a:t>4</a:t>
            </a:fld>
            <a:endParaRPr lang="en-US" altLang="en-US"/>
          </a:p>
        </p:txBody>
      </p:sp>
      <p:pic>
        <p:nvPicPr>
          <p:cNvPr id="84993" name="Picture 1" descr="D:\D3 IF TEL-U\ngajar\Semester Ganjil 1516\LOGMAT\presentasi pendahuluan.jpg"/>
          <p:cNvPicPr>
            <a:picLocks noChangeAspect="1" noChangeArrowheads="1"/>
          </p:cNvPicPr>
          <p:nvPr/>
        </p:nvPicPr>
        <p:blipFill>
          <a:blip r:embed="rId2"/>
          <a:srcRect/>
          <a:stretch>
            <a:fillRect/>
          </a:stretch>
        </p:blipFill>
        <p:spPr bwMode="auto">
          <a:xfrm>
            <a:off x="7500958" y="214290"/>
            <a:ext cx="1257297" cy="1276354"/>
          </a:xfrm>
          <a:prstGeom prst="rect">
            <a:avLst/>
          </a:prstGeom>
          <a:noFill/>
        </p:spPr>
      </p:pic>
      <p:graphicFrame>
        <p:nvGraphicFramePr>
          <p:cNvPr id="6" name="Table 5"/>
          <p:cNvGraphicFramePr>
            <a:graphicFrameLocks noGrp="1"/>
          </p:cNvGraphicFramePr>
          <p:nvPr/>
        </p:nvGraphicFramePr>
        <p:xfrm>
          <a:off x="1071538" y="3071810"/>
          <a:ext cx="1560195" cy="1752600"/>
        </p:xfrm>
        <a:graphic>
          <a:graphicData uri="http://schemas.openxmlformats.org/drawingml/2006/table">
            <a:tbl>
              <a:tblPr/>
              <a:tblGrid>
                <a:gridCol w="308610"/>
                <a:gridCol w="300355"/>
                <a:gridCol w="951230"/>
              </a:tblGrid>
              <a:tr h="350520">
                <a:tc>
                  <a:txBody>
                    <a:bodyPr/>
                    <a:lstStyle/>
                    <a:p>
                      <a:pPr algn="ctr">
                        <a:lnSpc>
                          <a:spcPct val="115000"/>
                        </a:lnSpc>
                        <a:spcAft>
                          <a:spcPts val="0"/>
                        </a:spcAft>
                      </a:pPr>
                      <a:r>
                        <a:rPr lang="id-ID" sz="2000" i="1" dirty="0">
                          <a:latin typeface="Arial"/>
                          <a:ea typeface="Calibri"/>
                          <a:cs typeface="Times New Roman"/>
                        </a:rPr>
                        <a:t>p</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i="1" dirty="0">
                          <a:latin typeface="Arial"/>
                          <a:ea typeface="Calibri"/>
                          <a:cs typeface="Times New Roman"/>
                        </a:rPr>
                        <a:t>q</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i="1" dirty="0">
                          <a:latin typeface="Arial"/>
                          <a:ea typeface="Calibri"/>
                          <a:cs typeface="Times New Roman"/>
                        </a:rPr>
                        <a:t>p </a:t>
                      </a:r>
                      <a:r>
                        <a:rPr lang="id-ID" sz="2000" dirty="0">
                          <a:latin typeface="Arial"/>
                          <a:ea typeface="Calibri"/>
                          <a:cs typeface="Arial"/>
                          <a:sym typeface="Wingdings"/>
                        </a:rPr>
                        <a:t></a:t>
                      </a:r>
                      <a:r>
                        <a:rPr lang="id-ID" sz="2000" i="1" dirty="0">
                          <a:latin typeface="Arial"/>
                          <a:ea typeface="Calibri"/>
                          <a:cs typeface="Times New Roman"/>
                        </a:rPr>
                        <a:t> q</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T</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a:latin typeface="Arial"/>
                          <a:ea typeface="Calibri"/>
                          <a:cs typeface="Times New Roman"/>
                        </a:rPr>
                        <a:t>F</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2000" dirty="0">
                          <a:latin typeface="Arial"/>
                          <a:ea typeface="Calibri"/>
                          <a:cs typeface="Times New Roman"/>
                        </a:rPr>
                        <a:t>T</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500" dirty="0" err="1" smtClean="0"/>
              <a:t>Kalkulus</a:t>
            </a:r>
            <a:r>
              <a:rPr lang="en-US" sz="3500" dirty="0" smtClean="0"/>
              <a:t> </a:t>
            </a:r>
            <a:r>
              <a:rPr lang="en-US" sz="3500" dirty="0" err="1" smtClean="0"/>
              <a:t>Proposisi</a:t>
            </a:r>
            <a:r>
              <a:rPr lang="en-US" sz="3500" dirty="0" smtClean="0"/>
              <a:t>-Falsification</a:t>
            </a:r>
          </a:p>
        </p:txBody>
      </p:sp>
      <p:sp>
        <p:nvSpPr>
          <p:cNvPr id="49155" name="Rectangle 3"/>
          <p:cNvSpPr>
            <a:spLocks noGrp="1" noChangeArrowheads="1"/>
          </p:cNvSpPr>
          <p:nvPr>
            <p:ph idx="1"/>
          </p:nvPr>
        </p:nvSpPr>
        <p:spPr>
          <a:xfrm>
            <a:off x="1428728" y="2285992"/>
            <a:ext cx="7498080" cy="1643074"/>
          </a:xfrm>
        </p:spPr>
        <p:txBody>
          <a:bodyPr>
            <a:normAutofit/>
          </a:bodyPr>
          <a:lstStyle/>
          <a:p>
            <a:pPr>
              <a:buFont typeface="Wingdings" pitchFamily="2" charset="2"/>
              <a:buAutoNum type="arabicPeriod"/>
            </a:pPr>
            <a:r>
              <a:rPr lang="en-US" sz="2800" dirty="0" smtClean="0">
                <a:latin typeface="Garamond" pitchFamily="18" charset="0"/>
              </a:rPr>
              <a:t>if ((not x) or (not y)) then (not(x and y))</a:t>
            </a:r>
            <a:endParaRPr lang="id-ID" sz="2800" dirty="0" smtClean="0">
              <a:latin typeface="Garamond" pitchFamily="18" charset="0"/>
            </a:endParaRPr>
          </a:p>
          <a:p>
            <a:pPr>
              <a:buFont typeface="Wingdings" pitchFamily="2" charset="2"/>
              <a:buAutoNum type="arabicPeriod"/>
            </a:pPr>
            <a:r>
              <a:rPr lang="en-US" sz="2800" dirty="0" smtClean="0">
                <a:latin typeface="Garamond" pitchFamily="18" charset="0"/>
              </a:rPr>
              <a:t>if (if x then y) then (if (not x) then (not y))</a:t>
            </a:r>
          </a:p>
          <a:p>
            <a:pPr>
              <a:buFont typeface="Wingdings" pitchFamily="2" charset="2"/>
              <a:buAutoNum type="arabicPeriod"/>
            </a:pPr>
            <a:r>
              <a:rPr lang="en-US" sz="2800" dirty="0" smtClean="0">
                <a:latin typeface="Garamond" pitchFamily="18" charset="0"/>
              </a:rPr>
              <a:t>(if x then y) if and only if ((not x) or y)</a:t>
            </a:r>
            <a:endParaRPr lang="en-US" sz="2600" dirty="0" smtClean="0">
              <a:latin typeface="Garamond" pitchFamily="18" charset="0"/>
            </a:endParaRPr>
          </a:p>
        </p:txBody>
      </p:sp>
      <p:sp>
        <p:nvSpPr>
          <p:cNvPr id="4915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17ABCF2-CAF2-4961-BAC9-18A42E141ABB}" type="slidenum">
              <a:rPr lang="en-US" altLang="en-US"/>
              <a:pPr/>
              <a:t>40</a:t>
            </a:fld>
            <a:endParaRPr lang="en-US" altLang="en-US"/>
          </a:p>
        </p:txBody>
      </p:sp>
      <p:sp>
        <p:nvSpPr>
          <p:cNvPr id="5" name="TextBox 4"/>
          <p:cNvSpPr txBox="1"/>
          <p:nvPr/>
        </p:nvSpPr>
        <p:spPr>
          <a:xfrm>
            <a:off x="1285852" y="1785926"/>
            <a:ext cx="5786478" cy="461665"/>
          </a:xfrm>
          <a:prstGeom prst="rect">
            <a:avLst/>
          </a:prstGeom>
          <a:noFill/>
        </p:spPr>
        <p:txBody>
          <a:bodyPr wrap="square" rtlCol="0">
            <a:spAutoFit/>
          </a:bodyPr>
          <a:lstStyle/>
          <a:p>
            <a:r>
              <a:rPr lang="id-ID" sz="2400" dirty="0" smtClean="0"/>
              <a:t>Latihan :</a:t>
            </a:r>
            <a:endParaRPr lang="id-ID" sz="2400" dirty="0"/>
          </a:p>
        </p:txBody>
      </p:sp>
      <p:pic>
        <p:nvPicPr>
          <p:cNvPr id="47105" name="Picture 1" descr="D:\D3 IF TEL-U\ngajar\Semester Ganjil 1516\LOGMAT\berpikir keras.gif"/>
          <p:cNvPicPr>
            <a:picLocks noChangeAspect="1" noChangeArrowheads="1" noCrop="1"/>
          </p:cNvPicPr>
          <p:nvPr/>
        </p:nvPicPr>
        <p:blipFill>
          <a:blip r:embed="rId2"/>
          <a:srcRect/>
          <a:stretch>
            <a:fillRect/>
          </a:stretch>
        </p:blipFill>
        <p:spPr bwMode="auto">
          <a:xfrm>
            <a:off x="7429520" y="357166"/>
            <a:ext cx="1304925" cy="1238250"/>
          </a:xfrm>
          <a:prstGeom prst="rect">
            <a:avLst/>
          </a:prstGeom>
          <a:noFill/>
        </p:spPr>
      </p:pic>
      <p:pic>
        <p:nvPicPr>
          <p:cNvPr id="47106" name="Picture 2" descr="D:\D3 IF TEL-U\ngajar\Semester Ganjil 1516\LOGMAT\nayla pesan.jpg"/>
          <p:cNvPicPr>
            <a:picLocks noChangeAspect="1" noChangeArrowheads="1"/>
          </p:cNvPicPr>
          <p:nvPr/>
        </p:nvPicPr>
        <p:blipFill>
          <a:blip r:embed="rId3"/>
          <a:srcRect/>
          <a:stretch>
            <a:fillRect/>
          </a:stretch>
        </p:blipFill>
        <p:spPr bwMode="auto">
          <a:xfrm>
            <a:off x="2357422" y="4572008"/>
            <a:ext cx="1928816" cy="1371604"/>
          </a:xfrm>
          <a:prstGeom prst="rect">
            <a:avLst/>
          </a:prstGeom>
          <a:noFill/>
        </p:spPr>
      </p:pic>
      <p:sp>
        <p:nvSpPr>
          <p:cNvPr id="8" name="Cloud Callout 7"/>
          <p:cNvSpPr/>
          <p:nvPr/>
        </p:nvSpPr>
        <p:spPr>
          <a:xfrm>
            <a:off x="3929058" y="4214818"/>
            <a:ext cx="2143140" cy="1214446"/>
          </a:xfrm>
          <a:prstGeom prst="cloudCallout">
            <a:avLst>
              <a:gd name="adj1" fmla="val -72624"/>
              <a:gd name="adj2" fmla="val 41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solidFill>
                  <a:schemeClr val="tx1"/>
                </a:solidFill>
              </a:rPr>
              <a:t>Tetap  semangat ya....</a:t>
            </a:r>
            <a:endParaRPr lang="id-ID" sz="1600"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amond(in)">
                                      <p:cBhvr>
                                        <p:cTn id="7" dur="2000"/>
                                        <p:tgtEl>
                                          <p:spTgt spid="4710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00034" y="285728"/>
            <a:ext cx="6643734" cy="1143000"/>
          </a:xfrm>
        </p:spPr>
        <p:txBody>
          <a:bodyPr/>
          <a:lstStyle/>
          <a:p>
            <a:r>
              <a:rPr lang="de-DE" sz="2800" dirty="0" smtClean="0"/>
              <a:t>EKIVALENSI DAN KONSEKUENSI LOGIK</a:t>
            </a:r>
            <a:endParaRPr lang="en-US" sz="2800" dirty="0" smtClean="0"/>
          </a:p>
        </p:txBody>
      </p:sp>
      <p:sp>
        <p:nvSpPr>
          <p:cNvPr id="234499" name="Rectangle 3"/>
          <p:cNvSpPr>
            <a:spLocks noGrp="1" noChangeArrowheads="1"/>
          </p:cNvSpPr>
          <p:nvPr>
            <p:ph idx="1"/>
          </p:nvPr>
        </p:nvSpPr>
        <p:spPr>
          <a:xfrm>
            <a:off x="457200" y="1719263"/>
            <a:ext cx="8229600" cy="4878387"/>
          </a:xfrm>
        </p:spPr>
        <p:txBody>
          <a:bodyPr>
            <a:normAutofit lnSpcReduction="10000"/>
          </a:bodyPr>
          <a:lstStyle/>
          <a:p>
            <a:pPr>
              <a:lnSpc>
                <a:spcPct val="80000"/>
              </a:lnSpc>
              <a:buFont typeface="Wingdings" pitchFamily="2" charset="2"/>
              <a:buNone/>
            </a:pPr>
            <a:r>
              <a:rPr lang="de-DE" sz="1800" b="1" dirty="0" smtClean="0">
                <a:latin typeface="Garamond" pitchFamily="18" charset="0"/>
              </a:rPr>
              <a:t>Definisi Ekivalensi Logik</a:t>
            </a:r>
            <a:endParaRPr lang="de-DE" sz="1800" dirty="0" smtClean="0">
              <a:latin typeface="Garamond" pitchFamily="18" charset="0"/>
            </a:endParaRPr>
          </a:p>
          <a:p>
            <a:pPr>
              <a:lnSpc>
                <a:spcPct val="80000"/>
              </a:lnSpc>
              <a:buFont typeface="Wingdings" pitchFamily="2" charset="2"/>
              <a:buNone/>
            </a:pPr>
            <a:r>
              <a:rPr lang="de-DE" sz="1800" dirty="0" smtClean="0">
                <a:latin typeface="Garamond" pitchFamily="18" charset="0"/>
              </a:rPr>
              <a:t>Dua buah kalimat A dan B merupakan ekivalensi logik jika dan hanya jika memiliki nilai yang sama pada semua interpretasi yang diberikan.</a:t>
            </a:r>
          </a:p>
          <a:p>
            <a:pPr>
              <a:lnSpc>
                <a:spcPct val="80000"/>
              </a:lnSpc>
              <a:buFont typeface="Wingdings" pitchFamily="2" charset="2"/>
              <a:buNone/>
            </a:pPr>
            <a:endParaRPr lang="de-DE" sz="1800" b="1" dirty="0" smtClean="0">
              <a:latin typeface="Garamond" pitchFamily="18" charset="0"/>
            </a:endParaRPr>
          </a:p>
          <a:p>
            <a:pPr>
              <a:lnSpc>
                <a:spcPct val="80000"/>
              </a:lnSpc>
              <a:buFont typeface="Wingdings" pitchFamily="2" charset="2"/>
              <a:buNone/>
            </a:pPr>
            <a:r>
              <a:rPr lang="de-DE" sz="1800" b="1" dirty="0" smtClean="0">
                <a:latin typeface="Garamond" pitchFamily="18" charset="0"/>
              </a:rPr>
              <a:t>Teorema</a:t>
            </a:r>
            <a:endParaRPr lang="en-US" sz="1800" b="1" dirty="0" smtClean="0">
              <a:latin typeface="Garamond" pitchFamily="18" charset="0"/>
            </a:endParaRPr>
          </a:p>
          <a:p>
            <a:pPr>
              <a:lnSpc>
                <a:spcPct val="80000"/>
              </a:lnSpc>
              <a:buFont typeface="Wingdings" pitchFamily="2" charset="2"/>
              <a:buNone/>
            </a:pPr>
            <a:r>
              <a:rPr lang="de-DE" sz="1800" dirty="0" smtClean="0">
                <a:latin typeface="Garamond" pitchFamily="18" charset="0"/>
              </a:rPr>
              <a:t>A Ekivalensi B, jika dan hanya jika ( A iff B) merupakan Tautologi</a:t>
            </a:r>
          </a:p>
          <a:p>
            <a:pPr>
              <a:lnSpc>
                <a:spcPct val="80000"/>
              </a:lnSpc>
              <a:buFont typeface="Wingdings" pitchFamily="2" charset="2"/>
              <a:buNone/>
            </a:pPr>
            <a:endParaRPr lang="de-DE" sz="1800" b="1" dirty="0" smtClean="0">
              <a:latin typeface="Garamond" pitchFamily="18" charset="0"/>
            </a:endParaRPr>
          </a:p>
          <a:p>
            <a:pPr>
              <a:lnSpc>
                <a:spcPct val="80000"/>
              </a:lnSpc>
              <a:buFont typeface="Wingdings" pitchFamily="2" charset="2"/>
              <a:buNone/>
            </a:pPr>
            <a:r>
              <a:rPr lang="de-DE" sz="1800" b="1" dirty="0" smtClean="0">
                <a:latin typeface="Garamond" pitchFamily="18" charset="0"/>
              </a:rPr>
              <a:t>Definisi Konsekuensi Logik</a:t>
            </a:r>
            <a:endParaRPr lang="en-US" sz="1800" b="1" dirty="0" smtClean="0">
              <a:latin typeface="Garamond" pitchFamily="18" charset="0"/>
            </a:endParaRPr>
          </a:p>
          <a:p>
            <a:pPr>
              <a:lnSpc>
                <a:spcPct val="80000"/>
              </a:lnSpc>
              <a:buFont typeface="Wingdings" pitchFamily="2" charset="2"/>
              <a:buNone/>
            </a:pPr>
            <a:r>
              <a:rPr lang="de-DE" sz="1800" dirty="0" smtClean="0">
                <a:latin typeface="Garamond" pitchFamily="18" charset="0"/>
              </a:rPr>
              <a:t>B adalah konsekuensi logik dari A jika untuk setiap pemberian nilai kebenaran ke variabel pada A dan pada B sedemikian sehingga jika A mempunyai nilai TRUE maka B juga mempunyai nilai TRUE</a:t>
            </a:r>
            <a:endParaRPr lang="de-DE" sz="1800" b="1" dirty="0" smtClean="0">
              <a:latin typeface="Garamond" pitchFamily="18" charset="0"/>
            </a:endParaRPr>
          </a:p>
          <a:p>
            <a:pPr>
              <a:lnSpc>
                <a:spcPct val="80000"/>
              </a:lnSpc>
              <a:buFont typeface="Wingdings" pitchFamily="2" charset="2"/>
              <a:buNone/>
            </a:pPr>
            <a:endParaRPr lang="de-DE" sz="1800" b="1" dirty="0" smtClean="0">
              <a:latin typeface="Garamond" pitchFamily="18" charset="0"/>
            </a:endParaRPr>
          </a:p>
          <a:p>
            <a:pPr>
              <a:lnSpc>
                <a:spcPct val="80000"/>
              </a:lnSpc>
              <a:buFont typeface="Wingdings" pitchFamily="2" charset="2"/>
              <a:buNone/>
            </a:pPr>
            <a:r>
              <a:rPr lang="de-DE" sz="1800" b="1" dirty="0" smtClean="0">
                <a:latin typeface="Garamond" pitchFamily="18" charset="0"/>
              </a:rPr>
              <a:t>Teorema</a:t>
            </a:r>
            <a:endParaRPr lang="en-US" sz="1800" b="1" dirty="0" smtClean="0">
              <a:latin typeface="Garamond" pitchFamily="18" charset="0"/>
            </a:endParaRPr>
          </a:p>
          <a:p>
            <a:pPr>
              <a:lnSpc>
                <a:spcPct val="80000"/>
              </a:lnSpc>
              <a:buFont typeface="Wingdings" pitchFamily="2" charset="2"/>
              <a:buNone/>
            </a:pPr>
            <a:r>
              <a:rPr lang="de-DE" sz="1800" dirty="0" smtClean="0">
                <a:latin typeface="Garamond" pitchFamily="18" charset="0"/>
              </a:rPr>
              <a:t>B Konsekuensi Logis dari A, jika dan hanya jika (if A then B) merupakan Tautologi</a:t>
            </a:r>
          </a:p>
          <a:p>
            <a:pPr>
              <a:lnSpc>
                <a:spcPct val="80000"/>
              </a:lnSpc>
              <a:buFont typeface="Wingdings" pitchFamily="2" charset="2"/>
              <a:buNone/>
            </a:pPr>
            <a:endParaRPr lang="en-US" sz="1800" dirty="0" smtClean="0">
              <a:latin typeface="Garamond" pitchFamily="18" charset="0"/>
            </a:endParaRPr>
          </a:p>
          <a:p>
            <a:pPr>
              <a:lnSpc>
                <a:spcPct val="80000"/>
              </a:lnSpc>
              <a:buFont typeface="Wingdings" pitchFamily="2" charset="2"/>
              <a:buNone/>
            </a:pPr>
            <a:r>
              <a:rPr lang="de-DE" sz="1800" dirty="0" smtClean="0">
                <a:latin typeface="Garamond" pitchFamily="18" charset="0"/>
              </a:rPr>
              <a:t>Catatan :</a:t>
            </a:r>
          </a:p>
          <a:p>
            <a:pPr>
              <a:lnSpc>
                <a:spcPct val="80000"/>
              </a:lnSpc>
              <a:buFont typeface="Wingdings" pitchFamily="2" charset="2"/>
              <a:buNone/>
            </a:pPr>
            <a:r>
              <a:rPr lang="de-DE" sz="1800" dirty="0" smtClean="0">
                <a:latin typeface="Garamond" pitchFamily="18" charset="0"/>
              </a:rPr>
              <a:t>Jika pernyataan lebih dari 1, misal A1, A2, A3 maka bentuk konsekuensi logiknya :</a:t>
            </a:r>
            <a:endParaRPr lang="en-US" sz="1800" dirty="0" smtClean="0">
              <a:latin typeface="Garamond" pitchFamily="18" charset="0"/>
            </a:endParaRPr>
          </a:p>
          <a:p>
            <a:pPr algn="ctr">
              <a:lnSpc>
                <a:spcPct val="80000"/>
              </a:lnSpc>
              <a:buFont typeface="Wingdings" pitchFamily="2" charset="2"/>
              <a:buNone/>
            </a:pPr>
            <a:r>
              <a:rPr lang="en-US" sz="1800" dirty="0" smtClean="0">
                <a:latin typeface="Garamond" pitchFamily="18" charset="0"/>
              </a:rPr>
              <a:t>IF (A1 AND A2  AND A3) THEN B</a:t>
            </a:r>
          </a:p>
        </p:txBody>
      </p:sp>
      <p:sp>
        <p:nvSpPr>
          <p:cNvPr id="5018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292E8C3-1801-4512-BB63-4CB110620728}" type="slidenum">
              <a:rPr lang="en-US" altLang="en-US"/>
              <a:pPr/>
              <a:t>41</a:t>
            </a:fld>
            <a:endParaRPr lang="en-US" altLang="en-US"/>
          </a:p>
        </p:txBody>
      </p:sp>
      <p:pic>
        <p:nvPicPr>
          <p:cNvPr id="46081" name="Picture 1" descr="D:\D3 IF TEL-U\ngajar\Semester Ganjil 1516\LOGMAT\konsekuensi logik.jpg"/>
          <p:cNvPicPr>
            <a:picLocks noChangeAspect="1" noChangeArrowheads="1"/>
          </p:cNvPicPr>
          <p:nvPr/>
        </p:nvPicPr>
        <p:blipFill>
          <a:blip r:embed="rId2"/>
          <a:srcRect/>
          <a:stretch>
            <a:fillRect/>
          </a:stretch>
        </p:blipFill>
        <p:spPr bwMode="auto">
          <a:xfrm>
            <a:off x="7429520" y="357166"/>
            <a:ext cx="1328738" cy="1252540"/>
          </a:xfrm>
          <a:prstGeom prst="rect">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de-DE" sz="2800" smtClean="0"/>
              <a:t>EKIVALENSI DAN KONSEKUENSI LOGIK</a:t>
            </a:r>
            <a:endParaRPr lang="en-US" sz="2800" smtClean="0"/>
          </a:p>
        </p:txBody>
      </p:sp>
      <p:sp>
        <p:nvSpPr>
          <p:cNvPr id="235523" name="Rectangle 3"/>
          <p:cNvSpPr>
            <a:spLocks noGrp="1" noChangeArrowheads="1"/>
          </p:cNvSpPr>
          <p:nvPr>
            <p:ph idx="1"/>
          </p:nvPr>
        </p:nvSpPr>
        <p:spPr/>
        <p:txBody>
          <a:bodyPr>
            <a:normAutofit lnSpcReduction="10000"/>
          </a:bodyPr>
          <a:lstStyle/>
          <a:p>
            <a:pPr>
              <a:lnSpc>
                <a:spcPct val="80000"/>
              </a:lnSpc>
              <a:buFont typeface="Wingdings" pitchFamily="2" charset="2"/>
              <a:buNone/>
            </a:pPr>
            <a:r>
              <a:rPr lang="en-US" sz="2100" smtClean="0">
                <a:latin typeface="Garamond" pitchFamily="18" charset="0"/>
              </a:rPr>
              <a:t>Contoh Kasus :</a:t>
            </a:r>
          </a:p>
          <a:p>
            <a:pPr>
              <a:lnSpc>
                <a:spcPct val="80000"/>
              </a:lnSpc>
              <a:buFont typeface="Wingdings" pitchFamily="2" charset="2"/>
              <a:buNone/>
            </a:pPr>
            <a:r>
              <a:rPr lang="en-US" sz="2100" smtClean="0">
                <a:latin typeface="Garamond" pitchFamily="18" charset="0"/>
              </a:rPr>
              <a:t>Periksa apakah B merupakan kesimpulan dari 6 argumen dibawah ini ?</a:t>
            </a:r>
          </a:p>
          <a:p>
            <a:pPr>
              <a:lnSpc>
                <a:spcPct val="80000"/>
              </a:lnSpc>
              <a:buFont typeface="Wingdings" pitchFamily="2" charset="2"/>
              <a:buNone/>
            </a:pPr>
            <a:r>
              <a:rPr lang="en-US" sz="2100" smtClean="0">
                <a:latin typeface="Garamond" pitchFamily="18" charset="0"/>
              </a:rPr>
              <a:t>A1 : if P then (Q and R and S)</a:t>
            </a:r>
          </a:p>
          <a:p>
            <a:pPr>
              <a:lnSpc>
                <a:spcPct val="80000"/>
              </a:lnSpc>
              <a:buFont typeface="Wingdings" pitchFamily="2" charset="2"/>
              <a:buNone/>
            </a:pPr>
            <a:r>
              <a:rPr lang="en-US" sz="2100" smtClean="0">
                <a:latin typeface="Garamond" pitchFamily="18" charset="0"/>
              </a:rPr>
              <a:t>A2 : if T then (if U then (if not Y then not S))</a:t>
            </a:r>
          </a:p>
          <a:p>
            <a:pPr>
              <a:lnSpc>
                <a:spcPct val="80000"/>
              </a:lnSpc>
              <a:buFont typeface="Wingdings" pitchFamily="2" charset="2"/>
              <a:buNone/>
            </a:pPr>
            <a:r>
              <a:rPr lang="en-US" sz="2100" smtClean="0">
                <a:latin typeface="Garamond" pitchFamily="18" charset="0"/>
              </a:rPr>
              <a:t>A3 : if Q then T</a:t>
            </a:r>
          </a:p>
          <a:p>
            <a:pPr>
              <a:lnSpc>
                <a:spcPct val="80000"/>
              </a:lnSpc>
              <a:buFont typeface="Wingdings" pitchFamily="2" charset="2"/>
              <a:buNone/>
            </a:pPr>
            <a:r>
              <a:rPr lang="en-US" sz="2100" smtClean="0">
                <a:latin typeface="Garamond" pitchFamily="18" charset="0"/>
              </a:rPr>
              <a:t>A4 : if R then (if X then U)</a:t>
            </a:r>
          </a:p>
          <a:p>
            <a:pPr>
              <a:lnSpc>
                <a:spcPct val="80000"/>
              </a:lnSpc>
              <a:buFont typeface="Wingdings" pitchFamily="2" charset="2"/>
              <a:buNone/>
            </a:pPr>
            <a:r>
              <a:rPr lang="en-US" sz="2100" smtClean="0">
                <a:latin typeface="Garamond" pitchFamily="18" charset="0"/>
              </a:rPr>
              <a:t>A5 : if Y then not X</a:t>
            </a:r>
          </a:p>
          <a:p>
            <a:pPr>
              <a:lnSpc>
                <a:spcPct val="80000"/>
              </a:lnSpc>
              <a:buFont typeface="Wingdings" pitchFamily="2" charset="2"/>
              <a:buNone/>
            </a:pPr>
            <a:r>
              <a:rPr lang="en-US" sz="2100" smtClean="0">
                <a:latin typeface="Garamond" pitchFamily="18" charset="0"/>
              </a:rPr>
              <a:t>A6 : X</a:t>
            </a:r>
          </a:p>
          <a:p>
            <a:pPr>
              <a:lnSpc>
                <a:spcPct val="80000"/>
              </a:lnSpc>
              <a:buFont typeface="Wingdings" pitchFamily="2" charset="2"/>
              <a:buNone/>
            </a:pPr>
            <a:r>
              <a:rPr lang="en-US" sz="2100" smtClean="0">
                <a:latin typeface="Garamond" pitchFamily="18" charset="0"/>
              </a:rPr>
              <a:t>B : not P</a:t>
            </a:r>
          </a:p>
          <a:p>
            <a:pPr>
              <a:lnSpc>
                <a:spcPct val="80000"/>
              </a:lnSpc>
              <a:buFont typeface="Wingdings" pitchFamily="2" charset="2"/>
              <a:buNone/>
            </a:pPr>
            <a:endParaRPr lang="en-US" sz="2100" smtClean="0">
              <a:latin typeface="Garamond" pitchFamily="18" charset="0"/>
            </a:endParaRPr>
          </a:p>
          <a:p>
            <a:pPr>
              <a:lnSpc>
                <a:spcPct val="80000"/>
              </a:lnSpc>
              <a:buFont typeface="Wingdings" pitchFamily="2" charset="2"/>
              <a:buNone/>
            </a:pPr>
            <a:r>
              <a:rPr lang="en-US" sz="2100" smtClean="0">
                <a:latin typeface="Garamond" pitchFamily="18" charset="0"/>
              </a:rPr>
              <a:t>Jawaban</a:t>
            </a:r>
          </a:p>
          <a:p>
            <a:pPr>
              <a:lnSpc>
                <a:spcPct val="80000"/>
              </a:lnSpc>
              <a:buFont typeface="Wingdings" pitchFamily="2" charset="2"/>
              <a:buNone/>
            </a:pPr>
            <a:r>
              <a:rPr lang="en-US" sz="2100" smtClean="0">
                <a:latin typeface="Garamond" pitchFamily="18" charset="0"/>
              </a:rPr>
              <a:t>Harus dibuktikan bahwa kalimat : </a:t>
            </a:r>
            <a:endParaRPr lang="en-US" sz="2100" b="1" smtClean="0">
              <a:latin typeface="Garamond" pitchFamily="18" charset="0"/>
            </a:endParaRPr>
          </a:p>
          <a:p>
            <a:pPr>
              <a:lnSpc>
                <a:spcPct val="80000"/>
              </a:lnSpc>
              <a:buFont typeface="Wingdings" pitchFamily="2" charset="2"/>
              <a:buNone/>
            </a:pPr>
            <a:r>
              <a:rPr lang="en-US" sz="2100" b="1" smtClean="0">
                <a:latin typeface="Garamond" pitchFamily="18" charset="0"/>
              </a:rPr>
              <a:t>IF (A1 and A2 and A3 and A4 and A5 and A6) THEN B</a:t>
            </a:r>
            <a:r>
              <a:rPr lang="en-US" sz="2100" smtClean="0">
                <a:latin typeface="Garamond" pitchFamily="18" charset="0"/>
              </a:rPr>
              <a:t>  adalah VALID</a:t>
            </a:r>
          </a:p>
        </p:txBody>
      </p:sp>
      <p:sp>
        <p:nvSpPr>
          <p:cNvPr id="5120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E5471A9-CC61-478C-B7B8-91C3DB950509}" type="slidenum">
              <a:rPr lang="en-US" altLang="en-US"/>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de-DE" sz="2800" smtClean="0"/>
              <a:t>KONSEKUENSI LOGIK</a:t>
            </a:r>
            <a:endParaRPr lang="en-US" sz="2800" smtClean="0"/>
          </a:p>
        </p:txBody>
      </p:sp>
      <p:sp>
        <p:nvSpPr>
          <p:cNvPr id="52227" name="Rectangle 3"/>
          <p:cNvSpPr>
            <a:spLocks noGrp="1" noChangeArrowheads="1"/>
          </p:cNvSpPr>
          <p:nvPr>
            <p:ph idx="1"/>
          </p:nvPr>
        </p:nvSpPr>
        <p:spPr/>
        <p:txBody>
          <a:bodyPr/>
          <a:lstStyle/>
          <a:p>
            <a:pPr>
              <a:buFont typeface="Wingdings" pitchFamily="2" charset="2"/>
              <a:buNone/>
            </a:pPr>
            <a:r>
              <a:rPr lang="en-US" smtClean="0">
                <a:latin typeface="Garamond" pitchFamily="18" charset="0"/>
              </a:rPr>
              <a:t>A1 : if p then (q and r and s)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A2 : if t then (if u then (if not y then not s))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A3 : if q then t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A4 : if r then (if x then u)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A5 : if y then not x </a:t>
            </a:r>
            <a:r>
              <a:rPr lang="en-US" smtClean="0">
                <a:solidFill>
                  <a:srgbClr val="FF0000"/>
                </a:solidFill>
                <a:latin typeface="Garamond" pitchFamily="18" charset="0"/>
                <a:sym typeface="Wingdings" pitchFamily="2" charset="2"/>
              </a:rPr>
              <a:t> true</a:t>
            </a:r>
            <a:r>
              <a:rPr lang="en-US" smtClean="0">
                <a:latin typeface="Garamond" pitchFamily="18" charset="0"/>
                <a:sym typeface="Wingdings" pitchFamily="2" charset="2"/>
              </a:rPr>
              <a:t> </a:t>
            </a:r>
            <a:endParaRPr lang="en-US" smtClean="0">
              <a:latin typeface="Garamond" pitchFamily="18" charset="0"/>
            </a:endParaRPr>
          </a:p>
          <a:p>
            <a:pPr>
              <a:buFont typeface="Wingdings" pitchFamily="2" charset="2"/>
              <a:buNone/>
            </a:pPr>
            <a:r>
              <a:rPr lang="en-US" smtClean="0">
                <a:latin typeface="Garamond" pitchFamily="18" charset="0"/>
              </a:rPr>
              <a:t>A6 : x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B : not p </a:t>
            </a:r>
            <a:r>
              <a:rPr lang="en-US" smtClean="0">
                <a:solidFill>
                  <a:srgbClr val="FF0000"/>
                </a:solidFill>
                <a:latin typeface="Garamond" pitchFamily="18" charset="0"/>
                <a:sym typeface="Wingdings" pitchFamily="2" charset="2"/>
              </a:rPr>
              <a:t> false</a:t>
            </a:r>
            <a:r>
              <a:rPr lang="en-US" smtClean="0">
                <a:latin typeface="Garamond" pitchFamily="18" charset="0"/>
                <a:sym typeface="Wingdings" pitchFamily="2" charset="2"/>
              </a:rPr>
              <a:t> </a:t>
            </a:r>
          </a:p>
          <a:p>
            <a:pPr>
              <a:buFont typeface="Wingdings" pitchFamily="2" charset="2"/>
              <a:buNone/>
            </a:pPr>
            <a:endParaRPr lang="en-US" smtClean="0"/>
          </a:p>
        </p:txBody>
      </p:sp>
      <p:sp>
        <p:nvSpPr>
          <p:cNvPr id="5222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AFC23F2-34D9-428C-A864-F62CB1CAD5E0}" type="slidenum">
              <a:rPr lang="en-US" altLang="en-US"/>
              <a:pPr/>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de-DE" sz="2800" smtClean="0"/>
              <a:t>KONSEKUENSI LOGIK</a:t>
            </a:r>
            <a:endParaRPr lang="en-US" sz="2800" smtClean="0"/>
          </a:p>
        </p:txBody>
      </p:sp>
      <p:sp>
        <p:nvSpPr>
          <p:cNvPr id="237571" name="Rectangle 3"/>
          <p:cNvSpPr>
            <a:spLocks noGrp="1" noChangeArrowheads="1"/>
          </p:cNvSpPr>
          <p:nvPr>
            <p:ph idx="1"/>
          </p:nvPr>
        </p:nvSpPr>
        <p:spPr>
          <a:xfrm>
            <a:off x="323850" y="1719263"/>
            <a:ext cx="6264275" cy="4878387"/>
          </a:xfrm>
        </p:spPr>
        <p:txBody>
          <a:bodyPr>
            <a:normAutofit lnSpcReduction="10000"/>
          </a:bodyPr>
          <a:lstStyle/>
          <a:p>
            <a:pPr>
              <a:lnSpc>
                <a:spcPct val="80000"/>
              </a:lnSpc>
              <a:buFont typeface="Wingdings" pitchFamily="2" charset="2"/>
              <a:buNone/>
            </a:pPr>
            <a:r>
              <a:rPr lang="en-US" sz="1700" smtClean="0">
                <a:latin typeface="Garamond" pitchFamily="18" charset="0"/>
              </a:rPr>
              <a:t>A6	 : </a:t>
            </a:r>
            <a:r>
              <a:rPr lang="en-US" sz="1700" b="1" smtClean="0">
                <a:solidFill>
                  <a:srgbClr val="FF00FF"/>
                </a:solidFill>
                <a:latin typeface="Garamond" pitchFamily="18" charset="0"/>
              </a:rPr>
              <a:t>x </a:t>
            </a:r>
            <a:r>
              <a:rPr lang="en-US" sz="1700" b="1" smtClean="0">
                <a:solidFill>
                  <a:srgbClr val="FF00FF"/>
                </a:solidFill>
                <a:latin typeface="Garamond" pitchFamily="18" charset="0"/>
                <a:sym typeface="Wingdings" pitchFamily="2" charset="2"/>
              </a:rPr>
              <a:t> True</a:t>
            </a:r>
            <a:endParaRPr lang="en-US" sz="1700" b="1" smtClean="0">
              <a:solidFill>
                <a:srgbClr val="FF00FF"/>
              </a:solidFill>
              <a:latin typeface="Garamond" pitchFamily="18" charset="0"/>
            </a:endParaRPr>
          </a:p>
          <a:p>
            <a:pPr>
              <a:lnSpc>
                <a:spcPct val="80000"/>
              </a:lnSpc>
              <a:buFont typeface="Wingdings" pitchFamily="2" charset="2"/>
              <a:buNone/>
            </a:pPr>
            <a:r>
              <a:rPr lang="en-US" sz="1700" smtClean="0">
                <a:latin typeface="Garamond" pitchFamily="18" charset="0"/>
              </a:rPr>
              <a:t>B	: not p </a:t>
            </a:r>
            <a:r>
              <a:rPr lang="en-US" sz="1700" smtClean="0">
                <a:latin typeface="Garamond" pitchFamily="18" charset="0"/>
                <a:sym typeface="Wingdings" pitchFamily="2" charset="2"/>
              </a:rPr>
              <a:t> False ; </a:t>
            </a:r>
            <a:r>
              <a:rPr lang="en-US" sz="1700" b="1" smtClean="0">
                <a:solidFill>
                  <a:srgbClr val="FF00FF"/>
                </a:solidFill>
                <a:latin typeface="Garamond" pitchFamily="18" charset="0"/>
                <a:sym typeface="Wingdings" pitchFamily="2" charset="2"/>
              </a:rPr>
              <a:t>p  True</a:t>
            </a:r>
          </a:p>
          <a:p>
            <a:pPr>
              <a:lnSpc>
                <a:spcPct val="80000"/>
              </a:lnSpc>
              <a:buFont typeface="Wingdings" pitchFamily="2" charset="2"/>
              <a:buNone/>
            </a:pPr>
            <a:endParaRPr lang="en-US" sz="1700" smtClean="0">
              <a:solidFill>
                <a:srgbClr val="FF0000"/>
              </a:solidFill>
              <a:latin typeface="Garamond" pitchFamily="18" charset="0"/>
              <a:sym typeface="Wingdings" pitchFamily="2" charset="2"/>
            </a:endParaRPr>
          </a:p>
          <a:p>
            <a:pPr>
              <a:lnSpc>
                <a:spcPct val="80000"/>
              </a:lnSpc>
              <a:buFont typeface="Wingdings" pitchFamily="2" charset="2"/>
              <a:buNone/>
            </a:pPr>
            <a:r>
              <a:rPr lang="en-US" sz="1700" smtClean="0">
                <a:latin typeface="Garamond" pitchFamily="18" charset="0"/>
              </a:rPr>
              <a:t>A5 	: if y then not x </a:t>
            </a:r>
            <a:r>
              <a:rPr lang="en-US" sz="1700" smtClean="0">
                <a:latin typeface="Garamond" pitchFamily="18" charset="0"/>
                <a:sym typeface="Wingdings" pitchFamily="2" charset="2"/>
              </a:rPr>
              <a:t> True </a:t>
            </a:r>
            <a:endParaRPr lang="en-US" sz="1700" smtClean="0">
              <a:latin typeface="Garamond" pitchFamily="18" charset="0"/>
            </a:endParaRPr>
          </a:p>
          <a:p>
            <a:pPr>
              <a:lnSpc>
                <a:spcPct val="80000"/>
              </a:lnSpc>
              <a:buFont typeface="Wingdings" pitchFamily="2" charset="2"/>
              <a:buNone/>
            </a:pPr>
            <a:r>
              <a:rPr lang="en-US" sz="1700" smtClean="0">
                <a:latin typeface="Garamond" pitchFamily="18" charset="0"/>
              </a:rPr>
              <a:t>	  if y then not </a:t>
            </a:r>
            <a:r>
              <a:rPr lang="en-US" sz="1700" smtClean="0">
                <a:solidFill>
                  <a:srgbClr val="FF0000"/>
                </a:solidFill>
                <a:latin typeface="Garamond" pitchFamily="18" charset="0"/>
              </a:rPr>
              <a:t>True</a:t>
            </a:r>
            <a:r>
              <a:rPr lang="en-US" sz="1700" smtClean="0">
                <a:latin typeface="Garamond" pitchFamily="18" charset="0"/>
              </a:rPr>
              <a:t> </a:t>
            </a:r>
            <a:r>
              <a:rPr lang="en-US" sz="1700" smtClean="0">
                <a:latin typeface="Garamond" pitchFamily="18" charset="0"/>
                <a:sym typeface="Wingdings" pitchFamily="2" charset="2"/>
              </a:rPr>
              <a:t> True ; </a:t>
            </a:r>
            <a:r>
              <a:rPr lang="en-US" sz="1700" b="1" smtClean="0">
                <a:solidFill>
                  <a:srgbClr val="FF00FF"/>
                </a:solidFill>
                <a:latin typeface="Garamond" pitchFamily="18" charset="0"/>
                <a:sym typeface="Wingdings" pitchFamily="2" charset="2"/>
              </a:rPr>
              <a:t>y  False</a:t>
            </a:r>
          </a:p>
          <a:p>
            <a:pPr>
              <a:lnSpc>
                <a:spcPct val="80000"/>
              </a:lnSpc>
              <a:buFont typeface="Wingdings" pitchFamily="2" charset="2"/>
              <a:buNone/>
            </a:pPr>
            <a:endParaRPr lang="en-US" sz="1700" smtClean="0">
              <a:solidFill>
                <a:srgbClr val="FF0000"/>
              </a:solidFill>
              <a:latin typeface="Garamond" pitchFamily="18" charset="0"/>
            </a:endParaRPr>
          </a:p>
          <a:p>
            <a:pPr>
              <a:lnSpc>
                <a:spcPct val="80000"/>
              </a:lnSpc>
              <a:buFont typeface="Wingdings" pitchFamily="2" charset="2"/>
              <a:buNone/>
            </a:pPr>
            <a:r>
              <a:rPr lang="en-US" sz="1700" smtClean="0">
                <a:latin typeface="Garamond" pitchFamily="18" charset="0"/>
              </a:rPr>
              <a:t>A1	: if p then (q and r and s) </a:t>
            </a:r>
            <a:r>
              <a:rPr lang="en-US" sz="1700" smtClean="0">
                <a:latin typeface="Garamond" pitchFamily="18" charset="0"/>
                <a:sym typeface="Wingdings" pitchFamily="2" charset="2"/>
              </a:rPr>
              <a:t> True</a:t>
            </a:r>
          </a:p>
          <a:p>
            <a:pPr>
              <a:lnSpc>
                <a:spcPct val="80000"/>
              </a:lnSpc>
              <a:buFont typeface="Wingdings" pitchFamily="2" charset="2"/>
              <a:buNone/>
            </a:pPr>
            <a:r>
              <a:rPr lang="en-US" sz="1700" smtClean="0">
                <a:solidFill>
                  <a:srgbClr val="FF0000"/>
                </a:solidFill>
                <a:latin typeface="Garamond" pitchFamily="18" charset="0"/>
              </a:rPr>
              <a:t>	  </a:t>
            </a:r>
            <a:r>
              <a:rPr lang="en-US" sz="1700" smtClean="0">
                <a:latin typeface="Garamond" pitchFamily="18" charset="0"/>
              </a:rPr>
              <a:t>if </a:t>
            </a:r>
            <a:r>
              <a:rPr lang="en-US" sz="1700" smtClean="0">
                <a:solidFill>
                  <a:srgbClr val="FF0000"/>
                </a:solidFill>
                <a:latin typeface="Garamond" pitchFamily="18" charset="0"/>
              </a:rPr>
              <a:t>True</a:t>
            </a:r>
            <a:r>
              <a:rPr lang="en-US" sz="1700" smtClean="0">
                <a:latin typeface="Garamond" pitchFamily="18" charset="0"/>
              </a:rPr>
              <a:t> then (q and r and s) </a:t>
            </a:r>
            <a:r>
              <a:rPr lang="en-US" sz="1700" smtClean="0">
                <a:latin typeface="Garamond" pitchFamily="18" charset="0"/>
                <a:sym typeface="Wingdings" pitchFamily="2" charset="2"/>
              </a:rPr>
              <a:t> True</a:t>
            </a:r>
          </a:p>
          <a:p>
            <a:pPr>
              <a:lnSpc>
                <a:spcPct val="80000"/>
              </a:lnSpc>
              <a:buFont typeface="Wingdings" pitchFamily="2" charset="2"/>
              <a:buNone/>
            </a:pPr>
            <a:r>
              <a:rPr lang="en-US" sz="1700" smtClean="0">
                <a:latin typeface="Garamond" pitchFamily="18" charset="0"/>
              </a:rPr>
              <a:t>	  (q and r and s) </a:t>
            </a:r>
            <a:r>
              <a:rPr lang="en-US" sz="1700" smtClean="0">
                <a:solidFill>
                  <a:srgbClr val="FF0000"/>
                </a:solidFill>
                <a:latin typeface="Garamond" pitchFamily="18" charset="0"/>
                <a:sym typeface="Wingdings" pitchFamily="2" charset="2"/>
              </a:rPr>
              <a:t> True</a:t>
            </a:r>
          </a:p>
          <a:p>
            <a:pPr>
              <a:lnSpc>
                <a:spcPct val="80000"/>
              </a:lnSpc>
              <a:buFont typeface="Wingdings" pitchFamily="2" charset="2"/>
              <a:buNone/>
            </a:pPr>
            <a:r>
              <a:rPr lang="en-US" sz="1700" smtClean="0">
                <a:solidFill>
                  <a:srgbClr val="FF0000"/>
                </a:solidFill>
                <a:latin typeface="Garamond" pitchFamily="18" charset="0"/>
                <a:sym typeface="Wingdings" pitchFamily="2" charset="2"/>
              </a:rPr>
              <a:t>	  </a:t>
            </a:r>
            <a:r>
              <a:rPr lang="en-US" sz="1700" b="1" smtClean="0">
                <a:solidFill>
                  <a:srgbClr val="FF00FF"/>
                </a:solidFill>
                <a:latin typeface="Garamond" pitchFamily="18" charset="0"/>
              </a:rPr>
              <a:t>q </a:t>
            </a:r>
            <a:r>
              <a:rPr lang="en-US" sz="1700" b="1" smtClean="0">
                <a:solidFill>
                  <a:srgbClr val="FF00FF"/>
                </a:solidFill>
                <a:latin typeface="Garamond" pitchFamily="18" charset="0"/>
                <a:sym typeface="Wingdings" pitchFamily="2" charset="2"/>
              </a:rPr>
              <a:t> True; </a:t>
            </a:r>
            <a:r>
              <a:rPr lang="en-US" sz="1700" b="1" smtClean="0">
                <a:solidFill>
                  <a:srgbClr val="FF00FF"/>
                </a:solidFill>
                <a:latin typeface="Garamond" pitchFamily="18" charset="0"/>
              </a:rPr>
              <a:t>r </a:t>
            </a:r>
            <a:r>
              <a:rPr lang="en-US" sz="1700" b="1" smtClean="0">
                <a:solidFill>
                  <a:srgbClr val="FF00FF"/>
                </a:solidFill>
                <a:latin typeface="Garamond" pitchFamily="18" charset="0"/>
                <a:sym typeface="Wingdings" pitchFamily="2" charset="2"/>
              </a:rPr>
              <a:t> True; </a:t>
            </a:r>
            <a:r>
              <a:rPr lang="en-US" sz="1700" b="1" smtClean="0">
                <a:solidFill>
                  <a:srgbClr val="FF00FF"/>
                </a:solidFill>
                <a:latin typeface="Garamond" pitchFamily="18" charset="0"/>
              </a:rPr>
              <a:t>s </a:t>
            </a:r>
            <a:r>
              <a:rPr lang="en-US" sz="1700" b="1" smtClean="0">
                <a:solidFill>
                  <a:srgbClr val="FF00FF"/>
                </a:solidFill>
                <a:latin typeface="Garamond" pitchFamily="18" charset="0"/>
                <a:sym typeface="Wingdings" pitchFamily="2" charset="2"/>
              </a:rPr>
              <a:t> True</a:t>
            </a:r>
          </a:p>
          <a:p>
            <a:pPr>
              <a:lnSpc>
                <a:spcPct val="80000"/>
              </a:lnSpc>
              <a:buFont typeface="Wingdings" pitchFamily="2" charset="2"/>
              <a:buNone/>
            </a:pPr>
            <a:endParaRPr lang="en-US" sz="1700" b="1" smtClean="0">
              <a:solidFill>
                <a:srgbClr val="FF00FF"/>
              </a:solidFill>
              <a:latin typeface="Garamond" pitchFamily="18" charset="0"/>
              <a:sym typeface="Wingdings" pitchFamily="2" charset="2"/>
            </a:endParaRPr>
          </a:p>
          <a:p>
            <a:pPr>
              <a:lnSpc>
                <a:spcPct val="80000"/>
              </a:lnSpc>
              <a:buFont typeface="Wingdings" pitchFamily="2" charset="2"/>
              <a:buNone/>
            </a:pPr>
            <a:r>
              <a:rPr lang="en-US" sz="1700" smtClean="0">
                <a:latin typeface="Garamond" pitchFamily="18" charset="0"/>
              </a:rPr>
              <a:t>A3 	: if q then t </a:t>
            </a:r>
            <a:r>
              <a:rPr lang="en-US" sz="1700" smtClean="0">
                <a:latin typeface="Garamond" pitchFamily="18" charset="0"/>
                <a:sym typeface="Wingdings" pitchFamily="2" charset="2"/>
              </a:rPr>
              <a:t> True</a:t>
            </a:r>
          </a:p>
          <a:p>
            <a:pPr>
              <a:lnSpc>
                <a:spcPct val="80000"/>
              </a:lnSpc>
              <a:buFont typeface="Wingdings" pitchFamily="2" charset="2"/>
              <a:buNone/>
            </a:pPr>
            <a:r>
              <a:rPr lang="en-US" sz="1700" smtClean="0">
                <a:solidFill>
                  <a:srgbClr val="FF0000"/>
                </a:solidFill>
                <a:latin typeface="Garamond" pitchFamily="18" charset="0"/>
                <a:sym typeface="Wingdings" pitchFamily="2" charset="2"/>
              </a:rPr>
              <a:t>	  </a:t>
            </a:r>
            <a:r>
              <a:rPr lang="en-US" sz="1700" smtClean="0">
                <a:latin typeface="Garamond" pitchFamily="18" charset="0"/>
              </a:rPr>
              <a:t>if </a:t>
            </a:r>
            <a:r>
              <a:rPr lang="en-US" sz="1700" smtClean="0">
                <a:solidFill>
                  <a:srgbClr val="FF0000"/>
                </a:solidFill>
                <a:latin typeface="Garamond" pitchFamily="18" charset="0"/>
                <a:sym typeface="Wingdings" pitchFamily="2" charset="2"/>
              </a:rPr>
              <a:t>True</a:t>
            </a:r>
            <a:r>
              <a:rPr lang="en-US" sz="1700" smtClean="0">
                <a:latin typeface="Garamond" pitchFamily="18" charset="0"/>
              </a:rPr>
              <a:t> then t </a:t>
            </a:r>
            <a:r>
              <a:rPr lang="en-US" sz="1700" smtClean="0">
                <a:latin typeface="Garamond" pitchFamily="18" charset="0"/>
                <a:sym typeface="Wingdings" pitchFamily="2" charset="2"/>
              </a:rPr>
              <a:t> True</a:t>
            </a:r>
            <a:r>
              <a:rPr lang="en-US" sz="1700" smtClean="0">
                <a:solidFill>
                  <a:srgbClr val="FF0000"/>
                </a:solidFill>
                <a:latin typeface="Garamond" pitchFamily="18" charset="0"/>
                <a:sym typeface="Wingdings" pitchFamily="2" charset="2"/>
              </a:rPr>
              <a:t>; </a:t>
            </a:r>
            <a:r>
              <a:rPr lang="en-US" sz="1700" b="1" smtClean="0">
                <a:solidFill>
                  <a:srgbClr val="FF00FF"/>
                </a:solidFill>
                <a:latin typeface="Garamond" pitchFamily="18" charset="0"/>
              </a:rPr>
              <a:t>t </a:t>
            </a:r>
            <a:r>
              <a:rPr lang="en-US" sz="1700" b="1" smtClean="0">
                <a:solidFill>
                  <a:srgbClr val="FF00FF"/>
                </a:solidFill>
                <a:latin typeface="Garamond" pitchFamily="18" charset="0"/>
                <a:sym typeface="Wingdings" pitchFamily="2" charset="2"/>
              </a:rPr>
              <a:t> True</a:t>
            </a:r>
          </a:p>
          <a:p>
            <a:pPr>
              <a:lnSpc>
                <a:spcPct val="80000"/>
              </a:lnSpc>
              <a:buFont typeface="Wingdings" pitchFamily="2" charset="2"/>
              <a:buNone/>
            </a:pPr>
            <a:endParaRPr lang="en-US" sz="1700" smtClean="0">
              <a:solidFill>
                <a:srgbClr val="FF0000"/>
              </a:solidFill>
              <a:latin typeface="Garamond" pitchFamily="18" charset="0"/>
              <a:sym typeface="Wingdings" pitchFamily="2" charset="2"/>
            </a:endParaRPr>
          </a:p>
          <a:p>
            <a:pPr>
              <a:lnSpc>
                <a:spcPct val="80000"/>
              </a:lnSpc>
              <a:buFont typeface="Wingdings" pitchFamily="2" charset="2"/>
              <a:buNone/>
            </a:pPr>
            <a:r>
              <a:rPr lang="en-US" sz="1700" smtClean="0">
                <a:latin typeface="Garamond" pitchFamily="18" charset="0"/>
              </a:rPr>
              <a:t>A4 	: if r then (if x then u) </a:t>
            </a:r>
            <a:r>
              <a:rPr lang="en-US" sz="1700" smtClean="0">
                <a:latin typeface="Garamond" pitchFamily="18" charset="0"/>
                <a:sym typeface="Wingdings" pitchFamily="2" charset="2"/>
              </a:rPr>
              <a:t> True</a:t>
            </a:r>
          </a:p>
          <a:p>
            <a:pPr>
              <a:lnSpc>
                <a:spcPct val="80000"/>
              </a:lnSpc>
              <a:buFont typeface="Wingdings" pitchFamily="2" charset="2"/>
              <a:buNone/>
            </a:pPr>
            <a:r>
              <a:rPr lang="en-US" sz="1700" smtClean="0">
                <a:latin typeface="Garamond" pitchFamily="18" charset="0"/>
              </a:rPr>
              <a:t>	  if </a:t>
            </a:r>
            <a:r>
              <a:rPr lang="en-US" sz="1700" smtClean="0">
                <a:solidFill>
                  <a:srgbClr val="FF0000"/>
                </a:solidFill>
                <a:latin typeface="Garamond" pitchFamily="18" charset="0"/>
              </a:rPr>
              <a:t>True</a:t>
            </a:r>
            <a:r>
              <a:rPr lang="en-US" sz="1700" smtClean="0">
                <a:latin typeface="Garamond" pitchFamily="18" charset="0"/>
              </a:rPr>
              <a:t> then (if </a:t>
            </a:r>
            <a:r>
              <a:rPr lang="en-US" sz="1700" smtClean="0">
                <a:solidFill>
                  <a:srgbClr val="FF0000"/>
                </a:solidFill>
                <a:latin typeface="Garamond" pitchFamily="18" charset="0"/>
              </a:rPr>
              <a:t>True</a:t>
            </a:r>
            <a:r>
              <a:rPr lang="en-US" sz="1700" smtClean="0">
                <a:latin typeface="Garamond" pitchFamily="18" charset="0"/>
              </a:rPr>
              <a:t> then u) </a:t>
            </a:r>
            <a:r>
              <a:rPr lang="en-US" sz="1700" smtClean="0">
                <a:latin typeface="Garamond" pitchFamily="18" charset="0"/>
                <a:sym typeface="Wingdings" pitchFamily="2" charset="2"/>
              </a:rPr>
              <a:t> True</a:t>
            </a:r>
          </a:p>
          <a:p>
            <a:pPr>
              <a:lnSpc>
                <a:spcPct val="80000"/>
              </a:lnSpc>
              <a:buFont typeface="Wingdings" pitchFamily="2" charset="2"/>
              <a:buNone/>
            </a:pPr>
            <a:r>
              <a:rPr lang="en-US" sz="1700" smtClean="0">
                <a:latin typeface="Garamond" pitchFamily="18" charset="0"/>
              </a:rPr>
              <a:t>	  (if </a:t>
            </a:r>
            <a:r>
              <a:rPr lang="en-US" sz="1700" smtClean="0">
                <a:solidFill>
                  <a:srgbClr val="FF0000"/>
                </a:solidFill>
                <a:latin typeface="Garamond" pitchFamily="18" charset="0"/>
              </a:rPr>
              <a:t>True</a:t>
            </a:r>
            <a:r>
              <a:rPr lang="en-US" sz="1700" smtClean="0">
                <a:latin typeface="Garamond" pitchFamily="18" charset="0"/>
              </a:rPr>
              <a:t> then u) </a:t>
            </a:r>
            <a:r>
              <a:rPr lang="en-US" sz="1700" smtClean="0">
                <a:solidFill>
                  <a:srgbClr val="FF00FF"/>
                </a:solidFill>
                <a:latin typeface="Garamond" pitchFamily="18" charset="0"/>
                <a:sym typeface="Wingdings" pitchFamily="2" charset="2"/>
              </a:rPr>
              <a:t> </a:t>
            </a:r>
            <a:r>
              <a:rPr lang="en-US" sz="1700" smtClean="0">
                <a:solidFill>
                  <a:srgbClr val="FF00FF"/>
                </a:solidFill>
                <a:latin typeface="Garamond" pitchFamily="18" charset="0"/>
              </a:rPr>
              <a:t>True</a:t>
            </a:r>
          </a:p>
          <a:p>
            <a:pPr>
              <a:lnSpc>
                <a:spcPct val="80000"/>
              </a:lnSpc>
              <a:buFont typeface="Wingdings" pitchFamily="2" charset="2"/>
              <a:buNone/>
            </a:pPr>
            <a:r>
              <a:rPr lang="en-US" sz="1700" smtClean="0">
                <a:solidFill>
                  <a:srgbClr val="FF0000"/>
                </a:solidFill>
                <a:latin typeface="Garamond" pitchFamily="18" charset="0"/>
              </a:rPr>
              <a:t>	  </a:t>
            </a:r>
            <a:r>
              <a:rPr lang="en-US" sz="1700" b="1" smtClean="0">
                <a:solidFill>
                  <a:srgbClr val="FF00FF"/>
                </a:solidFill>
                <a:latin typeface="Garamond" pitchFamily="18" charset="0"/>
              </a:rPr>
              <a:t>u </a:t>
            </a:r>
            <a:r>
              <a:rPr lang="en-US" sz="1700" b="1" smtClean="0">
                <a:solidFill>
                  <a:srgbClr val="FF00FF"/>
                </a:solidFill>
                <a:latin typeface="Garamond" pitchFamily="18" charset="0"/>
                <a:sym typeface="Wingdings" pitchFamily="2" charset="2"/>
              </a:rPr>
              <a:t> True</a:t>
            </a:r>
            <a:endParaRPr lang="en-US" sz="1700" b="1" smtClean="0">
              <a:solidFill>
                <a:srgbClr val="FF00FF"/>
              </a:solidFill>
              <a:latin typeface="Garamond" pitchFamily="18" charset="0"/>
            </a:endParaRPr>
          </a:p>
          <a:p>
            <a:pPr>
              <a:lnSpc>
                <a:spcPct val="80000"/>
              </a:lnSpc>
              <a:buFont typeface="Wingdings" pitchFamily="2" charset="2"/>
              <a:buNone/>
            </a:pPr>
            <a:endParaRPr lang="en-US" sz="1700" b="1" smtClean="0">
              <a:solidFill>
                <a:srgbClr val="FF00FF"/>
              </a:solidFill>
              <a:latin typeface="Garamond" pitchFamily="18" charset="0"/>
              <a:sym typeface="Wingdings" pitchFamily="2" charset="2"/>
            </a:endParaRPr>
          </a:p>
        </p:txBody>
      </p:sp>
      <p:sp>
        <p:nvSpPr>
          <p:cNvPr id="5325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4B9BE41-6685-47C2-91D0-37A26D138F61}" type="slidenum">
              <a:rPr lang="en-US" altLang="en-US"/>
              <a:pPr/>
              <a:t>44</a:t>
            </a:fld>
            <a:endParaRPr lang="en-US" altLang="en-US"/>
          </a:p>
        </p:txBody>
      </p:sp>
      <p:sp>
        <p:nvSpPr>
          <p:cNvPr id="237572" name="Rectangle 4"/>
          <p:cNvSpPr>
            <a:spLocks noChangeArrowheads="1"/>
          </p:cNvSpPr>
          <p:nvPr/>
        </p:nvSpPr>
        <p:spPr bwMode="auto">
          <a:xfrm>
            <a:off x="4284663" y="1700213"/>
            <a:ext cx="4859337" cy="3673475"/>
          </a:xfrm>
          <a:prstGeom prst="rect">
            <a:avLst/>
          </a:prstGeom>
          <a:noFill/>
          <a:ln w="9525">
            <a:noFill/>
            <a:miter lim="800000"/>
            <a:headEnd/>
            <a:tailEnd/>
          </a:ln>
        </p:spPr>
        <p:txBody>
          <a:bodyPr/>
          <a:lstStyle/>
          <a:p>
            <a:pPr marL="342900" indent="-342900">
              <a:lnSpc>
                <a:spcPct val="80000"/>
              </a:lnSpc>
            </a:pPr>
            <a:r>
              <a:rPr lang="en-US" sz="1700">
                <a:latin typeface="Garamond" pitchFamily="18" charset="0"/>
              </a:rPr>
              <a:t>A2 	: if t then (if u then (if not y then not s)) </a:t>
            </a:r>
            <a:r>
              <a:rPr lang="en-US" sz="1700">
                <a:latin typeface="Garamond" pitchFamily="18" charset="0"/>
                <a:sym typeface="Wingdings" pitchFamily="2" charset="2"/>
              </a:rPr>
              <a:t> True</a:t>
            </a:r>
          </a:p>
          <a:p>
            <a:pPr marL="342900" indent="-342900">
              <a:lnSpc>
                <a:spcPct val="80000"/>
              </a:lnSpc>
            </a:pPr>
            <a:r>
              <a:rPr lang="en-US" sz="1700">
                <a:latin typeface="Garamond" pitchFamily="18" charset="0"/>
              </a:rPr>
              <a:t>	  if </a:t>
            </a:r>
            <a:r>
              <a:rPr lang="en-US" sz="1700">
                <a:solidFill>
                  <a:srgbClr val="FF0000"/>
                </a:solidFill>
                <a:latin typeface="Garamond" pitchFamily="18" charset="0"/>
              </a:rPr>
              <a:t>True</a:t>
            </a:r>
            <a:r>
              <a:rPr lang="en-US" sz="1700">
                <a:latin typeface="Garamond" pitchFamily="18" charset="0"/>
              </a:rPr>
              <a:t> then </a:t>
            </a:r>
          </a:p>
          <a:p>
            <a:pPr marL="342900" indent="-342900">
              <a:lnSpc>
                <a:spcPct val="80000"/>
              </a:lnSpc>
            </a:pPr>
            <a:r>
              <a:rPr lang="en-US" sz="1700">
                <a:latin typeface="Garamond" pitchFamily="18" charset="0"/>
              </a:rPr>
              <a:t>	  if </a:t>
            </a:r>
            <a:r>
              <a:rPr lang="en-US" sz="1700">
                <a:solidFill>
                  <a:srgbClr val="FF0000"/>
                </a:solidFill>
                <a:latin typeface="Garamond" pitchFamily="18" charset="0"/>
              </a:rPr>
              <a:t>True</a:t>
            </a:r>
            <a:r>
              <a:rPr lang="en-US" sz="1700">
                <a:latin typeface="Garamond" pitchFamily="18" charset="0"/>
              </a:rPr>
              <a:t> then (if not </a:t>
            </a:r>
            <a:r>
              <a:rPr lang="en-US" sz="1700">
                <a:solidFill>
                  <a:srgbClr val="FF0000"/>
                </a:solidFill>
                <a:latin typeface="Garamond" pitchFamily="18" charset="0"/>
              </a:rPr>
              <a:t>False </a:t>
            </a:r>
            <a:r>
              <a:rPr lang="en-US" sz="1700">
                <a:latin typeface="Garamond" pitchFamily="18" charset="0"/>
              </a:rPr>
              <a:t>then not </a:t>
            </a:r>
            <a:r>
              <a:rPr lang="en-US" sz="1700">
                <a:solidFill>
                  <a:srgbClr val="FF0000"/>
                </a:solidFill>
                <a:latin typeface="Garamond" pitchFamily="18" charset="0"/>
              </a:rPr>
              <a:t>True</a:t>
            </a:r>
            <a:r>
              <a:rPr lang="en-US" sz="1700">
                <a:latin typeface="Garamond" pitchFamily="18" charset="0"/>
              </a:rPr>
              <a:t>)) </a:t>
            </a:r>
            <a:r>
              <a:rPr lang="en-US" sz="1700">
                <a:latin typeface="Garamond" pitchFamily="18" charset="0"/>
                <a:sym typeface="Wingdings" pitchFamily="2" charset="2"/>
              </a:rPr>
              <a:t> True</a:t>
            </a:r>
          </a:p>
          <a:p>
            <a:pPr marL="342900" indent="-342900">
              <a:lnSpc>
                <a:spcPct val="80000"/>
              </a:lnSpc>
            </a:pPr>
            <a:r>
              <a:rPr lang="en-US" sz="1700">
                <a:latin typeface="Garamond" pitchFamily="18" charset="0"/>
                <a:sym typeface="Wingdings" pitchFamily="2" charset="2"/>
              </a:rPr>
              <a:t>        </a:t>
            </a:r>
            <a:r>
              <a:rPr lang="en-US" sz="1700">
                <a:latin typeface="Garamond" pitchFamily="18" charset="0"/>
              </a:rPr>
              <a:t> if </a:t>
            </a:r>
            <a:r>
              <a:rPr lang="en-US" sz="1700">
                <a:solidFill>
                  <a:srgbClr val="FF0000"/>
                </a:solidFill>
                <a:latin typeface="Garamond" pitchFamily="18" charset="0"/>
              </a:rPr>
              <a:t>True</a:t>
            </a:r>
            <a:r>
              <a:rPr lang="en-US" sz="1700">
                <a:latin typeface="Garamond" pitchFamily="18" charset="0"/>
              </a:rPr>
              <a:t> then </a:t>
            </a:r>
            <a:r>
              <a:rPr lang="en-US" sz="1700">
                <a:solidFill>
                  <a:srgbClr val="FF0000"/>
                </a:solidFill>
                <a:latin typeface="Garamond" pitchFamily="18" charset="0"/>
              </a:rPr>
              <a:t>False</a:t>
            </a:r>
            <a:r>
              <a:rPr lang="en-US" sz="1700">
                <a:latin typeface="Garamond" pitchFamily="18" charset="0"/>
              </a:rPr>
              <a:t> </a:t>
            </a:r>
            <a:r>
              <a:rPr lang="en-US" sz="1700">
                <a:latin typeface="Garamond" pitchFamily="18" charset="0"/>
                <a:sym typeface="Wingdings" pitchFamily="2" charset="2"/>
              </a:rPr>
              <a:t> True</a:t>
            </a:r>
          </a:p>
          <a:p>
            <a:pPr marL="342900" indent="-342900">
              <a:lnSpc>
                <a:spcPct val="80000"/>
              </a:lnSpc>
            </a:pPr>
            <a:r>
              <a:rPr lang="en-US" sz="1700">
                <a:latin typeface="Garamond" pitchFamily="18" charset="0"/>
              </a:rPr>
              <a:t>	  </a:t>
            </a:r>
            <a:r>
              <a:rPr lang="en-US" sz="1700">
                <a:solidFill>
                  <a:srgbClr val="FF0000"/>
                </a:solidFill>
                <a:latin typeface="Garamond" pitchFamily="18" charset="0"/>
              </a:rPr>
              <a:t>False</a:t>
            </a:r>
            <a:r>
              <a:rPr lang="en-US" sz="1700">
                <a:latin typeface="Garamond" pitchFamily="18" charset="0"/>
              </a:rPr>
              <a:t> ≠ </a:t>
            </a:r>
            <a:r>
              <a:rPr lang="en-US" sz="1700">
                <a:latin typeface="Garamond" pitchFamily="18" charset="0"/>
                <a:sym typeface="Wingdings" pitchFamily="2" charset="2"/>
              </a:rPr>
              <a:t>True  Kontradiksi</a:t>
            </a:r>
          </a:p>
          <a:p>
            <a:pPr marL="342900" indent="-342900">
              <a:lnSpc>
                <a:spcPct val="80000"/>
              </a:lnSpc>
            </a:pPr>
            <a:endParaRPr lang="en-US" sz="1700">
              <a:latin typeface="Garamond" pitchFamily="18" charset="0"/>
              <a:sym typeface="Wingdings" pitchFamily="2" charset="2"/>
            </a:endParaRPr>
          </a:p>
          <a:p>
            <a:pPr marL="342900" indent="-342900">
              <a:lnSpc>
                <a:spcPct val="80000"/>
              </a:lnSpc>
            </a:pPr>
            <a:r>
              <a:rPr lang="en-US" sz="2500">
                <a:latin typeface="Garamond" pitchFamily="18" charset="0"/>
                <a:sym typeface="Wingdings" pitchFamily="2" charset="2"/>
              </a:rPr>
              <a:t>Karena terjadi Kontradiksi maka VALID. Karena VALID maka B </a:t>
            </a:r>
            <a:r>
              <a:rPr lang="en-US" sz="2500">
                <a:solidFill>
                  <a:srgbClr val="FF0000"/>
                </a:solidFill>
                <a:latin typeface="Garamond" pitchFamily="18" charset="0"/>
                <a:sym typeface="Wingdings" pitchFamily="2" charset="2"/>
              </a:rPr>
              <a:t>Konsekuensi Logik</a:t>
            </a:r>
            <a:r>
              <a:rPr lang="en-US" sz="2500">
                <a:latin typeface="Garamond" pitchFamily="18" charset="0"/>
                <a:sym typeface="Wingdings" pitchFamily="2" charset="2"/>
              </a:rPr>
              <a:t> dari A1, 	 A2, A3, A4, A5, dan A6 </a:t>
            </a:r>
          </a:p>
        </p:txBody>
      </p:sp>
      <p:sp>
        <p:nvSpPr>
          <p:cNvPr id="237573" name="Line 5"/>
          <p:cNvSpPr>
            <a:spLocks noChangeShapeType="1"/>
          </p:cNvSpPr>
          <p:nvPr/>
        </p:nvSpPr>
        <p:spPr bwMode="auto">
          <a:xfrm>
            <a:off x="1835150" y="1916113"/>
            <a:ext cx="288925" cy="865187"/>
          </a:xfrm>
          <a:prstGeom prst="line">
            <a:avLst/>
          </a:prstGeom>
          <a:noFill/>
          <a:ln w="25400">
            <a:solidFill>
              <a:srgbClr val="FF00FF"/>
            </a:solidFill>
            <a:round/>
            <a:headEnd/>
            <a:tailEnd type="triangle" w="med" len="med"/>
          </a:ln>
        </p:spPr>
        <p:txBody>
          <a:bodyPr/>
          <a:lstStyle/>
          <a:p>
            <a:endParaRPr lang="en-US"/>
          </a:p>
        </p:txBody>
      </p:sp>
      <p:sp>
        <p:nvSpPr>
          <p:cNvPr id="237574" name="Line 6"/>
          <p:cNvSpPr>
            <a:spLocks noChangeShapeType="1"/>
          </p:cNvSpPr>
          <p:nvPr/>
        </p:nvSpPr>
        <p:spPr bwMode="auto">
          <a:xfrm flipH="1">
            <a:off x="1403350" y="2205038"/>
            <a:ext cx="1296988" cy="1368425"/>
          </a:xfrm>
          <a:prstGeom prst="line">
            <a:avLst/>
          </a:prstGeom>
          <a:noFill/>
          <a:ln w="25400">
            <a:solidFill>
              <a:srgbClr val="FF00FF"/>
            </a:solidFill>
            <a:round/>
            <a:headEnd/>
            <a:tailEnd type="triangle" w="med" len="med"/>
          </a:ln>
        </p:spPr>
        <p:txBody>
          <a:bodyPr/>
          <a:lstStyle/>
          <a:p>
            <a:endParaRPr lang="en-US"/>
          </a:p>
        </p:txBody>
      </p:sp>
      <p:sp>
        <p:nvSpPr>
          <p:cNvPr id="237575" name="Line 7"/>
          <p:cNvSpPr>
            <a:spLocks noChangeShapeType="1"/>
          </p:cNvSpPr>
          <p:nvPr/>
        </p:nvSpPr>
        <p:spPr bwMode="auto">
          <a:xfrm>
            <a:off x="1187450" y="4292600"/>
            <a:ext cx="0" cy="576263"/>
          </a:xfrm>
          <a:prstGeom prst="line">
            <a:avLst/>
          </a:prstGeom>
          <a:noFill/>
          <a:ln w="25400">
            <a:solidFill>
              <a:srgbClr val="FF00FF"/>
            </a:solidFill>
            <a:round/>
            <a:headEnd/>
            <a:tailEnd type="triangle" w="med" len="med"/>
          </a:ln>
        </p:spPr>
        <p:txBody>
          <a:bodyPr/>
          <a:lstStyle/>
          <a:p>
            <a:endParaRPr lang="en-US"/>
          </a:p>
        </p:txBody>
      </p:sp>
      <p:sp>
        <p:nvSpPr>
          <p:cNvPr id="237576" name="Line 8"/>
          <p:cNvSpPr>
            <a:spLocks noChangeShapeType="1"/>
          </p:cNvSpPr>
          <p:nvPr/>
        </p:nvSpPr>
        <p:spPr bwMode="auto">
          <a:xfrm>
            <a:off x="1835150" y="1916113"/>
            <a:ext cx="504825" cy="3673475"/>
          </a:xfrm>
          <a:prstGeom prst="line">
            <a:avLst/>
          </a:prstGeom>
          <a:noFill/>
          <a:ln w="25400">
            <a:solidFill>
              <a:srgbClr val="FF00FF"/>
            </a:solidFill>
            <a:round/>
            <a:headEnd/>
            <a:tailEnd type="triangle" w="med" len="med"/>
          </a:ln>
        </p:spPr>
        <p:txBody>
          <a:bodyPr/>
          <a:lstStyle/>
          <a:p>
            <a:endParaRPr lang="en-US"/>
          </a:p>
        </p:txBody>
      </p:sp>
      <p:sp>
        <p:nvSpPr>
          <p:cNvPr id="237577" name="Line 9"/>
          <p:cNvSpPr>
            <a:spLocks noChangeShapeType="1"/>
          </p:cNvSpPr>
          <p:nvPr/>
        </p:nvSpPr>
        <p:spPr bwMode="auto">
          <a:xfrm flipH="1">
            <a:off x="1331913" y="4221163"/>
            <a:ext cx="647700" cy="1439862"/>
          </a:xfrm>
          <a:prstGeom prst="line">
            <a:avLst/>
          </a:prstGeom>
          <a:noFill/>
          <a:ln w="25400">
            <a:solidFill>
              <a:srgbClr val="FF00FF"/>
            </a:solidFill>
            <a:round/>
            <a:headEnd/>
            <a:tailEnd type="triangle" w="med" len="med"/>
          </a:ln>
        </p:spPr>
        <p:txBody>
          <a:bodyPr/>
          <a:lstStyle/>
          <a:p>
            <a:endParaRPr lang="en-US"/>
          </a:p>
        </p:txBody>
      </p:sp>
      <p:sp>
        <p:nvSpPr>
          <p:cNvPr id="237578" name="Line 10"/>
          <p:cNvSpPr>
            <a:spLocks noChangeShapeType="1"/>
          </p:cNvSpPr>
          <p:nvPr/>
        </p:nvSpPr>
        <p:spPr bwMode="auto">
          <a:xfrm flipV="1">
            <a:off x="3203575" y="2205038"/>
            <a:ext cx="1873250" cy="2663825"/>
          </a:xfrm>
          <a:prstGeom prst="line">
            <a:avLst/>
          </a:prstGeom>
          <a:noFill/>
          <a:ln w="25400">
            <a:solidFill>
              <a:srgbClr val="FF00FF"/>
            </a:solidFill>
            <a:round/>
            <a:headEnd/>
            <a:tailEnd type="triangle" w="med" len="med"/>
          </a:ln>
        </p:spPr>
        <p:txBody>
          <a:bodyPr/>
          <a:lstStyle/>
          <a:p>
            <a:endParaRPr lang="en-US"/>
          </a:p>
        </p:txBody>
      </p:sp>
      <p:sp>
        <p:nvSpPr>
          <p:cNvPr id="237579" name="Line 11"/>
          <p:cNvSpPr>
            <a:spLocks noChangeShapeType="1"/>
          </p:cNvSpPr>
          <p:nvPr/>
        </p:nvSpPr>
        <p:spPr bwMode="auto">
          <a:xfrm flipV="1">
            <a:off x="4140200" y="2492375"/>
            <a:ext cx="2303463" cy="360363"/>
          </a:xfrm>
          <a:prstGeom prst="line">
            <a:avLst/>
          </a:prstGeom>
          <a:noFill/>
          <a:ln w="25400">
            <a:solidFill>
              <a:srgbClr val="FF00FF"/>
            </a:solidFill>
            <a:round/>
            <a:headEnd/>
            <a:tailEnd type="triangle" w="med" len="med"/>
          </a:ln>
        </p:spPr>
        <p:txBody>
          <a:bodyPr/>
          <a:lstStyle/>
          <a:p>
            <a:endParaRPr lang="en-US"/>
          </a:p>
        </p:txBody>
      </p:sp>
      <p:sp>
        <p:nvSpPr>
          <p:cNvPr id="237580" name="Line 12"/>
          <p:cNvSpPr>
            <a:spLocks noChangeShapeType="1"/>
          </p:cNvSpPr>
          <p:nvPr/>
        </p:nvSpPr>
        <p:spPr bwMode="auto">
          <a:xfrm flipV="1">
            <a:off x="3132138" y="2565400"/>
            <a:ext cx="4968875" cy="1511300"/>
          </a:xfrm>
          <a:prstGeom prst="line">
            <a:avLst/>
          </a:prstGeom>
          <a:noFill/>
          <a:ln w="25400">
            <a:solidFill>
              <a:srgbClr val="FF00FF"/>
            </a:solidFill>
            <a:round/>
            <a:headEnd/>
            <a:tailEnd type="triangle" w="med" len="med"/>
          </a:ln>
        </p:spPr>
        <p:txBody>
          <a:bodyPr/>
          <a:lstStyle/>
          <a:p>
            <a:endParaRPr lang="en-US"/>
          </a:p>
        </p:txBody>
      </p:sp>
      <p:sp>
        <p:nvSpPr>
          <p:cNvPr id="237581" name="Line 13"/>
          <p:cNvSpPr>
            <a:spLocks noChangeShapeType="1"/>
          </p:cNvSpPr>
          <p:nvPr/>
        </p:nvSpPr>
        <p:spPr bwMode="auto">
          <a:xfrm flipV="1">
            <a:off x="1763713" y="2420938"/>
            <a:ext cx="3386137" cy="3887787"/>
          </a:xfrm>
          <a:prstGeom prst="line">
            <a:avLst/>
          </a:prstGeom>
          <a:noFill/>
          <a:ln w="25400">
            <a:solidFill>
              <a:srgbClr val="FF00FF"/>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3100" smtClean="0"/>
              <a:t>Kalkulus Proposisi-Konsekuensi Logik</a:t>
            </a:r>
          </a:p>
        </p:txBody>
      </p:sp>
      <p:sp>
        <p:nvSpPr>
          <p:cNvPr id="54275" name="Rectangle 3"/>
          <p:cNvSpPr>
            <a:spLocks noGrp="1" noChangeArrowheads="1"/>
          </p:cNvSpPr>
          <p:nvPr>
            <p:ph idx="1"/>
          </p:nvPr>
        </p:nvSpPr>
        <p:spPr>
          <a:xfrm>
            <a:off x="457200" y="1719263"/>
            <a:ext cx="8229600" cy="4878387"/>
          </a:xfrm>
        </p:spPr>
        <p:txBody>
          <a:bodyPr/>
          <a:lstStyle/>
          <a:p>
            <a:pPr marL="571500" indent="-571500" algn="just">
              <a:lnSpc>
                <a:spcPct val="90000"/>
              </a:lnSpc>
              <a:buFont typeface="Wingdings" pitchFamily="2" charset="2"/>
              <a:buNone/>
            </a:pPr>
            <a:r>
              <a:rPr lang="sv-SE" sz="1900" dirty="0" smtClean="0">
                <a:latin typeface="Garamond" pitchFamily="18" charset="0"/>
              </a:rPr>
              <a:t>Selidiki apakah kesimpulan yang diberikan merupakan konsekuensi logik dari pernyataan-pernyataan yang diberikan dengan menggunakan Metode Asumsi Salah !</a:t>
            </a:r>
          </a:p>
          <a:p>
            <a:pPr marL="571500" indent="-571500" algn="just">
              <a:lnSpc>
                <a:spcPct val="90000"/>
              </a:lnSpc>
              <a:buFont typeface="Wingdings" pitchFamily="2" charset="2"/>
              <a:buNone/>
            </a:pPr>
            <a:endParaRPr lang="sv-SE" sz="800" dirty="0" smtClean="0">
              <a:latin typeface="Garamond" pitchFamily="18" charset="0"/>
            </a:endParaRPr>
          </a:p>
          <a:p>
            <a:pPr marL="571500" indent="-571500" algn="just">
              <a:lnSpc>
                <a:spcPct val="90000"/>
              </a:lnSpc>
              <a:buFont typeface="Wingdings" pitchFamily="2" charset="2"/>
              <a:buAutoNum type="arabicPeriod"/>
            </a:pPr>
            <a:r>
              <a:rPr lang="sv-SE" sz="1900" dirty="0" smtClean="0">
                <a:latin typeface="Garamond" pitchFamily="18" charset="0"/>
              </a:rPr>
              <a:t>Jika kamu mengirim e-mail maka saya akan menyelesaikan program lebih awal. Jika kamu tidak mengirim e-mail maka saya akan tidur lebih awal. Jika saya tidur lebih awal maka saya akan merasa lebih segar. </a:t>
            </a:r>
          </a:p>
          <a:p>
            <a:pPr marL="571500" indent="-571500">
              <a:lnSpc>
                <a:spcPct val="90000"/>
              </a:lnSpc>
            </a:pPr>
            <a:endParaRPr lang="sv-SE" sz="1900" dirty="0" smtClean="0">
              <a:latin typeface="Garamond" pitchFamily="18" charset="0"/>
            </a:endParaRPr>
          </a:p>
          <a:p>
            <a:pPr marL="571500" indent="-571500">
              <a:lnSpc>
                <a:spcPct val="90000"/>
              </a:lnSpc>
              <a:buFont typeface="Wingdings" pitchFamily="2" charset="2"/>
              <a:buNone/>
            </a:pPr>
            <a:r>
              <a:rPr lang="sv-SE" sz="1900" dirty="0" smtClean="0">
                <a:latin typeface="Garamond" pitchFamily="18" charset="0"/>
              </a:rPr>
              <a:t>	Jadi, Jika saya tidak menyelesaikan program lebih awal maka saya akan merasa lebih segar</a:t>
            </a:r>
          </a:p>
          <a:p>
            <a:pPr marL="571500" indent="-571500">
              <a:lnSpc>
                <a:spcPct val="90000"/>
              </a:lnSpc>
              <a:buFont typeface="Wingdings" pitchFamily="2" charset="2"/>
              <a:buNone/>
            </a:pPr>
            <a:endParaRPr lang="sv-SE" sz="1900" dirty="0" smtClean="0">
              <a:latin typeface="Garamond" pitchFamily="18" charset="0"/>
            </a:endParaRPr>
          </a:p>
          <a:p>
            <a:pPr marL="571500" indent="-571500">
              <a:lnSpc>
                <a:spcPct val="90000"/>
              </a:lnSpc>
              <a:buFont typeface="Wingdings" pitchFamily="2" charset="2"/>
              <a:buAutoNum type="arabicPeriod" startAt="2"/>
            </a:pPr>
            <a:r>
              <a:rPr lang="en-US" sz="1900" dirty="0" err="1" smtClean="0">
                <a:latin typeface="Garamond" pitchFamily="18" charset="0"/>
              </a:rPr>
              <a:t>Kalau</a:t>
            </a:r>
            <a:r>
              <a:rPr lang="en-US" sz="1900" dirty="0" smtClean="0">
                <a:latin typeface="Garamond" pitchFamily="18" charset="0"/>
              </a:rPr>
              <a:t> </a:t>
            </a:r>
            <a:r>
              <a:rPr lang="en-US" sz="1900" dirty="0" err="1" smtClean="0">
                <a:latin typeface="Garamond" pitchFamily="18" charset="0"/>
              </a:rPr>
              <a:t>rakyat</a:t>
            </a:r>
            <a:r>
              <a:rPr lang="en-US" sz="1900" dirty="0" smtClean="0">
                <a:latin typeface="Garamond" pitchFamily="18" charset="0"/>
              </a:rPr>
              <a:t> </a:t>
            </a:r>
            <a:r>
              <a:rPr lang="en-US" sz="1900" dirty="0" err="1" smtClean="0">
                <a:latin typeface="Garamond" pitchFamily="18" charset="0"/>
              </a:rPr>
              <a:t>rajin</a:t>
            </a:r>
            <a:r>
              <a:rPr lang="en-US" sz="1900" dirty="0" smtClean="0">
                <a:latin typeface="Garamond" pitchFamily="18" charset="0"/>
              </a:rPr>
              <a:t> </a:t>
            </a:r>
            <a:r>
              <a:rPr lang="en-US" sz="1900" dirty="0" err="1" smtClean="0">
                <a:latin typeface="Garamond" pitchFamily="18" charset="0"/>
              </a:rPr>
              <a:t>bekerja</a:t>
            </a:r>
            <a:r>
              <a:rPr lang="en-US" sz="1900" dirty="0" smtClean="0">
                <a:latin typeface="Garamond" pitchFamily="18" charset="0"/>
              </a:rPr>
              <a:t> </a:t>
            </a:r>
            <a:r>
              <a:rPr lang="en-US" sz="1900" dirty="0" err="1" smtClean="0">
                <a:latin typeface="Garamond" pitchFamily="18" charset="0"/>
              </a:rPr>
              <a:t>dan</a:t>
            </a:r>
            <a:r>
              <a:rPr lang="en-US" sz="1900" dirty="0" smtClean="0">
                <a:latin typeface="Garamond" pitchFamily="18" charset="0"/>
              </a:rPr>
              <a:t> </a:t>
            </a:r>
            <a:r>
              <a:rPr lang="en-US" sz="1900" dirty="0" err="1" smtClean="0">
                <a:latin typeface="Garamond" pitchFamily="18" charset="0"/>
              </a:rPr>
              <a:t>Pemerintah</a:t>
            </a:r>
            <a:r>
              <a:rPr lang="en-US" sz="1900" dirty="0" smtClean="0">
                <a:latin typeface="Garamond" pitchFamily="18" charset="0"/>
              </a:rPr>
              <a:t> </a:t>
            </a:r>
            <a:r>
              <a:rPr lang="en-US" sz="1900" dirty="0" err="1" smtClean="0">
                <a:latin typeface="Garamond" pitchFamily="18" charset="0"/>
              </a:rPr>
              <a:t>cakap</a:t>
            </a:r>
            <a:r>
              <a:rPr lang="en-US" sz="1900" dirty="0" smtClean="0">
                <a:latin typeface="Garamond" pitchFamily="18" charset="0"/>
              </a:rPr>
              <a:t>, </a:t>
            </a:r>
            <a:r>
              <a:rPr lang="en-US" sz="1900" dirty="0" err="1" smtClean="0">
                <a:latin typeface="Garamond" pitchFamily="18" charset="0"/>
              </a:rPr>
              <a:t>maka</a:t>
            </a:r>
            <a:r>
              <a:rPr lang="en-US" sz="1900" dirty="0" smtClean="0">
                <a:latin typeface="Garamond" pitchFamily="18" charset="0"/>
              </a:rPr>
              <a:t> </a:t>
            </a:r>
            <a:r>
              <a:rPr lang="en-US" sz="1900" dirty="0" err="1" smtClean="0">
                <a:latin typeface="Garamond" pitchFamily="18" charset="0"/>
              </a:rPr>
              <a:t>masyarakat</a:t>
            </a:r>
            <a:r>
              <a:rPr lang="en-US" sz="1900" dirty="0" smtClean="0">
                <a:latin typeface="Garamond" pitchFamily="18" charset="0"/>
              </a:rPr>
              <a:t> </a:t>
            </a:r>
            <a:r>
              <a:rPr lang="en-US" sz="1900" dirty="0" err="1" smtClean="0">
                <a:latin typeface="Garamond" pitchFamily="18" charset="0"/>
              </a:rPr>
              <a:t>tenang</a:t>
            </a:r>
            <a:r>
              <a:rPr lang="en-US" sz="1900" dirty="0" smtClean="0">
                <a:latin typeface="Garamond" pitchFamily="18" charset="0"/>
              </a:rPr>
              <a:t> </a:t>
            </a:r>
            <a:r>
              <a:rPr lang="en-US" sz="1900" dirty="0" err="1" smtClean="0">
                <a:latin typeface="Garamond" pitchFamily="18" charset="0"/>
              </a:rPr>
              <a:t>atau</a:t>
            </a:r>
            <a:r>
              <a:rPr lang="en-US" sz="1900" dirty="0" smtClean="0">
                <a:latin typeface="Garamond" pitchFamily="18" charset="0"/>
              </a:rPr>
              <a:t> </a:t>
            </a:r>
            <a:r>
              <a:rPr lang="en-US" sz="1900" dirty="0" err="1" smtClean="0">
                <a:latin typeface="Garamond" pitchFamily="18" charset="0"/>
              </a:rPr>
              <a:t>pembangunan</a:t>
            </a:r>
            <a:r>
              <a:rPr lang="en-US" sz="1900" dirty="0" smtClean="0">
                <a:latin typeface="Garamond" pitchFamily="18" charset="0"/>
              </a:rPr>
              <a:t> </a:t>
            </a:r>
            <a:r>
              <a:rPr lang="en-US" sz="1900" dirty="0" err="1" smtClean="0">
                <a:latin typeface="Garamond" pitchFamily="18" charset="0"/>
              </a:rPr>
              <a:t>berjalan</a:t>
            </a:r>
            <a:r>
              <a:rPr lang="en-US" sz="1900" dirty="0" smtClean="0">
                <a:latin typeface="Garamond" pitchFamily="18" charset="0"/>
              </a:rPr>
              <a:t> </a:t>
            </a:r>
            <a:r>
              <a:rPr lang="en-US" sz="1900" dirty="0" err="1" smtClean="0">
                <a:latin typeface="Garamond" pitchFamily="18" charset="0"/>
              </a:rPr>
              <a:t>lancar</a:t>
            </a:r>
            <a:r>
              <a:rPr lang="en-US" sz="1900" dirty="0" smtClean="0">
                <a:latin typeface="Garamond" pitchFamily="18" charset="0"/>
              </a:rPr>
              <a:t>. </a:t>
            </a:r>
            <a:r>
              <a:rPr lang="en-US" sz="1900" dirty="0" err="1" smtClean="0">
                <a:latin typeface="Garamond" pitchFamily="18" charset="0"/>
              </a:rPr>
              <a:t>Kalau</a:t>
            </a:r>
            <a:r>
              <a:rPr lang="en-US" sz="1900" dirty="0" smtClean="0">
                <a:latin typeface="Garamond" pitchFamily="18" charset="0"/>
              </a:rPr>
              <a:t> </a:t>
            </a:r>
            <a:r>
              <a:rPr lang="en-US" sz="1900" dirty="0" err="1" smtClean="0">
                <a:latin typeface="Garamond" pitchFamily="18" charset="0"/>
              </a:rPr>
              <a:t>rakyat</a:t>
            </a:r>
            <a:r>
              <a:rPr lang="en-US" sz="1900" dirty="0" smtClean="0">
                <a:latin typeface="Garamond" pitchFamily="18" charset="0"/>
              </a:rPr>
              <a:t> </a:t>
            </a:r>
            <a:r>
              <a:rPr lang="en-US" sz="1900" dirty="0" err="1" smtClean="0">
                <a:latin typeface="Garamond" pitchFamily="18" charset="0"/>
              </a:rPr>
              <a:t>tenang</a:t>
            </a:r>
            <a:r>
              <a:rPr lang="en-US" sz="1900" dirty="0" smtClean="0">
                <a:latin typeface="Garamond" pitchFamily="18" charset="0"/>
              </a:rPr>
              <a:t> </a:t>
            </a:r>
            <a:r>
              <a:rPr lang="en-US" sz="1900" dirty="0" err="1" smtClean="0">
                <a:latin typeface="Garamond" pitchFamily="18" charset="0"/>
              </a:rPr>
              <a:t>atau</a:t>
            </a:r>
            <a:r>
              <a:rPr lang="en-US" sz="1900" dirty="0" smtClean="0">
                <a:latin typeface="Garamond" pitchFamily="18" charset="0"/>
              </a:rPr>
              <a:t> </a:t>
            </a:r>
            <a:r>
              <a:rPr lang="en-US" sz="1900" dirty="0" err="1" smtClean="0">
                <a:latin typeface="Garamond" pitchFamily="18" charset="0"/>
              </a:rPr>
              <a:t>pembangunan</a:t>
            </a:r>
            <a:r>
              <a:rPr lang="en-US" sz="1900" dirty="0" smtClean="0">
                <a:latin typeface="Garamond" pitchFamily="18" charset="0"/>
              </a:rPr>
              <a:t> </a:t>
            </a:r>
            <a:r>
              <a:rPr lang="en-US" sz="1900" dirty="0" err="1" smtClean="0">
                <a:latin typeface="Garamond" pitchFamily="18" charset="0"/>
              </a:rPr>
              <a:t>berjalan</a:t>
            </a:r>
            <a:r>
              <a:rPr lang="en-US" sz="1900" dirty="0" smtClean="0">
                <a:latin typeface="Garamond" pitchFamily="18" charset="0"/>
              </a:rPr>
              <a:t> </a:t>
            </a:r>
            <a:r>
              <a:rPr lang="en-US" sz="1900" dirty="0" err="1" smtClean="0">
                <a:latin typeface="Garamond" pitchFamily="18" charset="0"/>
              </a:rPr>
              <a:t>lancar</a:t>
            </a:r>
            <a:r>
              <a:rPr lang="en-US" sz="1900" dirty="0" smtClean="0">
                <a:latin typeface="Garamond" pitchFamily="18" charset="0"/>
              </a:rPr>
              <a:t>, </a:t>
            </a:r>
            <a:r>
              <a:rPr lang="en-US" sz="1900" dirty="0" err="1" smtClean="0">
                <a:latin typeface="Garamond" pitchFamily="18" charset="0"/>
              </a:rPr>
              <a:t>maka</a:t>
            </a:r>
            <a:r>
              <a:rPr lang="en-US" sz="1900" dirty="0" smtClean="0">
                <a:latin typeface="Garamond" pitchFamily="18" charset="0"/>
              </a:rPr>
              <a:t> </a:t>
            </a:r>
            <a:r>
              <a:rPr lang="en-US" sz="1900" dirty="0" err="1" smtClean="0">
                <a:latin typeface="Garamond" pitchFamily="18" charset="0"/>
              </a:rPr>
              <a:t>negara</a:t>
            </a:r>
            <a:r>
              <a:rPr lang="en-US" sz="1900" dirty="0" smtClean="0">
                <a:latin typeface="Garamond" pitchFamily="18" charset="0"/>
              </a:rPr>
              <a:t> </a:t>
            </a:r>
            <a:r>
              <a:rPr lang="en-US" sz="1900" dirty="0" err="1" smtClean="0">
                <a:latin typeface="Garamond" pitchFamily="18" charset="0"/>
              </a:rPr>
              <a:t>sejahtera</a:t>
            </a:r>
            <a:r>
              <a:rPr lang="en-US" sz="1900" dirty="0" smtClean="0">
                <a:latin typeface="Garamond" pitchFamily="18" charset="0"/>
              </a:rPr>
              <a:t> </a:t>
            </a:r>
            <a:r>
              <a:rPr lang="en-US" sz="1900" dirty="0" err="1" smtClean="0">
                <a:latin typeface="Garamond" pitchFamily="18" charset="0"/>
              </a:rPr>
              <a:t>dan</a:t>
            </a:r>
            <a:r>
              <a:rPr lang="en-US" sz="1900" dirty="0" smtClean="0">
                <a:latin typeface="Garamond" pitchFamily="18" charset="0"/>
              </a:rPr>
              <a:t> </a:t>
            </a:r>
            <a:r>
              <a:rPr lang="en-US" sz="1900" dirty="0" err="1" smtClean="0">
                <a:latin typeface="Garamond" pitchFamily="18" charset="0"/>
              </a:rPr>
              <a:t>rakyat</a:t>
            </a:r>
            <a:r>
              <a:rPr lang="en-US" sz="1900" dirty="0" smtClean="0">
                <a:latin typeface="Garamond" pitchFamily="18" charset="0"/>
              </a:rPr>
              <a:t> </a:t>
            </a:r>
            <a:r>
              <a:rPr lang="en-US" sz="1900" dirty="0" err="1" smtClean="0">
                <a:latin typeface="Garamond" pitchFamily="18" charset="0"/>
              </a:rPr>
              <a:t>bahagia</a:t>
            </a:r>
            <a:r>
              <a:rPr lang="en-US" sz="1900" dirty="0" smtClean="0">
                <a:latin typeface="Garamond" pitchFamily="18" charset="0"/>
              </a:rPr>
              <a:t>. Rakyat </a:t>
            </a:r>
            <a:r>
              <a:rPr lang="en-US" sz="1900" dirty="0" err="1" smtClean="0">
                <a:latin typeface="Garamond" pitchFamily="18" charset="0"/>
              </a:rPr>
              <a:t>rajin</a:t>
            </a:r>
            <a:r>
              <a:rPr lang="en-US" sz="1900" dirty="0" smtClean="0">
                <a:latin typeface="Garamond" pitchFamily="18" charset="0"/>
              </a:rPr>
              <a:t> </a:t>
            </a:r>
            <a:r>
              <a:rPr lang="en-US" sz="1900" dirty="0" err="1" smtClean="0">
                <a:latin typeface="Garamond" pitchFamily="18" charset="0"/>
              </a:rPr>
              <a:t>bekerja</a:t>
            </a:r>
            <a:r>
              <a:rPr lang="en-US" sz="1900" dirty="0" smtClean="0">
                <a:latin typeface="Garamond" pitchFamily="18" charset="0"/>
              </a:rPr>
              <a:t>.</a:t>
            </a:r>
          </a:p>
          <a:p>
            <a:pPr marL="571500" indent="-571500">
              <a:lnSpc>
                <a:spcPct val="90000"/>
              </a:lnSpc>
              <a:buFont typeface="Wingdings" pitchFamily="2" charset="2"/>
              <a:buNone/>
            </a:pPr>
            <a:r>
              <a:rPr lang="en-US" sz="1900" dirty="0" smtClean="0">
                <a:latin typeface="Garamond" pitchFamily="18" charset="0"/>
              </a:rPr>
              <a:t>	</a:t>
            </a:r>
          </a:p>
          <a:p>
            <a:pPr marL="571500" indent="-571500">
              <a:lnSpc>
                <a:spcPct val="90000"/>
              </a:lnSpc>
              <a:buFont typeface="Wingdings" pitchFamily="2" charset="2"/>
              <a:buNone/>
            </a:pPr>
            <a:r>
              <a:rPr lang="en-US" sz="1900" dirty="0" smtClean="0">
                <a:latin typeface="Garamond" pitchFamily="18" charset="0"/>
              </a:rPr>
              <a:t>	</a:t>
            </a:r>
            <a:r>
              <a:rPr lang="en-US" sz="1900" dirty="0" err="1" smtClean="0">
                <a:latin typeface="Garamond" pitchFamily="18" charset="0"/>
              </a:rPr>
              <a:t>Jadi</a:t>
            </a:r>
            <a:r>
              <a:rPr lang="en-US" sz="1900" dirty="0" smtClean="0">
                <a:latin typeface="Garamond" pitchFamily="18" charset="0"/>
              </a:rPr>
              <a:t>, Negara </a:t>
            </a:r>
            <a:r>
              <a:rPr lang="en-US" sz="1900" dirty="0" err="1" smtClean="0">
                <a:latin typeface="Garamond" pitchFamily="18" charset="0"/>
              </a:rPr>
              <a:t>sejahtera</a:t>
            </a:r>
            <a:endParaRPr lang="en-US" sz="1900" dirty="0" smtClean="0">
              <a:latin typeface="Garamond" pitchFamily="18" charset="0"/>
            </a:endParaRPr>
          </a:p>
        </p:txBody>
      </p:sp>
      <p:sp>
        <p:nvSpPr>
          <p:cNvPr id="5427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462E199-64A7-476B-B15D-DE62E527C1D0}" type="slidenum">
              <a:rPr lang="en-US" altLang="en-US"/>
              <a:pPr/>
              <a:t>45</a:t>
            </a:fld>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100" smtClean="0"/>
              <a:t>Kalkulus Proposisi-Konsekuensi Logik</a:t>
            </a:r>
          </a:p>
        </p:txBody>
      </p:sp>
      <p:sp>
        <p:nvSpPr>
          <p:cNvPr id="55299" name="Rectangle 3"/>
          <p:cNvSpPr>
            <a:spLocks noGrp="1" noChangeArrowheads="1"/>
          </p:cNvSpPr>
          <p:nvPr>
            <p:ph idx="1"/>
          </p:nvPr>
        </p:nvSpPr>
        <p:spPr/>
        <p:txBody>
          <a:bodyPr/>
          <a:lstStyle/>
          <a:p>
            <a:pPr marL="571500" indent="-571500">
              <a:buFont typeface="Wingdings" pitchFamily="2" charset="2"/>
              <a:buAutoNum type="arabicPeriod" startAt="3"/>
            </a:pPr>
            <a:r>
              <a:rPr lang="sv-SE" sz="2200" smtClean="0">
                <a:latin typeface="Garamond" pitchFamily="18" charset="0"/>
              </a:rPr>
              <a:t>Jika hari hujan dan angin kencang maka terjadilah banjir. Jika terjadi banjir, rakyat menderita. Anginnya kencang, akan tetapi rakyat tidak menderita.</a:t>
            </a:r>
          </a:p>
          <a:p>
            <a:pPr marL="571500" indent="-571500">
              <a:buFont typeface="Wingdings" pitchFamily="2" charset="2"/>
              <a:buAutoNum type="arabicPeriod" startAt="3"/>
            </a:pPr>
            <a:endParaRPr lang="en-US" sz="1400" smtClean="0">
              <a:latin typeface="Garamond" pitchFamily="18" charset="0"/>
            </a:endParaRPr>
          </a:p>
          <a:p>
            <a:pPr marL="571500" indent="-571500">
              <a:buFont typeface="Wingdings" pitchFamily="2" charset="2"/>
              <a:buNone/>
            </a:pPr>
            <a:r>
              <a:rPr lang="en-US" sz="2200" smtClean="0">
                <a:latin typeface="Garamond" pitchFamily="18" charset="0"/>
              </a:rPr>
              <a:t>	Jadi, Hari tidak hujan</a:t>
            </a:r>
          </a:p>
          <a:p>
            <a:pPr marL="571500" indent="-571500">
              <a:buFont typeface="Wingdings" pitchFamily="2" charset="2"/>
              <a:buNone/>
            </a:pPr>
            <a:endParaRPr lang="en-US" sz="2200" smtClean="0">
              <a:latin typeface="Garamond" pitchFamily="18" charset="0"/>
            </a:endParaRPr>
          </a:p>
          <a:p>
            <a:pPr marL="571500" indent="-571500">
              <a:buFont typeface="Wingdings" pitchFamily="2" charset="2"/>
              <a:buAutoNum type="arabicPeriod" startAt="4"/>
            </a:pPr>
            <a:r>
              <a:rPr lang="en-US" sz="2000" smtClean="0">
                <a:latin typeface="Garamond" pitchFamily="18" charset="0"/>
              </a:rPr>
              <a:t>Jika penawaran emas dibiarkan konstan dan permintaan emas bertambah maka harga emas naik. Jika permintaan emas bertambah yang menyebabkan harga emas naik, maka ada keuntungan bagi spekulator. Penawaran emas dibiarkan konstan. </a:t>
            </a:r>
          </a:p>
          <a:p>
            <a:pPr marL="571500" indent="-571500">
              <a:buFont typeface="Wingdings" pitchFamily="2" charset="2"/>
              <a:buAutoNum type="arabicPeriod" startAt="4"/>
            </a:pPr>
            <a:endParaRPr lang="en-US" sz="800" smtClean="0">
              <a:latin typeface="Garamond" pitchFamily="18" charset="0"/>
            </a:endParaRPr>
          </a:p>
          <a:p>
            <a:pPr marL="571500" indent="-571500">
              <a:buFont typeface="Wingdings" pitchFamily="2" charset="2"/>
              <a:buNone/>
            </a:pPr>
            <a:r>
              <a:rPr lang="en-US" sz="2000" smtClean="0">
                <a:latin typeface="Garamond" pitchFamily="18" charset="0"/>
              </a:rPr>
              <a:t>	Jadi, Ada keuntungan bagi spekulator </a:t>
            </a:r>
          </a:p>
        </p:txBody>
      </p:sp>
      <p:sp>
        <p:nvSpPr>
          <p:cNvPr id="5530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566BD9B-4C28-4ED3-98D0-E7EA3C463E56}" type="slidenum">
              <a:rPr lang="en-US" altLang="en-US"/>
              <a:pPr/>
              <a:t>46</a:t>
            </a:fld>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100" smtClean="0"/>
              <a:t>Kalkulus Proposisi-Konsekuensi Logik</a:t>
            </a:r>
          </a:p>
        </p:txBody>
      </p:sp>
      <p:sp>
        <p:nvSpPr>
          <p:cNvPr id="56323" name="Rectangle 3"/>
          <p:cNvSpPr>
            <a:spLocks noGrp="1" noChangeArrowheads="1"/>
          </p:cNvSpPr>
          <p:nvPr>
            <p:ph idx="1"/>
          </p:nvPr>
        </p:nvSpPr>
        <p:spPr>
          <a:xfrm>
            <a:off x="457200" y="1719263"/>
            <a:ext cx="8229600" cy="4805362"/>
          </a:xfrm>
        </p:spPr>
        <p:txBody>
          <a:bodyPr/>
          <a:lstStyle/>
          <a:p>
            <a:pPr marL="571500" indent="-571500">
              <a:lnSpc>
                <a:spcPct val="90000"/>
              </a:lnSpc>
              <a:buFont typeface="Wingdings" pitchFamily="2" charset="2"/>
              <a:buAutoNum type="arabicPeriod" startAt="5"/>
            </a:pPr>
            <a:r>
              <a:rPr lang="en-US" sz="2000" smtClean="0">
                <a:latin typeface="Garamond" pitchFamily="18" charset="0"/>
              </a:rPr>
              <a:t>Kalau rakyat berkuasa dan ada pemilihan umum, itu berarti bahwa ada sistem demokrasi. Kalau ada pemilihan umum dan ada sistem demokrasi, maka pemerintah dapat diganti oleh rakyat. Rakyat berkuasa. </a:t>
            </a:r>
          </a:p>
          <a:p>
            <a:pPr marL="571500" indent="-571500">
              <a:lnSpc>
                <a:spcPct val="90000"/>
              </a:lnSpc>
              <a:buFont typeface="Wingdings" pitchFamily="2" charset="2"/>
              <a:buNone/>
            </a:pPr>
            <a:endParaRPr lang="en-US" sz="800" smtClean="0">
              <a:latin typeface="Garamond" pitchFamily="18" charset="0"/>
            </a:endParaRPr>
          </a:p>
          <a:p>
            <a:pPr marL="571500" indent="-571500">
              <a:lnSpc>
                <a:spcPct val="90000"/>
              </a:lnSpc>
              <a:buFont typeface="Wingdings" pitchFamily="2" charset="2"/>
              <a:buNone/>
            </a:pPr>
            <a:r>
              <a:rPr lang="sv-SE" sz="2000" smtClean="0">
                <a:latin typeface="Garamond" pitchFamily="18" charset="0"/>
              </a:rPr>
              <a:t>	Jadi, Pemerintah dapat diganti oleh rakyat</a:t>
            </a:r>
            <a:r>
              <a:rPr lang="en-US" sz="2000" smtClean="0">
                <a:latin typeface="Garamond" pitchFamily="18" charset="0"/>
              </a:rPr>
              <a:t> </a:t>
            </a:r>
          </a:p>
          <a:p>
            <a:pPr marL="571500" indent="-571500">
              <a:lnSpc>
                <a:spcPct val="90000"/>
              </a:lnSpc>
            </a:pPr>
            <a:endParaRPr lang="sv-SE" sz="1800" smtClean="0">
              <a:latin typeface="Garamond" pitchFamily="18" charset="0"/>
            </a:endParaRPr>
          </a:p>
          <a:p>
            <a:pPr marL="571500" indent="-571500">
              <a:lnSpc>
                <a:spcPct val="90000"/>
              </a:lnSpc>
              <a:buFont typeface="Wingdings" pitchFamily="2" charset="2"/>
              <a:buAutoNum type="arabicPeriod" startAt="6"/>
            </a:pPr>
            <a:r>
              <a:rPr lang="sv-SE" sz="2000" smtClean="0">
                <a:latin typeface="Garamond" pitchFamily="18" charset="0"/>
              </a:rPr>
              <a:t>Kalau rakyat berpegang pada UUD ’45, maka rakyat menerima apa yang tercantum didalamnya. Kalau rakyat menerima apa yang tercantum di dalam UUD ’45, maka rakyat menerima Pancasila. </a:t>
            </a:r>
            <a:r>
              <a:rPr lang="en-US" sz="2000" smtClean="0">
                <a:latin typeface="Garamond" pitchFamily="18" charset="0"/>
              </a:rPr>
              <a:t>Rakyat berpegang pada UUD ’45 dan ada yang berpegang kepada ideologi lain.</a:t>
            </a:r>
          </a:p>
          <a:p>
            <a:pPr marL="571500" indent="-571500">
              <a:lnSpc>
                <a:spcPct val="90000"/>
              </a:lnSpc>
              <a:buFont typeface="Wingdings" pitchFamily="2" charset="2"/>
              <a:buNone/>
            </a:pPr>
            <a:endParaRPr lang="en-US" sz="1200" smtClean="0">
              <a:latin typeface="Garamond" pitchFamily="18" charset="0"/>
            </a:endParaRPr>
          </a:p>
          <a:p>
            <a:pPr marL="571500" indent="-571500">
              <a:lnSpc>
                <a:spcPct val="90000"/>
              </a:lnSpc>
              <a:buFont typeface="Wingdings" pitchFamily="2" charset="2"/>
              <a:buNone/>
            </a:pPr>
            <a:r>
              <a:rPr lang="en-US" sz="2000" smtClean="0">
                <a:latin typeface="Garamond" pitchFamily="18" charset="0"/>
              </a:rPr>
              <a:t>	Jadi, Rakyat menerima Pancasila </a:t>
            </a:r>
          </a:p>
        </p:txBody>
      </p:sp>
      <p:sp>
        <p:nvSpPr>
          <p:cNvPr id="5632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970CBE8-34FC-4B12-93C9-D0AB2D485A37}" type="slidenum">
              <a:rPr lang="en-US" altLang="en-US"/>
              <a:pPr/>
              <a:t>47</a:t>
            </a:fld>
            <a:endParaRPr lang="en-US"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3100" smtClean="0"/>
              <a:t>Kalkulus Proposisi-Konsekuensi Logik</a:t>
            </a:r>
          </a:p>
        </p:txBody>
      </p:sp>
      <p:sp>
        <p:nvSpPr>
          <p:cNvPr id="57347" name="Rectangle 3"/>
          <p:cNvSpPr>
            <a:spLocks noGrp="1" noChangeArrowheads="1"/>
          </p:cNvSpPr>
          <p:nvPr>
            <p:ph idx="1"/>
          </p:nvPr>
        </p:nvSpPr>
        <p:spPr/>
        <p:txBody>
          <a:bodyPr/>
          <a:lstStyle/>
          <a:p>
            <a:pPr marL="571500" indent="-571500">
              <a:lnSpc>
                <a:spcPct val="80000"/>
              </a:lnSpc>
              <a:buFont typeface="Wingdings" pitchFamily="2" charset="2"/>
              <a:buAutoNum type="arabicPeriod" startAt="7"/>
            </a:pPr>
            <a:r>
              <a:rPr lang="en-US" sz="2000" smtClean="0">
                <a:latin typeface="Garamond" pitchFamily="18" charset="0"/>
              </a:rPr>
              <a:t>Kalau harga di Toko itu murah, tentu banyak pembelinya. Toko itu dekat pemukiman penduduk atau tidak banyak pembelinya. Toko itu tidak dekat dengan pemukiman penduduk atau tidak banyak pembelinya. Toko itu tidak dekat dengan pemukiman penduduk.</a:t>
            </a:r>
          </a:p>
          <a:p>
            <a:pPr marL="571500" indent="-571500">
              <a:lnSpc>
                <a:spcPct val="80000"/>
              </a:lnSpc>
              <a:buFont typeface="Wingdings" pitchFamily="2" charset="2"/>
              <a:buAutoNum type="arabicPeriod" startAt="7"/>
            </a:pPr>
            <a:endParaRPr lang="en-US" sz="2000" smtClean="0">
              <a:latin typeface="Garamond" pitchFamily="18" charset="0"/>
            </a:endParaRPr>
          </a:p>
          <a:p>
            <a:pPr marL="571500" indent="-571500">
              <a:lnSpc>
                <a:spcPct val="80000"/>
              </a:lnSpc>
              <a:buFont typeface="Wingdings" pitchFamily="2" charset="2"/>
              <a:buNone/>
            </a:pPr>
            <a:r>
              <a:rPr lang="sv-SE" sz="2000" smtClean="0"/>
              <a:t>	</a:t>
            </a:r>
            <a:r>
              <a:rPr lang="sv-SE" sz="2000" smtClean="0">
                <a:latin typeface="Garamond" pitchFamily="18" charset="0"/>
              </a:rPr>
              <a:t>Jadi, harga Toko itu tidak murah.</a:t>
            </a:r>
            <a:r>
              <a:rPr lang="en-US" sz="2000" smtClean="0">
                <a:latin typeface="Garamond" pitchFamily="18" charset="0"/>
              </a:rPr>
              <a:t> </a:t>
            </a:r>
          </a:p>
          <a:p>
            <a:pPr marL="571500" indent="-571500">
              <a:lnSpc>
                <a:spcPct val="80000"/>
              </a:lnSpc>
              <a:buFont typeface="Wingdings" pitchFamily="2" charset="2"/>
              <a:buAutoNum type="arabicPeriod" startAt="7"/>
            </a:pPr>
            <a:endParaRPr lang="en-US" sz="2000" smtClean="0">
              <a:latin typeface="Garamond" pitchFamily="18" charset="0"/>
            </a:endParaRPr>
          </a:p>
          <a:p>
            <a:pPr marL="571500" indent="-571500">
              <a:lnSpc>
                <a:spcPct val="80000"/>
              </a:lnSpc>
              <a:buFont typeface="Wingdings" pitchFamily="2" charset="2"/>
              <a:buAutoNum type="arabicPeriod" startAt="8"/>
            </a:pPr>
            <a:r>
              <a:rPr lang="sv-SE" sz="2000" smtClean="0">
                <a:latin typeface="Garamond" pitchFamily="18" charset="0"/>
              </a:rPr>
              <a:t>Kalau rakyat berpegang pada UUD ’45, maka rakyat menerima apa yang tercantum didalamnya. Kalau rakyat menerima apa yang tercantum di dalam UUD ’45, maka rakyat menerima Pancasila. Kalau dalam berpolitik ada yang berpegang kepada ideologi lain, maka negara Indonesia akan pecah. </a:t>
            </a:r>
            <a:r>
              <a:rPr lang="en-US" sz="2000" smtClean="0">
                <a:latin typeface="Garamond" pitchFamily="18" charset="0"/>
              </a:rPr>
              <a:t>Rakyat berpegang pada UUD ’45 atau ada yang berpegang kepada ideologi lain. </a:t>
            </a:r>
          </a:p>
          <a:p>
            <a:pPr marL="571500" indent="-571500">
              <a:lnSpc>
                <a:spcPct val="80000"/>
              </a:lnSpc>
              <a:buFont typeface="Wingdings" pitchFamily="2" charset="2"/>
              <a:buAutoNum type="arabicPeriod" startAt="8"/>
            </a:pPr>
            <a:endParaRPr lang="en-US" sz="1200" smtClean="0">
              <a:latin typeface="Garamond" pitchFamily="18" charset="0"/>
            </a:endParaRPr>
          </a:p>
          <a:p>
            <a:pPr marL="571500" indent="-571500">
              <a:lnSpc>
                <a:spcPct val="80000"/>
              </a:lnSpc>
              <a:buFont typeface="Wingdings" pitchFamily="2" charset="2"/>
              <a:buNone/>
            </a:pPr>
            <a:r>
              <a:rPr lang="pt-BR" sz="2000" smtClean="0">
                <a:latin typeface="Garamond" pitchFamily="18" charset="0"/>
              </a:rPr>
              <a:t>	Jadi, Rakyat menerima Pancasila atau negara Indonesia akan pecah</a:t>
            </a:r>
            <a:endParaRPr lang="en-US" sz="2000" smtClean="0">
              <a:latin typeface="Garamond" pitchFamily="18" charset="0"/>
            </a:endParaRPr>
          </a:p>
        </p:txBody>
      </p:sp>
      <p:sp>
        <p:nvSpPr>
          <p:cNvPr id="5734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F890DB3-57BA-4197-8676-716DBCA89FD3}" type="slidenum">
              <a:rPr lang="en-US" altLang="en-US"/>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Asumsi</a:t>
            </a:r>
          </a:p>
        </p:txBody>
      </p:sp>
      <p:sp>
        <p:nvSpPr>
          <p:cNvPr id="58371" name="Rectangle 3"/>
          <p:cNvSpPr>
            <a:spLocks noGrp="1" noChangeArrowheads="1"/>
          </p:cNvSpPr>
          <p:nvPr>
            <p:ph idx="1"/>
          </p:nvPr>
        </p:nvSpPr>
        <p:spPr/>
        <p:txBody>
          <a:bodyPr/>
          <a:lstStyle/>
          <a:p>
            <a:pPr>
              <a:lnSpc>
                <a:spcPct val="80000"/>
              </a:lnSpc>
              <a:buFont typeface="Wingdings" pitchFamily="2" charset="2"/>
              <a:buNone/>
            </a:pPr>
            <a:r>
              <a:rPr lang="de-DE" sz="2100" smtClean="0">
                <a:solidFill>
                  <a:srgbClr val="FF00FF"/>
                </a:solidFill>
                <a:latin typeface="Garamond" pitchFamily="18" charset="0"/>
              </a:rPr>
              <a:t>Asumsi 1</a:t>
            </a:r>
          </a:p>
          <a:p>
            <a:pPr>
              <a:lnSpc>
                <a:spcPct val="80000"/>
              </a:lnSpc>
              <a:buFont typeface="Wingdings" pitchFamily="2" charset="2"/>
              <a:buNone/>
            </a:pPr>
            <a:r>
              <a:rPr lang="de-DE" sz="2100" i="1" smtClean="0">
                <a:latin typeface="Garamond" pitchFamily="18" charset="0"/>
              </a:rPr>
              <a:t>p</a:t>
            </a:r>
            <a:r>
              <a:rPr lang="de-DE" sz="2100" smtClean="0">
                <a:latin typeface="Garamond" pitchFamily="18" charset="0"/>
              </a:rPr>
              <a:t> </a:t>
            </a:r>
            <a:r>
              <a:rPr lang="en-US" sz="2100" smtClean="0">
                <a:latin typeface="Garamond" pitchFamily="18" charset="0"/>
                <a:sym typeface="Wingdings" pitchFamily="2" charset="2"/>
              </a:rPr>
              <a:t></a:t>
            </a:r>
            <a:r>
              <a:rPr lang="de-DE" sz="2100" smtClean="0">
                <a:latin typeface="Garamond" pitchFamily="18" charset="0"/>
              </a:rPr>
              <a:t> kamu mengirim email</a:t>
            </a:r>
            <a:endParaRPr lang="de-DE" sz="2100" i="1" smtClean="0">
              <a:latin typeface="Garamond" pitchFamily="18" charset="0"/>
            </a:endParaRPr>
          </a:p>
          <a:p>
            <a:pPr>
              <a:lnSpc>
                <a:spcPct val="80000"/>
              </a:lnSpc>
              <a:buFont typeface="Wingdings" pitchFamily="2" charset="2"/>
              <a:buNone/>
            </a:pPr>
            <a:r>
              <a:rPr lang="de-DE" sz="2100" i="1" smtClean="0">
                <a:latin typeface="Garamond" pitchFamily="18" charset="0"/>
              </a:rPr>
              <a:t>q</a:t>
            </a:r>
            <a:r>
              <a:rPr lang="de-DE" sz="2100" smtClean="0">
                <a:latin typeface="Garamond" pitchFamily="18" charset="0"/>
              </a:rPr>
              <a:t> </a:t>
            </a:r>
            <a:r>
              <a:rPr lang="en-US" sz="2100" smtClean="0">
                <a:latin typeface="Garamond" pitchFamily="18" charset="0"/>
                <a:sym typeface="Wingdings" pitchFamily="2" charset="2"/>
              </a:rPr>
              <a:t></a:t>
            </a:r>
            <a:r>
              <a:rPr lang="de-DE" sz="2100" smtClean="0">
                <a:latin typeface="Garamond" pitchFamily="18" charset="0"/>
              </a:rPr>
              <a:t> saya akan menyelesaikan progam lebih awal </a:t>
            </a:r>
            <a:endParaRPr lang="de-DE" sz="2100" i="1" smtClean="0">
              <a:latin typeface="Garamond" pitchFamily="18" charset="0"/>
            </a:endParaRPr>
          </a:p>
          <a:p>
            <a:pPr>
              <a:lnSpc>
                <a:spcPct val="80000"/>
              </a:lnSpc>
              <a:buFont typeface="Wingdings" pitchFamily="2" charset="2"/>
              <a:buNone/>
            </a:pPr>
            <a:r>
              <a:rPr lang="sv-SE" sz="2100" i="1" smtClean="0">
                <a:latin typeface="Garamond" pitchFamily="18" charset="0"/>
              </a:rPr>
              <a:t>r</a:t>
            </a:r>
            <a:r>
              <a:rPr lang="sv-SE" sz="2100" smtClean="0">
                <a:latin typeface="Garamond" pitchFamily="18" charset="0"/>
              </a:rPr>
              <a:t> </a:t>
            </a:r>
            <a:r>
              <a:rPr lang="en-US" sz="2100" smtClean="0">
                <a:latin typeface="Garamond" pitchFamily="18" charset="0"/>
                <a:sym typeface="Wingdings" pitchFamily="2" charset="2"/>
              </a:rPr>
              <a:t></a:t>
            </a:r>
            <a:r>
              <a:rPr lang="sv-SE" sz="2100" smtClean="0">
                <a:latin typeface="Garamond" pitchFamily="18" charset="0"/>
              </a:rPr>
              <a:t> saya akan tidur lebih awal </a:t>
            </a:r>
          </a:p>
          <a:p>
            <a:pPr>
              <a:lnSpc>
                <a:spcPct val="80000"/>
              </a:lnSpc>
              <a:buFont typeface="Wingdings" pitchFamily="2" charset="2"/>
              <a:buNone/>
            </a:pPr>
            <a:r>
              <a:rPr lang="en-US" sz="2100" i="1" smtClean="0">
                <a:latin typeface="Garamond" pitchFamily="18" charset="0"/>
              </a:rPr>
              <a:t>s </a:t>
            </a:r>
            <a:r>
              <a:rPr lang="en-US" sz="2100" smtClean="0">
                <a:latin typeface="Garamond" pitchFamily="18" charset="0"/>
                <a:sym typeface="Wingdings" pitchFamily="2" charset="2"/>
              </a:rPr>
              <a:t></a:t>
            </a:r>
            <a:r>
              <a:rPr lang="en-US" sz="2100" i="1" smtClean="0">
                <a:latin typeface="Garamond" pitchFamily="18" charset="0"/>
              </a:rPr>
              <a:t> </a:t>
            </a:r>
            <a:r>
              <a:rPr lang="en-US" sz="2100" smtClean="0">
                <a:latin typeface="Garamond" pitchFamily="18" charset="0"/>
              </a:rPr>
              <a:t>saya merasa lebih segar</a:t>
            </a:r>
          </a:p>
          <a:p>
            <a:pPr>
              <a:lnSpc>
                <a:spcPct val="80000"/>
              </a:lnSpc>
              <a:buFont typeface="Wingdings" pitchFamily="2" charset="2"/>
              <a:buNone/>
            </a:pPr>
            <a:endParaRPr lang="en-US" sz="2100" smtClean="0">
              <a:latin typeface="Garamond" pitchFamily="18" charset="0"/>
            </a:endParaRPr>
          </a:p>
          <a:p>
            <a:pPr>
              <a:lnSpc>
                <a:spcPct val="80000"/>
              </a:lnSpc>
              <a:buFont typeface="Wingdings" pitchFamily="2" charset="2"/>
              <a:buNone/>
            </a:pPr>
            <a:r>
              <a:rPr lang="de-DE" sz="2100" smtClean="0">
                <a:solidFill>
                  <a:srgbClr val="FF00FF"/>
                </a:solidFill>
                <a:latin typeface="Garamond" pitchFamily="18" charset="0"/>
              </a:rPr>
              <a:t>Asumsi 2</a:t>
            </a:r>
            <a:endParaRPr lang="en-US" sz="2100" smtClean="0">
              <a:latin typeface="Garamond" pitchFamily="18" charset="0"/>
            </a:endParaRPr>
          </a:p>
          <a:p>
            <a:pPr>
              <a:lnSpc>
                <a:spcPct val="80000"/>
              </a:lnSpc>
              <a:buFont typeface="Wingdings" pitchFamily="2" charset="2"/>
              <a:buNone/>
            </a:pPr>
            <a:r>
              <a:rPr lang="sv-SE" sz="2100" smtClean="0">
                <a:latin typeface="Garamond" pitchFamily="18" charset="0"/>
              </a:rPr>
              <a:t>p </a:t>
            </a:r>
            <a:r>
              <a:rPr lang="en-US" sz="2100" smtClean="0">
                <a:latin typeface="Garamond" pitchFamily="18" charset="0"/>
                <a:sym typeface="Wingdings" pitchFamily="2" charset="2"/>
              </a:rPr>
              <a:t></a:t>
            </a:r>
            <a:r>
              <a:rPr lang="sv-SE" sz="2100" smtClean="0">
                <a:latin typeface="Garamond" pitchFamily="18" charset="0"/>
              </a:rPr>
              <a:t> rakyat rajin bekerja, </a:t>
            </a:r>
          </a:p>
          <a:p>
            <a:pPr>
              <a:lnSpc>
                <a:spcPct val="80000"/>
              </a:lnSpc>
              <a:buFont typeface="Wingdings" pitchFamily="2" charset="2"/>
              <a:buNone/>
            </a:pPr>
            <a:r>
              <a:rPr lang="sv-SE" sz="2100" smtClean="0">
                <a:latin typeface="Garamond" pitchFamily="18" charset="0"/>
              </a:rPr>
              <a:t>q </a:t>
            </a:r>
            <a:r>
              <a:rPr lang="en-US" sz="2100" smtClean="0">
                <a:latin typeface="Garamond" pitchFamily="18" charset="0"/>
                <a:sym typeface="Wingdings" pitchFamily="2" charset="2"/>
              </a:rPr>
              <a:t></a:t>
            </a:r>
            <a:r>
              <a:rPr lang="sv-SE" sz="2100" smtClean="0">
                <a:latin typeface="Garamond" pitchFamily="18" charset="0"/>
              </a:rPr>
              <a:t> pemerintah cakap</a:t>
            </a:r>
          </a:p>
          <a:p>
            <a:pPr>
              <a:lnSpc>
                <a:spcPct val="80000"/>
              </a:lnSpc>
              <a:buFont typeface="Wingdings" pitchFamily="2" charset="2"/>
              <a:buNone/>
            </a:pPr>
            <a:r>
              <a:rPr lang="sv-SE" sz="2100" smtClean="0">
                <a:latin typeface="Garamond" pitchFamily="18" charset="0"/>
              </a:rPr>
              <a:t>r </a:t>
            </a:r>
            <a:r>
              <a:rPr lang="en-US" sz="2100" smtClean="0">
                <a:latin typeface="Garamond" pitchFamily="18" charset="0"/>
                <a:sym typeface="Wingdings" pitchFamily="2" charset="2"/>
              </a:rPr>
              <a:t></a:t>
            </a:r>
            <a:r>
              <a:rPr lang="sv-SE" sz="2100" smtClean="0">
                <a:latin typeface="Garamond" pitchFamily="18" charset="0"/>
              </a:rPr>
              <a:t> rakyat tenang </a:t>
            </a:r>
          </a:p>
          <a:p>
            <a:pPr>
              <a:lnSpc>
                <a:spcPct val="80000"/>
              </a:lnSpc>
              <a:buFont typeface="Wingdings" pitchFamily="2" charset="2"/>
              <a:buNone/>
            </a:pPr>
            <a:r>
              <a:rPr lang="sv-SE" sz="2100" smtClean="0">
                <a:latin typeface="Garamond" pitchFamily="18" charset="0"/>
              </a:rPr>
              <a:t>s </a:t>
            </a:r>
            <a:r>
              <a:rPr lang="en-US" sz="2100" smtClean="0">
                <a:latin typeface="Garamond" pitchFamily="18" charset="0"/>
                <a:sym typeface="Wingdings" pitchFamily="2" charset="2"/>
              </a:rPr>
              <a:t></a:t>
            </a:r>
            <a:r>
              <a:rPr lang="sv-SE" sz="2100" smtClean="0">
                <a:latin typeface="Garamond" pitchFamily="18" charset="0"/>
              </a:rPr>
              <a:t> pembangunan berjalan lancar</a:t>
            </a:r>
          </a:p>
          <a:p>
            <a:pPr>
              <a:lnSpc>
                <a:spcPct val="80000"/>
              </a:lnSpc>
              <a:buFont typeface="Wingdings" pitchFamily="2" charset="2"/>
              <a:buNone/>
            </a:pPr>
            <a:r>
              <a:rPr lang="sv-SE" sz="2100" smtClean="0">
                <a:latin typeface="Garamond" pitchFamily="18" charset="0"/>
              </a:rPr>
              <a:t>t </a:t>
            </a:r>
            <a:r>
              <a:rPr lang="en-US" sz="2100" smtClean="0">
                <a:latin typeface="Garamond" pitchFamily="18" charset="0"/>
                <a:sym typeface="Wingdings" pitchFamily="2" charset="2"/>
              </a:rPr>
              <a:t></a:t>
            </a:r>
            <a:r>
              <a:rPr lang="sv-SE" sz="2100" smtClean="0">
                <a:latin typeface="Garamond" pitchFamily="18" charset="0"/>
              </a:rPr>
              <a:t> negara sejahtera</a:t>
            </a:r>
          </a:p>
          <a:p>
            <a:pPr>
              <a:lnSpc>
                <a:spcPct val="80000"/>
              </a:lnSpc>
              <a:buFont typeface="Wingdings" pitchFamily="2" charset="2"/>
              <a:buNone/>
            </a:pPr>
            <a:r>
              <a:rPr lang="sv-SE" sz="2100" smtClean="0">
                <a:latin typeface="Garamond" pitchFamily="18" charset="0"/>
              </a:rPr>
              <a:t>u </a:t>
            </a:r>
            <a:r>
              <a:rPr lang="en-US" sz="2100" smtClean="0">
                <a:latin typeface="Garamond" pitchFamily="18" charset="0"/>
                <a:sym typeface="Wingdings" pitchFamily="2" charset="2"/>
              </a:rPr>
              <a:t></a:t>
            </a:r>
            <a:r>
              <a:rPr lang="sv-SE" sz="2100" smtClean="0">
                <a:latin typeface="Garamond" pitchFamily="18" charset="0"/>
              </a:rPr>
              <a:t> rakyat bahagia</a:t>
            </a:r>
            <a:endParaRPr lang="en-US" sz="2100" smtClean="0">
              <a:latin typeface="Garamond" pitchFamily="18" charset="0"/>
            </a:endParaRPr>
          </a:p>
        </p:txBody>
      </p:sp>
      <p:sp>
        <p:nvSpPr>
          <p:cNvPr id="5837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B3AE765-1480-4D61-B2E1-B9C9914F21C0}" type="slidenum">
              <a:rPr lang="en-US" altLang="en-US"/>
              <a:pPr/>
              <a:t>49</a:t>
            </a:fld>
            <a:endParaRPr lang="en-US" altLang="en-US"/>
          </a:p>
        </p:txBody>
      </p:sp>
      <p:pic>
        <p:nvPicPr>
          <p:cNvPr id="37889" name="Picture 1" descr="D:\D3 IF TEL-U\ngajar\Semester Ganjil 1516\LOGMAT\asumsi2.jpg"/>
          <p:cNvPicPr>
            <a:picLocks noChangeAspect="1" noChangeArrowheads="1"/>
          </p:cNvPicPr>
          <p:nvPr/>
        </p:nvPicPr>
        <p:blipFill>
          <a:blip r:embed="rId2"/>
          <a:srcRect/>
          <a:stretch>
            <a:fillRect/>
          </a:stretch>
        </p:blipFill>
        <p:spPr bwMode="auto">
          <a:xfrm>
            <a:off x="6929454" y="357166"/>
            <a:ext cx="1504952" cy="126206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500" smtClean="0"/>
              <a:t>Kalkulus Proposisi-Pendahuluan</a:t>
            </a:r>
          </a:p>
        </p:txBody>
      </p:sp>
      <p:sp>
        <p:nvSpPr>
          <p:cNvPr id="192515" name="Rectangle 3"/>
          <p:cNvSpPr>
            <a:spLocks noGrp="1" noChangeArrowheads="1"/>
          </p:cNvSpPr>
          <p:nvPr>
            <p:ph idx="1"/>
          </p:nvPr>
        </p:nvSpPr>
        <p:spPr/>
        <p:txBody>
          <a:bodyPr>
            <a:normAutofit/>
          </a:bodyPr>
          <a:lstStyle/>
          <a:p>
            <a:pPr marL="495300" indent="-495300" fontAlgn="auto">
              <a:spcAft>
                <a:spcPts val="0"/>
              </a:spcAft>
              <a:buClr>
                <a:schemeClr val="accent3"/>
              </a:buClr>
              <a:buFont typeface="Wingdings" pitchFamily="2" charset="2"/>
              <a:buNone/>
              <a:defRPr/>
            </a:pPr>
            <a:r>
              <a:rPr lang="de-DE" sz="2600" dirty="0">
                <a:latin typeface="Garamond" pitchFamily="18" charset="0"/>
              </a:rPr>
              <a:t>Contoh, diberikan pernyataan sebagai berikut.</a:t>
            </a:r>
          </a:p>
          <a:p>
            <a:pPr marL="495300" indent="-495300" fontAlgn="auto">
              <a:spcAft>
                <a:spcPts val="0"/>
              </a:spcAft>
              <a:buClr>
                <a:schemeClr val="accent3"/>
              </a:buClr>
              <a:buFont typeface="Wingdings" pitchFamily="2" charset="2"/>
              <a:buNone/>
              <a:defRPr/>
            </a:pPr>
            <a:r>
              <a:rPr lang="de-DE" sz="2600" dirty="0">
                <a:latin typeface="Garamond" pitchFamily="18" charset="0"/>
              </a:rPr>
              <a:t>1. Jika hari hujan, maka jalanan basah</a:t>
            </a:r>
          </a:p>
          <a:p>
            <a:pPr marL="495300" indent="-495300" fontAlgn="auto">
              <a:spcAft>
                <a:spcPts val="0"/>
              </a:spcAft>
              <a:buClr>
                <a:schemeClr val="accent3"/>
              </a:buClr>
              <a:buFont typeface="Wingdings" pitchFamily="2" charset="2"/>
              <a:buNone/>
              <a:defRPr/>
            </a:pPr>
            <a:r>
              <a:rPr lang="de-DE" sz="2600" dirty="0">
                <a:latin typeface="Garamond" pitchFamily="18" charset="0"/>
              </a:rPr>
              <a:t>2. Jika jalanan tidak basah maka hari tidak hujan</a:t>
            </a:r>
          </a:p>
          <a:p>
            <a:pPr marL="495300" indent="-495300" fontAlgn="auto">
              <a:spcAft>
                <a:spcPts val="0"/>
              </a:spcAft>
              <a:buClr>
                <a:schemeClr val="accent3"/>
              </a:buClr>
              <a:buFont typeface="Wingdings" pitchFamily="2" charset="2"/>
              <a:buNone/>
              <a:defRPr/>
            </a:pPr>
            <a:endParaRPr lang="de-DE" sz="2600" dirty="0">
              <a:latin typeface="Garamond" pitchFamily="18" charset="0"/>
            </a:endParaRPr>
          </a:p>
          <a:p>
            <a:pPr marL="495300" indent="-495300" fontAlgn="auto">
              <a:spcAft>
                <a:spcPts val="0"/>
              </a:spcAft>
              <a:buClr>
                <a:schemeClr val="accent3"/>
              </a:buClr>
              <a:buFont typeface="Wingdings" pitchFamily="2" charset="2"/>
              <a:buNone/>
              <a:defRPr/>
            </a:pPr>
            <a:r>
              <a:rPr lang="de-DE" sz="2600" dirty="0">
                <a:latin typeface="Garamond" pitchFamily="18" charset="0"/>
              </a:rPr>
              <a:t>Jika dianalisis nilai kebenaran yang dimiliki kedua kalimat di atas dengan mengubahnya menjadi kalimat abstrak,  maka kedua kalimat tersebut adalah ekivalen.</a:t>
            </a:r>
            <a:endParaRPr lang="en-US" sz="2600" dirty="0">
              <a:latin typeface="Garamond" pitchFamily="18" charset="0"/>
            </a:endParaRPr>
          </a:p>
          <a:p>
            <a:pPr marL="495300" indent="-495300" fontAlgn="auto">
              <a:spcAft>
                <a:spcPts val="0"/>
              </a:spcAft>
              <a:buClr>
                <a:schemeClr val="accent3"/>
              </a:buClr>
              <a:buFont typeface="Wingdings" pitchFamily="2" charset="2"/>
              <a:buAutoNum type="arabicPeriod"/>
              <a:defRPr/>
            </a:pPr>
            <a:r>
              <a:rPr lang="en-US" sz="2600" dirty="0">
                <a:effectLst>
                  <a:outerShdw blurRad="38100" dist="38100" dir="2700000" algn="tl">
                    <a:srgbClr val="C0C0C0"/>
                  </a:outerShdw>
                </a:effectLst>
                <a:latin typeface="Garamond" pitchFamily="18" charset="0"/>
              </a:rPr>
              <a:t>if P then Q</a:t>
            </a:r>
          </a:p>
          <a:p>
            <a:pPr marL="495300" indent="-495300" fontAlgn="auto">
              <a:spcAft>
                <a:spcPts val="0"/>
              </a:spcAft>
              <a:buClr>
                <a:schemeClr val="accent3"/>
              </a:buClr>
              <a:buFont typeface="Wingdings" pitchFamily="2" charset="2"/>
              <a:buAutoNum type="arabicPeriod"/>
              <a:defRPr/>
            </a:pPr>
            <a:r>
              <a:rPr lang="en-US" sz="2600" dirty="0">
                <a:effectLst>
                  <a:outerShdw blurRad="38100" dist="38100" dir="2700000" algn="tl">
                    <a:srgbClr val="C0C0C0"/>
                  </a:outerShdw>
                </a:effectLst>
                <a:latin typeface="Garamond" pitchFamily="18" charset="0"/>
              </a:rPr>
              <a:t>if (not Q) then (not P)</a:t>
            </a:r>
          </a:p>
          <a:p>
            <a:pPr marL="495300" indent="-495300" fontAlgn="auto">
              <a:spcAft>
                <a:spcPts val="0"/>
              </a:spcAft>
              <a:buClr>
                <a:schemeClr val="accent3"/>
              </a:buClr>
              <a:buFont typeface="Wingdings" pitchFamily="2" charset="2"/>
              <a:buNone/>
              <a:defRPr/>
            </a:pPr>
            <a:endParaRPr lang="en-US" sz="2600" dirty="0">
              <a:effectLst>
                <a:outerShdw blurRad="38100" dist="38100" dir="2700000" algn="tl">
                  <a:srgbClr val="C0C0C0"/>
                </a:outerShdw>
              </a:effectLst>
              <a:latin typeface="Garamond" pitchFamily="18" charset="0"/>
            </a:endParaRPr>
          </a:p>
        </p:txBody>
      </p:sp>
      <p:sp>
        <p:nvSpPr>
          <p:cNvPr id="922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E136A78-8647-419A-8331-70B4F6883FFC}" type="slidenum">
              <a:rPr lang="en-US" altLang="en-US"/>
              <a:pPr/>
              <a:t>5</a:t>
            </a:fld>
            <a:endParaRPr lang="en-US" altLang="en-US"/>
          </a:p>
        </p:txBody>
      </p:sp>
      <p:pic>
        <p:nvPicPr>
          <p:cNvPr id="83969" name="Picture 1" descr="D:\D3 IF TEL-U\ngajar\Semester Ganjil 1516\LOGMAT\hari hujan.png"/>
          <p:cNvPicPr>
            <a:picLocks noChangeAspect="1" noChangeArrowheads="1"/>
          </p:cNvPicPr>
          <p:nvPr/>
        </p:nvPicPr>
        <p:blipFill>
          <a:blip r:embed="rId2"/>
          <a:srcRect/>
          <a:stretch>
            <a:fillRect/>
          </a:stretch>
        </p:blipFill>
        <p:spPr bwMode="auto">
          <a:xfrm>
            <a:off x="7929586" y="1714488"/>
            <a:ext cx="1023937" cy="111442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Asumsi</a:t>
            </a:r>
          </a:p>
        </p:txBody>
      </p:sp>
      <p:sp>
        <p:nvSpPr>
          <p:cNvPr id="59395" name="Rectangle 3"/>
          <p:cNvSpPr>
            <a:spLocks noGrp="1" noChangeArrowheads="1"/>
          </p:cNvSpPr>
          <p:nvPr>
            <p:ph idx="1"/>
          </p:nvPr>
        </p:nvSpPr>
        <p:spPr/>
        <p:txBody>
          <a:bodyPr/>
          <a:lstStyle/>
          <a:p>
            <a:pPr>
              <a:lnSpc>
                <a:spcPct val="80000"/>
              </a:lnSpc>
              <a:buFont typeface="Wingdings" pitchFamily="2" charset="2"/>
              <a:buNone/>
            </a:pPr>
            <a:r>
              <a:rPr lang="de-DE" sz="2100" smtClean="0">
                <a:solidFill>
                  <a:srgbClr val="FF00FF"/>
                </a:solidFill>
                <a:latin typeface="Garamond" pitchFamily="18" charset="0"/>
              </a:rPr>
              <a:t>Asumsi 3</a:t>
            </a:r>
          </a:p>
          <a:p>
            <a:pPr>
              <a:lnSpc>
                <a:spcPct val="80000"/>
              </a:lnSpc>
              <a:buFont typeface="Wingdings" pitchFamily="2" charset="2"/>
              <a:buNone/>
            </a:pPr>
            <a:r>
              <a:rPr lang="en-US" sz="2600" smtClean="0">
                <a:latin typeface="Garamond" pitchFamily="18" charset="0"/>
              </a:rPr>
              <a:t>p </a:t>
            </a:r>
            <a:r>
              <a:rPr lang="en-US" sz="2600" smtClean="0">
                <a:latin typeface="Garamond" pitchFamily="18" charset="0"/>
                <a:sym typeface="Wingdings" pitchFamily="2" charset="2"/>
              </a:rPr>
              <a:t></a:t>
            </a:r>
            <a:r>
              <a:rPr lang="en-US" sz="2600" smtClean="0">
                <a:latin typeface="Garamond" pitchFamily="18" charset="0"/>
              </a:rPr>
              <a:t> hari hujan, </a:t>
            </a:r>
          </a:p>
          <a:p>
            <a:pPr>
              <a:lnSpc>
                <a:spcPct val="80000"/>
              </a:lnSpc>
              <a:buFont typeface="Wingdings" pitchFamily="2" charset="2"/>
              <a:buNone/>
            </a:pPr>
            <a:r>
              <a:rPr lang="en-US" sz="2600" smtClean="0">
                <a:latin typeface="Garamond" pitchFamily="18" charset="0"/>
              </a:rPr>
              <a:t>q </a:t>
            </a:r>
            <a:r>
              <a:rPr lang="en-US" sz="2600" smtClean="0">
                <a:latin typeface="Garamond" pitchFamily="18" charset="0"/>
                <a:sym typeface="Wingdings" pitchFamily="2" charset="2"/>
              </a:rPr>
              <a:t></a:t>
            </a:r>
            <a:r>
              <a:rPr lang="en-US" sz="2600" smtClean="0">
                <a:latin typeface="Garamond" pitchFamily="18" charset="0"/>
              </a:rPr>
              <a:t> angin kencang </a:t>
            </a:r>
            <a:endParaRPr lang="sv-SE" sz="2600" smtClean="0">
              <a:latin typeface="Garamond" pitchFamily="18" charset="0"/>
            </a:endParaRPr>
          </a:p>
          <a:p>
            <a:pPr>
              <a:lnSpc>
                <a:spcPct val="80000"/>
              </a:lnSpc>
              <a:buFont typeface="Wingdings" pitchFamily="2" charset="2"/>
              <a:buNone/>
            </a:pPr>
            <a:r>
              <a:rPr lang="sv-SE" sz="2600" smtClean="0">
                <a:latin typeface="Garamond" pitchFamily="18" charset="0"/>
              </a:rPr>
              <a:t>r </a:t>
            </a:r>
            <a:r>
              <a:rPr lang="en-US" sz="2600" smtClean="0">
                <a:latin typeface="Garamond" pitchFamily="18" charset="0"/>
                <a:sym typeface="Wingdings" pitchFamily="2" charset="2"/>
              </a:rPr>
              <a:t></a:t>
            </a:r>
            <a:r>
              <a:rPr lang="sv-SE" sz="2600" smtClean="0">
                <a:latin typeface="Garamond" pitchFamily="18" charset="0"/>
              </a:rPr>
              <a:t> terjadi banjir </a:t>
            </a:r>
          </a:p>
          <a:p>
            <a:pPr>
              <a:lnSpc>
                <a:spcPct val="80000"/>
              </a:lnSpc>
              <a:buFont typeface="Wingdings" pitchFamily="2" charset="2"/>
              <a:buNone/>
            </a:pPr>
            <a:r>
              <a:rPr lang="sv-SE" sz="2600" smtClean="0">
                <a:latin typeface="Garamond" pitchFamily="18" charset="0"/>
              </a:rPr>
              <a:t>s </a:t>
            </a:r>
            <a:r>
              <a:rPr lang="en-US" sz="2600" smtClean="0">
                <a:latin typeface="Garamond" pitchFamily="18" charset="0"/>
                <a:sym typeface="Wingdings" pitchFamily="2" charset="2"/>
              </a:rPr>
              <a:t></a:t>
            </a:r>
            <a:r>
              <a:rPr lang="sv-SE" sz="2600" smtClean="0">
                <a:latin typeface="Garamond" pitchFamily="18" charset="0"/>
              </a:rPr>
              <a:t> rakyat menderita.</a:t>
            </a:r>
            <a:r>
              <a:rPr lang="sv-SE" sz="2600" smtClean="0"/>
              <a:t> </a:t>
            </a:r>
            <a:endParaRPr lang="en-US" sz="2100" smtClean="0">
              <a:latin typeface="Garamond" pitchFamily="18" charset="0"/>
            </a:endParaRPr>
          </a:p>
          <a:p>
            <a:pPr>
              <a:lnSpc>
                <a:spcPct val="80000"/>
              </a:lnSpc>
              <a:buFont typeface="Wingdings" pitchFamily="2" charset="2"/>
              <a:buNone/>
            </a:pPr>
            <a:endParaRPr lang="en-US" sz="2100" smtClean="0">
              <a:latin typeface="Garamond" pitchFamily="18" charset="0"/>
            </a:endParaRPr>
          </a:p>
          <a:p>
            <a:pPr>
              <a:lnSpc>
                <a:spcPct val="80000"/>
              </a:lnSpc>
              <a:buFont typeface="Wingdings" pitchFamily="2" charset="2"/>
              <a:buNone/>
            </a:pPr>
            <a:r>
              <a:rPr lang="de-DE" sz="2100" smtClean="0">
                <a:solidFill>
                  <a:srgbClr val="FF00FF"/>
                </a:solidFill>
                <a:latin typeface="Garamond" pitchFamily="18" charset="0"/>
              </a:rPr>
              <a:t>Asumsi 4</a:t>
            </a:r>
            <a:endParaRPr lang="en-US" sz="2100" smtClean="0">
              <a:latin typeface="Garamond" pitchFamily="18" charset="0"/>
            </a:endParaRPr>
          </a:p>
          <a:p>
            <a:pPr>
              <a:lnSpc>
                <a:spcPct val="80000"/>
              </a:lnSpc>
              <a:buFont typeface="Wingdings" pitchFamily="2" charset="2"/>
              <a:buNone/>
            </a:pPr>
            <a:r>
              <a:rPr lang="sv-SE" sz="2600" smtClean="0">
                <a:latin typeface="Garamond" pitchFamily="18" charset="0"/>
              </a:rPr>
              <a:t>p </a:t>
            </a:r>
            <a:r>
              <a:rPr lang="en-US" sz="2600" smtClean="0">
                <a:latin typeface="Garamond" pitchFamily="18" charset="0"/>
                <a:sym typeface="Wingdings" pitchFamily="2" charset="2"/>
              </a:rPr>
              <a:t></a:t>
            </a:r>
            <a:r>
              <a:rPr lang="sv-SE" sz="2600" smtClean="0">
                <a:latin typeface="Garamond" pitchFamily="18" charset="0"/>
              </a:rPr>
              <a:t> penawaran emas dibiarkan konstan</a:t>
            </a:r>
          </a:p>
          <a:p>
            <a:pPr>
              <a:lnSpc>
                <a:spcPct val="80000"/>
              </a:lnSpc>
              <a:buFont typeface="Wingdings" pitchFamily="2" charset="2"/>
              <a:buNone/>
            </a:pPr>
            <a:r>
              <a:rPr lang="sv-SE" sz="2600" smtClean="0">
                <a:latin typeface="Garamond" pitchFamily="18" charset="0"/>
              </a:rPr>
              <a:t>q </a:t>
            </a:r>
            <a:r>
              <a:rPr lang="en-US" sz="2600" smtClean="0">
                <a:latin typeface="Garamond" pitchFamily="18" charset="0"/>
                <a:sym typeface="Wingdings" pitchFamily="2" charset="2"/>
              </a:rPr>
              <a:t></a:t>
            </a:r>
            <a:r>
              <a:rPr lang="sv-SE" sz="2600" smtClean="0">
                <a:latin typeface="Garamond" pitchFamily="18" charset="0"/>
              </a:rPr>
              <a:t> permintaan emas bertambah</a:t>
            </a:r>
          </a:p>
          <a:p>
            <a:pPr>
              <a:lnSpc>
                <a:spcPct val="80000"/>
              </a:lnSpc>
              <a:buFont typeface="Wingdings" pitchFamily="2" charset="2"/>
              <a:buNone/>
            </a:pPr>
            <a:r>
              <a:rPr lang="sv-SE" sz="2600" smtClean="0">
                <a:latin typeface="Garamond" pitchFamily="18" charset="0"/>
              </a:rPr>
              <a:t>r  </a:t>
            </a:r>
            <a:r>
              <a:rPr lang="en-US" sz="2600" smtClean="0">
                <a:latin typeface="Garamond" pitchFamily="18" charset="0"/>
                <a:sym typeface="Wingdings" pitchFamily="2" charset="2"/>
              </a:rPr>
              <a:t></a:t>
            </a:r>
            <a:r>
              <a:rPr lang="sv-SE" sz="2600" smtClean="0">
                <a:latin typeface="Garamond" pitchFamily="18" charset="0"/>
              </a:rPr>
              <a:t> harga emas naik</a:t>
            </a:r>
          </a:p>
          <a:p>
            <a:pPr>
              <a:lnSpc>
                <a:spcPct val="80000"/>
              </a:lnSpc>
              <a:buFont typeface="Wingdings" pitchFamily="2" charset="2"/>
              <a:buNone/>
            </a:pPr>
            <a:r>
              <a:rPr lang="sv-SE" sz="2600" smtClean="0">
                <a:latin typeface="Garamond" pitchFamily="18" charset="0"/>
              </a:rPr>
              <a:t>s </a:t>
            </a:r>
            <a:r>
              <a:rPr lang="en-US" sz="2600" smtClean="0">
                <a:latin typeface="Garamond" pitchFamily="18" charset="0"/>
                <a:sym typeface="Wingdings" pitchFamily="2" charset="2"/>
              </a:rPr>
              <a:t></a:t>
            </a:r>
            <a:r>
              <a:rPr lang="sv-SE" sz="2600" smtClean="0">
                <a:latin typeface="Garamond" pitchFamily="18" charset="0"/>
              </a:rPr>
              <a:t> ada keuntungan bagi spekulator</a:t>
            </a:r>
            <a:endParaRPr lang="en-US" sz="2600" smtClean="0">
              <a:latin typeface="Garamond" pitchFamily="18" charset="0"/>
            </a:endParaRPr>
          </a:p>
        </p:txBody>
      </p:sp>
      <p:sp>
        <p:nvSpPr>
          <p:cNvPr id="5939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1BEC0F5-9481-40DF-8A4A-13D1B94E6F4C}" type="slidenum">
              <a:rPr lang="en-US" altLang="en-US"/>
              <a:pPr/>
              <a:t>50</a:t>
            </a:fld>
            <a:endParaRPr lang="en-US"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Asumsi</a:t>
            </a:r>
          </a:p>
        </p:txBody>
      </p:sp>
      <p:sp>
        <p:nvSpPr>
          <p:cNvPr id="60419" name="Rectangle 3"/>
          <p:cNvSpPr>
            <a:spLocks noGrp="1" noChangeArrowheads="1"/>
          </p:cNvSpPr>
          <p:nvPr>
            <p:ph idx="1"/>
          </p:nvPr>
        </p:nvSpPr>
        <p:spPr/>
        <p:txBody>
          <a:bodyPr/>
          <a:lstStyle/>
          <a:p>
            <a:pPr>
              <a:lnSpc>
                <a:spcPct val="80000"/>
              </a:lnSpc>
              <a:buFont typeface="Wingdings" pitchFamily="2" charset="2"/>
              <a:buNone/>
            </a:pPr>
            <a:r>
              <a:rPr lang="de-DE" sz="2100" smtClean="0">
                <a:solidFill>
                  <a:srgbClr val="FF00FF"/>
                </a:solidFill>
                <a:latin typeface="Garamond" pitchFamily="18" charset="0"/>
              </a:rPr>
              <a:t>Asumsi 5</a:t>
            </a:r>
          </a:p>
          <a:p>
            <a:pPr>
              <a:lnSpc>
                <a:spcPct val="80000"/>
              </a:lnSpc>
              <a:buFont typeface="Wingdings" pitchFamily="2" charset="2"/>
              <a:buNone/>
            </a:pPr>
            <a:r>
              <a:rPr lang="sv-SE" sz="2600" smtClean="0">
                <a:latin typeface="Garamond" pitchFamily="18" charset="0"/>
              </a:rPr>
              <a:t>p </a:t>
            </a:r>
            <a:r>
              <a:rPr lang="en-US" sz="2600" smtClean="0">
                <a:latin typeface="Garamond" pitchFamily="18" charset="0"/>
                <a:sym typeface="Wingdings" pitchFamily="2" charset="2"/>
              </a:rPr>
              <a:t></a:t>
            </a:r>
            <a:r>
              <a:rPr lang="sv-SE" sz="2600" smtClean="0">
                <a:latin typeface="Garamond" pitchFamily="18" charset="0"/>
              </a:rPr>
              <a:t>  rakyat berkuasa</a:t>
            </a:r>
          </a:p>
          <a:p>
            <a:pPr>
              <a:lnSpc>
                <a:spcPct val="80000"/>
              </a:lnSpc>
              <a:buFont typeface="Wingdings" pitchFamily="2" charset="2"/>
              <a:buNone/>
            </a:pPr>
            <a:r>
              <a:rPr lang="sv-SE" sz="2600" smtClean="0">
                <a:latin typeface="Garamond" pitchFamily="18" charset="0"/>
              </a:rPr>
              <a:t>q </a:t>
            </a:r>
            <a:r>
              <a:rPr lang="en-US" sz="2600" smtClean="0">
                <a:latin typeface="Garamond" pitchFamily="18" charset="0"/>
                <a:sym typeface="Wingdings" pitchFamily="2" charset="2"/>
              </a:rPr>
              <a:t></a:t>
            </a:r>
            <a:r>
              <a:rPr lang="sv-SE" sz="2600" smtClean="0">
                <a:latin typeface="Garamond" pitchFamily="18" charset="0"/>
              </a:rPr>
              <a:t>  ada pemilihan umum</a:t>
            </a:r>
          </a:p>
          <a:p>
            <a:pPr>
              <a:lnSpc>
                <a:spcPct val="80000"/>
              </a:lnSpc>
              <a:buFont typeface="Wingdings" pitchFamily="2" charset="2"/>
              <a:buNone/>
            </a:pPr>
            <a:r>
              <a:rPr lang="sv-SE" sz="2600" smtClean="0">
                <a:latin typeface="Garamond" pitchFamily="18" charset="0"/>
              </a:rPr>
              <a:t>r </a:t>
            </a:r>
            <a:r>
              <a:rPr lang="en-US" sz="2600" smtClean="0">
                <a:latin typeface="Garamond" pitchFamily="18" charset="0"/>
                <a:sym typeface="Wingdings" pitchFamily="2" charset="2"/>
              </a:rPr>
              <a:t></a:t>
            </a:r>
            <a:r>
              <a:rPr lang="sv-SE" sz="2600" smtClean="0">
                <a:latin typeface="Garamond" pitchFamily="18" charset="0"/>
              </a:rPr>
              <a:t>  ada sistem demokrasi</a:t>
            </a:r>
          </a:p>
          <a:p>
            <a:pPr>
              <a:lnSpc>
                <a:spcPct val="80000"/>
              </a:lnSpc>
              <a:buFont typeface="Wingdings" pitchFamily="2" charset="2"/>
              <a:buNone/>
            </a:pPr>
            <a:r>
              <a:rPr lang="sv-SE" sz="2600" smtClean="0">
                <a:latin typeface="Garamond" pitchFamily="18" charset="0"/>
              </a:rPr>
              <a:t>s </a:t>
            </a:r>
            <a:r>
              <a:rPr lang="en-US" sz="2600" smtClean="0">
                <a:latin typeface="Garamond" pitchFamily="18" charset="0"/>
                <a:sym typeface="Wingdings" pitchFamily="2" charset="2"/>
              </a:rPr>
              <a:t></a:t>
            </a:r>
            <a:r>
              <a:rPr lang="sv-SE" sz="2600" smtClean="0">
                <a:latin typeface="Garamond" pitchFamily="18" charset="0"/>
              </a:rPr>
              <a:t>  pemerintah dapat diganti oleh rakyat</a:t>
            </a:r>
          </a:p>
          <a:p>
            <a:pPr>
              <a:lnSpc>
                <a:spcPct val="80000"/>
              </a:lnSpc>
            </a:pPr>
            <a:endParaRPr lang="en-US" sz="2100" smtClean="0">
              <a:latin typeface="Garamond" pitchFamily="18" charset="0"/>
            </a:endParaRPr>
          </a:p>
          <a:p>
            <a:pPr>
              <a:lnSpc>
                <a:spcPct val="80000"/>
              </a:lnSpc>
              <a:buFont typeface="Wingdings" pitchFamily="2" charset="2"/>
              <a:buNone/>
            </a:pPr>
            <a:r>
              <a:rPr lang="de-DE" sz="2100" smtClean="0">
                <a:solidFill>
                  <a:srgbClr val="FF00FF"/>
                </a:solidFill>
                <a:latin typeface="Garamond" pitchFamily="18" charset="0"/>
              </a:rPr>
              <a:t>Asumsi 6</a:t>
            </a:r>
            <a:endParaRPr lang="en-US" sz="2100" smtClean="0">
              <a:latin typeface="Garamond" pitchFamily="18" charset="0"/>
            </a:endParaRPr>
          </a:p>
          <a:p>
            <a:pPr>
              <a:lnSpc>
                <a:spcPct val="80000"/>
              </a:lnSpc>
              <a:buFont typeface="Wingdings" pitchFamily="2" charset="2"/>
              <a:buNone/>
            </a:pPr>
            <a:r>
              <a:rPr lang="sv-SE" sz="2600" i="1" smtClean="0">
                <a:latin typeface="Garamond" pitchFamily="18" charset="0"/>
              </a:rPr>
              <a:t>p</a:t>
            </a:r>
            <a:r>
              <a:rPr lang="sv-SE" sz="2600" smtClean="0">
                <a:latin typeface="Garamond" pitchFamily="18" charset="0"/>
              </a:rPr>
              <a:t> </a:t>
            </a:r>
            <a:r>
              <a:rPr lang="en-US" sz="2600" smtClean="0">
                <a:latin typeface="Garamond" pitchFamily="18" charset="0"/>
                <a:sym typeface="Wingdings" pitchFamily="2" charset="2"/>
              </a:rPr>
              <a:t></a:t>
            </a:r>
            <a:r>
              <a:rPr lang="sv-SE" sz="2600" smtClean="0">
                <a:latin typeface="Garamond" pitchFamily="18" charset="0"/>
              </a:rPr>
              <a:t> rakyat berpegang pada UUD ’45, </a:t>
            </a:r>
            <a:endParaRPr lang="pt-BR" sz="2600" i="1" smtClean="0">
              <a:latin typeface="Garamond" pitchFamily="18" charset="0"/>
            </a:endParaRPr>
          </a:p>
          <a:p>
            <a:pPr>
              <a:lnSpc>
                <a:spcPct val="80000"/>
              </a:lnSpc>
              <a:buFont typeface="Wingdings" pitchFamily="2" charset="2"/>
              <a:buNone/>
            </a:pPr>
            <a:r>
              <a:rPr lang="pt-BR" sz="2600" i="1" smtClean="0">
                <a:latin typeface="Garamond" pitchFamily="18" charset="0"/>
              </a:rPr>
              <a:t>q</a:t>
            </a:r>
            <a:r>
              <a:rPr lang="pt-BR" sz="2600" smtClean="0">
                <a:latin typeface="Garamond" pitchFamily="18" charset="0"/>
              </a:rPr>
              <a:t> </a:t>
            </a:r>
            <a:r>
              <a:rPr lang="en-US" sz="2600" smtClean="0">
                <a:latin typeface="Garamond" pitchFamily="18" charset="0"/>
                <a:sym typeface="Wingdings" pitchFamily="2" charset="2"/>
              </a:rPr>
              <a:t></a:t>
            </a:r>
            <a:r>
              <a:rPr lang="pt-BR" sz="2600" smtClean="0">
                <a:latin typeface="Garamond" pitchFamily="18" charset="0"/>
              </a:rPr>
              <a:t> rakyat menerima apa yang tercantum didalamnya, </a:t>
            </a:r>
            <a:endParaRPr lang="sv-SE" sz="2600" i="1" smtClean="0">
              <a:latin typeface="Garamond" pitchFamily="18" charset="0"/>
            </a:endParaRPr>
          </a:p>
          <a:p>
            <a:pPr>
              <a:lnSpc>
                <a:spcPct val="80000"/>
              </a:lnSpc>
              <a:buFont typeface="Wingdings" pitchFamily="2" charset="2"/>
              <a:buNone/>
            </a:pPr>
            <a:r>
              <a:rPr lang="sv-SE" sz="2600" i="1" smtClean="0">
                <a:latin typeface="Garamond" pitchFamily="18" charset="0"/>
              </a:rPr>
              <a:t>r</a:t>
            </a:r>
            <a:r>
              <a:rPr lang="sv-SE" sz="2600" smtClean="0">
                <a:latin typeface="Garamond" pitchFamily="18" charset="0"/>
              </a:rPr>
              <a:t> </a:t>
            </a:r>
            <a:r>
              <a:rPr lang="en-US" sz="2600" smtClean="0">
                <a:latin typeface="Garamond" pitchFamily="18" charset="0"/>
                <a:sym typeface="Wingdings" pitchFamily="2" charset="2"/>
              </a:rPr>
              <a:t></a:t>
            </a:r>
            <a:r>
              <a:rPr lang="sv-SE" sz="2600" smtClean="0">
                <a:latin typeface="Garamond" pitchFamily="18" charset="0"/>
              </a:rPr>
              <a:t> rakyat menerima Pancasila, </a:t>
            </a:r>
            <a:endParaRPr lang="sv-SE" sz="2600" i="1" smtClean="0">
              <a:latin typeface="Garamond" pitchFamily="18" charset="0"/>
            </a:endParaRPr>
          </a:p>
          <a:p>
            <a:pPr>
              <a:lnSpc>
                <a:spcPct val="80000"/>
              </a:lnSpc>
              <a:buFont typeface="Wingdings" pitchFamily="2" charset="2"/>
              <a:buNone/>
            </a:pPr>
            <a:r>
              <a:rPr lang="sv-SE" sz="2600" i="1" smtClean="0">
                <a:latin typeface="Garamond" pitchFamily="18" charset="0"/>
              </a:rPr>
              <a:t>t</a:t>
            </a:r>
            <a:r>
              <a:rPr lang="sv-SE" sz="2600" smtClean="0">
                <a:latin typeface="Garamond" pitchFamily="18" charset="0"/>
              </a:rPr>
              <a:t> </a:t>
            </a:r>
            <a:r>
              <a:rPr lang="en-US" sz="2600" smtClean="0">
                <a:latin typeface="Garamond" pitchFamily="18" charset="0"/>
                <a:sym typeface="Wingdings" pitchFamily="2" charset="2"/>
              </a:rPr>
              <a:t></a:t>
            </a:r>
            <a:r>
              <a:rPr lang="sv-SE" sz="2600" smtClean="0">
                <a:latin typeface="Garamond" pitchFamily="18" charset="0"/>
              </a:rPr>
              <a:t> ada yang berpegang kepada ideologi lain</a:t>
            </a:r>
            <a:r>
              <a:rPr lang="en-US" sz="2600" smtClean="0"/>
              <a:t> </a:t>
            </a:r>
          </a:p>
        </p:txBody>
      </p:sp>
      <p:sp>
        <p:nvSpPr>
          <p:cNvPr id="6042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0486462-2750-410B-95EE-F4BDB027391D}" type="slidenum">
              <a:rPr lang="en-US" altLang="en-US"/>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Asumsi</a:t>
            </a:r>
          </a:p>
        </p:txBody>
      </p:sp>
      <p:sp>
        <p:nvSpPr>
          <p:cNvPr id="61443" name="Rectangle 3"/>
          <p:cNvSpPr>
            <a:spLocks noGrp="1" noChangeArrowheads="1"/>
          </p:cNvSpPr>
          <p:nvPr>
            <p:ph idx="1"/>
          </p:nvPr>
        </p:nvSpPr>
        <p:spPr/>
        <p:txBody>
          <a:bodyPr/>
          <a:lstStyle/>
          <a:p>
            <a:pPr>
              <a:lnSpc>
                <a:spcPct val="80000"/>
              </a:lnSpc>
              <a:buFont typeface="Wingdings" pitchFamily="2" charset="2"/>
              <a:buNone/>
            </a:pPr>
            <a:r>
              <a:rPr lang="de-DE" sz="2100" smtClean="0">
                <a:solidFill>
                  <a:srgbClr val="FF00FF"/>
                </a:solidFill>
                <a:latin typeface="Garamond" pitchFamily="18" charset="0"/>
              </a:rPr>
              <a:t>Asumsi 7</a:t>
            </a:r>
          </a:p>
          <a:p>
            <a:pPr>
              <a:lnSpc>
                <a:spcPct val="80000"/>
              </a:lnSpc>
              <a:buFont typeface="Wingdings" pitchFamily="2" charset="2"/>
              <a:buNone/>
            </a:pPr>
            <a:r>
              <a:rPr lang="sv-SE" sz="2600" i="1" smtClean="0">
                <a:latin typeface="Garamond" pitchFamily="18" charset="0"/>
              </a:rPr>
              <a:t>p</a:t>
            </a:r>
            <a:r>
              <a:rPr lang="sv-SE" sz="2600" smtClean="0">
                <a:latin typeface="Garamond" pitchFamily="18" charset="0"/>
              </a:rPr>
              <a:t> </a:t>
            </a:r>
            <a:r>
              <a:rPr lang="en-US" sz="2600" smtClean="0">
                <a:latin typeface="Garamond" pitchFamily="18" charset="0"/>
                <a:sym typeface="Wingdings" pitchFamily="2" charset="2"/>
              </a:rPr>
              <a:t></a:t>
            </a:r>
            <a:r>
              <a:rPr lang="sv-SE" sz="2600" smtClean="0">
                <a:latin typeface="Garamond" pitchFamily="18" charset="0"/>
              </a:rPr>
              <a:t> Harga di Toko itu rendah, </a:t>
            </a:r>
          </a:p>
          <a:p>
            <a:pPr>
              <a:lnSpc>
                <a:spcPct val="80000"/>
              </a:lnSpc>
              <a:buFont typeface="Wingdings" pitchFamily="2" charset="2"/>
              <a:buNone/>
            </a:pPr>
            <a:r>
              <a:rPr lang="sv-SE" sz="2600" smtClean="0">
                <a:latin typeface="Garamond" pitchFamily="18" charset="0"/>
              </a:rPr>
              <a:t>q </a:t>
            </a:r>
            <a:r>
              <a:rPr lang="en-US" sz="2600" smtClean="0">
                <a:latin typeface="Garamond" pitchFamily="18" charset="0"/>
                <a:sym typeface="Wingdings" pitchFamily="2" charset="2"/>
              </a:rPr>
              <a:t></a:t>
            </a:r>
            <a:r>
              <a:rPr lang="sv-SE" sz="2600" smtClean="0">
                <a:latin typeface="Garamond" pitchFamily="18" charset="0"/>
              </a:rPr>
              <a:t> banyak pembelinya, </a:t>
            </a:r>
          </a:p>
          <a:p>
            <a:pPr>
              <a:lnSpc>
                <a:spcPct val="80000"/>
              </a:lnSpc>
              <a:buFont typeface="Wingdings" pitchFamily="2" charset="2"/>
              <a:buNone/>
            </a:pPr>
            <a:r>
              <a:rPr lang="sv-SE" sz="2600" smtClean="0">
                <a:latin typeface="Garamond" pitchFamily="18" charset="0"/>
              </a:rPr>
              <a:t>r </a:t>
            </a:r>
            <a:r>
              <a:rPr lang="en-US" sz="2600" smtClean="0">
                <a:latin typeface="Garamond" pitchFamily="18" charset="0"/>
                <a:sym typeface="Wingdings" pitchFamily="2" charset="2"/>
              </a:rPr>
              <a:t></a:t>
            </a:r>
            <a:r>
              <a:rPr lang="sv-SE" sz="2600" smtClean="0">
                <a:latin typeface="Garamond" pitchFamily="18" charset="0"/>
              </a:rPr>
              <a:t> Toko itu dekat pemukiman penduduk</a:t>
            </a:r>
          </a:p>
          <a:p>
            <a:pPr>
              <a:lnSpc>
                <a:spcPct val="80000"/>
              </a:lnSpc>
            </a:pPr>
            <a:endParaRPr lang="en-US" sz="2100" smtClean="0">
              <a:latin typeface="Garamond" pitchFamily="18" charset="0"/>
            </a:endParaRPr>
          </a:p>
          <a:p>
            <a:pPr>
              <a:lnSpc>
                <a:spcPct val="80000"/>
              </a:lnSpc>
              <a:buFont typeface="Wingdings" pitchFamily="2" charset="2"/>
              <a:buNone/>
            </a:pPr>
            <a:r>
              <a:rPr lang="de-DE" sz="2100" smtClean="0">
                <a:solidFill>
                  <a:srgbClr val="FF00FF"/>
                </a:solidFill>
                <a:latin typeface="Garamond" pitchFamily="18" charset="0"/>
              </a:rPr>
              <a:t>Asumsi 8</a:t>
            </a:r>
            <a:endParaRPr lang="en-US" sz="2100" smtClean="0">
              <a:latin typeface="Garamond" pitchFamily="18" charset="0"/>
            </a:endParaRPr>
          </a:p>
          <a:p>
            <a:pPr>
              <a:lnSpc>
                <a:spcPct val="80000"/>
              </a:lnSpc>
              <a:buFont typeface="Wingdings" pitchFamily="2" charset="2"/>
              <a:buNone/>
            </a:pPr>
            <a:r>
              <a:rPr lang="en-US" sz="2600" smtClean="0">
                <a:latin typeface="Garamond" pitchFamily="18" charset="0"/>
              </a:rPr>
              <a:t>p </a:t>
            </a:r>
            <a:r>
              <a:rPr lang="en-US" sz="2600" smtClean="0">
                <a:latin typeface="Garamond" pitchFamily="18" charset="0"/>
                <a:sym typeface="Wingdings" pitchFamily="2" charset="2"/>
              </a:rPr>
              <a:t></a:t>
            </a:r>
            <a:r>
              <a:rPr lang="en-US" sz="2600" smtClean="0">
                <a:latin typeface="Garamond" pitchFamily="18" charset="0"/>
              </a:rPr>
              <a:t> rakyat berpegang pada UUD ’45, </a:t>
            </a:r>
            <a:endParaRPr lang="pt-BR" sz="2600" smtClean="0">
              <a:latin typeface="Garamond" pitchFamily="18" charset="0"/>
            </a:endParaRPr>
          </a:p>
          <a:p>
            <a:pPr>
              <a:lnSpc>
                <a:spcPct val="80000"/>
              </a:lnSpc>
              <a:buFont typeface="Wingdings" pitchFamily="2" charset="2"/>
              <a:buNone/>
            </a:pPr>
            <a:r>
              <a:rPr lang="pt-BR" sz="2600" smtClean="0">
                <a:latin typeface="Garamond" pitchFamily="18" charset="0"/>
              </a:rPr>
              <a:t>q </a:t>
            </a:r>
            <a:r>
              <a:rPr lang="en-US" sz="2600" smtClean="0">
                <a:latin typeface="Garamond" pitchFamily="18" charset="0"/>
                <a:sym typeface="Wingdings" pitchFamily="2" charset="2"/>
              </a:rPr>
              <a:t></a:t>
            </a:r>
            <a:r>
              <a:rPr lang="pt-BR" sz="2600" smtClean="0">
                <a:latin typeface="Garamond" pitchFamily="18" charset="0"/>
              </a:rPr>
              <a:t> rakyat menerima apa yang tercantum didalamnya, </a:t>
            </a:r>
          </a:p>
          <a:p>
            <a:pPr>
              <a:lnSpc>
                <a:spcPct val="80000"/>
              </a:lnSpc>
              <a:buFont typeface="Wingdings" pitchFamily="2" charset="2"/>
              <a:buNone/>
            </a:pPr>
            <a:r>
              <a:rPr lang="pt-BR" sz="2600" smtClean="0">
                <a:latin typeface="Garamond" pitchFamily="18" charset="0"/>
              </a:rPr>
              <a:t>r </a:t>
            </a:r>
            <a:r>
              <a:rPr lang="en-US" sz="2600" smtClean="0">
                <a:latin typeface="Garamond" pitchFamily="18" charset="0"/>
                <a:sym typeface="Wingdings" pitchFamily="2" charset="2"/>
              </a:rPr>
              <a:t></a:t>
            </a:r>
            <a:r>
              <a:rPr lang="pt-BR" sz="2600" smtClean="0">
                <a:latin typeface="Garamond" pitchFamily="18" charset="0"/>
              </a:rPr>
              <a:t> rakyat menerima Pancasila, </a:t>
            </a:r>
          </a:p>
          <a:p>
            <a:pPr>
              <a:lnSpc>
                <a:spcPct val="80000"/>
              </a:lnSpc>
              <a:buFont typeface="Wingdings" pitchFamily="2" charset="2"/>
              <a:buNone/>
            </a:pPr>
            <a:r>
              <a:rPr lang="pt-BR" sz="2600" smtClean="0">
                <a:latin typeface="Garamond" pitchFamily="18" charset="0"/>
              </a:rPr>
              <a:t>t </a:t>
            </a:r>
            <a:r>
              <a:rPr lang="en-US" sz="2600" smtClean="0">
                <a:latin typeface="Garamond" pitchFamily="18" charset="0"/>
                <a:sym typeface="Wingdings" pitchFamily="2" charset="2"/>
              </a:rPr>
              <a:t></a:t>
            </a:r>
            <a:r>
              <a:rPr lang="pt-BR" sz="2600" smtClean="0">
                <a:latin typeface="Garamond" pitchFamily="18" charset="0"/>
              </a:rPr>
              <a:t> ada yang berpegang kepada ideologi lain, </a:t>
            </a:r>
          </a:p>
          <a:p>
            <a:pPr>
              <a:lnSpc>
                <a:spcPct val="80000"/>
              </a:lnSpc>
              <a:buFont typeface="Wingdings" pitchFamily="2" charset="2"/>
              <a:buNone/>
            </a:pPr>
            <a:r>
              <a:rPr lang="pt-BR" sz="2600" smtClean="0">
                <a:latin typeface="Garamond" pitchFamily="18" charset="0"/>
              </a:rPr>
              <a:t>s </a:t>
            </a:r>
            <a:r>
              <a:rPr lang="en-US" sz="2600" smtClean="0">
                <a:latin typeface="Garamond" pitchFamily="18" charset="0"/>
                <a:sym typeface="Wingdings" pitchFamily="2" charset="2"/>
              </a:rPr>
              <a:t></a:t>
            </a:r>
            <a:r>
              <a:rPr lang="pt-BR" sz="2600" smtClean="0">
                <a:latin typeface="Garamond" pitchFamily="18" charset="0"/>
              </a:rPr>
              <a:t> negara Indonesia akan pecah</a:t>
            </a:r>
            <a:r>
              <a:rPr lang="en-US" sz="2600" smtClean="0">
                <a:latin typeface="Garamond" pitchFamily="18" charset="0"/>
              </a:rPr>
              <a:t> </a:t>
            </a:r>
          </a:p>
        </p:txBody>
      </p:sp>
      <p:sp>
        <p:nvSpPr>
          <p:cNvPr id="6144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61668E9-5D9C-49FE-9DAF-C068FF256045}" type="slidenum">
              <a:rPr lang="en-US" altLang="en-US"/>
              <a:pPr/>
              <a:t>52</a:t>
            </a:fld>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00034" y="357166"/>
            <a:ext cx="6786610" cy="1143000"/>
          </a:xfrm>
        </p:spPr>
        <p:txBody>
          <a:bodyPr/>
          <a:lstStyle/>
          <a:p>
            <a:r>
              <a:rPr lang="en-US" sz="3100" dirty="0" smtClean="0"/>
              <a:t>KONJUNGSI DAN DISJUNGSI JAMAK </a:t>
            </a:r>
          </a:p>
        </p:txBody>
      </p:sp>
      <p:sp>
        <p:nvSpPr>
          <p:cNvPr id="62467" name="Rectangle 3"/>
          <p:cNvSpPr>
            <a:spLocks noGrp="1" noChangeArrowheads="1"/>
          </p:cNvSpPr>
          <p:nvPr>
            <p:ph idx="1"/>
          </p:nvPr>
        </p:nvSpPr>
        <p:spPr>
          <a:xfrm>
            <a:off x="457200" y="1719263"/>
            <a:ext cx="8229600" cy="4805362"/>
          </a:xfrm>
        </p:spPr>
        <p:txBody>
          <a:bodyPr>
            <a:normAutofit lnSpcReduction="10000"/>
          </a:bodyPr>
          <a:lstStyle/>
          <a:p>
            <a:pPr marL="571500" indent="-571500">
              <a:lnSpc>
                <a:spcPct val="80000"/>
              </a:lnSpc>
              <a:buFont typeface="Wingdings" pitchFamily="2" charset="2"/>
              <a:buNone/>
            </a:pPr>
            <a:r>
              <a:rPr lang="en-US" sz="1700" dirty="0" err="1" smtClean="0">
                <a:latin typeface="Garamond" pitchFamily="18" charset="0"/>
              </a:rPr>
              <a:t>Misal</a:t>
            </a:r>
            <a:r>
              <a:rPr lang="en-US" sz="1700" dirty="0" smtClean="0">
                <a:latin typeface="Garamond" pitchFamily="18" charset="0"/>
              </a:rPr>
              <a:t> </a:t>
            </a:r>
            <a:r>
              <a:rPr lang="en-US" sz="1700" dirty="0" err="1" smtClean="0">
                <a:latin typeface="Garamond" pitchFamily="18" charset="0"/>
              </a:rPr>
              <a:t>diberikan</a:t>
            </a:r>
            <a:r>
              <a:rPr lang="en-US" sz="1700" dirty="0" smtClean="0">
                <a:latin typeface="Garamond" pitchFamily="18" charset="0"/>
              </a:rPr>
              <a:t> </a:t>
            </a:r>
            <a:r>
              <a:rPr lang="en-US" sz="1700" dirty="0" err="1" smtClean="0">
                <a:latin typeface="Garamond" pitchFamily="18" charset="0"/>
              </a:rPr>
              <a:t>kalimat</a:t>
            </a:r>
            <a:r>
              <a:rPr lang="en-US" sz="1700" dirty="0" smtClean="0">
                <a:latin typeface="Garamond" pitchFamily="18" charset="0"/>
              </a:rPr>
              <a:t> yang </a:t>
            </a:r>
            <a:r>
              <a:rPr lang="en-US" sz="1700" dirty="0" err="1" smtClean="0">
                <a:latin typeface="Garamond" pitchFamily="18" charset="0"/>
              </a:rPr>
              <a:t>mengandung</a:t>
            </a:r>
            <a:r>
              <a:rPr lang="en-US" sz="1700" dirty="0" smtClean="0">
                <a:latin typeface="Garamond" pitchFamily="18" charset="0"/>
              </a:rPr>
              <a:t> operator </a:t>
            </a:r>
            <a:r>
              <a:rPr lang="en-US" sz="1700" dirty="0" err="1" smtClean="0">
                <a:latin typeface="Garamond" pitchFamily="18" charset="0"/>
              </a:rPr>
              <a:t>konjungsi</a:t>
            </a:r>
            <a:r>
              <a:rPr lang="en-US" sz="1700" dirty="0" smtClean="0">
                <a:latin typeface="Garamond" pitchFamily="18" charset="0"/>
              </a:rPr>
              <a:t> </a:t>
            </a:r>
            <a:r>
              <a:rPr lang="en-US" sz="1700" dirty="0" err="1" smtClean="0">
                <a:latin typeface="Garamond" pitchFamily="18" charset="0"/>
              </a:rPr>
              <a:t>atau</a:t>
            </a:r>
            <a:r>
              <a:rPr lang="en-US" sz="1700" dirty="0" smtClean="0">
                <a:latin typeface="Garamond" pitchFamily="18" charset="0"/>
              </a:rPr>
              <a:t> </a:t>
            </a:r>
            <a:r>
              <a:rPr lang="en-US" sz="1700" dirty="0" err="1" smtClean="0">
                <a:latin typeface="Garamond" pitchFamily="18" charset="0"/>
              </a:rPr>
              <a:t>konjungsi</a:t>
            </a:r>
            <a:r>
              <a:rPr lang="en-US" sz="1700" dirty="0" smtClean="0">
                <a:latin typeface="Garamond" pitchFamily="18" charset="0"/>
              </a:rPr>
              <a:t> </a:t>
            </a:r>
            <a:r>
              <a:rPr lang="en-US" sz="1700" dirty="0" err="1" smtClean="0">
                <a:latin typeface="Garamond" pitchFamily="18" charset="0"/>
              </a:rPr>
              <a:t>lebih</a:t>
            </a:r>
            <a:r>
              <a:rPr lang="en-US" sz="1700" dirty="0" smtClean="0">
                <a:latin typeface="Garamond" pitchFamily="18" charset="0"/>
              </a:rPr>
              <a:t> </a:t>
            </a:r>
            <a:r>
              <a:rPr lang="en-US" sz="1700" dirty="0" err="1" smtClean="0">
                <a:latin typeface="Garamond" pitchFamily="18" charset="0"/>
              </a:rPr>
              <a:t>dari</a:t>
            </a:r>
            <a:r>
              <a:rPr lang="en-US" sz="1700" dirty="0" smtClean="0">
                <a:latin typeface="Garamond" pitchFamily="18" charset="0"/>
              </a:rPr>
              <a:t> </a:t>
            </a:r>
            <a:r>
              <a:rPr lang="en-US" sz="1700" dirty="0" err="1" smtClean="0">
                <a:latin typeface="Garamond" pitchFamily="18" charset="0"/>
              </a:rPr>
              <a:t>satu</a:t>
            </a:r>
            <a:r>
              <a:rPr lang="en-US" sz="1700" dirty="0" smtClean="0">
                <a:latin typeface="Garamond" pitchFamily="18" charset="0"/>
              </a:rPr>
              <a:t>,</a:t>
            </a:r>
          </a:p>
          <a:p>
            <a:pPr marL="571500" indent="-571500">
              <a:lnSpc>
                <a:spcPct val="80000"/>
              </a:lnSpc>
              <a:buFont typeface="Wingdings" pitchFamily="2" charset="2"/>
              <a:buNone/>
            </a:pPr>
            <a:r>
              <a:rPr lang="en-US" sz="1700" dirty="0" smtClean="0">
                <a:latin typeface="Garamond" pitchFamily="18" charset="0"/>
              </a:rPr>
              <a:t>	A : p and q and r</a:t>
            </a:r>
          </a:p>
          <a:p>
            <a:pPr marL="571500" indent="-571500">
              <a:lnSpc>
                <a:spcPct val="80000"/>
              </a:lnSpc>
              <a:buFont typeface="Wingdings" pitchFamily="2" charset="2"/>
              <a:buNone/>
            </a:pPr>
            <a:r>
              <a:rPr lang="en-US" sz="1700" dirty="0" smtClean="0">
                <a:latin typeface="Garamond" pitchFamily="18" charset="0"/>
              </a:rPr>
              <a:t>	B : p or q or r </a:t>
            </a:r>
          </a:p>
          <a:p>
            <a:pPr marL="571500" indent="-571500">
              <a:lnSpc>
                <a:spcPct val="80000"/>
              </a:lnSpc>
              <a:buFont typeface="Wingdings" pitchFamily="2" charset="2"/>
              <a:buNone/>
            </a:pPr>
            <a:endParaRPr lang="en-US" sz="1700" dirty="0" smtClean="0">
              <a:latin typeface="Garamond" pitchFamily="18" charset="0"/>
            </a:endParaRPr>
          </a:p>
          <a:p>
            <a:pPr marL="571500" indent="-571500">
              <a:lnSpc>
                <a:spcPct val="80000"/>
              </a:lnSpc>
              <a:buFont typeface="Wingdings" pitchFamily="2" charset="2"/>
              <a:buNone/>
            </a:pPr>
            <a:r>
              <a:rPr lang="en-US" sz="1700" dirty="0" err="1" smtClean="0">
                <a:latin typeface="Garamond" pitchFamily="18" charset="0"/>
              </a:rPr>
              <a:t>Maka</a:t>
            </a:r>
            <a:r>
              <a:rPr lang="en-US" sz="1700" dirty="0" smtClean="0">
                <a:latin typeface="Garamond" pitchFamily="18" charset="0"/>
              </a:rPr>
              <a:t> </a:t>
            </a:r>
            <a:r>
              <a:rPr lang="en-US" sz="1700" dirty="0" err="1" smtClean="0">
                <a:latin typeface="Garamond" pitchFamily="18" charset="0"/>
              </a:rPr>
              <a:t>urutan</a:t>
            </a:r>
            <a:r>
              <a:rPr lang="en-US" sz="1700" dirty="0" smtClean="0">
                <a:latin typeface="Garamond" pitchFamily="18" charset="0"/>
              </a:rPr>
              <a:t> </a:t>
            </a:r>
            <a:r>
              <a:rPr lang="en-US" sz="1700" dirty="0" err="1" smtClean="0">
                <a:latin typeface="Garamond" pitchFamily="18" charset="0"/>
              </a:rPr>
              <a:t>perngerjaan</a:t>
            </a:r>
            <a:r>
              <a:rPr lang="en-US" sz="1700" dirty="0" smtClean="0">
                <a:latin typeface="Garamond" pitchFamily="18" charset="0"/>
              </a:rPr>
              <a:t> </a:t>
            </a:r>
            <a:r>
              <a:rPr lang="en-US" sz="1700" dirty="0" err="1" smtClean="0">
                <a:latin typeface="Garamond" pitchFamily="18" charset="0"/>
              </a:rPr>
              <a:t>operasi</a:t>
            </a:r>
            <a:r>
              <a:rPr lang="en-US" sz="1700" dirty="0" smtClean="0">
                <a:latin typeface="Garamond" pitchFamily="18" charset="0"/>
              </a:rPr>
              <a:t> </a:t>
            </a:r>
            <a:r>
              <a:rPr lang="en-US" sz="1700" dirty="0" err="1" smtClean="0">
                <a:latin typeface="Garamond" pitchFamily="18" charset="0"/>
              </a:rPr>
              <a:t>pada</a:t>
            </a:r>
            <a:r>
              <a:rPr lang="en-US" sz="1700" dirty="0" smtClean="0">
                <a:latin typeface="Garamond" pitchFamily="18" charset="0"/>
              </a:rPr>
              <a:t> </a:t>
            </a:r>
            <a:r>
              <a:rPr lang="en-US" sz="1700" dirty="0" err="1" smtClean="0">
                <a:latin typeface="Garamond" pitchFamily="18" charset="0"/>
              </a:rPr>
              <a:t>kalimat</a:t>
            </a:r>
            <a:r>
              <a:rPr lang="en-US" sz="1700" dirty="0" smtClean="0">
                <a:latin typeface="Garamond" pitchFamily="18" charset="0"/>
              </a:rPr>
              <a:t> </a:t>
            </a:r>
            <a:r>
              <a:rPr lang="en-US" sz="1700" dirty="0" err="1" smtClean="0">
                <a:latin typeface="Garamond" pitchFamily="18" charset="0"/>
              </a:rPr>
              <a:t>tersebut</a:t>
            </a:r>
            <a:r>
              <a:rPr lang="en-US" sz="1700" dirty="0" smtClean="0">
                <a:latin typeface="Garamond" pitchFamily="18" charset="0"/>
              </a:rPr>
              <a:t> </a:t>
            </a:r>
            <a:r>
              <a:rPr lang="en-US" sz="1700" dirty="0" err="1" smtClean="0">
                <a:latin typeface="Garamond" pitchFamily="18" charset="0"/>
              </a:rPr>
              <a:t>dilakukan</a:t>
            </a:r>
            <a:r>
              <a:rPr lang="en-US" sz="1700" dirty="0" smtClean="0">
                <a:latin typeface="Garamond" pitchFamily="18" charset="0"/>
              </a:rPr>
              <a:t> </a:t>
            </a:r>
            <a:r>
              <a:rPr lang="en-US" sz="1700" dirty="0" err="1" smtClean="0">
                <a:latin typeface="Garamond" pitchFamily="18" charset="0"/>
              </a:rPr>
              <a:t>dari</a:t>
            </a:r>
            <a:r>
              <a:rPr lang="en-US" sz="1700" dirty="0" smtClean="0">
                <a:latin typeface="Garamond" pitchFamily="18" charset="0"/>
              </a:rPr>
              <a:t> </a:t>
            </a:r>
            <a:r>
              <a:rPr lang="en-US" sz="1700" dirty="0" err="1" smtClean="0">
                <a:latin typeface="Garamond" pitchFamily="18" charset="0"/>
              </a:rPr>
              <a:t>kiri</a:t>
            </a:r>
            <a:r>
              <a:rPr lang="en-US" sz="1700" dirty="0" smtClean="0">
                <a:latin typeface="Garamond" pitchFamily="18" charset="0"/>
              </a:rPr>
              <a:t> </a:t>
            </a:r>
            <a:r>
              <a:rPr lang="en-US" sz="1700" dirty="0" err="1" smtClean="0">
                <a:latin typeface="Garamond" pitchFamily="18" charset="0"/>
              </a:rPr>
              <a:t>ke</a:t>
            </a:r>
            <a:r>
              <a:rPr lang="en-US" sz="1700" dirty="0" smtClean="0">
                <a:latin typeface="Garamond" pitchFamily="18" charset="0"/>
              </a:rPr>
              <a:t> </a:t>
            </a:r>
            <a:r>
              <a:rPr lang="en-US" sz="1700" dirty="0" err="1" smtClean="0">
                <a:latin typeface="Garamond" pitchFamily="18" charset="0"/>
              </a:rPr>
              <a:t>kanan</a:t>
            </a:r>
            <a:r>
              <a:rPr lang="en-US" sz="1700" dirty="0" smtClean="0">
                <a:latin typeface="Garamond" pitchFamily="18" charset="0"/>
              </a:rPr>
              <a:t> </a:t>
            </a:r>
            <a:r>
              <a:rPr lang="en-US" sz="1700" dirty="0" err="1" smtClean="0">
                <a:latin typeface="Garamond" pitchFamily="18" charset="0"/>
              </a:rPr>
              <a:t>sesuai</a:t>
            </a:r>
            <a:r>
              <a:rPr lang="en-US" sz="1700" dirty="0" smtClean="0">
                <a:latin typeface="Garamond" pitchFamily="18" charset="0"/>
              </a:rPr>
              <a:t> </a:t>
            </a:r>
            <a:r>
              <a:rPr lang="en-US" sz="1700" dirty="0" err="1" smtClean="0">
                <a:latin typeface="Garamond" pitchFamily="18" charset="0"/>
              </a:rPr>
              <a:t>aturan</a:t>
            </a:r>
            <a:r>
              <a:rPr lang="en-US" sz="1700" dirty="0" smtClean="0">
                <a:latin typeface="Garamond" pitchFamily="18" charset="0"/>
              </a:rPr>
              <a:t> </a:t>
            </a:r>
            <a:r>
              <a:rPr lang="en-US" sz="1700" dirty="0" err="1" smtClean="0">
                <a:latin typeface="Garamond" pitchFamily="18" charset="0"/>
              </a:rPr>
              <a:t>sebagai</a:t>
            </a:r>
            <a:r>
              <a:rPr lang="en-US" sz="1700" dirty="0" smtClean="0">
                <a:latin typeface="Garamond" pitchFamily="18" charset="0"/>
              </a:rPr>
              <a:t> </a:t>
            </a:r>
            <a:r>
              <a:rPr lang="en-US" sz="1700" dirty="0" err="1" smtClean="0">
                <a:latin typeface="Garamond" pitchFamily="18" charset="0"/>
              </a:rPr>
              <a:t>berikut</a:t>
            </a:r>
            <a:r>
              <a:rPr lang="en-US" sz="1700" dirty="0" smtClean="0">
                <a:latin typeface="Garamond" pitchFamily="18" charset="0"/>
              </a:rPr>
              <a:t> </a:t>
            </a:r>
          </a:p>
          <a:p>
            <a:pPr marL="571500" indent="-571500">
              <a:lnSpc>
                <a:spcPct val="80000"/>
              </a:lnSpc>
              <a:buFont typeface="Wingdings" pitchFamily="2" charset="2"/>
              <a:buNone/>
            </a:pPr>
            <a:endParaRPr lang="en-US" sz="1700" dirty="0" smtClean="0">
              <a:latin typeface="Garamond" pitchFamily="18" charset="0"/>
            </a:endParaRPr>
          </a:p>
          <a:p>
            <a:pPr marL="571500" indent="-571500">
              <a:lnSpc>
                <a:spcPct val="80000"/>
              </a:lnSpc>
              <a:buFont typeface="Wingdings" pitchFamily="2" charset="2"/>
              <a:buNone/>
            </a:pPr>
            <a:r>
              <a:rPr lang="en-US" sz="1700" b="1" dirty="0" err="1" smtClean="0">
                <a:latin typeface="Garamond" pitchFamily="18" charset="0"/>
              </a:rPr>
              <a:t>Konjungsi</a:t>
            </a:r>
            <a:r>
              <a:rPr lang="en-US" sz="1700" b="1" dirty="0" smtClean="0">
                <a:latin typeface="Garamond" pitchFamily="18" charset="0"/>
              </a:rPr>
              <a:t> </a:t>
            </a:r>
            <a:r>
              <a:rPr lang="en-US" sz="1700" b="1" dirty="0" err="1" smtClean="0">
                <a:latin typeface="Garamond" pitchFamily="18" charset="0"/>
              </a:rPr>
              <a:t>Jamak</a:t>
            </a:r>
            <a:endParaRPr lang="en-US" sz="1700" dirty="0" smtClean="0">
              <a:latin typeface="Garamond" pitchFamily="18" charset="0"/>
            </a:endParaRPr>
          </a:p>
          <a:p>
            <a:pPr marL="571500" indent="-571500">
              <a:lnSpc>
                <a:spcPct val="80000"/>
              </a:lnSpc>
              <a:buFont typeface="Wingdings" pitchFamily="2" charset="2"/>
              <a:buNone/>
            </a:pPr>
            <a:r>
              <a:rPr lang="en-US" sz="1700" dirty="0" smtClean="0">
                <a:latin typeface="Garamond" pitchFamily="18" charset="0"/>
              </a:rPr>
              <a:t>A</a:t>
            </a:r>
            <a:r>
              <a:rPr lang="en-US" sz="1700" baseline="-25000" dirty="0" smtClean="0">
                <a:latin typeface="Garamond" pitchFamily="18" charset="0"/>
              </a:rPr>
              <a:t>1</a:t>
            </a:r>
            <a:r>
              <a:rPr lang="en-US" sz="1700" dirty="0" smtClean="0">
                <a:latin typeface="Garamond" pitchFamily="18" charset="0"/>
              </a:rPr>
              <a:t> and A</a:t>
            </a:r>
            <a:r>
              <a:rPr lang="en-US" sz="1700" baseline="-25000" dirty="0" smtClean="0">
                <a:latin typeface="Garamond" pitchFamily="18" charset="0"/>
              </a:rPr>
              <a:t>2</a:t>
            </a:r>
            <a:r>
              <a:rPr lang="en-US" sz="1700" dirty="0" smtClean="0">
                <a:latin typeface="Garamond" pitchFamily="18" charset="0"/>
              </a:rPr>
              <a:t> and A</a:t>
            </a:r>
            <a:r>
              <a:rPr lang="en-US" sz="1700" baseline="-25000" dirty="0" smtClean="0">
                <a:latin typeface="Garamond" pitchFamily="18" charset="0"/>
              </a:rPr>
              <a:t>3</a:t>
            </a:r>
            <a:r>
              <a:rPr lang="en-US" sz="1700" dirty="0" smtClean="0">
                <a:latin typeface="Garamond" pitchFamily="18" charset="0"/>
              </a:rPr>
              <a:t> and A</a:t>
            </a:r>
            <a:r>
              <a:rPr lang="en-US" sz="1700" baseline="-25000" dirty="0" smtClean="0">
                <a:latin typeface="Garamond" pitchFamily="18" charset="0"/>
              </a:rPr>
              <a:t>4</a:t>
            </a:r>
            <a:r>
              <a:rPr lang="en-US" sz="1700" dirty="0" smtClean="0">
                <a:latin typeface="Garamond" pitchFamily="18" charset="0"/>
              </a:rPr>
              <a:t> and … and A</a:t>
            </a:r>
            <a:r>
              <a:rPr lang="en-US" sz="1700" baseline="-25000" dirty="0" smtClean="0">
                <a:latin typeface="Garamond" pitchFamily="18" charset="0"/>
              </a:rPr>
              <a:t>n</a:t>
            </a:r>
          </a:p>
          <a:p>
            <a:pPr marL="571500" indent="-571500">
              <a:lnSpc>
                <a:spcPct val="80000"/>
              </a:lnSpc>
              <a:buFont typeface="Wingdings" pitchFamily="2" charset="2"/>
              <a:buNone/>
            </a:pPr>
            <a:endParaRPr lang="en-US" sz="1700" dirty="0" smtClean="0">
              <a:latin typeface="Garamond" pitchFamily="18" charset="0"/>
            </a:endParaRPr>
          </a:p>
          <a:p>
            <a:pPr marL="571500" indent="-571500">
              <a:lnSpc>
                <a:spcPct val="80000"/>
              </a:lnSpc>
              <a:buFont typeface="Wingdings" pitchFamily="2" charset="2"/>
              <a:buNone/>
            </a:pPr>
            <a:r>
              <a:rPr lang="en-US" sz="1700" dirty="0" err="1" smtClean="0">
                <a:latin typeface="Garamond" pitchFamily="18" charset="0"/>
              </a:rPr>
              <a:t>Memiliki</a:t>
            </a:r>
            <a:r>
              <a:rPr lang="en-US" sz="1700" dirty="0" smtClean="0">
                <a:latin typeface="Garamond" pitchFamily="18" charset="0"/>
              </a:rPr>
              <a:t> </a:t>
            </a:r>
            <a:r>
              <a:rPr lang="en-US" sz="1700" dirty="0" err="1" smtClean="0">
                <a:latin typeface="Garamond" pitchFamily="18" charset="0"/>
              </a:rPr>
              <a:t>arti</a:t>
            </a:r>
            <a:r>
              <a:rPr lang="en-US" sz="1700" dirty="0" smtClean="0">
                <a:latin typeface="Garamond" pitchFamily="18" charset="0"/>
              </a:rPr>
              <a:t> :</a:t>
            </a:r>
          </a:p>
          <a:p>
            <a:pPr marL="571500" indent="-571500">
              <a:lnSpc>
                <a:spcPct val="80000"/>
              </a:lnSpc>
              <a:buFont typeface="Wingdings" pitchFamily="2" charset="2"/>
              <a:buNone/>
            </a:pPr>
            <a:r>
              <a:rPr lang="en-US" sz="1700" dirty="0" smtClean="0">
                <a:latin typeface="Garamond" pitchFamily="18" charset="0"/>
              </a:rPr>
              <a:t>((… ((A</a:t>
            </a:r>
            <a:r>
              <a:rPr lang="en-US" sz="1700" baseline="-25000" dirty="0" smtClean="0">
                <a:latin typeface="Garamond" pitchFamily="18" charset="0"/>
              </a:rPr>
              <a:t>1</a:t>
            </a:r>
            <a:r>
              <a:rPr lang="en-US" sz="1700" dirty="0" smtClean="0">
                <a:latin typeface="Garamond" pitchFamily="18" charset="0"/>
              </a:rPr>
              <a:t> and A</a:t>
            </a:r>
            <a:r>
              <a:rPr lang="en-US" sz="1700" baseline="-25000" dirty="0" smtClean="0">
                <a:latin typeface="Garamond" pitchFamily="18" charset="0"/>
              </a:rPr>
              <a:t>2</a:t>
            </a:r>
            <a:r>
              <a:rPr lang="en-US" sz="1700" dirty="0" smtClean="0">
                <a:latin typeface="Garamond" pitchFamily="18" charset="0"/>
              </a:rPr>
              <a:t>) and A</a:t>
            </a:r>
            <a:r>
              <a:rPr lang="en-US" sz="1700" baseline="-25000" dirty="0" smtClean="0">
                <a:latin typeface="Garamond" pitchFamily="18" charset="0"/>
              </a:rPr>
              <a:t>3</a:t>
            </a:r>
            <a:r>
              <a:rPr lang="en-US" sz="1700" dirty="0" smtClean="0">
                <a:latin typeface="Garamond" pitchFamily="18" charset="0"/>
              </a:rPr>
              <a:t>) and A</a:t>
            </a:r>
            <a:r>
              <a:rPr lang="en-US" sz="1700" baseline="-25000" dirty="0" smtClean="0">
                <a:latin typeface="Garamond" pitchFamily="18" charset="0"/>
              </a:rPr>
              <a:t>4</a:t>
            </a:r>
            <a:r>
              <a:rPr lang="en-US" sz="1700" dirty="0" smtClean="0">
                <a:latin typeface="Garamond" pitchFamily="18" charset="0"/>
              </a:rPr>
              <a:t>) and … ) and A</a:t>
            </a:r>
            <a:r>
              <a:rPr lang="en-US" sz="1700" baseline="-25000" dirty="0" smtClean="0">
                <a:latin typeface="Garamond" pitchFamily="18" charset="0"/>
              </a:rPr>
              <a:t>n</a:t>
            </a:r>
            <a:r>
              <a:rPr lang="en-US" sz="1700" dirty="0" smtClean="0">
                <a:latin typeface="Garamond" pitchFamily="18" charset="0"/>
              </a:rPr>
              <a:t>)</a:t>
            </a:r>
            <a:endParaRPr lang="en-US" sz="1700" b="1" dirty="0" smtClean="0">
              <a:latin typeface="Garamond" pitchFamily="18" charset="0"/>
            </a:endParaRPr>
          </a:p>
          <a:p>
            <a:pPr marL="571500" indent="-571500">
              <a:lnSpc>
                <a:spcPct val="80000"/>
              </a:lnSpc>
              <a:buFont typeface="Wingdings" pitchFamily="2" charset="2"/>
              <a:buNone/>
            </a:pPr>
            <a:endParaRPr lang="en-US" sz="1700" b="1" dirty="0" smtClean="0">
              <a:latin typeface="Garamond" pitchFamily="18" charset="0"/>
            </a:endParaRPr>
          </a:p>
          <a:p>
            <a:pPr marL="571500" indent="-571500">
              <a:lnSpc>
                <a:spcPct val="80000"/>
              </a:lnSpc>
              <a:buFont typeface="Wingdings" pitchFamily="2" charset="2"/>
              <a:buNone/>
            </a:pPr>
            <a:r>
              <a:rPr lang="en-US" sz="1700" b="1" dirty="0" err="1" smtClean="0">
                <a:latin typeface="Garamond" pitchFamily="18" charset="0"/>
              </a:rPr>
              <a:t>Disjungsi</a:t>
            </a:r>
            <a:r>
              <a:rPr lang="en-US" sz="1700" b="1" dirty="0" smtClean="0">
                <a:latin typeface="Garamond" pitchFamily="18" charset="0"/>
              </a:rPr>
              <a:t> </a:t>
            </a:r>
            <a:r>
              <a:rPr lang="en-US" sz="1700" b="1" dirty="0" err="1" smtClean="0">
                <a:latin typeface="Garamond" pitchFamily="18" charset="0"/>
              </a:rPr>
              <a:t>Jamak</a:t>
            </a:r>
            <a:endParaRPr lang="en-US" sz="1700" dirty="0" smtClean="0">
              <a:latin typeface="Garamond" pitchFamily="18" charset="0"/>
            </a:endParaRPr>
          </a:p>
          <a:p>
            <a:pPr marL="571500" indent="-571500">
              <a:lnSpc>
                <a:spcPct val="80000"/>
              </a:lnSpc>
              <a:buFont typeface="Wingdings" pitchFamily="2" charset="2"/>
              <a:buNone/>
            </a:pPr>
            <a:r>
              <a:rPr lang="en-US" sz="1700" dirty="0" smtClean="0">
                <a:latin typeface="Garamond" pitchFamily="18" charset="0"/>
              </a:rPr>
              <a:t>A</a:t>
            </a:r>
            <a:r>
              <a:rPr lang="en-US" sz="1700" baseline="-25000" dirty="0" smtClean="0">
                <a:latin typeface="Garamond" pitchFamily="18" charset="0"/>
              </a:rPr>
              <a:t>1</a:t>
            </a:r>
            <a:r>
              <a:rPr lang="en-US" sz="1700" dirty="0" smtClean="0">
                <a:latin typeface="Garamond" pitchFamily="18" charset="0"/>
              </a:rPr>
              <a:t> or A</a:t>
            </a:r>
            <a:r>
              <a:rPr lang="en-US" sz="1700" baseline="-25000" dirty="0" smtClean="0">
                <a:latin typeface="Garamond" pitchFamily="18" charset="0"/>
              </a:rPr>
              <a:t>2</a:t>
            </a:r>
            <a:r>
              <a:rPr lang="en-US" sz="1700" dirty="0" smtClean="0">
                <a:latin typeface="Garamond" pitchFamily="18" charset="0"/>
              </a:rPr>
              <a:t> or A</a:t>
            </a:r>
            <a:r>
              <a:rPr lang="en-US" sz="1700" baseline="-25000" dirty="0" smtClean="0">
                <a:latin typeface="Garamond" pitchFamily="18" charset="0"/>
              </a:rPr>
              <a:t>3</a:t>
            </a:r>
            <a:r>
              <a:rPr lang="en-US" sz="1700" dirty="0" smtClean="0">
                <a:latin typeface="Garamond" pitchFamily="18" charset="0"/>
              </a:rPr>
              <a:t> or A</a:t>
            </a:r>
            <a:r>
              <a:rPr lang="en-US" sz="1700" baseline="-25000" dirty="0" smtClean="0">
                <a:latin typeface="Garamond" pitchFamily="18" charset="0"/>
              </a:rPr>
              <a:t>4</a:t>
            </a:r>
            <a:r>
              <a:rPr lang="en-US" sz="1700" dirty="0" smtClean="0">
                <a:latin typeface="Garamond" pitchFamily="18" charset="0"/>
              </a:rPr>
              <a:t> or … or A</a:t>
            </a:r>
            <a:r>
              <a:rPr lang="en-US" sz="1700" baseline="-25000" dirty="0" smtClean="0">
                <a:latin typeface="Garamond" pitchFamily="18" charset="0"/>
              </a:rPr>
              <a:t>n</a:t>
            </a:r>
          </a:p>
          <a:p>
            <a:pPr marL="571500" indent="-571500">
              <a:lnSpc>
                <a:spcPct val="80000"/>
              </a:lnSpc>
              <a:buFont typeface="Wingdings" pitchFamily="2" charset="2"/>
              <a:buNone/>
            </a:pPr>
            <a:endParaRPr lang="en-US" sz="1700" dirty="0" smtClean="0">
              <a:latin typeface="Garamond" pitchFamily="18" charset="0"/>
            </a:endParaRPr>
          </a:p>
          <a:p>
            <a:pPr marL="571500" indent="-571500">
              <a:lnSpc>
                <a:spcPct val="80000"/>
              </a:lnSpc>
              <a:buFont typeface="Wingdings" pitchFamily="2" charset="2"/>
              <a:buNone/>
            </a:pPr>
            <a:r>
              <a:rPr lang="en-US" sz="1700" dirty="0" err="1" smtClean="0">
                <a:latin typeface="Garamond" pitchFamily="18" charset="0"/>
              </a:rPr>
              <a:t>Memiliki</a:t>
            </a:r>
            <a:r>
              <a:rPr lang="en-US" sz="1700" dirty="0" smtClean="0">
                <a:latin typeface="Garamond" pitchFamily="18" charset="0"/>
              </a:rPr>
              <a:t> </a:t>
            </a:r>
            <a:r>
              <a:rPr lang="en-US" sz="1700" dirty="0" err="1" smtClean="0">
                <a:latin typeface="Garamond" pitchFamily="18" charset="0"/>
              </a:rPr>
              <a:t>arti</a:t>
            </a:r>
            <a:r>
              <a:rPr lang="en-US" sz="1700" dirty="0" smtClean="0">
                <a:latin typeface="Garamond" pitchFamily="18" charset="0"/>
              </a:rPr>
              <a:t> :</a:t>
            </a:r>
          </a:p>
          <a:p>
            <a:pPr marL="571500" indent="-571500">
              <a:lnSpc>
                <a:spcPct val="80000"/>
              </a:lnSpc>
              <a:buFont typeface="Wingdings" pitchFamily="2" charset="2"/>
              <a:buNone/>
            </a:pPr>
            <a:r>
              <a:rPr lang="en-US" sz="1700" dirty="0" smtClean="0">
                <a:latin typeface="Garamond" pitchFamily="18" charset="0"/>
              </a:rPr>
              <a:t>((… ((A</a:t>
            </a:r>
            <a:r>
              <a:rPr lang="en-US" sz="1700" baseline="-25000" dirty="0" smtClean="0">
                <a:latin typeface="Garamond" pitchFamily="18" charset="0"/>
              </a:rPr>
              <a:t>1</a:t>
            </a:r>
            <a:r>
              <a:rPr lang="en-US" sz="1700" dirty="0" smtClean="0">
                <a:latin typeface="Garamond" pitchFamily="18" charset="0"/>
              </a:rPr>
              <a:t> or A</a:t>
            </a:r>
            <a:r>
              <a:rPr lang="en-US" sz="1700" baseline="-25000" dirty="0" smtClean="0">
                <a:latin typeface="Garamond" pitchFamily="18" charset="0"/>
              </a:rPr>
              <a:t>2</a:t>
            </a:r>
            <a:r>
              <a:rPr lang="en-US" sz="1700" dirty="0" smtClean="0">
                <a:latin typeface="Garamond" pitchFamily="18" charset="0"/>
              </a:rPr>
              <a:t>) orA</a:t>
            </a:r>
            <a:r>
              <a:rPr lang="en-US" sz="1700" baseline="-25000" dirty="0" smtClean="0">
                <a:latin typeface="Garamond" pitchFamily="18" charset="0"/>
              </a:rPr>
              <a:t>3</a:t>
            </a:r>
            <a:r>
              <a:rPr lang="en-US" sz="1700" dirty="0" smtClean="0">
                <a:latin typeface="Garamond" pitchFamily="18" charset="0"/>
              </a:rPr>
              <a:t>) or A</a:t>
            </a:r>
            <a:r>
              <a:rPr lang="en-US" sz="1700" baseline="-25000" dirty="0" smtClean="0">
                <a:latin typeface="Garamond" pitchFamily="18" charset="0"/>
              </a:rPr>
              <a:t>4</a:t>
            </a:r>
            <a:r>
              <a:rPr lang="en-US" sz="1700" dirty="0" smtClean="0">
                <a:latin typeface="Garamond" pitchFamily="18" charset="0"/>
              </a:rPr>
              <a:t>) or … ) and A</a:t>
            </a:r>
            <a:r>
              <a:rPr lang="en-US" sz="1700" baseline="-25000" dirty="0" smtClean="0">
                <a:latin typeface="Garamond" pitchFamily="18" charset="0"/>
              </a:rPr>
              <a:t>n</a:t>
            </a:r>
            <a:r>
              <a:rPr lang="en-US" sz="1700" dirty="0" smtClean="0">
                <a:latin typeface="Garamond" pitchFamily="18" charset="0"/>
              </a:rPr>
              <a:t>)</a:t>
            </a:r>
          </a:p>
        </p:txBody>
      </p:sp>
      <p:sp>
        <p:nvSpPr>
          <p:cNvPr id="6246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00DAB29-0C39-48F9-924A-6BA691CF101F}" type="slidenum">
              <a:rPr lang="en-US" altLang="en-US"/>
              <a:pPr/>
              <a:t>53</a:t>
            </a:fld>
            <a:endParaRPr lang="en-US" altLang="en-US"/>
          </a:p>
        </p:txBody>
      </p:sp>
      <p:pic>
        <p:nvPicPr>
          <p:cNvPr id="33793" name="Picture 1" descr="D:\D3 IF TEL-U\ngajar\Semester Ganjil 1516\LOGMAT\KONJUNGSI DAN DISJUNGSI JAMAK.jpg"/>
          <p:cNvPicPr>
            <a:picLocks noChangeAspect="1" noChangeArrowheads="1"/>
          </p:cNvPicPr>
          <p:nvPr/>
        </p:nvPicPr>
        <p:blipFill>
          <a:blip r:embed="rId3"/>
          <a:srcRect/>
          <a:stretch>
            <a:fillRect/>
          </a:stretch>
        </p:blipFill>
        <p:spPr bwMode="auto">
          <a:xfrm>
            <a:off x="7215206" y="285728"/>
            <a:ext cx="1571628" cy="1109666"/>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z="3100" smtClean="0"/>
              <a:t>KONJUNGSI DAN DISJUNGSI JAMAK</a:t>
            </a:r>
          </a:p>
        </p:txBody>
      </p:sp>
      <p:sp>
        <p:nvSpPr>
          <p:cNvPr id="63491" name="Rectangle 3"/>
          <p:cNvSpPr>
            <a:spLocks noGrp="1" noChangeArrowheads="1"/>
          </p:cNvSpPr>
          <p:nvPr>
            <p:ph idx="1"/>
          </p:nvPr>
        </p:nvSpPr>
        <p:spPr/>
        <p:txBody>
          <a:bodyPr/>
          <a:lstStyle/>
          <a:p>
            <a:pPr>
              <a:buFont typeface="Wingdings" pitchFamily="2" charset="2"/>
              <a:buNone/>
            </a:pPr>
            <a:r>
              <a:rPr lang="de-DE" smtClean="0">
                <a:latin typeface="Garamond" pitchFamily="18" charset="0"/>
              </a:rPr>
              <a:t>Kalimat-kalimat berikut adalah ekivalen karena adanya hukum asosiasi :</a:t>
            </a:r>
          </a:p>
          <a:p>
            <a:pPr>
              <a:buFont typeface="Wingdings" pitchFamily="2" charset="2"/>
              <a:buNone/>
            </a:pPr>
            <a:endParaRPr lang="en-US" smtClean="0">
              <a:latin typeface="Garamond" pitchFamily="18" charset="0"/>
            </a:endParaRPr>
          </a:p>
          <a:p>
            <a:pPr>
              <a:buFont typeface="Wingdings" pitchFamily="2" charset="2"/>
              <a:buNone/>
            </a:pPr>
            <a:r>
              <a:rPr lang="en-US" smtClean="0">
                <a:latin typeface="Garamond" pitchFamily="18" charset="0"/>
              </a:rPr>
              <a:t>A : ((w and x) and y) and z</a:t>
            </a:r>
          </a:p>
          <a:p>
            <a:pPr>
              <a:buFont typeface="Wingdings" pitchFamily="2" charset="2"/>
              <a:buNone/>
            </a:pPr>
            <a:r>
              <a:rPr lang="en-US" smtClean="0">
                <a:latin typeface="Garamond" pitchFamily="18" charset="0"/>
              </a:rPr>
              <a:t>B : w and (x and (y and z))</a:t>
            </a:r>
          </a:p>
          <a:p>
            <a:pPr>
              <a:buFont typeface="Wingdings" pitchFamily="2" charset="2"/>
              <a:buNone/>
            </a:pPr>
            <a:r>
              <a:rPr lang="en-US" smtClean="0">
                <a:latin typeface="Garamond" pitchFamily="18" charset="0"/>
              </a:rPr>
              <a:t>C : w and ((x and y) and z)</a:t>
            </a:r>
          </a:p>
        </p:txBody>
      </p:sp>
      <p:sp>
        <p:nvSpPr>
          <p:cNvPr id="6349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9581914-E3F3-480F-81B3-DE35936F1E85}" type="slidenum">
              <a:rPr lang="en-US" altLang="en-US"/>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100" smtClean="0"/>
              <a:t>KONJUNGSI DAN DISJUNGSI JAMAK</a:t>
            </a:r>
          </a:p>
        </p:txBody>
      </p:sp>
      <p:sp>
        <p:nvSpPr>
          <p:cNvPr id="64515" name="Rectangle 3"/>
          <p:cNvSpPr>
            <a:spLocks noGrp="1" noChangeArrowheads="1"/>
          </p:cNvSpPr>
          <p:nvPr>
            <p:ph idx="1"/>
          </p:nvPr>
        </p:nvSpPr>
        <p:spPr/>
        <p:txBody>
          <a:bodyPr/>
          <a:lstStyle/>
          <a:p>
            <a:pPr>
              <a:buFont typeface="Wingdings" pitchFamily="2" charset="2"/>
              <a:buNone/>
            </a:pPr>
            <a:r>
              <a:rPr lang="de-DE" sz="2600" smtClean="0">
                <a:latin typeface="Garamond" pitchFamily="18" charset="0"/>
              </a:rPr>
              <a:t>Aturan semantik untuk hubungan jamak :</a:t>
            </a:r>
            <a:endParaRPr lang="en-US" sz="2600" smtClean="0">
              <a:latin typeface="Garamond" pitchFamily="18" charset="0"/>
            </a:endParaRPr>
          </a:p>
          <a:p>
            <a:pPr>
              <a:buFont typeface="Wingdings" pitchFamily="2" charset="2"/>
              <a:buNone/>
            </a:pPr>
            <a:endParaRPr lang="en-US" sz="2600" smtClean="0">
              <a:latin typeface="Garamond" pitchFamily="18" charset="0"/>
            </a:endParaRPr>
          </a:p>
          <a:p>
            <a:pPr>
              <a:buFont typeface="Wingdings" pitchFamily="2" charset="2"/>
              <a:buNone/>
            </a:pPr>
            <a:r>
              <a:rPr lang="en-US" sz="2600" b="1" smtClean="0">
                <a:latin typeface="Garamond" pitchFamily="18" charset="0"/>
              </a:rPr>
              <a:t>Konjungsi jamak</a:t>
            </a:r>
          </a:p>
          <a:p>
            <a:pPr>
              <a:buFont typeface="Wingdings" pitchFamily="2" charset="2"/>
              <a:buNone/>
            </a:pPr>
            <a:r>
              <a:rPr lang="en-US" sz="2600" smtClean="0">
                <a:latin typeface="Garamond" pitchFamily="18" charset="0"/>
              </a:rPr>
              <a:t>A</a:t>
            </a:r>
            <a:r>
              <a:rPr lang="en-US" sz="2600" baseline="-25000" smtClean="0">
                <a:latin typeface="Garamond" pitchFamily="18" charset="0"/>
              </a:rPr>
              <a:t>1</a:t>
            </a:r>
            <a:r>
              <a:rPr lang="en-US" sz="2600" smtClean="0">
                <a:latin typeface="Garamond" pitchFamily="18" charset="0"/>
              </a:rPr>
              <a:t> and A</a:t>
            </a:r>
            <a:r>
              <a:rPr lang="en-US" sz="2600" baseline="-25000" smtClean="0">
                <a:latin typeface="Garamond" pitchFamily="18" charset="0"/>
              </a:rPr>
              <a:t>2</a:t>
            </a:r>
            <a:r>
              <a:rPr lang="en-US" sz="2600" smtClean="0">
                <a:latin typeface="Garamond" pitchFamily="18" charset="0"/>
              </a:rPr>
              <a:t> and A</a:t>
            </a:r>
            <a:r>
              <a:rPr lang="en-US" sz="2600" baseline="-25000" smtClean="0">
                <a:latin typeface="Garamond" pitchFamily="18" charset="0"/>
              </a:rPr>
              <a:t>3</a:t>
            </a:r>
            <a:r>
              <a:rPr lang="en-US" sz="2600" smtClean="0">
                <a:latin typeface="Garamond" pitchFamily="18" charset="0"/>
              </a:rPr>
              <a:t> and … and A</a:t>
            </a:r>
            <a:r>
              <a:rPr lang="en-US" sz="2600" baseline="-25000" smtClean="0">
                <a:latin typeface="Garamond" pitchFamily="18" charset="0"/>
              </a:rPr>
              <a:t>n</a:t>
            </a:r>
            <a:r>
              <a:rPr lang="en-US" sz="2600" smtClean="0">
                <a:latin typeface="Garamond" pitchFamily="18" charset="0"/>
              </a:rPr>
              <a:t> bernilai True jika tiap conjuct A</a:t>
            </a:r>
            <a:r>
              <a:rPr lang="en-US" sz="2600" baseline="-25000" smtClean="0">
                <a:latin typeface="Garamond" pitchFamily="18" charset="0"/>
              </a:rPr>
              <a:t>1</a:t>
            </a:r>
            <a:r>
              <a:rPr lang="en-US" sz="2600" smtClean="0">
                <a:latin typeface="Garamond" pitchFamily="18" charset="0"/>
              </a:rPr>
              <a:t>, A</a:t>
            </a:r>
            <a:r>
              <a:rPr lang="en-US" sz="2600" baseline="-25000" smtClean="0">
                <a:latin typeface="Garamond" pitchFamily="18" charset="0"/>
              </a:rPr>
              <a:t>2</a:t>
            </a:r>
            <a:r>
              <a:rPr lang="en-US" sz="2600" smtClean="0">
                <a:latin typeface="Garamond" pitchFamily="18" charset="0"/>
              </a:rPr>
              <a:t>, A</a:t>
            </a:r>
            <a:r>
              <a:rPr lang="en-US" sz="2600" baseline="-25000" smtClean="0">
                <a:latin typeface="Garamond" pitchFamily="18" charset="0"/>
              </a:rPr>
              <a:t>3</a:t>
            </a:r>
            <a:r>
              <a:rPr lang="en-US" sz="2600" smtClean="0">
                <a:latin typeface="Garamond" pitchFamily="18" charset="0"/>
              </a:rPr>
              <a:t>, … A</a:t>
            </a:r>
            <a:r>
              <a:rPr lang="en-US" sz="2600" baseline="-25000" smtClean="0">
                <a:latin typeface="Garamond" pitchFamily="18" charset="0"/>
              </a:rPr>
              <a:t>n</a:t>
            </a:r>
            <a:r>
              <a:rPr lang="en-US" sz="2600" smtClean="0">
                <a:latin typeface="Garamond" pitchFamily="18" charset="0"/>
              </a:rPr>
              <a:t> adalah True</a:t>
            </a:r>
          </a:p>
          <a:p>
            <a:pPr>
              <a:buFont typeface="Wingdings" pitchFamily="2" charset="2"/>
              <a:buNone/>
            </a:pPr>
            <a:endParaRPr lang="en-US" sz="2600" b="1" smtClean="0">
              <a:latin typeface="Garamond" pitchFamily="18" charset="0"/>
            </a:endParaRPr>
          </a:p>
          <a:p>
            <a:pPr>
              <a:buFont typeface="Wingdings" pitchFamily="2" charset="2"/>
              <a:buNone/>
            </a:pPr>
            <a:r>
              <a:rPr lang="en-US" sz="2600" b="1" smtClean="0">
                <a:latin typeface="Garamond" pitchFamily="18" charset="0"/>
              </a:rPr>
              <a:t>Disjungsi Jamak</a:t>
            </a:r>
          </a:p>
          <a:p>
            <a:pPr>
              <a:buFont typeface="Wingdings" pitchFamily="2" charset="2"/>
              <a:buNone/>
            </a:pPr>
            <a:r>
              <a:rPr lang="en-US" sz="2600" smtClean="0">
                <a:latin typeface="Garamond" pitchFamily="18" charset="0"/>
              </a:rPr>
              <a:t>A</a:t>
            </a:r>
            <a:r>
              <a:rPr lang="en-US" sz="2600" baseline="-25000" smtClean="0">
                <a:latin typeface="Garamond" pitchFamily="18" charset="0"/>
              </a:rPr>
              <a:t>1</a:t>
            </a:r>
            <a:r>
              <a:rPr lang="en-US" sz="2600" smtClean="0">
                <a:latin typeface="Garamond" pitchFamily="18" charset="0"/>
              </a:rPr>
              <a:t> or A</a:t>
            </a:r>
            <a:r>
              <a:rPr lang="en-US" sz="2600" baseline="-25000" smtClean="0">
                <a:latin typeface="Garamond" pitchFamily="18" charset="0"/>
              </a:rPr>
              <a:t>2</a:t>
            </a:r>
            <a:r>
              <a:rPr lang="en-US" sz="2600" smtClean="0">
                <a:latin typeface="Garamond" pitchFamily="18" charset="0"/>
              </a:rPr>
              <a:t> or A</a:t>
            </a:r>
            <a:r>
              <a:rPr lang="en-US" sz="2600" baseline="-25000" smtClean="0">
                <a:latin typeface="Garamond" pitchFamily="18" charset="0"/>
              </a:rPr>
              <a:t>3</a:t>
            </a:r>
            <a:r>
              <a:rPr lang="en-US" sz="2600" smtClean="0">
                <a:latin typeface="Garamond" pitchFamily="18" charset="0"/>
              </a:rPr>
              <a:t> or … or A</a:t>
            </a:r>
            <a:r>
              <a:rPr lang="en-US" sz="2600" baseline="-25000" smtClean="0">
                <a:latin typeface="Garamond" pitchFamily="18" charset="0"/>
              </a:rPr>
              <a:t>n</a:t>
            </a:r>
            <a:r>
              <a:rPr lang="en-US" sz="2600" smtClean="0">
                <a:latin typeface="Garamond" pitchFamily="18" charset="0"/>
              </a:rPr>
              <a:t> bernilai True jika jika setidaknya salah satu dari A</a:t>
            </a:r>
            <a:r>
              <a:rPr lang="en-US" sz="2600" baseline="-25000" smtClean="0">
                <a:latin typeface="Garamond" pitchFamily="18" charset="0"/>
              </a:rPr>
              <a:t>1</a:t>
            </a:r>
            <a:r>
              <a:rPr lang="en-US" sz="2600" smtClean="0">
                <a:latin typeface="Garamond" pitchFamily="18" charset="0"/>
              </a:rPr>
              <a:t>, A</a:t>
            </a:r>
            <a:r>
              <a:rPr lang="en-US" sz="2600" baseline="-25000" smtClean="0">
                <a:latin typeface="Garamond" pitchFamily="18" charset="0"/>
              </a:rPr>
              <a:t>2</a:t>
            </a:r>
            <a:r>
              <a:rPr lang="en-US" sz="2600" smtClean="0">
                <a:latin typeface="Garamond" pitchFamily="18" charset="0"/>
              </a:rPr>
              <a:t>, A</a:t>
            </a:r>
            <a:r>
              <a:rPr lang="en-US" sz="2600" baseline="-25000" smtClean="0">
                <a:latin typeface="Garamond" pitchFamily="18" charset="0"/>
              </a:rPr>
              <a:t>3</a:t>
            </a:r>
            <a:r>
              <a:rPr lang="en-US" sz="2600" smtClean="0">
                <a:latin typeface="Garamond" pitchFamily="18" charset="0"/>
              </a:rPr>
              <a:t>, … A</a:t>
            </a:r>
            <a:r>
              <a:rPr lang="en-US" sz="2600" baseline="-25000" smtClean="0">
                <a:latin typeface="Garamond" pitchFamily="18" charset="0"/>
              </a:rPr>
              <a:t>n</a:t>
            </a:r>
            <a:r>
              <a:rPr lang="en-US" sz="2600" smtClean="0">
                <a:latin typeface="Garamond" pitchFamily="18" charset="0"/>
              </a:rPr>
              <a:t> adalah True</a:t>
            </a:r>
          </a:p>
        </p:txBody>
      </p:sp>
      <p:sp>
        <p:nvSpPr>
          <p:cNvPr id="6451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373AD23-E05E-40E8-946D-E9B354A8EEB3}" type="slidenum">
              <a:rPr lang="en-US" altLang="en-US"/>
              <a:pPr/>
              <a:t>55</a:t>
            </a:fld>
            <a:endParaRPr lang="en-US"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00100" y="285728"/>
            <a:ext cx="4857784" cy="1143000"/>
          </a:xfrm>
        </p:spPr>
        <p:txBody>
          <a:bodyPr/>
          <a:lstStyle/>
          <a:p>
            <a:r>
              <a:rPr lang="en-US" dirty="0" smtClean="0"/>
              <a:t>METODA DEDUKSI </a:t>
            </a:r>
          </a:p>
        </p:txBody>
      </p:sp>
      <p:sp>
        <p:nvSpPr>
          <p:cNvPr id="80899" name="Rectangle 3"/>
          <p:cNvSpPr>
            <a:spLocks noGrp="1" noChangeArrowheads="1"/>
          </p:cNvSpPr>
          <p:nvPr>
            <p:ph idx="1"/>
          </p:nvPr>
        </p:nvSpPr>
        <p:spPr/>
        <p:txBody>
          <a:bodyPr/>
          <a:lstStyle/>
          <a:p>
            <a:r>
              <a:rPr lang="en-US" sz="2200" smtClean="0">
                <a:latin typeface="Garamond" pitchFamily="18" charset="0"/>
              </a:rPr>
              <a:t>Salah satu metoda yang digunakan untuk menarik suatu kesimpulan berdasarkan pernyataan atau premis-premis yang diketahui.</a:t>
            </a:r>
          </a:p>
          <a:p>
            <a:r>
              <a:rPr lang="en-US" sz="2200" smtClean="0">
                <a:latin typeface="Garamond" pitchFamily="18" charset="0"/>
              </a:rPr>
              <a:t>Metoda deduksi ini menggunakan aturan-aturan penalaran, ekivalensi logik dan tautologi</a:t>
            </a:r>
          </a:p>
          <a:p>
            <a:r>
              <a:rPr lang="en-US" sz="2200" smtClean="0">
                <a:latin typeface="Garamond" pitchFamily="18" charset="0"/>
              </a:rPr>
              <a:t>Untuk mempermudah operasi penurunan digunakan operator-operator lama sbb:</a:t>
            </a:r>
          </a:p>
        </p:txBody>
      </p:sp>
      <p:sp>
        <p:nvSpPr>
          <p:cNvPr id="8090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D1A0834-9A92-4D4F-BEE2-8F05942FB1C7}" type="slidenum">
              <a:rPr lang="en-US" altLang="en-US"/>
              <a:pPr/>
              <a:t>56</a:t>
            </a:fld>
            <a:endParaRPr lang="en-US" altLang="en-US"/>
          </a:p>
        </p:txBody>
      </p:sp>
      <p:pic>
        <p:nvPicPr>
          <p:cNvPr id="80901" name="Picture 4"/>
          <p:cNvPicPr>
            <a:picLocks noChangeAspect="1" noChangeArrowheads="1"/>
          </p:cNvPicPr>
          <p:nvPr/>
        </p:nvPicPr>
        <p:blipFill>
          <a:blip r:embed="rId2" cstate="print"/>
          <a:srcRect/>
          <a:stretch>
            <a:fillRect/>
          </a:stretch>
        </p:blipFill>
        <p:spPr bwMode="auto">
          <a:xfrm>
            <a:off x="1187450" y="3933825"/>
            <a:ext cx="6973888" cy="2647950"/>
          </a:xfrm>
          <a:prstGeom prst="rect">
            <a:avLst/>
          </a:prstGeom>
          <a:noFill/>
          <a:ln w="9525">
            <a:noFill/>
            <a:miter lim="800000"/>
            <a:headEnd/>
            <a:tailEnd/>
          </a:ln>
        </p:spPr>
      </p:pic>
      <p:pic>
        <p:nvPicPr>
          <p:cNvPr id="29697" name="Picture 1" descr="D:\D3 IF TEL-U\ngajar\Semester Ganjil 1516\LOGMAT\metode deduksi.jpg"/>
          <p:cNvPicPr>
            <a:picLocks noChangeAspect="1" noChangeArrowheads="1"/>
          </p:cNvPicPr>
          <p:nvPr/>
        </p:nvPicPr>
        <p:blipFill>
          <a:blip r:embed="rId3"/>
          <a:srcRect/>
          <a:stretch>
            <a:fillRect/>
          </a:stretch>
        </p:blipFill>
        <p:spPr bwMode="auto">
          <a:xfrm>
            <a:off x="7286644" y="285728"/>
            <a:ext cx="1071570" cy="995363"/>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METODA DEDUKSI</a:t>
            </a:r>
          </a:p>
        </p:txBody>
      </p:sp>
      <p:sp>
        <p:nvSpPr>
          <p:cNvPr id="81923" name="Rectangle 3"/>
          <p:cNvSpPr>
            <a:spLocks noGrp="1" noChangeArrowheads="1"/>
          </p:cNvSpPr>
          <p:nvPr>
            <p:ph idx="1"/>
          </p:nvPr>
        </p:nvSpPr>
        <p:spPr/>
        <p:txBody>
          <a:bodyPr/>
          <a:lstStyle/>
          <a:p>
            <a:r>
              <a:rPr lang="en-US" sz="2600" dirty="0" err="1" smtClean="0">
                <a:latin typeface="Garamond" pitchFamily="18" charset="0"/>
              </a:rPr>
              <a:t>Metoda</a:t>
            </a:r>
            <a:r>
              <a:rPr lang="en-US" sz="2600" dirty="0" smtClean="0">
                <a:latin typeface="Garamond" pitchFamily="18" charset="0"/>
              </a:rPr>
              <a:t> </a:t>
            </a:r>
            <a:r>
              <a:rPr lang="en-US" sz="2600" dirty="0" err="1" smtClean="0">
                <a:latin typeface="Garamond" pitchFamily="18" charset="0"/>
              </a:rPr>
              <a:t>Deduksi</a:t>
            </a:r>
            <a:r>
              <a:rPr lang="en-US" sz="2600" dirty="0" smtClean="0">
                <a:latin typeface="Garamond" pitchFamily="18" charset="0"/>
              </a:rPr>
              <a:t> </a:t>
            </a:r>
            <a:r>
              <a:rPr lang="en-US" sz="2600" dirty="0" err="1" smtClean="0">
                <a:latin typeface="Garamond" pitchFamily="18" charset="0"/>
              </a:rPr>
              <a:t>hanya</a:t>
            </a:r>
            <a:r>
              <a:rPr lang="en-US" sz="2600" dirty="0" smtClean="0">
                <a:latin typeface="Garamond" pitchFamily="18" charset="0"/>
              </a:rPr>
              <a:t> </a:t>
            </a:r>
            <a:r>
              <a:rPr lang="en-US" sz="2600" dirty="0" err="1" smtClean="0">
                <a:latin typeface="Garamond" pitchFamily="18" charset="0"/>
              </a:rPr>
              <a:t>dapat</a:t>
            </a:r>
            <a:r>
              <a:rPr lang="en-US" sz="2600" dirty="0" smtClean="0">
                <a:latin typeface="Garamond" pitchFamily="18" charset="0"/>
              </a:rPr>
              <a:t> </a:t>
            </a:r>
            <a:r>
              <a:rPr lang="en-US" sz="2600" dirty="0" err="1" smtClean="0">
                <a:latin typeface="Garamond" pitchFamily="18" charset="0"/>
              </a:rPr>
              <a:t>menunjukkan</a:t>
            </a:r>
            <a:r>
              <a:rPr lang="en-US" sz="2600" dirty="0" smtClean="0">
                <a:latin typeface="Garamond" pitchFamily="18" charset="0"/>
              </a:rPr>
              <a:t> </a:t>
            </a:r>
            <a:r>
              <a:rPr lang="en-US" sz="2600" dirty="0" err="1" smtClean="0">
                <a:latin typeface="Garamond" pitchFamily="18" charset="0"/>
              </a:rPr>
              <a:t>bahwa</a:t>
            </a:r>
            <a:r>
              <a:rPr lang="en-US" sz="2600" dirty="0" smtClean="0">
                <a:latin typeface="Garamond" pitchFamily="18" charset="0"/>
              </a:rPr>
              <a:t> </a:t>
            </a:r>
            <a:r>
              <a:rPr lang="en-US" sz="2600" dirty="0" err="1" smtClean="0">
                <a:latin typeface="Garamond" pitchFamily="18" charset="0"/>
              </a:rPr>
              <a:t>kesimpulan</a:t>
            </a:r>
            <a:r>
              <a:rPr lang="en-US" sz="2600" dirty="0" smtClean="0">
                <a:latin typeface="Garamond" pitchFamily="18" charset="0"/>
              </a:rPr>
              <a:t> </a:t>
            </a:r>
            <a:r>
              <a:rPr lang="en-US" sz="2600" dirty="0" err="1" smtClean="0">
                <a:latin typeface="Garamond" pitchFamily="18" charset="0"/>
              </a:rPr>
              <a:t>dari</a:t>
            </a:r>
            <a:r>
              <a:rPr lang="en-US" sz="2600" dirty="0" smtClean="0">
                <a:latin typeface="Garamond" pitchFamily="18" charset="0"/>
              </a:rPr>
              <a:t> </a:t>
            </a:r>
            <a:r>
              <a:rPr lang="en-US" sz="2600" dirty="0" err="1" smtClean="0">
                <a:latin typeface="Garamond" pitchFamily="18" charset="0"/>
              </a:rPr>
              <a:t>suatu</a:t>
            </a:r>
            <a:r>
              <a:rPr lang="en-US" sz="2600" dirty="0" smtClean="0">
                <a:latin typeface="Garamond" pitchFamily="18" charset="0"/>
              </a:rPr>
              <a:t> </a:t>
            </a:r>
            <a:r>
              <a:rPr lang="en-US" sz="2600" dirty="0" err="1" smtClean="0">
                <a:latin typeface="Garamond" pitchFamily="18" charset="0"/>
              </a:rPr>
              <a:t>penalaran</a:t>
            </a:r>
            <a:r>
              <a:rPr lang="en-US" sz="2600" dirty="0" smtClean="0">
                <a:latin typeface="Garamond" pitchFamily="18" charset="0"/>
              </a:rPr>
              <a:t> valid; </a:t>
            </a:r>
            <a:r>
              <a:rPr lang="en-US" sz="2600" dirty="0" err="1" smtClean="0">
                <a:latin typeface="Garamond" pitchFamily="18" charset="0"/>
              </a:rPr>
              <a:t>yaitu</a:t>
            </a:r>
            <a:r>
              <a:rPr lang="en-US" sz="2600" dirty="0" smtClean="0">
                <a:latin typeface="Garamond" pitchFamily="18" charset="0"/>
              </a:rPr>
              <a:t> </a:t>
            </a:r>
            <a:r>
              <a:rPr lang="en-US" sz="2600" dirty="0" err="1" smtClean="0">
                <a:latin typeface="Garamond" pitchFamily="18" charset="0"/>
              </a:rPr>
              <a:t>Jika</a:t>
            </a:r>
            <a:r>
              <a:rPr lang="en-US" sz="2600" dirty="0" smtClean="0">
                <a:latin typeface="Garamond" pitchFamily="18" charset="0"/>
              </a:rPr>
              <a:t> </a:t>
            </a:r>
            <a:r>
              <a:rPr lang="en-US" sz="2600" dirty="0" err="1" smtClean="0">
                <a:latin typeface="Garamond" pitchFamily="18" charset="0"/>
              </a:rPr>
              <a:t>kesimpulan</a:t>
            </a:r>
            <a:r>
              <a:rPr lang="en-US" sz="2600" dirty="0" smtClean="0">
                <a:latin typeface="Garamond" pitchFamily="18" charset="0"/>
              </a:rPr>
              <a:t> yang </a:t>
            </a:r>
            <a:r>
              <a:rPr lang="en-US" sz="2600" dirty="0" err="1" smtClean="0">
                <a:latin typeface="Garamond" pitchFamily="18" charset="0"/>
              </a:rPr>
              <a:t>diperoleh</a:t>
            </a:r>
            <a:r>
              <a:rPr lang="en-US" sz="2600" dirty="0" smtClean="0">
                <a:latin typeface="Garamond" pitchFamily="18" charset="0"/>
              </a:rPr>
              <a:t> </a:t>
            </a:r>
            <a:r>
              <a:rPr lang="en-US" sz="2600" dirty="0" err="1" smtClean="0">
                <a:latin typeface="Garamond" pitchFamily="18" charset="0"/>
              </a:rPr>
              <a:t>dapat</a:t>
            </a:r>
            <a:r>
              <a:rPr lang="en-US" sz="2600" dirty="0" smtClean="0">
                <a:latin typeface="Garamond" pitchFamily="18" charset="0"/>
              </a:rPr>
              <a:t> </a:t>
            </a:r>
            <a:r>
              <a:rPr lang="en-US" sz="2600" dirty="0" err="1" smtClean="0">
                <a:latin typeface="Garamond" pitchFamily="18" charset="0"/>
              </a:rPr>
              <a:t>dicapai</a:t>
            </a:r>
            <a:r>
              <a:rPr lang="en-US" sz="2600" dirty="0" smtClean="0">
                <a:latin typeface="Garamond" pitchFamily="18" charset="0"/>
              </a:rPr>
              <a:t>/</a:t>
            </a:r>
            <a:r>
              <a:rPr lang="en-US" sz="2600" dirty="0" err="1" smtClean="0">
                <a:latin typeface="Garamond" pitchFamily="18" charset="0"/>
              </a:rPr>
              <a:t>dibuktikan</a:t>
            </a:r>
            <a:r>
              <a:rPr lang="en-US" sz="2600" dirty="0" smtClean="0">
                <a:latin typeface="Garamond" pitchFamily="18" charset="0"/>
              </a:rPr>
              <a:t> </a:t>
            </a:r>
            <a:r>
              <a:rPr lang="en-US" sz="2600" dirty="0" err="1" smtClean="0">
                <a:latin typeface="Garamond" pitchFamily="18" charset="0"/>
              </a:rPr>
              <a:t>dengan</a:t>
            </a:r>
            <a:r>
              <a:rPr lang="en-US" sz="2600" dirty="0" smtClean="0">
                <a:latin typeface="Garamond" pitchFamily="18" charset="0"/>
              </a:rPr>
              <a:t> </a:t>
            </a:r>
            <a:r>
              <a:rPr lang="en-US" sz="2600" dirty="0" err="1" smtClean="0">
                <a:latin typeface="Garamond" pitchFamily="18" charset="0"/>
              </a:rPr>
              <a:t>aturan</a:t>
            </a:r>
            <a:r>
              <a:rPr lang="en-US" sz="2600" dirty="0" smtClean="0">
                <a:latin typeface="Garamond" pitchFamily="18" charset="0"/>
              </a:rPr>
              <a:t> yang </a:t>
            </a:r>
            <a:r>
              <a:rPr lang="en-US" sz="2600" dirty="0" err="1" smtClean="0">
                <a:latin typeface="Garamond" pitchFamily="18" charset="0"/>
              </a:rPr>
              <a:t>ada</a:t>
            </a:r>
            <a:endParaRPr lang="en-US" sz="2600" dirty="0" smtClean="0">
              <a:latin typeface="Garamond" pitchFamily="18" charset="0"/>
            </a:endParaRPr>
          </a:p>
          <a:p>
            <a:r>
              <a:rPr lang="en-US" sz="2600" dirty="0" err="1" smtClean="0">
                <a:latin typeface="Garamond" pitchFamily="18" charset="0"/>
              </a:rPr>
              <a:t>Jika</a:t>
            </a:r>
            <a:r>
              <a:rPr lang="en-US" sz="2600" dirty="0" smtClean="0">
                <a:latin typeface="Garamond" pitchFamily="18" charset="0"/>
              </a:rPr>
              <a:t> </a:t>
            </a:r>
            <a:r>
              <a:rPr lang="en-US" sz="2600" dirty="0" err="1" smtClean="0">
                <a:latin typeface="Garamond" pitchFamily="18" charset="0"/>
              </a:rPr>
              <a:t>tidak</a:t>
            </a:r>
            <a:r>
              <a:rPr lang="en-US" sz="2600" dirty="0" smtClean="0">
                <a:latin typeface="Garamond" pitchFamily="18" charset="0"/>
              </a:rPr>
              <a:t> </a:t>
            </a:r>
            <a:r>
              <a:rPr lang="en-US" sz="2600" dirty="0" err="1" smtClean="0">
                <a:latin typeface="Garamond" pitchFamily="18" charset="0"/>
              </a:rPr>
              <a:t>dapat</a:t>
            </a:r>
            <a:r>
              <a:rPr lang="en-US" sz="2600" dirty="0" smtClean="0">
                <a:latin typeface="Garamond" pitchFamily="18" charset="0"/>
              </a:rPr>
              <a:t> </a:t>
            </a:r>
            <a:r>
              <a:rPr lang="en-US" sz="2600" dirty="0" err="1" smtClean="0">
                <a:latin typeface="Garamond" pitchFamily="18" charset="0"/>
              </a:rPr>
              <a:t>menarik</a:t>
            </a:r>
            <a:r>
              <a:rPr lang="en-US" sz="2600" dirty="0" smtClean="0">
                <a:latin typeface="Garamond" pitchFamily="18" charset="0"/>
              </a:rPr>
              <a:t> </a:t>
            </a:r>
            <a:r>
              <a:rPr lang="en-US" sz="2600" dirty="0" err="1" smtClean="0">
                <a:latin typeface="Garamond" pitchFamily="18" charset="0"/>
              </a:rPr>
              <a:t>suatu</a:t>
            </a:r>
            <a:r>
              <a:rPr lang="en-US" sz="2600" dirty="0" smtClean="0">
                <a:latin typeface="Garamond" pitchFamily="18" charset="0"/>
              </a:rPr>
              <a:t> </a:t>
            </a:r>
            <a:r>
              <a:rPr lang="en-US" sz="2600" dirty="0" err="1" smtClean="0">
                <a:latin typeface="Garamond" pitchFamily="18" charset="0"/>
              </a:rPr>
              <a:t>kesimpulan</a:t>
            </a:r>
            <a:r>
              <a:rPr lang="en-US" sz="2600" dirty="0" smtClean="0">
                <a:latin typeface="Garamond" pitchFamily="18" charset="0"/>
              </a:rPr>
              <a:t> </a:t>
            </a:r>
            <a:r>
              <a:rPr lang="en-US" sz="2600" dirty="0" err="1" smtClean="0">
                <a:latin typeface="Garamond" pitchFamily="18" charset="0"/>
              </a:rPr>
              <a:t>dengan</a:t>
            </a:r>
            <a:r>
              <a:rPr lang="en-US" sz="2600" dirty="0" smtClean="0">
                <a:latin typeface="Garamond" pitchFamily="18" charset="0"/>
              </a:rPr>
              <a:t> </a:t>
            </a:r>
            <a:r>
              <a:rPr lang="en-US" sz="2600" dirty="0" err="1" smtClean="0">
                <a:latin typeface="Garamond" pitchFamily="18" charset="0"/>
              </a:rPr>
              <a:t>metoda</a:t>
            </a:r>
            <a:r>
              <a:rPr lang="en-US" sz="2600" dirty="0" smtClean="0">
                <a:latin typeface="Garamond" pitchFamily="18" charset="0"/>
              </a:rPr>
              <a:t> </a:t>
            </a:r>
            <a:r>
              <a:rPr lang="en-US" sz="2600" dirty="0" err="1" smtClean="0">
                <a:latin typeface="Garamond" pitchFamily="18" charset="0"/>
              </a:rPr>
              <a:t>deduksi</a:t>
            </a:r>
            <a:r>
              <a:rPr lang="en-US" sz="2600" dirty="0" smtClean="0">
                <a:latin typeface="Garamond" pitchFamily="18" charset="0"/>
              </a:rPr>
              <a:t>, </a:t>
            </a:r>
            <a:r>
              <a:rPr lang="en-US" sz="2600" dirty="0" err="1" smtClean="0">
                <a:latin typeface="Garamond" pitchFamily="18" charset="0"/>
              </a:rPr>
              <a:t>maka</a:t>
            </a:r>
            <a:r>
              <a:rPr lang="en-US" sz="2600" dirty="0" smtClean="0">
                <a:latin typeface="Garamond" pitchFamily="18" charset="0"/>
              </a:rPr>
              <a:t> </a:t>
            </a:r>
            <a:r>
              <a:rPr lang="en-US" sz="2600" dirty="0" err="1" smtClean="0">
                <a:latin typeface="Garamond" pitchFamily="18" charset="0"/>
              </a:rPr>
              <a:t>tidak</a:t>
            </a:r>
            <a:r>
              <a:rPr lang="en-US" sz="2600" dirty="0" smtClean="0">
                <a:latin typeface="Garamond" pitchFamily="18" charset="0"/>
              </a:rPr>
              <a:t> </a:t>
            </a:r>
            <a:r>
              <a:rPr lang="en-US" sz="2600" dirty="0" err="1" smtClean="0">
                <a:latin typeface="Garamond" pitchFamily="18" charset="0"/>
              </a:rPr>
              <a:t>berarti</a:t>
            </a:r>
            <a:r>
              <a:rPr lang="en-US" sz="2600" dirty="0" smtClean="0">
                <a:latin typeface="Garamond" pitchFamily="18" charset="0"/>
              </a:rPr>
              <a:t> </a:t>
            </a:r>
            <a:r>
              <a:rPr lang="en-US" sz="2600" dirty="0" err="1" smtClean="0">
                <a:latin typeface="Garamond" pitchFamily="18" charset="0"/>
              </a:rPr>
              <a:t>penalaran</a:t>
            </a:r>
            <a:r>
              <a:rPr lang="en-US" sz="2600" dirty="0" smtClean="0">
                <a:latin typeface="Garamond" pitchFamily="18" charset="0"/>
              </a:rPr>
              <a:t> </a:t>
            </a:r>
            <a:r>
              <a:rPr lang="en-US" sz="2600" dirty="0" err="1" smtClean="0">
                <a:latin typeface="Garamond" pitchFamily="18" charset="0"/>
              </a:rPr>
              <a:t>tersebut</a:t>
            </a:r>
            <a:r>
              <a:rPr lang="en-US" sz="2600" dirty="0" smtClean="0">
                <a:latin typeface="Garamond" pitchFamily="18" charset="0"/>
              </a:rPr>
              <a:t> </a:t>
            </a:r>
            <a:r>
              <a:rPr lang="en-US" sz="2600" dirty="0" err="1" smtClean="0">
                <a:latin typeface="Garamond" pitchFamily="18" charset="0"/>
              </a:rPr>
              <a:t>tidak</a:t>
            </a:r>
            <a:r>
              <a:rPr lang="en-US" sz="2600" dirty="0" smtClean="0">
                <a:latin typeface="Garamond" pitchFamily="18" charset="0"/>
              </a:rPr>
              <a:t> valid. </a:t>
            </a:r>
            <a:r>
              <a:rPr lang="en-US" sz="2600" dirty="0" err="1" smtClean="0">
                <a:latin typeface="Garamond" pitchFamily="18" charset="0"/>
              </a:rPr>
              <a:t>Ketidakvalidan</a:t>
            </a:r>
            <a:r>
              <a:rPr lang="en-US" sz="2600" dirty="0" smtClean="0">
                <a:latin typeface="Garamond" pitchFamily="18" charset="0"/>
              </a:rPr>
              <a:t> </a:t>
            </a:r>
            <a:r>
              <a:rPr lang="en-US" sz="2600" dirty="0" err="1" smtClean="0">
                <a:latin typeface="Garamond" pitchFamily="18" charset="0"/>
              </a:rPr>
              <a:t>suatu</a:t>
            </a:r>
            <a:r>
              <a:rPr lang="en-US" sz="2600" dirty="0" smtClean="0">
                <a:latin typeface="Garamond" pitchFamily="18" charset="0"/>
              </a:rPr>
              <a:t> </a:t>
            </a:r>
            <a:r>
              <a:rPr lang="en-US" sz="2600" dirty="0" err="1" smtClean="0">
                <a:latin typeface="Garamond" pitchFamily="18" charset="0"/>
              </a:rPr>
              <a:t>penalaran</a:t>
            </a:r>
            <a:r>
              <a:rPr lang="en-US" sz="2600" dirty="0" smtClean="0">
                <a:latin typeface="Garamond" pitchFamily="18" charset="0"/>
              </a:rPr>
              <a:t> </a:t>
            </a:r>
            <a:r>
              <a:rPr lang="en-US" sz="2600" dirty="0" err="1" smtClean="0">
                <a:latin typeface="Garamond" pitchFamily="18" charset="0"/>
              </a:rPr>
              <a:t>harus</a:t>
            </a:r>
            <a:r>
              <a:rPr lang="en-US" sz="2600" dirty="0" smtClean="0">
                <a:latin typeface="Garamond" pitchFamily="18" charset="0"/>
              </a:rPr>
              <a:t> </a:t>
            </a:r>
            <a:r>
              <a:rPr lang="en-US" sz="2600" dirty="0" err="1" smtClean="0">
                <a:latin typeface="Garamond" pitchFamily="18" charset="0"/>
              </a:rPr>
              <a:t>tetap</a:t>
            </a:r>
            <a:r>
              <a:rPr lang="en-US" sz="2600" dirty="0" smtClean="0">
                <a:latin typeface="Garamond" pitchFamily="18" charset="0"/>
              </a:rPr>
              <a:t> </a:t>
            </a:r>
            <a:r>
              <a:rPr lang="en-US" sz="2600" dirty="0" err="1" smtClean="0">
                <a:latin typeface="Garamond" pitchFamily="18" charset="0"/>
              </a:rPr>
              <a:t>dibuktikan</a:t>
            </a:r>
            <a:r>
              <a:rPr lang="en-US" sz="2600" dirty="0" smtClean="0">
                <a:latin typeface="Garamond" pitchFamily="18" charset="0"/>
              </a:rPr>
              <a:t> </a:t>
            </a:r>
            <a:r>
              <a:rPr lang="en-US" sz="2600" dirty="0" err="1" smtClean="0">
                <a:latin typeface="Garamond" pitchFamily="18" charset="0"/>
              </a:rPr>
              <a:t>secara</a:t>
            </a:r>
            <a:r>
              <a:rPr lang="en-US" sz="2600" dirty="0" smtClean="0">
                <a:latin typeface="Garamond" pitchFamily="18" charset="0"/>
              </a:rPr>
              <a:t> </a:t>
            </a:r>
            <a:r>
              <a:rPr lang="en-US" sz="2600" dirty="0" err="1" smtClean="0">
                <a:latin typeface="Garamond" pitchFamily="18" charset="0"/>
              </a:rPr>
              <a:t>eksplisit</a:t>
            </a:r>
            <a:r>
              <a:rPr lang="en-US" sz="2600" dirty="0" smtClean="0">
                <a:latin typeface="Garamond" pitchFamily="18" charset="0"/>
              </a:rPr>
              <a:t> </a:t>
            </a:r>
            <a:r>
              <a:rPr lang="en-US" sz="2600" dirty="0" err="1" smtClean="0">
                <a:latin typeface="Garamond" pitchFamily="18" charset="0"/>
              </a:rPr>
              <a:t>dengan</a:t>
            </a:r>
            <a:r>
              <a:rPr lang="en-US" sz="2600" dirty="0" smtClean="0">
                <a:latin typeface="Garamond" pitchFamily="18" charset="0"/>
              </a:rPr>
              <a:t> </a:t>
            </a:r>
            <a:r>
              <a:rPr lang="en-US" sz="2600" dirty="0" err="1" smtClean="0">
                <a:latin typeface="Garamond" pitchFamily="18" charset="0"/>
              </a:rPr>
              <a:t>Tabel</a:t>
            </a:r>
            <a:r>
              <a:rPr lang="en-US" sz="2600" dirty="0" smtClean="0">
                <a:latin typeface="Garamond" pitchFamily="18" charset="0"/>
              </a:rPr>
              <a:t> </a:t>
            </a:r>
            <a:r>
              <a:rPr lang="en-US" sz="2600" dirty="0" err="1" smtClean="0">
                <a:latin typeface="Garamond" pitchFamily="18" charset="0"/>
              </a:rPr>
              <a:t>Kebenaran</a:t>
            </a:r>
            <a:r>
              <a:rPr lang="en-US" sz="2600" dirty="0" smtClean="0">
                <a:latin typeface="Garamond" pitchFamily="18" charset="0"/>
              </a:rPr>
              <a:t> </a:t>
            </a:r>
            <a:r>
              <a:rPr lang="en-US" sz="2600" dirty="0" err="1" smtClean="0">
                <a:latin typeface="Garamond" pitchFamily="18" charset="0"/>
              </a:rPr>
              <a:t>atau</a:t>
            </a:r>
            <a:r>
              <a:rPr lang="en-US" sz="2600" dirty="0" smtClean="0">
                <a:latin typeface="Garamond" pitchFamily="18" charset="0"/>
              </a:rPr>
              <a:t> </a:t>
            </a:r>
            <a:r>
              <a:rPr lang="id-ID" sz="2600" dirty="0" smtClean="0">
                <a:latin typeface="Garamond" pitchFamily="18" charset="0"/>
              </a:rPr>
              <a:t>Metode</a:t>
            </a:r>
            <a:r>
              <a:rPr lang="en-US" sz="2600" dirty="0" smtClean="0">
                <a:latin typeface="Garamond" pitchFamily="18" charset="0"/>
              </a:rPr>
              <a:t> </a:t>
            </a:r>
            <a:r>
              <a:rPr lang="en-US" sz="2600" dirty="0" err="1" smtClean="0">
                <a:latin typeface="Garamond" pitchFamily="18" charset="0"/>
              </a:rPr>
              <a:t>Asumsi</a:t>
            </a:r>
            <a:r>
              <a:rPr lang="en-US" sz="2600" dirty="0" smtClean="0">
                <a:latin typeface="Garamond" pitchFamily="18" charset="0"/>
              </a:rPr>
              <a:t> </a:t>
            </a:r>
            <a:r>
              <a:rPr lang="en-US" sz="2600" dirty="0" err="1" smtClean="0">
                <a:latin typeface="Garamond" pitchFamily="18" charset="0"/>
              </a:rPr>
              <a:t>Salah</a:t>
            </a:r>
            <a:r>
              <a:rPr lang="en-US" sz="2600" dirty="0" smtClean="0">
                <a:latin typeface="Garamond" pitchFamily="18" charset="0"/>
              </a:rPr>
              <a:t> (</a:t>
            </a:r>
            <a:r>
              <a:rPr lang="en-US" sz="2600" i="1" dirty="0" smtClean="0">
                <a:latin typeface="Garamond" pitchFamily="18" charset="0"/>
              </a:rPr>
              <a:t>Falsification)</a:t>
            </a:r>
          </a:p>
        </p:txBody>
      </p:sp>
      <p:sp>
        <p:nvSpPr>
          <p:cNvPr id="8192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141420-9A19-4852-AE33-A0DCDEF7D33F}" type="slidenum">
              <a:rPr lang="en-US" altLang="en-US"/>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ATURAN PENALARAN DASAR</a:t>
            </a:r>
          </a:p>
        </p:txBody>
      </p:sp>
      <p:sp>
        <p:nvSpPr>
          <p:cNvPr id="82947" name="Rectangle 3"/>
          <p:cNvSpPr>
            <a:spLocks noGrp="1" noChangeArrowheads="1"/>
          </p:cNvSpPr>
          <p:nvPr>
            <p:ph idx="1"/>
          </p:nvPr>
        </p:nvSpPr>
        <p:spPr>
          <a:xfrm>
            <a:off x="1428728" y="1714488"/>
            <a:ext cx="7498080" cy="2767018"/>
          </a:xfrm>
        </p:spPr>
        <p:txBody>
          <a:bodyPr/>
          <a:lstStyle/>
          <a:p>
            <a:pPr marL="571500" indent="-571500">
              <a:buFont typeface="Wingdings" pitchFamily="2" charset="2"/>
              <a:buNone/>
            </a:pPr>
            <a:r>
              <a:rPr lang="en-US" b="1" dirty="0" smtClean="0">
                <a:latin typeface="Garamond" pitchFamily="18" charset="0"/>
              </a:rPr>
              <a:t>KONJUNGSI</a:t>
            </a:r>
          </a:p>
          <a:p>
            <a:pPr marL="571500" indent="-571500">
              <a:buFont typeface="Wingdings" pitchFamily="2" charset="2"/>
              <a:buNone/>
            </a:pPr>
            <a:r>
              <a:rPr lang="en-US" dirty="0" err="1" smtClean="0">
                <a:latin typeface="Garamond" pitchFamily="18" charset="0"/>
              </a:rPr>
              <a:t>Jika</a:t>
            </a:r>
            <a:r>
              <a:rPr lang="en-US" dirty="0" smtClean="0">
                <a:latin typeface="Garamond" pitchFamily="18" charset="0"/>
              </a:rPr>
              <a:t> </a:t>
            </a:r>
            <a:r>
              <a:rPr lang="en-US" dirty="0" err="1" smtClean="0">
                <a:latin typeface="Garamond" pitchFamily="18" charset="0"/>
              </a:rPr>
              <a:t>diketahui</a:t>
            </a:r>
            <a:r>
              <a:rPr lang="en-US" dirty="0" smtClean="0">
                <a:latin typeface="Garamond" pitchFamily="18" charset="0"/>
              </a:rPr>
              <a:t> </a:t>
            </a:r>
            <a:r>
              <a:rPr lang="en-US" dirty="0" err="1" smtClean="0">
                <a:latin typeface="Garamond" pitchFamily="18" charset="0"/>
              </a:rPr>
              <a:t>proposisi</a:t>
            </a:r>
            <a:r>
              <a:rPr lang="en-US" dirty="0" smtClean="0">
                <a:latin typeface="Garamond" pitchFamily="18" charset="0"/>
              </a:rPr>
              <a:t> p </a:t>
            </a:r>
            <a:r>
              <a:rPr lang="en-US" dirty="0" err="1" smtClean="0">
                <a:latin typeface="Garamond" pitchFamily="18" charset="0"/>
              </a:rPr>
              <a:t>dan</a:t>
            </a:r>
            <a:r>
              <a:rPr lang="en-US" dirty="0" smtClean="0">
                <a:latin typeface="Garamond" pitchFamily="18" charset="0"/>
              </a:rPr>
              <a:t> q TRUE </a:t>
            </a:r>
            <a:r>
              <a:rPr lang="en-US" dirty="0" err="1" smtClean="0">
                <a:latin typeface="Garamond" pitchFamily="18" charset="0"/>
              </a:rPr>
              <a:t>maka</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disimpulkan</a:t>
            </a:r>
            <a:r>
              <a:rPr lang="en-US" dirty="0" smtClean="0">
                <a:latin typeface="Garamond" pitchFamily="18" charset="0"/>
              </a:rPr>
              <a:t> </a:t>
            </a:r>
            <a:r>
              <a:rPr lang="en-US" dirty="0" err="1" smtClean="0">
                <a:latin typeface="Garamond" pitchFamily="18" charset="0"/>
              </a:rPr>
              <a:t>bahwa</a:t>
            </a:r>
            <a:r>
              <a:rPr lang="en-US" dirty="0" smtClean="0">
                <a:latin typeface="Garamond" pitchFamily="18" charset="0"/>
              </a:rPr>
              <a:t> </a:t>
            </a:r>
            <a:r>
              <a:rPr lang="en-US" dirty="0" err="1" smtClean="0">
                <a:latin typeface="Garamond" pitchFamily="18" charset="0"/>
              </a:rPr>
              <a:t>penalaran</a:t>
            </a:r>
            <a:r>
              <a:rPr lang="en-US" dirty="0" smtClean="0">
                <a:latin typeface="Garamond" pitchFamily="18" charset="0"/>
              </a:rPr>
              <a:t> </a:t>
            </a:r>
            <a:r>
              <a:rPr lang="en-US" dirty="0" err="1" smtClean="0">
                <a:latin typeface="Garamond" pitchFamily="18" charset="0"/>
              </a:rPr>
              <a:t>berbentuk</a:t>
            </a:r>
            <a:r>
              <a:rPr lang="en-US" dirty="0" smtClean="0">
                <a:latin typeface="Garamond" pitchFamily="18" charset="0"/>
              </a:rPr>
              <a:t> </a:t>
            </a:r>
            <a:r>
              <a:rPr lang="en-US" dirty="0" err="1" smtClean="0">
                <a:latin typeface="Garamond" pitchFamily="18" charset="0"/>
              </a:rPr>
              <a:t>konjungsi</a:t>
            </a:r>
            <a:r>
              <a:rPr lang="en-US" dirty="0" smtClean="0">
                <a:latin typeface="Garamond" pitchFamily="18" charset="0"/>
              </a:rPr>
              <a:t> (p </a:t>
            </a:r>
            <a:r>
              <a:rPr lang="en-US" dirty="0" smtClean="0">
                <a:latin typeface="Garamond" pitchFamily="18" charset="0"/>
                <a:sym typeface="Symbol" pitchFamily="18" charset="2"/>
              </a:rPr>
              <a:t></a:t>
            </a:r>
            <a:r>
              <a:rPr lang="en-US" dirty="0" smtClean="0">
                <a:latin typeface="Garamond" pitchFamily="18" charset="0"/>
              </a:rPr>
              <a:t> q) </a:t>
            </a:r>
            <a:r>
              <a:rPr lang="en-US" dirty="0" err="1" smtClean="0">
                <a:latin typeface="Garamond" pitchFamily="18" charset="0"/>
              </a:rPr>
              <a:t>juga</a:t>
            </a:r>
            <a:r>
              <a:rPr lang="en-US" dirty="0" smtClean="0">
                <a:latin typeface="Garamond" pitchFamily="18" charset="0"/>
              </a:rPr>
              <a:t> </a:t>
            </a:r>
            <a:r>
              <a:rPr lang="en-US" dirty="0" err="1" smtClean="0">
                <a:latin typeface="Garamond" pitchFamily="18" charset="0"/>
              </a:rPr>
              <a:t>akan</a:t>
            </a:r>
            <a:r>
              <a:rPr lang="en-US" dirty="0" smtClean="0">
                <a:latin typeface="Garamond" pitchFamily="18" charset="0"/>
              </a:rPr>
              <a:t> </a:t>
            </a:r>
            <a:r>
              <a:rPr lang="en-US" dirty="0" err="1" smtClean="0">
                <a:latin typeface="Garamond" pitchFamily="18" charset="0"/>
              </a:rPr>
              <a:t>bernilai</a:t>
            </a:r>
            <a:r>
              <a:rPr lang="en-US" dirty="0" smtClean="0">
                <a:latin typeface="Garamond" pitchFamily="18" charset="0"/>
              </a:rPr>
              <a:t> TRUE</a:t>
            </a:r>
          </a:p>
        </p:txBody>
      </p:sp>
      <p:sp>
        <p:nvSpPr>
          <p:cNvPr id="8294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B261DD0-2D27-4ED0-9197-4C7F8A96069C}" type="slidenum">
              <a:rPr lang="en-US" altLang="en-US"/>
              <a:pPr/>
              <a:t>58</a:t>
            </a:fld>
            <a:endParaRPr lang="en-US" altLang="en-US"/>
          </a:p>
        </p:txBody>
      </p:sp>
      <p:pic>
        <p:nvPicPr>
          <p:cNvPr id="82949" name="Picture 4"/>
          <p:cNvPicPr>
            <a:picLocks noChangeAspect="1" noChangeArrowheads="1"/>
          </p:cNvPicPr>
          <p:nvPr/>
        </p:nvPicPr>
        <p:blipFill>
          <a:blip r:embed="rId2" cstate="print"/>
          <a:srcRect/>
          <a:stretch>
            <a:fillRect/>
          </a:stretch>
        </p:blipFill>
        <p:spPr bwMode="auto">
          <a:xfrm>
            <a:off x="1428728" y="4714884"/>
            <a:ext cx="7143800" cy="9286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1285852" y="1357298"/>
            <a:ext cx="7498080" cy="2838456"/>
          </a:xfrm>
        </p:spPr>
        <p:txBody>
          <a:bodyPr/>
          <a:lstStyle/>
          <a:p>
            <a:pPr marL="571500" indent="-571500">
              <a:buFont typeface="Wingdings" pitchFamily="2" charset="2"/>
              <a:buNone/>
            </a:pPr>
            <a:r>
              <a:rPr lang="en-US" b="1" dirty="0" smtClean="0">
                <a:latin typeface="Garamond" pitchFamily="18" charset="0"/>
              </a:rPr>
              <a:t>SIMPLIFIKASI</a:t>
            </a:r>
          </a:p>
          <a:p>
            <a:pPr marL="571500" indent="-571500">
              <a:buFont typeface="Wingdings" pitchFamily="2" charset="2"/>
              <a:buNone/>
            </a:pPr>
            <a:r>
              <a:rPr lang="en-US" dirty="0" err="1" smtClean="0">
                <a:latin typeface="Garamond" pitchFamily="18" charset="0"/>
              </a:rPr>
              <a:t>Jika</a:t>
            </a:r>
            <a:r>
              <a:rPr lang="en-US" dirty="0" smtClean="0">
                <a:latin typeface="Garamond" pitchFamily="18" charset="0"/>
              </a:rPr>
              <a:t> </a:t>
            </a:r>
            <a:r>
              <a:rPr lang="en-US" dirty="0" err="1" smtClean="0">
                <a:latin typeface="Garamond" pitchFamily="18" charset="0"/>
              </a:rPr>
              <a:t>penalaran</a:t>
            </a:r>
            <a:r>
              <a:rPr lang="en-US" dirty="0" smtClean="0">
                <a:latin typeface="Garamond" pitchFamily="18" charset="0"/>
              </a:rPr>
              <a:t> </a:t>
            </a:r>
            <a:r>
              <a:rPr lang="en-US" dirty="0" err="1" smtClean="0">
                <a:latin typeface="Garamond" pitchFamily="18" charset="0"/>
              </a:rPr>
              <a:t>berbentuk</a:t>
            </a:r>
            <a:r>
              <a:rPr lang="en-US" dirty="0" smtClean="0">
                <a:latin typeface="Garamond" pitchFamily="18" charset="0"/>
              </a:rPr>
              <a:t> </a:t>
            </a:r>
            <a:r>
              <a:rPr lang="en-US" dirty="0" err="1" smtClean="0">
                <a:latin typeface="Garamond" pitchFamily="18" charset="0"/>
              </a:rPr>
              <a:t>konjungsi</a:t>
            </a:r>
            <a:r>
              <a:rPr lang="en-US" dirty="0" smtClean="0">
                <a:latin typeface="Garamond" pitchFamily="18" charset="0"/>
              </a:rPr>
              <a:t> (p </a:t>
            </a:r>
            <a:r>
              <a:rPr lang="en-US" dirty="0" smtClean="0">
                <a:latin typeface="Garamond" pitchFamily="18" charset="0"/>
                <a:sym typeface="Symbol" pitchFamily="18" charset="2"/>
              </a:rPr>
              <a:t></a:t>
            </a:r>
            <a:r>
              <a:rPr lang="en-US" dirty="0" smtClean="0">
                <a:latin typeface="Garamond" pitchFamily="18" charset="0"/>
              </a:rPr>
              <a:t> q) </a:t>
            </a:r>
            <a:r>
              <a:rPr lang="en-US" dirty="0" err="1" smtClean="0">
                <a:latin typeface="Garamond" pitchFamily="18" charset="0"/>
              </a:rPr>
              <a:t>bernilai</a:t>
            </a:r>
            <a:r>
              <a:rPr lang="en-US" dirty="0" smtClean="0">
                <a:latin typeface="Garamond" pitchFamily="18" charset="0"/>
              </a:rPr>
              <a:t> TRUE </a:t>
            </a:r>
            <a:r>
              <a:rPr lang="en-US" dirty="0" err="1" smtClean="0">
                <a:latin typeface="Garamond" pitchFamily="18" charset="0"/>
              </a:rPr>
              <a:t>maka</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disimpulkan</a:t>
            </a:r>
            <a:r>
              <a:rPr lang="en-US" dirty="0" smtClean="0">
                <a:latin typeface="Garamond" pitchFamily="18" charset="0"/>
              </a:rPr>
              <a:t> </a:t>
            </a:r>
            <a:r>
              <a:rPr lang="en-US" dirty="0" err="1" smtClean="0">
                <a:latin typeface="Garamond" pitchFamily="18" charset="0"/>
              </a:rPr>
              <a:t>bahwa</a:t>
            </a:r>
            <a:r>
              <a:rPr lang="en-US" dirty="0" smtClean="0">
                <a:latin typeface="Garamond" pitchFamily="18" charset="0"/>
              </a:rPr>
              <a:t> </a:t>
            </a:r>
            <a:r>
              <a:rPr lang="en-US" dirty="0" err="1" smtClean="0">
                <a:latin typeface="Garamond" pitchFamily="18" charset="0"/>
              </a:rPr>
              <a:t>proposisi</a:t>
            </a:r>
            <a:r>
              <a:rPr lang="en-US" dirty="0" smtClean="0">
                <a:latin typeface="Garamond" pitchFamily="18" charset="0"/>
              </a:rPr>
              <a:t> </a:t>
            </a:r>
            <a:r>
              <a:rPr lang="en-US" dirty="0" err="1" smtClean="0">
                <a:latin typeface="Garamond" pitchFamily="18" charset="0"/>
              </a:rPr>
              <a:t>unsur</a:t>
            </a:r>
            <a:r>
              <a:rPr lang="en-US" dirty="0" smtClean="0">
                <a:latin typeface="Garamond" pitchFamily="18" charset="0"/>
              </a:rPr>
              <a:t> </a:t>
            </a:r>
            <a:r>
              <a:rPr lang="en-US" dirty="0" err="1" smtClean="0">
                <a:latin typeface="Garamond" pitchFamily="18" charset="0"/>
              </a:rPr>
              <a:t>pembentuknya</a:t>
            </a:r>
            <a:r>
              <a:rPr lang="en-US" dirty="0" smtClean="0">
                <a:latin typeface="Garamond" pitchFamily="18" charset="0"/>
              </a:rPr>
              <a:t>, </a:t>
            </a:r>
            <a:r>
              <a:rPr lang="en-US" dirty="0" err="1" smtClean="0">
                <a:latin typeface="Garamond" pitchFamily="18" charset="0"/>
              </a:rPr>
              <a:t>yaitu</a:t>
            </a:r>
            <a:r>
              <a:rPr lang="en-US" dirty="0" smtClean="0">
                <a:latin typeface="Garamond" pitchFamily="18" charset="0"/>
              </a:rPr>
              <a:t> p </a:t>
            </a:r>
            <a:r>
              <a:rPr lang="en-US" dirty="0" err="1" smtClean="0">
                <a:latin typeface="Garamond" pitchFamily="18" charset="0"/>
              </a:rPr>
              <a:t>dan</a:t>
            </a:r>
            <a:r>
              <a:rPr lang="en-US" dirty="0" smtClean="0">
                <a:latin typeface="Garamond" pitchFamily="18" charset="0"/>
              </a:rPr>
              <a:t> q TRUE </a:t>
            </a:r>
          </a:p>
        </p:txBody>
      </p:sp>
      <p:sp>
        <p:nvSpPr>
          <p:cNvPr id="8397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D7CB73E-9EEC-4C64-8DAD-7FA9EEF193B9}" type="slidenum">
              <a:rPr lang="en-US" altLang="en-US"/>
              <a:pPr/>
              <a:t>59</a:t>
            </a:fld>
            <a:endParaRPr lang="en-US" altLang="en-US"/>
          </a:p>
        </p:txBody>
      </p:sp>
      <p:pic>
        <p:nvPicPr>
          <p:cNvPr id="83973" name="Picture 5"/>
          <p:cNvPicPr>
            <a:picLocks noChangeAspect="1" noChangeArrowheads="1"/>
          </p:cNvPicPr>
          <p:nvPr/>
        </p:nvPicPr>
        <p:blipFill>
          <a:blip r:embed="rId2" cstate="print"/>
          <a:srcRect/>
          <a:stretch>
            <a:fillRect/>
          </a:stretch>
        </p:blipFill>
        <p:spPr bwMode="auto">
          <a:xfrm>
            <a:off x="1285852" y="4429132"/>
            <a:ext cx="7286676" cy="981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Kalkulus Proposisi-Definisi</a:t>
            </a:r>
          </a:p>
        </p:txBody>
      </p:sp>
      <p:sp>
        <p:nvSpPr>
          <p:cNvPr id="10243" name="Rectangle 3"/>
          <p:cNvSpPr>
            <a:spLocks noGrp="1" noChangeArrowheads="1"/>
          </p:cNvSpPr>
          <p:nvPr>
            <p:ph idx="1"/>
          </p:nvPr>
        </p:nvSpPr>
        <p:spPr>
          <a:xfrm>
            <a:off x="457200" y="1719263"/>
            <a:ext cx="8229600" cy="4878387"/>
          </a:xfrm>
        </p:spPr>
        <p:txBody>
          <a:bodyPr>
            <a:normAutofit lnSpcReduction="10000"/>
          </a:bodyPr>
          <a:lstStyle/>
          <a:p>
            <a:pPr marL="361950" indent="-361950">
              <a:lnSpc>
                <a:spcPct val="80000"/>
              </a:lnSpc>
              <a:buFont typeface="Wingdings" pitchFamily="2" charset="2"/>
              <a:buNone/>
            </a:pPr>
            <a:r>
              <a:rPr lang="en-US" sz="1900" b="1" dirty="0" err="1" smtClean="0">
                <a:latin typeface="Garamond" pitchFamily="18" charset="0"/>
              </a:rPr>
              <a:t>Definisi</a:t>
            </a:r>
            <a:r>
              <a:rPr lang="en-US" sz="1900" b="1" dirty="0" smtClean="0">
                <a:latin typeface="Garamond" pitchFamily="18" charset="0"/>
              </a:rPr>
              <a:t> </a:t>
            </a:r>
            <a:r>
              <a:rPr lang="en-US" sz="1900" b="1" dirty="0" err="1" smtClean="0">
                <a:latin typeface="Garamond" pitchFamily="18" charset="0"/>
              </a:rPr>
              <a:t>Proposisi</a:t>
            </a:r>
            <a:r>
              <a:rPr lang="en-US" sz="1900" b="1" dirty="0" smtClean="0">
                <a:latin typeface="Garamond" pitchFamily="18" charset="0"/>
              </a:rPr>
              <a:t>,</a:t>
            </a:r>
            <a:endParaRPr lang="en-US" sz="1900" u="sng" dirty="0" smtClean="0">
              <a:latin typeface="Garamond" pitchFamily="18" charset="0"/>
            </a:endParaRPr>
          </a:p>
          <a:p>
            <a:pPr marL="361950" indent="-361950">
              <a:lnSpc>
                <a:spcPct val="80000"/>
              </a:lnSpc>
              <a:buFont typeface="Wingdings" pitchFamily="2" charset="2"/>
              <a:buNone/>
            </a:pPr>
            <a:r>
              <a:rPr lang="en-US" sz="1900" dirty="0" err="1" smtClean="0">
                <a:latin typeface="Garamond" pitchFamily="18" charset="0"/>
              </a:rPr>
              <a:t>Kalimat</a:t>
            </a:r>
            <a:r>
              <a:rPr lang="en-US" sz="1900" dirty="0" smtClean="0">
                <a:latin typeface="Garamond" pitchFamily="18" charset="0"/>
              </a:rPr>
              <a:t> </a:t>
            </a:r>
            <a:r>
              <a:rPr lang="en-US" sz="1900" dirty="0" err="1" smtClean="0">
                <a:latin typeface="Garamond" pitchFamily="18" charset="0"/>
              </a:rPr>
              <a:t>pada</a:t>
            </a:r>
            <a:r>
              <a:rPr lang="en-US" sz="1900" dirty="0" smtClean="0">
                <a:latin typeface="Garamond" pitchFamily="18" charset="0"/>
              </a:rPr>
              <a:t> </a:t>
            </a:r>
            <a:r>
              <a:rPr lang="en-US" sz="1900" dirty="0" err="1" smtClean="0">
                <a:latin typeface="Garamond" pitchFamily="18" charset="0"/>
              </a:rPr>
              <a:t>Kalkulus</a:t>
            </a:r>
            <a:r>
              <a:rPr lang="en-US" sz="1900" dirty="0" smtClean="0">
                <a:latin typeface="Garamond" pitchFamily="18" charset="0"/>
              </a:rPr>
              <a:t> </a:t>
            </a:r>
            <a:r>
              <a:rPr lang="en-US" sz="1900" dirty="0" err="1" smtClean="0">
                <a:latin typeface="Garamond" pitchFamily="18" charset="0"/>
              </a:rPr>
              <a:t>Proposisi</a:t>
            </a:r>
            <a:r>
              <a:rPr lang="en-US" sz="1900" dirty="0" smtClean="0">
                <a:latin typeface="Garamond" pitchFamily="18" charset="0"/>
              </a:rPr>
              <a:t> </a:t>
            </a:r>
            <a:r>
              <a:rPr lang="en-US" sz="1900" dirty="0" err="1" smtClean="0">
                <a:latin typeface="Garamond" pitchFamily="18" charset="0"/>
              </a:rPr>
              <a:t>terbentuk</a:t>
            </a:r>
            <a:r>
              <a:rPr lang="en-US" sz="1900" dirty="0" smtClean="0">
                <a:latin typeface="Garamond" pitchFamily="18" charset="0"/>
              </a:rPr>
              <a:t> </a:t>
            </a:r>
            <a:r>
              <a:rPr lang="en-US" sz="1900" dirty="0" err="1" smtClean="0">
                <a:latin typeface="Garamond" pitchFamily="18" charset="0"/>
              </a:rPr>
              <a:t>dari</a:t>
            </a:r>
            <a:r>
              <a:rPr lang="en-US" sz="1900" dirty="0" smtClean="0">
                <a:latin typeface="Garamond" pitchFamily="18" charset="0"/>
              </a:rPr>
              <a:t> </a:t>
            </a:r>
            <a:r>
              <a:rPr lang="en-US" sz="1900" dirty="0" err="1" smtClean="0">
                <a:latin typeface="Garamond" pitchFamily="18" charset="0"/>
              </a:rPr>
              <a:t>simbol-simbol</a:t>
            </a:r>
            <a:r>
              <a:rPr lang="en-US" sz="1900" dirty="0" smtClean="0">
                <a:latin typeface="Garamond" pitchFamily="18" charset="0"/>
              </a:rPr>
              <a:t> </a:t>
            </a:r>
          </a:p>
          <a:p>
            <a:pPr marL="361950" indent="-361950">
              <a:lnSpc>
                <a:spcPct val="80000"/>
              </a:lnSpc>
            </a:pPr>
            <a:r>
              <a:rPr lang="en-US" sz="1900" dirty="0" err="1" smtClean="0">
                <a:latin typeface="Garamond" pitchFamily="18" charset="0"/>
              </a:rPr>
              <a:t>Simbol</a:t>
            </a:r>
            <a:r>
              <a:rPr lang="en-US" sz="1900" dirty="0" smtClean="0">
                <a:latin typeface="Garamond" pitchFamily="18" charset="0"/>
              </a:rPr>
              <a:t> </a:t>
            </a:r>
            <a:r>
              <a:rPr lang="en-US" sz="1900" dirty="0" err="1" smtClean="0">
                <a:latin typeface="Garamond" pitchFamily="18" charset="0"/>
              </a:rPr>
              <a:t>kebenaran</a:t>
            </a:r>
            <a:r>
              <a:rPr lang="en-US" sz="1900" dirty="0" smtClean="0">
                <a:latin typeface="Garamond" pitchFamily="18" charset="0"/>
              </a:rPr>
              <a:t> ; True </a:t>
            </a:r>
            <a:r>
              <a:rPr lang="en-US" sz="1900" dirty="0" err="1" smtClean="0">
                <a:latin typeface="Garamond" pitchFamily="18" charset="0"/>
              </a:rPr>
              <a:t>dan</a:t>
            </a:r>
            <a:r>
              <a:rPr lang="en-US" sz="1900" dirty="0" smtClean="0">
                <a:latin typeface="Garamond" pitchFamily="18" charset="0"/>
              </a:rPr>
              <a:t> False</a:t>
            </a:r>
          </a:p>
          <a:p>
            <a:pPr marL="361950" indent="-361950">
              <a:lnSpc>
                <a:spcPct val="80000"/>
              </a:lnSpc>
            </a:pPr>
            <a:r>
              <a:rPr lang="en-US" sz="1900" dirty="0" err="1" smtClean="0">
                <a:latin typeface="Garamond" pitchFamily="18" charset="0"/>
              </a:rPr>
              <a:t>Simbol</a:t>
            </a:r>
            <a:r>
              <a:rPr lang="en-US" sz="1900" dirty="0" smtClean="0">
                <a:latin typeface="Garamond" pitchFamily="18" charset="0"/>
              </a:rPr>
              <a:t> </a:t>
            </a:r>
            <a:r>
              <a:rPr lang="en-US" sz="1900" dirty="0" err="1" smtClean="0">
                <a:latin typeface="Garamond" pitchFamily="18" charset="0"/>
              </a:rPr>
              <a:t>kalimat</a:t>
            </a:r>
            <a:r>
              <a:rPr lang="en-US" sz="1900" dirty="0" smtClean="0">
                <a:latin typeface="Garamond" pitchFamily="18" charset="0"/>
              </a:rPr>
              <a:t> ; E, F, G, H </a:t>
            </a:r>
            <a:r>
              <a:rPr lang="en-US" sz="1900" dirty="0" err="1" smtClean="0">
                <a:latin typeface="Garamond" pitchFamily="18" charset="0"/>
              </a:rPr>
              <a:t>atau</a:t>
            </a:r>
            <a:r>
              <a:rPr lang="en-US" sz="1900" dirty="0" smtClean="0">
                <a:latin typeface="Garamond" pitchFamily="18" charset="0"/>
              </a:rPr>
              <a:t> A, B, C,</a:t>
            </a:r>
          </a:p>
          <a:p>
            <a:pPr marL="361950" indent="-361950">
              <a:lnSpc>
                <a:spcPct val="80000"/>
              </a:lnSpc>
            </a:pPr>
            <a:r>
              <a:rPr lang="en-US" sz="1900" dirty="0" err="1" smtClean="0">
                <a:latin typeface="Garamond" pitchFamily="18" charset="0"/>
              </a:rPr>
              <a:t>Simbol</a:t>
            </a:r>
            <a:r>
              <a:rPr lang="en-US" sz="1900" dirty="0" smtClean="0">
                <a:latin typeface="Garamond" pitchFamily="18" charset="0"/>
              </a:rPr>
              <a:t> </a:t>
            </a:r>
            <a:r>
              <a:rPr lang="en-US" sz="1900" dirty="0" err="1" smtClean="0">
                <a:latin typeface="Garamond" pitchFamily="18" charset="0"/>
              </a:rPr>
              <a:t>Variabel</a:t>
            </a:r>
            <a:r>
              <a:rPr lang="en-US" sz="1900" dirty="0" smtClean="0">
                <a:latin typeface="Garamond" pitchFamily="18" charset="0"/>
              </a:rPr>
              <a:t> ;  p, q, r, s, p</a:t>
            </a:r>
            <a:r>
              <a:rPr lang="en-US" sz="1900" baseline="-25000" dirty="0" smtClean="0">
                <a:latin typeface="Garamond" pitchFamily="18" charset="0"/>
              </a:rPr>
              <a:t>1</a:t>
            </a:r>
            <a:r>
              <a:rPr lang="en-US" sz="1900" dirty="0" smtClean="0">
                <a:latin typeface="Garamond" pitchFamily="18" charset="0"/>
              </a:rPr>
              <a:t>, q</a:t>
            </a:r>
            <a:r>
              <a:rPr lang="en-US" sz="1900" baseline="-25000" dirty="0" smtClean="0">
                <a:latin typeface="Garamond" pitchFamily="18" charset="0"/>
              </a:rPr>
              <a:t>1</a:t>
            </a:r>
            <a:r>
              <a:rPr lang="en-US" sz="1900" dirty="0" smtClean="0">
                <a:latin typeface="Garamond" pitchFamily="18" charset="0"/>
              </a:rPr>
              <a:t>, r</a:t>
            </a:r>
            <a:r>
              <a:rPr lang="en-US" sz="1900" baseline="-25000" dirty="0" smtClean="0">
                <a:latin typeface="Garamond" pitchFamily="18" charset="0"/>
              </a:rPr>
              <a:t>1</a:t>
            </a:r>
            <a:r>
              <a:rPr lang="en-US" sz="1900" dirty="0" smtClean="0">
                <a:latin typeface="Garamond" pitchFamily="18" charset="0"/>
              </a:rPr>
              <a:t>, s</a:t>
            </a:r>
            <a:r>
              <a:rPr lang="en-US" sz="1900" baseline="-25000" dirty="0" smtClean="0">
                <a:latin typeface="Garamond" pitchFamily="18" charset="0"/>
              </a:rPr>
              <a:t>1</a:t>
            </a:r>
            <a:r>
              <a:rPr lang="en-US" sz="1900" dirty="0" smtClean="0">
                <a:latin typeface="Garamond" pitchFamily="18" charset="0"/>
              </a:rPr>
              <a:t>, ….</a:t>
            </a:r>
          </a:p>
          <a:p>
            <a:pPr marL="361950" indent="-361950">
              <a:lnSpc>
                <a:spcPct val="80000"/>
              </a:lnSpc>
            </a:pPr>
            <a:endParaRPr lang="en-US" sz="1900" dirty="0" smtClean="0">
              <a:latin typeface="Garamond" pitchFamily="18" charset="0"/>
            </a:endParaRPr>
          </a:p>
          <a:p>
            <a:pPr marL="361950" indent="-361950">
              <a:lnSpc>
                <a:spcPct val="80000"/>
              </a:lnSpc>
              <a:buFont typeface="Wingdings" pitchFamily="2" charset="2"/>
              <a:buNone/>
            </a:pPr>
            <a:r>
              <a:rPr lang="en-US" sz="1900" b="1" dirty="0" err="1" smtClean="0">
                <a:latin typeface="Garamond" pitchFamily="18" charset="0"/>
              </a:rPr>
              <a:t>Definisi</a:t>
            </a:r>
            <a:r>
              <a:rPr lang="en-US" sz="1900" b="1" dirty="0" smtClean="0">
                <a:latin typeface="Garamond" pitchFamily="18" charset="0"/>
              </a:rPr>
              <a:t> </a:t>
            </a:r>
            <a:r>
              <a:rPr lang="en-US" sz="1900" b="1" dirty="0" err="1" smtClean="0">
                <a:latin typeface="Garamond" pitchFamily="18" charset="0"/>
              </a:rPr>
              <a:t>Kalimat</a:t>
            </a:r>
            <a:r>
              <a:rPr lang="en-US" sz="1900" b="1" dirty="0" smtClean="0">
                <a:latin typeface="Garamond" pitchFamily="18" charset="0"/>
              </a:rPr>
              <a:t>,</a:t>
            </a:r>
          </a:p>
          <a:p>
            <a:pPr marL="361950" indent="-361950">
              <a:lnSpc>
                <a:spcPct val="80000"/>
              </a:lnSpc>
              <a:buFont typeface="Wingdings" pitchFamily="2" charset="2"/>
              <a:buNone/>
            </a:pPr>
            <a:r>
              <a:rPr lang="en-US" sz="1900" dirty="0" err="1" smtClean="0">
                <a:latin typeface="Garamond" pitchFamily="18" charset="0"/>
              </a:rPr>
              <a:t>Kalimat</a:t>
            </a:r>
            <a:r>
              <a:rPr lang="en-US" sz="1900" dirty="0" smtClean="0">
                <a:latin typeface="Garamond" pitchFamily="18" charset="0"/>
              </a:rPr>
              <a:t> </a:t>
            </a:r>
            <a:r>
              <a:rPr lang="en-US" sz="1900" dirty="0" err="1" smtClean="0">
                <a:latin typeface="Garamond" pitchFamily="18" charset="0"/>
              </a:rPr>
              <a:t>pada</a:t>
            </a:r>
            <a:r>
              <a:rPr lang="en-US" sz="1900" dirty="0" smtClean="0">
                <a:latin typeface="Garamond" pitchFamily="18" charset="0"/>
              </a:rPr>
              <a:t> </a:t>
            </a:r>
            <a:r>
              <a:rPr lang="en-US" sz="1900" dirty="0" err="1" smtClean="0">
                <a:latin typeface="Garamond" pitchFamily="18" charset="0"/>
              </a:rPr>
              <a:t>Kalkulus</a:t>
            </a:r>
            <a:r>
              <a:rPr lang="en-US" sz="1900" dirty="0" smtClean="0">
                <a:latin typeface="Garamond" pitchFamily="18" charset="0"/>
              </a:rPr>
              <a:t> </a:t>
            </a:r>
            <a:r>
              <a:rPr lang="en-US" sz="1900" dirty="0" err="1" smtClean="0">
                <a:latin typeface="Garamond" pitchFamily="18" charset="0"/>
              </a:rPr>
              <a:t>Proposisi</a:t>
            </a:r>
            <a:r>
              <a:rPr lang="en-US" sz="1900" dirty="0" smtClean="0">
                <a:latin typeface="Garamond" pitchFamily="18" charset="0"/>
              </a:rPr>
              <a:t> </a:t>
            </a:r>
            <a:r>
              <a:rPr lang="en-US" sz="1900" dirty="0" err="1" smtClean="0">
                <a:latin typeface="Garamond" pitchFamily="18" charset="0"/>
              </a:rPr>
              <a:t>dibentuk</a:t>
            </a:r>
            <a:r>
              <a:rPr lang="en-US" sz="1900" dirty="0" smtClean="0">
                <a:latin typeface="Garamond" pitchFamily="18" charset="0"/>
              </a:rPr>
              <a:t> dg</a:t>
            </a:r>
            <a:r>
              <a:rPr lang="id-ID" sz="1900" dirty="0" smtClean="0">
                <a:latin typeface="Garamond" pitchFamily="18" charset="0"/>
              </a:rPr>
              <a:t>n</a:t>
            </a:r>
            <a:r>
              <a:rPr lang="en-US" sz="1900" dirty="0" smtClean="0">
                <a:latin typeface="Garamond" pitchFamily="18" charset="0"/>
              </a:rPr>
              <a:t> </a:t>
            </a:r>
            <a:r>
              <a:rPr lang="en-US" sz="1900" dirty="0" err="1" smtClean="0">
                <a:latin typeface="Garamond" pitchFamily="18" charset="0"/>
              </a:rPr>
              <a:t>menggunakan</a:t>
            </a:r>
            <a:r>
              <a:rPr lang="en-US" sz="1900" dirty="0" smtClean="0">
                <a:latin typeface="Garamond" pitchFamily="18" charset="0"/>
              </a:rPr>
              <a:t> </a:t>
            </a:r>
            <a:r>
              <a:rPr lang="en-US" sz="1900" dirty="0" err="1" smtClean="0">
                <a:latin typeface="Garamond" pitchFamily="18" charset="0"/>
              </a:rPr>
              <a:t>penghubung</a:t>
            </a:r>
            <a:r>
              <a:rPr lang="en-US" sz="1900" dirty="0" smtClean="0">
                <a:latin typeface="Garamond" pitchFamily="18" charset="0"/>
              </a:rPr>
              <a:t> </a:t>
            </a:r>
            <a:r>
              <a:rPr lang="en-US" sz="1900" dirty="0" err="1" smtClean="0">
                <a:latin typeface="Garamond" pitchFamily="18" charset="0"/>
              </a:rPr>
              <a:t>logik</a:t>
            </a:r>
            <a:r>
              <a:rPr lang="en-US" sz="1900" dirty="0" smtClean="0">
                <a:latin typeface="Garamond" pitchFamily="18" charset="0"/>
              </a:rPr>
              <a:t>, </a:t>
            </a:r>
          </a:p>
          <a:p>
            <a:pPr marL="754063" lvl="1">
              <a:lnSpc>
                <a:spcPct val="80000"/>
              </a:lnSpc>
              <a:buFont typeface="Wingdings" pitchFamily="2" charset="2"/>
              <a:buAutoNum type="arabicPeriod"/>
            </a:pPr>
            <a:r>
              <a:rPr lang="en-US" sz="1900" dirty="0" smtClean="0">
                <a:latin typeface="Garamond" pitchFamily="18" charset="0"/>
              </a:rPr>
              <a:t>NOT, </a:t>
            </a:r>
          </a:p>
          <a:p>
            <a:pPr marL="754063" lvl="1">
              <a:lnSpc>
                <a:spcPct val="80000"/>
              </a:lnSpc>
              <a:buFont typeface="Wingdings" pitchFamily="2" charset="2"/>
              <a:buAutoNum type="arabicPeriod"/>
            </a:pPr>
            <a:r>
              <a:rPr lang="en-US" sz="1900" dirty="0" smtClean="0">
                <a:latin typeface="Garamond" pitchFamily="18" charset="0"/>
              </a:rPr>
              <a:t>AND, </a:t>
            </a:r>
          </a:p>
          <a:p>
            <a:pPr marL="754063" lvl="1">
              <a:lnSpc>
                <a:spcPct val="80000"/>
              </a:lnSpc>
              <a:buFont typeface="Wingdings" pitchFamily="2" charset="2"/>
              <a:buAutoNum type="arabicPeriod"/>
            </a:pPr>
            <a:r>
              <a:rPr lang="en-US" sz="1900" dirty="0" smtClean="0">
                <a:latin typeface="Garamond" pitchFamily="18" charset="0"/>
              </a:rPr>
              <a:t>OR, </a:t>
            </a:r>
          </a:p>
          <a:p>
            <a:pPr marL="754063" lvl="1">
              <a:lnSpc>
                <a:spcPct val="80000"/>
              </a:lnSpc>
              <a:buFont typeface="Wingdings" pitchFamily="2" charset="2"/>
              <a:buAutoNum type="arabicPeriod"/>
            </a:pPr>
            <a:r>
              <a:rPr lang="en-US" sz="1900" dirty="0" smtClean="0">
                <a:latin typeface="Garamond" pitchFamily="18" charset="0"/>
              </a:rPr>
              <a:t>IF-THEN, </a:t>
            </a:r>
          </a:p>
          <a:p>
            <a:pPr marL="754063" lvl="1">
              <a:lnSpc>
                <a:spcPct val="80000"/>
              </a:lnSpc>
              <a:buFont typeface="Wingdings" pitchFamily="2" charset="2"/>
              <a:buAutoNum type="arabicPeriod"/>
            </a:pPr>
            <a:r>
              <a:rPr lang="en-US" sz="1900" dirty="0" smtClean="0">
                <a:latin typeface="Garamond" pitchFamily="18" charset="0"/>
              </a:rPr>
              <a:t>IF-AND-ONLY-IF, </a:t>
            </a:r>
          </a:p>
          <a:p>
            <a:pPr marL="754063" lvl="1">
              <a:lnSpc>
                <a:spcPct val="80000"/>
              </a:lnSpc>
              <a:buFont typeface="Wingdings" pitchFamily="2" charset="2"/>
              <a:buAutoNum type="arabicPeriod"/>
            </a:pPr>
            <a:r>
              <a:rPr lang="en-US" sz="1900" dirty="0" smtClean="0">
                <a:latin typeface="Garamond" pitchFamily="18" charset="0"/>
              </a:rPr>
              <a:t>IF-THEN-ELSE</a:t>
            </a:r>
          </a:p>
          <a:p>
            <a:pPr marL="754063" lvl="1">
              <a:lnSpc>
                <a:spcPct val="80000"/>
              </a:lnSpc>
              <a:buFont typeface="Wingdings" pitchFamily="2" charset="2"/>
              <a:buNone/>
            </a:pPr>
            <a:endParaRPr lang="en-US" sz="1900" dirty="0" smtClean="0">
              <a:latin typeface="Garamond" pitchFamily="18" charset="0"/>
            </a:endParaRPr>
          </a:p>
          <a:p>
            <a:pPr marL="754063" lvl="1">
              <a:lnSpc>
                <a:spcPct val="80000"/>
              </a:lnSpc>
              <a:buFont typeface="Wingdings" pitchFamily="2" charset="2"/>
              <a:buNone/>
            </a:pPr>
            <a:r>
              <a:rPr lang="en-US" sz="1900" dirty="0" err="1" smtClean="0">
                <a:latin typeface="Garamond" pitchFamily="18" charset="0"/>
              </a:rPr>
              <a:t>Operasi</a:t>
            </a:r>
            <a:r>
              <a:rPr lang="en-US" sz="1900" dirty="0" smtClean="0">
                <a:latin typeface="Garamond" pitchFamily="18" charset="0"/>
              </a:rPr>
              <a:t> </a:t>
            </a:r>
            <a:r>
              <a:rPr lang="en-US" sz="1900" dirty="0" err="1" smtClean="0">
                <a:latin typeface="Garamond" pitchFamily="18" charset="0"/>
              </a:rPr>
              <a:t>pada</a:t>
            </a:r>
            <a:r>
              <a:rPr lang="en-US" sz="1900" dirty="0" smtClean="0">
                <a:latin typeface="Garamond" pitchFamily="18" charset="0"/>
              </a:rPr>
              <a:t> </a:t>
            </a:r>
            <a:r>
              <a:rPr lang="en-US" sz="1900" dirty="0" err="1" smtClean="0">
                <a:latin typeface="Garamond" pitchFamily="18" charset="0"/>
              </a:rPr>
              <a:t>kalimat</a:t>
            </a:r>
            <a:r>
              <a:rPr lang="en-US" sz="1900" dirty="0" smtClean="0">
                <a:latin typeface="Garamond" pitchFamily="18" charset="0"/>
              </a:rPr>
              <a:t> </a:t>
            </a:r>
            <a:r>
              <a:rPr lang="en-US" sz="1900" dirty="0" err="1" smtClean="0">
                <a:latin typeface="Garamond" pitchFamily="18" charset="0"/>
              </a:rPr>
              <a:t>proposisi</a:t>
            </a:r>
            <a:r>
              <a:rPr lang="en-US" sz="1900" dirty="0" smtClean="0">
                <a:latin typeface="Garamond" pitchFamily="18" charset="0"/>
              </a:rPr>
              <a:t> </a:t>
            </a:r>
            <a:r>
              <a:rPr lang="en-US" sz="1900" dirty="0" err="1" smtClean="0">
                <a:latin typeface="Garamond" pitchFamily="18" charset="0"/>
              </a:rPr>
              <a:t>didasarkan</a:t>
            </a:r>
            <a:r>
              <a:rPr lang="en-US" sz="1900" dirty="0" smtClean="0">
                <a:latin typeface="Garamond" pitchFamily="18" charset="0"/>
              </a:rPr>
              <a:t> </a:t>
            </a:r>
            <a:r>
              <a:rPr lang="en-US" sz="1900" dirty="0" err="1" smtClean="0">
                <a:latin typeface="Garamond" pitchFamily="18" charset="0"/>
              </a:rPr>
              <a:t>pada</a:t>
            </a:r>
            <a:r>
              <a:rPr lang="en-US" sz="1900" dirty="0" smtClean="0">
                <a:latin typeface="Garamond" pitchFamily="18" charset="0"/>
              </a:rPr>
              <a:t> </a:t>
            </a:r>
            <a:r>
              <a:rPr lang="en-US" sz="1900" dirty="0" err="1" smtClean="0">
                <a:latin typeface="Garamond" pitchFamily="18" charset="0"/>
              </a:rPr>
              <a:t>urutan</a:t>
            </a:r>
            <a:r>
              <a:rPr lang="en-US" sz="1900" dirty="0" smtClean="0">
                <a:latin typeface="Garamond" pitchFamily="18" charset="0"/>
              </a:rPr>
              <a:t> </a:t>
            </a:r>
            <a:r>
              <a:rPr lang="en-US" sz="1900" dirty="0" err="1" smtClean="0">
                <a:latin typeface="Garamond" pitchFamily="18" charset="0"/>
              </a:rPr>
              <a:t>prioritas</a:t>
            </a:r>
            <a:r>
              <a:rPr lang="en-US" sz="1900" dirty="0" smtClean="0">
                <a:latin typeface="Garamond" pitchFamily="18" charset="0"/>
              </a:rPr>
              <a:t> </a:t>
            </a:r>
            <a:r>
              <a:rPr lang="en-US" sz="1900" dirty="0" err="1" smtClean="0">
                <a:latin typeface="Garamond" pitchFamily="18" charset="0"/>
              </a:rPr>
              <a:t>penghubung</a:t>
            </a:r>
            <a:r>
              <a:rPr lang="en-US" sz="1900" dirty="0" smtClean="0">
                <a:latin typeface="Garamond" pitchFamily="18" charset="0"/>
              </a:rPr>
              <a:t> </a:t>
            </a:r>
            <a:r>
              <a:rPr lang="en-US" sz="1900" dirty="0" err="1" smtClean="0">
                <a:latin typeface="Garamond" pitchFamily="18" charset="0"/>
              </a:rPr>
              <a:t>logiknya</a:t>
            </a:r>
            <a:r>
              <a:rPr lang="en-US" sz="1900" dirty="0" smtClean="0">
                <a:latin typeface="Garamond" pitchFamily="18" charset="0"/>
              </a:rPr>
              <a:t>.</a:t>
            </a:r>
          </a:p>
        </p:txBody>
      </p:sp>
      <p:sp>
        <p:nvSpPr>
          <p:cNvPr id="1024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059A8EA-100B-408B-8DAE-FF4AA3567E87}" type="slidenum">
              <a:rPr lang="en-US" altLang="en-US"/>
              <a:pPr/>
              <a:t>6</a:t>
            </a:fld>
            <a:endParaRPr lang="en-US" altLang="en-US"/>
          </a:p>
        </p:txBody>
      </p:sp>
      <p:pic>
        <p:nvPicPr>
          <p:cNvPr id="82945" name="Picture 1" descr="D:\D3 IF TEL-U\ngajar\Semester Ganjil 1516\LOGMAT\teori definisi.jpg"/>
          <p:cNvPicPr>
            <a:picLocks noChangeAspect="1" noChangeArrowheads="1"/>
          </p:cNvPicPr>
          <p:nvPr/>
        </p:nvPicPr>
        <p:blipFill>
          <a:blip r:embed="rId2"/>
          <a:srcRect/>
          <a:stretch>
            <a:fillRect/>
          </a:stretch>
        </p:blipFill>
        <p:spPr bwMode="auto">
          <a:xfrm>
            <a:off x="7715272" y="285728"/>
            <a:ext cx="1233487" cy="1138238"/>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1435608" y="1447800"/>
            <a:ext cx="7498080" cy="2838456"/>
          </a:xfrm>
        </p:spPr>
        <p:txBody>
          <a:bodyPr/>
          <a:lstStyle/>
          <a:p>
            <a:pPr marL="571500" indent="-571500">
              <a:buFont typeface="Wingdings" pitchFamily="2" charset="2"/>
              <a:buNone/>
            </a:pPr>
            <a:r>
              <a:rPr lang="en-US" b="1" dirty="0" smtClean="0">
                <a:latin typeface="Garamond" pitchFamily="18" charset="0"/>
              </a:rPr>
              <a:t>ADDITION DISJUNGSI</a:t>
            </a:r>
            <a:endParaRPr lang="sv-SE" dirty="0" smtClean="0">
              <a:latin typeface="Garamond" pitchFamily="18" charset="0"/>
            </a:endParaRPr>
          </a:p>
          <a:p>
            <a:pPr marL="571500" indent="-571500">
              <a:buFont typeface="Wingdings" pitchFamily="2" charset="2"/>
              <a:buNone/>
            </a:pPr>
            <a:r>
              <a:rPr lang="sv-SE" dirty="0" smtClean="0">
                <a:latin typeface="Garamond" pitchFamily="18" charset="0"/>
              </a:rPr>
              <a:t>Jika diketahui suatu proposisi p bernilai TRUE maka dapat disimpulkan bahwa proposisi disjungsi dengan proposisi lain juga bernilai TRUE</a:t>
            </a:r>
            <a:endParaRPr lang="en-US" dirty="0" smtClean="0">
              <a:latin typeface="Garamond" pitchFamily="18" charset="0"/>
            </a:endParaRPr>
          </a:p>
        </p:txBody>
      </p:sp>
      <p:sp>
        <p:nvSpPr>
          <p:cNvPr id="8499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F411586-9445-49D1-8D26-F442C56D5FA5}" type="slidenum">
              <a:rPr lang="en-US" altLang="en-US"/>
              <a:pPr/>
              <a:t>60</a:t>
            </a:fld>
            <a:endParaRPr lang="en-US" altLang="en-US"/>
          </a:p>
        </p:txBody>
      </p:sp>
      <p:pic>
        <p:nvPicPr>
          <p:cNvPr id="84997" name="Picture 4"/>
          <p:cNvPicPr>
            <a:picLocks noChangeAspect="1" noChangeArrowheads="1"/>
          </p:cNvPicPr>
          <p:nvPr/>
        </p:nvPicPr>
        <p:blipFill>
          <a:blip r:embed="rId2" cstate="print"/>
          <a:srcRect/>
          <a:stretch>
            <a:fillRect/>
          </a:stretch>
        </p:blipFill>
        <p:spPr bwMode="auto">
          <a:xfrm>
            <a:off x="2285984" y="4857760"/>
            <a:ext cx="4643470" cy="857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1435608" y="1447800"/>
            <a:ext cx="7498080" cy="2767018"/>
          </a:xfrm>
        </p:spPr>
        <p:txBody>
          <a:bodyPr/>
          <a:lstStyle/>
          <a:p>
            <a:pPr marL="571500" indent="-571500">
              <a:buFont typeface="Wingdings" pitchFamily="2" charset="2"/>
              <a:buNone/>
            </a:pPr>
            <a:r>
              <a:rPr lang="en-US" b="1" dirty="0" smtClean="0">
                <a:latin typeface="Garamond" pitchFamily="18" charset="0"/>
              </a:rPr>
              <a:t>SILOGISME DISJUNGTIVE</a:t>
            </a:r>
            <a:endParaRPr lang="en-US" dirty="0" smtClean="0">
              <a:latin typeface="Garamond" pitchFamily="18" charset="0"/>
            </a:endParaRPr>
          </a:p>
          <a:p>
            <a:pPr marL="571500" indent="-571500">
              <a:buFont typeface="Wingdings" pitchFamily="2" charset="2"/>
              <a:buNone/>
            </a:pPr>
            <a:r>
              <a:rPr lang="en-US" dirty="0" err="1" smtClean="0">
                <a:latin typeface="Garamond" pitchFamily="18" charset="0"/>
              </a:rPr>
              <a:t>Jika</a:t>
            </a:r>
            <a:r>
              <a:rPr lang="en-US" dirty="0" smtClean="0">
                <a:latin typeface="Garamond" pitchFamily="18" charset="0"/>
              </a:rPr>
              <a:t> </a:t>
            </a:r>
            <a:r>
              <a:rPr lang="en-US" dirty="0" err="1" smtClean="0">
                <a:latin typeface="Garamond" pitchFamily="18" charset="0"/>
              </a:rPr>
              <a:t>diketahui</a:t>
            </a:r>
            <a:r>
              <a:rPr lang="en-US" dirty="0" smtClean="0">
                <a:latin typeface="Garamond" pitchFamily="18" charset="0"/>
              </a:rPr>
              <a:t> </a:t>
            </a:r>
            <a:r>
              <a:rPr lang="en-US" dirty="0" err="1" smtClean="0">
                <a:latin typeface="Garamond" pitchFamily="18" charset="0"/>
              </a:rPr>
              <a:t>disjungsi</a:t>
            </a:r>
            <a:r>
              <a:rPr lang="en-US" dirty="0" smtClean="0">
                <a:latin typeface="Garamond" pitchFamily="18" charset="0"/>
              </a:rPr>
              <a:t> p </a:t>
            </a:r>
            <a:r>
              <a:rPr lang="en-US" dirty="0" smtClean="0">
                <a:latin typeface="Garamond" pitchFamily="18" charset="0"/>
                <a:sym typeface="Symbol" pitchFamily="18" charset="2"/>
              </a:rPr>
              <a:t></a:t>
            </a:r>
            <a:r>
              <a:rPr lang="en-US" dirty="0" smtClean="0">
                <a:latin typeface="Garamond" pitchFamily="18" charset="0"/>
              </a:rPr>
              <a:t> q </a:t>
            </a:r>
            <a:r>
              <a:rPr lang="en-US" dirty="0" err="1" smtClean="0">
                <a:latin typeface="Garamond" pitchFamily="18" charset="0"/>
              </a:rPr>
              <a:t>bernilai</a:t>
            </a:r>
            <a:r>
              <a:rPr lang="en-US" dirty="0" smtClean="0">
                <a:latin typeface="Garamond" pitchFamily="18" charset="0"/>
              </a:rPr>
              <a:t> TRUE </a:t>
            </a:r>
            <a:r>
              <a:rPr lang="en-US" dirty="0" err="1" smtClean="0">
                <a:latin typeface="Garamond" pitchFamily="18" charset="0"/>
              </a:rPr>
              <a:t>dan</a:t>
            </a:r>
            <a:r>
              <a:rPr lang="en-US" dirty="0" smtClean="0">
                <a:latin typeface="Garamond" pitchFamily="18" charset="0"/>
              </a:rPr>
              <a:t> </a:t>
            </a:r>
            <a:r>
              <a:rPr lang="en-US" dirty="0" err="1" smtClean="0">
                <a:latin typeface="Garamond" pitchFamily="18" charset="0"/>
              </a:rPr>
              <a:t>salah</a:t>
            </a:r>
            <a:r>
              <a:rPr lang="en-US" dirty="0" smtClean="0">
                <a:latin typeface="Garamond" pitchFamily="18" charset="0"/>
              </a:rPr>
              <a:t> </a:t>
            </a:r>
            <a:r>
              <a:rPr lang="en-US" dirty="0" err="1" smtClean="0">
                <a:latin typeface="Garamond" pitchFamily="18" charset="0"/>
              </a:rPr>
              <a:t>satu</a:t>
            </a:r>
            <a:r>
              <a:rPr lang="en-US" dirty="0" smtClean="0">
                <a:latin typeface="Garamond" pitchFamily="18" charset="0"/>
              </a:rPr>
              <a:t> </a:t>
            </a:r>
            <a:r>
              <a:rPr lang="en-US" dirty="0" err="1" smtClean="0">
                <a:latin typeface="Garamond" pitchFamily="18" charset="0"/>
              </a:rPr>
              <a:t>proposisi</a:t>
            </a:r>
            <a:r>
              <a:rPr lang="en-US" dirty="0" smtClean="0">
                <a:latin typeface="Garamond" pitchFamily="18" charset="0"/>
              </a:rPr>
              <a:t> </a:t>
            </a:r>
            <a:r>
              <a:rPr lang="en-US" dirty="0" err="1" smtClean="0">
                <a:latin typeface="Garamond" pitchFamily="18" charset="0"/>
              </a:rPr>
              <a:t>pembentuknya</a:t>
            </a:r>
            <a:r>
              <a:rPr lang="en-US" dirty="0" smtClean="0">
                <a:latin typeface="Garamond" pitchFamily="18" charset="0"/>
              </a:rPr>
              <a:t> FALSE </a:t>
            </a:r>
            <a:r>
              <a:rPr lang="en-US" dirty="0" err="1" smtClean="0">
                <a:latin typeface="Garamond" pitchFamily="18" charset="0"/>
              </a:rPr>
              <a:t>maka</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ditarik</a:t>
            </a:r>
            <a:r>
              <a:rPr lang="en-US" dirty="0" smtClean="0">
                <a:latin typeface="Garamond" pitchFamily="18" charset="0"/>
              </a:rPr>
              <a:t> </a:t>
            </a:r>
            <a:r>
              <a:rPr lang="en-US" dirty="0" err="1" smtClean="0">
                <a:latin typeface="Garamond" pitchFamily="18" charset="0"/>
              </a:rPr>
              <a:t>kesimpulan</a:t>
            </a:r>
            <a:r>
              <a:rPr lang="en-US" dirty="0" smtClean="0">
                <a:latin typeface="Garamond" pitchFamily="18" charset="0"/>
              </a:rPr>
              <a:t> </a:t>
            </a:r>
            <a:r>
              <a:rPr lang="en-US" dirty="0" err="1" smtClean="0">
                <a:latin typeface="Garamond" pitchFamily="18" charset="0"/>
              </a:rPr>
              <a:t>proposisi</a:t>
            </a:r>
            <a:r>
              <a:rPr lang="en-US" dirty="0" smtClean="0">
                <a:latin typeface="Garamond" pitchFamily="18" charset="0"/>
              </a:rPr>
              <a:t> yang lain TRUE</a:t>
            </a:r>
          </a:p>
        </p:txBody>
      </p:sp>
      <p:sp>
        <p:nvSpPr>
          <p:cNvPr id="86020"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9B0C2BB-AABF-41D6-8461-62DDB148F70F}" type="slidenum">
              <a:rPr lang="en-US" altLang="en-US"/>
              <a:pPr/>
              <a:t>61</a:t>
            </a:fld>
            <a:endParaRPr lang="en-US" altLang="en-US"/>
          </a:p>
        </p:txBody>
      </p:sp>
      <p:pic>
        <p:nvPicPr>
          <p:cNvPr id="86021" name="Picture 4"/>
          <p:cNvPicPr>
            <a:picLocks noChangeAspect="1" noChangeArrowheads="1"/>
          </p:cNvPicPr>
          <p:nvPr/>
        </p:nvPicPr>
        <p:blipFill>
          <a:blip r:embed="rId3" cstate="print"/>
          <a:srcRect/>
          <a:stretch>
            <a:fillRect/>
          </a:stretch>
        </p:blipFill>
        <p:spPr bwMode="auto">
          <a:xfrm>
            <a:off x="2357422" y="4786322"/>
            <a:ext cx="4305313" cy="9001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1428728" y="1142984"/>
            <a:ext cx="7498080" cy="2695580"/>
          </a:xfrm>
        </p:spPr>
        <p:txBody>
          <a:bodyPr/>
          <a:lstStyle/>
          <a:p>
            <a:pPr marL="571500" indent="-571500">
              <a:buFont typeface="Wingdings" pitchFamily="2" charset="2"/>
              <a:buNone/>
            </a:pPr>
            <a:r>
              <a:rPr lang="en-US" b="1" dirty="0" smtClean="0">
                <a:latin typeface="Garamond" pitchFamily="18" charset="0"/>
              </a:rPr>
              <a:t>MODUS PONEN</a:t>
            </a:r>
            <a:endParaRPr lang="sv-SE" dirty="0" smtClean="0">
              <a:latin typeface="Garamond" pitchFamily="18" charset="0"/>
            </a:endParaRPr>
          </a:p>
          <a:p>
            <a:pPr marL="571500" indent="-571500">
              <a:buFont typeface="Wingdings" pitchFamily="2" charset="2"/>
              <a:buNone/>
            </a:pPr>
            <a:r>
              <a:rPr lang="sv-SE" dirty="0" smtClean="0">
                <a:latin typeface="Garamond" pitchFamily="18" charset="0"/>
              </a:rPr>
              <a:t>Jika kondisional p </a:t>
            </a:r>
            <a:r>
              <a:rPr lang="en-US" dirty="0" smtClean="0">
                <a:latin typeface="Garamond" pitchFamily="18" charset="0"/>
                <a:sym typeface="Symbol" pitchFamily="18" charset="2"/>
              </a:rPr>
              <a:t></a:t>
            </a:r>
            <a:r>
              <a:rPr lang="sv-SE" dirty="0" smtClean="0">
                <a:latin typeface="Garamond" pitchFamily="18" charset="0"/>
              </a:rPr>
              <a:t> q TRUE; dimana antisendennya TRUE maka dapat disimpulkan bahwa konsekuen harus TRUE</a:t>
            </a:r>
            <a:endParaRPr lang="en-US" dirty="0" smtClean="0">
              <a:latin typeface="Garamond" pitchFamily="18" charset="0"/>
            </a:endParaRPr>
          </a:p>
        </p:txBody>
      </p:sp>
      <p:sp>
        <p:nvSpPr>
          <p:cNvPr id="8704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535A2C4-F7E6-461D-A37F-5086A37F42C5}" type="slidenum">
              <a:rPr lang="en-US" altLang="en-US"/>
              <a:pPr/>
              <a:t>62</a:t>
            </a:fld>
            <a:endParaRPr lang="en-US" altLang="en-US"/>
          </a:p>
        </p:txBody>
      </p:sp>
      <p:pic>
        <p:nvPicPr>
          <p:cNvPr id="87045" name="Picture 4"/>
          <p:cNvPicPr>
            <a:picLocks noChangeAspect="1" noChangeArrowheads="1"/>
          </p:cNvPicPr>
          <p:nvPr/>
        </p:nvPicPr>
        <p:blipFill>
          <a:blip r:embed="rId2" cstate="print"/>
          <a:srcRect/>
          <a:stretch>
            <a:fillRect/>
          </a:stretch>
        </p:blipFill>
        <p:spPr bwMode="auto">
          <a:xfrm>
            <a:off x="3929058" y="4643446"/>
            <a:ext cx="1817672" cy="1071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1428728" y="928670"/>
            <a:ext cx="7498080" cy="2695580"/>
          </a:xfrm>
        </p:spPr>
        <p:txBody>
          <a:bodyPr/>
          <a:lstStyle/>
          <a:p>
            <a:pPr marL="571500" indent="-571500">
              <a:buFont typeface="Wingdings" pitchFamily="2" charset="2"/>
              <a:buNone/>
            </a:pPr>
            <a:r>
              <a:rPr lang="en-US" b="1" dirty="0" smtClean="0">
                <a:latin typeface="Garamond" pitchFamily="18" charset="0"/>
              </a:rPr>
              <a:t>MODUS TOLLENS</a:t>
            </a:r>
            <a:endParaRPr lang="sv-SE" dirty="0" smtClean="0">
              <a:latin typeface="Garamond" pitchFamily="18" charset="0"/>
            </a:endParaRPr>
          </a:p>
          <a:p>
            <a:pPr marL="571500" indent="-571500">
              <a:buFont typeface="Wingdings" pitchFamily="2" charset="2"/>
              <a:buNone/>
            </a:pPr>
            <a:r>
              <a:rPr lang="sv-SE" dirty="0" smtClean="0">
                <a:latin typeface="Garamond" pitchFamily="18" charset="0"/>
              </a:rPr>
              <a:t>Jika kondisional p </a:t>
            </a:r>
            <a:r>
              <a:rPr lang="en-US" dirty="0" smtClean="0">
                <a:latin typeface="Garamond" pitchFamily="18" charset="0"/>
                <a:sym typeface="Symbol" pitchFamily="18" charset="2"/>
              </a:rPr>
              <a:t></a:t>
            </a:r>
            <a:r>
              <a:rPr lang="sv-SE" dirty="0" smtClean="0">
                <a:latin typeface="Garamond" pitchFamily="18" charset="0"/>
              </a:rPr>
              <a:t> q TRUE; dimana konsekuennya FALSE maka dapat disimpulkan bahwa antisenden harus FALSE</a:t>
            </a:r>
            <a:endParaRPr lang="en-US" dirty="0" smtClean="0">
              <a:latin typeface="Garamond" pitchFamily="18" charset="0"/>
            </a:endParaRPr>
          </a:p>
        </p:txBody>
      </p:sp>
      <p:sp>
        <p:nvSpPr>
          <p:cNvPr id="8806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C1A0FBD-6B4C-4F73-AB67-3D10A0C6F831}" type="slidenum">
              <a:rPr lang="en-US" altLang="en-US"/>
              <a:pPr/>
              <a:t>63</a:t>
            </a:fld>
            <a:endParaRPr lang="en-US" altLang="en-US"/>
          </a:p>
        </p:txBody>
      </p:sp>
      <p:pic>
        <p:nvPicPr>
          <p:cNvPr id="88069" name="Picture 5"/>
          <p:cNvPicPr>
            <a:picLocks noChangeAspect="1" noChangeArrowheads="1"/>
          </p:cNvPicPr>
          <p:nvPr/>
        </p:nvPicPr>
        <p:blipFill>
          <a:blip r:embed="rId2" cstate="print"/>
          <a:srcRect/>
          <a:stretch>
            <a:fillRect/>
          </a:stretch>
        </p:blipFill>
        <p:spPr bwMode="auto">
          <a:xfrm>
            <a:off x="3643306" y="4429132"/>
            <a:ext cx="1817672" cy="10128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1428728" y="928670"/>
            <a:ext cx="7498080" cy="2624142"/>
          </a:xfrm>
        </p:spPr>
        <p:txBody>
          <a:bodyPr/>
          <a:lstStyle/>
          <a:p>
            <a:pPr marL="571500" indent="-571500">
              <a:buFont typeface="Wingdings" pitchFamily="2" charset="2"/>
              <a:buNone/>
            </a:pPr>
            <a:r>
              <a:rPr lang="en-US" b="1" dirty="0" smtClean="0">
                <a:latin typeface="Garamond" pitchFamily="18" charset="0"/>
              </a:rPr>
              <a:t>SILOGISME HIPOTETIK</a:t>
            </a:r>
            <a:endParaRPr lang="en-US" dirty="0" smtClean="0">
              <a:latin typeface="Garamond" pitchFamily="18" charset="0"/>
            </a:endParaRPr>
          </a:p>
          <a:p>
            <a:pPr marL="571500" indent="-571500">
              <a:buFont typeface="Wingdings" pitchFamily="2" charset="2"/>
              <a:buNone/>
            </a:pPr>
            <a:r>
              <a:rPr lang="en-US" dirty="0" err="1" smtClean="0">
                <a:latin typeface="Garamond" pitchFamily="18" charset="0"/>
              </a:rPr>
              <a:t>Jika</a:t>
            </a:r>
            <a:r>
              <a:rPr lang="en-US" dirty="0" smtClean="0">
                <a:latin typeface="Garamond" pitchFamily="18" charset="0"/>
              </a:rPr>
              <a:t> </a:t>
            </a:r>
            <a:r>
              <a:rPr lang="en-US" dirty="0" err="1" smtClean="0">
                <a:latin typeface="Garamond" pitchFamily="18" charset="0"/>
              </a:rPr>
              <a:t>diketahui</a:t>
            </a:r>
            <a:r>
              <a:rPr lang="en-US" dirty="0" smtClean="0">
                <a:latin typeface="Garamond" pitchFamily="18" charset="0"/>
              </a:rPr>
              <a:t> 2 </a:t>
            </a:r>
            <a:r>
              <a:rPr lang="en-US" dirty="0" err="1" smtClean="0">
                <a:latin typeface="Garamond" pitchFamily="18" charset="0"/>
              </a:rPr>
              <a:t>buah</a:t>
            </a:r>
            <a:r>
              <a:rPr lang="en-US" dirty="0" smtClean="0">
                <a:latin typeface="Garamond" pitchFamily="18" charset="0"/>
              </a:rPr>
              <a:t> </a:t>
            </a:r>
            <a:r>
              <a:rPr lang="en-US" dirty="0" err="1" smtClean="0">
                <a:latin typeface="Garamond" pitchFamily="18" charset="0"/>
              </a:rPr>
              <a:t>kondisional</a:t>
            </a:r>
            <a:r>
              <a:rPr lang="en-US" dirty="0" smtClean="0">
                <a:latin typeface="Garamond" pitchFamily="18" charset="0"/>
              </a:rPr>
              <a:t> yang </a:t>
            </a:r>
            <a:r>
              <a:rPr lang="en-US" dirty="0" err="1" smtClean="0">
                <a:latin typeface="Garamond" pitchFamily="18" charset="0"/>
              </a:rPr>
              <a:t>berkesinambungan</a:t>
            </a:r>
            <a:r>
              <a:rPr lang="en-US" dirty="0" smtClean="0">
                <a:latin typeface="Garamond" pitchFamily="18" charset="0"/>
              </a:rPr>
              <a:t> </a:t>
            </a:r>
            <a:r>
              <a:rPr lang="en-US" dirty="0" err="1" smtClean="0">
                <a:latin typeface="Garamond" pitchFamily="18" charset="0"/>
              </a:rPr>
              <a:t>maka</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disimpulkan</a:t>
            </a:r>
            <a:r>
              <a:rPr lang="en-US" dirty="0" smtClean="0">
                <a:latin typeface="Garamond" pitchFamily="18" charset="0"/>
              </a:rPr>
              <a:t> </a:t>
            </a:r>
            <a:r>
              <a:rPr lang="en-US" dirty="0" err="1" smtClean="0">
                <a:latin typeface="Garamond" pitchFamily="18" charset="0"/>
              </a:rPr>
              <a:t>suatu</a:t>
            </a:r>
            <a:r>
              <a:rPr lang="en-US" dirty="0" smtClean="0">
                <a:latin typeface="Garamond" pitchFamily="18" charset="0"/>
              </a:rPr>
              <a:t> </a:t>
            </a:r>
            <a:r>
              <a:rPr lang="en-US" dirty="0" err="1" smtClean="0">
                <a:latin typeface="Garamond" pitchFamily="18" charset="0"/>
              </a:rPr>
              <a:t>kalimat</a:t>
            </a:r>
            <a:r>
              <a:rPr lang="en-US" dirty="0" smtClean="0">
                <a:latin typeface="Garamond" pitchFamily="18" charset="0"/>
              </a:rPr>
              <a:t> </a:t>
            </a:r>
            <a:r>
              <a:rPr lang="en-US" dirty="0" err="1" smtClean="0">
                <a:latin typeface="Garamond" pitchFamily="18" charset="0"/>
              </a:rPr>
              <a:t>kondisional</a:t>
            </a:r>
            <a:r>
              <a:rPr lang="en-US" dirty="0" smtClean="0">
                <a:latin typeface="Garamond" pitchFamily="18" charset="0"/>
              </a:rPr>
              <a:t> yang </a:t>
            </a:r>
            <a:r>
              <a:rPr lang="en-US" dirty="0" err="1" smtClean="0">
                <a:latin typeface="Garamond" pitchFamily="18" charset="0"/>
              </a:rPr>
              <a:t>baru</a:t>
            </a:r>
            <a:r>
              <a:rPr lang="en-US" dirty="0" smtClean="0">
                <a:latin typeface="Garamond" pitchFamily="18" charset="0"/>
              </a:rPr>
              <a:t> </a:t>
            </a:r>
          </a:p>
        </p:txBody>
      </p:sp>
      <p:sp>
        <p:nvSpPr>
          <p:cNvPr id="8909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48A3F24-8DC0-442D-92B9-7115AC450550}" type="slidenum">
              <a:rPr lang="en-US" altLang="en-US"/>
              <a:pPr/>
              <a:t>64</a:t>
            </a:fld>
            <a:endParaRPr lang="en-US" altLang="en-US"/>
          </a:p>
        </p:txBody>
      </p:sp>
      <p:pic>
        <p:nvPicPr>
          <p:cNvPr id="89093" name="Picture 4"/>
          <p:cNvPicPr>
            <a:picLocks noChangeAspect="1" noChangeArrowheads="1"/>
          </p:cNvPicPr>
          <p:nvPr/>
        </p:nvPicPr>
        <p:blipFill>
          <a:blip r:embed="rId2" cstate="print"/>
          <a:srcRect/>
          <a:stretch>
            <a:fillRect/>
          </a:stretch>
        </p:blipFill>
        <p:spPr bwMode="auto">
          <a:xfrm>
            <a:off x="3857620" y="4357694"/>
            <a:ext cx="1674796" cy="9334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C87D581-7D3E-4747-9E88-D8512566A8EA}" type="slidenum">
              <a:rPr lang="en-US" altLang="en-US"/>
              <a:pPr/>
              <a:t>65</a:t>
            </a:fld>
            <a:endParaRPr lang="en-US" altLang="en-US"/>
          </a:p>
        </p:txBody>
      </p:sp>
      <p:pic>
        <p:nvPicPr>
          <p:cNvPr id="90117" name="Picture 4"/>
          <p:cNvPicPr>
            <a:picLocks noChangeAspect="1" noChangeArrowheads="1"/>
          </p:cNvPicPr>
          <p:nvPr/>
        </p:nvPicPr>
        <p:blipFill>
          <a:blip r:embed="rId2" cstate="print"/>
          <a:srcRect/>
          <a:stretch>
            <a:fillRect/>
          </a:stretch>
        </p:blipFill>
        <p:spPr bwMode="auto">
          <a:xfrm>
            <a:off x="1187450" y="188913"/>
            <a:ext cx="6646863" cy="6497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id-ID" sz="3600" dirty="0" smtClean="0"/>
              <a:t>Latihan :</a:t>
            </a:r>
            <a:endParaRPr lang="en-US" sz="3600" dirty="0" smtClean="0"/>
          </a:p>
        </p:txBody>
      </p:sp>
      <p:sp>
        <p:nvSpPr>
          <p:cNvPr id="92163" name="Rectangle 3"/>
          <p:cNvSpPr>
            <a:spLocks noGrp="1" noChangeArrowheads="1"/>
          </p:cNvSpPr>
          <p:nvPr>
            <p:ph idx="1"/>
          </p:nvPr>
        </p:nvSpPr>
        <p:spPr/>
        <p:txBody>
          <a:bodyPr/>
          <a:lstStyle/>
          <a:p>
            <a:pPr>
              <a:lnSpc>
                <a:spcPct val="80000"/>
              </a:lnSpc>
              <a:buFont typeface="Wingdings" pitchFamily="2" charset="2"/>
              <a:buNone/>
            </a:pPr>
            <a:r>
              <a:rPr lang="en-US" sz="1900" dirty="0" err="1" smtClean="0">
                <a:latin typeface="Garamond" pitchFamily="18" charset="0"/>
              </a:rPr>
              <a:t>Diketahui</a:t>
            </a:r>
            <a:r>
              <a:rPr lang="en-US" sz="1900" dirty="0" smtClean="0">
                <a:latin typeface="Garamond" pitchFamily="18" charset="0"/>
              </a:rPr>
              <a:t> :</a:t>
            </a:r>
            <a:endParaRPr lang="de-DE" sz="1900" dirty="0" smtClean="0">
              <a:latin typeface="Garamond" pitchFamily="18" charset="0"/>
            </a:endParaRPr>
          </a:p>
          <a:p>
            <a:pPr>
              <a:lnSpc>
                <a:spcPct val="80000"/>
              </a:lnSpc>
              <a:buFont typeface="Wingdings" pitchFamily="2" charset="2"/>
              <a:buNone/>
            </a:pPr>
            <a:r>
              <a:rPr lang="de-DE" sz="1900" dirty="0" smtClean="0">
                <a:latin typeface="Garamond" pitchFamily="18" charset="0"/>
              </a:rPr>
              <a:t>Jika ibu datang dari pasar, maka ani senang sekali</a:t>
            </a:r>
          </a:p>
          <a:p>
            <a:pPr>
              <a:lnSpc>
                <a:spcPct val="80000"/>
              </a:lnSpc>
              <a:buFont typeface="Wingdings" pitchFamily="2" charset="2"/>
              <a:buNone/>
            </a:pPr>
            <a:r>
              <a:rPr lang="de-DE" sz="1900" dirty="0" smtClean="0">
                <a:latin typeface="Garamond" pitchFamily="18" charset="0"/>
              </a:rPr>
              <a:t>Ibu datang dari pasar dan membawa kue bolu</a:t>
            </a:r>
          </a:p>
          <a:p>
            <a:pPr>
              <a:lnSpc>
                <a:spcPct val="80000"/>
              </a:lnSpc>
              <a:buFont typeface="Wingdings" pitchFamily="2" charset="2"/>
              <a:buNone/>
            </a:pPr>
            <a:r>
              <a:rPr lang="de-DE" sz="1900" dirty="0" smtClean="0">
                <a:latin typeface="Garamond" pitchFamily="18" charset="0"/>
              </a:rPr>
              <a:t>Jadi : Ani senang sekali</a:t>
            </a:r>
          </a:p>
          <a:p>
            <a:pPr>
              <a:lnSpc>
                <a:spcPct val="80000"/>
              </a:lnSpc>
              <a:buFont typeface="Wingdings" pitchFamily="2" charset="2"/>
              <a:buNone/>
            </a:pPr>
            <a:endParaRPr lang="de-DE" sz="1900" dirty="0" smtClean="0">
              <a:latin typeface="Garamond" pitchFamily="18" charset="0"/>
            </a:endParaRPr>
          </a:p>
          <a:p>
            <a:pPr>
              <a:lnSpc>
                <a:spcPct val="80000"/>
              </a:lnSpc>
              <a:buFont typeface="Wingdings" pitchFamily="2" charset="2"/>
              <a:buNone/>
            </a:pPr>
            <a:r>
              <a:rPr lang="de-DE" sz="1900" dirty="0" smtClean="0">
                <a:latin typeface="Garamond" pitchFamily="18" charset="0"/>
              </a:rPr>
              <a:t>Apakah kesimpulan tersebut Valid?</a:t>
            </a:r>
          </a:p>
          <a:p>
            <a:pPr>
              <a:lnSpc>
                <a:spcPct val="80000"/>
              </a:lnSpc>
              <a:buFont typeface="Wingdings" pitchFamily="2" charset="2"/>
              <a:buNone/>
            </a:pPr>
            <a:endParaRPr lang="de-DE" sz="1900" dirty="0" smtClean="0">
              <a:latin typeface="Garamond" pitchFamily="18" charset="0"/>
            </a:endParaRPr>
          </a:p>
          <a:p>
            <a:pPr>
              <a:lnSpc>
                <a:spcPct val="80000"/>
              </a:lnSpc>
              <a:buFont typeface="Wingdings" pitchFamily="2" charset="2"/>
              <a:buNone/>
            </a:pPr>
            <a:r>
              <a:rPr lang="de-DE" sz="1900" dirty="0" smtClean="0">
                <a:latin typeface="Garamond" pitchFamily="18" charset="0"/>
              </a:rPr>
              <a:t>Jawab :</a:t>
            </a:r>
          </a:p>
          <a:p>
            <a:pPr>
              <a:lnSpc>
                <a:spcPct val="80000"/>
              </a:lnSpc>
              <a:buFont typeface="Wingdings" pitchFamily="2" charset="2"/>
              <a:buNone/>
            </a:pPr>
            <a:r>
              <a:rPr lang="de-DE" sz="1900" dirty="0" smtClean="0">
                <a:latin typeface="Garamond" pitchFamily="18" charset="0"/>
              </a:rPr>
              <a:t>Ubah penalaran tersebut menjadi kalimat proposisi</a:t>
            </a:r>
            <a:endParaRPr lang="de-DE" sz="1900" u="sng" dirty="0" smtClean="0">
              <a:latin typeface="Garamond" pitchFamily="18" charset="0"/>
            </a:endParaRPr>
          </a:p>
          <a:p>
            <a:pPr>
              <a:lnSpc>
                <a:spcPct val="80000"/>
              </a:lnSpc>
              <a:buFont typeface="Wingdings" pitchFamily="2" charset="2"/>
              <a:buNone/>
            </a:pPr>
            <a:r>
              <a:rPr lang="de-DE" sz="1900" u="sng" dirty="0" smtClean="0">
                <a:latin typeface="Garamond" pitchFamily="18" charset="0"/>
              </a:rPr>
              <a:t>Premis:</a:t>
            </a:r>
            <a:endParaRPr lang="de-DE" sz="1900" dirty="0" smtClean="0">
              <a:latin typeface="Garamond" pitchFamily="18" charset="0"/>
            </a:endParaRPr>
          </a:p>
          <a:p>
            <a:pPr>
              <a:lnSpc>
                <a:spcPct val="80000"/>
              </a:lnSpc>
              <a:buFont typeface="Wingdings" pitchFamily="2" charset="2"/>
              <a:buNone/>
            </a:pPr>
            <a:r>
              <a:rPr lang="de-DE" sz="1900" dirty="0" smtClean="0">
                <a:latin typeface="Garamond" pitchFamily="18" charset="0"/>
              </a:rPr>
              <a:t>Jika ibu datang dari pasar, maka ani senang sekali : p </a:t>
            </a:r>
            <a:r>
              <a:rPr lang="en-US" sz="1900" dirty="0" smtClean="0">
                <a:latin typeface="Garamond" pitchFamily="18" charset="0"/>
                <a:sym typeface="Symbol" pitchFamily="18" charset="2"/>
              </a:rPr>
              <a:t></a:t>
            </a:r>
            <a:r>
              <a:rPr lang="de-DE" sz="1900" dirty="0" smtClean="0">
                <a:latin typeface="Garamond" pitchFamily="18" charset="0"/>
              </a:rPr>
              <a:t> q</a:t>
            </a:r>
            <a:endParaRPr lang="pt-BR" sz="1900" dirty="0" smtClean="0">
              <a:latin typeface="Garamond" pitchFamily="18" charset="0"/>
            </a:endParaRPr>
          </a:p>
          <a:p>
            <a:pPr>
              <a:lnSpc>
                <a:spcPct val="80000"/>
              </a:lnSpc>
              <a:buFont typeface="Wingdings" pitchFamily="2" charset="2"/>
              <a:buNone/>
            </a:pPr>
            <a:r>
              <a:rPr lang="pt-BR" sz="1900" dirty="0" smtClean="0">
                <a:latin typeface="Garamond" pitchFamily="18" charset="0"/>
              </a:rPr>
              <a:t>Ibu datang dari pasar dan membawa kue bolu : p </a:t>
            </a:r>
            <a:r>
              <a:rPr lang="en-US" sz="1900" dirty="0" smtClean="0">
                <a:latin typeface="Garamond" pitchFamily="18" charset="0"/>
                <a:sym typeface="Symbol" pitchFamily="18" charset="2"/>
              </a:rPr>
              <a:t></a:t>
            </a:r>
            <a:r>
              <a:rPr lang="pt-BR" sz="1900" dirty="0" smtClean="0">
                <a:latin typeface="Garamond" pitchFamily="18" charset="0"/>
              </a:rPr>
              <a:t> r</a:t>
            </a:r>
            <a:endParaRPr lang="de-DE" sz="1900" u="sng" dirty="0" smtClean="0">
              <a:latin typeface="Garamond" pitchFamily="18" charset="0"/>
            </a:endParaRPr>
          </a:p>
          <a:p>
            <a:pPr>
              <a:lnSpc>
                <a:spcPct val="80000"/>
              </a:lnSpc>
              <a:buFont typeface="Wingdings" pitchFamily="2" charset="2"/>
              <a:buNone/>
            </a:pPr>
            <a:endParaRPr lang="de-DE" sz="1900" u="sng" dirty="0" smtClean="0">
              <a:latin typeface="Garamond" pitchFamily="18" charset="0"/>
            </a:endParaRPr>
          </a:p>
          <a:p>
            <a:pPr>
              <a:lnSpc>
                <a:spcPct val="80000"/>
              </a:lnSpc>
              <a:buFont typeface="Wingdings" pitchFamily="2" charset="2"/>
              <a:buNone/>
            </a:pPr>
            <a:r>
              <a:rPr lang="de-DE" sz="1900" u="sng" dirty="0" smtClean="0">
                <a:latin typeface="Garamond" pitchFamily="18" charset="0"/>
              </a:rPr>
              <a:t>Kesimpulan:</a:t>
            </a:r>
            <a:endParaRPr lang="de-DE" sz="1900" dirty="0" smtClean="0">
              <a:latin typeface="Garamond" pitchFamily="18" charset="0"/>
            </a:endParaRPr>
          </a:p>
          <a:p>
            <a:pPr>
              <a:lnSpc>
                <a:spcPct val="80000"/>
              </a:lnSpc>
              <a:buFont typeface="Wingdings" pitchFamily="2" charset="2"/>
              <a:buNone/>
            </a:pPr>
            <a:r>
              <a:rPr lang="de-DE" sz="1900" dirty="0" smtClean="0">
                <a:latin typeface="Garamond" pitchFamily="18" charset="0"/>
              </a:rPr>
              <a:t>Ani senang sekali : q</a:t>
            </a:r>
            <a:endParaRPr lang="en-US" sz="1900" dirty="0" smtClean="0">
              <a:latin typeface="Garamond" pitchFamily="18" charset="0"/>
            </a:endParaRPr>
          </a:p>
        </p:txBody>
      </p:sp>
      <p:sp>
        <p:nvSpPr>
          <p:cNvPr id="9216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199B703-2FCF-48B8-8D23-3B58C0501572}" type="slidenum">
              <a:rPr lang="en-US" altLang="en-US"/>
              <a:pPr/>
              <a:t>66</a:t>
            </a:fld>
            <a:endParaRPr lang="en-US"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A2B365B-B8F3-4F48-BCB4-AB43082E1F0A}" type="slidenum">
              <a:rPr lang="en-US" altLang="en-US"/>
              <a:pPr/>
              <a:t>67</a:t>
            </a:fld>
            <a:endParaRPr lang="en-US" altLang="en-US"/>
          </a:p>
        </p:txBody>
      </p:sp>
      <p:pic>
        <p:nvPicPr>
          <p:cNvPr id="93189" name="Picture 4"/>
          <p:cNvPicPr>
            <a:picLocks noChangeAspect="1" noChangeArrowheads="1"/>
          </p:cNvPicPr>
          <p:nvPr/>
        </p:nvPicPr>
        <p:blipFill>
          <a:blip r:embed="rId2" cstate="print"/>
          <a:srcRect/>
          <a:stretch>
            <a:fillRect/>
          </a:stretch>
        </p:blipFill>
        <p:spPr bwMode="auto">
          <a:xfrm>
            <a:off x="1357289" y="1857364"/>
            <a:ext cx="7286677" cy="24241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id-ID" sz="3200" dirty="0" smtClean="0"/>
              <a:t>Latihan lagi :</a:t>
            </a:r>
            <a:endParaRPr lang="en-US" sz="3200" dirty="0" smtClean="0"/>
          </a:p>
        </p:txBody>
      </p:sp>
      <p:sp>
        <p:nvSpPr>
          <p:cNvPr id="94211" name="Rectangle 3"/>
          <p:cNvSpPr>
            <a:spLocks noGrp="1" noChangeArrowheads="1"/>
          </p:cNvSpPr>
          <p:nvPr>
            <p:ph idx="1"/>
          </p:nvPr>
        </p:nvSpPr>
        <p:spPr/>
        <p:txBody>
          <a:bodyPr/>
          <a:lstStyle/>
          <a:p>
            <a:pPr marL="571500" indent="-571500">
              <a:lnSpc>
                <a:spcPct val="90000"/>
              </a:lnSpc>
              <a:buFont typeface="Wingdings" pitchFamily="2" charset="2"/>
              <a:buNone/>
            </a:pPr>
            <a:r>
              <a:rPr lang="en-US" sz="2100" dirty="0" err="1" smtClean="0">
                <a:latin typeface="Garamond" pitchFamily="18" charset="0"/>
              </a:rPr>
              <a:t>Diketahui</a:t>
            </a:r>
            <a:r>
              <a:rPr lang="en-US" sz="2100" dirty="0" smtClean="0">
                <a:latin typeface="Garamond" pitchFamily="18" charset="0"/>
              </a:rPr>
              <a:t> :</a:t>
            </a:r>
          </a:p>
          <a:p>
            <a:pPr marL="571500" indent="-571500">
              <a:lnSpc>
                <a:spcPct val="90000"/>
              </a:lnSpc>
              <a:buFont typeface="Wingdings" pitchFamily="2" charset="2"/>
              <a:buNone/>
            </a:pPr>
            <a:r>
              <a:rPr lang="en-US" sz="2100" dirty="0" err="1" smtClean="0">
                <a:latin typeface="Garamond" pitchFamily="18" charset="0"/>
              </a:rPr>
              <a:t>Ani</a:t>
            </a:r>
            <a:r>
              <a:rPr lang="en-US" sz="2100" dirty="0" smtClean="0">
                <a:latin typeface="Garamond" pitchFamily="18" charset="0"/>
              </a:rPr>
              <a:t> </a:t>
            </a:r>
            <a:r>
              <a:rPr lang="en-US" sz="2100" dirty="0" err="1" smtClean="0">
                <a:latin typeface="Garamond" pitchFamily="18" charset="0"/>
              </a:rPr>
              <a:t>masuk</a:t>
            </a:r>
            <a:r>
              <a:rPr lang="en-US" sz="2100" dirty="0" smtClean="0">
                <a:latin typeface="Garamond" pitchFamily="18" charset="0"/>
              </a:rPr>
              <a:t> </a:t>
            </a:r>
            <a:r>
              <a:rPr lang="en-US" sz="2100" dirty="0" err="1" smtClean="0">
                <a:latin typeface="Garamond" pitchFamily="18" charset="0"/>
              </a:rPr>
              <a:t>sekolah</a:t>
            </a:r>
            <a:r>
              <a:rPr lang="en-US" sz="2100" dirty="0" smtClean="0">
                <a:latin typeface="Garamond" pitchFamily="18" charset="0"/>
              </a:rPr>
              <a:t> </a:t>
            </a:r>
            <a:r>
              <a:rPr lang="en-US" sz="2100" dirty="0" err="1" smtClean="0">
                <a:latin typeface="Garamond" pitchFamily="18" charset="0"/>
              </a:rPr>
              <a:t>atau</a:t>
            </a:r>
            <a:r>
              <a:rPr lang="en-US" sz="2100" dirty="0" smtClean="0">
                <a:latin typeface="Garamond" pitchFamily="18" charset="0"/>
              </a:rPr>
              <a:t> </a:t>
            </a:r>
            <a:r>
              <a:rPr lang="en-US" sz="2100" dirty="0" err="1" smtClean="0">
                <a:latin typeface="Garamond" pitchFamily="18" charset="0"/>
              </a:rPr>
              <a:t>ani</a:t>
            </a:r>
            <a:r>
              <a:rPr lang="en-US" sz="2100" dirty="0" smtClean="0">
                <a:latin typeface="Garamond" pitchFamily="18" charset="0"/>
              </a:rPr>
              <a:t> </a:t>
            </a:r>
            <a:r>
              <a:rPr lang="en-US" sz="2100" dirty="0" err="1" smtClean="0">
                <a:latin typeface="Garamond" pitchFamily="18" charset="0"/>
              </a:rPr>
              <a:t>tidak</a:t>
            </a:r>
            <a:r>
              <a:rPr lang="en-US" sz="2100" dirty="0" smtClean="0">
                <a:latin typeface="Garamond" pitchFamily="18" charset="0"/>
              </a:rPr>
              <a:t> </a:t>
            </a:r>
            <a:r>
              <a:rPr lang="en-US" sz="2100" dirty="0" err="1" smtClean="0">
                <a:latin typeface="Garamond" pitchFamily="18" charset="0"/>
              </a:rPr>
              <a:t>masuk</a:t>
            </a:r>
            <a:r>
              <a:rPr lang="en-US" sz="2100" dirty="0" smtClean="0">
                <a:latin typeface="Garamond" pitchFamily="18" charset="0"/>
              </a:rPr>
              <a:t> </a:t>
            </a:r>
            <a:r>
              <a:rPr lang="en-US" sz="2100" dirty="0" err="1" smtClean="0">
                <a:latin typeface="Garamond" pitchFamily="18" charset="0"/>
              </a:rPr>
              <a:t>sekolah</a:t>
            </a:r>
            <a:endParaRPr lang="en-US" sz="2100" dirty="0" smtClean="0">
              <a:latin typeface="Garamond" pitchFamily="18" charset="0"/>
            </a:endParaRPr>
          </a:p>
          <a:p>
            <a:pPr marL="571500" indent="-571500">
              <a:lnSpc>
                <a:spcPct val="90000"/>
              </a:lnSpc>
              <a:buFont typeface="Wingdings" pitchFamily="2" charset="2"/>
              <a:buNone/>
            </a:pPr>
            <a:r>
              <a:rPr lang="en-US" sz="2100" dirty="0" err="1" smtClean="0">
                <a:latin typeface="Garamond" pitchFamily="18" charset="0"/>
              </a:rPr>
              <a:t>Jika</a:t>
            </a:r>
            <a:r>
              <a:rPr lang="en-US" sz="2100" dirty="0" smtClean="0">
                <a:latin typeface="Garamond" pitchFamily="18" charset="0"/>
              </a:rPr>
              <a:t> </a:t>
            </a:r>
            <a:r>
              <a:rPr lang="en-US" sz="2100" dirty="0" err="1" smtClean="0">
                <a:latin typeface="Garamond" pitchFamily="18" charset="0"/>
              </a:rPr>
              <a:t>ani</a:t>
            </a:r>
            <a:r>
              <a:rPr lang="en-US" sz="2100" dirty="0" smtClean="0">
                <a:latin typeface="Garamond" pitchFamily="18" charset="0"/>
              </a:rPr>
              <a:t> </a:t>
            </a:r>
            <a:r>
              <a:rPr lang="en-US" sz="2100" dirty="0" err="1" smtClean="0">
                <a:latin typeface="Garamond" pitchFamily="18" charset="0"/>
              </a:rPr>
              <a:t>tidak</a:t>
            </a:r>
            <a:r>
              <a:rPr lang="en-US" sz="2100" dirty="0" smtClean="0">
                <a:latin typeface="Garamond" pitchFamily="18" charset="0"/>
              </a:rPr>
              <a:t> </a:t>
            </a:r>
            <a:r>
              <a:rPr lang="en-US" sz="2100" dirty="0" err="1" smtClean="0">
                <a:latin typeface="Garamond" pitchFamily="18" charset="0"/>
              </a:rPr>
              <a:t>masuk</a:t>
            </a:r>
            <a:r>
              <a:rPr lang="en-US" sz="2100" dirty="0" smtClean="0">
                <a:latin typeface="Garamond" pitchFamily="18" charset="0"/>
              </a:rPr>
              <a:t> </a:t>
            </a:r>
            <a:r>
              <a:rPr lang="en-US" sz="2100" dirty="0" err="1" smtClean="0">
                <a:latin typeface="Garamond" pitchFamily="18" charset="0"/>
              </a:rPr>
              <a:t>sekolah</a:t>
            </a:r>
            <a:r>
              <a:rPr lang="en-US" sz="2100" dirty="0" smtClean="0">
                <a:latin typeface="Garamond" pitchFamily="18" charset="0"/>
              </a:rPr>
              <a:t> </a:t>
            </a:r>
            <a:r>
              <a:rPr lang="en-US" sz="2100" dirty="0" err="1" smtClean="0">
                <a:latin typeface="Garamond" pitchFamily="18" charset="0"/>
              </a:rPr>
              <a:t>maka</a:t>
            </a:r>
            <a:r>
              <a:rPr lang="en-US" sz="2100" dirty="0" smtClean="0">
                <a:latin typeface="Garamond" pitchFamily="18" charset="0"/>
              </a:rPr>
              <a:t> </a:t>
            </a:r>
            <a:r>
              <a:rPr lang="en-US" sz="2100" dirty="0" err="1" smtClean="0">
                <a:latin typeface="Garamond" pitchFamily="18" charset="0"/>
              </a:rPr>
              <a:t>sekolah</a:t>
            </a:r>
            <a:r>
              <a:rPr lang="en-US" sz="2100" dirty="0" smtClean="0">
                <a:latin typeface="Garamond" pitchFamily="18" charset="0"/>
              </a:rPr>
              <a:t> </a:t>
            </a:r>
            <a:r>
              <a:rPr lang="en-US" sz="2100" dirty="0" err="1" smtClean="0">
                <a:latin typeface="Garamond" pitchFamily="18" charset="0"/>
              </a:rPr>
              <a:t>pasti</a:t>
            </a:r>
            <a:r>
              <a:rPr lang="en-US" sz="2100" dirty="0" smtClean="0">
                <a:latin typeface="Garamond" pitchFamily="18" charset="0"/>
              </a:rPr>
              <a:t> </a:t>
            </a:r>
            <a:r>
              <a:rPr lang="en-US" sz="2100" dirty="0" err="1" smtClean="0">
                <a:latin typeface="Garamond" pitchFamily="18" charset="0"/>
              </a:rPr>
              <a:t>libur</a:t>
            </a:r>
            <a:endParaRPr lang="en-US" sz="2100" dirty="0" smtClean="0">
              <a:latin typeface="Garamond" pitchFamily="18" charset="0"/>
            </a:endParaRPr>
          </a:p>
          <a:p>
            <a:pPr marL="571500" indent="-571500">
              <a:lnSpc>
                <a:spcPct val="90000"/>
              </a:lnSpc>
              <a:buFont typeface="Wingdings" pitchFamily="2" charset="2"/>
              <a:buNone/>
            </a:pPr>
            <a:r>
              <a:rPr lang="en-US" sz="2100" dirty="0" err="1" smtClean="0">
                <a:latin typeface="Garamond" pitchFamily="18" charset="0"/>
              </a:rPr>
              <a:t>Sekolah</a:t>
            </a:r>
            <a:r>
              <a:rPr lang="en-US" sz="2100" dirty="0" smtClean="0">
                <a:latin typeface="Garamond" pitchFamily="18" charset="0"/>
              </a:rPr>
              <a:t> </a:t>
            </a:r>
            <a:r>
              <a:rPr lang="en-US" sz="2100" dirty="0" err="1" smtClean="0">
                <a:latin typeface="Garamond" pitchFamily="18" charset="0"/>
              </a:rPr>
              <a:t>Tidak</a:t>
            </a:r>
            <a:r>
              <a:rPr lang="en-US" sz="2100" dirty="0" smtClean="0">
                <a:latin typeface="Garamond" pitchFamily="18" charset="0"/>
              </a:rPr>
              <a:t> </a:t>
            </a:r>
            <a:r>
              <a:rPr lang="en-US" sz="2100" dirty="0" err="1" smtClean="0">
                <a:latin typeface="Garamond" pitchFamily="18" charset="0"/>
              </a:rPr>
              <a:t>Libur</a:t>
            </a:r>
            <a:endParaRPr lang="en-US" sz="2100" dirty="0" smtClean="0">
              <a:latin typeface="Garamond" pitchFamily="18" charset="0"/>
            </a:endParaRPr>
          </a:p>
          <a:p>
            <a:pPr marL="571500" indent="-571500">
              <a:lnSpc>
                <a:spcPct val="90000"/>
              </a:lnSpc>
              <a:buFont typeface="Wingdings" pitchFamily="2" charset="2"/>
              <a:buNone/>
            </a:pPr>
            <a:r>
              <a:rPr lang="en-US" sz="2100" dirty="0" err="1" smtClean="0">
                <a:latin typeface="Garamond" pitchFamily="18" charset="0"/>
              </a:rPr>
              <a:t>Apa</a:t>
            </a:r>
            <a:r>
              <a:rPr lang="en-US" sz="2100" dirty="0" smtClean="0">
                <a:latin typeface="Garamond" pitchFamily="18" charset="0"/>
              </a:rPr>
              <a:t> </a:t>
            </a:r>
            <a:r>
              <a:rPr lang="en-US" sz="2100" dirty="0" err="1" smtClean="0">
                <a:latin typeface="Garamond" pitchFamily="18" charset="0"/>
              </a:rPr>
              <a:t>Kesimpulan</a:t>
            </a:r>
            <a:r>
              <a:rPr lang="en-US" sz="2100" dirty="0" smtClean="0">
                <a:latin typeface="Garamond" pitchFamily="18" charset="0"/>
              </a:rPr>
              <a:t> </a:t>
            </a:r>
            <a:r>
              <a:rPr lang="en-US" sz="2100" dirty="0" err="1" smtClean="0">
                <a:latin typeface="Garamond" pitchFamily="18" charset="0"/>
              </a:rPr>
              <a:t>dari</a:t>
            </a:r>
            <a:r>
              <a:rPr lang="en-US" sz="2100" dirty="0" smtClean="0">
                <a:latin typeface="Garamond" pitchFamily="18" charset="0"/>
              </a:rPr>
              <a:t> </a:t>
            </a:r>
            <a:r>
              <a:rPr lang="en-US" sz="2100" dirty="0" err="1" smtClean="0">
                <a:latin typeface="Garamond" pitchFamily="18" charset="0"/>
              </a:rPr>
              <a:t>penalaran</a:t>
            </a:r>
            <a:r>
              <a:rPr lang="en-US" sz="2100" dirty="0" smtClean="0">
                <a:latin typeface="Garamond" pitchFamily="18" charset="0"/>
              </a:rPr>
              <a:t> </a:t>
            </a:r>
            <a:r>
              <a:rPr lang="en-US" sz="2100" dirty="0" err="1" smtClean="0">
                <a:latin typeface="Garamond" pitchFamily="18" charset="0"/>
              </a:rPr>
              <a:t>tersebut</a:t>
            </a:r>
            <a:r>
              <a:rPr lang="en-US" sz="2100" dirty="0" smtClean="0">
                <a:latin typeface="Garamond" pitchFamily="18" charset="0"/>
              </a:rPr>
              <a:t> ?</a:t>
            </a:r>
          </a:p>
          <a:p>
            <a:pPr marL="571500" indent="-571500">
              <a:lnSpc>
                <a:spcPct val="90000"/>
              </a:lnSpc>
              <a:buFont typeface="Wingdings" pitchFamily="2" charset="2"/>
              <a:buNone/>
            </a:pPr>
            <a:endParaRPr lang="en-US" sz="2100" dirty="0" smtClean="0">
              <a:latin typeface="Garamond" pitchFamily="18" charset="0"/>
            </a:endParaRPr>
          </a:p>
          <a:p>
            <a:pPr marL="571500" indent="-571500">
              <a:lnSpc>
                <a:spcPct val="90000"/>
              </a:lnSpc>
              <a:buFont typeface="Wingdings" pitchFamily="2" charset="2"/>
              <a:buNone/>
            </a:pPr>
            <a:r>
              <a:rPr lang="en-US" sz="2100" dirty="0" err="1" smtClean="0">
                <a:latin typeface="Garamond" pitchFamily="18" charset="0"/>
              </a:rPr>
              <a:t>Jawab</a:t>
            </a:r>
            <a:r>
              <a:rPr lang="en-US" sz="2100" dirty="0" smtClean="0">
                <a:latin typeface="Garamond" pitchFamily="18" charset="0"/>
              </a:rPr>
              <a:t> :</a:t>
            </a:r>
          </a:p>
          <a:p>
            <a:pPr marL="571500" indent="-571500">
              <a:lnSpc>
                <a:spcPct val="90000"/>
              </a:lnSpc>
              <a:buFont typeface="Wingdings" pitchFamily="2" charset="2"/>
              <a:buNone/>
            </a:pPr>
            <a:r>
              <a:rPr lang="en-US" sz="2100" dirty="0" err="1" smtClean="0">
                <a:latin typeface="Garamond" pitchFamily="18" charset="0"/>
              </a:rPr>
              <a:t>Gunakan</a:t>
            </a:r>
            <a:r>
              <a:rPr lang="en-US" sz="2100" dirty="0" smtClean="0">
                <a:latin typeface="Garamond" pitchFamily="18" charset="0"/>
              </a:rPr>
              <a:t> </a:t>
            </a:r>
            <a:r>
              <a:rPr lang="en-US" sz="2100" dirty="0" err="1" smtClean="0">
                <a:latin typeface="Garamond" pitchFamily="18" charset="0"/>
              </a:rPr>
              <a:t>metode</a:t>
            </a:r>
            <a:r>
              <a:rPr lang="en-US" sz="2100" dirty="0" smtClean="0">
                <a:latin typeface="Garamond" pitchFamily="18" charset="0"/>
              </a:rPr>
              <a:t> </a:t>
            </a:r>
            <a:r>
              <a:rPr lang="en-US" sz="2100" dirty="0" err="1" smtClean="0">
                <a:latin typeface="Garamond" pitchFamily="18" charset="0"/>
              </a:rPr>
              <a:t>deduksi</a:t>
            </a:r>
            <a:r>
              <a:rPr lang="en-US" sz="2100" dirty="0" smtClean="0">
                <a:latin typeface="Garamond" pitchFamily="18" charset="0"/>
              </a:rPr>
              <a:t> !</a:t>
            </a:r>
            <a:endParaRPr lang="en-US" sz="2100" u="sng" dirty="0" smtClean="0">
              <a:latin typeface="Garamond" pitchFamily="18" charset="0"/>
            </a:endParaRPr>
          </a:p>
          <a:p>
            <a:pPr marL="571500" indent="-571500">
              <a:lnSpc>
                <a:spcPct val="90000"/>
              </a:lnSpc>
              <a:buFont typeface="Wingdings" pitchFamily="2" charset="2"/>
              <a:buNone/>
            </a:pPr>
            <a:r>
              <a:rPr lang="en-US" sz="2100" u="sng" dirty="0" err="1" smtClean="0">
                <a:latin typeface="Garamond" pitchFamily="18" charset="0"/>
              </a:rPr>
              <a:t>Premis</a:t>
            </a:r>
            <a:r>
              <a:rPr lang="en-US" sz="2100" u="sng" dirty="0" smtClean="0">
                <a:latin typeface="Garamond" pitchFamily="18" charset="0"/>
              </a:rPr>
              <a:t>:</a:t>
            </a:r>
            <a:endParaRPr lang="en-US" sz="2100" dirty="0" smtClean="0">
              <a:latin typeface="Garamond" pitchFamily="18" charset="0"/>
            </a:endParaRPr>
          </a:p>
          <a:p>
            <a:pPr marL="571500" indent="-571500">
              <a:lnSpc>
                <a:spcPct val="90000"/>
              </a:lnSpc>
              <a:buFont typeface="Wingdings" pitchFamily="2" charset="2"/>
              <a:buNone/>
            </a:pPr>
            <a:r>
              <a:rPr lang="en-US" sz="2100" dirty="0" err="1" smtClean="0">
                <a:latin typeface="Garamond" pitchFamily="18" charset="0"/>
              </a:rPr>
              <a:t>Ani</a:t>
            </a:r>
            <a:r>
              <a:rPr lang="en-US" sz="2100" dirty="0" smtClean="0">
                <a:latin typeface="Garamond" pitchFamily="18" charset="0"/>
              </a:rPr>
              <a:t> </a:t>
            </a:r>
            <a:r>
              <a:rPr lang="en-US" sz="2100" dirty="0" err="1" smtClean="0">
                <a:latin typeface="Garamond" pitchFamily="18" charset="0"/>
              </a:rPr>
              <a:t>masuk</a:t>
            </a:r>
            <a:r>
              <a:rPr lang="en-US" sz="2100" dirty="0" smtClean="0">
                <a:latin typeface="Garamond" pitchFamily="18" charset="0"/>
              </a:rPr>
              <a:t> </a:t>
            </a:r>
            <a:r>
              <a:rPr lang="en-US" sz="2100" dirty="0" err="1" smtClean="0">
                <a:latin typeface="Garamond" pitchFamily="18" charset="0"/>
              </a:rPr>
              <a:t>sekolah</a:t>
            </a:r>
            <a:r>
              <a:rPr lang="en-US" sz="2100" dirty="0" smtClean="0">
                <a:latin typeface="Garamond" pitchFamily="18" charset="0"/>
              </a:rPr>
              <a:t> </a:t>
            </a:r>
            <a:r>
              <a:rPr lang="en-US" sz="2100" dirty="0" err="1" smtClean="0">
                <a:latin typeface="Garamond" pitchFamily="18" charset="0"/>
              </a:rPr>
              <a:t>atau</a:t>
            </a:r>
            <a:r>
              <a:rPr lang="en-US" sz="2100" dirty="0" smtClean="0">
                <a:latin typeface="Garamond" pitchFamily="18" charset="0"/>
              </a:rPr>
              <a:t> </a:t>
            </a:r>
            <a:r>
              <a:rPr lang="en-US" sz="2100" dirty="0" err="1" smtClean="0">
                <a:latin typeface="Garamond" pitchFamily="18" charset="0"/>
              </a:rPr>
              <a:t>ani</a:t>
            </a:r>
            <a:r>
              <a:rPr lang="en-US" sz="2100" dirty="0" smtClean="0">
                <a:latin typeface="Garamond" pitchFamily="18" charset="0"/>
              </a:rPr>
              <a:t> </a:t>
            </a:r>
            <a:r>
              <a:rPr lang="en-US" sz="2100" dirty="0" err="1" smtClean="0">
                <a:latin typeface="Garamond" pitchFamily="18" charset="0"/>
              </a:rPr>
              <a:t>tidak</a:t>
            </a:r>
            <a:r>
              <a:rPr lang="en-US" sz="2100" dirty="0" smtClean="0">
                <a:latin typeface="Garamond" pitchFamily="18" charset="0"/>
              </a:rPr>
              <a:t> </a:t>
            </a:r>
            <a:r>
              <a:rPr lang="en-US" sz="2100" dirty="0" err="1" smtClean="0">
                <a:latin typeface="Garamond" pitchFamily="18" charset="0"/>
              </a:rPr>
              <a:t>masuk</a:t>
            </a:r>
            <a:r>
              <a:rPr lang="en-US" sz="2100" dirty="0" smtClean="0">
                <a:latin typeface="Garamond" pitchFamily="18" charset="0"/>
              </a:rPr>
              <a:t> </a:t>
            </a:r>
            <a:r>
              <a:rPr lang="en-US" sz="2100" dirty="0" err="1" smtClean="0">
                <a:latin typeface="Garamond" pitchFamily="18" charset="0"/>
              </a:rPr>
              <a:t>sekolah</a:t>
            </a:r>
            <a:r>
              <a:rPr lang="en-US" sz="2100" dirty="0" smtClean="0">
                <a:latin typeface="Garamond" pitchFamily="18" charset="0"/>
              </a:rPr>
              <a:t> : p </a:t>
            </a:r>
            <a:r>
              <a:rPr lang="en-US" sz="2100" dirty="0" smtClean="0">
                <a:latin typeface="Garamond" pitchFamily="18" charset="0"/>
                <a:sym typeface="Symbol" pitchFamily="18" charset="2"/>
              </a:rPr>
              <a:t></a:t>
            </a:r>
            <a:r>
              <a:rPr lang="en-US" sz="2100" dirty="0" smtClean="0">
                <a:latin typeface="Garamond" pitchFamily="18" charset="0"/>
              </a:rPr>
              <a:t> ~ p</a:t>
            </a:r>
          </a:p>
          <a:p>
            <a:pPr marL="571500" indent="-571500">
              <a:lnSpc>
                <a:spcPct val="90000"/>
              </a:lnSpc>
              <a:buFont typeface="Wingdings" pitchFamily="2" charset="2"/>
              <a:buNone/>
            </a:pPr>
            <a:r>
              <a:rPr lang="en-US" sz="2100" dirty="0" err="1" smtClean="0">
                <a:latin typeface="Garamond" pitchFamily="18" charset="0"/>
              </a:rPr>
              <a:t>Jika</a:t>
            </a:r>
            <a:r>
              <a:rPr lang="en-US" sz="2100" dirty="0" smtClean="0">
                <a:latin typeface="Garamond" pitchFamily="18" charset="0"/>
              </a:rPr>
              <a:t> </a:t>
            </a:r>
            <a:r>
              <a:rPr lang="en-US" sz="2100" dirty="0" err="1" smtClean="0">
                <a:latin typeface="Garamond" pitchFamily="18" charset="0"/>
              </a:rPr>
              <a:t>ani</a:t>
            </a:r>
            <a:r>
              <a:rPr lang="en-US" sz="2100" dirty="0" smtClean="0">
                <a:latin typeface="Garamond" pitchFamily="18" charset="0"/>
              </a:rPr>
              <a:t> </a:t>
            </a:r>
            <a:r>
              <a:rPr lang="en-US" sz="2100" dirty="0" err="1" smtClean="0">
                <a:latin typeface="Garamond" pitchFamily="18" charset="0"/>
              </a:rPr>
              <a:t>tidak</a:t>
            </a:r>
            <a:r>
              <a:rPr lang="en-US" sz="2100" dirty="0" smtClean="0">
                <a:latin typeface="Garamond" pitchFamily="18" charset="0"/>
              </a:rPr>
              <a:t> </a:t>
            </a:r>
            <a:r>
              <a:rPr lang="en-US" sz="2100" dirty="0" err="1" smtClean="0">
                <a:latin typeface="Garamond" pitchFamily="18" charset="0"/>
              </a:rPr>
              <a:t>masuk</a:t>
            </a:r>
            <a:r>
              <a:rPr lang="en-US" sz="2100" dirty="0" smtClean="0">
                <a:latin typeface="Garamond" pitchFamily="18" charset="0"/>
              </a:rPr>
              <a:t> </a:t>
            </a:r>
            <a:r>
              <a:rPr lang="en-US" sz="2100" dirty="0" err="1" smtClean="0">
                <a:latin typeface="Garamond" pitchFamily="18" charset="0"/>
              </a:rPr>
              <a:t>sekolah</a:t>
            </a:r>
            <a:r>
              <a:rPr lang="en-US" sz="2100" dirty="0" smtClean="0">
                <a:latin typeface="Garamond" pitchFamily="18" charset="0"/>
              </a:rPr>
              <a:t> </a:t>
            </a:r>
            <a:r>
              <a:rPr lang="en-US" sz="2100" dirty="0" err="1" smtClean="0">
                <a:latin typeface="Garamond" pitchFamily="18" charset="0"/>
              </a:rPr>
              <a:t>maka</a:t>
            </a:r>
            <a:r>
              <a:rPr lang="en-US" sz="2100" dirty="0" smtClean="0">
                <a:latin typeface="Garamond" pitchFamily="18" charset="0"/>
              </a:rPr>
              <a:t> </a:t>
            </a:r>
            <a:r>
              <a:rPr lang="en-US" sz="2100" dirty="0" err="1" smtClean="0">
                <a:latin typeface="Garamond" pitchFamily="18" charset="0"/>
              </a:rPr>
              <a:t>sekolah</a:t>
            </a:r>
            <a:r>
              <a:rPr lang="en-US" sz="2100" dirty="0" smtClean="0">
                <a:latin typeface="Garamond" pitchFamily="18" charset="0"/>
              </a:rPr>
              <a:t> </a:t>
            </a:r>
            <a:r>
              <a:rPr lang="en-US" sz="2100" dirty="0" err="1" smtClean="0">
                <a:latin typeface="Garamond" pitchFamily="18" charset="0"/>
              </a:rPr>
              <a:t>pasti</a:t>
            </a:r>
            <a:r>
              <a:rPr lang="en-US" sz="2100" dirty="0" smtClean="0">
                <a:latin typeface="Garamond" pitchFamily="18" charset="0"/>
              </a:rPr>
              <a:t> </a:t>
            </a:r>
            <a:r>
              <a:rPr lang="en-US" sz="2100" dirty="0" err="1" smtClean="0">
                <a:latin typeface="Garamond" pitchFamily="18" charset="0"/>
              </a:rPr>
              <a:t>libur</a:t>
            </a:r>
            <a:r>
              <a:rPr lang="en-US" sz="2100" dirty="0" smtClean="0">
                <a:latin typeface="Garamond" pitchFamily="18" charset="0"/>
              </a:rPr>
              <a:t> : ~ p </a:t>
            </a:r>
            <a:r>
              <a:rPr lang="en-US" sz="2100" dirty="0" smtClean="0">
                <a:latin typeface="Garamond" pitchFamily="18" charset="0"/>
                <a:sym typeface="Symbol" pitchFamily="18" charset="2"/>
              </a:rPr>
              <a:t></a:t>
            </a:r>
            <a:r>
              <a:rPr lang="en-US" sz="2100" dirty="0" smtClean="0">
                <a:latin typeface="Garamond" pitchFamily="18" charset="0"/>
              </a:rPr>
              <a:t> q</a:t>
            </a:r>
          </a:p>
          <a:p>
            <a:pPr marL="571500" indent="-571500">
              <a:lnSpc>
                <a:spcPct val="90000"/>
              </a:lnSpc>
              <a:buFont typeface="Wingdings" pitchFamily="2" charset="2"/>
              <a:buNone/>
            </a:pPr>
            <a:r>
              <a:rPr lang="en-US" sz="2100" dirty="0" err="1" smtClean="0">
                <a:latin typeface="Garamond" pitchFamily="18" charset="0"/>
              </a:rPr>
              <a:t>Sekolah</a:t>
            </a:r>
            <a:r>
              <a:rPr lang="en-US" sz="2100" dirty="0" smtClean="0">
                <a:latin typeface="Garamond" pitchFamily="18" charset="0"/>
              </a:rPr>
              <a:t> </a:t>
            </a:r>
            <a:r>
              <a:rPr lang="en-US" sz="2100" dirty="0" err="1" smtClean="0">
                <a:latin typeface="Garamond" pitchFamily="18" charset="0"/>
              </a:rPr>
              <a:t>Tidak</a:t>
            </a:r>
            <a:r>
              <a:rPr lang="en-US" sz="2100" dirty="0" smtClean="0">
                <a:latin typeface="Garamond" pitchFamily="18" charset="0"/>
              </a:rPr>
              <a:t> </a:t>
            </a:r>
            <a:r>
              <a:rPr lang="en-US" sz="2100" dirty="0" err="1" smtClean="0">
                <a:latin typeface="Garamond" pitchFamily="18" charset="0"/>
              </a:rPr>
              <a:t>Libur</a:t>
            </a:r>
            <a:r>
              <a:rPr lang="en-US" sz="2100" dirty="0" smtClean="0">
                <a:latin typeface="Garamond" pitchFamily="18" charset="0"/>
              </a:rPr>
              <a:t> : ~ q</a:t>
            </a:r>
          </a:p>
        </p:txBody>
      </p:sp>
      <p:sp>
        <p:nvSpPr>
          <p:cNvPr id="9421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9208048-6BAB-4B56-8D80-862A564A531F}" type="slidenum">
              <a:rPr lang="en-US" altLang="en-US"/>
              <a:pPr/>
              <a:t>68</a:t>
            </a:fld>
            <a:endParaRPr lang="en-US"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39453BF-559A-4908-B3EC-9663F2D88D47}" type="slidenum">
              <a:rPr lang="en-US" altLang="en-US"/>
              <a:pPr/>
              <a:t>69</a:t>
            </a:fld>
            <a:endParaRPr lang="en-US" altLang="en-US"/>
          </a:p>
        </p:txBody>
      </p:sp>
      <p:pic>
        <p:nvPicPr>
          <p:cNvPr id="95237" name="Picture 4"/>
          <p:cNvPicPr>
            <a:picLocks noChangeAspect="1" noChangeArrowheads="1"/>
          </p:cNvPicPr>
          <p:nvPr/>
        </p:nvPicPr>
        <p:blipFill>
          <a:blip r:embed="rId2" cstate="print"/>
          <a:srcRect/>
          <a:stretch>
            <a:fillRect/>
          </a:stretch>
        </p:blipFill>
        <p:spPr bwMode="auto">
          <a:xfrm>
            <a:off x="1571604" y="1773238"/>
            <a:ext cx="7143800" cy="27273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Kalkulus Proposisi-Definisi</a:t>
            </a:r>
          </a:p>
        </p:txBody>
      </p:sp>
      <p:sp>
        <p:nvSpPr>
          <p:cNvPr id="11267" name="Rectangle 3"/>
          <p:cNvSpPr>
            <a:spLocks noGrp="1" noChangeArrowheads="1"/>
          </p:cNvSpPr>
          <p:nvPr>
            <p:ph idx="1"/>
          </p:nvPr>
        </p:nvSpPr>
        <p:spPr/>
        <p:txBody>
          <a:bodyPr/>
          <a:lstStyle/>
          <a:p>
            <a:pPr>
              <a:buFont typeface="Wingdings" pitchFamily="2" charset="2"/>
              <a:buNone/>
            </a:pPr>
            <a:r>
              <a:rPr lang="en-US" smtClean="0">
                <a:latin typeface="Garamond" pitchFamily="18" charset="0"/>
              </a:rPr>
              <a:t>Contoh, jika diberikan kalimat </a:t>
            </a:r>
          </a:p>
          <a:p>
            <a:pPr algn="ctr">
              <a:buFont typeface="Wingdings" pitchFamily="2" charset="2"/>
              <a:buNone/>
            </a:pPr>
            <a:r>
              <a:rPr lang="en-US" b="1" smtClean="0">
                <a:latin typeface="Garamond" pitchFamily="18" charset="0"/>
              </a:rPr>
              <a:t>A : if not p and q then not r</a:t>
            </a:r>
          </a:p>
          <a:p>
            <a:pPr>
              <a:buFont typeface="Wingdings" pitchFamily="2" charset="2"/>
              <a:buNone/>
            </a:pPr>
            <a:r>
              <a:rPr lang="en-US" smtClean="0">
                <a:latin typeface="Garamond" pitchFamily="18" charset="0"/>
              </a:rPr>
              <a:t>Maka penyelesaian operasi kalimat A adalah</a:t>
            </a:r>
          </a:p>
          <a:p>
            <a:pPr>
              <a:buFont typeface="Wingdings" pitchFamily="2" charset="2"/>
              <a:buNone/>
            </a:pPr>
            <a:endParaRPr lang="en-US" smtClean="0">
              <a:latin typeface="Garamond" pitchFamily="18" charset="0"/>
            </a:endParaRPr>
          </a:p>
          <a:p>
            <a:pPr algn="ctr">
              <a:buFont typeface="Wingdings" pitchFamily="2" charset="2"/>
              <a:buNone/>
            </a:pPr>
            <a:r>
              <a:rPr lang="en-US" b="1" smtClean="0">
                <a:latin typeface="Garamond" pitchFamily="18" charset="0"/>
              </a:rPr>
              <a:t>if ((not p) and q) then (not r)</a:t>
            </a:r>
          </a:p>
          <a:p>
            <a:pPr algn="ctr">
              <a:buFont typeface="Wingdings" pitchFamily="2" charset="2"/>
              <a:buNone/>
            </a:pPr>
            <a:r>
              <a:rPr lang="en-US" smtClean="0">
                <a:latin typeface="Garamond" pitchFamily="18" charset="0"/>
              </a:rPr>
              <a:t>bukan</a:t>
            </a:r>
          </a:p>
          <a:p>
            <a:pPr algn="ctr">
              <a:buFont typeface="Wingdings" pitchFamily="2" charset="2"/>
              <a:buNone/>
            </a:pPr>
            <a:r>
              <a:rPr lang="en-US" b="1" smtClean="0">
                <a:latin typeface="Garamond" pitchFamily="18" charset="0"/>
              </a:rPr>
              <a:t>if not (p and q) then (not r)</a:t>
            </a:r>
          </a:p>
          <a:p>
            <a:pPr>
              <a:buFont typeface="Wingdings" pitchFamily="2" charset="2"/>
              <a:buNone/>
            </a:pPr>
            <a:endParaRPr lang="en-US" smtClean="0">
              <a:latin typeface="Garamond" pitchFamily="18" charset="0"/>
            </a:endParaRPr>
          </a:p>
        </p:txBody>
      </p:sp>
      <p:sp>
        <p:nvSpPr>
          <p:cNvPr id="1126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30BDB06-7D67-4518-8923-ACF77036202D}" type="slidenum">
              <a:rPr lang="en-US" altLang="en-US"/>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Kalkulus Proposisi-Definisi</a:t>
            </a:r>
          </a:p>
        </p:txBody>
      </p:sp>
      <p:sp>
        <p:nvSpPr>
          <p:cNvPr id="12291" name="Rectangle 3"/>
          <p:cNvSpPr>
            <a:spLocks noGrp="1" noChangeArrowheads="1"/>
          </p:cNvSpPr>
          <p:nvPr>
            <p:ph idx="1"/>
          </p:nvPr>
        </p:nvSpPr>
        <p:spPr/>
        <p:txBody>
          <a:bodyPr>
            <a:normAutofit lnSpcReduction="10000"/>
          </a:bodyPr>
          <a:lstStyle/>
          <a:p>
            <a:pPr marL="400050" indent="-400050">
              <a:lnSpc>
                <a:spcPct val="90000"/>
              </a:lnSpc>
              <a:buFont typeface="Wingdings" pitchFamily="2" charset="2"/>
              <a:buNone/>
            </a:pPr>
            <a:r>
              <a:rPr lang="de-DE" sz="2100" smtClean="0">
                <a:latin typeface="Garamond" pitchFamily="18" charset="0"/>
              </a:rPr>
              <a:t>Kalimat dibentuk menurut aturan-aturan berikut ini :</a:t>
            </a:r>
            <a:endParaRPr lang="en-US" sz="2100" smtClean="0">
              <a:latin typeface="Garamond" pitchFamily="18" charset="0"/>
            </a:endParaRPr>
          </a:p>
          <a:p>
            <a:pPr marL="400050" indent="-400050">
              <a:lnSpc>
                <a:spcPct val="90000"/>
              </a:lnSpc>
              <a:buFont typeface="Wingdings" pitchFamily="2" charset="2"/>
              <a:buAutoNum type="arabicPeriod"/>
            </a:pPr>
            <a:r>
              <a:rPr lang="en-US" sz="2100" smtClean="0">
                <a:latin typeface="Garamond" pitchFamily="18" charset="0"/>
              </a:rPr>
              <a:t>setiap proposisi adalah kalimat, </a:t>
            </a:r>
            <a:endParaRPr lang="de-DE" sz="2100" smtClean="0">
              <a:latin typeface="Garamond" pitchFamily="18" charset="0"/>
            </a:endParaRPr>
          </a:p>
          <a:p>
            <a:pPr marL="400050" indent="-400050">
              <a:lnSpc>
                <a:spcPct val="90000"/>
              </a:lnSpc>
              <a:buFont typeface="Wingdings" pitchFamily="2" charset="2"/>
              <a:buAutoNum type="arabicPeriod"/>
            </a:pPr>
            <a:r>
              <a:rPr lang="de-DE" sz="2100" smtClean="0">
                <a:latin typeface="Garamond" pitchFamily="18" charset="0"/>
              </a:rPr>
              <a:t>jika F adalah kalimat, maka negasi (not F) adalah kalimat,</a:t>
            </a:r>
          </a:p>
          <a:p>
            <a:pPr marL="400050" indent="-400050">
              <a:lnSpc>
                <a:spcPct val="90000"/>
              </a:lnSpc>
              <a:buFont typeface="Wingdings" pitchFamily="2" charset="2"/>
              <a:buAutoNum type="arabicPeriod"/>
            </a:pPr>
            <a:r>
              <a:rPr lang="de-DE" sz="2100" smtClean="0">
                <a:latin typeface="Garamond" pitchFamily="18" charset="0"/>
              </a:rPr>
              <a:t>jika F dan G adalah kalimat, maka konjungsi (F and G) adalah kalimat,</a:t>
            </a:r>
          </a:p>
          <a:p>
            <a:pPr marL="400050" indent="-400050">
              <a:lnSpc>
                <a:spcPct val="90000"/>
              </a:lnSpc>
              <a:buFont typeface="Wingdings" pitchFamily="2" charset="2"/>
              <a:buAutoNum type="arabicPeriod"/>
            </a:pPr>
            <a:r>
              <a:rPr lang="de-DE" sz="2100" smtClean="0">
                <a:latin typeface="Garamond" pitchFamily="18" charset="0"/>
              </a:rPr>
              <a:t>jika F dan G adalah kalimat, maka disjungsi (F or G) adalah kalimat,</a:t>
            </a:r>
          </a:p>
          <a:p>
            <a:pPr marL="400050" indent="-400050">
              <a:lnSpc>
                <a:spcPct val="90000"/>
              </a:lnSpc>
              <a:buFont typeface="Wingdings" pitchFamily="2" charset="2"/>
              <a:buAutoNum type="arabicPeriod"/>
            </a:pPr>
            <a:r>
              <a:rPr lang="de-DE" sz="2100" smtClean="0">
                <a:latin typeface="Garamond" pitchFamily="18" charset="0"/>
              </a:rPr>
              <a:t>jika F dan G adalah kalimat, maka implikasi (If F then G) adalah kalimat. </a:t>
            </a:r>
            <a:r>
              <a:rPr lang="en-US" sz="2100" smtClean="0">
                <a:latin typeface="Garamond" pitchFamily="18" charset="0"/>
              </a:rPr>
              <a:t>F disebut sebagai antisenden dan G sebagai konsekuen, </a:t>
            </a:r>
          </a:p>
          <a:p>
            <a:pPr marL="400050" indent="-400050">
              <a:lnSpc>
                <a:spcPct val="90000"/>
              </a:lnSpc>
              <a:buFont typeface="Wingdings" pitchFamily="2" charset="2"/>
              <a:buAutoNum type="arabicPeriod"/>
            </a:pPr>
            <a:r>
              <a:rPr lang="en-US" sz="2100" smtClean="0">
                <a:latin typeface="Garamond" pitchFamily="18" charset="0"/>
              </a:rPr>
              <a:t>jika F dan G adalah kalimat, maka ekivalensi (F if and only if G) adalah kalimat. F disebut sebagai </a:t>
            </a:r>
            <a:r>
              <a:rPr lang="en-US" sz="2100" i="1" smtClean="0">
                <a:latin typeface="Garamond" pitchFamily="18" charset="0"/>
              </a:rPr>
              <a:t>left-hand-side </a:t>
            </a:r>
            <a:r>
              <a:rPr lang="en-US" sz="2100" smtClean="0">
                <a:latin typeface="Garamond" pitchFamily="18" charset="0"/>
              </a:rPr>
              <a:t>dan G sebagai </a:t>
            </a:r>
            <a:r>
              <a:rPr lang="en-US" sz="2100" i="1" smtClean="0">
                <a:latin typeface="Garamond" pitchFamily="18" charset="0"/>
              </a:rPr>
              <a:t>rigth-hand-side </a:t>
            </a:r>
            <a:r>
              <a:rPr lang="en-US" sz="2100" smtClean="0">
                <a:latin typeface="Garamond" pitchFamily="18" charset="0"/>
              </a:rPr>
              <a:t>dari ekivalensi,</a:t>
            </a:r>
          </a:p>
          <a:p>
            <a:pPr marL="400050" indent="-400050">
              <a:lnSpc>
                <a:spcPct val="90000"/>
              </a:lnSpc>
              <a:buFont typeface="Wingdings" pitchFamily="2" charset="2"/>
              <a:buAutoNum type="arabicPeriod"/>
            </a:pPr>
            <a:r>
              <a:rPr lang="en-US" sz="2100" smtClean="0">
                <a:latin typeface="Garamond" pitchFamily="18" charset="0"/>
              </a:rPr>
              <a:t>jika F, G, dan H adalah kalimat, maka kondisional if F then G else H adalah kalimat. F disebut sebagai </a:t>
            </a:r>
            <a:r>
              <a:rPr lang="en-US" sz="2100" i="1" smtClean="0">
                <a:latin typeface="Garamond" pitchFamily="18" charset="0"/>
              </a:rPr>
              <a:t>­if-clausa</a:t>
            </a:r>
            <a:r>
              <a:rPr lang="en-US" sz="2100" smtClean="0">
                <a:latin typeface="Garamond" pitchFamily="18" charset="0"/>
              </a:rPr>
              <a:t>, G sebagai </a:t>
            </a:r>
            <a:r>
              <a:rPr lang="en-US" sz="2100" i="1" smtClean="0">
                <a:latin typeface="Garamond" pitchFamily="18" charset="0"/>
              </a:rPr>
              <a:t>then-clausa</a:t>
            </a:r>
            <a:r>
              <a:rPr lang="en-US" sz="2100" smtClean="0">
                <a:latin typeface="Garamond" pitchFamily="18" charset="0"/>
              </a:rPr>
              <a:t>, dan H adalah sebagai </a:t>
            </a:r>
            <a:r>
              <a:rPr lang="en-US" sz="2100" i="1" smtClean="0">
                <a:latin typeface="Garamond" pitchFamily="18" charset="0"/>
              </a:rPr>
              <a:t>­else-clausa</a:t>
            </a:r>
          </a:p>
        </p:txBody>
      </p:sp>
      <p:sp>
        <p:nvSpPr>
          <p:cNvPr id="1229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6DB5C8A-B29D-49CD-A6C7-13EDB8009167}"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Kalkulus Proposisi-Definisi</a:t>
            </a:r>
          </a:p>
        </p:txBody>
      </p:sp>
      <p:sp>
        <p:nvSpPr>
          <p:cNvPr id="13315" name="Rectangle 3"/>
          <p:cNvSpPr>
            <a:spLocks noGrp="1" noChangeArrowheads="1"/>
          </p:cNvSpPr>
          <p:nvPr>
            <p:ph idx="1"/>
          </p:nvPr>
        </p:nvSpPr>
        <p:spPr/>
        <p:txBody>
          <a:bodyPr/>
          <a:lstStyle/>
          <a:p>
            <a:pPr>
              <a:buFont typeface="Wingdings" pitchFamily="2" charset="2"/>
              <a:buNone/>
            </a:pPr>
            <a:r>
              <a:rPr lang="en-US" sz="2200" smtClean="0">
                <a:latin typeface="Garamond" pitchFamily="18" charset="0"/>
              </a:rPr>
              <a:t>Kalimat-kalimat yang digunakan untuk membangun kalimat lain yang lebih kompleks, menggunakan salah satu aturan di atas dinamakan </a:t>
            </a:r>
            <a:r>
              <a:rPr lang="en-US" sz="2200" b="1" u="sng" smtClean="0">
                <a:latin typeface="Garamond" pitchFamily="18" charset="0"/>
              </a:rPr>
              <a:t>subkalimat</a:t>
            </a:r>
            <a:r>
              <a:rPr lang="en-US" sz="2200" b="1" smtClean="0">
                <a:latin typeface="Garamond" pitchFamily="18" charset="0"/>
              </a:rPr>
              <a:t> </a:t>
            </a:r>
            <a:r>
              <a:rPr lang="en-US" sz="2200" smtClean="0">
                <a:latin typeface="Garamond" pitchFamily="18" charset="0"/>
              </a:rPr>
              <a:t>dari kalimat tsb.</a:t>
            </a:r>
          </a:p>
          <a:p>
            <a:pPr>
              <a:buFont typeface="Wingdings" pitchFamily="2" charset="2"/>
              <a:buNone/>
            </a:pPr>
            <a:endParaRPr lang="en-US" sz="2200" smtClean="0">
              <a:latin typeface="Garamond" pitchFamily="18" charset="0"/>
            </a:endParaRPr>
          </a:p>
          <a:p>
            <a:pPr>
              <a:buFont typeface="Wingdings" pitchFamily="2" charset="2"/>
              <a:buNone/>
            </a:pPr>
            <a:r>
              <a:rPr lang="en-US" sz="2200" b="1" smtClean="0">
                <a:latin typeface="Garamond" pitchFamily="18" charset="0"/>
              </a:rPr>
              <a:t>Subkalimat </a:t>
            </a:r>
            <a:r>
              <a:rPr lang="en-US" sz="2200" smtClean="0">
                <a:latin typeface="Garamond" pitchFamily="18" charset="0"/>
              </a:rPr>
              <a:t>dari kalimat A adalah</a:t>
            </a:r>
          </a:p>
          <a:p>
            <a:pPr>
              <a:buFont typeface="Wingdings" pitchFamily="2" charset="2"/>
              <a:buNone/>
            </a:pPr>
            <a:r>
              <a:rPr lang="en-US" sz="2200" smtClean="0">
                <a:latin typeface="Garamond" pitchFamily="18" charset="0"/>
              </a:rPr>
              <a:t>Setiap kalimat antara, yang dipakai untuk membangun kalimat A termasuk kalimat A itu sendiri.</a:t>
            </a:r>
          </a:p>
          <a:p>
            <a:pPr>
              <a:buFont typeface="Wingdings" pitchFamily="2" charset="2"/>
              <a:buNone/>
            </a:pPr>
            <a:endParaRPr lang="en-US" sz="2200" smtClean="0">
              <a:latin typeface="Garamond" pitchFamily="18" charset="0"/>
            </a:endParaRPr>
          </a:p>
          <a:p>
            <a:pPr>
              <a:buFont typeface="Wingdings" pitchFamily="2" charset="2"/>
              <a:buNone/>
            </a:pPr>
            <a:r>
              <a:rPr lang="en-US" sz="2200" b="1" smtClean="0">
                <a:latin typeface="Garamond" pitchFamily="18" charset="0"/>
              </a:rPr>
              <a:t>Subkalimat murni</a:t>
            </a:r>
            <a:r>
              <a:rPr lang="en-US" sz="2200" smtClean="0">
                <a:latin typeface="Garamond" pitchFamily="18" charset="0"/>
              </a:rPr>
              <a:t> (</a:t>
            </a:r>
            <a:r>
              <a:rPr lang="en-US" sz="2200" i="1" smtClean="0">
                <a:latin typeface="Garamond" pitchFamily="18" charset="0"/>
              </a:rPr>
              <a:t>proper subsentence</a:t>
            </a:r>
            <a:r>
              <a:rPr lang="en-US" sz="2200" smtClean="0">
                <a:latin typeface="Garamond" pitchFamily="18" charset="0"/>
              </a:rPr>
              <a:t>) dari kalimat A adalah</a:t>
            </a:r>
          </a:p>
          <a:p>
            <a:pPr>
              <a:buFont typeface="Wingdings" pitchFamily="2" charset="2"/>
              <a:buNone/>
            </a:pPr>
            <a:r>
              <a:rPr lang="en-US" sz="2200" smtClean="0">
                <a:latin typeface="Garamond" pitchFamily="18" charset="0"/>
              </a:rPr>
              <a:t>Setiap kalimat antara, yang dipakai untuk membangun kalimat A tetapi tidak termasuk kalimat A itu sendiri.</a:t>
            </a:r>
            <a:endParaRPr lang="en-US" sz="2200" b="1" u="sng" smtClean="0">
              <a:latin typeface="Garamond" pitchFamily="18" charset="0"/>
            </a:endParaRPr>
          </a:p>
        </p:txBody>
      </p:sp>
      <p:sp>
        <p:nvSpPr>
          <p:cNvPr id="1331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00CB1A2-4335-49E6-BC9E-A8A4A7772FCE}" type="slidenum">
              <a:rPr lang="en-US" altLang="en-US"/>
              <a:pPr/>
              <a:t>9</a:t>
            </a:fld>
            <a:endParaRPr lang="en-US" alt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busine1_p">
  <a:themeElements>
    <a:clrScheme name="busine1_p 2">
      <a:dk1>
        <a:srgbClr val="000000"/>
      </a:dk1>
      <a:lt1>
        <a:srgbClr val="FFFFFF"/>
      </a:lt1>
      <a:dk2>
        <a:srgbClr val="1C4372"/>
      </a:dk2>
      <a:lt2>
        <a:srgbClr val="969696"/>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fontScheme name="busine1_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usine1_p 1">
        <a:dk1>
          <a:srgbClr val="000000"/>
        </a:dk1>
        <a:lt1>
          <a:srgbClr val="FFFFFF"/>
        </a:lt1>
        <a:dk2>
          <a:srgbClr val="04617B"/>
        </a:dk2>
        <a:lt2>
          <a:srgbClr val="969696"/>
        </a:lt2>
        <a:accent1>
          <a:srgbClr val="F79646"/>
        </a:accent1>
        <a:accent2>
          <a:srgbClr val="4BACC6"/>
        </a:accent2>
        <a:accent3>
          <a:srgbClr val="FFFFFF"/>
        </a:accent3>
        <a:accent4>
          <a:srgbClr val="000000"/>
        </a:accent4>
        <a:accent5>
          <a:srgbClr val="FAC9B0"/>
        </a:accent5>
        <a:accent6>
          <a:srgbClr val="439BB3"/>
        </a:accent6>
        <a:hlink>
          <a:srgbClr val="7E6BC9"/>
        </a:hlink>
        <a:folHlink>
          <a:srgbClr val="A5C249"/>
        </a:folHlink>
      </a:clrScheme>
      <a:clrMap bg1="lt1" tx1="dk1" bg2="lt2" tx2="dk2" accent1="accent1" accent2="accent2" accent3="accent3" accent4="accent4" accent5="accent5" accent6="accent6" hlink="hlink" folHlink="folHlink"/>
    </a:extraClrScheme>
    <a:extraClrScheme>
      <a:clrScheme name="busine1_p 2">
        <a:dk1>
          <a:srgbClr val="000000"/>
        </a:dk1>
        <a:lt1>
          <a:srgbClr val="FFFFFF"/>
        </a:lt1>
        <a:dk2>
          <a:srgbClr val="1C4372"/>
        </a:dk2>
        <a:lt2>
          <a:srgbClr val="969696"/>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
      <a:clrScheme name="busine1_p 3">
        <a:dk1>
          <a:srgbClr val="000000"/>
        </a:dk1>
        <a:lt1>
          <a:srgbClr val="FFFFFF"/>
        </a:lt1>
        <a:dk2>
          <a:srgbClr val="4F271C"/>
        </a:dk2>
        <a:lt2>
          <a:srgbClr val="969696"/>
        </a:lt2>
        <a:accent1>
          <a:srgbClr val="3891A7"/>
        </a:accent1>
        <a:accent2>
          <a:srgbClr val="EDAA01"/>
        </a:accent2>
        <a:accent3>
          <a:srgbClr val="FFFFFF"/>
        </a:accent3>
        <a:accent4>
          <a:srgbClr val="000000"/>
        </a:accent4>
        <a:accent5>
          <a:srgbClr val="AEC7D0"/>
        </a:accent5>
        <a:accent6>
          <a:srgbClr val="D79A01"/>
        </a:accent6>
        <a:hlink>
          <a:srgbClr val="C32D2E"/>
        </a:hlink>
        <a:folHlink>
          <a:srgbClr val="84AA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435TGp_smile_light_ani</Template>
  <TotalTime>17363669</TotalTime>
  <Words>3408</Words>
  <Application>Microsoft Office PowerPoint</Application>
  <PresentationFormat>On-screen Show (4:3)</PresentationFormat>
  <Paragraphs>661</Paragraphs>
  <Slides>69</Slides>
  <Notes>2</Notes>
  <HiddenSlides>0</HiddenSlides>
  <MMClips>0</MMClips>
  <ScaleCrop>false</ScaleCrop>
  <HeadingPairs>
    <vt:vector size="4" baseType="variant">
      <vt:variant>
        <vt:lpstr>Theme</vt:lpstr>
      </vt:variant>
      <vt:variant>
        <vt:i4>2</vt:i4>
      </vt:variant>
      <vt:variant>
        <vt:lpstr>Slide Titles</vt:lpstr>
      </vt:variant>
      <vt:variant>
        <vt:i4>69</vt:i4>
      </vt:variant>
    </vt:vector>
  </HeadingPairs>
  <TitlesOfParts>
    <vt:vector size="71" baseType="lpstr">
      <vt:lpstr>busine1_p</vt:lpstr>
      <vt:lpstr>Solstice</vt:lpstr>
      <vt:lpstr>Slide 1</vt:lpstr>
      <vt:lpstr>Kalkulus Proposisi-Pendahuluan</vt:lpstr>
      <vt:lpstr>Kalkulus Proposisi-Pendahuluan</vt:lpstr>
      <vt:lpstr>Kalkulus Proposisi-Pendahuluan</vt:lpstr>
      <vt:lpstr>Kalkulus Proposisi-Pendahuluan</vt:lpstr>
      <vt:lpstr>Kalkulus Proposisi-Definisi</vt:lpstr>
      <vt:lpstr>Kalkulus Proposisi-Definisi</vt:lpstr>
      <vt:lpstr>Kalkulus Proposisi-Definisi</vt:lpstr>
      <vt:lpstr>Kalkulus Proposisi-Definisi</vt:lpstr>
      <vt:lpstr>Kalkulus Proposisi-Definisi</vt:lpstr>
      <vt:lpstr>Kalkulus Proposisi-Arti</vt:lpstr>
      <vt:lpstr>Kalkulus Proposisi-Arti</vt:lpstr>
      <vt:lpstr>Kalkulus Proposisi-Aturan Semantik</vt:lpstr>
      <vt:lpstr>Kalkulus Proposisi-Aturan Semantik</vt:lpstr>
      <vt:lpstr>Kalkulus Proposisi-Aturan Semantik</vt:lpstr>
      <vt:lpstr>Kalkulus Proposisi-Sifat Kalimat</vt:lpstr>
      <vt:lpstr>Kalkulus Proposisi-Kalimat Abstrak</vt:lpstr>
      <vt:lpstr>Kalkulus Proposisi-Kalimat Abstrak</vt:lpstr>
      <vt:lpstr>Kalkulus Proposisi-Kalimat Abstrak</vt:lpstr>
      <vt:lpstr>Kalkulus Proposisi-Kalimat Abstrak</vt:lpstr>
      <vt:lpstr>Kalkulus Proposisi-Kalimat Abstrak</vt:lpstr>
      <vt:lpstr>Kalkulus Proposisi-Kalimat Abstrak</vt:lpstr>
      <vt:lpstr>Kalkulus Proposisi-Nilai Kebenaran</vt:lpstr>
      <vt:lpstr>Kalkulus Proposisi-Tabel Kebenaran</vt:lpstr>
      <vt:lpstr>Kalkulus Proposisi-Pohon Semantik</vt:lpstr>
      <vt:lpstr>Kalkulus Proposisi-Pohon Semantik</vt:lpstr>
      <vt:lpstr>Kalkulus Proposisi-Nilai Kebenaran</vt:lpstr>
      <vt:lpstr>Solusi no. 1</vt:lpstr>
      <vt:lpstr>Solusi no. 2</vt:lpstr>
      <vt:lpstr>Solusi no. 3</vt:lpstr>
      <vt:lpstr>Solusi no. 4</vt:lpstr>
      <vt:lpstr>Solusi no. 5</vt:lpstr>
      <vt:lpstr>Kalkulus Proposisi-Falsification</vt:lpstr>
      <vt:lpstr>Kalkulus Proposisi-Falsification</vt:lpstr>
      <vt:lpstr>Kalkulus Proposisi-Falsification</vt:lpstr>
      <vt:lpstr>Kalkulus Proposisi-Falsification</vt:lpstr>
      <vt:lpstr>Kalkulus Proposisi-Falsification</vt:lpstr>
      <vt:lpstr>Kalkulus Proposisi-Falsification</vt:lpstr>
      <vt:lpstr>Kalkulus Proposisi-Falsification</vt:lpstr>
      <vt:lpstr>Kalkulus Proposisi-Falsification</vt:lpstr>
      <vt:lpstr>EKIVALENSI DAN KONSEKUENSI LOGIK</vt:lpstr>
      <vt:lpstr>EKIVALENSI DAN KONSEKUENSI LOGIK</vt:lpstr>
      <vt:lpstr>KONSEKUENSI LOGIK</vt:lpstr>
      <vt:lpstr>KONSEKUENSI LOGIK</vt:lpstr>
      <vt:lpstr>Kalkulus Proposisi-Konsekuensi Logik</vt:lpstr>
      <vt:lpstr>Kalkulus Proposisi-Konsekuensi Logik</vt:lpstr>
      <vt:lpstr>Kalkulus Proposisi-Konsekuensi Logik</vt:lpstr>
      <vt:lpstr>Kalkulus Proposisi-Konsekuensi Logik</vt:lpstr>
      <vt:lpstr>Asumsi</vt:lpstr>
      <vt:lpstr>Asumsi</vt:lpstr>
      <vt:lpstr>Asumsi</vt:lpstr>
      <vt:lpstr>Asumsi</vt:lpstr>
      <vt:lpstr>KONJUNGSI DAN DISJUNGSI JAMAK </vt:lpstr>
      <vt:lpstr>KONJUNGSI DAN DISJUNGSI JAMAK</vt:lpstr>
      <vt:lpstr>KONJUNGSI DAN DISJUNGSI JAMAK</vt:lpstr>
      <vt:lpstr>METODA DEDUKSI </vt:lpstr>
      <vt:lpstr>METODA DEDUKSI</vt:lpstr>
      <vt:lpstr>ATURAN PENALARAN DASAR</vt:lpstr>
      <vt:lpstr>Slide 59</vt:lpstr>
      <vt:lpstr>Slide 60</vt:lpstr>
      <vt:lpstr>Slide 61</vt:lpstr>
      <vt:lpstr>Slide 62</vt:lpstr>
      <vt:lpstr>Slide 63</vt:lpstr>
      <vt:lpstr>Slide 64</vt:lpstr>
      <vt:lpstr>Slide 65</vt:lpstr>
      <vt:lpstr>Latihan :</vt:lpstr>
      <vt:lpstr>Slide 67</vt:lpstr>
      <vt:lpstr>Latihan lagi :</vt:lpstr>
      <vt:lpstr>Slide 69</vt:lpstr>
    </vt:vector>
  </TitlesOfParts>
  <Company>University of California, Riverside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“short list” of embedded systems</dc:title>
  <dc:creator>vahid</dc:creator>
  <cp:lastModifiedBy>Faisal Amir</cp:lastModifiedBy>
  <cp:revision>666</cp:revision>
  <dcterms:created xsi:type="dcterms:W3CDTF">2000-09-27T14:38:47Z</dcterms:created>
  <dcterms:modified xsi:type="dcterms:W3CDTF">2016-10-10T07:02:02Z</dcterms:modified>
</cp:coreProperties>
</file>