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72" r:id="rId3"/>
    <p:sldId id="273" r:id="rId4"/>
    <p:sldId id="274" r:id="rId5"/>
    <p:sldId id="288" r:id="rId6"/>
    <p:sldId id="289" r:id="rId7"/>
    <p:sldId id="275" r:id="rId8"/>
    <p:sldId id="290" r:id="rId9"/>
    <p:sldId id="285" r:id="rId10"/>
    <p:sldId id="286" r:id="rId11"/>
    <p:sldId id="287" r:id="rId12"/>
    <p:sldId id="276" r:id="rId13"/>
    <p:sldId id="291" r:id="rId14"/>
    <p:sldId id="277" r:id="rId15"/>
    <p:sldId id="292" r:id="rId16"/>
    <p:sldId id="278" r:id="rId17"/>
    <p:sldId id="293" r:id="rId18"/>
    <p:sldId id="294" r:id="rId19"/>
    <p:sldId id="295" r:id="rId20"/>
    <p:sldId id="296" r:id="rId21"/>
    <p:sldId id="297" r:id="rId22"/>
    <p:sldId id="279" r:id="rId23"/>
    <p:sldId id="280" r:id="rId24"/>
    <p:sldId id="271" r:id="rId2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3FCF4-62EB-4FBC-8213-498E87A9686A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FA77D-E96E-4400-BC31-6A6178106898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FA77D-E96E-4400-BC31-6A6178106898}" type="slidenum">
              <a:rPr lang="id-ID" smtClean="0"/>
              <a:pPr/>
              <a:t>24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5A045-A209-408F-8949-87D27DA8CC1E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id-ID" dirty="0" smtClean="0"/>
              <a:t>LOGIKA - PROPOSISI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2071678"/>
            <a:ext cx="6400800" cy="714380"/>
          </a:xfrm>
        </p:spPr>
        <p:txBody>
          <a:bodyPr/>
          <a:lstStyle/>
          <a:p>
            <a:r>
              <a:rPr lang="id-ID" b="1" i="1" dirty="0" smtClean="0"/>
              <a:t>Tim Dosen</a:t>
            </a:r>
          </a:p>
          <a:p>
            <a:endParaRPr lang="id-ID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43042" y="4929198"/>
            <a:ext cx="6143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smtClean="0"/>
              <a:t>PROGRAM STUDI D3 TEKNIK INFORMATIKA</a:t>
            </a:r>
          </a:p>
          <a:p>
            <a:pPr algn="ctr"/>
            <a:r>
              <a:rPr lang="id-ID" sz="2400" b="1" dirty="0" smtClean="0"/>
              <a:t>FAKULTAS  ILMU TERAPAN </a:t>
            </a:r>
          </a:p>
          <a:p>
            <a:pPr algn="ctr"/>
            <a:r>
              <a:rPr lang="id-ID" sz="2400" b="1" dirty="0" smtClean="0"/>
              <a:t>UNIVERSITAS TELKOM</a:t>
            </a:r>
          </a:p>
          <a:p>
            <a:pPr algn="ctr"/>
            <a:r>
              <a:rPr lang="id-ID" sz="2400" b="1" dirty="0" smtClean="0"/>
              <a:t>2016</a:t>
            </a:r>
            <a:endParaRPr lang="id-ID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xdr="http://schemas.openxmlformats.org/drawingml/2006/spreadsheetDrawing"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000364" y="3134506"/>
            <a:ext cx="3071834" cy="1080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285728"/>
            <a:ext cx="83582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u="sng" dirty="0" smtClean="0"/>
              <a:t>Contoh lagi... </a:t>
            </a:r>
          </a:p>
          <a:p>
            <a:r>
              <a:rPr lang="id-ID" dirty="0" smtClean="0"/>
              <a:t> </a:t>
            </a:r>
          </a:p>
          <a:p>
            <a:r>
              <a:rPr lang="id-ID" dirty="0" smtClean="0"/>
              <a:t>Diketahui proposisi-proposisi berikut ini :</a:t>
            </a:r>
          </a:p>
          <a:p>
            <a:r>
              <a:rPr lang="id-ID" dirty="0" smtClean="0"/>
              <a:t> </a:t>
            </a:r>
          </a:p>
          <a:p>
            <a:r>
              <a:rPr lang="id-ID" dirty="0" smtClean="0"/>
              <a:t>	</a:t>
            </a:r>
            <a:r>
              <a:rPr lang="id-ID" i="1" dirty="0" smtClean="0"/>
              <a:t>p</a:t>
            </a:r>
            <a:r>
              <a:rPr lang="id-ID" dirty="0" smtClean="0"/>
              <a:t> : Gadis itu tinggi</a:t>
            </a:r>
          </a:p>
          <a:p>
            <a:r>
              <a:rPr lang="id-ID" dirty="0" smtClean="0"/>
              <a:t>	</a:t>
            </a:r>
            <a:r>
              <a:rPr lang="id-ID" i="1" dirty="0" smtClean="0"/>
              <a:t>q</a:t>
            </a:r>
            <a:r>
              <a:rPr lang="id-ID" dirty="0" smtClean="0"/>
              <a:t> : Gadis itu pintar</a:t>
            </a:r>
          </a:p>
          <a:p>
            <a:r>
              <a:rPr lang="id-ID" dirty="0" smtClean="0"/>
              <a:t> </a:t>
            </a:r>
          </a:p>
          <a:p>
            <a:r>
              <a:rPr lang="id-ID" dirty="0" smtClean="0"/>
              <a:t> Nyatakan proposisi di bawah ini ke dalam ekspresi logika (notasi simbolik) :</a:t>
            </a:r>
          </a:p>
          <a:p>
            <a:r>
              <a:rPr lang="id-ID" dirty="0" smtClean="0"/>
              <a:t> </a:t>
            </a:r>
          </a:p>
          <a:p>
            <a:r>
              <a:rPr lang="id-ID" i="1" dirty="0" smtClean="0"/>
              <a:t>	</a:t>
            </a:r>
            <a:r>
              <a:rPr lang="id-ID" dirty="0" smtClean="0"/>
              <a:t>Gadis itu tinggi dan pintar </a:t>
            </a:r>
            <a:r>
              <a:rPr lang="id-ID" dirty="0" smtClean="0">
                <a:sym typeface="Wingdings" pitchFamily="2" charset="2"/>
              </a:rPr>
              <a:t> </a:t>
            </a:r>
            <a:r>
              <a:rPr lang="id-ID" b="1" i="1" dirty="0" smtClean="0"/>
              <a:t>p</a:t>
            </a:r>
            <a:r>
              <a:rPr lang="id-ID" b="1" dirty="0" smtClean="0"/>
              <a:t> ^ </a:t>
            </a:r>
            <a:r>
              <a:rPr lang="id-ID" b="1" i="1" dirty="0" smtClean="0"/>
              <a:t>q</a:t>
            </a:r>
            <a:endParaRPr lang="id-ID" b="1" dirty="0" smtClean="0"/>
          </a:p>
          <a:p>
            <a:r>
              <a:rPr lang="id-ID" dirty="0" smtClean="0"/>
              <a:t> </a:t>
            </a:r>
          </a:p>
          <a:p>
            <a:pPr lvl="0"/>
            <a:r>
              <a:rPr lang="id-ID" dirty="0" smtClean="0"/>
              <a:t>	Gadis itu tinggi tapi tidak pintar  </a:t>
            </a:r>
            <a:r>
              <a:rPr lang="id-ID" b="1" i="1" dirty="0" smtClean="0"/>
              <a:t>p ^ ~q</a:t>
            </a:r>
            <a:endParaRPr lang="id-ID" b="1" dirty="0" smtClean="0"/>
          </a:p>
          <a:p>
            <a:r>
              <a:rPr lang="id-ID" dirty="0" smtClean="0"/>
              <a:t> </a:t>
            </a:r>
          </a:p>
          <a:p>
            <a:pPr lvl="0"/>
            <a:r>
              <a:rPr lang="id-ID" dirty="0" smtClean="0"/>
              <a:t>	Gadis itu tidak tinggi maupun pintar  </a:t>
            </a:r>
            <a:r>
              <a:rPr lang="id-ID" b="1" i="1" dirty="0" smtClean="0"/>
              <a:t>~p ^ ~q</a:t>
            </a:r>
            <a:endParaRPr lang="id-ID" b="1" dirty="0" smtClean="0"/>
          </a:p>
          <a:p>
            <a:r>
              <a:rPr lang="id-ID" i="1" dirty="0" smtClean="0"/>
              <a:t> </a:t>
            </a:r>
            <a:endParaRPr lang="id-ID" dirty="0" smtClean="0"/>
          </a:p>
          <a:p>
            <a:r>
              <a:rPr lang="id-ID" i="1" dirty="0" smtClean="0"/>
              <a:t>    	</a:t>
            </a:r>
            <a:r>
              <a:rPr lang="id-ID" dirty="0" smtClean="0"/>
              <a:t>Tidak benar bahwa (gadis itu pendek atau tidak pintar)  </a:t>
            </a:r>
            <a:r>
              <a:rPr lang="id-ID" b="1" i="1" dirty="0" smtClean="0"/>
              <a:t>~(~p v ~q) </a:t>
            </a:r>
            <a:endParaRPr lang="id-ID" b="1" dirty="0" smtClean="0"/>
          </a:p>
          <a:p>
            <a:r>
              <a:rPr lang="id-ID" dirty="0" smtClean="0"/>
              <a:t> </a:t>
            </a:r>
          </a:p>
          <a:p>
            <a:pPr lvl="0"/>
            <a:r>
              <a:rPr lang="id-ID" dirty="0" smtClean="0"/>
              <a:t>	Gadis  itu tinggi  atau  (pendek  dan  pintar)  </a:t>
            </a:r>
            <a:r>
              <a:rPr lang="id-ID" b="1" dirty="0" smtClean="0"/>
              <a:t>p v (~p ^ q)</a:t>
            </a:r>
            <a:r>
              <a:rPr lang="id-ID" dirty="0" smtClean="0"/>
              <a:t> </a:t>
            </a:r>
          </a:p>
          <a:p>
            <a:pPr lvl="0"/>
            <a:endParaRPr lang="id-ID" dirty="0" smtClean="0"/>
          </a:p>
          <a:p>
            <a:pPr lvl="0"/>
            <a:r>
              <a:rPr lang="id-ID" dirty="0" smtClean="0"/>
              <a:t>	Tidak benar bahwa (gadis itu pendek maupun pintar)   </a:t>
            </a:r>
            <a:r>
              <a:rPr lang="id-ID" b="1" i="1" dirty="0" smtClean="0"/>
              <a:t>~(~p ^ ~q)</a:t>
            </a:r>
            <a:endParaRPr lang="id-ID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857232"/>
            <a:ext cx="8001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Nilai kebenaran dari proposisi majemuk ditentukan oleh nilai kebenaran dari proposisi atomiknya dan cara mereka dihubungkan oleh operator logika.</a:t>
            </a:r>
            <a:endParaRPr lang="id-ID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214290"/>
            <a:ext cx="785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Tabel Kebenaran</a:t>
            </a:r>
            <a:endParaRPr lang="id-ID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71604" y="2000240"/>
          <a:ext cx="5778500" cy="1752600"/>
        </p:xfrm>
        <a:graphic>
          <a:graphicData uri="http://schemas.openxmlformats.org/drawingml/2006/table">
            <a:tbl>
              <a:tblPr/>
              <a:tblGrid>
                <a:gridCol w="516890"/>
                <a:gridCol w="517525"/>
                <a:gridCol w="817245"/>
                <a:gridCol w="518160"/>
                <a:gridCol w="518160"/>
                <a:gridCol w="518160"/>
                <a:gridCol w="817880"/>
                <a:gridCol w="518160"/>
                <a:gridCol w="518160"/>
                <a:gridCol w="51816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 dirty="0"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q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 dirty="0">
                          <a:latin typeface="Arial"/>
                          <a:ea typeface="Calibri"/>
                          <a:cs typeface="Times New Roman"/>
                        </a:rPr>
                        <a:t>p ^ q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q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p </a:t>
                      </a: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 q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~p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43042" y="4714884"/>
          <a:ext cx="5628640" cy="1752600"/>
        </p:xfrm>
        <a:graphic>
          <a:graphicData uri="http://schemas.openxmlformats.org/drawingml/2006/table">
            <a:tbl>
              <a:tblPr/>
              <a:tblGrid>
                <a:gridCol w="516890"/>
                <a:gridCol w="517525"/>
                <a:gridCol w="667385"/>
                <a:gridCol w="518160"/>
                <a:gridCol w="518160"/>
                <a:gridCol w="518160"/>
                <a:gridCol w="817880"/>
                <a:gridCol w="518160"/>
                <a:gridCol w="518160"/>
                <a:gridCol w="51816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q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p . q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q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p + q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~p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4071934" y="4000504"/>
            <a:ext cx="857256" cy="4286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85728"/>
            <a:ext cx="85011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Contoh :</a:t>
            </a:r>
          </a:p>
          <a:p>
            <a:r>
              <a:rPr lang="id-ID" sz="2400" dirty="0" smtClean="0"/>
              <a:t> </a:t>
            </a:r>
          </a:p>
          <a:p>
            <a:r>
              <a:rPr lang="id-ID" sz="2400" dirty="0" smtClean="0"/>
              <a:t>Jika </a:t>
            </a:r>
            <a:r>
              <a:rPr lang="id-ID" sz="2400" i="1" dirty="0" smtClean="0"/>
              <a:t>p</a:t>
            </a:r>
            <a:r>
              <a:rPr lang="id-ID" sz="2400" dirty="0" smtClean="0"/>
              <a:t>, </a:t>
            </a:r>
            <a:r>
              <a:rPr lang="id-ID" sz="2400" i="1" dirty="0" smtClean="0"/>
              <a:t>q</a:t>
            </a:r>
            <a:r>
              <a:rPr lang="id-ID" sz="2400" dirty="0" smtClean="0"/>
              <a:t>, dan </a:t>
            </a:r>
            <a:r>
              <a:rPr lang="id-ID" sz="2400" i="1" dirty="0" smtClean="0"/>
              <a:t>r</a:t>
            </a:r>
            <a:r>
              <a:rPr lang="id-ID" sz="2400" dirty="0" smtClean="0"/>
              <a:t> adalah proposisi. Bentuklah tabel kebenaran dari ekspresi logika di bawah ini :</a:t>
            </a:r>
          </a:p>
          <a:p>
            <a:r>
              <a:rPr lang="id-ID" sz="2400" dirty="0" smtClean="0"/>
              <a:t> </a:t>
            </a:r>
          </a:p>
          <a:p>
            <a:r>
              <a:rPr lang="id-ID" sz="2400" dirty="0" smtClean="0"/>
              <a:t>	(</a:t>
            </a:r>
            <a:r>
              <a:rPr lang="id-ID" sz="2400" i="1" dirty="0" smtClean="0"/>
              <a:t>p</a:t>
            </a:r>
            <a:r>
              <a:rPr lang="id-ID" sz="2400" dirty="0" smtClean="0"/>
              <a:t> ^ </a:t>
            </a:r>
            <a:r>
              <a:rPr lang="id-ID" sz="2400" i="1" dirty="0" smtClean="0"/>
              <a:t>q</a:t>
            </a:r>
            <a:r>
              <a:rPr lang="id-ID" sz="2400" dirty="0" smtClean="0"/>
              <a:t>) v (~</a:t>
            </a:r>
            <a:r>
              <a:rPr lang="id-ID" sz="2400" i="1" dirty="0" smtClean="0"/>
              <a:t>q</a:t>
            </a:r>
            <a:r>
              <a:rPr lang="id-ID" sz="2400" dirty="0" smtClean="0"/>
              <a:t> ^ </a:t>
            </a:r>
            <a:r>
              <a:rPr lang="id-ID" sz="2400" i="1" dirty="0" smtClean="0"/>
              <a:t>r</a:t>
            </a:r>
            <a:r>
              <a:rPr lang="id-ID" sz="2400" dirty="0" smtClean="0"/>
              <a:t>)</a:t>
            </a:r>
          </a:p>
          <a:p>
            <a:r>
              <a:rPr lang="id-ID" sz="2400" dirty="0" smtClean="0"/>
              <a:t> </a:t>
            </a:r>
          </a:p>
          <a:p>
            <a:r>
              <a:rPr lang="id-ID" sz="2400" dirty="0" smtClean="0"/>
              <a:t> Jawabannya :</a:t>
            </a:r>
          </a:p>
          <a:p>
            <a:r>
              <a:rPr lang="id-ID" sz="2400" dirty="0" smtClean="0"/>
              <a:t> </a:t>
            </a:r>
          </a:p>
          <a:p>
            <a:r>
              <a:rPr lang="id-ID" sz="2400" dirty="0" smtClean="0"/>
              <a:t>Ada 3 buah proposisi atomik di dalam ekspresi logika dan setiap proposisi hanya mempunyai 2 kemungkinan nilai.</a:t>
            </a:r>
          </a:p>
          <a:p>
            <a:endParaRPr lang="id-ID" sz="2400" dirty="0" smtClean="0"/>
          </a:p>
          <a:p>
            <a:r>
              <a:rPr lang="id-ID" sz="2400" dirty="0" smtClean="0"/>
              <a:t>Sehingga jumlah kombinasi dari semua proposisi tersebut </a:t>
            </a:r>
          </a:p>
          <a:p>
            <a:r>
              <a:rPr lang="id-ID" sz="2400" dirty="0" smtClean="0"/>
              <a:t>adalah 2 x 2 x 2 = 8 buah.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500042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Maka tabel kebenarannya sbb :</a:t>
            </a:r>
            <a:endParaRPr lang="id-ID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14414" y="1285860"/>
          <a:ext cx="5173345" cy="3154680"/>
        </p:xfrm>
        <a:graphic>
          <a:graphicData uri="http://schemas.openxmlformats.org/drawingml/2006/table">
            <a:tbl>
              <a:tblPr/>
              <a:tblGrid>
                <a:gridCol w="308610"/>
                <a:gridCol w="323850"/>
                <a:gridCol w="316230"/>
                <a:gridCol w="821690"/>
                <a:gridCol w="427355"/>
                <a:gridCol w="913130"/>
                <a:gridCol w="206248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q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r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p ^ q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~q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~q ^ r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(p ^ q) </a:t>
                      </a: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 (~q ^ r)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Arial"/>
                          <a:ea typeface="Calibri"/>
                          <a:cs typeface="Times New Roman"/>
                        </a:rPr>
                        <a:t> F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Sebuah proposisi majemuk disebut </a:t>
            </a:r>
            <a:r>
              <a:rPr lang="id-ID" sz="2000" b="1" i="1" dirty="0" smtClean="0"/>
              <a:t>tautologi</a:t>
            </a:r>
            <a:r>
              <a:rPr lang="id-ID" sz="2000" dirty="0" smtClean="0"/>
              <a:t> jika ia </a:t>
            </a:r>
            <a:r>
              <a:rPr lang="id-ID" sz="2000" b="1" dirty="0" smtClean="0"/>
              <a:t>benar (true)</a:t>
            </a:r>
            <a:r>
              <a:rPr lang="id-ID" sz="2000" dirty="0" smtClean="0"/>
              <a:t> untuk semua hasil akhirnya, sebaliknya disebut </a:t>
            </a:r>
            <a:r>
              <a:rPr lang="id-ID" sz="2000" b="1" i="1" dirty="0" smtClean="0"/>
              <a:t>kontradiksi</a:t>
            </a:r>
            <a:r>
              <a:rPr lang="id-ID" sz="2000" b="1" dirty="0" smtClean="0"/>
              <a:t> </a:t>
            </a:r>
            <a:r>
              <a:rPr lang="id-ID" sz="2000" dirty="0" smtClean="0"/>
              <a:t>jika ia </a:t>
            </a:r>
            <a:r>
              <a:rPr lang="id-ID" sz="2000" b="1" dirty="0" smtClean="0"/>
              <a:t>salah (false)</a:t>
            </a:r>
            <a:r>
              <a:rPr lang="id-ID" sz="2000" dirty="0" smtClean="0"/>
              <a:t> untuk semua hasil akhirnya</a:t>
            </a:r>
          </a:p>
          <a:p>
            <a:r>
              <a:rPr lang="id-ID" sz="2000" dirty="0" smtClean="0"/>
              <a:t> </a:t>
            </a:r>
          </a:p>
          <a:p>
            <a:r>
              <a:rPr lang="id-ID" sz="2000" dirty="0" smtClean="0"/>
              <a:t>Misalkan </a:t>
            </a:r>
            <a:r>
              <a:rPr lang="id-ID" sz="2000" i="1" dirty="0" smtClean="0"/>
              <a:t>p</a:t>
            </a:r>
            <a:r>
              <a:rPr lang="id-ID" sz="2000" dirty="0" smtClean="0"/>
              <a:t> dan </a:t>
            </a:r>
            <a:r>
              <a:rPr lang="id-ID" sz="2000" i="1" dirty="0" smtClean="0"/>
              <a:t>q</a:t>
            </a:r>
            <a:r>
              <a:rPr lang="id-ID" sz="2000" dirty="0" smtClean="0"/>
              <a:t> adalah proposisi dengan tabel kebenarannya sbb : 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00034" y="2214554"/>
          <a:ext cx="4110355" cy="1752600"/>
        </p:xfrm>
        <a:graphic>
          <a:graphicData uri="http://schemas.openxmlformats.org/drawingml/2006/table">
            <a:tbl>
              <a:tblPr/>
              <a:tblGrid>
                <a:gridCol w="300355"/>
                <a:gridCol w="300355"/>
                <a:gridCol w="821690"/>
                <a:gridCol w="1139190"/>
                <a:gridCol w="154876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 dirty="0"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q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 dirty="0">
                          <a:latin typeface="Arial"/>
                          <a:ea typeface="Calibri"/>
                          <a:cs typeface="Times New Roman"/>
                        </a:rPr>
                        <a:t>p ^ q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~(p ^ q)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 dirty="0">
                          <a:latin typeface="Arial"/>
                          <a:ea typeface="Calibri"/>
                          <a:cs typeface="Times New Roman"/>
                        </a:rPr>
                        <a:t>p </a:t>
                      </a:r>
                      <a:r>
                        <a:rPr lang="id-ID" sz="2000" dirty="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r>
                        <a:rPr lang="id-ID" sz="2000" i="1" dirty="0">
                          <a:latin typeface="Arial"/>
                          <a:ea typeface="Calibri"/>
                          <a:cs typeface="Times New Roman"/>
                        </a:rPr>
                        <a:t> ~(p ^ q)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Oval Callout 4"/>
          <p:cNvSpPr/>
          <p:nvPr/>
        </p:nvSpPr>
        <p:spPr>
          <a:xfrm>
            <a:off x="5857884" y="2285992"/>
            <a:ext cx="2857520" cy="1357322"/>
          </a:xfrm>
          <a:prstGeom prst="wedgeEllipseCallout">
            <a:avLst>
              <a:gd name="adj1" fmla="val -77435"/>
              <a:gd name="adj2" fmla="val 213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d-ID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Tautologi dari Proposisi majemuk </a:t>
            </a:r>
            <a:r>
              <a:rPr lang="id-ID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 </a:t>
            </a:r>
            <a:r>
              <a:rPr lang="id-ID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</a:t>
            </a:r>
            <a:r>
              <a:rPr lang="id-ID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~(p ^ q</a:t>
            </a:r>
            <a:r>
              <a:rPr lang="id-ID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)</a:t>
            </a:r>
            <a:endParaRPr lang="id-ID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714876" y="2571744"/>
            <a:ext cx="214314" cy="135732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4500570"/>
          <a:ext cx="5469890" cy="1752600"/>
        </p:xfrm>
        <a:graphic>
          <a:graphicData uri="http://schemas.openxmlformats.org/drawingml/2006/table">
            <a:tbl>
              <a:tblPr/>
              <a:tblGrid>
                <a:gridCol w="308610"/>
                <a:gridCol w="323850"/>
                <a:gridCol w="821690"/>
                <a:gridCol w="829310"/>
                <a:gridCol w="1146810"/>
                <a:gridCol w="203962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 dirty="0"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q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p ^ q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p </a:t>
                      </a: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 q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~(p </a:t>
                      </a: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 q)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(p ^ q) ^ ~(p </a:t>
                      </a: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 q)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5786446" y="4857760"/>
            <a:ext cx="214314" cy="135732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Callout 8"/>
          <p:cNvSpPr/>
          <p:nvPr/>
        </p:nvSpPr>
        <p:spPr>
          <a:xfrm>
            <a:off x="6500826" y="4714884"/>
            <a:ext cx="3071834" cy="1357322"/>
          </a:xfrm>
          <a:prstGeom prst="wedgeEllipseCallout">
            <a:avLst>
              <a:gd name="adj1" fmla="val -62773"/>
              <a:gd name="adj2" fmla="val 92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d-ID" sz="1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Kontradisksi dari Proposisi majemuk (</a:t>
            </a:r>
            <a:r>
              <a:rPr lang="id-ID" sz="1600" b="1" i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 ^ q) ^ ~(p </a:t>
            </a:r>
            <a:r>
              <a:rPr lang="id-ID" sz="1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v</a:t>
            </a:r>
            <a:r>
              <a:rPr lang="id-ID" sz="1600" b="1" i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q</a:t>
            </a:r>
            <a:r>
              <a:rPr lang="id-ID" sz="1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)</a:t>
            </a:r>
            <a:endParaRPr lang="id-ID" sz="1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Disjungsi Eksklusif</a:t>
            </a:r>
            <a:endParaRPr lang="id-ID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857232"/>
            <a:ext cx="842968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Khusus untuk disjungsi eksklusif kita menggunakan operator logika </a:t>
            </a:r>
            <a:r>
              <a:rPr lang="id-ID" sz="2000" i="1" dirty="0" smtClean="0"/>
              <a:t>xor</a:t>
            </a:r>
            <a:r>
              <a:rPr lang="id-ID" sz="2000" dirty="0" smtClean="0"/>
              <a:t> yang definisinya sebagai berikut :</a:t>
            </a:r>
          </a:p>
          <a:p>
            <a:r>
              <a:rPr lang="id-ID" sz="2000" dirty="0" smtClean="0"/>
              <a:t> </a:t>
            </a:r>
          </a:p>
          <a:p>
            <a:r>
              <a:rPr lang="id-ID" sz="2000" dirty="0" smtClean="0"/>
              <a:t>Misalkan </a:t>
            </a:r>
            <a:r>
              <a:rPr lang="id-ID" sz="2000" i="1" dirty="0" smtClean="0"/>
              <a:t>p</a:t>
            </a:r>
            <a:r>
              <a:rPr lang="id-ID" sz="2000" dirty="0" smtClean="0"/>
              <a:t> dan </a:t>
            </a:r>
            <a:r>
              <a:rPr lang="id-ID" sz="2000" i="1" dirty="0" smtClean="0"/>
              <a:t>q</a:t>
            </a:r>
            <a:r>
              <a:rPr lang="id-ID" sz="2000" dirty="0" smtClean="0"/>
              <a:t> adalah proposisi. Eksklusif logika </a:t>
            </a:r>
            <a:r>
              <a:rPr lang="id-ID" sz="2000" i="1" dirty="0" smtClean="0"/>
              <a:t>p</a:t>
            </a:r>
            <a:r>
              <a:rPr lang="id-ID" sz="2000" dirty="0" smtClean="0"/>
              <a:t> dan </a:t>
            </a:r>
            <a:r>
              <a:rPr lang="id-ID" sz="2000" i="1" dirty="0" smtClean="0"/>
              <a:t>q</a:t>
            </a:r>
            <a:r>
              <a:rPr lang="id-ID" sz="2000" dirty="0" smtClean="0"/>
              <a:t> dinyatakan dengan notasi </a:t>
            </a:r>
            <a:r>
              <a:rPr lang="id-ID" sz="2000" i="1" dirty="0" smtClean="0"/>
              <a:t>p</a:t>
            </a:r>
            <a:r>
              <a:rPr lang="id-ID" sz="2000" dirty="0" smtClean="0"/>
              <a:t> </a:t>
            </a:r>
            <a:r>
              <a:rPr lang="id-ID" sz="2000" dirty="0" smtClean="0">
                <a:sym typeface="Symbol"/>
              </a:rPr>
              <a:t></a:t>
            </a:r>
            <a:r>
              <a:rPr lang="id-ID" sz="2000" dirty="0" smtClean="0"/>
              <a:t> </a:t>
            </a:r>
            <a:r>
              <a:rPr lang="id-ID" sz="2000" i="1" dirty="0" smtClean="0"/>
              <a:t>q</a:t>
            </a:r>
            <a:r>
              <a:rPr lang="id-ID" sz="2000" dirty="0" smtClean="0"/>
              <a:t>, adalah proposisi yang bernilai benar bila hanya salah satu dari </a:t>
            </a:r>
            <a:r>
              <a:rPr lang="id-ID" sz="2000" i="1" dirty="0" smtClean="0"/>
              <a:t>p</a:t>
            </a:r>
            <a:r>
              <a:rPr lang="id-ID" sz="2000" dirty="0" smtClean="0"/>
              <a:t> dan </a:t>
            </a:r>
            <a:r>
              <a:rPr lang="id-ID" sz="2000" i="1" dirty="0" smtClean="0"/>
              <a:t>q</a:t>
            </a:r>
            <a:r>
              <a:rPr lang="id-ID" sz="2000" dirty="0" smtClean="0"/>
              <a:t> benar, selain itu nilainya salah.</a:t>
            </a:r>
          </a:p>
          <a:p>
            <a:r>
              <a:rPr lang="id-ID" sz="2000" dirty="0" smtClean="0"/>
              <a:t> </a:t>
            </a:r>
          </a:p>
          <a:p>
            <a:r>
              <a:rPr lang="id-ID" sz="2000" dirty="0" smtClean="0"/>
              <a:t>Contoh Tabel kebenarannya :</a:t>
            </a:r>
          </a:p>
          <a:p>
            <a:endParaRPr lang="id-ID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00496" y="3357562"/>
          <a:ext cx="1506220" cy="1752600"/>
        </p:xfrm>
        <a:graphic>
          <a:graphicData uri="http://schemas.openxmlformats.org/drawingml/2006/table">
            <a:tbl>
              <a:tblPr/>
              <a:tblGrid>
                <a:gridCol w="308610"/>
                <a:gridCol w="300355"/>
                <a:gridCol w="89725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q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p </a:t>
                      </a:r>
                      <a:r>
                        <a:rPr lang="id-ID" sz="2000">
                          <a:latin typeface="Arial"/>
                          <a:ea typeface="Calibri"/>
                          <a:cs typeface="Arial"/>
                          <a:sym typeface="Symbol"/>
                        </a:rPr>
                        <a:t></a:t>
                      </a: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 q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1285" algn="l"/>
                          <a:tab pos="217805" algn="ctr"/>
                        </a:tabLs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id-ID" sz="2400" b="1" dirty="0" smtClean="0"/>
              <a:t>Proposisi Bersyarat (</a:t>
            </a:r>
            <a:r>
              <a:rPr lang="id-ID" sz="2400" b="1" i="1" dirty="0" smtClean="0"/>
              <a:t>Implikasi</a:t>
            </a:r>
            <a:r>
              <a:rPr lang="id-ID" sz="2400" b="1" dirty="0" smtClean="0"/>
              <a:t>)</a:t>
            </a:r>
            <a:endParaRPr lang="id-ID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71472" y="928670"/>
            <a:ext cx="79296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Selain dalam bentuk </a:t>
            </a:r>
            <a:r>
              <a:rPr lang="id-ID" i="1" dirty="0" smtClean="0"/>
              <a:t>konjungsi, disjungsi</a:t>
            </a:r>
            <a:r>
              <a:rPr lang="id-ID" dirty="0" smtClean="0"/>
              <a:t>, dan </a:t>
            </a:r>
            <a:r>
              <a:rPr lang="id-ID" i="1" dirty="0" smtClean="0"/>
              <a:t>negasi</a:t>
            </a:r>
            <a:r>
              <a:rPr lang="id-ID" dirty="0" smtClean="0"/>
              <a:t>, proposisi majemuk juga dapat muncul berbentuk </a:t>
            </a:r>
            <a:r>
              <a:rPr lang="id-ID" b="1" dirty="0" smtClean="0"/>
              <a:t>“jika </a:t>
            </a:r>
            <a:r>
              <a:rPr lang="id-ID" b="1" i="1" dirty="0" smtClean="0"/>
              <a:t>p</a:t>
            </a:r>
            <a:r>
              <a:rPr lang="id-ID" b="1" dirty="0" smtClean="0"/>
              <a:t>, maka </a:t>
            </a:r>
            <a:r>
              <a:rPr lang="id-ID" b="1" i="1" dirty="0" smtClean="0"/>
              <a:t>q</a:t>
            </a:r>
            <a:r>
              <a:rPr lang="id-ID" b="1" dirty="0" smtClean="0"/>
              <a:t>”</a:t>
            </a:r>
            <a:r>
              <a:rPr lang="id-ID" dirty="0" smtClean="0"/>
              <a:t>, seperti pada contoh-contoh berikut :</a:t>
            </a:r>
          </a:p>
          <a:p>
            <a:r>
              <a:rPr lang="id-ID" dirty="0" smtClean="0"/>
              <a:t> </a:t>
            </a:r>
          </a:p>
          <a:p>
            <a:pPr lvl="0"/>
            <a:r>
              <a:rPr lang="id-ID" dirty="0" smtClean="0"/>
              <a:t>Jika adik lulus ujian, maka ia mendapat hadiah dari nenek</a:t>
            </a:r>
          </a:p>
          <a:p>
            <a:pPr lvl="0"/>
            <a:r>
              <a:rPr lang="id-ID" dirty="0" smtClean="0"/>
              <a:t>Jika suhu mencapai 100</a:t>
            </a:r>
            <a:r>
              <a:rPr lang="id-ID" baseline="30000" dirty="0" smtClean="0"/>
              <a:t>0</a:t>
            </a:r>
            <a:r>
              <a:rPr lang="id-ID" dirty="0" smtClean="0"/>
              <a:t>C, maka alarm ruangan ini berbunyi</a:t>
            </a:r>
          </a:p>
          <a:p>
            <a:pPr lvl="0"/>
            <a:r>
              <a:rPr lang="id-ID" dirty="0" smtClean="0"/>
              <a:t>Jika anda tidak mendaftar ulang, maka anda dianggap mengundurkan diri</a:t>
            </a:r>
          </a:p>
          <a:p>
            <a:r>
              <a:rPr lang="id-ID" dirty="0" smtClean="0"/>
              <a:t> </a:t>
            </a:r>
          </a:p>
          <a:p>
            <a:r>
              <a:rPr lang="id-ID" dirty="0" smtClean="0"/>
              <a:t>Pernyataan berbentuk </a:t>
            </a:r>
            <a:r>
              <a:rPr lang="id-ID" b="1" dirty="0" smtClean="0"/>
              <a:t>“jika </a:t>
            </a:r>
            <a:r>
              <a:rPr lang="id-ID" b="1" i="1" dirty="0" smtClean="0"/>
              <a:t>p</a:t>
            </a:r>
            <a:r>
              <a:rPr lang="id-ID" b="1" dirty="0" smtClean="0"/>
              <a:t>, maka </a:t>
            </a:r>
            <a:r>
              <a:rPr lang="id-ID" b="1" i="1" dirty="0" smtClean="0"/>
              <a:t>q</a:t>
            </a:r>
            <a:r>
              <a:rPr lang="id-ID" b="1" dirty="0" smtClean="0"/>
              <a:t>”</a:t>
            </a:r>
            <a:r>
              <a:rPr lang="id-ID" dirty="0" smtClean="0"/>
              <a:t> semacam itu disebut proposisi bersyarat atau kondisional atau </a:t>
            </a:r>
            <a:r>
              <a:rPr lang="id-ID" i="1" dirty="0" smtClean="0"/>
              <a:t>implikasi</a:t>
            </a:r>
            <a:r>
              <a:rPr lang="id-ID" dirty="0" smtClean="0"/>
              <a:t>.</a:t>
            </a:r>
          </a:p>
          <a:p>
            <a:endParaRPr lang="id-ID" dirty="0" smtClean="0"/>
          </a:p>
          <a:p>
            <a:r>
              <a:rPr lang="id-ID" dirty="0" smtClean="0"/>
              <a:t>Contoh Tabel kebenarannya :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71868" y="4214818"/>
          <a:ext cx="1560195" cy="1752600"/>
        </p:xfrm>
        <a:graphic>
          <a:graphicData uri="http://schemas.openxmlformats.org/drawingml/2006/table">
            <a:tbl>
              <a:tblPr/>
              <a:tblGrid>
                <a:gridCol w="308610"/>
                <a:gridCol w="300355"/>
                <a:gridCol w="95123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q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p </a:t>
                      </a:r>
                      <a:r>
                        <a:rPr lang="id-ID" sz="2000">
                          <a:latin typeface="Arial"/>
                          <a:ea typeface="Calibri"/>
                          <a:cs typeface="Arial"/>
                          <a:sym typeface="Wingdings"/>
                        </a:rPr>
                        <a:t></a:t>
                      </a: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 q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357166"/>
            <a:ext cx="800105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Implikasi </a:t>
            </a:r>
            <a:r>
              <a:rPr lang="id-ID" sz="2000" i="1" dirty="0" smtClean="0"/>
              <a:t>p</a:t>
            </a:r>
            <a:r>
              <a:rPr lang="id-ID" sz="2000" dirty="0" smtClean="0"/>
              <a:t> </a:t>
            </a:r>
            <a:r>
              <a:rPr lang="id-ID" sz="2000" dirty="0" smtClean="0">
                <a:sym typeface="Wingdings"/>
              </a:rPr>
              <a:t></a:t>
            </a:r>
            <a:r>
              <a:rPr lang="id-ID" sz="2000" dirty="0" smtClean="0"/>
              <a:t> </a:t>
            </a:r>
            <a:r>
              <a:rPr lang="id-ID" sz="2000" i="1" dirty="0" smtClean="0"/>
              <a:t>q</a:t>
            </a:r>
            <a:r>
              <a:rPr lang="id-ID" sz="2000" dirty="0" smtClean="0"/>
              <a:t> memainkan peranan penting dalam penalaran. </a:t>
            </a:r>
          </a:p>
          <a:p>
            <a:endParaRPr lang="id-ID" sz="2000" dirty="0" smtClean="0"/>
          </a:p>
          <a:p>
            <a:r>
              <a:rPr lang="id-ID" sz="2000" dirty="0" smtClean="0"/>
              <a:t>Implikasi ini tidak hanya diekspresikan dalam pernyataan standard </a:t>
            </a:r>
          </a:p>
          <a:p>
            <a:r>
              <a:rPr lang="id-ID" sz="2000" b="1" dirty="0" smtClean="0"/>
              <a:t>“jika </a:t>
            </a:r>
            <a:r>
              <a:rPr lang="id-ID" sz="2000" b="1" i="1" dirty="0" smtClean="0"/>
              <a:t>p</a:t>
            </a:r>
            <a:r>
              <a:rPr lang="id-ID" sz="2000" b="1" dirty="0" smtClean="0"/>
              <a:t>, maka </a:t>
            </a:r>
            <a:r>
              <a:rPr lang="id-ID" sz="2000" b="1" i="1" dirty="0" smtClean="0"/>
              <a:t>q</a:t>
            </a:r>
            <a:r>
              <a:rPr lang="id-ID" sz="2000" b="1" dirty="0" smtClean="0"/>
              <a:t>”</a:t>
            </a:r>
            <a:r>
              <a:rPr lang="id-ID" sz="2000" dirty="0" smtClean="0"/>
              <a:t> tetapi juga dapat diekspresikan dalam berbagai cara, antara lain :</a:t>
            </a:r>
            <a:endParaRPr lang="id-ID" dirty="0" smtClean="0"/>
          </a:p>
          <a:p>
            <a:endParaRPr lang="id-ID" dirty="0" smtClean="0"/>
          </a:p>
          <a:p>
            <a:pPr lvl="0"/>
            <a:r>
              <a:rPr lang="id-ID" dirty="0" smtClean="0"/>
              <a:t>	</a:t>
            </a:r>
            <a:r>
              <a:rPr lang="id-ID" sz="2000" b="1" dirty="0" smtClean="0"/>
              <a:t>Jika </a:t>
            </a:r>
            <a:r>
              <a:rPr lang="id-ID" sz="2000" b="1" i="1" dirty="0" smtClean="0"/>
              <a:t>p</a:t>
            </a:r>
            <a:r>
              <a:rPr lang="id-ID" sz="2000" b="1" dirty="0" smtClean="0"/>
              <a:t>, maka </a:t>
            </a:r>
            <a:r>
              <a:rPr lang="id-ID" sz="2000" b="1" i="1" dirty="0" smtClean="0"/>
              <a:t>q</a:t>
            </a:r>
            <a:endParaRPr lang="id-ID" sz="2000" b="1" dirty="0" smtClean="0"/>
          </a:p>
          <a:p>
            <a:pPr lvl="0"/>
            <a:r>
              <a:rPr lang="id-ID" sz="2000" b="1" dirty="0" smtClean="0"/>
              <a:t>	Jika </a:t>
            </a:r>
            <a:r>
              <a:rPr lang="id-ID" sz="2000" b="1" i="1" dirty="0" smtClean="0"/>
              <a:t>p</a:t>
            </a:r>
            <a:r>
              <a:rPr lang="id-ID" sz="2000" b="1" dirty="0" smtClean="0"/>
              <a:t>, </a:t>
            </a:r>
            <a:r>
              <a:rPr lang="id-ID" sz="2000" b="1" i="1" dirty="0" smtClean="0"/>
              <a:t>q</a:t>
            </a:r>
            <a:endParaRPr lang="id-ID" sz="2000" b="1" dirty="0" smtClean="0"/>
          </a:p>
          <a:p>
            <a:pPr lvl="0"/>
            <a:r>
              <a:rPr lang="id-ID" sz="2000" b="1" i="1" dirty="0" smtClean="0"/>
              <a:t>	p</a:t>
            </a:r>
            <a:r>
              <a:rPr lang="id-ID" sz="2000" b="1" dirty="0" smtClean="0"/>
              <a:t> mengakibatkan </a:t>
            </a:r>
            <a:r>
              <a:rPr lang="id-ID" sz="2000" b="1" i="1" dirty="0" smtClean="0"/>
              <a:t>q</a:t>
            </a:r>
            <a:endParaRPr lang="id-ID" sz="2000" b="1" dirty="0" smtClean="0"/>
          </a:p>
          <a:p>
            <a:pPr lvl="0"/>
            <a:r>
              <a:rPr lang="id-ID" sz="2000" b="1" i="1" dirty="0" smtClean="0"/>
              <a:t>	q</a:t>
            </a:r>
            <a:r>
              <a:rPr lang="id-ID" sz="2000" b="1" dirty="0" smtClean="0"/>
              <a:t> jika </a:t>
            </a:r>
            <a:r>
              <a:rPr lang="id-ID" sz="2000" b="1" i="1" dirty="0" smtClean="0"/>
              <a:t>p</a:t>
            </a:r>
            <a:endParaRPr lang="id-ID" sz="2000" b="1" dirty="0" smtClean="0"/>
          </a:p>
          <a:p>
            <a:pPr lvl="0"/>
            <a:r>
              <a:rPr lang="id-ID" sz="2000" b="1" i="1" dirty="0" smtClean="0"/>
              <a:t>	p</a:t>
            </a:r>
            <a:r>
              <a:rPr lang="id-ID" sz="2000" b="1" dirty="0" smtClean="0"/>
              <a:t> hanya jika </a:t>
            </a:r>
            <a:r>
              <a:rPr lang="id-ID" sz="2000" b="1" i="1" dirty="0" smtClean="0"/>
              <a:t>q</a:t>
            </a:r>
            <a:endParaRPr lang="id-ID" sz="2000" b="1" dirty="0" smtClean="0"/>
          </a:p>
          <a:p>
            <a:pPr lvl="0"/>
            <a:r>
              <a:rPr lang="id-ID" sz="2000" b="1" i="1" dirty="0" smtClean="0"/>
              <a:t>	p</a:t>
            </a:r>
            <a:r>
              <a:rPr lang="id-ID" sz="2000" b="1" dirty="0" smtClean="0"/>
              <a:t> syarat cukup agar </a:t>
            </a:r>
            <a:r>
              <a:rPr lang="id-ID" sz="2000" b="1" i="1" dirty="0" smtClean="0"/>
              <a:t>q</a:t>
            </a:r>
            <a:endParaRPr lang="id-ID" sz="2000" b="1" dirty="0" smtClean="0"/>
          </a:p>
          <a:p>
            <a:pPr lvl="0"/>
            <a:r>
              <a:rPr lang="id-ID" sz="2000" b="1" i="1" dirty="0" smtClean="0"/>
              <a:t>	q</a:t>
            </a:r>
            <a:r>
              <a:rPr lang="id-ID" sz="2000" b="1" dirty="0" smtClean="0"/>
              <a:t> syarat perlu bagi </a:t>
            </a:r>
            <a:r>
              <a:rPr lang="id-ID" sz="2000" b="1" i="1" dirty="0" smtClean="0"/>
              <a:t>p</a:t>
            </a:r>
            <a:endParaRPr lang="id-ID" sz="2000" b="1" dirty="0" smtClean="0"/>
          </a:p>
          <a:p>
            <a:r>
              <a:rPr lang="id-ID" sz="2000" b="1" i="1" dirty="0" smtClean="0"/>
              <a:t>	q</a:t>
            </a:r>
            <a:r>
              <a:rPr lang="id-ID" sz="2000" b="1" dirty="0" smtClean="0"/>
              <a:t> bilamana </a:t>
            </a:r>
            <a:r>
              <a:rPr lang="id-ID" sz="2000" b="1" i="1" dirty="0" smtClean="0"/>
              <a:t>p</a:t>
            </a:r>
            <a:endParaRPr lang="id-ID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14290"/>
            <a:ext cx="85725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Contoh proposisi majemuknya sebagai berikut :</a:t>
            </a:r>
          </a:p>
          <a:p>
            <a:r>
              <a:rPr lang="id-ID" dirty="0" smtClean="0"/>
              <a:t> </a:t>
            </a:r>
          </a:p>
          <a:p>
            <a:r>
              <a:rPr lang="id-ID" b="1" dirty="0" smtClean="0"/>
              <a:t>Jika </a:t>
            </a:r>
            <a:r>
              <a:rPr lang="id-ID" b="1" i="1" dirty="0" smtClean="0"/>
              <a:t>p</a:t>
            </a:r>
            <a:r>
              <a:rPr lang="id-ID" b="1" dirty="0" smtClean="0"/>
              <a:t>, maka </a:t>
            </a:r>
            <a:r>
              <a:rPr lang="id-ID" b="1" i="1" dirty="0" smtClean="0"/>
              <a:t>q</a:t>
            </a:r>
            <a:endParaRPr lang="id-ID" dirty="0" smtClean="0"/>
          </a:p>
          <a:p>
            <a:pPr lvl="0"/>
            <a:r>
              <a:rPr lang="id-ID" b="1" dirty="0" smtClean="0"/>
              <a:t>Jika</a:t>
            </a:r>
            <a:r>
              <a:rPr lang="id-ID" dirty="0" smtClean="0"/>
              <a:t> hari ini hujan, </a:t>
            </a:r>
            <a:r>
              <a:rPr lang="id-ID" b="1" dirty="0" smtClean="0"/>
              <a:t>maka</a:t>
            </a:r>
            <a:r>
              <a:rPr lang="id-ID" dirty="0" smtClean="0"/>
              <a:t> tanaman akan tumbuh subur</a:t>
            </a:r>
          </a:p>
          <a:p>
            <a:r>
              <a:rPr lang="id-ID" dirty="0" smtClean="0"/>
              <a:t> </a:t>
            </a:r>
          </a:p>
          <a:p>
            <a:r>
              <a:rPr lang="id-ID" b="1" dirty="0" smtClean="0"/>
              <a:t>Jika </a:t>
            </a:r>
            <a:r>
              <a:rPr lang="id-ID" b="1" i="1" dirty="0" smtClean="0"/>
              <a:t>p</a:t>
            </a:r>
            <a:r>
              <a:rPr lang="id-ID" b="1" dirty="0" smtClean="0"/>
              <a:t>, </a:t>
            </a:r>
            <a:r>
              <a:rPr lang="id-ID" b="1" i="1" dirty="0" smtClean="0"/>
              <a:t>q</a:t>
            </a:r>
            <a:endParaRPr lang="id-ID" dirty="0" smtClean="0"/>
          </a:p>
          <a:p>
            <a:pPr lvl="0"/>
            <a:r>
              <a:rPr lang="id-ID" b="1" dirty="0" smtClean="0"/>
              <a:t>Jika</a:t>
            </a:r>
            <a:r>
              <a:rPr lang="id-ID" dirty="0" smtClean="0"/>
              <a:t> tekanan gas diperbesar</a:t>
            </a:r>
            <a:r>
              <a:rPr lang="id-ID" b="1" dirty="0" smtClean="0"/>
              <a:t>,</a:t>
            </a:r>
            <a:r>
              <a:rPr lang="id-ID" dirty="0" smtClean="0"/>
              <a:t> mobil melaju kencang</a:t>
            </a:r>
          </a:p>
          <a:p>
            <a:r>
              <a:rPr lang="id-ID" dirty="0" smtClean="0"/>
              <a:t> </a:t>
            </a:r>
          </a:p>
          <a:p>
            <a:r>
              <a:rPr lang="id-ID" b="1" i="1" dirty="0" smtClean="0"/>
              <a:t>p</a:t>
            </a:r>
            <a:r>
              <a:rPr lang="id-ID" b="1" dirty="0" smtClean="0"/>
              <a:t> mengakibatkan </a:t>
            </a:r>
            <a:r>
              <a:rPr lang="id-ID" b="1" i="1" dirty="0" smtClean="0"/>
              <a:t>q</a:t>
            </a:r>
            <a:endParaRPr lang="id-ID" dirty="0" smtClean="0"/>
          </a:p>
          <a:p>
            <a:pPr lvl="0"/>
            <a:r>
              <a:rPr lang="id-ID" dirty="0" smtClean="0"/>
              <a:t>Es yang mencair di kutub </a:t>
            </a:r>
            <a:r>
              <a:rPr lang="id-ID" b="1" dirty="0" smtClean="0"/>
              <a:t>mengakibatkan</a:t>
            </a:r>
            <a:r>
              <a:rPr lang="id-ID" dirty="0" smtClean="0"/>
              <a:t> permukaan air laut menaik</a:t>
            </a:r>
          </a:p>
          <a:p>
            <a:r>
              <a:rPr lang="id-ID" dirty="0" smtClean="0"/>
              <a:t> </a:t>
            </a:r>
          </a:p>
          <a:p>
            <a:r>
              <a:rPr lang="id-ID" b="1" i="1" dirty="0" smtClean="0"/>
              <a:t>q</a:t>
            </a:r>
            <a:r>
              <a:rPr lang="id-ID" b="1" dirty="0" smtClean="0"/>
              <a:t> jika </a:t>
            </a:r>
            <a:r>
              <a:rPr lang="id-ID" b="1" i="1" dirty="0" smtClean="0"/>
              <a:t>p</a:t>
            </a:r>
            <a:endParaRPr lang="id-ID" dirty="0" smtClean="0"/>
          </a:p>
          <a:p>
            <a:pPr lvl="0"/>
            <a:r>
              <a:rPr lang="id-ID" dirty="0" smtClean="0"/>
              <a:t>Orang itu berangkat ke kota </a:t>
            </a:r>
            <a:r>
              <a:rPr lang="id-ID" b="1" dirty="0" smtClean="0"/>
              <a:t>jika</a:t>
            </a:r>
            <a:r>
              <a:rPr lang="id-ID" dirty="0" smtClean="0"/>
              <a:t> ia diberi ongkos jalan</a:t>
            </a:r>
          </a:p>
          <a:p>
            <a:r>
              <a:rPr lang="id-ID" dirty="0" smtClean="0"/>
              <a:t> </a:t>
            </a:r>
          </a:p>
          <a:p>
            <a:r>
              <a:rPr lang="id-ID" b="1" i="1" dirty="0" smtClean="0"/>
              <a:t>p</a:t>
            </a:r>
            <a:r>
              <a:rPr lang="id-ID" b="1" dirty="0" smtClean="0"/>
              <a:t> hanya jika </a:t>
            </a:r>
            <a:r>
              <a:rPr lang="id-ID" b="1" i="1" dirty="0" smtClean="0"/>
              <a:t>q</a:t>
            </a:r>
            <a:endParaRPr lang="id-ID" dirty="0" smtClean="0"/>
          </a:p>
          <a:p>
            <a:pPr lvl="0"/>
            <a:r>
              <a:rPr lang="id-ID" dirty="0" smtClean="0"/>
              <a:t>Martial mengambil matakuliah Teori Bahasa Formal </a:t>
            </a:r>
            <a:r>
              <a:rPr lang="id-ID" b="1" dirty="0" smtClean="0"/>
              <a:t>hanya jika</a:t>
            </a:r>
            <a:r>
              <a:rPr lang="id-ID" dirty="0" smtClean="0"/>
              <a:t> ia sudah lulus matakuliah Logika Matematika Terapan</a:t>
            </a:r>
          </a:p>
          <a:p>
            <a:r>
              <a:rPr lang="id-ID" dirty="0" smtClean="0"/>
              <a:t> </a:t>
            </a:r>
          </a:p>
          <a:p>
            <a:r>
              <a:rPr lang="id-ID" b="1" i="1" dirty="0" smtClean="0"/>
              <a:t>p</a:t>
            </a:r>
            <a:r>
              <a:rPr lang="id-ID" b="1" dirty="0" smtClean="0"/>
              <a:t> syarat cukup agar </a:t>
            </a:r>
            <a:r>
              <a:rPr lang="id-ID" b="1" i="1" dirty="0" smtClean="0"/>
              <a:t>q</a:t>
            </a:r>
            <a:endParaRPr lang="id-ID" dirty="0" smtClean="0"/>
          </a:p>
          <a:p>
            <a:pPr lvl="0"/>
            <a:r>
              <a:rPr lang="id-ID" dirty="0" smtClean="0"/>
              <a:t>Depay menyalakan rokok di pom bensin Baleendah </a:t>
            </a:r>
            <a:r>
              <a:rPr lang="id-ID" b="1" dirty="0" smtClean="0"/>
              <a:t>syarat cukup agar</a:t>
            </a:r>
            <a:r>
              <a:rPr lang="id-ID" dirty="0" smtClean="0"/>
              <a:t> pom bensin Baleendah meledak</a:t>
            </a:r>
            <a:r>
              <a:rPr lang="id-ID" i="1" dirty="0" smtClean="0"/>
              <a:t>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358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i="1" dirty="0" smtClean="0"/>
              <a:t>q</a:t>
            </a:r>
            <a:r>
              <a:rPr lang="id-ID" b="1" dirty="0" smtClean="0"/>
              <a:t> syarat perlu bagi </a:t>
            </a:r>
            <a:r>
              <a:rPr lang="id-ID" b="1" i="1" dirty="0" smtClean="0"/>
              <a:t>p</a:t>
            </a:r>
            <a:endParaRPr lang="id-ID" dirty="0" smtClean="0"/>
          </a:p>
          <a:p>
            <a:pPr lvl="0"/>
            <a:r>
              <a:rPr lang="id-ID" dirty="0" smtClean="0"/>
              <a:t>Timnas Indonesia menaturalisasi Lionel Messi </a:t>
            </a:r>
            <a:r>
              <a:rPr lang="id-ID" b="1" dirty="0" smtClean="0"/>
              <a:t>syarat  perlu bagi</a:t>
            </a:r>
            <a:r>
              <a:rPr lang="id-ID" dirty="0" smtClean="0"/>
              <a:t> Indonesia menjadi Juara Piala Dunia. </a:t>
            </a:r>
          </a:p>
          <a:p>
            <a:r>
              <a:rPr lang="id-ID" dirty="0" smtClean="0"/>
              <a:t> </a:t>
            </a:r>
          </a:p>
          <a:p>
            <a:r>
              <a:rPr lang="id-ID" b="1" i="1" dirty="0" smtClean="0"/>
              <a:t>q</a:t>
            </a:r>
            <a:r>
              <a:rPr lang="id-ID" b="1" dirty="0" smtClean="0"/>
              <a:t> bilamana </a:t>
            </a:r>
            <a:r>
              <a:rPr lang="id-ID" b="1" i="1" dirty="0" smtClean="0"/>
              <a:t>p</a:t>
            </a:r>
            <a:endParaRPr lang="id-ID" dirty="0" smtClean="0"/>
          </a:p>
          <a:p>
            <a:r>
              <a:rPr lang="id-ID" dirty="0" smtClean="0"/>
              <a:t>MU menjadi juara Liga Inggris </a:t>
            </a:r>
            <a:r>
              <a:rPr lang="id-ID" b="1" dirty="0" smtClean="0"/>
              <a:t>bilamana</a:t>
            </a:r>
            <a:r>
              <a:rPr lang="id-ID" dirty="0" smtClean="0"/>
              <a:t> Anthony Martial menjadi Top Scorer Liga Inggris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 smtClean="0"/>
              <a:t>Logika</a:t>
            </a:r>
            <a:endParaRPr lang="id-ID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000108"/>
            <a:ext cx="800105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Logika merupakan studi penalaran (</a:t>
            </a:r>
            <a:r>
              <a:rPr lang="id-ID" sz="2000" i="1" dirty="0" smtClean="0"/>
              <a:t>reasoning</a:t>
            </a:r>
            <a:r>
              <a:rPr lang="id-ID" sz="2000" dirty="0" smtClean="0"/>
              <a:t>), yaitu cara berpikir dengan mengembangkan sesuatu berdasarkan akal budi dan bukan dengan perasaan atau pengalaman</a:t>
            </a:r>
            <a:endParaRPr lang="id-ID" sz="2800" dirty="0" smtClean="0"/>
          </a:p>
          <a:p>
            <a:endParaRPr lang="id-ID" dirty="0" smtClean="0"/>
          </a:p>
          <a:p>
            <a:r>
              <a:rPr lang="id-ID" sz="2000" dirty="0" smtClean="0"/>
              <a:t>Ilmu Logika difokuskan pada hubungan antara pernyataan-pernyataan (</a:t>
            </a:r>
            <a:r>
              <a:rPr lang="id-ID" sz="2000" i="1" dirty="0" smtClean="0"/>
              <a:t>statements</a:t>
            </a:r>
            <a:r>
              <a:rPr lang="id-ID" sz="2000" dirty="0" smtClean="0"/>
              <a:t>)</a:t>
            </a:r>
          </a:p>
          <a:p>
            <a:endParaRPr lang="id-ID" sz="2000" dirty="0" smtClean="0"/>
          </a:p>
          <a:p>
            <a:r>
              <a:rPr lang="id-ID" sz="2000" u="sng" dirty="0" smtClean="0"/>
              <a:t>Contoh :</a:t>
            </a:r>
          </a:p>
          <a:p>
            <a:r>
              <a:rPr lang="id-ID" sz="2000" dirty="0" smtClean="0"/>
              <a:t> </a:t>
            </a:r>
          </a:p>
          <a:p>
            <a:r>
              <a:rPr lang="id-ID" sz="2000" i="1" dirty="0" smtClean="0"/>
              <a:t>Semua pengendara sepeda motor memakai helm</a:t>
            </a:r>
          </a:p>
          <a:p>
            <a:endParaRPr lang="id-ID" sz="2000" dirty="0" smtClean="0"/>
          </a:p>
          <a:p>
            <a:r>
              <a:rPr lang="id-ID" sz="2000" i="1" dirty="0" smtClean="0"/>
              <a:t>Setiap orang yang memakai helm adalah mahasiswa</a:t>
            </a:r>
          </a:p>
          <a:p>
            <a:endParaRPr lang="id-ID" sz="2000" dirty="0" smtClean="0"/>
          </a:p>
          <a:p>
            <a:r>
              <a:rPr lang="id-ID" sz="2000" i="1" dirty="0" smtClean="0"/>
              <a:t>Jadi, semua pengendara sepeda motor adalah mahasiswa</a:t>
            </a:r>
            <a:endParaRPr 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d-ID" sz="2400" b="1" dirty="0" smtClean="0"/>
              <a:t>Varian Proposisi Bersyarat</a:t>
            </a:r>
            <a:endParaRPr lang="id-ID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785794"/>
            <a:ext cx="84296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Terdapat bentuk </a:t>
            </a:r>
            <a:r>
              <a:rPr lang="id-ID" i="1" dirty="0" smtClean="0"/>
              <a:t>implikasi</a:t>
            </a:r>
            <a:r>
              <a:rPr lang="id-ID" dirty="0" smtClean="0"/>
              <a:t> lain yang berkaitan dengan  </a:t>
            </a:r>
            <a:r>
              <a:rPr lang="id-ID" i="1" dirty="0" smtClean="0"/>
              <a:t>p</a:t>
            </a:r>
            <a:r>
              <a:rPr lang="id-ID" dirty="0" smtClean="0"/>
              <a:t> </a:t>
            </a:r>
            <a:r>
              <a:rPr lang="id-ID" dirty="0" smtClean="0">
                <a:sym typeface="Wingdings"/>
              </a:rPr>
              <a:t></a:t>
            </a:r>
            <a:r>
              <a:rPr lang="id-ID" dirty="0" smtClean="0"/>
              <a:t> </a:t>
            </a:r>
            <a:r>
              <a:rPr lang="id-ID" i="1" dirty="0" smtClean="0"/>
              <a:t>q</a:t>
            </a:r>
            <a:r>
              <a:rPr lang="id-ID" dirty="0" smtClean="0"/>
              <a:t> yaitu proposisi sederhana yang merupakan </a:t>
            </a:r>
            <a:r>
              <a:rPr lang="id-ID" i="1" dirty="0" smtClean="0"/>
              <a:t>varian</a:t>
            </a:r>
            <a:r>
              <a:rPr lang="id-ID" dirty="0" smtClean="0"/>
              <a:t> dari </a:t>
            </a:r>
            <a:r>
              <a:rPr lang="id-ID" i="1" dirty="0" smtClean="0"/>
              <a:t>implikasi</a:t>
            </a:r>
            <a:r>
              <a:rPr lang="id-ID" dirty="0" smtClean="0"/>
              <a:t>. </a:t>
            </a:r>
          </a:p>
          <a:p>
            <a:r>
              <a:rPr lang="id-ID" dirty="0" smtClean="0"/>
              <a:t> </a:t>
            </a:r>
          </a:p>
          <a:p>
            <a:r>
              <a:rPr lang="id-ID" dirty="0" smtClean="0"/>
              <a:t>Ketiga </a:t>
            </a:r>
            <a:r>
              <a:rPr lang="id-ID" i="1" dirty="0" smtClean="0"/>
              <a:t>varian</a:t>
            </a:r>
            <a:r>
              <a:rPr lang="id-ID" dirty="0" smtClean="0"/>
              <a:t> proposisi bersyarat tersebut adalah </a:t>
            </a:r>
            <a:r>
              <a:rPr lang="id-ID" i="1" dirty="0" smtClean="0"/>
              <a:t>konvers, invers</a:t>
            </a:r>
            <a:r>
              <a:rPr lang="id-ID" dirty="0" smtClean="0"/>
              <a:t>, dan </a:t>
            </a:r>
            <a:r>
              <a:rPr lang="id-ID" i="1" dirty="0" smtClean="0"/>
              <a:t>kontraposisi</a:t>
            </a:r>
            <a:r>
              <a:rPr lang="id-ID" dirty="0" smtClean="0"/>
              <a:t>   dari   proposisi asal </a:t>
            </a:r>
            <a:r>
              <a:rPr lang="id-ID" i="1" dirty="0" smtClean="0"/>
              <a:t>p</a:t>
            </a:r>
            <a:r>
              <a:rPr lang="id-ID" dirty="0" smtClean="0"/>
              <a:t> </a:t>
            </a:r>
            <a:r>
              <a:rPr lang="id-ID" dirty="0" smtClean="0">
                <a:sym typeface="Wingdings"/>
              </a:rPr>
              <a:t></a:t>
            </a:r>
            <a:r>
              <a:rPr lang="id-ID" dirty="0" smtClean="0"/>
              <a:t> </a:t>
            </a:r>
            <a:r>
              <a:rPr lang="id-ID" i="1" dirty="0" smtClean="0"/>
              <a:t>q</a:t>
            </a:r>
            <a:r>
              <a:rPr lang="id-ID" dirty="0" smtClean="0"/>
              <a:t>.</a:t>
            </a:r>
          </a:p>
          <a:p>
            <a:r>
              <a:rPr lang="id-ID" dirty="0" smtClean="0"/>
              <a:t> </a:t>
            </a:r>
          </a:p>
          <a:p>
            <a:r>
              <a:rPr lang="id-ID" b="1" i="1" dirty="0" smtClean="0"/>
              <a:t>Konvers</a:t>
            </a:r>
            <a:r>
              <a:rPr lang="id-ID" i="1" dirty="0" smtClean="0"/>
              <a:t> 		:    q </a:t>
            </a:r>
            <a:r>
              <a:rPr lang="id-ID" dirty="0" smtClean="0">
                <a:sym typeface="Wingdings"/>
              </a:rPr>
              <a:t></a:t>
            </a:r>
            <a:r>
              <a:rPr lang="id-ID" i="1" dirty="0" smtClean="0"/>
              <a:t> p</a:t>
            </a:r>
            <a:endParaRPr lang="id-ID" dirty="0" smtClean="0"/>
          </a:p>
          <a:p>
            <a:r>
              <a:rPr lang="id-ID" b="1" i="1" dirty="0" smtClean="0"/>
              <a:t>Invers</a:t>
            </a:r>
            <a:r>
              <a:rPr lang="id-ID" i="1" dirty="0" smtClean="0"/>
              <a:t>		:  ~p </a:t>
            </a:r>
            <a:r>
              <a:rPr lang="id-ID" dirty="0" smtClean="0">
                <a:sym typeface="Wingdings"/>
              </a:rPr>
              <a:t></a:t>
            </a:r>
            <a:r>
              <a:rPr lang="id-ID" i="1" dirty="0" smtClean="0"/>
              <a:t> ~q</a:t>
            </a:r>
            <a:endParaRPr lang="id-ID" dirty="0" smtClean="0"/>
          </a:p>
          <a:p>
            <a:r>
              <a:rPr lang="id-ID" b="1" i="1" dirty="0" smtClean="0"/>
              <a:t>Kontraposisi</a:t>
            </a:r>
            <a:r>
              <a:rPr lang="id-ID" i="1" dirty="0" smtClean="0"/>
              <a:t>	:  ~q </a:t>
            </a:r>
            <a:r>
              <a:rPr lang="id-ID" dirty="0" smtClean="0">
                <a:sym typeface="Wingdings"/>
              </a:rPr>
              <a:t></a:t>
            </a:r>
            <a:r>
              <a:rPr lang="id-ID" i="1" dirty="0" smtClean="0"/>
              <a:t> ~p</a:t>
            </a:r>
            <a:endParaRPr lang="id-ID" dirty="0" smtClean="0"/>
          </a:p>
          <a:p>
            <a:r>
              <a:rPr lang="id-ID" dirty="0" smtClean="0"/>
              <a:t> </a:t>
            </a:r>
          </a:p>
          <a:p>
            <a:r>
              <a:rPr lang="id-ID" dirty="0" smtClean="0"/>
              <a:t>Contoh Tabel kebenarannya :</a:t>
            </a:r>
            <a:endParaRPr lang="id-ID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2000" y="4071942"/>
          <a:ext cx="8892000" cy="2376000"/>
        </p:xfrm>
        <a:graphic>
          <a:graphicData uri="http://schemas.openxmlformats.org/drawingml/2006/table">
            <a:tbl>
              <a:tblPr/>
              <a:tblGrid>
                <a:gridCol w="684000"/>
                <a:gridCol w="684000"/>
                <a:gridCol w="828000"/>
                <a:gridCol w="828000"/>
                <a:gridCol w="1404000"/>
                <a:gridCol w="1368000"/>
                <a:gridCol w="1368000"/>
                <a:gridCol w="1728000"/>
              </a:tblGrid>
              <a:tr h="936000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i="1" dirty="0" smtClean="0"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68" marR="66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i="1" dirty="0" smtClean="0">
                          <a:latin typeface="Arial"/>
                          <a:ea typeface="Calibri"/>
                          <a:cs typeface="Times New Roman"/>
                        </a:rPr>
                        <a:t>q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68" marR="66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i="1" dirty="0">
                          <a:latin typeface="Arial"/>
                          <a:ea typeface="Calibri"/>
                          <a:cs typeface="Times New Roman"/>
                        </a:rPr>
                        <a:t>~p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68" marR="66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i="1" dirty="0">
                          <a:latin typeface="Arial"/>
                          <a:ea typeface="Calibri"/>
                          <a:cs typeface="Times New Roman"/>
                        </a:rPr>
                        <a:t>~q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68" marR="66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i="1" dirty="0">
                          <a:latin typeface="Arial"/>
                          <a:ea typeface="Calibri"/>
                          <a:cs typeface="Times New Roman"/>
                        </a:rPr>
                        <a:t>Implikasi</a:t>
                      </a:r>
                      <a:r>
                        <a:rPr lang="id-ID" sz="1900" i="1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endParaRPr lang="id-ID" sz="1900" i="1" dirty="0" smtClean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i="1" dirty="0" smtClean="0">
                          <a:latin typeface="Arial"/>
                          <a:ea typeface="Calibri"/>
                          <a:cs typeface="Times New Roman"/>
                        </a:rPr>
                        <a:t>p </a:t>
                      </a:r>
                      <a:r>
                        <a:rPr lang="id-ID" sz="1600" dirty="0">
                          <a:latin typeface="Arial"/>
                          <a:ea typeface="Calibri"/>
                          <a:cs typeface="Arial"/>
                          <a:sym typeface="Wingdings"/>
                        </a:rPr>
                        <a:t></a:t>
                      </a:r>
                      <a:r>
                        <a:rPr lang="id-ID" sz="1600" i="1" dirty="0">
                          <a:latin typeface="Arial"/>
                          <a:ea typeface="Calibri"/>
                          <a:cs typeface="Times New Roman"/>
                        </a:rPr>
                        <a:t> q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68" marR="66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i="1" dirty="0">
                          <a:latin typeface="Arial"/>
                          <a:ea typeface="Calibri"/>
                          <a:cs typeface="Times New Roman"/>
                        </a:rPr>
                        <a:t>Konvers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i="1" dirty="0">
                          <a:latin typeface="Arial"/>
                          <a:ea typeface="Calibri"/>
                          <a:cs typeface="Times New Roman"/>
                        </a:rPr>
                        <a:t>q </a:t>
                      </a:r>
                      <a:r>
                        <a:rPr lang="id-ID" sz="1600" dirty="0">
                          <a:latin typeface="Arial"/>
                          <a:ea typeface="Calibri"/>
                          <a:cs typeface="Arial"/>
                          <a:sym typeface="Wingdings"/>
                        </a:rPr>
                        <a:t></a:t>
                      </a:r>
                      <a:r>
                        <a:rPr lang="id-ID" sz="1600" i="1" dirty="0">
                          <a:latin typeface="Arial"/>
                          <a:ea typeface="Calibri"/>
                          <a:cs typeface="Times New Roman"/>
                        </a:rPr>
                        <a:t> p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68" marR="66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 i="1" dirty="0">
                          <a:latin typeface="Arial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id-ID" sz="1600" i="1" dirty="0">
                          <a:latin typeface="Arial"/>
                          <a:ea typeface="Calibri"/>
                          <a:cs typeface="Times New Roman"/>
                        </a:rPr>
                        <a:t>nvers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i="1" dirty="0">
                          <a:latin typeface="Arial"/>
                          <a:ea typeface="Calibri"/>
                          <a:cs typeface="Times New Roman"/>
                        </a:rPr>
                        <a:t>~p </a:t>
                      </a:r>
                      <a:r>
                        <a:rPr lang="id-ID" sz="1600" dirty="0">
                          <a:latin typeface="Arial"/>
                          <a:ea typeface="Calibri"/>
                          <a:cs typeface="Arial"/>
                          <a:sym typeface="Wingdings"/>
                        </a:rPr>
                        <a:t></a:t>
                      </a:r>
                      <a:r>
                        <a:rPr lang="id-ID" sz="1600" i="1" dirty="0">
                          <a:latin typeface="Arial"/>
                          <a:ea typeface="Calibri"/>
                          <a:cs typeface="Times New Roman"/>
                        </a:rPr>
                        <a:t> ~q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68" marR="66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i="1" dirty="0">
                          <a:latin typeface="Arial"/>
                          <a:ea typeface="Calibri"/>
                          <a:cs typeface="Times New Roman"/>
                        </a:rPr>
                        <a:t>Kontraposisi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i="1" dirty="0">
                          <a:latin typeface="Arial"/>
                          <a:ea typeface="Calibri"/>
                          <a:cs typeface="Times New Roman"/>
                        </a:rPr>
                        <a:t>~q </a:t>
                      </a:r>
                      <a:r>
                        <a:rPr lang="id-ID" sz="1600" dirty="0">
                          <a:latin typeface="Arial"/>
                          <a:ea typeface="Calibri"/>
                          <a:cs typeface="Arial"/>
                          <a:sym typeface="Wingdings"/>
                        </a:rPr>
                        <a:t></a:t>
                      </a:r>
                      <a:r>
                        <a:rPr lang="id-ID" sz="1600" i="1" dirty="0">
                          <a:latin typeface="Arial"/>
                          <a:ea typeface="Calibri"/>
                          <a:cs typeface="Times New Roman"/>
                        </a:rPr>
                        <a:t> ~p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68" marR="66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 smtClean="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68" marR="66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68" marR="66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68" marR="66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68" marR="66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68" marR="66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68" marR="66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68" marR="66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68" marR="66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68" marR="66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68" marR="66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68" marR="66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68" marR="66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68" marR="66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68" marR="66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68" marR="66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68" marR="66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011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Perhatian contoh berikut ini :</a:t>
            </a:r>
          </a:p>
          <a:p>
            <a:r>
              <a:rPr lang="id-ID" dirty="0" smtClean="0"/>
              <a:t> </a:t>
            </a:r>
          </a:p>
          <a:p>
            <a:r>
              <a:rPr lang="id-ID" dirty="0" smtClean="0"/>
              <a:t>“Jika Paul Pogba mempunyai emas 100 kg, maka ia orang kaya”</a:t>
            </a:r>
          </a:p>
          <a:p>
            <a:r>
              <a:rPr lang="id-ID" dirty="0" smtClean="0"/>
              <a:t>Jawabannya :</a:t>
            </a:r>
          </a:p>
          <a:p>
            <a:r>
              <a:rPr lang="id-ID" dirty="0" smtClean="0"/>
              <a:t> </a:t>
            </a:r>
          </a:p>
          <a:p>
            <a:r>
              <a:rPr lang="id-ID" b="1" i="1" dirty="0" smtClean="0"/>
              <a:t>Konvers 		:    q </a:t>
            </a:r>
            <a:r>
              <a:rPr lang="id-ID" b="1" dirty="0" smtClean="0">
                <a:sym typeface="Wingdings"/>
              </a:rPr>
              <a:t></a:t>
            </a:r>
            <a:r>
              <a:rPr lang="id-ID" b="1" i="1" dirty="0" smtClean="0"/>
              <a:t> p</a:t>
            </a:r>
            <a:endParaRPr lang="id-ID" dirty="0" smtClean="0"/>
          </a:p>
          <a:p>
            <a:r>
              <a:rPr lang="id-ID" i="1" dirty="0" smtClean="0"/>
              <a:t>Konvers</a:t>
            </a:r>
            <a:r>
              <a:rPr lang="id-ID" dirty="0" smtClean="0"/>
              <a:t>		: </a:t>
            </a:r>
            <a:r>
              <a:rPr lang="id-ID" dirty="0" smtClean="0"/>
              <a:t>Jika </a:t>
            </a:r>
            <a:r>
              <a:rPr lang="id-ID" dirty="0" smtClean="0"/>
              <a:t>Pogba orang kaya, maka ia mempunyai emas 100 kg</a:t>
            </a:r>
          </a:p>
          <a:p>
            <a:r>
              <a:rPr lang="id-ID" dirty="0" smtClean="0"/>
              <a:t> </a:t>
            </a:r>
          </a:p>
          <a:p>
            <a:r>
              <a:rPr lang="id-ID" b="1" i="1" dirty="0" smtClean="0"/>
              <a:t>Invers		:  ~p </a:t>
            </a:r>
            <a:r>
              <a:rPr lang="id-ID" b="1" dirty="0" smtClean="0">
                <a:sym typeface="Wingdings"/>
              </a:rPr>
              <a:t></a:t>
            </a:r>
            <a:r>
              <a:rPr lang="id-ID" b="1" i="1" dirty="0" smtClean="0"/>
              <a:t> ~q</a:t>
            </a:r>
            <a:endParaRPr lang="id-ID" dirty="0" smtClean="0"/>
          </a:p>
          <a:p>
            <a:r>
              <a:rPr lang="id-ID" i="1" dirty="0" smtClean="0"/>
              <a:t>Invers</a:t>
            </a:r>
            <a:r>
              <a:rPr lang="id-ID" dirty="0" smtClean="0"/>
              <a:t>		: Jika </a:t>
            </a:r>
            <a:r>
              <a:rPr lang="id-ID" dirty="0" smtClean="0"/>
              <a:t>Pogba </a:t>
            </a:r>
            <a:r>
              <a:rPr lang="id-ID" dirty="0" smtClean="0"/>
              <a:t>tidak punya emas 100 kg, maka ia bukan orang kaya</a:t>
            </a:r>
          </a:p>
          <a:p>
            <a:r>
              <a:rPr lang="id-ID" i="1" dirty="0" smtClean="0"/>
              <a:t> </a:t>
            </a:r>
            <a:endParaRPr lang="id-ID" dirty="0" smtClean="0"/>
          </a:p>
          <a:p>
            <a:r>
              <a:rPr lang="id-ID" b="1" i="1" dirty="0" smtClean="0"/>
              <a:t>Kontraposisi	:  ~q </a:t>
            </a:r>
            <a:r>
              <a:rPr lang="id-ID" b="1" dirty="0" smtClean="0">
                <a:sym typeface="Wingdings"/>
              </a:rPr>
              <a:t></a:t>
            </a:r>
            <a:r>
              <a:rPr lang="id-ID" b="1" i="1" dirty="0" smtClean="0"/>
              <a:t> ~p</a:t>
            </a:r>
            <a:endParaRPr lang="id-ID" dirty="0" smtClean="0"/>
          </a:p>
          <a:p>
            <a:r>
              <a:rPr lang="id-ID" i="1" dirty="0" smtClean="0"/>
              <a:t>Kontraposisi</a:t>
            </a:r>
            <a:r>
              <a:rPr lang="id-ID" dirty="0" smtClean="0"/>
              <a:t>	: Jika </a:t>
            </a:r>
            <a:r>
              <a:rPr lang="id-ID" dirty="0" smtClean="0"/>
              <a:t>Pogba </a:t>
            </a:r>
            <a:r>
              <a:rPr lang="id-ID" dirty="0" smtClean="0"/>
              <a:t>bukan orang kaya, maka ia tidak punya emas 100 kg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Bikondisional (Bi-implikasi)</a:t>
            </a:r>
            <a:endParaRPr lang="id-ID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000108"/>
            <a:ext cx="8286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Proposisi bersyarat lainnya adalah berbentuk “</a:t>
            </a:r>
            <a:r>
              <a:rPr lang="id-ID" sz="2000" i="1" dirty="0" smtClean="0"/>
              <a:t>p</a:t>
            </a:r>
            <a:r>
              <a:rPr lang="id-ID" sz="2000" dirty="0" smtClean="0"/>
              <a:t> jika dan hanya jika </a:t>
            </a:r>
            <a:r>
              <a:rPr lang="id-ID" sz="2000" i="1" dirty="0" smtClean="0"/>
              <a:t>q</a:t>
            </a:r>
            <a:r>
              <a:rPr lang="id-ID" sz="2000" dirty="0" smtClean="0"/>
              <a:t>” yang dinamakan </a:t>
            </a:r>
            <a:r>
              <a:rPr lang="id-ID" sz="2000" i="1" dirty="0" smtClean="0"/>
              <a:t>bikondisional</a:t>
            </a:r>
            <a:r>
              <a:rPr lang="id-ID" sz="2000" dirty="0" smtClean="0"/>
              <a:t> atau </a:t>
            </a:r>
            <a:r>
              <a:rPr lang="id-ID" sz="2000" i="1" dirty="0" smtClean="0"/>
              <a:t>bi-implikasi</a:t>
            </a:r>
            <a:r>
              <a:rPr lang="id-ID" sz="2000" dirty="0" smtClean="0"/>
              <a:t> dan dilambangkan dengan </a:t>
            </a:r>
            <a:r>
              <a:rPr lang="id-ID" sz="2000" i="1" dirty="0" smtClean="0"/>
              <a:t>p</a:t>
            </a:r>
            <a:r>
              <a:rPr lang="id-ID" sz="2000" dirty="0" smtClean="0"/>
              <a:t> </a:t>
            </a:r>
            <a:r>
              <a:rPr lang="id-ID" sz="2000" dirty="0" smtClean="0">
                <a:sym typeface="Wingdings 3"/>
              </a:rPr>
              <a:t></a:t>
            </a:r>
            <a:r>
              <a:rPr lang="id-ID" sz="2000" dirty="0" smtClean="0"/>
              <a:t> </a:t>
            </a:r>
            <a:r>
              <a:rPr lang="id-ID" sz="2000" i="1" dirty="0" smtClean="0"/>
              <a:t>q</a:t>
            </a:r>
            <a:r>
              <a:rPr lang="id-ID" sz="2000" dirty="0" smtClean="0"/>
              <a:t>.</a:t>
            </a:r>
          </a:p>
          <a:p>
            <a:r>
              <a:rPr lang="id-ID" sz="2000" dirty="0" smtClean="0"/>
              <a:t> </a:t>
            </a:r>
          </a:p>
          <a:p>
            <a:r>
              <a:rPr lang="id-ID" sz="2000" dirty="0" smtClean="0"/>
              <a:t>Pernyataan </a:t>
            </a:r>
            <a:r>
              <a:rPr lang="id-ID" sz="2000" i="1" dirty="0" smtClean="0"/>
              <a:t>p</a:t>
            </a:r>
            <a:r>
              <a:rPr lang="id-ID" sz="2000" dirty="0" smtClean="0"/>
              <a:t> </a:t>
            </a:r>
            <a:r>
              <a:rPr lang="id-ID" sz="2000" dirty="0" smtClean="0">
                <a:sym typeface="Wingdings 3"/>
              </a:rPr>
              <a:t></a:t>
            </a:r>
            <a:r>
              <a:rPr lang="id-ID" sz="2000" dirty="0" smtClean="0"/>
              <a:t> </a:t>
            </a:r>
            <a:r>
              <a:rPr lang="id-ID" sz="2000" i="1" dirty="0" smtClean="0"/>
              <a:t>q</a:t>
            </a:r>
            <a:r>
              <a:rPr lang="id-ID" sz="2000" dirty="0" smtClean="0"/>
              <a:t> adalah benar bila </a:t>
            </a:r>
            <a:r>
              <a:rPr lang="id-ID" sz="2000" i="1" dirty="0" smtClean="0"/>
              <a:t>p</a:t>
            </a:r>
            <a:r>
              <a:rPr lang="id-ID" sz="2000" dirty="0" smtClean="0"/>
              <a:t> dan </a:t>
            </a:r>
            <a:r>
              <a:rPr lang="id-ID" sz="2000" i="1" dirty="0" smtClean="0"/>
              <a:t>q</a:t>
            </a:r>
            <a:r>
              <a:rPr lang="id-ID" sz="2000" dirty="0" smtClean="0"/>
              <a:t> mempunyai nilai kebenaran yang sama, yakni </a:t>
            </a:r>
            <a:r>
              <a:rPr lang="id-ID" sz="2000" i="1" dirty="0" smtClean="0"/>
              <a:t>p</a:t>
            </a:r>
            <a:r>
              <a:rPr lang="id-ID" sz="2000" dirty="0" smtClean="0"/>
              <a:t> </a:t>
            </a:r>
            <a:r>
              <a:rPr lang="id-ID" sz="2000" dirty="0" smtClean="0">
                <a:sym typeface="Wingdings 3"/>
              </a:rPr>
              <a:t></a:t>
            </a:r>
            <a:r>
              <a:rPr lang="id-ID" sz="2000" dirty="0" smtClean="0"/>
              <a:t> </a:t>
            </a:r>
            <a:r>
              <a:rPr lang="id-ID" sz="2000" i="1" dirty="0" smtClean="0"/>
              <a:t>q</a:t>
            </a:r>
            <a:r>
              <a:rPr lang="id-ID" sz="2000" dirty="0" smtClean="0"/>
              <a:t> benar jika </a:t>
            </a:r>
            <a:r>
              <a:rPr lang="id-ID" sz="2000" i="1" dirty="0" smtClean="0"/>
              <a:t>p</a:t>
            </a:r>
            <a:r>
              <a:rPr lang="id-ID" sz="2000" dirty="0" smtClean="0"/>
              <a:t> dan </a:t>
            </a:r>
            <a:r>
              <a:rPr lang="id-ID" sz="2000" i="1" dirty="0" smtClean="0"/>
              <a:t>q</a:t>
            </a:r>
            <a:r>
              <a:rPr lang="id-ID" sz="2000" dirty="0" smtClean="0"/>
              <a:t> keduanya benar atau </a:t>
            </a:r>
            <a:r>
              <a:rPr lang="id-ID" sz="2000" i="1" dirty="0" smtClean="0"/>
              <a:t>p</a:t>
            </a:r>
            <a:r>
              <a:rPr lang="id-ID" sz="2000" dirty="0" smtClean="0"/>
              <a:t> dan </a:t>
            </a:r>
            <a:r>
              <a:rPr lang="id-ID" sz="2000" i="1" dirty="0" smtClean="0"/>
              <a:t>q</a:t>
            </a:r>
            <a:r>
              <a:rPr lang="id-ID" sz="2000" dirty="0" smtClean="0"/>
              <a:t> keduanya salah.</a:t>
            </a:r>
          </a:p>
          <a:p>
            <a:r>
              <a:rPr lang="id-ID" sz="2000" dirty="0" smtClean="0"/>
              <a:t> </a:t>
            </a:r>
          </a:p>
          <a:p>
            <a:r>
              <a:rPr lang="id-ID" sz="2000" dirty="0" smtClean="0"/>
              <a:t>Contoh Tabel kebenarannya :</a:t>
            </a:r>
            <a:endParaRPr lang="id-ID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43306" y="3643314"/>
          <a:ext cx="1537970" cy="1752600"/>
        </p:xfrm>
        <a:graphic>
          <a:graphicData uri="http://schemas.openxmlformats.org/drawingml/2006/table">
            <a:tbl>
              <a:tblPr/>
              <a:tblGrid>
                <a:gridCol w="308610"/>
                <a:gridCol w="300355"/>
                <a:gridCol w="92900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q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p </a:t>
                      </a:r>
                      <a:r>
                        <a:rPr lang="id-ID" sz="2000">
                          <a:latin typeface="Arial"/>
                          <a:ea typeface="Calibri"/>
                          <a:cs typeface="Arial"/>
                          <a:sym typeface="Wingdings 3"/>
                        </a:rPr>
                        <a:t></a:t>
                      </a:r>
                      <a:r>
                        <a:rPr lang="id-ID" sz="2000" i="1">
                          <a:latin typeface="Arial"/>
                          <a:ea typeface="Calibri"/>
                          <a:cs typeface="Times New Roman"/>
                        </a:rPr>
                        <a:t> q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835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Contoh proposisi majemuknya :</a:t>
            </a:r>
          </a:p>
          <a:p>
            <a:r>
              <a:rPr lang="id-ID" dirty="0" smtClean="0"/>
              <a:t> </a:t>
            </a:r>
          </a:p>
          <a:p>
            <a:pPr lvl="0"/>
            <a:r>
              <a:rPr lang="id-ID" dirty="0" smtClean="0"/>
              <a:t>1 + 1 = 2 jika dan hanya jika 2 + 2 = 4</a:t>
            </a:r>
          </a:p>
          <a:p>
            <a:r>
              <a:rPr lang="id-ID" dirty="0" smtClean="0"/>
              <a:t> </a:t>
            </a:r>
          </a:p>
          <a:p>
            <a:pPr lvl="0"/>
            <a:r>
              <a:rPr lang="id-ID" dirty="0" smtClean="0"/>
              <a:t>Lionel Messi pemain sepakbola jika dan hanya jika Argentina sebuah negara</a:t>
            </a:r>
          </a:p>
          <a:p>
            <a:r>
              <a:rPr lang="id-ID" dirty="0" smtClean="0"/>
              <a:t> </a:t>
            </a:r>
          </a:p>
          <a:p>
            <a:r>
              <a:rPr lang="id-ID" dirty="0" smtClean="0"/>
              <a:t>Universitas Telkom adalah kampus jika dan hanya jika Peuyeum makanan khas Bandung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3 IF TEL-U\ngajar\Semester Ganjil 1516\LOGMAT\OPENING BACKGROUND terimakasih 1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3214686"/>
            <a:ext cx="3429000" cy="3429000"/>
          </a:xfrm>
          <a:prstGeom prst="rect">
            <a:avLst/>
          </a:prstGeom>
          <a:noFill/>
        </p:spPr>
      </p:pic>
      <p:pic>
        <p:nvPicPr>
          <p:cNvPr id="2051" name="Picture 3" descr="D:\D3 IF TEL-U\ngajar\Semester Ganjil 1516\LOGMAT\selamat belajar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285728"/>
            <a:ext cx="2071702" cy="171451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428860" y="228599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 smtClean="0">
                <a:latin typeface="Chiller" pitchFamily="82" charset="0"/>
              </a:rPr>
              <a:t>Selamat Belajar</a:t>
            </a:r>
            <a:endParaRPr lang="id-ID" sz="3200" b="1" dirty="0">
              <a:latin typeface="Chiller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428604"/>
            <a:ext cx="878687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Proposisi</a:t>
            </a:r>
          </a:p>
          <a:p>
            <a:endParaRPr lang="id-ID" b="1" dirty="0" smtClean="0"/>
          </a:p>
          <a:p>
            <a:r>
              <a:rPr lang="id-ID" sz="2000" dirty="0" smtClean="0"/>
              <a:t>Di dalam matematika, tidak semua statement berhubungan dengan logika. </a:t>
            </a:r>
          </a:p>
          <a:p>
            <a:endParaRPr lang="id-ID" sz="2000" dirty="0" smtClean="0"/>
          </a:p>
          <a:p>
            <a:r>
              <a:rPr lang="id-ID" sz="2000" dirty="0" smtClean="0"/>
              <a:t>Hanya kalimat yang bernilai </a:t>
            </a:r>
            <a:r>
              <a:rPr lang="id-ID" sz="2000" b="1" dirty="0" smtClean="0"/>
              <a:t>benar (true)</a:t>
            </a:r>
            <a:r>
              <a:rPr lang="id-ID" sz="2000" dirty="0" smtClean="0"/>
              <a:t> atau </a:t>
            </a:r>
            <a:r>
              <a:rPr lang="id-ID" sz="2000" b="1" dirty="0" smtClean="0"/>
              <a:t>salah (false)</a:t>
            </a:r>
            <a:r>
              <a:rPr lang="id-ID" sz="2000" dirty="0" smtClean="0"/>
              <a:t> saja yang digunakan dalam penalaran. Kalimat tersebut dinamakan proposisi (</a:t>
            </a:r>
            <a:r>
              <a:rPr lang="id-ID" sz="2000" i="1" dirty="0" smtClean="0"/>
              <a:t>preposition</a:t>
            </a:r>
            <a:r>
              <a:rPr lang="id-ID" sz="2000" dirty="0" smtClean="0"/>
              <a:t>)</a:t>
            </a:r>
          </a:p>
          <a:p>
            <a:endParaRPr lang="id-ID" sz="2000" dirty="0" smtClean="0"/>
          </a:p>
          <a:p>
            <a:r>
              <a:rPr lang="id-ID" sz="2000" dirty="0" smtClean="0"/>
              <a:t>Proposisi adalah kalimat deklaratif yang bernilai </a:t>
            </a:r>
            <a:r>
              <a:rPr lang="id-ID" sz="2000" b="1" dirty="0" smtClean="0"/>
              <a:t>benar (</a:t>
            </a:r>
            <a:r>
              <a:rPr lang="id-ID" sz="2000" b="1" i="1" dirty="0" smtClean="0"/>
              <a:t>true</a:t>
            </a:r>
            <a:r>
              <a:rPr lang="id-ID" sz="2000" b="1" dirty="0" smtClean="0"/>
              <a:t>)</a:t>
            </a:r>
            <a:r>
              <a:rPr lang="id-ID" sz="2000" dirty="0" smtClean="0"/>
              <a:t> atau </a:t>
            </a:r>
            <a:r>
              <a:rPr lang="id-ID" sz="2000" b="1" dirty="0" smtClean="0"/>
              <a:t>salah (</a:t>
            </a:r>
            <a:r>
              <a:rPr lang="id-ID" sz="2000" b="1" i="1" dirty="0" smtClean="0"/>
              <a:t>false</a:t>
            </a:r>
            <a:r>
              <a:rPr lang="id-ID" sz="2000" b="1" dirty="0" smtClean="0"/>
              <a:t>)</a:t>
            </a:r>
            <a:r>
              <a:rPr lang="id-ID" sz="2000" dirty="0" smtClean="0"/>
              <a:t>, tetapi tidak dapat sekaligus keduanya.</a:t>
            </a:r>
          </a:p>
          <a:p>
            <a:endParaRPr lang="id-ID" sz="2000" dirty="0" smtClean="0"/>
          </a:p>
          <a:p>
            <a:r>
              <a:rPr lang="id-ID" sz="2000" u="sng" dirty="0" smtClean="0"/>
              <a:t>Contoh :</a:t>
            </a:r>
          </a:p>
          <a:p>
            <a:r>
              <a:rPr lang="id-ID" sz="2000" dirty="0" smtClean="0"/>
              <a:t> </a:t>
            </a:r>
          </a:p>
          <a:p>
            <a:pPr lvl="0"/>
            <a:r>
              <a:rPr lang="id-ID" sz="2000" dirty="0" smtClean="0"/>
              <a:t>	6 adalah bilangan genap</a:t>
            </a:r>
          </a:p>
          <a:p>
            <a:pPr lvl="0"/>
            <a:r>
              <a:rPr lang="id-ID" sz="2000" dirty="0" smtClean="0"/>
              <a:t>	Soekarno adalah presiden Indonesia yang kedua</a:t>
            </a:r>
          </a:p>
          <a:p>
            <a:pPr lvl="0"/>
            <a:r>
              <a:rPr lang="id-ID" sz="2000" dirty="0" smtClean="0"/>
              <a:t>	2 + 2 = 4</a:t>
            </a:r>
          </a:p>
          <a:p>
            <a:pPr lvl="0"/>
            <a:r>
              <a:rPr lang="id-ID" sz="2000" dirty="0" smtClean="0"/>
              <a:t>	Ibukota Propinsi Jawa Barat adalah Semarang</a:t>
            </a:r>
          </a:p>
          <a:p>
            <a:pPr lvl="0"/>
            <a:r>
              <a:rPr lang="id-ID" sz="2000" dirty="0" smtClean="0"/>
              <a:t>	12 &gt; 19</a:t>
            </a:r>
          </a:p>
          <a:p>
            <a:pPr lvl="0"/>
            <a:r>
              <a:rPr lang="id-ID" sz="2000" dirty="0" smtClean="0"/>
              <a:t>	Gadis itu tinggi</a:t>
            </a:r>
          </a:p>
          <a:p>
            <a:r>
              <a:rPr lang="id-ID" sz="2000" dirty="0" smtClean="0"/>
              <a:t>	Kehidupan hanya ada di Planet Bumi</a:t>
            </a:r>
            <a:endParaRPr lang="id-ID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428604"/>
            <a:ext cx="800105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 </a:t>
            </a:r>
            <a:r>
              <a:rPr lang="id-ID" sz="2000" u="sng" dirty="0" smtClean="0"/>
              <a:t>Perhatian Contoh berikut ini :</a:t>
            </a:r>
          </a:p>
          <a:p>
            <a:r>
              <a:rPr lang="id-ID" sz="2000" dirty="0" smtClean="0"/>
              <a:t> </a:t>
            </a:r>
          </a:p>
          <a:p>
            <a:pPr lvl="0"/>
            <a:r>
              <a:rPr lang="id-ID" sz="2000" dirty="0" smtClean="0"/>
              <a:t>	Siapakah Top score  Piala Presiden 2015 ?</a:t>
            </a:r>
          </a:p>
          <a:p>
            <a:pPr lvl="0"/>
            <a:r>
              <a:rPr lang="id-ID" sz="2000" dirty="0" smtClean="0"/>
              <a:t>	Serahkan kaos kakimu sekarang !</a:t>
            </a:r>
          </a:p>
          <a:p>
            <a:pPr lvl="0"/>
            <a:r>
              <a:rPr lang="id-ID" sz="2000" dirty="0" smtClean="0"/>
              <a:t>	X + 3 = 8</a:t>
            </a:r>
          </a:p>
          <a:p>
            <a:r>
              <a:rPr lang="id-ID" sz="2000" dirty="0" smtClean="0"/>
              <a:t>	X &gt; 3</a:t>
            </a:r>
          </a:p>
          <a:p>
            <a:endParaRPr lang="id-ID" sz="2000" b="1" dirty="0" smtClean="0"/>
          </a:p>
          <a:p>
            <a:r>
              <a:rPr lang="id-ID" sz="2000" dirty="0" smtClean="0"/>
              <a:t>Secara simbolik, proposisi biasanya dilambangkan dengan huruf kecil seperti </a:t>
            </a:r>
            <a:r>
              <a:rPr lang="id-ID" sz="2000" b="1" i="1" dirty="0" smtClean="0"/>
              <a:t>p</a:t>
            </a:r>
            <a:r>
              <a:rPr lang="id-ID" sz="2000" b="1" dirty="0" smtClean="0"/>
              <a:t>, </a:t>
            </a:r>
            <a:r>
              <a:rPr lang="id-ID" sz="2000" b="1" i="1" dirty="0" smtClean="0"/>
              <a:t>q, r</a:t>
            </a:r>
            <a:r>
              <a:rPr lang="id-ID" sz="2000" dirty="0" smtClean="0"/>
              <a:t>,.......misalnya,</a:t>
            </a:r>
          </a:p>
          <a:p>
            <a:r>
              <a:rPr lang="id-ID" sz="2000" dirty="0" smtClean="0"/>
              <a:t> </a:t>
            </a:r>
          </a:p>
          <a:p>
            <a:r>
              <a:rPr lang="id-ID" sz="2000" i="1" dirty="0" smtClean="0"/>
              <a:t>	</a:t>
            </a:r>
            <a:r>
              <a:rPr lang="id-ID" sz="2000" b="1" i="1" dirty="0" smtClean="0"/>
              <a:t>p</a:t>
            </a:r>
            <a:r>
              <a:rPr lang="id-ID" sz="2000" dirty="0" smtClean="0"/>
              <a:t> : 6 adalah bilangan genap</a:t>
            </a:r>
          </a:p>
          <a:p>
            <a:r>
              <a:rPr lang="id-ID" sz="2000" i="1" dirty="0" smtClean="0"/>
              <a:t>	</a:t>
            </a:r>
            <a:r>
              <a:rPr lang="id-ID" sz="2000" b="1" i="1" dirty="0" smtClean="0"/>
              <a:t>q</a:t>
            </a:r>
            <a:r>
              <a:rPr lang="id-ID" sz="2000" dirty="0" smtClean="0"/>
              <a:t> : Soekarno adalah presiden Indonesia yang kedua</a:t>
            </a:r>
          </a:p>
          <a:p>
            <a:r>
              <a:rPr lang="id-ID" sz="2000" i="1" dirty="0" smtClean="0"/>
              <a:t>	</a:t>
            </a:r>
            <a:r>
              <a:rPr lang="id-ID" sz="2000" b="1" i="1" dirty="0" smtClean="0"/>
              <a:t>r</a:t>
            </a:r>
            <a:r>
              <a:rPr lang="id-ID" sz="2000" dirty="0" smtClean="0"/>
              <a:t> : 2 + 2 = 4</a:t>
            </a:r>
            <a:endParaRPr lang="id-ID" sz="2800" dirty="0" smtClean="0"/>
          </a:p>
          <a:p>
            <a:endParaRPr lang="id-ID" sz="2800" b="1" dirty="0" smtClean="0"/>
          </a:p>
          <a:p>
            <a:endParaRPr lang="id-ID" sz="2800" b="1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285728"/>
            <a:ext cx="828680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Mengkombinasikan Proposisi</a:t>
            </a:r>
          </a:p>
          <a:p>
            <a:endParaRPr lang="id-ID" sz="2400" b="1" dirty="0" smtClean="0"/>
          </a:p>
          <a:p>
            <a:r>
              <a:rPr lang="id-ID" sz="2000" dirty="0" smtClean="0"/>
              <a:t>Kita dapat mengkombinasikan proposisi baru dengan cara mengkombinasikan satu atau lebih proposisi. </a:t>
            </a:r>
          </a:p>
          <a:p>
            <a:endParaRPr lang="id-ID" sz="2000" dirty="0" smtClean="0"/>
          </a:p>
          <a:p>
            <a:r>
              <a:rPr lang="id-ID" sz="2000" dirty="0" smtClean="0"/>
              <a:t>Operator yang digunakan untuk mengkombinasikan proposisi disebut operator logika. </a:t>
            </a:r>
          </a:p>
          <a:p>
            <a:r>
              <a:rPr lang="id-ID" sz="2000" dirty="0" smtClean="0"/>
              <a:t> </a:t>
            </a:r>
          </a:p>
          <a:p>
            <a:r>
              <a:rPr lang="id-ID" sz="2000" dirty="0" smtClean="0"/>
              <a:t>Operator logika terdiri dari 3 yaitu :</a:t>
            </a:r>
          </a:p>
          <a:p>
            <a:pPr lvl="0"/>
            <a:r>
              <a:rPr lang="id-ID" sz="2000" dirty="0" smtClean="0"/>
              <a:t>	</a:t>
            </a:r>
            <a:r>
              <a:rPr lang="id-ID" sz="2000" b="1" dirty="0" smtClean="0"/>
              <a:t>dan (</a:t>
            </a:r>
            <a:r>
              <a:rPr lang="id-ID" sz="2000" b="1" i="1" dirty="0" smtClean="0"/>
              <a:t>and</a:t>
            </a:r>
            <a:r>
              <a:rPr lang="id-ID" sz="2000" b="1" dirty="0" smtClean="0"/>
              <a:t>)</a:t>
            </a:r>
          </a:p>
          <a:p>
            <a:pPr lvl="0"/>
            <a:r>
              <a:rPr lang="id-ID" sz="2000" b="1" dirty="0" smtClean="0"/>
              <a:t>	atau (</a:t>
            </a:r>
            <a:r>
              <a:rPr lang="id-ID" sz="2000" b="1" i="1" dirty="0" smtClean="0"/>
              <a:t>or</a:t>
            </a:r>
            <a:r>
              <a:rPr lang="id-ID" sz="2000" b="1" dirty="0" smtClean="0"/>
              <a:t>)</a:t>
            </a:r>
          </a:p>
          <a:p>
            <a:r>
              <a:rPr lang="id-ID" sz="2000" b="1" dirty="0" smtClean="0"/>
              <a:t>	tidak (</a:t>
            </a:r>
            <a:r>
              <a:rPr lang="id-ID" sz="2000" b="1" i="1" dirty="0" smtClean="0"/>
              <a:t>not</a:t>
            </a:r>
            <a:r>
              <a:rPr lang="id-ID" sz="2000" b="1" dirty="0" smtClean="0"/>
              <a:t>)</a:t>
            </a:r>
          </a:p>
          <a:p>
            <a:endParaRPr lang="id-ID" sz="2000" b="1" dirty="0" smtClean="0"/>
          </a:p>
          <a:p>
            <a:r>
              <a:rPr lang="id-ID" sz="2000" dirty="0" smtClean="0"/>
              <a:t>Operator </a:t>
            </a:r>
            <a:r>
              <a:rPr lang="id-ID" sz="2000" b="1" i="1" dirty="0" smtClean="0"/>
              <a:t>and</a:t>
            </a:r>
            <a:r>
              <a:rPr lang="id-ID" sz="2000" b="1" dirty="0" smtClean="0"/>
              <a:t> </a:t>
            </a:r>
            <a:r>
              <a:rPr lang="id-ID" sz="2000" dirty="0" smtClean="0"/>
              <a:t>dan </a:t>
            </a:r>
            <a:r>
              <a:rPr lang="id-ID" sz="2000" b="1" i="1" dirty="0" smtClean="0"/>
              <a:t>or</a:t>
            </a:r>
            <a:r>
              <a:rPr lang="id-ID" sz="2000" dirty="0" smtClean="0"/>
              <a:t> dinamakan operator </a:t>
            </a:r>
            <a:r>
              <a:rPr lang="id-ID" sz="2000" i="1" dirty="0" smtClean="0"/>
              <a:t>biner</a:t>
            </a:r>
            <a:r>
              <a:rPr lang="id-ID" sz="2000" dirty="0" smtClean="0"/>
              <a:t> karena mengoperasikan dua buah proposisi.</a:t>
            </a:r>
          </a:p>
          <a:p>
            <a:r>
              <a:rPr lang="id-ID" sz="2000" dirty="0" smtClean="0"/>
              <a:t> </a:t>
            </a:r>
          </a:p>
          <a:p>
            <a:r>
              <a:rPr lang="id-ID" sz="2000" dirty="0" smtClean="0"/>
              <a:t>Operator </a:t>
            </a:r>
            <a:r>
              <a:rPr lang="id-ID" sz="2000" b="1" i="1" dirty="0" smtClean="0"/>
              <a:t>not</a:t>
            </a:r>
            <a:r>
              <a:rPr lang="id-ID" sz="2000" dirty="0" smtClean="0"/>
              <a:t> dinamakan operator </a:t>
            </a:r>
            <a:r>
              <a:rPr lang="id-ID" sz="2000" i="1" dirty="0" smtClean="0"/>
              <a:t>uner</a:t>
            </a:r>
            <a:r>
              <a:rPr lang="id-ID" sz="2000" dirty="0" smtClean="0"/>
              <a:t> karena hanya membutuhkan satu buah proposisi.</a:t>
            </a:r>
            <a:endParaRPr lang="id-ID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2868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Proposisi baru yang diperoleh dari pengkombinasian tersebut dinamakan proposisi majemuk (</a:t>
            </a:r>
            <a:r>
              <a:rPr lang="id-ID" sz="2400" i="1" dirty="0" smtClean="0"/>
              <a:t>compound proposition</a:t>
            </a:r>
            <a:r>
              <a:rPr lang="id-ID" sz="2400" dirty="0" smtClean="0"/>
              <a:t>). </a:t>
            </a:r>
          </a:p>
          <a:p>
            <a:r>
              <a:rPr lang="id-ID" sz="2400" dirty="0" smtClean="0"/>
              <a:t> </a:t>
            </a:r>
          </a:p>
          <a:p>
            <a:r>
              <a:rPr lang="id-ID" sz="2400" dirty="0" smtClean="0"/>
              <a:t>Proposisi yang bukan merupakan kombinasi proposisi lain disebut proposisi atomik. </a:t>
            </a:r>
          </a:p>
          <a:p>
            <a:r>
              <a:rPr lang="id-ID" sz="2400" dirty="0" smtClean="0"/>
              <a:t> </a:t>
            </a:r>
          </a:p>
          <a:p>
            <a:r>
              <a:rPr lang="id-ID" sz="2400" dirty="0" smtClean="0"/>
              <a:t>Dengan kata lain, proposisi majemuk disusun dari proposisi-proposisi atomik</a:t>
            </a:r>
          </a:p>
          <a:p>
            <a:endParaRPr lang="id-ID" sz="2400" dirty="0" smtClean="0"/>
          </a:p>
          <a:p>
            <a:r>
              <a:rPr lang="id-ID" sz="2400" dirty="0" smtClean="0"/>
              <a:t>Proposisi majemuk ada 3 macam :</a:t>
            </a:r>
          </a:p>
          <a:p>
            <a:pPr lvl="0"/>
            <a:r>
              <a:rPr lang="id-ID" sz="2400" i="1" dirty="0" smtClean="0"/>
              <a:t>	</a:t>
            </a:r>
            <a:r>
              <a:rPr lang="id-ID" sz="2400" b="1" i="1" dirty="0" smtClean="0"/>
              <a:t>konjungsi</a:t>
            </a:r>
            <a:endParaRPr lang="id-ID" sz="2400" b="1" dirty="0" smtClean="0"/>
          </a:p>
          <a:p>
            <a:pPr lvl="0"/>
            <a:r>
              <a:rPr lang="id-ID" sz="2400" b="1" i="1" dirty="0" smtClean="0"/>
              <a:t>	disjungsi</a:t>
            </a:r>
            <a:endParaRPr lang="id-ID" sz="2400" b="1" dirty="0" smtClean="0"/>
          </a:p>
          <a:p>
            <a:r>
              <a:rPr lang="id-ID" sz="2400" b="1" i="1" dirty="0" smtClean="0"/>
              <a:t>	ingkaran</a:t>
            </a:r>
            <a:endParaRPr lang="id-ID" b="1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428604"/>
            <a:ext cx="8001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u="sng" dirty="0" smtClean="0"/>
              <a:t>Contoh :</a:t>
            </a:r>
          </a:p>
          <a:p>
            <a:r>
              <a:rPr lang="id-ID" sz="2000" dirty="0" smtClean="0"/>
              <a:t> </a:t>
            </a:r>
          </a:p>
          <a:p>
            <a:r>
              <a:rPr lang="id-ID" sz="2000" dirty="0" smtClean="0"/>
              <a:t>Misalkan p dan q adalah proposisi</a:t>
            </a:r>
          </a:p>
          <a:p>
            <a:r>
              <a:rPr lang="id-ID" sz="2000" dirty="0" smtClean="0"/>
              <a:t> </a:t>
            </a:r>
          </a:p>
          <a:p>
            <a:pPr lvl="0"/>
            <a:r>
              <a:rPr lang="id-ID" sz="2000" b="1" i="1" dirty="0" smtClean="0"/>
              <a:t>Konjungsi p</a:t>
            </a:r>
            <a:r>
              <a:rPr lang="id-ID" sz="2000" b="1" dirty="0" smtClean="0"/>
              <a:t> dan </a:t>
            </a:r>
            <a:r>
              <a:rPr lang="id-ID" sz="2000" b="1" i="1" dirty="0" smtClean="0"/>
              <a:t>q</a:t>
            </a:r>
            <a:r>
              <a:rPr lang="id-ID" sz="2000" dirty="0" smtClean="0"/>
              <a:t>, dinyatakan dengan notasi </a:t>
            </a:r>
            <a:r>
              <a:rPr lang="id-ID" sz="2000" i="1" dirty="0" smtClean="0"/>
              <a:t>p</a:t>
            </a:r>
            <a:r>
              <a:rPr lang="id-ID" sz="2000" dirty="0" smtClean="0"/>
              <a:t> ^ </a:t>
            </a:r>
            <a:r>
              <a:rPr lang="id-ID" sz="2000" i="1" dirty="0" smtClean="0"/>
              <a:t>q</a:t>
            </a:r>
            <a:r>
              <a:rPr lang="id-ID" sz="2000" dirty="0" smtClean="0"/>
              <a:t> adalah proposisi  </a:t>
            </a:r>
            <a:r>
              <a:rPr lang="id-ID" sz="2000" i="1" dirty="0" smtClean="0"/>
              <a:t>p</a:t>
            </a:r>
            <a:r>
              <a:rPr lang="id-ID" sz="2000" dirty="0" smtClean="0"/>
              <a:t> dan </a:t>
            </a:r>
            <a:r>
              <a:rPr lang="id-ID" sz="2000" i="1" dirty="0" smtClean="0"/>
              <a:t>q</a:t>
            </a:r>
            <a:r>
              <a:rPr lang="id-ID" sz="2000" dirty="0" smtClean="0"/>
              <a:t> </a:t>
            </a:r>
          </a:p>
          <a:p>
            <a:pPr lvl="0"/>
            <a:endParaRPr lang="id-ID" sz="2000" dirty="0" smtClean="0"/>
          </a:p>
          <a:p>
            <a:pPr lvl="0"/>
            <a:r>
              <a:rPr lang="id-ID" sz="2000" b="1" i="1" dirty="0" smtClean="0"/>
              <a:t>Disjungsi</a:t>
            </a:r>
            <a:r>
              <a:rPr lang="id-ID" sz="2000" b="1" dirty="0" smtClean="0"/>
              <a:t> </a:t>
            </a:r>
            <a:r>
              <a:rPr lang="id-ID" sz="2000" b="1" i="1" dirty="0" smtClean="0"/>
              <a:t>p</a:t>
            </a:r>
            <a:r>
              <a:rPr lang="id-ID" sz="2000" b="1" dirty="0" smtClean="0"/>
              <a:t> dan </a:t>
            </a:r>
            <a:r>
              <a:rPr lang="id-ID" sz="2000" b="1" i="1" dirty="0" smtClean="0"/>
              <a:t>q</a:t>
            </a:r>
            <a:r>
              <a:rPr lang="id-ID" sz="2000" dirty="0" smtClean="0"/>
              <a:t>, dinyatakan dengan notasi </a:t>
            </a:r>
            <a:r>
              <a:rPr lang="id-ID" sz="2000" i="1" dirty="0" smtClean="0"/>
              <a:t>p</a:t>
            </a:r>
            <a:r>
              <a:rPr lang="id-ID" sz="2000" dirty="0" smtClean="0"/>
              <a:t> v </a:t>
            </a:r>
            <a:r>
              <a:rPr lang="id-ID" sz="2000" i="1" dirty="0" smtClean="0"/>
              <a:t>q</a:t>
            </a:r>
            <a:r>
              <a:rPr lang="id-ID" sz="2000" dirty="0" smtClean="0"/>
              <a:t> adalah proposisi </a:t>
            </a:r>
            <a:r>
              <a:rPr lang="id-ID" sz="2000" i="1" dirty="0" smtClean="0"/>
              <a:t>p</a:t>
            </a:r>
            <a:r>
              <a:rPr lang="id-ID" sz="2000" dirty="0" smtClean="0"/>
              <a:t> atau </a:t>
            </a:r>
            <a:r>
              <a:rPr lang="id-ID" sz="2000" i="1" dirty="0" smtClean="0"/>
              <a:t>q</a:t>
            </a:r>
          </a:p>
          <a:p>
            <a:pPr lvl="0"/>
            <a:endParaRPr lang="id-ID" sz="2000" dirty="0" smtClean="0"/>
          </a:p>
          <a:p>
            <a:r>
              <a:rPr lang="id-ID" sz="2000" b="1" i="1" dirty="0" smtClean="0"/>
              <a:t>Ingkaran</a:t>
            </a:r>
            <a:r>
              <a:rPr lang="id-ID" sz="2000" b="1" dirty="0" smtClean="0"/>
              <a:t> dari </a:t>
            </a:r>
            <a:r>
              <a:rPr lang="id-ID" sz="2000" b="1" i="1" dirty="0" smtClean="0"/>
              <a:t>p</a:t>
            </a:r>
            <a:r>
              <a:rPr lang="id-ID" sz="2000" dirty="0" smtClean="0"/>
              <a:t>, dinyatakan dengan notasi ~</a:t>
            </a:r>
            <a:r>
              <a:rPr lang="id-ID" sz="2000" i="1" dirty="0" smtClean="0"/>
              <a:t>p</a:t>
            </a:r>
            <a:r>
              <a:rPr lang="id-ID" sz="2000" dirty="0" smtClean="0"/>
              <a:t> adalah proposisi tidak </a:t>
            </a:r>
            <a:r>
              <a:rPr lang="id-ID" sz="2000" i="1" dirty="0" smtClean="0"/>
              <a:t>p</a:t>
            </a:r>
            <a:endParaRPr 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642918"/>
            <a:ext cx="80010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u="sng" dirty="0" smtClean="0"/>
              <a:t>Contoh :</a:t>
            </a:r>
          </a:p>
          <a:p>
            <a:r>
              <a:rPr lang="id-ID" sz="2000" dirty="0" smtClean="0"/>
              <a:t> </a:t>
            </a:r>
          </a:p>
          <a:p>
            <a:r>
              <a:rPr lang="id-ID" sz="2000" dirty="0" smtClean="0"/>
              <a:t>Diketahui proposisi-proposisi berikut ini :</a:t>
            </a:r>
          </a:p>
          <a:p>
            <a:r>
              <a:rPr lang="id-ID" sz="2000" dirty="0" smtClean="0"/>
              <a:t> </a:t>
            </a:r>
          </a:p>
          <a:p>
            <a:r>
              <a:rPr lang="id-ID" sz="2000" dirty="0" smtClean="0"/>
              <a:t>	</a:t>
            </a:r>
            <a:r>
              <a:rPr lang="id-ID" sz="2000" i="1" dirty="0" smtClean="0"/>
              <a:t>p</a:t>
            </a:r>
            <a:r>
              <a:rPr lang="id-ID" sz="2000" dirty="0" smtClean="0"/>
              <a:t> : Hari ini badai</a:t>
            </a:r>
          </a:p>
          <a:p>
            <a:r>
              <a:rPr lang="id-ID" sz="2000" dirty="0" smtClean="0"/>
              <a:t>	</a:t>
            </a:r>
            <a:r>
              <a:rPr lang="id-ID" sz="2000" i="1" dirty="0" smtClean="0"/>
              <a:t>q</a:t>
            </a:r>
            <a:r>
              <a:rPr lang="id-ID" sz="2000" dirty="0" smtClean="0"/>
              <a:t> : Mahasiswa diliburkan dari kampus	</a:t>
            </a:r>
          </a:p>
          <a:p>
            <a:r>
              <a:rPr lang="id-ID" sz="2000" dirty="0" smtClean="0"/>
              <a:t> </a:t>
            </a:r>
          </a:p>
          <a:p>
            <a:r>
              <a:rPr lang="id-ID" sz="2000" dirty="0" smtClean="0"/>
              <a:t>maka :</a:t>
            </a:r>
          </a:p>
          <a:p>
            <a:r>
              <a:rPr lang="id-ID" sz="2000" dirty="0" smtClean="0"/>
              <a:t> </a:t>
            </a:r>
          </a:p>
          <a:p>
            <a:r>
              <a:rPr lang="id-ID" sz="2000" b="1" i="1" dirty="0" smtClean="0"/>
              <a:t>p</a:t>
            </a:r>
            <a:r>
              <a:rPr lang="id-ID" sz="2000" b="1" dirty="0" smtClean="0"/>
              <a:t> ^ </a:t>
            </a:r>
            <a:r>
              <a:rPr lang="id-ID" sz="2000" b="1" i="1" dirty="0" smtClean="0"/>
              <a:t>q</a:t>
            </a:r>
            <a:r>
              <a:rPr lang="id-ID" sz="2000" dirty="0" smtClean="0"/>
              <a:t> 	:  Hari ini badai </a:t>
            </a:r>
            <a:r>
              <a:rPr lang="id-ID" sz="2000" b="1" u="sng" dirty="0" smtClean="0"/>
              <a:t>dan</a:t>
            </a:r>
            <a:r>
              <a:rPr lang="id-ID" sz="2000" dirty="0" smtClean="0"/>
              <a:t> mahasiswa diliburkan dari</a:t>
            </a:r>
            <a:r>
              <a:rPr lang="id-ID" sz="2000" i="1" dirty="0" smtClean="0"/>
              <a:t> </a:t>
            </a:r>
            <a:r>
              <a:rPr lang="id-ID" sz="2000" dirty="0" smtClean="0"/>
              <a:t>kampus</a:t>
            </a:r>
          </a:p>
          <a:p>
            <a:r>
              <a:rPr lang="id-ID" sz="2000" i="1" dirty="0" smtClean="0"/>
              <a:t> </a:t>
            </a:r>
            <a:endParaRPr lang="id-ID" sz="2000" dirty="0" smtClean="0"/>
          </a:p>
          <a:p>
            <a:r>
              <a:rPr lang="id-ID" sz="2000" b="1" i="1" dirty="0" smtClean="0"/>
              <a:t>p</a:t>
            </a:r>
            <a:r>
              <a:rPr lang="id-ID" sz="2000" b="1" dirty="0" smtClean="0"/>
              <a:t> v </a:t>
            </a:r>
            <a:r>
              <a:rPr lang="id-ID" sz="2000" b="1" i="1" dirty="0" smtClean="0"/>
              <a:t>q</a:t>
            </a:r>
            <a:r>
              <a:rPr lang="id-ID" sz="2000" dirty="0" smtClean="0"/>
              <a:t> 	:  Hari ini badai </a:t>
            </a:r>
            <a:r>
              <a:rPr lang="id-ID" sz="2000" b="1" u="sng" dirty="0" smtClean="0"/>
              <a:t>atau</a:t>
            </a:r>
            <a:r>
              <a:rPr lang="id-ID" sz="2000" dirty="0" smtClean="0"/>
              <a:t> mahasiswa diliburkan dari kampus</a:t>
            </a:r>
          </a:p>
          <a:p>
            <a:r>
              <a:rPr lang="id-ID" sz="2000" dirty="0" smtClean="0"/>
              <a:t> </a:t>
            </a:r>
          </a:p>
          <a:p>
            <a:r>
              <a:rPr lang="id-ID" sz="2000" b="1" dirty="0" smtClean="0"/>
              <a:t>~</a:t>
            </a:r>
            <a:r>
              <a:rPr lang="id-ID" sz="2000" b="1" i="1" dirty="0" smtClean="0"/>
              <a:t>p</a:t>
            </a:r>
            <a:r>
              <a:rPr lang="id-ID" sz="2000" dirty="0" smtClean="0"/>
              <a:t>	:  Tidak benar hari ini badai</a:t>
            </a:r>
          </a:p>
          <a:p>
            <a:r>
              <a:rPr lang="id-ID" sz="2000" dirty="0" smtClean="0"/>
              <a:t>	   (Hari ini tidak badai)</a:t>
            </a:r>
            <a:endParaRPr lang="id-ID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285728"/>
            <a:ext cx="814393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u="sng" dirty="0" smtClean="0"/>
              <a:t>Contoh :</a:t>
            </a:r>
          </a:p>
          <a:p>
            <a:r>
              <a:rPr lang="id-ID" sz="2400" dirty="0" smtClean="0"/>
              <a:t> </a:t>
            </a:r>
          </a:p>
          <a:p>
            <a:r>
              <a:rPr lang="id-ID" sz="2400" dirty="0" smtClean="0"/>
              <a:t>Diketahui proposisi-proposisi berikut ini :</a:t>
            </a:r>
          </a:p>
          <a:p>
            <a:r>
              <a:rPr lang="id-ID" sz="2400" dirty="0" smtClean="0"/>
              <a:t> </a:t>
            </a:r>
          </a:p>
          <a:p>
            <a:r>
              <a:rPr lang="id-ID" sz="2400" dirty="0" smtClean="0"/>
              <a:t>	</a:t>
            </a:r>
            <a:r>
              <a:rPr lang="id-ID" sz="2400" i="1" dirty="0" smtClean="0"/>
              <a:t>p</a:t>
            </a:r>
            <a:r>
              <a:rPr lang="id-ID" sz="2400" dirty="0" smtClean="0"/>
              <a:t> : Hari ini hujan</a:t>
            </a:r>
          </a:p>
          <a:p>
            <a:r>
              <a:rPr lang="id-ID" sz="2400" dirty="0" smtClean="0"/>
              <a:t>	</a:t>
            </a:r>
            <a:r>
              <a:rPr lang="id-ID" sz="2400" i="1" dirty="0" smtClean="0"/>
              <a:t>q</a:t>
            </a:r>
            <a:r>
              <a:rPr lang="id-ID" sz="2400" dirty="0" smtClean="0"/>
              <a:t> : Hari ini dingin</a:t>
            </a:r>
          </a:p>
          <a:p>
            <a:endParaRPr lang="id-ID" sz="2400" dirty="0" smtClean="0"/>
          </a:p>
          <a:p>
            <a:r>
              <a:rPr lang="id-ID" sz="2400" dirty="0" smtClean="0"/>
              <a:t>maka :</a:t>
            </a:r>
          </a:p>
          <a:p>
            <a:r>
              <a:rPr lang="id-ID" sz="2400" i="1" dirty="0" smtClean="0"/>
              <a:t>q</a:t>
            </a:r>
            <a:r>
              <a:rPr lang="id-ID" sz="2400" dirty="0" smtClean="0"/>
              <a:t> v ~</a:t>
            </a:r>
            <a:r>
              <a:rPr lang="id-ID" sz="2400" i="1" dirty="0" smtClean="0"/>
              <a:t>p</a:t>
            </a:r>
            <a:r>
              <a:rPr lang="id-ID" sz="2400" dirty="0" smtClean="0"/>
              <a:t>		: Hari ini dingin atau hari ini tidak hujan</a:t>
            </a:r>
          </a:p>
          <a:p>
            <a:r>
              <a:rPr lang="id-ID" sz="2400" dirty="0" smtClean="0"/>
              <a:t>		  (Hari ini dingin atau tidak hujan)</a:t>
            </a:r>
          </a:p>
          <a:p>
            <a:r>
              <a:rPr lang="id-ID" sz="2400" dirty="0" smtClean="0"/>
              <a:t> </a:t>
            </a:r>
          </a:p>
          <a:p>
            <a:r>
              <a:rPr lang="id-ID" sz="2400" dirty="0" smtClean="0"/>
              <a:t>~</a:t>
            </a:r>
            <a:r>
              <a:rPr lang="id-ID" sz="2400" i="1" dirty="0" smtClean="0"/>
              <a:t>p</a:t>
            </a:r>
            <a:r>
              <a:rPr lang="id-ID" sz="2400" dirty="0" smtClean="0"/>
              <a:t> ^ ~</a:t>
            </a:r>
            <a:r>
              <a:rPr lang="id-ID" sz="2400" i="1" dirty="0" smtClean="0"/>
              <a:t>q</a:t>
            </a:r>
            <a:r>
              <a:rPr lang="id-ID" sz="2400" dirty="0" smtClean="0"/>
              <a:t>		: Hari ini tidak hujan dan hari ini tidak dingin</a:t>
            </a:r>
          </a:p>
          <a:p>
            <a:r>
              <a:rPr lang="id-ID" sz="2400" dirty="0" smtClean="0"/>
              <a:t>		  (Hari ini tidak hujan maupun dingin)</a:t>
            </a:r>
          </a:p>
          <a:p>
            <a:r>
              <a:rPr lang="id-ID" sz="2400" dirty="0" smtClean="0"/>
              <a:t> </a:t>
            </a:r>
          </a:p>
          <a:p>
            <a:r>
              <a:rPr lang="id-ID" sz="2400" dirty="0" smtClean="0"/>
              <a:t>~(~</a:t>
            </a:r>
            <a:r>
              <a:rPr lang="id-ID" sz="2400" i="1" dirty="0" smtClean="0"/>
              <a:t>p</a:t>
            </a:r>
            <a:r>
              <a:rPr lang="id-ID" sz="2400" dirty="0" smtClean="0"/>
              <a:t>)		: Tidak benar hari ini tidak hujan</a:t>
            </a:r>
          </a:p>
          <a:p>
            <a:r>
              <a:rPr lang="id-ID" sz="2400" dirty="0" smtClean="0"/>
              <a:t>		  (Salah bahwa hari ini tidak hujan)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3706</TotalTime>
  <Words>779</Words>
  <Application>Microsoft Office PowerPoint</Application>
  <PresentationFormat>On-screen Show (4:3)</PresentationFormat>
  <Paragraphs>522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LOGIKA - PROPOSISI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 MATEMATIKA TERAPAN DIG1C3</dc:title>
  <dc:creator>HP 1000</dc:creator>
  <cp:lastModifiedBy>HP 1000</cp:lastModifiedBy>
  <cp:revision>178</cp:revision>
  <dcterms:created xsi:type="dcterms:W3CDTF">2015-08-23T20:24:23Z</dcterms:created>
  <dcterms:modified xsi:type="dcterms:W3CDTF">2016-08-24T21:04:48Z</dcterms:modified>
</cp:coreProperties>
</file>