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FCF4-62EB-4FBC-8213-498E87A9686A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A77D-E96E-4400-BC31-6A617810689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045-A209-408F-8949-87D27DA8CC1E}" type="datetimeFigureOut">
              <a:rPr lang="id-ID" smtClean="0"/>
              <a:pPr/>
              <a:t>23/08/2016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id-ID" dirty="0" smtClean="0"/>
              <a:t>LOGIKA MATEMATIKA TERAPAN</a:t>
            </a:r>
            <a:br>
              <a:rPr lang="id-ID" dirty="0" smtClean="0"/>
            </a:br>
            <a:r>
              <a:rPr lang="id-ID" dirty="0" smtClean="0"/>
              <a:t>DIG1C3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071678"/>
            <a:ext cx="6400800" cy="714380"/>
          </a:xfrm>
        </p:spPr>
        <p:txBody>
          <a:bodyPr/>
          <a:lstStyle/>
          <a:p>
            <a:r>
              <a:rPr lang="id-ID" b="1" i="1" dirty="0" smtClean="0"/>
              <a:t>Tim Dosen</a:t>
            </a:r>
          </a:p>
          <a:p>
            <a:endParaRPr lang="id-ID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4929198"/>
            <a:ext cx="614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PROGRAM STUDI D3 TEKNIK INFORMATIKA</a:t>
            </a:r>
          </a:p>
          <a:p>
            <a:pPr algn="ctr"/>
            <a:r>
              <a:rPr lang="id-ID" sz="2400" b="1" dirty="0" smtClean="0"/>
              <a:t>FAKULTAS  ILMU TERAPAN </a:t>
            </a:r>
          </a:p>
          <a:p>
            <a:pPr algn="ctr"/>
            <a:r>
              <a:rPr lang="id-ID" sz="2400" b="1" dirty="0" smtClean="0"/>
              <a:t>UNIVERSITAS TELKOM</a:t>
            </a:r>
          </a:p>
          <a:p>
            <a:pPr algn="ctr"/>
            <a:r>
              <a:rPr lang="id-ID" sz="2400" b="1" dirty="0" smtClean="0"/>
              <a:t>2016</a:t>
            </a:r>
            <a:endParaRPr lang="id-ID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xdr="http://schemas.openxmlformats.org/drawingml/2006/spreadsheetDrawing"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000364" y="3134506"/>
            <a:ext cx="3071834" cy="108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Teori Himpunan - lanjutan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0010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800" dirty="0" smtClean="0"/>
              <a:t>Elemen himpunan direpresentasikan dengan huruf </a:t>
            </a:r>
          </a:p>
          <a:p>
            <a:r>
              <a:rPr lang="id-ID" sz="2800" dirty="0"/>
              <a:t> </a:t>
            </a:r>
            <a:r>
              <a:rPr lang="id-ID" sz="2800" dirty="0" smtClean="0"/>
              <a:t> kecil a, b, c, dst.</a:t>
            </a:r>
          </a:p>
          <a:p>
            <a:pPr>
              <a:buFont typeface="Wingdings" pitchFamily="2" charset="2"/>
              <a:buChar char="§"/>
            </a:pPr>
            <a:endParaRPr lang="id-ID" sz="2800" dirty="0" smtClean="0"/>
          </a:p>
          <a:p>
            <a:pPr>
              <a:buFont typeface="Wingdings" pitchFamily="2" charset="2"/>
              <a:buChar char="§"/>
            </a:pPr>
            <a:r>
              <a:rPr lang="id-ID" sz="2800" dirty="0" smtClean="0"/>
              <a:t>Simbol dari elemen A ditulis sebagai 1 ∈ A, 0 ∈ A</a:t>
            </a:r>
          </a:p>
          <a:p>
            <a:pPr>
              <a:buFont typeface="Wingdings" pitchFamily="2" charset="2"/>
              <a:buChar char="§"/>
            </a:pPr>
            <a:endParaRPr lang="id-ID" sz="2800" dirty="0" smtClean="0"/>
          </a:p>
          <a:p>
            <a:pPr>
              <a:buFont typeface="Wingdings" pitchFamily="2" charset="2"/>
              <a:buChar char="§"/>
            </a:pPr>
            <a:r>
              <a:rPr lang="id-ID" sz="2800" dirty="0" smtClean="0"/>
              <a:t>Simbol dari bukan elemen A ditulis sebagai x ∉ A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id-ID" sz="4000" b="1" dirty="0"/>
              <a:t>Teori </a:t>
            </a:r>
            <a:r>
              <a:rPr lang="id-ID" sz="4000" b="1" dirty="0" smtClean="0"/>
              <a:t>Himpunan - Representasi</a:t>
            </a:r>
            <a:endParaRPr lang="id-ID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357298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Terdapat 4 metoda untuk merepresentasikan himpunan, </a:t>
            </a:r>
            <a:r>
              <a:rPr lang="id-ID" sz="2400" b="1" dirty="0" smtClean="0"/>
              <a:t>yaitu :</a:t>
            </a:r>
            <a:endParaRPr lang="id-ID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143116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b="1" dirty="0" smtClean="0"/>
              <a:t>Enumerasi</a:t>
            </a:r>
          </a:p>
          <a:p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 </a:t>
            </a:r>
            <a:r>
              <a:rPr lang="fi-FI" sz="2400" dirty="0" smtClean="0"/>
              <a:t>Dengan </a:t>
            </a:r>
            <a:r>
              <a:rPr lang="fi-FI" sz="2400" dirty="0"/>
              <a:t>menyebutkan semua (satu per satu) </a:t>
            </a:r>
            <a:r>
              <a:rPr lang="fi-FI" sz="2400" dirty="0" smtClean="0"/>
              <a:t>elemen</a:t>
            </a:r>
            <a:r>
              <a:rPr lang="id-ID" sz="2400" dirty="0" smtClean="0"/>
              <a:t> </a:t>
            </a:r>
            <a:r>
              <a:rPr lang="fi-FI" sz="2400" dirty="0" smtClean="0"/>
              <a:t>himpunan</a:t>
            </a:r>
            <a:endParaRPr lang="fi-FI" sz="2400" dirty="0"/>
          </a:p>
          <a:p>
            <a:r>
              <a:rPr lang="id-ID" sz="2400" dirty="0" smtClean="0"/>
              <a:t>     Contoh :</a:t>
            </a:r>
            <a:endParaRPr lang="id-ID" sz="2400" dirty="0"/>
          </a:p>
          <a:p>
            <a:r>
              <a:rPr lang="id-ID" sz="2400" dirty="0" smtClean="0"/>
              <a:t>     	A</a:t>
            </a:r>
            <a:r>
              <a:rPr lang="pl-PL" sz="2400" dirty="0" smtClean="0"/>
              <a:t> </a:t>
            </a:r>
            <a:r>
              <a:rPr lang="pl-PL" sz="2400" dirty="0"/>
              <a:t>= {1, 2, 3, 4, 5}</a:t>
            </a:r>
          </a:p>
          <a:p>
            <a:r>
              <a:rPr lang="id-ID" sz="2400" dirty="0" smtClean="0"/>
              <a:t>       	D </a:t>
            </a:r>
            <a:r>
              <a:rPr lang="id-ID" sz="2400" dirty="0"/>
              <a:t>= </a:t>
            </a:r>
            <a:r>
              <a:rPr lang="id-ID" sz="2400" dirty="0" smtClean="0"/>
              <a:t>{tahu, tempe, terong}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Representasi - lanjutan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072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2. Notasi </a:t>
            </a:r>
            <a:r>
              <a:rPr lang="id-ID" sz="2400" b="1" dirty="0"/>
              <a:t>khusus himpunan atau simbol </a:t>
            </a:r>
            <a:r>
              <a:rPr lang="id-ID" sz="2400" b="1" dirty="0" smtClean="0"/>
              <a:t>standar</a:t>
            </a:r>
          </a:p>
          <a:p>
            <a:endParaRPr lang="id-ID" sz="2400" b="1" dirty="0"/>
          </a:p>
          <a:p>
            <a:r>
              <a:rPr lang="id-ID" sz="2400" dirty="0" smtClean="0"/>
              <a:t>    Dengan </a:t>
            </a:r>
            <a:r>
              <a:rPr lang="id-ID" sz="2400" dirty="0"/>
              <a:t>simbol-simbol standar yang biasa digunakan </a:t>
            </a:r>
            <a:r>
              <a:rPr lang="id-ID" sz="2400" dirty="0" smtClean="0"/>
              <a:t>untuk   </a:t>
            </a:r>
          </a:p>
          <a:p>
            <a:r>
              <a:rPr lang="id-ID" sz="2400" dirty="0"/>
              <a:t> </a:t>
            </a:r>
            <a:r>
              <a:rPr lang="id-ID" sz="2400" dirty="0" smtClean="0"/>
              <a:t>   mewakili suatu himpunan</a:t>
            </a:r>
            <a:endParaRPr lang="id-ID" sz="2400" dirty="0"/>
          </a:p>
          <a:p>
            <a:r>
              <a:rPr lang="id-ID" sz="2400" dirty="0" smtClean="0"/>
              <a:t>    Contoh :</a:t>
            </a:r>
            <a:endParaRPr lang="id-ID" sz="2400" dirty="0"/>
          </a:p>
          <a:p>
            <a:r>
              <a:rPr lang="id-ID" sz="2400" dirty="0" smtClean="0"/>
              <a:t>	</a:t>
            </a:r>
            <a:r>
              <a:rPr lang="sv-SE" sz="2400" dirty="0" smtClean="0"/>
              <a:t>P </a:t>
            </a:r>
            <a:r>
              <a:rPr lang="sv-SE" sz="2400" dirty="0"/>
              <a:t>= himpunan bilangan integer positif = {1 , 2, 3, …}</a:t>
            </a:r>
          </a:p>
          <a:p>
            <a:r>
              <a:rPr lang="id-ID" sz="2400" dirty="0" smtClean="0"/>
              <a:t>	A </a:t>
            </a:r>
            <a:r>
              <a:rPr lang="id-ID" sz="2400" dirty="0"/>
              <a:t>= himpunan bilangan natural = </a:t>
            </a:r>
            <a:r>
              <a:rPr lang="id-ID" sz="2400" dirty="0" smtClean="0"/>
              <a:t>{1</a:t>
            </a:r>
            <a:r>
              <a:rPr lang="id-ID" sz="2400" dirty="0"/>
              <a:t>, 2, …}</a:t>
            </a:r>
          </a:p>
          <a:p>
            <a:r>
              <a:rPr lang="id-ID" sz="2400" dirty="0" smtClean="0"/>
              <a:t>	Z </a:t>
            </a:r>
            <a:r>
              <a:rPr lang="id-ID" sz="2400" dirty="0"/>
              <a:t>= himpunan bilangan rasional = {… , -2, -1, 0, 1, 2,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Representasi - lanjutan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81439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3. Notasi </a:t>
            </a:r>
            <a:r>
              <a:rPr lang="id-ID" sz="2400" b="1" dirty="0"/>
              <a:t>pembentuk </a:t>
            </a:r>
            <a:r>
              <a:rPr lang="id-ID" sz="2400" b="1" dirty="0" smtClean="0"/>
              <a:t>himpunan</a:t>
            </a:r>
          </a:p>
          <a:p>
            <a:endParaRPr lang="id-ID" sz="2400" b="1" dirty="0"/>
          </a:p>
          <a:p>
            <a:r>
              <a:rPr lang="id-ID" sz="2400" dirty="0" smtClean="0"/>
              <a:t>     Dengan </a:t>
            </a:r>
            <a:r>
              <a:rPr lang="id-ID" sz="2400" dirty="0"/>
              <a:t>menyebutkan sifat atau syarat keanggotaan dari</a:t>
            </a:r>
          </a:p>
          <a:p>
            <a:r>
              <a:rPr lang="id-ID" sz="2400" dirty="0" smtClean="0"/>
              <a:t>     himpunan</a:t>
            </a:r>
            <a:r>
              <a:rPr lang="id-ID" sz="2400" dirty="0"/>
              <a:t>.</a:t>
            </a:r>
          </a:p>
          <a:p>
            <a:r>
              <a:rPr lang="id-ID" sz="2400" dirty="0" smtClean="0"/>
              <a:t>     Contoh </a:t>
            </a:r>
          </a:p>
          <a:p>
            <a:r>
              <a:rPr lang="id-ID" sz="2400" dirty="0"/>
              <a:t> </a:t>
            </a:r>
            <a:r>
              <a:rPr lang="id-ID" sz="2400" dirty="0" smtClean="0"/>
              <a:t>    	B </a:t>
            </a:r>
            <a:r>
              <a:rPr lang="id-ID" sz="2400" dirty="0"/>
              <a:t>= { x | x ≤ 5 , x ∈ A </a:t>
            </a:r>
            <a:r>
              <a:rPr lang="id-ID" sz="2400" dirty="0" smtClean="0"/>
              <a:t>} </a:t>
            </a:r>
            <a:endParaRPr lang="id-ID" sz="2400" dirty="0"/>
          </a:p>
          <a:p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 </a:t>
            </a:r>
            <a:r>
              <a:rPr lang="fi-FI" sz="2400" dirty="0" smtClean="0"/>
              <a:t>Aturan </a:t>
            </a:r>
            <a:r>
              <a:rPr lang="fi-FI" sz="2400" dirty="0"/>
              <a:t>dalam penulisan syarat keanggotaan himpunan </a:t>
            </a:r>
            <a:r>
              <a:rPr lang="fi-FI" sz="2400" dirty="0" smtClean="0"/>
              <a:t>:</a:t>
            </a:r>
            <a:r>
              <a:rPr lang="id-ID" sz="2400" dirty="0" smtClean="0"/>
              <a:t>    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 smtClean="0"/>
              <a:t>    bagian </a:t>
            </a:r>
            <a:r>
              <a:rPr lang="id-ID" sz="2400" dirty="0"/>
              <a:t>kiri tanda ‘|’ melambangkan elemen </a:t>
            </a:r>
            <a:r>
              <a:rPr lang="id-ID" sz="2400" dirty="0" smtClean="0"/>
              <a:t>himpunan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</a:t>
            </a:r>
            <a:r>
              <a:rPr lang="id-ID" sz="2400" dirty="0" smtClean="0"/>
              <a:t>   tanda </a:t>
            </a:r>
            <a:r>
              <a:rPr lang="id-ID" sz="2400" dirty="0"/>
              <a:t>‘|’ dibaca sebagai dimana atau sedemikian </a:t>
            </a:r>
            <a:r>
              <a:rPr lang="id-ID" sz="2400" dirty="0" smtClean="0"/>
              <a:t>sehingga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</a:t>
            </a:r>
            <a:r>
              <a:rPr lang="id-ID" sz="2400" dirty="0" smtClean="0"/>
              <a:t>   bagian </a:t>
            </a:r>
            <a:r>
              <a:rPr lang="id-ID" sz="2400" dirty="0"/>
              <a:t>di kanan tanda ‘|’ menunjukkan syarat keanggotaan</a:t>
            </a:r>
          </a:p>
          <a:p>
            <a:r>
              <a:rPr lang="id-ID" sz="2400" dirty="0" smtClean="0"/>
              <a:t>      himpunan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</a:t>
            </a:r>
            <a:r>
              <a:rPr lang="id-ID" sz="2400" dirty="0" smtClean="0"/>
              <a:t>   </a:t>
            </a:r>
            <a:r>
              <a:rPr lang="it-IT" sz="2400" dirty="0" smtClean="0"/>
              <a:t>setiap </a:t>
            </a:r>
            <a:r>
              <a:rPr lang="it-IT" sz="2400" dirty="0"/>
              <a:t>tanda ‘,’ dibaca sebagai </a:t>
            </a:r>
            <a:r>
              <a:rPr lang="id-ID" sz="2400" dirty="0" smtClean="0"/>
              <a:t>‘</a:t>
            </a:r>
            <a:r>
              <a:rPr lang="it-IT" sz="2400" dirty="0" smtClean="0"/>
              <a:t>dan</a:t>
            </a:r>
            <a:r>
              <a:rPr lang="id-ID" sz="2400" dirty="0" smtClean="0"/>
              <a:t>’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Representasi - lanjutan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4. Diagram venn</a:t>
            </a:r>
            <a:endParaRPr lang="id-ID" sz="2400" b="1" dirty="0"/>
          </a:p>
          <a:p>
            <a:r>
              <a:rPr lang="id-ID" sz="2400" dirty="0" smtClean="0"/>
              <a:t>    Dengan </a:t>
            </a:r>
            <a:r>
              <a:rPr lang="id-ID" sz="2400" dirty="0"/>
              <a:t>menggambarkan keberadaan himpunan terhadap</a:t>
            </a:r>
          </a:p>
          <a:p>
            <a:r>
              <a:rPr lang="id-ID" sz="2400" dirty="0" smtClean="0"/>
              <a:t>    </a:t>
            </a:r>
            <a:r>
              <a:rPr lang="fi-FI" sz="2400" dirty="0" smtClean="0"/>
              <a:t>himpunan </a:t>
            </a:r>
            <a:r>
              <a:rPr lang="fi-FI" sz="2400" dirty="0"/>
              <a:t>lain. Himpunan Semesta (S) digambarkan sebagai</a:t>
            </a:r>
          </a:p>
          <a:p>
            <a:r>
              <a:rPr lang="id-ID" sz="2400" dirty="0" smtClean="0"/>
              <a:t>    suatu </a:t>
            </a:r>
            <a:r>
              <a:rPr lang="id-ID" sz="2400" dirty="0"/>
              <a:t>segi empat sedangkan himpunan lain digambarkan </a:t>
            </a:r>
            <a:r>
              <a:rPr lang="id-ID" sz="2400" dirty="0" smtClean="0"/>
              <a:t>               </a:t>
            </a:r>
          </a:p>
          <a:p>
            <a:r>
              <a:rPr lang="id-ID" sz="2400" dirty="0"/>
              <a:t> </a:t>
            </a:r>
            <a:r>
              <a:rPr lang="id-ID" sz="2400" dirty="0" smtClean="0"/>
              <a:t>   sebagai lingkaran</a:t>
            </a:r>
            <a:r>
              <a:rPr lang="id-ID" sz="2400" dirty="0"/>
              <a:t>.</a:t>
            </a:r>
          </a:p>
          <a:p>
            <a:r>
              <a:rPr lang="id-ID" sz="2400" dirty="0" smtClean="0"/>
              <a:t>    Contoh :</a:t>
            </a:r>
            <a:endParaRPr lang="id-ID" sz="2400" dirty="0"/>
          </a:p>
          <a:p>
            <a:r>
              <a:rPr lang="id-ID" sz="2400" dirty="0" smtClean="0"/>
              <a:t>	S </a:t>
            </a:r>
            <a:r>
              <a:rPr lang="id-ID" sz="2400" dirty="0"/>
              <a:t>= { 1,2, … , 7, 8 }; </a:t>
            </a:r>
            <a:r>
              <a:rPr lang="id-ID" sz="2400" dirty="0" smtClean="0"/>
              <a:t> A </a:t>
            </a:r>
            <a:r>
              <a:rPr lang="id-ID" sz="2400" dirty="0"/>
              <a:t>= { 1,2,3,5 }; </a:t>
            </a:r>
            <a:r>
              <a:rPr lang="id-ID" sz="2400" dirty="0" smtClean="0"/>
              <a:t> B </a:t>
            </a:r>
            <a:r>
              <a:rPr lang="id-ID" sz="2400" dirty="0"/>
              <a:t>= { 2,5,6,8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143380"/>
            <a:ext cx="878687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Teori Himpunan - Kardinalitas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Untuk menyatakan banyaknya elemen </a:t>
            </a:r>
            <a:r>
              <a:rPr lang="id-ID" sz="2400" dirty="0" smtClean="0"/>
              <a:t>suatu himpunan berhingga</a:t>
            </a:r>
          </a:p>
          <a:p>
            <a:endParaRPr lang="id-ID" sz="2400" dirty="0"/>
          </a:p>
          <a:p>
            <a:r>
              <a:rPr lang="id-ID" sz="2400" dirty="0" smtClean="0"/>
              <a:t>Jumlah </a:t>
            </a:r>
            <a:r>
              <a:rPr lang="id-ID" sz="2400" dirty="0"/>
              <a:t>elemen A disebut kardinalitas </a:t>
            </a:r>
            <a:r>
              <a:rPr lang="id-ID" sz="2400" dirty="0" smtClean="0"/>
              <a:t>dari himpunan A</a:t>
            </a:r>
          </a:p>
          <a:p>
            <a:endParaRPr lang="id-ID" sz="2400" dirty="0"/>
          </a:p>
          <a:p>
            <a:r>
              <a:rPr lang="id-ID" sz="2400" dirty="0" smtClean="0"/>
              <a:t>Simbol </a:t>
            </a:r>
            <a:r>
              <a:rPr lang="id-ID" sz="2400" dirty="0"/>
              <a:t>: | A | = 3 atau | K | = </a:t>
            </a:r>
            <a:r>
              <a:rPr lang="id-ID" sz="2400" dirty="0" smtClean="0"/>
              <a:t>0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Tugas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286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Sebutkan berapa orang teman di kelas ini yang sudah Anda kenal sekarang ?</a:t>
            </a:r>
            <a:endParaRPr lang="id-ID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2051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3 IF TEL-U\ngajar\Semester Ganjil 1516\LOGMAT\SELAMAT DATANG micky mous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4572000" cy="2190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3571876"/>
            <a:ext cx="69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Chiller" pitchFamily="82" charset="0"/>
              </a:rPr>
              <a:t>DI D3 TEKNIK INFORMATIKA</a:t>
            </a:r>
            <a:endParaRPr lang="id-ID" sz="40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Outline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643050"/>
            <a:ext cx="7429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id-ID" sz="3600" b="1" dirty="0" smtClean="0"/>
              <a:t>ATURAN PENILAIAN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id-ID" sz="3600" b="1" dirty="0" smtClean="0"/>
              <a:t>ATURAN PERKULIAHAN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id-ID" sz="3600" b="1" dirty="0" smtClean="0"/>
              <a:t>SILABUS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id-ID" sz="3600" b="1" dirty="0" smtClean="0"/>
              <a:t>PUSTAKA</a:t>
            </a:r>
            <a:br>
              <a:rPr lang="id-ID" sz="3600" b="1" dirty="0" smtClean="0"/>
            </a:br>
            <a:endParaRPr lang="id-ID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Penilaian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15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Assesment sebanyak 3 kali dalam 16 minggu</a:t>
            </a:r>
            <a:endParaRPr lang="id-ID" sz="2800" dirty="0" smtClean="0"/>
          </a:p>
          <a:p>
            <a:r>
              <a:rPr lang="id-ID" sz="2800" dirty="0" smtClean="0"/>
              <a:t>QUIS &amp; </a:t>
            </a:r>
            <a:r>
              <a:rPr lang="id-ID" sz="2800" dirty="0" smtClean="0"/>
              <a:t>TUGAS </a:t>
            </a:r>
            <a:r>
              <a:rPr lang="id-ID" sz="2800" dirty="0" smtClean="0"/>
              <a:t>HARIAN</a:t>
            </a:r>
            <a:endParaRPr lang="id-ID" sz="2800" dirty="0" smtClean="0"/>
          </a:p>
          <a:p>
            <a:endParaRPr lang="id-ID" sz="2800" dirty="0" smtClean="0"/>
          </a:p>
          <a:p>
            <a:r>
              <a:rPr lang="id-ID" sz="2800" dirty="0" smtClean="0"/>
              <a:t>KULIAH HARUS HADIR NAMUN........		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Aturan Perkuliahan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3200" dirty="0"/>
              <a:t>Jumlah Pertemuan = </a:t>
            </a:r>
            <a:r>
              <a:rPr lang="id-ID" sz="3200" dirty="0" smtClean="0"/>
              <a:t>16 </a:t>
            </a:r>
            <a:r>
              <a:rPr lang="id-ID" sz="3200" dirty="0" smtClean="0"/>
              <a:t>Minggu</a:t>
            </a:r>
          </a:p>
          <a:p>
            <a:pPr>
              <a:buFont typeface="Wingdings" pitchFamily="2" charset="2"/>
              <a:buChar char="Ø"/>
            </a:pPr>
            <a:r>
              <a:rPr lang="id-ID" sz="3200" dirty="0" smtClean="0"/>
              <a:t>Kehadiran </a:t>
            </a:r>
            <a:r>
              <a:rPr lang="id-ID" sz="3200" dirty="0"/>
              <a:t>≥ 75% Syarat Ujian </a:t>
            </a:r>
            <a:r>
              <a:rPr lang="id-ID" sz="3200" dirty="0" smtClean="0"/>
              <a:t>(Assesment ke-3)</a:t>
            </a:r>
            <a:endParaRPr lang="id-ID" sz="3200" dirty="0" smtClean="0"/>
          </a:p>
          <a:p>
            <a:pPr>
              <a:buFont typeface="Wingdings" pitchFamily="2" charset="2"/>
              <a:buChar char="Ø"/>
            </a:pPr>
            <a:r>
              <a:rPr lang="fi-FI" sz="3200" dirty="0" smtClean="0"/>
              <a:t>Tidak </a:t>
            </a:r>
            <a:r>
              <a:rPr lang="fi-FI" sz="3200" dirty="0"/>
              <a:t>Ada Kuis Susulan</a:t>
            </a:r>
          </a:p>
          <a:p>
            <a:pPr>
              <a:buFont typeface="Wingdings" pitchFamily="2" charset="2"/>
              <a:buChar char="Ø"/>
            </a:pPr>
            <a:r>
              <a:rPr lang="id-ID" sz="3200" dirty="0" smtClean="0"/>
              <a:t>No </a:t>
            </a:r>
            <a:r>
              <a:rPr lang="id-ID" sz="3200" dirty="0"/>
              <a:t>‘Sandal</a:t>
            </a:r>
            <a:r>
              <a:rPr lang="id-ID" sz="3200" dirty="0" smtClean="0"/>
              <a:t>’ or ‘Sepatu Sandal’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Silabus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7786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400" dirty="0" smtClean="0"/>
              <a:t> Teori Himpunan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Aljabar Boolean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Ekspresi Boolean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Nilai kebenaran kalimat majemuk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Kalkulus proposisi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Konjungsi, disjungsi, substitusi, substitusi jamak dan </a:t>
            </a:r>
          </a:p>
          <a:p>
            <a:r>
              <a:rPr lang="id-ID" sz="2400" dirty="0"/>
              <a:t> </a:t>
            </a:r>
            <a:r>
              <a:rPr lang="id-ID" sz="2400" dirty="0" smtClean="0"/>
              <a:t>   perluasan interpretasi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Definisi dan representasi kalimat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Aturan semantik dan kuantifier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Validitas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Aplikasi kalkulus predikat</a:t>
            </a:r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Matematika Induksi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Pustaka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400" dirty="0" smtClean="0"/>
              <a:t> </a:t>
            </a:r>
            <a:r>
              <a:rPr lang="sv-SE" sz="2400" dirty="0" smtClean="0"/>
              <a:t>Munir, Rinaldi., Matematika Diskrit, Penerbit Informatika, </a:t>
            </a: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</a:t>
            </a:r>
            <a:r>
              <a:rPr lang="sv-SE" sz="2400" dirty="0" smtClean="0"/>
              <a:t>Bandung, 2001</a:t>
            </a:r>
            <a:endParaRPr lang="id-ID" sz="2400" dirty="0" smtClean="0"/>
          </a:p>
          <a:p>
            <a:endParaRPr lang="id-ID" sz="2400" dirty="0" smtClean="0"/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</a:t>
            </a:r>
            <a:r>
              <a:rPr lang="en-US" sz="2400" dirty="0" smtClean="0"/>
              <a:t>Rosen, Kenneth </a:t>
            </a:r>
            <a:r>
              <a:rPr lang="en-US" sz="2400" dirty="0" err="1" smtClean="0"/>
              <a:t>H.,Discrete</a:t>
            </a:r>
            <a:r>
              <a:rPr lang="en-US" sz="2400" dirty="0" smtClean="0"/>
              <a:t> Mathematic and Its </a:t>
            </a: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</a:t>
            </a:r>
            <a:r>
              <a:rPr lang="en-US" sz="2400" dirty="0" smtClean="0"/>
              <a:t>Applications, 4th edition, McGraw Hill International </a:t>
            </a: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</a:t>
            </a:r>
            <a:r>
              <a:rPr lang="en-US" sz="2400" dirty="0" smtClean="0"/>
              <a:t>Editions, 1999</a:t>
            </a:r>
            <a:endParaRPr lang="id-ID" sz="2400" dirty="0" smtClean="0"/>
          </a:p>
          <a:p>
            <a:endParaRPr lang="id-ID" sz="2400" dirty="0" smtClean="0"/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</a:t>
            </a:r>
            <a:r>
              <a:rPr lang="en-US" sz="2400" dirty="0" err="1" smtClean="0"/>
              <a:t>Zohar</a:t>
            </a:r>
            <a:r>
              <a:rPr lang="en-US" sz="2400" dirty="0" smtClean="0"/>
              <a:t> Manna. The Logical Basis For Computer </a:t>
            </a:r>
            <a:endParaRPr lang="id-ID" sz="2400" dirty="0" smtClean="0"/>
          </a:p>
          <a:p>
            <a:r>
              <a:rPr lang="id-ID" sz="2400" dirty="0"/>
              <a:t> </a:t>
            </a:r>
            <a:r>
              <a:rPr lang="id-ID" sz="2400" dirty="0" smtClean="0"/>
              <a:t>   </a:t>
            </a:r>
            <a:r>
              <a:rPr lang="en-US" sz="2400" dirty="0" smtClean="0"/>
              <a:t>Programming. Addison Wesley Publishing. 1985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/>
          <a:lstStyle/>
          <a:p>
            <a:r>
              <a:rPr lang="id-ID" dirty="0" smtClean="0"/>
              <a:t>Siap....??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id-ID" b="1" dirty="0" smtClean="0"/>
              <a:t>Teori himpunan</a:t>
            </a:r>
            <a:endParaRPr lang="id-ID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3582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800" dirty="0"/>
              <a:t>Himpunan adalah kumpulan </a:t>
            </a:r>
            <a:r>
              <a:rPr lang="id-ID" sz="2800" dirty="0" smtClean="0"/>
              <a:t>obyek/elemen/anggota  </a:t>
            </a:r>
          </a:p>
          <a:p>
            <a:r>
              <a:rPr lang="id-ID" sz="2800" dirty="0"/>
              <a:t> </a:t>
            </a:r>
            <a:r>
              <a:rPr lang="id-ID" sz="2800" dirty="0" smtClean="0"/>
              <a:t> yang berbeda </a:t>
            </a:r>
            <a:r>
              <a:rPr lang="pl-PL" sz="2800" dirty="0" smtClean="0"/>
              <a:t>tetapi memiliki sifat </a:t>
            </a:r>
            <a:r>
              <a:rPr lang="pl-PL" sz="2800" dirty="0"/>
              <a:t>yang </a:t>
            </a:r>
            <a:r>
              <a:rPr lang="pl-PL" sz="2800" dirty="0" smtClean="0"/>
              <a:t>serupa</a:t>
            </a:r>
            <a:endParaRPr lang="id-ID" sz="2800" dirty="0" smtClean="0"/>
          </a:p>
          <a:p>
            <a:pPr>
              <a:buFont typeface="Wingdings" pitchFamily="2" charset="2"/>
              <a:buChar char="§"/>
            </a:pPr>
            <a:endParaRPr lang="pl-PL" sz="2800" dirty="0"/>
          </a:p>
          <a:p>
            <a:pPr>
              <a:buFont typeface="Wingdings" pitchFamily="2" charset="2"/>
              <a:buChar char="§"/>
            </a:pPr>
            <a:r>
              <a:rPr lang="id-ID" sz="2800" dirty="0" smtClean="0"/>
              <a:t>Sifat </a:t>
            </a:r>
            <a:r>
              <a:rPr lang="id-ID" sz="2800" dirty="0"/>
              <a:t>serupa ini menjadi syarat </a:t>
            </a:r>
            <a:r>
              <a:rPr lang="id-ID" sz="2800" dirty="0" smtClean="0"/>
              <a:t>keanggotaan himpunan</a:t>
            </a:r>
          </a:p>
          <a:p>
            <a:pPr>
              <a:buFont typeface="Wingdings" pitchFamily="2" charset="2"/>
              <a:buChar char="§"/>
            </a:pPr>
            <a:endParaRPr lang="id-ID" sz="2800" dirty="0"/>
          </a:p>
          <a:p>
            <a:pPr>
              <a:buFont typeface="Wingdings" pitchFamily="2" charset="2"/>
              <a:buChar char="§"/>
            </a:pPr>
            <a:r>
              <a:rPr lang="id-ID" sz="2800" dirty="0" smtClean="0"/>
              <a:t>Elemen </a:t>
            </a:r>
            <a:r>
              <a:rPr lang="id-ID" sz="2800" dirty="0"/>
              <a:t>himpunan merupakan anggota dari </a:t>
            </a:r>
            <a:r>
              <a:rPr lang="id-ID" sz="2800" dirty="0" smtClean="0"/>
              <a:t>suatu  </a:t>
            </a:r>
          </a:p>
          <a:p>
            <a:r>
              <a:rPr lang="id-ID" sz="2800" dirty="0"/>
              <a:t> </a:t>
            </a:r>
            <a:r>
              <a:rPr lang="id-ID" sz="2800" dirty="0" smtClean="0"/>
              <a:t> himpunan</a:t>
            </a:r>
          </a:p>
          <a:p>
            <a:pPr>
              <a:buFont typeface="Wingdings" pitchFamily="2" charset="2"/>
              <a:buChar char="§"/>
            </a:pPr>
            <a:endParaRPr lang="id-ID" sz="2800" dirty="0"/>
          </a:p>
          <a:p>
            <a:pPr>
              <a:buFont typeface="Wingdings" pitchFamily="2" charset="2"/>
              <a:buChar char="§"/>
            </a:pPr>
            <a:r>
              <a:rPr lang="id-ID" sz="2800" dirty="0" smtClean="0"/>
              <a:t>Himpunan </a:t>
            </a:r>
            <a:r>
              <a:rPr lang="id-ID" sz="2800" dirty="0"/>
              <a:t>direpresentasikan dengan huruf kapital </a:t>
            </a:r>
            <a:r>
              <a:rPr lang="id-ID" sz="2800" dirty="0" smtClean="0"/>
              <a:t>A, B</a:t>
            </a:r>
            <a:r>
              <a:rPr lang="id-ID" sz="2800" dirty="0"/>
              <a:t>, </a:t>
            </a:r>
            <a:endParaRPr lang="id-ID" sz="2800" dirty="0" smtClean="0"/>
          </a:p>
          <a:p>
            <a:r>
              <a:rPr lang="id-ID" sz="2800" dirty="0"/>
              <a:t> </a:t>
            </a:r>
            <a:r>
              <a:rPr lang="id-ID" sz="2800" dirty="0" smtClean="0"/>
              <a:t> C</a:t>
            </a:r>
            <a:r>
              <a:rPr lang="id-ID" sz="2800" dirty="0"/>
              <a:t>, </a:t>
            </a:r>
            <a:r>
              <a:rPr lang="id-ID" sz="2800" dirty="0" smtClean="0"/>
              <a:t>dst.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433</Words>
  <Application>Microsoft Office PowerPoint</Application>
  <PresentationFormat>On-screen Show (4:3)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LOGIKA MATEMATIKA TERAPAN DIG1C3</vt:lpstr>
      <vt:lpstr>Slide 2</vt:lpstr>
      <vt:lpstr>Outline</vt:lpstr>
      <vt:lpstr>Aturan Penilaian</vt:lpstr>
      <vt:lpstr>Aturan Perkuliahan</vt:lpstr>
      <vt:lpstr>Silabus</vt:lpstr>
      <vt:lpstr>Pustaka</vt:lpstr>
      <vt:lpstr>Siap....??</vt:lpstr>
      <vt:lpstr>Teori himpunan</vt:lpstr>
      <vt:lpstr>Teori Himpunan - lanjutan</vt:lpstr>
      <vt:lpstr>Teori Himpunan - Representasi</vt:lpstr>
      <vt:lpstr>Representasi - lanjutan</vt:lpstr>
      <vt:lpstr>Representasi - lanjutan</vt:lpstr>
      <vt:lpstr>Representasi - lanjutan</vt:lpstr>
      <vt:lpstr>Teori Himpunan - Kardinalitas</vt:lpstr>
      <vt:lpstr>Tugas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 TERAPAN DIG1C3</dc:title>
  <dc:creator>HP 1000</dc:creator>
  <cp:lastModifiedBy>HP 1000</cp:lastModifiedBy>
  <cp:revision>56</cp:revision>
  <dcterms:created xsi:type="dcterms:W3CDTF">2015-08-23T20:24:23Z</dcterms:created>
  <dcterms:modified xsi:type="dcterms:W3CDTF">2016-08-23T04:27:12Z</dcterms:modified>
</cp:coreProperties>
</file>