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72" r:id="rId3"/>
    <p:sldId id="273" r:id="rId4"/>
    <p:sldId id="274" r:id="rId5"/>
    <p:sldId id="288" r:id="rId6"/>
    <p:sldId id="289" r:id="rId7"/>
    <p:sldId id="275" r:id="rId8"/>
    <p:sldId id="290" r:id="rId9"/>
    <p:sldId id="285" r:id="rId10"/>
    <p:sldId id="286" r:id="rId11"/>
    <p:sldId id="287" r:id="rId12"/>
    <p:sldId id="276" r:id="rId13"/>
    <p:sldId id="291" r:id="rId14"/>
    <p:sldId id="277" r:id="rId15"/>
    <p:sldId id="292" r:id="rId16"/>
    <p:sldId id="278" r:id="rId17"/>
    <p:sldId id="293" r:id="rId18"/>
    <p:sldId id="294" r:id="rId19"/>
    <p:sldId id="295" r:id="rId20"/>
    <p:sldId id="296" r:id="rId21"/>
    <p:sldId id="297" r:id="rId22"/>
    <p:sldId id="279" r:id="rId23"/>
    <p:sldId id="280" r:id="rId24"/>
    <p:sldId id="281" r:id="rId25"/>
    <p:sldId id="282" r:id="rId26"/>
    <p:sldId id="283" r:id="rId27"/>
    <p:sldId id="284" r:id="rId28"/>
    <p:sldId id="271"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3FCF4-62EB-4FBC-8213-498E87A9686A}" type="datetimeFigureOut">
              <a:rPr lang="id-ID" smtClean="0"/>
              <a:pPr/>
              <a:t>23/08/2016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FA77D-E96E-4400-BC31-6A6178106898}"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206FA77D-E96E-4400-BC31-6A6178106898}" type="slidenum">
              <a:rPr lang="id-ID" smtClean="0"/>
              <a:pPr/>
              <a:t>28</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5A045-A209-408F-8949-87D27DA8CC1E}" type="datetimeFigureOut">
              <a:rPr lang="id-ID" smtClean="0"/>
              <a:pPr/>
              <a:t>23/08/2016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300EE6-6BBC-4DC5-9ED5-886732EE231F}"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5A045-A209-408F-8949-87D27DA8CC1E}" type="datetimeFigureOut">
              <a:rPr lang="id-ID" smtClean="0"/>
              <a:pPr/>
              <a:t>23/08/2016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00EE6-6BBC-4DC5-9ED5-886732EE231F}"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357166"/>
            <a:ext cx="7772400" cy="1470025"/>
          </a:xfrm>
        </p:spPr>
        <p:txBody>
          <a:bodyPr/>
          <a:lstStyle/>
          <a:p>
            <a:r>
              <a:rPr lang="id-ID" dirty="0" smtClean="0"/>
              <a:t>LOGIKA MATEMATIKA TERAPAN</a:t>
            </a:r>
            <a:br>
              <a:rPr lang="id-ID" dirty="0" smtClean="0"/>
            </a:br>
            <a:r>
              <a:rPr lang="id-ID" dirty="0" smtClean="0"/>
              <a:t>DIG1C3</a:t>
            </a:r>
            <a:endParaRPr lang="id-ID" dirty="0"/>
          </a:p>
        </p:txBody>
      </p:sp>
      <p:sp>
        <p:nvSpPr>
          <p:cNvPr id="3" name="Subtitle 2"/>
          <p:cNvSpPr>
            <a:spLocks noGrp="1"/>
          </p:cNvSpPr>
          <p:nvPr>
            <p:ph type="subTitle" idx="1"/>
          </p:nvPr>
        </p:nvSpPr>
        <p:spPr>
          <a:xfrm>
            <a:off x="857224" y="2071678"/>
            <a:ext cx="6400800" cy="714380"/>
          </a:xfrm>
        </p:spPr>
        <p:txBody>
          <a:bodyPr/>
          <a:lstStyle/>
          <a:p>
            <a:r>
              <a:rPr lang="id-ID" b="1" i="1" dirty="0" smtClean="0"/>
              <a:t>Tim Dosen</a:t>
            </a:r>
          </a:p>
          <a:p>
            <a:endParaRPr lang="id-ID" b="1" i="1" dirty="0"/>
          </a:p>
        </p:txBody>
      </p:sp>
      <p:sp>
        <p:nvSpPr>
          <p:cNvPr id="4" name="TextBox 3"/>
          <p:cNvSpPr txBox="1"/>
          <p:nvPr/>
        </p:nvSpPr>
        <p:spPr>
          <a:xfrm>
            <a:off x="1643042" y="4929198"/>
            <a:ext cx="6143668" cy="1569660"/>
          </a:xfrm>
          <a:prstGeom prst="rect">
            <a:avLst/>
          </a:prstGeom>
          <a:noFill/>
        </p:spPr>
        <p:txBody>
          <a:bodyPr wrap="square" rtlCol="0">
            <a:spAutoFit/>
          </a:bodyPr>
          <a:lstStyle/>
          <a:p>
            <a:pPr algn="ctr"/>
            <a:r>
              <a:rPr lang="id-ID" sz="2400" b="1" dirty="0" smtClean="0"/>
              <a:t>PROGRAM STUDI D3 TEKNIK INFORMATIKA</a:t>
            </a:r>
          </a:p>
          <a:p>
            <a:pPr algn="ctr"/>
            <a:r>
              <a:rPr lang="id-ID" sz="2400" b="1" dirty="0" smtClean="0"/>
              <a:t>FAKULTAS  ILMU TERAPAN </a:t>
            </a:r>
          </a:p>
          <a:p>
            <a:pPr algn="ctr"/>
            <a:r>
              <a:rPr lang="id-ID" sz="2400" b="1" dirty="0" smtClean="0"/>
              <a:t>UNIVERSITAS TELKOM</a:t>
            </a:r>
          </a:p>
          <a:p>
            <a:pPr algn="ctr"/>
            <a:r>
              <a:rPr lang="id-ID" sz="2400" b="1" dirty="0" smtClean="0"/>
              <a:t>2016</a:t>
            </a:r>
            <a:endParaRPr lang="id-ID" sz="2400" b="1" dirty="0"/>
          </a:p>
        </p:txBody>
      </p:sp>
      <p:pic>
        <p:nvPicPr>
          <p:cNvPr id="5" name="Picture 4"/>
          <p:cNvPicPr>
            <a:picLocks noChangeAspect="1"/>
          </p:cNvPicPr>
          <p:nvPr/>
        </p:nvPicPr>
        <p:blipFill>
          <a:blip r:embed="rId2" cstate="print">
            <a:extLst>
              <a:ext uri="{28A0092B-C50C-407E-A947-70E740481C1C}">
                <a14:useLocalDpi xmlns:xdr="http://schemas.openxmlformats.org/drawingml/2006/spreadsheetDrawing" xmlns:a14="http://schemas.microsoft.com/office/drawing/2010/main" xmlns="" xmlns:lc="http://schemas.openxmlformats.org/drawingml/2006/lockedCanvas" val="0"/>
              </a:ext>
            </a:extLst>
          </a:blip>
          <a:stretch>
            <a:fillRect/>
          </a:stretch>
        </p:blipFill>
        <p:spPr>
          <a:xfrm>
            <a:off x="3000364" y="3134506"/>
            <a:ext cx="3071834" cy="108031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429684" cy="523220"/>
          </a:xfrm>
          <a:prstGeom prst="rect">
            <a:avLst/>
          </a:prstGeom>
          <a:noFill/>
        </p:spPr>
        <p:txBody>
          <a:bodyPr wrap="square" rtlCol="0">
            <a:spAutoFit/>
          </a:bodyPr>
          <a:lstStyle/>
          <a:p>
            <a:r>
              <a:rPr lang="id-ID" sz="2800" dirty="0" smtClean="0"/>
              <a:t>Latihan lagi... </a:t>
            </a:r>
            <a:endParaRPr lang="id-ID" sz="2800" dirty="0"/>
          </a:p>
        </p:txBody>
      </p:sp>
      <p:sp>
        <p:nvSpPr>
          <p:cNvPr id="5" name="TextBox 4"/>
          <p:cNvSpPr txBox="1"/>
          <p:nvPr/>
        </p:nvSpPr>
        <p:spPr>
          <a:xfrm>
            <a:off x="785786" y="1142984"/>
            <a:ext cx="7429552" cy="4524315"/>
          </a:xfrm>
          <a:prstGeom prst="rect">
            <a:avLst/>
          </a:prstGeom>
          <a:noFill/>
        </p:spPr>
        <p:txBody>
          <a:bodyPr wrap="square" rtlCol="0">
            <a:spAutoFit/>
          </a:bodyPr>
          <a:lstStyle/>
          <a:p>
            <a:r>
              <a:rPr lang="id-ID" sz="2400" dirty="0" smtClean="0"/>
              <a:t>Diketahui :</a:t>
            </a:r>
          </a:p>
          <a:p>
            <a:r>
              <a:rPr lang="id-ID" sz="2400" dirty="0" smtClean="0"/>
              <a:t>A = {1, 2, 3, 4}</a:t>
            </a:r>
          </a:p>
          <a:p>
            <a:r>
              <a:rPr lang="id-ID" sz="2400" dirty="0" smtClean="0"/>
              <a:t>R = {a, b, {a, b, c}, {a, c} }</a:t>
            </a:r>
          </a:p>
          <a:p>
            <a:r>
              <a:rPr lang="id-ID" sz="2400" dirty="0" smtClean="0"/>
              <a:t>K = { { } }</a:t>
            </a:r>
          </a:p>
          <a:p>
            <a:endParaRPr lang="id-ID" sz="2400" dirty="0" smtClean="0"/>
          </a:p>
          <a:p>
            <a:r>
              <a:rPr lang="id-ID" sz="2400" dirty="0" smtClean="0"/>
              <a:t>Maka :</a:t>
            </a:r>
          </a:p>
          <a:p>
            <a:r>
              <a:rPr lang="id-ID" sz="2400" dirty="0" smtClean="0"/>
              <a:t>	3 </a:t>
            </a:r>
            <a:r>
              <a:rPr lang="id-ID" sz="2400" dirty="0" smtClean="0">
                <a:sym typeface="Symbol"/>
              </a:rPr>
              <a:t></a:t>
            </a:r>
            <a:r>
              <a:rPr lang="id-ID" sz="2400" dirty="0" smtClean="0"/>
              <a:t> R</a:t>
            </a:r>
          </a:p>
          <a:p>
            <a:r>
              <a:rPr lang="id-ID" sz="2400" dirty="0" smtClean="0"/>
              <a:t>	5 </a:t>
            </a:r>
            <a:r>
              <a:rPr lang="id-ID" sz="2400" dirty="0" smtClean="0">
                <a:sym typeface="Symbol"/>
              </a:rPr>
              <a:t></a:t>
            </a:r>
            <a:r>
              <a:rPr lang="id-ID" sz="2400" dirty="0" smtClean="0"/>
              <a:t> A</a:t>
            </a:r>
          </a:p>
          <a:p>
            <a:r>
              <a:rPr lang="id-ID" sz="2400" dirty="0" smtClean="0"/>
              <a:t>	{{a, b, c}} </a:t>
            </a:r>
            <a:r>
              <a:rPr lang="id-ID" sz="2400" dirty="0" smtClean="0">
                <a:sym typeface="Symbol"/>
              </a:rPr>
              <a:t></a:t>
            </a:r>
            <a:r>
              <a:rPr lang="id-ID" sz="2400" dirty="0" smtClean="0"/>
              <a:t> R</a:t>
            </a:r>
          </a:p>
          <a:p>
            <a:r>
              <a:rPr lang="id-ID" sz="2400" dirty="0" smtClean="0"/>
              <a:t>	{a, c} </a:t>
            </a:r>
            <a:r>
              <a:rPr lang="id-ID" sz="2400" dirty="0" smtClean="0">
                <a:sym typeface="Symbol"/>
              </a:rPr>
              <a:t></a:t>
            </a:r>
            <a:r>
              <a:rPr lang="id-ID" sz="2400" dirty="0" smtClean="0"/>
              <a:t> R</a:t>
            </a:r>
          </a:p>
          <a:p>
            <a:r>
              <a:rPr lang="id-ID" sz="2400" dirty="0" smtClean="0"/>
              <a:t>	b </a:t>
            </a:r>
            <a:r>
              <a:rPr lang="id-ID" sz="2400" dirty="0" smtClean="0">
                <a:sym typeface="Symbol"/>
              </a:rPr>
              <a:t></a:t>
            </a:r>
            <a:r>
              <a:rPr lang="id-ID" sz="2400" dirty="0" smtClean="0"/>
              <a:t> R</a:t>
            </a:r>
          </a:p>
          <a:p>
            <a:r>
              <a:rPr lang="id-ID" sz="2400" dirty="0" smtClean="0"/>
              <a:t>	{ { } } </a:t>
            </a:r>
            <a:r>
              <a:rPr lang="id-ID" sz="2400" dirty="0" smtClean="0">
                <a:sym typeface="Symbol"/>
              </a:rPr>
              <a:t></a:t>
            </a:r>
            <a:r>
              <a:rPr lang="id-ID" sz="2400" dirty="0" smtClean="0"/>
              <a:t> K</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14422"/>
            <a:ext cx="7286676" cy="4154984"/>
          </a:xfrm>
          <a:prstGeom prst="rect">
            <a:avLst/>
          </a:prstGeom>
          <a:noFill/>
        </p:spPr>
        <p:txBody>
          <a:bodyPr wrap="square" rtlCol="0">
            <a:spAutoFit/>
          </a:bodyPr>
          <a:lstStyle/>
          <a:p>
            <a:r>
              <a:rPr lang="id-ID" sz="2400" dirty="0" smtClean="0"/>
              <a:t>Diketahui : </a:t>
            </a:r>
          </a:p>
          <a:p>
            <a:r>
              <a:rPr lang="id-ID" sz="2400" dirty="0" smtClean="0"/>
              <a:t>P</a:t>
            </a:r>
            <a:r>
              <a:rPr lang="id-ID" sz="2400" baseline="-25000" dirty="0" smtClean="0"/>
              <a:t>1</a:t>
            </a:r>
            <a:r>
              <a:rPr lang="id-ID" sz="2400" dirty="0" smtClean="0"/>
              <a:t> = {a, b}</a:t>
            </a:r>
          </a:p>
          <a:p>
            <a:r>
              <a:rPr lang="id-ID" sz="2400" dirty="0" smtClean="0"/>
              <a:t>P</a:t>
            </a:r>
            <a:r>
              <a:rPr lang="id-ID" sz="2400" baseline="-25000" dirty="0" smtClean="0"/>
              <a:t>2</a:t>
            </a:r>
            <a:r>
              <a:rPr lang="id-ID" sz="2400" dirty="0" smtClean="0"/>
              <a:t> = { {a, b} } </a:t>
            </a:r>
          </a:p>
          <a:p>
            <a:r>
              <a:rPr lang="id-ID" sz="2400" dirty="0" smtClean="0"/>
              <a:t>P</a:t>
            </a:r>
            <a:r>
              <a:rPr lang="id-ID" sz="2400" baseline="-25000" dirty="0" smtClean="0"/>
              <a:t>3</a:t>
            </a:r>
            <a:r>
              <a:rPr lang="id-ID" sz="2400" dirty="0" smtClean="0"/>
              <a:t> = { { {a, b} } }</a:t>
            </a:r>
          </a:p>
          <a:p>
            <a:r>
              <a:rPr lang="id-ID" sz="2400" dirty="0" smtClean="0"/>
              <a:t> </a:t>
            </a:r>
          </a:p>
          <a:p>
            <a:r>
              <a:rPr lang="id-ID" sz="2400" dirty="0" smtClean="0"/>
              <a:t>maka</a:t>
            </a:r>
          </a:p>
          <a:p>
            <a:r>
              <a:rPr lang="id-ID" sz="2400" dirty="0" smtClean="0"/>
              <a:t>	a </a:t>
            </a:r>
            <a:r>
              <a:rPr lang="id-ID" sz="2400" dirty="0" smtClean="0">
                <a:sym typeface="Symbol"/>
              </a:rPr>
              <a:t></a:t>
            </a:r>
            <a:r>
              <a:rPr lang="id-ID" sz="2400" dirty="0" smtClean="0"/>
              <a:t> P</a:t>
            </a:r>
            <a:r>
              <a:rPr lang="id-ID" sz="2400" baseline="-25000" dirty="0" smtClean="0"/>
              <a:t>1</a:t>
            </a:r>
            <a:endParaRPr lang="id-ID" sz="2400" dirty="0" smtClean="0"/>
          </a:p>
          <a:p>
            <a:r>
              <a:rPr lang="id-ID" sz="2400" dirty="0" smtClean="0"/>
              <a:t>	a </a:t>
            </a:r>
            <a:r>
              <a:rPr lang="id-ID" sz="2400" dirty="0" smtClean="0">
                <a:sym typeface="Symbol"/>
              </a:rPr>
              <a:t></a:t>
            </a:r>
            <a:r>
              <a:rPr lang="id-ID" sz="2400" dirty="0" smtClean="0"/>
              <a:t>P</a:t>
            </a:r>
            <a:r>
              <a:rPr lang="id-ID" sz="2400" baseline="-25000" dirty="0" smtClean="0"/>
              <a:t>2</a:t>
            </a:r>
            <a:endParaRPr lang="id-ID" sz="2400" dirty="0" smtClean="0"/>
          </a:p>
          <a:p>
            <a:r>
              <a:rPr lang="id-ID" sz="2400" dirty="0" smtClean="0"/>
              <a:t>	P</a:t>
            </a:r>
            <a:r>
              <a:rPr lang="id-ID" sz="2400" baseline="-25000" dirty="0" smtClean="0"/>
              <a:t>1</a:t>
            </a:r>
            <a:r>
              <a:rPr lang="id-ID" sz="2400" dirty="0" smtClean="0"/>
              <a:t>  P</a:t>
            </a:r>
            <a:r>
              <a:rPr lang="id-ID" sz="2400" baseline="-25000" dirty="0" smtClean="0"/>
              <a:t>2</a:t>
            </a:r>
            <a:endParaRPr lang="id-ID" sz="2400" dirty="0" smtClean="0"/>
          </a:p>
          <a:p>
            <a:r>
              <a:rPr lang="id-ID" sz="2400" dirty="0" smtClean="0"/>
              <a:t>	P</a:t>
            </a:r>
            <a:r>
              <a:rPr lang="id-ID" sz="2400" baseline="-25000" dirty="0" smtClean="0"/>
              <a:t>1</a:t>
            </a:r>
            <a:r>
              <a:rPr lang="id-ID" sz="2400" dirty="0" smtClean="0"/>
              <a:t> </a:t>
            </a:r>
            <a:r>
              <a:rPr lang="id-ID" sz="2400" dirty="0" smtClean="0">
                <a:sym typeface="Symbol"/>
              </a:rPr>
              <a:t></a:t>
            </a:r>
            <a:r>
              <a:rPr lang="id-ID" sz="2400" dirty="0" smtClean="0"/>
              <a:t> P</a:t>
            </a:r>
            <a:r>
              <a:rPr lang="id-ID" sz="2400" baseline="-25000" dirty="0" smtClean="0"/>
              <a:t>3</a:t>
            </a:r>
            <a:endParaRPr lang="id-ID" sz="2400" dirty="0" smtClean="0"/>
          </a:p>
          <a:p>
            <a:r>
              <a:rPr lang="id-ID" sz="2400" dirty="0" smtClean="0"/>
              <a:t>	P</a:t>
            </a:r>
            <a:r>
              <a:rPr lang="id-ID" sz="2400" baseline="-25000" dirty="0" smtClean="0"/>
              <a:t>2</a:t>
            </a:r>
            <a:r>
              <a:rPr lang="id-ID" sz="2400" dirty="0" smtClean="0"/>
              <a:t> </a:t>
            </a:r>
            <a:r>
              <a:rPr lang="id-ID" sz="2400" dirty="0" smtClean="0">
                <a:sym typeface="Symbol"/>
              </a:rPr>
              <a:t></a:t>
            </a:r>
            <a:r>
              <a:rPr lang="id-ID" sz="2400" dirty="0" smtClean="0"/>
              <a:t> P</a:t>
            </a:r>
            <a:r>
              <a:rPr lang="id-ID" sz="2400" baseline="-25000" dirty="0" smtClean="0"/>
              <a:t>3</a:t>
            </a:r>
            <a:endParaRPr lang="id-ID" dirty="0"/>
          </a:p>
        </p:txBody>
      </p:sp>
      <p:sp>
        <p:nvSpPr>
          <p:cNvPr id="5" name="TextBox 4"/>
          <p:cNvSpPr txBox="1"/>
          <p:nvPr/>
        </p:nvSpPr>
        <p:spPr>
          <a:xfrm>
            <a:off x="500034" y="285728"/>
            <a:ext cx="7858180" cy="523220"/>
          </a:xfrm>
          <a:prstGeom prst="rect">
            <a:avLst/>
          </a:prstGeom>
          <a:noFill/>
        </p:spPr>
        <p:txBody>
          <a:bodyPr wrap="square" rtlCol="0">
            <a:spAutoFit/>
          </a:bodyPr>
          <a:lstStyle/>
          <a:p>
            <a:r>
              <a:rPr lang="id-ID" sz="2800" dirty="0" smtClean="0"/>
              <a:t>Latihan lagi ya...</a:t>
            </a:r>
            <a:endParaRPr lang="id-ID"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285728"/>
            <a:ext cx="7858180" cy="646331"/>
          </a:xfrm>
          <a:prstGeom prst="rect">
            <a:avLst/>
          </a:prstGeom>
          <a:noFill/>
        </p:spPr>
        <p:txBody>
          <a:bodyPr wrap="square" rtlCol="0">
            <a:spAutoFit/>
          </a:bodyPr>
          <a:lstStyle/>
          <a:p>
            <a:r>
              <a:rPr lang="id-ID" sz="3600" b="1" dirty="0" smtClean="0"/>
              <a:t>Teori Himpunan-Operasi</a:t>
            </a:r>
            <a:endParaRPr lang="id-ID" sz="3600" dirty="0"/>
          </a:p>
        </p:txBody>
      </p:sp>
      <p:sp>
        <p:nvSpPr>
          <p:cNvPr id="5" name="TextBox 4"/>
          <p:cNvSpPr txBox="1"/>
          <p:nvPr/>
        </p:nvSpPr>
        <p:spPr>
          <a:xfrm>
            <a:off x="285720" y="1071546"/>
            <a:ext cx="8858280" cy="4893647"/>
          </a:xfrm>
          <a:prstGeom prst="rect">
            <a:avLst/>
          </a:prstGeom>
          <a:noFill/>
        </p:spPr>
        <p:txBody>
          <a:bodyPr wrap="square" rtlCol="0">
            <a:spAutoFit/>
          </a:bodyPr>
          <a:lstStyle/>
          <a:p>
            <a:r>
              <a:rPr lang="id-ID" sz="2400" b="1" dirty="0" smtClean="0"/>
              <a:t>1. Irisan (intersection)</a:t>
            </a:r>
          </a:p>
          <a:p>
            <a:r>
              <a:rPr lang="id-ID" sz="2400" dirty="0" smtClean="0"/>
              <a:t>     </a:t>
            </a:r>
            <a:r>
              <a:rPr lang="sv-SE" sz="2400" dirty="0" smtClean="0"/>
              <a:t>Irisan dari himpunan A dan B adalah himpunan yang setiap </a:t>
            </a:r>
            <a:endParaRPr lang="id-ID" sz="2400" dirty="0" smtClean="0"/>
          </a:p>
          <a:p>
            <a:r>
              <a:rPr lang="id-ID" sz="2400" dirty="0" smtClean="0"/>
              <a:t>     </a:t>
            </a:r>
            <a:r>
              <a:rPr lang="sv-SE" sz="2400" dirty="0" smtClean="0"/>
              <a:t>elemennya</a:t>
            </a:r>
            <a:r>
              <a:rPr lang="id-ID" sz="2400" dirty="0" smtClean="0"/>
              <a:t> </a:t>
            </a:r>
            <a:r>
              <a:rPr lang="fi-FI" sz="2400" dirty="0" smtClean="0"/>
              <a:t>merupakan elemen dari himpunan A dan himpunan B.</a:t>
            </a:r>
          </a:p>
          <a:p>
            <a:r>
              <a:rPr lang="id-ID" sz="2400" dirty="0" smtClean="0"/>
              <a:t>     </a:t>
            </a:r>
            <a:r>
              <a:rPr lang="es-ES" sz="2400" dirty="0" smtClean="0"/>
              <a:t>Simbol, A ∩ B = { x | x ∈ A dan x ∈ B }</a:t>
            </a:r>
          </a:p>
          <a:p>
            <a:r>
              <a:rPr lang="id-ID" sz="2400" dirty="0" smtClean="0"/>
              <a:t>     Contoh :</a:t>
            </a:r>
          </a:p>
          <a:p>
            <a:r>
              <a:rPr lang="id-ID" sz="2400" dirty="0" smtClean="0"/>
              <a:t>	U = {1,2,5,8,10,15,16,20,21};</a:t>
            </a:r>
          </a:p>
          <a:p>
            <a:r>
              <a:rPr lang="id-ID" sz="2400" dirty="0" smtClean="0"/>
              <a:t>	A = {5, 8,15};  B = {2, 8,15, 20} </a:t>
            </a:r>
          </a:p>
          <a:p>
            <a:r>
              <a:rPr lang="id-ID" sz="2400" dirty="0" smtClean="0"/>
              <a:t>              A ∩ B = { 8,15} </a:t>
            </a:r>
          </a:p>
          <a:p>
            <a:endParaRPr lang="id-ID" sz="2400" dirty="0" smtClean="0"/>
          </a:p>
          <a:p>
            <a:r>
              <a:rPr lang="id-ID" sz="2400" dirty="0" smtClean="0"/>
              <a:t>             A = { 3, 5, 9 }</a:t>
            </a:r>
          </a:p>
          <a:p>
            <a:r>
              <a:rPr lang="id-ID" sz="2400" dirty="0" smtClean="0"/>
              <a:t>	B = { -2, 6 }</a:t>
            </a:r>
          </a:p>
          <a:p>
            <a:r>
              <a:rPr lang="id-ID" sz="2400" dirty="0" smtClean="0"/>
              <a:t>	A ∩ B = { }</a:t>
            </a:r>
          </a:p>
          <a:p>
            <a:endParaRPr lang="id-ID"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00042"/>
            <a:ext cx="7929618" cy="4893647"/>
          </a:xfrm>
          <a:prstGeom prst="rect">
            <a:avLst/>
          </a:prstGeom>
          <a:noFill/>
        </p:spPr>
        <p:txBody>
          <a:bodyPr wrap="square" rtlCol="0">
            <a:spAutoFit/>
          </a:bodyPr>
          <a:lstStyle/>
          <a:p>
            <a:r>
              <a:rPr lang="id-ID" sz="2400" b="1" dirty="0" smtClean="0"/>
              <a:t>2. Gabungan (Union)</a:t>
            </a:r>
          </a:p>
          <a:p>
            <a:r>
              <a:rPr lang="id-ID" sz="2400" dirty="0" smtClean="0"/>
              <a:t>     Gabungan dari himpunan A dan B adalah himpunan yang  </a:t>
            </a:r>
          </a:p>
          <a:p>
            <a:r>
              <a:rPr lang="id-ID" sz="2400" dirty="0" smtClean="0"/>
              <a:t>     setiap </a:t>
            </a:r>
            <a:r>
              <a:rPr lang="sv-SE" sz="2400" dirty="0" smtClean="0"/>
              <a:t>anggotanya merupakan anggota himpunan A atau </a:t>
            </a:r>
            <a:endParaRPr lang="id-ID" sz="2400" dirty="0" smtClean="0"/>
          </a:p>
          <a:p>
            <a:r>
              <a:rPr lang="id-ID" sz="2400" dirty="0" smtClean="0"/>
              <a:t>     </a:t>
            </a:r>
            <a:r>
              <a:rPr lang="sv-SE" sz="2400" dirty="0" smtClean="0"/>
              <a:t>anggota</a:t>
            </a:r>
            <a:r>
              <a:rPr lang="id-ID" sz="2400" dirty="0" smtClean="0"/>
              <a:t> himpunan B atau anggota keduanya.</a:t>
            </a:r>
          </a:p>
          <a:p>
            <a:endParaRPr lang="id-ID" sz="2400" dirty="0" smtClean="0"/>
          </a:p>
          <a:p>
            <a:r>
              <a:rPr lang="id-ID" sz="2400" dirty="0" smtClean="0"/>
              <a:t>     Simbol : A ∪ B = { x | x ∈ A atau x ∈ B }</a:t>
            </a:r>
          </a:p>
          <a:p>
            <a:endParaRPr lang="id-ID" sz="2400" dirty="0" smtClean="0"/>
          </a:p>
          <a:p>
            <a:r>
              <a:rPr lang="id-ID" sz="2400" dirty="0" smtClean="0"/>
              <a:t>     Contoh :</a:t>
            </a:r>
          </a:p>
          <a:p>
            <a:r>
              <a:rPr lang="id-ID" sz="2400" dirty="0" smtClean="0"/>
              <a:t> </a:t>
            </a:r>
          </a:p>
          <a:p>
            <a:pPr lvl="0"/>
            <a:r>
              <a:rPr lang="id-ID" sz="2400" dirty="0" smtClean="0"/>
              <a:t>      Jika A = {2,5,8}  dan  B = {7,5,22}</a:t>
            </a:r>
          </a:p>
          <a:p>
            <a:pPr lvl="0"/>
            <a:r>
              <a:rPr lang="id-ID" sz="2400" dirty="0" smtClean="0"/>
              <a:t>      maka A </a:t>
            </a:r>
            <a:r>
              <a:rPr lang="id-ID" sz="2400" dirty="0" smtClean="0">
                <a:sym typeface="Symbol"/>
              </a:rPr>
              <a:t></a:t>
            </a:r>
            <a:r>
              <a:rPr lang="id-ID" sz="2400" dirty="0" smtClean="0"/>
              <a:t> B = {2,5,7,8,22}</a:t>
            </a:r>
          </a:p>
          <a:p>
            <a:r>
              <a:rPr lang="id-ID" sz="2400" dirty="0" smtClean="0"/>
              <a:t> </a:t>
            </a:r>
          </a:p>
          <a:p>
            <a:r>
              <a:rPr lang="id-ID" sz="2400" dirty="0" smtClean="0"/>
              <a:t>      A </a:t>
            </a:r>
            <a:r>
              <a:rPr lang="id-ID" sz="2400" dirty="0" smtClean="0">
                <a:sym typeface="Symbol"/>
              </a:rPr>
              <a:t></a:t>
            </a:r>
            <a:r>
              <a:rPr lang="id-ID" sz="2400" dirty="0" smtClean="0"/>
              <a:t> </a:t>
            </a:r>
            <a:r>
              <a:rPr lang="id-ID" sz="2400" dirty="0" smtClean="0">
                <a:sym typeface="Symbol"/>
              </a:rPr>
              <a:t></a:t>
            </a:r>
            <a:r>
              <a:rPr lang="id-ID" sz="2400" dirty="0" smtClean="0"/>
              <a:t> = A</a:t>
            </a: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428604"/>
            <a:ext cx="8572560" cy="6001643"/>
          </a:xfrm>
          <a:prstGeom prst="rect">
            <a:avLst/>
          </a:prstGeom>
          <a:noFill/>
        </p:spPr>
        <p:txBody>
          <a:bodyPr wrap="square" rtlCol="0">
            <a:spAutoFit/>
          </a:bodyPr>
          <a:lstStyle/>
          <a:p>
            <a:r>
              <a:rPr lang="id-ID" sz="2400" b="1" dirty="0" smtClean="0"/>
              <a:t>3. Komplemen suatu himpunan</a:t>
            </a:r>
          </a:p>
          <a:p>
            <a:r>
              <a:rPr lang="id-ID" sz="2400" dirty="0" smtClean="0"/>
              <a:t>     Komplemen dari suatu himpunan A terhadap suatu himpunan    </a:t>
            </a:r>
          </a:p>
          <a:p>
            <a:r>
              <a:rPr lang="id-ID" sz="2400" dirty="0" smtClean="0"/>
              <a:t>     semesta adalah suatu himpunan yang elemennya merupakan    </a:t>
            </a:r>
          </a:p>
          <a:p>
            <a:r>
              <a:rPr lang="id-ID" sz="2400" dirty="0" smtClean="0"/>
              <a:t>     elemen S yang bukan elemen A.</a:t>
            </a:r>
          </a:p>
          <a:p>
            <a:r>
              <a:rPr lang="id-ID" sz="2400" dirty="0" smtClean="0"/>
              <a:t>     </a:t>
            </a:r>
          </a:p>
          <a:p>
            <a:r>
              <a:rPr lang="id-ID" sz="2400" dirty="0" smtClean="0"/>
              <a:t>     </a:t>
            </a:r>
            <a:r>
              <a:rPr lang="pt-BR" sz="2400" dirty="0" smtClean="0"/>
              <a:t>Simbol : A‘ = { x | x ∈ S dan x ∉ A } = S – A</a:t>
            </a:r>
            <a:endParaRPr lang="id-ID" sz="2400" dirty="0" smtClean="0"/>
          </a:p>
          <a:p>
            <a:endParaRPr lang="id-ID" sz="2400" dirty="0" smtClean="0"/>
          </a:p>
          <a:p>
            <a:r>
              <a:rPr lang="id-ID" sz="2400" dirty="0" smtClean="0"/>
              <a:t>     Contoh :</a:t>
            </a:r>
          </a:p>
          <a:p>
            <a:r>
              <a:rPr lang="id-ID" sz="2400" dirty="0" smtClean="0"/>
              <a:t> </a:t>
            </a:r>
          </a:p>
          <a:p>
            <a:r>
              <a:rPr lang="id-ID" sz="2400" dirty="0" smtClean="0"/>
              <a:t>     U = {1, 2, 3, .... ,9}</a:t>
            </a:r>
          </a:p>
          <a:p>
            <a:r>
              <a:rPr lang="id-ID" sz="2400" dirty="0" smtClean="0"/>
              <a:t> </a:t>
            </a:r>
          </a:p>
          <a:p>
            <a:pPr lvl="0"/>
            <a:r>
              <a:rPr lang="id-ID" sz="2400" dirty="0" smtClean="0"/>
              <a:t>     Jika A = {1, 3, 7, 9}, maka Ā = {2, 4, 5, 6, 8}</a:t>
            </a:r>
          </a:p>
          <a:p>
            <a:r>
              <a:rPr lang="id-ID" sz="2400" dirty="0" smtClean="0"/>
              <a:t> </a:t>
            </a:r>
          </a:p>
          <a:p>
            <a:r>
              <a:rPr lang="id-ID" sz="2400" dirty="0" smtClean="0"/>
              <a:t>     Jika A = {x | x/2 </a:t>
            </a:r>
            <a:r>
              <a:rPr lang="id-ID" sz="2400" dirty="0" smtClean="0">
                <a:sym typeface="Symbol"/>
              </a:rPr>
              <a:t></a:t>
            </a:r>
            <a:r>
              <a:rPr lang="id-ID" sz="2400" dirty="0" smtClean="0"/>
              <a:t> P, x &lt; 9}, maka Ā = {1, 3, 5, 7}</a:t>
            </a:r>
          </a:p>
          <a:p>
            <a:endParaRPr lang="id-ID" sz="2400" dirty="0" smtClean="0"/>
          </a:p>
          <a:p>
            <a:endParaRPr lang="pt-BR"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7715304" cy="6001643"/>
          </a:xfrm>
          <a:prstGeom prst="rect">
            <a:avLst/>
          </a:prstGeom>
          <a:noFill/>
        </p:spPr>
        <p:txBody>
          <a:bodyPr wrap="square" rtlCol="0">
            <a:spAutoFit/>
          </a:bodyPr>
          <a:lstStyle/>
          <a:p>
            <a:r>
              <a:rPr lang="id-ID" sz="2400" b="1" dirty="0" smtClean="0"/>
              <a:t>4. Selisih</a:t>
            </a:r>
          </a:p>
          <a:p>
            <a:r>
              <a:rPr lang="id-ID" sz="2400" dirty="0" smtClean="0"/>
              <a:t>     Selisih dari 2 buah himpunan A dan B adalah suatu    </a:t>
            </a:r>
          </a:p>
          <a:p>
            <a:r>
              <a:rPr lang="id-ID" sz="2400" dirty="0" smtClean="0"/>
              <a:t>     himpunan yang elemennya merupakan elemen A dan </a:t>
            </a:r>
          </a:p>
          <a:p>
            <a:r>
              <a:rPr lang="id-ID" sz="2400" dirty="0" smtClean="0"/>
              <a:t>     bukan elemen </a:t>
            </a:r>
            <a:r>
              <a:rPr lang="sv-SE" sz="2400" dirty="0" smtClean="0"/>
              <a:t>B. </a:t>
            </a:r>
            <a:endParaRPr lang="id-ID" sz="2400" dirty="0" smtClean="0"/>
          </a:p>
          <a:p>
            <a:r>
              <a:rPr lang="id-ID" sz="2400" dirty="0" smtClean="0"/>
              <a:t>     </a:t>
            </a:r>
            <a:r>
              <a:rPr lang="sv-SE" sz="2400" dirty="0" smtClean="0"/>
              <a:t>Selisih antara A dan B dapat juga dikatakan sebagai</a:t>
            </a:r>
            <a:r>
              <a:rPr lang="id-ID" sz="2400" dirty="0" smtClean="0"/>
              <a:t>     </a:t>
            </a:r>
          </a:p>
          <a:p>
            <a:r>
              <a:rPr lang="id-ID" sz="2400" dirty="0" smtClean="0"/>
              <a:t>     komplemen  himpunan B relatif terhadap himpunan A</a:t>
            </a:r>
          </a:p>
          <a:p>
            <a:r>
              <a:rPr lang="id-ID" sz="2400" dirty="0" smtClean="0"/>
              <a:t>     </a:t>
            </a:r>
          </a:p>
          <a:p>
            <a:r>
              <a:rPr lang="id-ID" sz="2400" dirty="0" smtClean="0"/>
              <a:t>     </a:t>
            </a:r>
            <a:r>
              <a:rPr lang="es-ES" sz="2400" dirty="0" smtClean="0"/>
              <a:t>Simbol : A – B = { x | x ∈ A dan x ∉ B } = A ∩ B’</a:t>
            </a:r>
            <a:endParaRPr lang="id-ID" sz="2400" dirty="0" smtClean="0"/>
          </a:p>
          <a:p>
            <a:endParaRPr lang="id-ID" sz="2400" dirty="0" smtClean="0"/>
          </a:p>
          <a:p>
            <a:r>
              <a:rPr lang="id-ID" sz="2400" dirty="0" smtClean="0"/>
              <a:t>     Contoh :</a:t>
            </a:r>
          </a:p>
          <a:p>
            <a:r>
              <a:rPr lang="id-ID" sz="2400" dirty="0" smtClean="0"/>
              <a:t>      Jika  A = {1,2,3, ....,10}  dan  B = {2,4,6,8,10}</a:t>
            </a:r>
          </a:p>
          <a:p>
            <a:pPr lvl="0"/>
            <a:r>
              <a:rPr lang="id-ID" sz="2400" dirty="0" smtClean="0"/>
              <a:t>      maka A – B = {1,3,5,7,9} dan B – A = { }</a:t>
            </a:r>
          </a:p>
          <a:p>
            <a:r>
              <a:rPr lang="id-ID" sz="2400" dirty="0" smtClean="0"/>
              <a:t> </a:t>
            </a:r>
          </a:p>
          <a:p>
            <a:r>
              <a:rPr lang="id-ID" sz="2400" dirty="0" smtClean="0"/>
              <a:t>      {1,3,5} – {1,2,3} = {5}</a:t>
            </a:r>
          </a:p>
          <a:p>
            <a:endParaRPr lang="id-ID" sz="2400" dirty="0" smtClean="0"/>
          </a:p>
          <a:p>
            <a:r>
              <a:rPr lang="id-ID" sz="2400" dirty="0" smtClean="0"/>
              <a:t>      {1,3} - {1,2,3} = { }</a:t>
            </a: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28604"/>
            <a:ext cx="7858180" cy="5632311"/>
          </a:xfrm>
          <a:prstGeom prst="rect">
            <a:avLst/>
          </a:prstGeom>
          <a:noFill/>
        </p:spPr>
        <p:txBody>
          <a:bodyPr wrap="square" rtlCol="0">
            <a:spAutoFit/>
          </a:bodyPr>
          <a:lstStyle/>
          <a:p>
            <a:r>
              <a:rPr lang="id-ID" sz="2400" b="1" dirty="0" smtClean="0"/>
              <a:t>5. Perbedaan simetris ( Symmetric Difference )</a:t>
            </a:r>
          </a:p>
          <a:p>
            <a:r>
              <a:rPr lang="id-ID" sz="2400" dirty="0" smtClean="0"/>
              <a:t>     Perbedaan simetris dari himpunan A dan B adalah suatu    </a:t>
            </a:r>
          </a:p>
          <a:p>
            <a:r>
              <a:rPr lang="id-ID" sz="2400" dirty="0" smtClean="0"/>
              <a:t>     himpunan yang elemennya ada pada himpunan A atau B    </a:t>
            </a:r>
          </a:p>
          <a:p>
            <a:r>
              <a:rPr lang="id-ID" sz="2400" dirty="0" smtClean="0"/>
              <a:t>     tetapi tidak pada keduanya.</a:t>
            </a:r>
          </a:p>
          <a:p>
            <a:endParaRPr lang="id-ID" sz="2400" dirty="0" smtClean="0"/>
          </a:p>
          <a:p>
            <a:r>
              <a:rPr lang="id-ID" sz="2400" dirty="0" smtClean="0"/>
              <a:t>     Simbol :</a:t>
            </a:r>
          </a:p>
          <a:p>
            <a:r>
              <a:rPr lang="id-ID" sz="2400" dirty="0" smtClean="0"/>
              <a:t>         </a:t>
            </a:r>
            <a:r>
              <a:rPr lang="pt-BR" sz="2400" dirty="0" smtClean="0"/>
              <a:t>A Δ B = A ⊕ B = ( A ∪ B ) – ( A ∩ B ) = ( A – B ) ∪ ( B – A )</a:t>
            </a:r>
          </a:p>
          <a:p>
            <a:r>
              <a:rPr lang="id-ID" sz="2400" dirty="0" smtClean="0"/>
              <a:t>   </a:t>
            </a:r>
          </a:p>
          <a:p>
            <a:r>
              <a:rPr lang="id-ID" sz="2400" dirty="0" smtClean="0"/>
              <a:t>     Contoh :</a:t>
            </a:r>
          </a:p>
          <a:p>
            <a:r>
              <a:rPr lang="id-ID" sz="2400" dirty="0" smtClean="0"/>
              <a:t>	</a:t>
            </a:r>
            <a:r>
              <a:rPr lang="pt-BR" sz="2400" dirty="0" smtClean="0"/>
              <a:t>A = { 2, 4, 6 } ; B = { 2, 3, 5 }</a:t>
            </a:r>
          </a:p>
          <a:p>
            <a:r>
              <a:rPr lang="id-ID" sz="2400" dirty="0" smtClean="0"/>
              <a:t>	maka </a:t>
            </a:r>
            <a:r>
              <a:rPr lang="pt-BR" sz="2400" dirty="0" smtClean="0"/>
              <a:t>A ⊕ B = { 3, 4, 5, 6 }</a:t>
            </a:r>
            <a:endParaRPr lang="id-ID" sz="2400" dirty="0" smtClean="0"/>
          </a:p>
          <a:p>
            <a:endParaRPr lang="id-ID" sz="2400" dirty="0" smtClean="0"/>
          </a:p>
          <a:p>
            <a:r>
              <a:rPr lang="id-ID" sz="2400" dirty="0" smtClean="0"/>
              <a:t>	A = {1,2,3,4} </a:t>
            </a:r>
          </a:p>
          <a:p>
            <a:r>
              <a:rPr lang="id-ID" sz="2400" dirty="0" smtClean="0"/>
              <a:t>	B = {1,2,5,6} </a:t>
            </a:r>
          </a:p>
          <a:p>
            <a:r>
              <a:rPr lang="id-ID" sz="2400" dirty="0" smtClean="0"/>
              <a:t>	maka A </a:t>
            </a:r>
            <a:r>
              <a:rPr lang="id-ID" sz="2400" dirty="0" smtClean="0">
                <a:sym typeface="Symbol"/>
              </a:rPr>
              <a:t></a:t>
            </a:r>
            <a:r>
              <a:rPr lang="id-ID" sz="2400" dirty="0" smtClean="0"/>
              <a:t> B = ?</a:t>
            </a: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00042"/>
            <a:ext cx="7643866" cy="461665"/>
          </a:xfrm>
          <a:prstGeom prst="rect">
            <a:avLst/>
          </a:prstGeom>
          <a:noFill/>
        </p:spPr>
        <p:txBody>
          <a:bodyPr wrap="square" rtlCol="0">
            <a:spAutoFit/>
          </a:bodyPr>
          <a:lstStyle/>
          <a:p>
            <a:pPr lvl="0"/>
            <a:r>
              <a:rPr lang="id-ID" sz="2400" b="1" dirty="0" smtClean="0"/>
              <a:t>6. Perkalian Kartesian (</a:t>
            </a:r>
            <a:r>
              <a:rPr lang="id-ID" sz="2400" b="1" i="1" dirty="0" smtClean="0"/>
              <a:t>Cartesian Product</a:t>
            </a:r>
            <a:r>
              <a:rPr lang="id-ID" sz="2400" b="1" dirty="0" smtClean="0"/>
              <a:t>)</a:t>
            </a:r>
            <a:endParaRPr lang="id-ID" sz="2400" dirty="0" smtClean="0"/>
          </a:p>
        </p:txBody>
      </p:sp>
      <p:sp>
        <p:nvSpPr>
          <p:cNvPr id="5" name="TextBox 4"/>
          <p:cNvSpPr txBox="1"/>
          <p:nvPr/>
        </p:nvSpPr>
        <p:spPr>
          <a:xfrm>
            <a:off x="500034" y="1214422"/>
            <a:ext cx="8001056" cy="5170646"/>
          </a:xfrm>
          <a:prstGeom prst="rect">
            <a:avLst/>
          </a:prstGeom>
          <a:noFill/>
        </p:spPr>
        <p:txBody>
          <a:bodyPr wrap="square" rtlCol="0">
            <a:spAutoFit/>
          </a:bodyPr>
          <a:lstStyle/>
          <a:p>
            <a:r>
              <a:rPr lang="id-ID" sz="2400" dirty="0" smtClean="0"/>
              <a:t>Perkalian kartesian dari himpunan A dan B adalah himpunan yang elemennya semua pasangan berurutan yang dibentuk dari elemen pertama dari himpunan A dan elemen kedua dari himpunan B</a:t>
            </a:r>
          </a:p>
          <a:p>
            <a:r>
              <a:rPr lang="id-ID" sz="2400" dirty="0" smtClean="0"/>
              <a:t> </a:t>
            </a:r>
          </a:p>
          <a:p>
            <a:r>
              <a:rPr lang="id-ID" sz="2400" dirty="0" smtClean="0"/>
              <a:t>	Notasi : A x B = { (a,,b) | a </a:t>
            </a:r>
            <a:r>
              <a:rPr lang="id-ID" sz="2400" dirty="0" smtClean="0">
                <a:sym typeface="Symbol"/>
              </a:rPr>
              <a:t></a:t>
            </a:r>
            <a:r>
              <a:rPr lang="id-ID" sz="2400" dirty="0" smtClean="0"/>
              <a:t> A dan b </a:t>
            </a:r>
            <a:r>
              <a:rPr lang="id-ID" sz="2400" dirty="0" smtClean="0">
                <a:sym typeface="Symbol"/>
              </a:rPr>
              <a:t></a:t>
            </a:r>
            <a:r>
              <a:rPr lang="id-ID" sz="2400" dirty="0" smtClean="0"/>
              <a:t> B}</a:t>
            </a:r>
          </a:p>
          <a:p>
            <a:r>
              <a:rPr lang="id-ID" sz="2400" dirty="0" smtClean="0"/>
              <a:t> </a:t>
            </a:r>
          </a:p>
          <a:p>
            <a:r>
              <a:rPr lang="id-ID" sz="2400" dirty="0" smtClean="0"/>
              <a:t>Contoh :</a:t>
            </a:r>
          </a:p>
          <a:p>
            <a:r>
              <a:rPr lang="id-ID" sz="2400" dirty="0" smtClean="0"/>
              <a:t> </a:t>
            </a:r>
          </a:p>
          <a:p>
            <a:r>
              <a:rPr lang="id-ID" sz="2400" dirty="0" smtClean="0"/>
              <a:t>	C = {1,2,3} dan D = {a,b}, </a:t>
            </a:r>
          </a:p>
          <a:p>
            <a:r>
              <a:rPr lang="id-ID" sz="2400" dirty="0" smtClean="0"/>
              <a:t>	maka perkalian kartesian C dan D adalah : </a:t>
            </a:r>
          </a:p>
          <a:p>
            <a:r>
              <a:rPr lang="id-ID" sz="2400" dirty="0" smtClean="0"/>
              <a:t> </a:t>
            </a:r>
          </a:p>
          <a:p>
            <a:r>
              <a:rPr lang="id-ID" sz="2400" dirty="0" smtClean="0"/>
              <a:t>	C x D = { (1,a), (1,b), (2,a), (2,b), (3,a), (3,b) }</a:t>
            </a:r>
          </a:p>
          <a:p>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8072494" cy="461665"/>
          </a:xfrm>
          <a:prstGeom prst="rect">
            <a:avLst/>
          </a:prstGeom>
          <a:noFill/>
        </p:spPr>
        <p:txBody>
          <a:bodyPr wrap="square" rtlCol="0">
            <a:spAutoFit/>
          </a:bodyPr>
          <a:lstStyle/>
          <a:p>
            <a:r>
              <a:rPr lang="id-ID" sz="2400" b="1" dirty="0" smtClean="0"/>
              <a:t>7. Prinsip Inklusi-Eksklusi</a:t>
            </a:r>
            <a:endParaRPr lang="id-ID" sz="2400" dirty="0"/>
          </a:p>
        </p:txBody>
      </p:sp>
      <p:sp>
        <p:nvSpPr>
          <p:cNvPr id="5" name="TextBox 4"/>
          <p:cNvSpPr txBox="1"/>
          <p:nvPr/>
        </p:nvSpPr>
        <p:spPr>
          <a:xfrm>
            <a:off x="285720" y="928670"/>
            <a:ext cx="8572560" cy="5109091"/>
          </a:xfrm>
          <a:prstGeom prst="rect">
            <a:avLst/>
          </a:prstGeom>
          <a:noFill/>
        </p:spPr>
        <p:txBody>
          <a:bodyPr wrap="square" rtlCol="0">
            <a:spAutoFit/>
          </a:bodyPr>
          <a:lstStyle/>
          <a:p>
            <a:r>
              <a:rPr lang="id-ID" sz="2400" dirty="0" smtClean="0"/>
              <a:t>Penggabungan dua buah himpunan menghasilkan himpunan baru yang elemen-elemennya berasal dari himpunan A dan himpunan B. </a:t>
            </a:r>
          </a:p>
          <a:p>
            <a:r>
              <a:rPr lang="id-ID" sz="2400" dirty="0" smtClean="0"/>
              <a:t>Himpunan A dan himpunan B mungkin saja memiliki elemen-elemen yang sama. Banyaknya elemen bersama antara A dan B adalah |A </a:t>
            </a:r>
            <a:r>
              <a:rPr lang="id-ID" sz="2400" dirty="0" smtClean="0">
                <a:sym typeface="Symbol"/>
              </a:rPr>
              <a:t></a:t>
            </a:r>
            <a:r>
              <a:rPr lang="id-ID" sz="2400" dirty="0" smtClean="0"/>
              <a:t> B|. </a:t>
            </a:r>
          </a:p>
          <a:p>
            <a:r>
              <a:rPr lang="id-ID" sz="2400" dirty="0" smtClean="0"/>
              <a:t>Setiap elemen yang sama itu telah dihitung dua kali, sekali pada |A| dan sekali pada |B|, meskipun ia seharusnya dianggap sebagai satu buah elemen di dalam |A </a:t>
            </a:r>
            <a:r>
              <a:rPr lang="id-ID" sz="2400" dirty="0" smtClean="0">
                <a:sym typeface="Symbol"/>
              </a:rPr>
              <a:t></a:t>
            </a:r>
            <a:r>
              <a:rPr lang="id-ID" sz="2400" dirty="0" smtClean="0"/>
              <a:t> B|.</a:t>
            </a:r>
          </a:p>
          <a:p>
            <a:r>
              <a:rPr lang="id-ID" sz="2400" dirty="0" smtClean="0"/>
              <a:t>Karena itu, jumlah elemen hasil penggabungan seharusnya adalah jumlah elemen di masing-masing himpunan dikurangi dengan jumlah elemen di dalam irisannya, atau :</a:t>
            </a:r>
          </a:p>
          <a:p>
            <a:r>
              <a:rPr lang="id-ID" sz="2400" dirty="0" smtClean="0"/>
              <a:t> </a:t>
            </a:r>
          </a:p>
          <a:p>
            <a:r>
              <a:rPr lang="id-ID" sz="2000" dirty="0" smtClean="0"/>
              <a:t>   |A </a:t>
            </a:r>
            <a:r>
              <a:rPr lang="id-ID" sz="2000" dirty="0" smtClean="0">
                <a:sym typeface="Symbol"/>
              </a:rPr>
              <a:t></a:t>
            </a:r>
            <a:r>
              <a:rPr lang="id-ID" sz="2000" dirty="0" smtClean="0"/>
              <a:t> B </a:t>
            </a:r>
            <a:r>
              <a:rPr lang="id-ID" sz="2000" dirty="0" smtClean="0">
                <a:sym typeface="Symbol"/>
              </a:rPr>
              <a:t></a:t>
            </a:r>
            <a:r>
              <a:rPr lang="id-ID" sz="2000" dirty="0" smtClean="0"/>
              <a:t> C| = |A| + |B| + |C| - |A </a:t>
            </a:r>
            <a:r>
              <a:rPr lang="id-ID" sz="2000" dirty="0" smtClean="0">
                <a:sym typeface="Symbol"/>
              </a:rPr>
              <a:t></a:t>
            </a:r>
            <a:r>
              <a:rPr lang="id-ID" sz="2000" dirty="0" smtClean="0"/>
              <a:t> B| - |A </a:t>
            </a:r>
            <a:r>
              <a:rPr lang="id-ID" sz="2000" dirty="0" smtClean="0">
                <a:sym typeface="Symbol"/>
              </a:rPr>
              <a:t></a:t>
            </a:r>
            <a:r>
              <a:rPr lang="id-ID" sz="2000" dirty="0" smtClean="0"/>
              <a:t> C| - |B </a:t>
            </a:r>
            <a:r>
              <a:rPr lang="id-ID" sz="2000" dirty="0" smtClean="0">
                <a:sym typeface="Symbol"/>
              </a:rPr>
              <a:t></a:t>
            </a:r>
            <a:r>
              <a:rPr lang="id-ID" sz="2000" dirty="0" smtClean="0"/>
              <a:t> C| - |A </a:t>
            </a:r>
            <a:r>
              <a:rPr lang="id-ID" sz="2000" dirty="0" smtClean="0">
                <a:sym typeface="Symbol"/>
              </a:rPr>
              <a:t></a:t>
            </a:r>
            <a:r>
              <a:rPr lang="id-ID" sz="2000" dirty="0" smtClean="0"/>
              <a:t> B </a:t>
            </a:r>
            <a:r>
              <a:rPr lang="id-ID" sz="2000" dirty="0" smtClean="0">
                <a:sym typeface="Symbol"/>
              </a:rPr>
              <a:t></a:t>
            </a:r>
            <a:r>
              <a:rPr lang="id-ID" sz="2000" dirty="0" smtClean="0"/>
              <a:t> C|</a:t>
            </a:r>
            <a:endParaRPr lang="id-ID" dirty="0" smtClean="0"/>
          </a:p>
          <a:p>
            <a:endParaRPr lang="id-ID"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357166"/>
            <a:ext cx="8358246" cy="5940088"/>
          </a:xfrm>
          <a:prstGeom prst="rect">
            <a:avLst/>
          </a:prstGeom>
          <a:noFill/>
        </p:spPr>
        <p:txBody>
          <a:bodyPr wrap="square" rtlCol="0">
            <a:spAutoFit/>
          </a:bodyPr>
          <a:lstStyle/>
          <a:p>
            <a:r>
              <a:rPr lang="id-ID" sz="2000" dirty="0" smtClean="0"/>
              <a:t>Contoh :</a:t>
            </a:r>
          </a:p>
          <a:p>
            <a:r>
              <a:rPr lang="id-ID" sz="2000" dirty="0" smtClean="0"/>
              <a:t> Berapa banyak bilangan bulat antara 1 dan 100 yang habis dibagi 3 atau 5 ?</a:t>
            </a:r>
          </a:p>
          <a:p>
            <a:r>
              <a:rPr lang="id-ID" sz="2000" dirty="0" smtClean="0"/>
              <a:t> </a:t>
            </a:r>
          </a:p>
          <a:p>
            <a:r>
              <a:rPr lang="id-ID" sz="2000" dirty="0" smtClean="0"/>
              <a:t>Misalkan :</a:t>
            </a:r>
          </a:p>
          <a:p>
            <a:r>
              <a:rPr lang="id-ID" sz="2000" dirty="0" smtClean="0"/>
              <a:t>A = himpunan bilangan bulat yang habis dibagi 3</a:t>
            </a:r>
          </a:p>
          <a:p>
            <a:r>
              <a:rPr lang="id-ID" sz="2000" dirty="0" smtClean="0"/>
              <a:t>B = himpunan bilangan bulat yang habis dibagi 5</a:t>
            </a:r>
          </a:p>
          <a:p>
            <a:r>
              <a:rPr lang="id-ID" sz="2000" dirty="0" smtClean="0"/>
              <a:t>A </a:t>
            </a:r>
            <a:r>
              <a:rPr lang="id-ID" sz="2000" dirty="0" smtClean="0">
                <a:sym typeface="Symbol"/>
              </a:rPr>
              <a:t></a:t>
            </a:r>
            <a:r>
              <a:rPr lang="id-ID" sz="2000" dirty="0" smtClean="0"/>
              <a:t> B = himpunan bilangan bulat yang habis dibagi 3 dan 5</a:t>
            </a:r>
          </a:p>
          <a:p>
            <a:r>
              <a:rPr lang="id-ID" sz="2000" dirty="0" smtClean="0"/>
              <a:t> </a:t>
            </a:r>
          </a:p>
          <a:p>
            <a:r>
              <a:rPr lang="id-ID" sz="2000" dirty="0" smtClean="0"/>
              <a:t>yang dinyatakan adalah |A </a:t>
            </a:r>
            <a:r>
              <a:rPr lang="id-ID" sz="2000" dirty="0" smtClean="0">
                <a:sym typeface="Symbol"/>
              </a:rPr>
              <a:t></a:t>
            </a:r>
            <a:r>
              <a:rPr lang="id-ID" sz="2000" dirty="0" smtClean="0"/>
              <a:t> B|</a:t>
            </a:r>
          </a:p>
          <a:p>
            <a:r>
              <a:rPr lang="id-ID" sz="2000" dirty="0" smtClean="0"/>
              <a:t> </a:t>
            </a:r>
          </a:p>
          <a:p>
            <a:r>
              <a:rPr lang="id-ID" sz="2000" dirty="0" smtClean="0"/>
              <a:t>Terlebih dahulu kita harus mengetahui bahwa :</a:t>
            </a:r>
          </a:p>
          <a:p>
            <a:r>
              <a:rPr lang="id-ID" sz="2000" dirty="0" smtClean="0"/>
              <a:t> </a:t>
            </a:r>
          </a:p>
          <a:p>
            <a:r>
              <a:rPr lang="id-ID" sz="2000" dirty="0" smtClean="0"/>
              <a:t>|A| = 33,	|B| = 20,	|A </a:t>
            </a:r>
            <a:r>
              <a:rPr lang="id-ID" sz="2000" dirty="0" smtClean="0">
                <a:sym typeface="Symbol"/>
              </a:rPr>
              <a:t></a:t>
            </a:r>
            <a:r>
              <a:rPr lang="id-ID" sz="2000" dirty="0" smtClean="0"/>
              <a:t> B| = 6</a:t>
            </a:r>
          </a:p>
          <a:p>
            <a:r>
              <a:rPr lang="id-ID" sz="2000" dirty="0" smtClean="0"/>
              <a:t> </a:t>
            </a:r>
          </a:p>
          <a:p>
            <a:r>
              <a:rPr lang="id-ID" sz="2000" dirty="0" smtClean="0"/>
              <a:t>Untuk mendapatkannya :</a:t>
            </a:r>
          </a:p>
          <a:p>
            <a:r>
              <a:rPr lang="id-ID" sz="2000" dirty="0" smtClean="0"/>
              <a:t> </a:t>
            </a:r>
          </a:p>
          <a:p>
            <a:r>
              <a:rPr lang="id-ID" sz="2000" dirty="0" smtClean="0"/>
              <a:t>|A </a:t>
            </a:r>
            <a:r>
              <a:rPr lang="id-ID" sz="2000" dirty="0" smtClean="0">
                <a:sym typeface="Symbol"/>
              </a:rPr>
              <a:t></a:t>
            </a:r>
            <a:r>
              <a:rPr lang="id-ID" sz="2000" dirty="0" smtClean="0"/>
              <a:t> B| = |A| + |B| - |A </a:t>
            </a:r>
            <a:r>
              <a:rPr lang="id-ID" sz="2000" dirty="0" smtClean="0">
                <a:sym typeface="Symbol"/>
              </a:rPr>
              <a:t></a:t>
            </a:r>
            <a:r>
              <a:rPr lang="id-ID" sz="2000" dirty="0" smtClean="0"/>
              <a:t> B| = 33 +20 – 6 = 47</a:t>
            </a:r>
          </a:p>
          <a:p>
            <a:r>
              <a:rPr lang="id-ID" sz="2000" dirty="0" smtClean="0"/>
              <a:t> </a:t>
            </a:r>
          </a:p>
          <a:p>
            <a:r>
              <a:rPr lang="id-ID" sz="2000" dirty="0" smtClean="0"/>
              <a:t>Jadi, ada 47 buah bilangan yang habis dibagi 3 atau 5.</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28"/>
            <a:ext cx="8215370" cy="646331"/>
          </a:xfrm>
          <a:prstGeom prst="rect">
            <a:avLst/>
          </a:prstGeom>
          <a:noFill/>
        </p:spPr>
        <p:txBody>
          <a:bodyPr wrap="square" rtlCol="0">
            <a:spAutoFit/>
          </a:bodyPr>
          <a:lstStyle/>
          <a:p>
            <a:r>
              <a:rPr lang="id-ID" sz="3600" b="1" dirty="0" smtClean="0"/>
              <a:t>Himpunan-Himpunan Khusus</a:t>
            </a:r>
            <a:endParaRPr lang="id-ID" sz="2800" dirty="0"/>
          </a:p>
        </p:txBody>
      </p:sp>
      <p:sp>
        <p:nvSpPr>
          <p:cNvPr id="5" name="TextBox 4"/>
          <p:cNvSpPr txBox="1"/>
          <p:nvPr/>
        </p:nvSpPr>
        <p:spPr>
          <a:xfrm>
            <a:off x="714348" y="1142984"/>
            <a:ext cx="7429552" cy="954107"/>
          </a:xfrm>
          <a:prstGeom prst="rect">
            <a:avLst/>
          </a:prstGeom>
          <a:noFill/>
        </p:spPr>
        <p:txBody>
          <a:bodyPr wrap="square" rtlCol="0">
            <a:spAutoFit/>
          </a:bodyPr>
          <a:lstStyle/>
          <a:p>
            <a:r>
              <a:rPr lang="id-ID" sz="2800" b="1" dirty="0" smtClean="0"/>
              <a:t>1. Himpunan semesta/universal</a:t>
            </a:r>
          </a:p>
          <a:p>
            <a:r>
              <a:rPr lang="id-ID" sz="2800" dirty="0" smtClean="0"/>
              <a:t>    Simbol : S atau U</a:t>
            </a:r>
            <a:endParaRPr lang="id-ID" dirty="0"/>
          </a:p>
        </p:txBody>
      </p:sp>
      <p:sp>
        <p:nvSpPr>
          <p:cNvPr id="6" name="TextBox 5"/>
          <p:cNvSpPr txBox="1"/>
          <p:nvPr/>
        </p:nvSpPr>
        <p:spPr>
          <a:xfrm>
            <a:off x="714348" y="2428868"/>
            <a:ext cx="7715304" cy="2246769"/>
          </a:xfrm>
          <a:prstGeom prst="rect">
            <a:avLst/>
          </a:prstGeom>
          <a:noFill/>
        </p:spPr>
        <p:txBody>
          <a:bodyPr wrap="square" rtlCol="0">
            <a:spAutoFit/>
          </a:bodyPr>
          <a:lstStyle/>
          <a:p>
            <a:r>
              <a:rPr lang="id-ID" sz="2800" b="1" dirty="0" smtClean="0"/>
              <a:t>2. Himpunan kosong (Null Set )</a:t>
            </a:r>
          </a:p>
          <a:p>
            <a:r>
              <a:rPr lang="id-ID" sz="2800" dirty="0" smtClean="0"/>
              <a:t>    Adalah himpunan yang tidak memiliki elemen</a:t>
            </a:r>
          </a:p>
          <a:p>
            <a:r>
              <a:rPr lang="id-ID" sz="2800" dirty="0" smtClean="0"/>
              <a:t>    Simbol : { } atau ∅</a:t>
            </a:r>
          </a:p>
          <a:p>
            <a:r>
              <a:rPr lang="id-ID" sz="2800" dirty="0" smtClean="0"/>
              <a:t>    </a:t>
            </a:r>
          </a:p>
          <a:p>
            <a:r>
              <a:rPr lang="id-ID" sz="2800" dirty="0" smtClean="0"/>
              <a:t>    Contoh : F = { x | x &lt; x }</a:t>
            </a: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428604"/>
            <a:ext cx="8215370" cy="1938992"/>
          </a:xfrm>
          <a:prstGeom prst="rect">
            <a:avLst/>
          </a:prstGeom>
          <a:noFill/>
        </p:spPr>
        <p:txBody>
          <a:bodyPr wrap="square" rtlCol="0">
            <a:spAutoFit/>
          </a:bodyPr>
          <a:lstStyle/>
          <a:p>
            <a:r>
              <a:rPr lang="id-ID" sz="2000" dirty="0" smtClean="0"/>
              <a:t>Prinsip inklusi-eksklusi digunakan juga untuk operasi lebih dari dua buah himpunan.</a:t>
            </a:r>
          </a:p>
          <a:p>
            <a:r>
              <a:rPr lang="id-ID" sz="2000" dirty="0" smtClean="0"/>
              <a:t> </a:t>
            </a:r>
          </a:p>
          <a:p>
            <a:r>
              <a:rPr lang="id-ID" sz="2000" dirty="0" smtClean="0"/>
              <a:t>Misalkan A, B dan C adalah himpunan berhingga, maka |A </a:t>
            </a:r>
            <a:r>
              <a:rPr lang="id-ID" sz="2000" dirty="0" smtClean="0">
                <a:sym typeface="Symbol"/>
              </a:rPr>
              <a:t></a:t>
            </a:r>
            <a:r>
              <a:rPr lang="id-ID" sz="2000" dirty="0" smtClean="0"/>
              <a:t> B </a:t>
            </a:r>
            <a:r>
              <a:rPr lang="id-ID" sz="2000" dirty="0" smtClean="0">
                <a:sym typeface="Symbol"/>
              </a:rPr>
              <a:t></a:t>
            </a:r>
            <a:r>
              <a:rPr lang="id-ID" sz="2000" dirty="0" smtClean="0"/>
              <a:t> C| adalah :</a:t>
            </a:r>
          </a:p>
          <a:p>
            <a:r>
              <a:rPr lang="id-ID" sz="2000" dirty="0" smtClean="0"/>
              <a:t> </a:t>
            </a:r>
          </a:p>
          <a:p>
            <a:r>
              <a:rPr lang="id-ID" sz="2000" dirty="0" smtClean="0"/>
              <a:t>|A </a:t>
            </a:r>
            <a:r>
              <a:rPr lang="id-ID" sz="2000" dirty="0" smtClean="0">
                <a:sym typeface="Symbol"/>
              </a:rPr>
              <a:t></a:t>
            </a:r>
            <a:r>
              <a:rPr lang="id-ID" sz="2000" dirty="0" smtClean="0"/>
              <a:t> B </a:t>
            </a:r>
            <a:r>
              <a:rPr lang="id-ID" sz="2000" dirty="0" smtClean="0">
                <a:sym typeface="Symbol"/>
              </a:rPr>
              <a:t></a:t>
            </a:r>
            <a:r>
              <a:rPr lang="id-ID" sz="2000" dirty="0" smtClean="0"/>
              <a:t> C| = |A| + |B| + |C| - |A </a:t>
            </a:r>
            <a:r>
              <a:rPr lang="id-ID" sz="2000" dirty="0" smtClean="0">
                <a:sym typeface="Symbol"/>
              </a:rPr>
              <a:t></a:t>
            </a:r>
            <a:r>
              <a:rPr lang="id-ID" sz="2000" dirty="0" smtClean="0"/>
              <a:t> B| - |A </a:t>
            </a:r>
            <a:r>
              <a:rPr lang="id-ID" sz="2000" dirty="0" smtClean="0">
                <a:sym typeface="Symbol"/>
              </a:rPr>
              <a:t></a:t>
            </a:r>
            <a:r>
              <a:rPr lang="id-ID" sz="2000" dirty="0" smtClean="0"/>
              <a:t> C| - |B </a:t>
            </a:r>
            <a:r>
              <a:rPr lang="id-ID" sz="2000" dirty="0" smtClean="0">
                <a:sym typeface="Symbol"/>
              </a:rPr>
              <a:t></a:t>
            </a:r>
            <a:r>
              <a:rPr lang="id-ID" sz="2000" dirty="0" smtClean="0"/>
              <a:t> C| + |A </a:t>
            </a:r>
            <a:r>
              <a:rPr lang="id-ID" sz="2000" dirty="0" smtClean="0">
                <a:sym typeface="Symbol"/>
              </a:rPr>
              <a:t></a:t>
            </a:r>
            <a:r>
              <a:rPr lang="id-ID" sz="2000" dirty="0" smtClean="0"/>
              <a:t> B </a:t>
            </a:r>
            <a:r>
              <a:rPr lang="id-ID" sz="2000" dirty="0" smtClean="0">
                <a:sym typeface="Symbol"/>
              </a:rPr>
              <a:t></a:t>
            </a:r>
            <a:r>
              <a:rPr lang="id-ID" sz="2000" dirty="0" smtClean="0"/>
              <a:t> C|</a:t>
            </a:r>
            <a:endParaRPr lang="id-ID" dirty="0"/>
          </a:p>
        </p:txBody>
      </p:sp>
      <p:sp>
        <p:nvSpPr>
          <p:cNvPr id="5" name="TextBox 4"/>
          <p:cNvSpPr txBox="1"/>
          <p:nvPr/>
        </p:nvSpPr>
        <p:spPr>
          <a:xfrm>
            <a:off x="500034" y="2571744"/>
            <a:ext cx="8001056" cy="3785652"/>
          </a:xfrm>
          <a:prstGeom prst="rect">
            <a:avLst/>
          </a:prstGeom>
          <a:noFill/>
        </p:spPr>
        <p:txBody>
          <a:bodyPr wrap="square" rtlCol="0">
            <a:spAutoFit/>
          </a:bodyPr>
          <a:lstStyle/>
          <a:p>
            <a:r>
              <a:rPr lang="id-ID" sz="2000" dirty="0" smtClean="0"/>
              <a:t>Contoh :</a:t>
            </a:r>
          </a:p>
          <a:p>
            <a:endParaRPr lang="id-ID" sz="2000" dirty="0" smtClean="0"/>
          </a:p>
          <a:p>
            <a:r>
              <a:rPr lang="id-ID" sz="2000" dirty="0" smtClean="0"/>
              <a:t>Sebanyak 1232 orang mahasiswa mengambil matakuliah Bahasa Inggris, 879 orang mahasiswa mengambil matakuliah Bahasa Perancis, dan 114 orang mahasiswa matakuliah Bahasa Jerman. Sebanyak 103 orang mahasiswa mengambil matakuliah Bahasa Inggris dan Perancis, 23 orang mahasiswa mengambil matakuliah Inggris dan Jerman, dan 14 orang mahasiswa mengambil matakuliah Bahasa Perancis dan Bahasa Jerman. </a:t>
            </a:r>
          </a:p>
          <a:p>
            <a:r>
              <a:rPr lang="id-ID" sz="2000" dirty="0" smtClean="0"/>
              <a:t> </a:t>
            </a:r>
          </a:p>
          <a:p>
            <a:r>
              <a:rPr lang="id-ID" sz="2000" dirty="0" smtClean="0"/>
              <a:t>Jika 2092 orang mahasiswa mengambil paling sedikit satu buah matakuliah Bahasa Inggris, Bahasa Perancis, dan Bahasa Jerman, berapa banyak mahasiswa yang mengambil matakuliah ketiga buah bahasa tersebut ?</a:t>
            </a:r>
            <a:endParaRPr lang="id-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14290"/>
            <a:ext cx="8072494" cy="6555641"/>
          </a:xfrm>
          <a:prstGeom prst="rect">
            <a:avLst/>
          </a:prstGeom>
          <a:noFill/>
        </p:spPr>
        <p:txBody>
          <a:bodyPr wrap="square" rtlCol="0">
            <a:spAutoFit/>
          </a:bodyPr>
          <a:lstStyle/>
          <a:p>
            <a:r>
              <a:rPr lang="id-ID" sz="2000" dirty="0" smtClean="0"/>
              <a:t>Jawabannya :</a:t>
            </a:r>
          </a:p>
          <a:p>
            <a:r>
              <a:rPr lang="id-ID" sz="2000" dirty="0" smtClean="0"/>
              <a:t> I = himpunan mahasiswa yang mengambil matakuliah Bahasa Inggris</a:t>
            </a:r>
          </a:p>
          <a:p>
            <a:r>
              <a:rPr lang="id-ID" sz="2000" dirty="0" smtClean="0"/>
              <a:t>P = himpunan mahasiswa yang mengambil matakuliah Bahasa Perancis</a:t>
            </a:r>
          </a:p>
          <a:p>
            <a:r>
              <a:rPr lang="id-ID" sz="2000" dirty="0" smtClean="0"/>
              <a:t>J = himpunan mahasiswa yang mengambil matakuliah Bahasa Jerman</a:t>
            </a:r>
          </a:p>
          <a:p>
            <a:r>
              <a:rPr lang="id-ID" sz="2000" dirty="0" smtClean="0"/>
              <a:t>maka, </a:t>
            </a:r>
          </a:p>
          <a:p>
            <a:r>
              <a:rPr lang="id-ID" sz="2000" dirty="0" smtClean="0"/>
              <a:t> 	| I | = 1232,	| P | = 879,	| J | = 114</a:t>
            </a:r>
          </a:p>
          <a:p>
            <a:r>
              <a:rPr lang="id-ID" sz="2000" dirty="0" smtClean="0"/>
              <a:t> </a:t>
            </a:r>
          </a:p>
          <a:p>
            <a:r>
              <a:rPr lang="id-ID" sz="2000" dirty="0" smtClean="0"/>
              <a:t>	| I </a:t>
            </a:r>
            <a:r>
              <a:rPr lang="id-ID" sz="2000" dirty="0" smtClean="0">
                <a:sym typeface="Symbol"/>
              </a:rPr>
              <a:t></a:t>
            </a:r>
            <a:r>
              <a:rPr lang="id-ID" sz="2000" dirty="0" smtClean="0"/>
              <a:t> P | = 103,	| I </a:t>
            </a:r>
            <a:r>
              <a:rPr lang="id-ID" sz="2000" dirty="0" smtClean="0">
                <a:sym typeface="Symbol"/>
              </a:rPr>
              <a:t></a:t>
            </a:r>
            <a:r>
              <a:rPr lang="id-ID" sz="2000" dirty="0" smtClean="0"/>
              <a:t> J | = 23,	| P </a:t>
            </a:r>
            <a:r>
              <a:rPr lang="id-ID" sz="2000" dirty="0" smtClean="0">
                <a:sym typeface="Symbol"/>
              </a:rPr>
              <a:t></a:t>
            </a:r>
            <a:r>
              <a:rPr lang="id-ID" sz="2000" dirty="0" smtClean="0"/>
              <a:t> J | = 14</a:t>
            </a:r>
          </a:p>
          <a:p>
            <a:r>
              <a:rPr lang="id-ID" sz="2000" dirty="0" smtClean="0"/>
              <a:t>dan, </a:t>
            </a:r>
          </a:p>
          <a:p>
            <a:r>
              <a:rPr lang="id-ID" sz="2000" dirty="0" smtClean="0"/>
              <a:t> 	| I </a:t>
            </a:r>
            <a:r>
              <a:rPr lang="id-ID" sz="2000" dirty="0" smtClean="0">
                <a:sym typeface="Symbol"/>
              </a:rPr>
              <a:t></a:t>
            </a:r>
            <a:r>
              <a:rPr lang="id-ID" sz="2000" dirty="0" smtClean="0"/>
              <a:t> P </a:t>
            </a:r>
            <a:r>
              <a:rPr lang="id-ID" sz="2000" dirty="0" smtClean="0">
                <a:sym typeface="Symbol"/>
              </a:rPr>
              <a:t></a:t>
            </a:r>
            <a:r>
              <a:rPr lang="id-ID" sz="2000" dirty="0" smtClean="0"/>
              <a:t> J | = 2092</a:t>
            </a:r>
          </a:p>
          <a:p>
            <a:r>
              <a:rPr lang="id-ID" sz="2000" dirty="0" smtClean="0"/>
              <a:t> </a:t>
            </a:r>
          </a:p>
          <a:p>
            <a:r>
              <a:rPr lang="id-ID" sz="2000" dirty="0" smtClean="0"/>
              <a:t>Kita terapkan ke dalam rumus :</a:t>
            </a:r>
          </a:p>
          <a:p>
            <a:r>
              <a:rPr lang="id-ID" sz="2000" dirty="0" smtClean="0"/>
              <a:t> </a:t>
            </a:r>
          </a:p>
          <a:p>
            <a:r>
              <a:rPr lang="id-ID" sz="2000" dirty="0" smtClean="0"/>
              <a:t>| I </a:t>
            </a:r>
            <a:r>
              <a:rPr lang="id-ID" sz="2000" dirty="0" smtClean="0">
                <a:sym typeface="Symbol"/>
              </a:rPr>
              <a:t></a:t>
            </a:r>
            <a:r>
              <a:rPr lang="id-ID" sz="2000" dirty="0" smtClean="0"/>
              <a:t> P </a:t>
            </a:r>
            <a:r>
              <a:rPr lang="id-ID" sz="2000" dirty="0" smtClean="0">
                <a:sym typeface="Symbol"/>
              </a:rPr>
              <a:t></a:t>
            </a:r>
            <a:r>
              <a:rPr lang="id-ID" sz="2000" dirty="0" smtClean="0"/>
              <a:t> J | = | I | + | P | + | J | - | I </a:t>
            </a:r>
            <a:r>
              <a:rPr lang="id-ID" sz="2000" dirty="0" smtClean="0">
                <a:sym typeface="Symbol"/>
              </a:rPr>
              <a:t></a:t>
            </a:r>
            <a:r>
              <a:rPr lang="id-ID" sz="2000" dirty="0" smtClean="0"/>
              <a:t> P | - | I </a:t>
            </a:r>
            <a:r>
              <a:rPr lang="id-ID" sz="2000" dirty="0" smtClean="0">
                <a:sym typeface="Symbol"/>
              </a:rPr>
              <a:t></a:t>
            </a:r>
            <a:r>
              <a:rPr lang="id-ID" sz="2000" dirty="0" smtClean="0"/>
              <a:t> J | - | P </a:t>
            </a:r>
            <a:r>
              <a:rPr lang="id-ID" sz="2000" dirty="0" smtClean="0">
                <a:sym typeface="Symbol"/>
              </a:rPr>
              <a:t></a:t>
            </a:r>
            <a:r>
              <a:rPr lang="id-ID" sz="2000" dirty="0" smtClean="0"/>
              <a:t> J | + | I </a:t>
            </a:r>
            <a:r>
              <a:rPr lang="id-ID" sz="2000" dirty="0" smtClean="0">
                <a:sym typeface="Symbol"/>
              </a:rPr>
              <a:t></a:t>
            </a:r>
            <a:r>
              <a:rPr lang="id-ID" sz="2000" dirty="0" smtClean="0"/>
              <a:t> P </a:t>
            </a:r>
            <a:r>
              <a:rPr lang="id-ID" sz="2000" dirty="0" smtClean="0">
                <a:sym typeface="Symbol"/>
              </a:rPr>
              <a:t></a:t>
            </a:r>
            <a:r>
              <a:rPr lang="id-ID" sz="2000" dirty="0" smtClean="0"/>
              <a:t> J |</a:t>
            </a:r>
          </a:p>
          <a:p>
            <a:r>
              <a:rPr lang="id-ID" sz="2000" dirty="0" smtClean="0"/>
              <a:t> </a:t>
            </a:r>
          </a:p>
          <a:p>
            <a:r>
              <a:rPr lang="id-ID" sz="2000" dirty="0" smtClean="0"/>
              <a:t>akan memberikan :</a:t>
            </a:r>
          </a:p>
          <a:p>
            <a:r>
              <a:rPr lang="id-ID" sz="2000" dirty="0" smtClean="0"/>
              <a:t>	2092 = 1232 + 879 + 114 – 103 -23 -14 + | I </a:t>
            </a:r>
            <a:r>
              <a:rPr lang="id-ID" sz="2000" dirty="0" smtClean="0">
                <a:sym typeface="Symbol"/>
              </a:rPr>
              <a:t></a:t>
            </a:r>
            <a:r>
              <a:rPr lang="id-ID" sz="2000" dirty="0" smtClean="0"/>
              <a:t> P </a:t>
            </a:r>
            <a:r>
              <a:rPr lang="id-ID" sz="2000" dirty="0" smtClean="0">
                <a:sym typeface="Symbol"/>
              </a:rPr>
              <a:t></a:t>
            </a:r>
            <a:r>
              <a:rPr lang="id-ID" sz="2000" dirty="0" smtClean="0"/>
              <a:t> J |</a:t>
            </a:r>
          </a:p>
          <a:p>
            <a:r>
              <a:rPr lang="id-ID" sz="2000" dirty="0" smtClean="0"/>
              <a:t> Sehingga :</a:t>
            </a:r>
          </a:p>
          <a:p>
            <a:r>
              <a:rPr lang="id-ID" sz="2000" dirty="0" smtClean="0"/>
              <a:t> 	| I </a:t>
            </a:r>
            <a:r>
              <a:rPr lang="id-ID" sz="2000" dirty="0" smtClean="0">
                <a:sym typeface="Symbol"/>
              </a:rPr>
              <a:t></a:t>
            </a:r>
            <a:r>
              <a:rPr lang="id-ID" sz="2000" dirty="0" smtClean="0"/>
              <a:t> P </a:t>
            </a:r>
            <a:r>
              <a:rPr lang="id-ID" sz="2000" dirty="0" smtClean="0">
                <a:sym typeface="Symbol"/>
              </a:rPr>
              <a:t></a:t>
            </a:r>
            <a:r>
              <a:rPr lang="id-ID" sz="2000" dirty="0" smtClean="0"/>
              <a:t> J | = ?</a:t>
            </a:r>
          </a:p>
          <a:p>
            <a:r>
              <a:rPr lang="id-ID" sz="2000" dirty="0" smtClean="0"/>
              <a:t> Jadi, ada 7 orang mahasiswa yang mengambil ketiga buah matakuliah Bahasa Inggris, Perancis dan Jerman</a:t>
            </a:r>
            <a:endParaRPr lang="id-ID"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8072494" cy="646331"/>
          </a:xfrm>
          <a:prstGeom prst="rect">
            <a:avLst/>
          </a:prstGeom>
          <a:noFill/>
        </p:spPr>
        <p:txBody>
          <a:bodyPr wrap="square" rtlCol="0">
            <a:spAutoFit/>
          </a:bodyPr>
          <a:lstStyle/>
          <a:p>
            <a:r>
              <a:rPr lang="id-ID" sz="3600" b="1" dirty="0" smtClean="0"/>
              <a:t>Aljabar Himpunan</a:t>
            </a:r>
            <a:endParaRPr lang="id-ID" sz="3600" dirty="0"/>
          </a:p>
        </p:txBody>
      </p:sp>
      <p:sp>
        <p:nvSpPr>
          <p:cNvPr id="5" name="TextBox 4"/>
          <p:cNvSpPr txBox="1"/>
          <p:nvPr/>
        </p:nvSpPr>
        <p:spPr>
          <a:xfrm>
            <a:off x="428596" y="1000108"/>
            <a:ext cx="8286808" cy="5262979"/>
          </a:xfrm>
          <a:prstGeom prst="rect">
            <a:avLst/>
          </a:prstGeom>
          <a:noFill/>
        </p:spPr>
        <p:txBody>
          <a:bodyPr wrap="square" rtlCol="0">
            <a:spAutoFit/>
          </a:bodyPr>
          <a:lstStyle/>
          <a:p>
            <a:r>
              <a:rPr lang="id-ID" sz="2400" dirty="0" smtClean="0"/>
              <a:t>Aljabar himpunan mempunyai sifat yang analogi dengan aljabar</a:t>
            </a:r>
          </a:p>
          <a:p>
            <a:r>
              <a:rPr lang="id-ID" sz="2400" dirty="0" smtClean="0"/>
              <a:t>aritmetika. Operasi pada aljabar aritmetika adalah penambahan (+) dan perkalian (•).</a:t>
            </a:r>
          </a:p>
          <a:p>
            <a:endParaRPr lang="id-ID" sz="2400" dirty="0" smtClean="0"/>
          </a:p>
          <a:p>
            <a:r>
              <a:rPr lang="id-ID" sz="2400" dirty="0" smtClean="0"/>
              <a:t>Sifat-sifat operasi pada aljbar aritmetika, misal a, b, c, adalah</a:t>
            </a:r>
          </a:p>
          <a:p>
            <a:r>
              <a:rPr lang="id-ID" sz="2400" dirty="0" smtClean="0"/>
              <a:t>sembarang bilangan.</a:t>
            </a:r>
          </a:p>
          <a:p>
            <a:endParaRPr lang="id-ID" sz="2400" dirty="0" smtClean="0"/>
          </a:p>
          <a:p>
            <a:r>
              <a:rPr lang="id-ID" sz="2400" b="1" dirty="0" smtClean="0"/>
              <a:t>1. Tertutup (Closure)</a:t>
            </a:r>
          </a:p>
          <a:p>
            <a:r>
              <a:rPr lang="id-ID" sz="2400" dirty="0" smtClean="0"/>
              <a:t>     A1 : a + b adalah bilangan</a:t>
            </a:r>
          </a:p>
          <a:p>
            <a:r>
              <a:rPr lang="id-ID" sz="2400" dirty="0" smtClean="0"/>
              <a:t>     </a:t>
            </a:r>
            <a:r>
              <a:rPr lang="pl-PL" sz="2400" dirty="0" smtClean="0"/>
              <a:t>M1 : a • b adalah bilangan</a:t>
            </a:r>
            <a:endParaRPr lang="id-ID" sz="2400" dirty="0" smtClean="0"/>
          </a:p>
          <a:p>
            <a:endParaRPr lang="pl-PL" sz="2400" dirty="0" smtClean="0"/>
          </a:p>
          <a:p>
            <a:r>
              <a:rPr lang="id-ID" sz="2400" b="1" dirty="0" smtClean="0"/>
              <a:t>2. Assosiatif</a:t>
            </a:r>
          </a:p>
          <a:p>
            <a:r>
              <a:rPr lang="id-ID" sz="2400" dirty="0" smtClean="0"/>
              <a:t>     </a:t>
            </a:r>
            <a:r>
              <a:rPr lang="pt-BR" sz="2400" dirty="0" smtClean="0"/>
              <a:t>A2 : ( a + b ) + c = a + ( b + c )</a:t>
            </a:r>
          </a:p>
          <a:p>
            <a:r>
              <a:rPr lang="id-ID" sz="2400" dirty="0" smtClean="0"/>
              <a:t>     </a:t>
            </a:r>
            <a:r>
              <a:rPr lang="pt-BR" sz="2400" dirty="0" smtClean="0"/>
              <a:t>M2 : (a • b) • c = a • ( b • c )</a:t>
            </a:r>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14290"/>
            <a:ext cx="8215370" cy="5632311"/>
          </a:xfrm>
          <a:prstGeom prst="rect">
            <a:avLst/>
          </a:prstGeom>
          <a:noFill/>
        </p:spPr>
        <p:txBody>
          <a:bodyPr wrap="square" rtlCol="0">
            <a:spAutoFit/>
          </a:bodyPr>
          <a:lstStyle/>
          <a:p>
            <a:r>
              <a:rPr lang="id-ID" sz="2400" b="1" dirty="0" smtClean="0"/>
              <a:t>3. Identitas</a:t>
            </a:r>
          </a:p>
          <a:p>
            <a:r>
              <a:rPr lang="id-ID" sz="2400" dirty="0" smtClean="0"/>
              <a:t>    A3 : Ada sebuah bilangan unik yaitu </a:t>
            </a:r>
            <a:r>
              <a:rPr lang="id-ID" sz="2400" dirty="0" smtClean="0">
                <a:solidFill>
                  <a:srgbClr val="FF0000"/>
                </a:solidFill>
              </a:rPr>
              <a:t>nol (0)</a:t>
            </a:r>
            <a:r>
              <a:rPr lang="id-ID" sz="2400" dirty="0" smtClean="0"/>
              <a:t> sedemikian  </a:t>
            </a:r>
          </a:p>
          <a:p>
            <a:r>
              <a:rPr lang="id-ID" sz="2400" dirty="0" smtClean="0"/>
              <a:t>            sehingga untuk semua bilangan berlaku bahwa</a:t>
            </a:r>
          </a:p>
          <a:p>
            <a:r>
              <a:rPr lang="id-ID" sz="2400" dirty="0" smtClean="0"/>
              <a:t>            </a:t>
            </a:r>
            <a:r>
              <a:rPr lang="pt-BR" sz="2400" dirty="0" smtClean="0">
                <a:solidFill>
                  <a:srgbClr val="FF0000"/>
                </a:solidFill>
              </a:rPr>
              <a:t>a + 0 = 0 + a = a</a:t>
            </a:r>
          </a:p>
          <a:p>
            <a:r>
              <a:rPr lang="id-ID" sz="2400" dirty="0" smtClean="0"/>
              <a:t>    M3 : Ada sebuah bilangan unik yaitu </a:t>
            </a:r>
            <a:r>
              <a:rPr lang="id-ID" sz="2400" dirty="0" smtClean="0">
                <a:solidFill>
                  <a:srgbClr val="FF0000"/>
                </a:solidFill>
              </a:rPr>
              <a:t>1 (satu)</a:t>
            </a:r>
            <a:r>
              <a:rPr lang="id-ID" sz="2400" dirty="0" smtClean="0"/>
              <a:t> sedemikian     </a:t>
            </a:r>
          </a:p>
          <a:p>
            <a:r>
              <a:rPr lang="id-ID" sz="2400" dirty="0" smtClean="0"/>
              <a:t>             sehingga untuk semua bilangan berlaku bahwa</a:t>
            </a:r>
          </a:p>
          <a:p>
            <a:r>
              <a:rPr lang="id-ID" sz="2400" dirty="0" smtClean="0"/>
              <a:t>             </a:t>
            </a:r>
            <a:r>
              <a:rPr lang="pt-BR" sz="2400" dirty="0" smtClean="0">
                <a:solidFill>
                  <a:srgbClr val="FF0000"/>
                </a:solidFill>
              </a:rPr>
              <a:t>a • 1 = 1 • a = a</a:t>
            </a:r>
            <a:endParaRPr lang="id-ID" sz="2400" dirty="0" smtClean="0">
              <a:solidFill>
                <a:srgbClr val="FF0000"/>
              </a:solidFill>
            </a:endParaRPr>
          </a:p>
          <a:p>
            <a:endParaRPr lang="pt-BR" sz="2400" dirty="0" smtClean="0"/>
          </a:p>
          <a:p>
            <a:r>
              <a:rPr lang="id-ID" sz="2400" b="1" dirty="0" smtClean="0"/>
              <a:t>4. Invers</a:t>
            </a:r>
          </a:p>
          <a:p>
            <a:r>
              <a:rPr lang="id-ID" sz="2400" dirty="0" smtClean="0"/>
              <a:t>     A4 : Untuk setiap bilangan a terdapat bilangan unik</a:t>
            </a:r>
          </a:p>
          <a:p>
            <a:r>
              <a:rPr lang="id-ID" sz="2400" dirty="0" smtClean="0"/>
              <a:t>             (</a:t>
            </a:r>
            <a:r>
              <a:rPr lang="id-ID" sz="2400" dirty="0" smtClean="0">
                <a:solidFill>
                  <a:srgbClr val="FF0000"/>
                </a:solidFill>
              </a:rPr>
              <a:t>-a</a:t>
            </a:r>
            <a:r>
              <a:rPr lang="id-ID" sz="2400" dirty="0" smtClean="0"/>
              <a:t>) sedemikian sehingga berlaku</a:t>
            </a:r>
          </a:p>
          <a:p>
            <a:r>
              <a:rPr lang="id-ID" sz="2400" dirty="0" smtClean="0"/>
              <a:t>             </a:t>
            </a:r>
            <a:r>
              <a:rPr lang="pt-BR" sz="2400" dirty="0" smtClean="0">
                <a:solidFill>
                  <a:srgbClr val="FF0000"/>
                </a:solidFill>
              </a:rPr>
              <a:t>a + (-a) = (-a) + a = 0</a:t>
            </a:r>
          </a:p>
          <a:p>
            <a:r>
              <a:rPr lang="id-ID" sz="2400" dirty="0" smtClean="0"/>
              <a:t>     M4 : Untuk setiap bilangan </a:t>
            </a:r>
            <a:r>
              <a:rPr lang="id-ID" sz="2400" dirty="0" smtClean="0">
                <a:solidFill>
                  <a:srgbClr val="FF0000"/>
                </a:solidFill>
              </a:rPr>
              <a:t>a ≠ 0</a:t>
            </a:r>
            <a:r>
              <a:rPr lang="id-ID" sz="2400" dirty="0" smtClean="0"/>
              <a:t>, terdapat bilangan unik (</a:t>
            </a:r>
            <a:r>
              <a:rPr lang="id-ID" sz="2400" dirty="0" smtClean="0">
                <a:solidFill>
                  <a:srgbClr val="FF0000"/>
                </a:solidFill>
              </a:rPr>
              <a:t>a1</a:t>
            </a:r>
            <a:r>
              <a:rPr lang="id-ID" sz="2400" dirty="0" smtClean="0"/>
              <a:t>)</a:t>
            </a:r>
          </a:p>
          <a:p>
            <a:r>
              <a:rPr lang="id-ID" sz="2400" dirty="0" smtClean="0"/>
              <a:t>              sedemikian sehingga berlaku</a:t>
            </a:r>
          </a:p>
          <a:p>
            <a:r>
              <a:rPr lang="id-ID" sz="2400" dirty="0" smtClean="0"/>
              <a:t>              </a:t>
            </a:r>
            <a:r>
              <a:rPr lang="id-ID" sz="2400" dirty="0" smtClean="0">
                <a:solidFill>
                  <a:srgbClr val="FF0000"/>
                </a:solidFill>
              </a:rPr>
              <a:t>a•a1 = a1•a = 1</a:t>
            </a:r>
            <a:endParaRPr lang="id-ID"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00042"/>
            <a:ext cx="7715304" cy="2677656"/>
          </a:xfrm>
          <a:prstGeom prst="rect">
            <a:avLst/>
          </a:prstGeom>
          <a:noFill/>
        </p:spPr>
        <p:txBody>
          <a:bodyPr wrap="square" rtlCol="0">
            <a:spAutoFit/>
          </a:bodyPr>
          <a:lstStyle/>
          <a:p>
            <a:r>
              <a:rPr lang="id-ID" sz="2400" b="1" dirty="0" smtClean="0"/>
              <a:t>5. Komutatif</a:t>
            </a:r>
          </a:p>
          <a:p>
            <a:r>
              <a:rPr lang="id-ID" sz="2400" dirty="0" smtClean="0"/>
              <a:t>     </a:t>
            </a:r>
            <a:r>
              <a:rPr lang="pt-BR" sz="2400" dirty="0" smtClean="0"/>
              <a:t>A5 : a + b = b + a</a:t>
            </a:r>
          </a:p>
          <a:p>
            <a:r>
              <a:rPr lang="id-ID" sz="2400" dirty="0" smtClean="0"/>
              <a:t>     </a:t>
            </a:r>
            <a:r>
              <a:rPr lang="pt-BR" sz="2400" dirty="0" smtClean="0"/>
              <a:t>M6 : a • b = b • a</a:t>
            </a:r>
            <a:endParaRPr lang="id-ID" sz="2400" dirty="0" smtClean="0"/>
          </a:p>
          <a:p>
            <a:endParaRPr lang="pt-BR" sz="2400" dirty="0" smtClean="0"/>
          </a:p>
          <a:p>
            <a:r>
              <a:rPr lang="id-ID" sz="2400" b="1" dirty="0" smtClean="0"/>
              <a:t>6. Distributif</a:t>
            </a:r>
          </a:p>
          <a:p>
            <a:r>
              <a:rPr lang="id-ID" sz="2400" dirty="0" smtClean="0"/>
              <a:t>     </a:t>
            </a:r>
            <a:r>
              <a:rPr lang="pt-BR" sz="2400" dirty="0" smtClean="0"/>
              <a:t>A6 : a • ( b + c ) = ( a b ) + ( a c )</a:t>
            </a:r>
          </a:p>
          <a:p>
            <a:r>
              <a:rPr lang="id-ID" sz="2400" dirty="0" smtClean="0"/>
              <a:t>     </a:t>
            </a:r>
            <a:r>
              <a:rPr lang="pt-BR" sz="2400" dirty="0" smtClean="0"/>
              <a:t>M6 : (a + b) • c = ( a c ) + ( b c )</a:t>
            </a:r>
            <a:endParaRPr lang="id-ID"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00042"/>
            <a:ext cx="8215370" cy="5262979"/>
          </a:xfrm>
          <a:prstGeom prst="rect">
            <a:avLst/>
          </a:prstGeom>
          <a:noFill/>
        </p:spPr>
        <p:txBody>
          <a:bodyPr wrap="square" rtlCol="0">
            <a:spAutoFit/>
          </a:bodyPr>
          <a:lstStyle/>
          <a:p>
            <a:r>
              <a:rPr lang="id-ID" sz="2400" dirty="0" smtClean="0"/>
              <a:t>Sifat-sifat tersebut berlaku pula pada aljabar himpunan</a:t>
            </a:r>
          </a:p>
          <a:p>
            <a:r>
              <a:rPr lang="id-ID" sz="2400" dirty="0" smtClean="0"/>
              <a:t>dimana terdapat perubahan.</a:t>
            </a:r>
          </a:p>
          <a:p>
            <a:endParaRPr lang="id-ID" sz="2400" dirty="0" smtClean="0"/>
          </a:p>
          <a:p>
            <a:pPr>
              <a:buFontTx/>
              <a:buChar char="-"/>
            </a:pPr>
            <a:r>
              <a:rPr lang="id-ID" sz="2400" dirty="0" smtClean="0"/>
              <a:t>  </a:t>
            </a:r>
            <a:r>
              <a:rPr lang="sv-SE" sz="2400" dirty="0" smtClean="0"/>
              <a:t>Operator penjumlahan (+) diganti dengan operator</a:t>
            </a:r>
          </a:p>
          <a:p>
            <a:r>
              <a:rPr lang="id-ID" sz="2400" dirty="0" smtClean="0"/>
              <a:t>    perbedaan simetris (</a:t>
            </a:r>
            <a:r>
              <a:rPr lang="el-GR" sz="2400" dirty="0" smtClean="0"/>
              <a:t>Δ)</a:t>
            </a:r>
            <a:endParaRPr lang="id-ID" sz="2400" dirty="0" smtClean="0"/>
          </a:p>
          <a:p>
            <a:endParaRPr lang="el-GR" sz="2400" dirty="0" smtClean="0"/>
          </a:p>
          <a:p>
            <a:pPr>
              <a:buFontTx/>
              <a:buChar char="-"/>
            </a:pPr>
            <a:r>
              <a:rPr lang="id-ID" sz="2400" dirty="0" smtClean="0"/>
              <a:t>Operator perkalian (•) diganti dengan operator irisan (∩)</a:t>
            </a:r>
          </a:p>
          <a:p>
            <a:pPr>
              <a:buFontTx/>
              <a:buChar char="-"/>
            </a:pPr>
            <a:endParaRPr lang="id-ID" sz="2400" dirty="0" smtClean="0"/>
          </a:p>
          <a:p>
            <a:r>
              <a:rPr lang="id-ID" sz="2400" dirty="0" smtClean="0"/>
              <a:t>-  S</a:t>
            </a:r>
            <a:r>
              <a:rPr lang="sv-SE" sz="2400" dirty="0" smtClean="0"/>
              <a:t>ifat M4 bilangan unik nol (0) diganti himpunan ∅,</a:t>
            </a:r>
          </a:p>
          <a:p>
            <a:r>
              <a:rPr lang="id-ID" sz="2400" dirty="0" smtClean="0"/>
              <a:t>   </a:t>
            </a:r>
            <a:r>
              <a:rPr lang="sv-SE" sz="2400" dirty="0" smtClean="0"/>
              <a:t>bilangan unik 1 diganti himpunan semesta S,</a:t>
            </a:r>
            <a:endParaRPr lang="id-ID" sz="2400" dirty="0" smtClean="0"/>
          </a:p>
          <a:p>
            <a:endParaRPr lang="sv-SE" sz="2400" dirty="0" smtClean="0"/>
          </a:p>
          <a:p>
            <a:r>
              <a:rPr lang="id-ID" sz="2400" dirty="0" smtClean="0"/>
              <a:t>-  A4 Bilangan unik (-a) diganti dengan A’, sedemikian</a:t>
            </a:r>
          </a:p>
          <a:p>
            <a:r>
              <a:rPr lang="id-ID" sz="2400" dirty="0" smtClean="0"/>
              <a:t>   sehingga berlaku,</a:t>
            </a:r>
          </a:p>
          <a:p>
            <a:r>
              <a:rPr lang="id-ID" sz="2400" dirty="0" smtClean="0"/>
              <a:t>   </a:t>
            </a:r>
            <a:r>
              <a:rPr lang="pt-BR" sz="2400" dirty="0" smtClean="0"/>
              <a:t>A Δ A’ = S A ∩ A’ = ∅</a:t>
            </a:r>
            <a:endParaRPr lang="id-ID"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357166"/>
            <a:ext cx="8143932" cy="523220"/>
          </a:xfrm>
          <a:prstGeom prst="rect">
            <a:avLst/>
          </a:prstGeom>
          <a:noFill/>
        </p:spPr>
        <p:txBody>
          <a:bodyPr wrap="square" rtlCol="0">
            <a:spAutoFit/>
          </a:bodyPr>
          <a:lstStyle/>
          <a:p>
            <a:r>
              <a:rPr lang="id-ID" sz="2800" b="1" dirty="0" smtClean="0"/>
              <a:t>TRANSISI DARI HIMPUNAN KE LOGIKA</a:t>
            </a:r>
            <a:endParaRPr lang="id-ID" sz="2800" dirty="0"/>
          </a:p>
        </p:txBody>
      </p:sp>
      <p:sp>
        <p:nvSpPr>
          <p:cNvPr id="5" name="TextBox 4"/>
          <p:cNvSpPr txBox="1"/>
          <p:nvPr/>
        </p:nvSpPr>
        <p:spPr>
          <a:xfrm>
            <a:off x="500034" y="1214423"/>
            <a:ext cx="8143932" cy="1938992"/>
          </a:xfrm>
          <a:prstGeom prst="rect">
            <a:avLst/>
          </a:prstGeom>
          <a:noFill/>
        </p:spPr>
        <p:txBody>
          <a:bodyPr wrap="square" rtlCol="0">
            <a:spAutoFit/>
          </a:bodyPr>
          <a:lstStyle/>
          <a:p>
            <a:r>
              <a:rPr lang="id-ID" sz="2400" dirty="0" smtClean="0"/>
              <a:t>Pada dasarnya Aljabar Boolean memberikan perantaraan antara</a:t>
            </a:r>
          </a:p>
          <a:p>
            <a:r>
              <a:rPr lang="id-ID" sz="2400" dirty="0" smtClean="0"/>
              <a:t>Aljabar himpunan dan logika sebagai berikut :</a:t>
            </a:r>
          </a:p>
          <a:p>
            <a:endParaRPr lang="id-ID" sz="2400" dirty="0" smtClean="0"/>
          </a:p>
          <a:p>
            <a:r>
              <a:rPr lang="id-ID" sz="2400" dirty="0" smtClean="0"/>
              <a:t>-  operasi-operasi dasar dalam aljabar himpunan dengan 2</a:t>
            </a:r>
          </a:p>
          <a:p>
            <a:r>
              <a:rPr lang="id-ID" sz="2400" dirty="0" smtClean="0"/>
              <a:t>    elemen yaitu ∅ dan </a:t>
            </a:r>
            <a:r>
              <a:rPr lang="id-ID" sz="2400" b="1" dirty="0" smtClean="0"/>
              <a:t>A</a:t>
            </a:r>
            <a:endParaRPr lang="id-ID" dirty="0"/>
          </a:p>
        </p:txBody>
      </p:sp>
      <p:pic>
        <p:nvPicPr>
          <p:cNvPr id="1026" name="Picture 2"/>
          <p:cNvPicPr>
            <a:picLocks noChangeAspect="1" noChangeArrowheads="1"/>
          </p:cNvPicPr>
          <p:nvPr/>
        </p:nvPicPr>
        <p:blipFill>
          <a:blip r:embed="rId2"/>
          <a:srcRect/>
          <a:stretch>
            <a:fillRect/>
          </a:stretch>
        </p:blipFill>
        <p:spPr bwMode="auto">
          <a:xfrm>
            <a:off x="1571604" y="3214686"/>
            <a:ext cx="5572125" cy="1266825"/>
          </a:xfrm>
          <a:prstGeom prst="rect">
            <a:avLst/>
          </a:prstGeom>
          <a:noFill/>
          <a:ln w="9525">
            <a:noFill/>
            <a:miter lim="800000"/>
            <a:headEnd/>
            <a:tailEnd/>
          </a:ln>
          <a:effectLst/>
        </p:spPr>
      </p:pic>
      <p:sp>
        <p:nvSpPr>
          <p:cNvPr id="7" name="TextBox 6"/>
          <p:cNvSpPr txBox="1"/>
          <p:nvPr/>
        </p:nvSpPr>
        <p:spPr>
          <a:xfrm>
            <a:off x="642910" y="5000636"/>
            <a:ext cx="8001056" cy="1200329"/>
          </a:xfrm>
          <a:prstGeom prst="rect">
            <a:avLst/>
          </a:prstGeom>
          <a:noFill/>
        </p:spPr>
        <p:txBody>
          <a:bodyPr wrap="square" rtlCol="0">
            <a:spAutoFit/>
          </a:bodyPr>
          <a:lstStyle/>
          <a:p>
            <a:r>
              <a:rPr lang="id-ID" sz="2400" dirty="0" smtClean="0"/>
              <a:t>Jika diinterpretasikan sebagai aljabar boolean maka kedua</a:t>
            </a:r>
          </a:p>
          <a:p>
            <a:r>
              <a:rPr lang="id-ID" sz="2400" dirty="0" smtClean="0"/>
              <a:t>elemen pada aljabar himpunan berkorespodensi dengan</a:t>
            </a:r>
          </a:p>
          <a:p>
            <a:r>
              <a:rPr lang="id-ID" sz="2400" dirty="0" smtClean="0"/>
              <a:t>elemen pada aljabar Boolean yaitu </a:t>
            </a:r>
            <a:r>
              <a:rPr lang="id-ID" sz="2400" b="1" dirty="0" smtClean="0"/>
              <a:t>0 dan 1</a:t>
            </a:r>
            <a:endParaRPr lang="id-ID"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428604"/>
            <a:ext cx="8001056" cy="830997"/>
          </a:xfrm>
          <a:prstGeom prst="rect">
            <a:avLst/>
          </a:prstGeom>
          <a:noFill/>
        </p:spPr>
        <p:txBody>
          <a:bodyPr wrap="square" rtlCol="0">
            <a:spAutoFit/>
          </a:bodyPr>
          <a:lstStyle/>
          <a:p>
            <a:r>
              <a:rPr lang="id-ID" sz="2400" dirty="0" smtClean="0"/>
              <a:t>-  operasi-operasi dasar dalam aljabar boolean dengan 2    </a:t>
            </a:r>
          </a:p>
          <a:p>
            <a:r>
              <a:rPr lang="id-ID" sz="2400" dirty="0" smtClean="0"/>
              <a:t>    elemen yaitu, </a:t>
            </a:r>
            <a:r>
              <a:rPr lang="id-ID" sz="2400" b="1" dirty="0" smtClean="0"/>
              <a:t>0 dan 1</a:t>
            </a:r>
            <a:endParaRPr lang="id-ID" dirty="0"/>
          </a:p>
        </p:txBody>
      </p:sp>
      <p:pic>
        <p:nvPicPr>
          <p:cNvPr id="2050" name="Picture 2"/>
          <p:cNvPicPr>
            <a:picLocks noChangeAspect="1" noChangeArrowheads="1"/>
          </p:cNvPicPr>
          <p:nvPr/>
        </p:nvPicPr>
        <p:blipFill>
          <a:blip r:embed="rId2"/>
          <a:srcRect/>
          <a:stretch>
            <a:fillRect/>
          </a:stretch>
        </p:blipFill>
        <p:spPr bwMode="auto">
          <a:xfrm>
            <a:off x="1500166" y="1428736"/>
            <a:ext cx="5962650" cy="1209675"/>
          </a:xfrm>
          <a:prstGeom prst="rect">
            <a:avLst/>
          </a:prstGeom>
          <a:noFill/>
          <a:ln w="9525">
            <a:noFill/>
            <a:miter lim="800000"/>
            <a:headEnd/>
            <a:tailEnd/>
          </a:ln>
          <a:effectLst/>
        </p:spPr>
      </p:pic>
      <p:sp>
        <p:nvSpPr>
          <p:cNvPr id="8" name="TextBox 7"/>
          <p:cNvSpPr txBox="1"/>
          <p:nvPr/>
        </p:nvSpPr>
        <p:spPr>
          <a:xfrm>
            <a:off x="571472" y="3214686"/>
            <a:ext cx="7143800" cy="830997"/>
          </a:xfrm>
          <a:prstGeom prst="rect">
            <a:avLst/>
          </a:prstGeom>
          <a:noFill/>
        </p:spPr>
        <p:txBody>
          <a:bodyPr wrap="square" rtlCol="0">
            <a:spAutoFit/>
          </a:bodyPr>
          <a:lstStyle/>
          <a:p>
            <a:r>
              <a:rPr lang="id-ID" sz="2400" dirty="0" smtClean="0"/>
              <a:t>-  </a:t>
            </a:r>
            <a:r>
              <a:rPr lang="fi-FI" sz="2400" dirty="0" smtClean="0"/>
              <a:t>operasi-operasi dasar dalam logika (kalkulus proposisi)</a:t>
            </a:r>
          </a:p>
          <a:p>
            <a:r>
              <a:rPr lang="id-ID" sz="2400" dirty="0" smtClean="0"/>
              <a:t>    </a:t>
            </a:r>
            <a:r>
              <a:rPr lang="da-DK" sz="2400" dirty="0" smtClean="0"/>
              <a:t>melibatkan elemen f</a:t>
            </a:r>
            <a:r>
              <a:rPr lang="da-DK" sz="2400" b="1" dirty="0" smtClean="0"/>
              <a:t>alse dan true</a:t>
            </a:r>
            <a:endParaRPr lang="id-ID" dirty="0"/>
          </a:p>
        </p:txBody>
      </p:sp>
      <p:pic>
        <p:nvPicPr>
          <p:cNvPr id="2052" name="Picture 4"/>
          <p:cNvPicPr>
            <a:picLocks noChangeAspect="1" noChangeArrowheads="1"/>
          </p:cNvPicPr>
          <p:nvPr/>
        </p:nvPicPr>
        <p:blipFill>
          <a:blip r:embed="rId3"/>
          <a:srcRect/>
          <a:stretch>
            <a:fillRect/>
          </a:stretch>
        </p:blipFill>
        <p:spPr bwMode="auto">
          <a:xfrm>
            <a:off x="1428728" y="4286256"/>
            <a:ext cx="5448300" cy="13906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3 IF TEL-U\ngajar\Semester Ganjil 1516\LOGMAT\OPENING BACKGROUND terimakasih 1.gif"/>
          <p:cNvPicPr>
            <a:picLocks noChangeAspect="1" noChangeArrowheads="1" noCrop="1"/>
          </p:cNvPicPr>
          <p:nvPr/>
        </p:nvPicPr>
        <p:blipFill>
          <a:blip r:embed="rId3"/>
          <a:srcRect/>
          <a:stretch>
            <a:fillRect/>
          </a:stretch>
        </p:blipFill>
        <p:spPr bwMode="auto">
          <a:xfrm>
            <a:off x="2928926" y="3214686"/>
            <a:ext cx="3429000" cy="3429000"/>
          </a:xfrm>
          <a:prstGeom prst="rect">
            <a:avLst/>
          </a:prstGeom>
          <a:noFill/>
        </p:spPr>
      </p:pic>
      <p:pic>
        <p:nvPicPr>
          <p:cNvPr id="2051" name="Picture 3" descr="D:\D3 IF TEL-U\ngajar\Semester Ganjil 1516\LOGMAT\selamat belajar.gif"/>
          <p:cNvPicPr>
            <a:picLocks noChangeAspect="1" noChangeArrowheads="1" noCrop="1"/>
          </p:cNvPicPr>
          <p:nvPr/>
        </p:nvPicPr>
        <p:blipFill>
          <a:blip r:embed="rId4"/>
          <a:srcRect/>
          <a:stretch>
            <a:fillRect/>
          </a:stretch>
        </p:blipFill>
        <p:spPr bwMode="auto">
          <a:xfrm>
            <a:off x="3500430" y="285728"/>
            <a:ext cx="2071702" cy="1714512"/>
          </a:xfrm>
          <a:prstGeom prst="rect">
            <a:avLst/>
          </a:prstGeom>
          <a:noFill/>
        </p:spPr>
      </p:pic>
      <p:sp>
        <p:nvSpPr>
          <p:cNvPr id="7" name="TextBox 6"/>
          <p:cNvSpPr txBox="1"/>
          <p:nvPr/>
        </p:nvSpPr>
        <p:spPr>
          <a:xfrm>
            <a:off x="2428860" y="2285992"/>
            <a:ext cx="4429156" cy="584775"/>
          </a:xfrm>
          <a:prstGeom prst="rect">
            <a:avLst/>
          </a:prstGeom>
          <a:noFill/>
        </p:spPr>
        <p:txBody>
          <a:bodyPr wrap="square" rtlCol="0">
            <a:spAutoFit/>
          </a:bodyPr>
          <a:lstStyle/>
          <a:p>
            <a:pPr algn="ctr"/>
            <a:r>
              <a:rPr lang="id-ID" sz="3200" b="1" dirty="0" smtClean="0">
                <a:latin typeface="Chiller" pitchFamily="82" charset="0"/>
              </a:rPr>
              <a:t>Selamat Belajar</a:t>
            </a:r>
            <a:endParaRPr lang="id-ID" sz="3200" b="1" dirty="0">
              <a:latin typeface="Chiller"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428604"/>
            <a:ext cx="8786874" cy="6124754"/>
          </a:xfrm>
          <a:prstGeom prst="rect">
            <a:avLst/>
          </a:prstGeom>
          <a:noFill/>
        </p:spPr>
        <p:txBody>
          <a:bodyPr wrap="square" rtlCol="0">
            <a:spAutoFit/>
          </a:bodyPr>
          <a:lstStyle/>
          <a:p>
            <a:r>
              <a:rPr lang="id-ID" sz="2800" b="1" dirty="0" smtClean="0"/>
              <a:t>3. Himpunan bagian (Subset )</a:t>
            </a:r>
          </a:p>
          <a:p>
            <a:r>
              <a:rPr lang="id-ID" sz="2800" dirty="0" smtClean="0"/>
              <a:t>    A adalah subset dari B jika dan hanya jika setiap              </a:t>
            </a:r>
          </a:p>
          <a:p>
            <a:r>
              <a:rPr lang="id-ID" sz="2800" dirty="0" smtClean="0"/>
              <a:t>    elemen A juga merupakan elemen B.</a:t>
            </a:r>
          </a:p>
          <a:p>
            <a:r>
              <a:rPr lang="id-ID" sz="2800" dirty="0" smtClean="0"/>
              <a:t>    Simbol : A ⊆ B</a:t>
            </a:r>
          </a:p>
          <a:p>
            <a:r>
              <a:rPr lang="id-ID" sz="2800" dirty="0" smtClean="0"/>
              <a:t>    </a:t>
            </a:r>
          </a:p>
          <a:p>
            <a:r>
              <a:rPr lang="id-ID" sz="2800" dirty="0" smtClean="0"/>
              <a:t>    Contoh :</a:t>
            </a:r>
          </a:p>
          <a:p>
            <a:r>
              <a:rPr lang="id-ID" sz="2800" dirty="0" smtClean="0"/>
              <a:t>    </a:t>
            </a:r>
            <a:r>
              <a:rPr lang="es-ES" sz="2800" dirty="0" smtClean="0"/>
              <a:t>A = { (</a:t>
            </a:r>
            <a:r>
              <a:rPr lang="es-ES" sz="2800" dirty="0" err="1" smtClean="0"/>
              <a:t>x,y</a:t>
            </a:r>
            <a:r>
              <a:rPr lang="es-ES" sz="2800" dirty="0" smtClean="0"/>
              <a:t>) | x + y &lt; 4 } dan B = { (</a:t>
            </a:r>
            <a:r>
              <a:rPr lang="es-ES" sz="2800" dirty="0" err="1" smtClean="0"/>
              <a:t>x,y</a:t>
            </a:r>
            <a:r>
              <a:rPr lang="es-ES" sz="2800" dirty="0" smtClean="0"/>
              <a:t>) | 2x + y &lt; 4 }</a:t>
            </a:r>
          </a:p>
          <a:p>
            <a:r>
              <a:rPr lang="id-ID" sz="2800" dirty="0" smtClean="0"/>
              <a:t>    	maka A ⊆ B</a:t>
            </a:r>
          </a:p>
          <a:p>
            <a:endParaRPr lang="id-ID" sz="2800" dirty="0" smtClean="0"/>
          </a:p>
          <a:p>
            <a:r>
              <a:rPr lang="id-ID" sz="2800" dirty="0" smtClean="0"/>
              <a:t>    {1, 2, 3}  </a:t>
            </a:r>
            <a:r>
              <a:rPr lang="id-ID" sz="2800" dirty="0" smtClean="0">
                <a:sym typeface="Symbol"/>
              </a:rPr>
              <a:t></a:t>
            </a:r>
            <a:r>
              <a:rPr lang="id-ID" sz="2800" dirty="0" smtClean="0"/>
              <a:t> {1, 2, 3, 4, 5}</a:t>
            </a:r>
          </a:p>
          <a:p>
            <a:r>
              <a:rPr lang="id-ID" sz="2800" dirty="0" smtClean="0"/>
              <a:t>    {1, 2, 3}  </a:t>
            </a:r>
            <a:r>
              <a:rPr lang="id-ID" sz="2800" dirty="0" smtClean="0">
                <a:sym typeface="Symbol"/>
              </a:rPr>
              <a:t></a:t>
            </a:r>
            <a:r>
              <a:rPr lang="id-ID" sz="2800" dirty="0" smtClean="0"/>
              <a:t> {1, 2, 3}</a:t>
            </a:r>
          </a:p>
          <a:p>
            <a:r>
              <a:rPr lang="id-ID" sz="2800" dirty="0" smtClean="0"/>
              <a:t>  </a:t>
            </a:r>
          </a:p>
          <a:p>
            <a:r>
              <a:rPr lang="id-ID" sz="2800" dirty="0" smtClean="0"/>
              <a:t>   A = {p, q, r} bukan himpunan bagian dari B = {m, p, q, t, u}    </a:t>
            </a:r>
          </a:p>
          <a:p>
            <a:r>
              <a:rPr lang="id-ID" sz="2800" dirty="0" smtClean="0"/>
              <a:t>   karena r </a:t>
            </a:r>
            <a:r>
              <a:rPr lang="id-ID" sz="2800" dirty="0" smtClean="0">
                <a:sym typeface="Symbol"/>
              </a:rPr>
              <a:t></a:t>
            </a:r>
            <a:r>
              <a:rPr lang="id-ID" sz="2800" dirty="0" smtClean="0"/>
              <a:t> A tetapi r </a:t>
            </a:r>
            <a:r>
              <a:rPr lang="id-ID" sz="2800" dirty="0" smtClean="0">
                <a:sym typeface="Symbol"/>
              </a:rPr>
              <a:t></a:t>
            </a:r>
            <a:r>
              <a:rPr lang="id-ID" sz="2800" dirty="0" smtClean="0"/>
              <a:t> B   </a:t>
            </a:r>
            <a:endParaRPr lang="id-ID"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785794"/>
            <a:ext cx="8001056" cy="2523768"/>
          </a:xfrm>
          <a:prstGeom prst="rect">
            <a:avLst/>
          </a:prstGeom>
          <a:noFill/>
        </p:spPr>
        <p:txBody>
          <a:bodyPr wrap="square" rtlCol="0">
            <a:spAutoFit/>
          </a:bodyPr>
          <a:lstStyle/>
          <a:p>
            <a:r>
              <a:rPr lang="id-ID" sz="2800" dirty="0" smtClean="0"/>
              <a:t> Catatan :</a:t>
            </a:r>
          </a:p>
          <a:p>
            <a:r>
              <a:rPr lang="id-ID" sz="2800" dirty="0" smtClean="0"/>
              <a:t>	∅ ⊆ A dan A ⊆ A</a:t>
            </a:r>
          </a:p>
          <a:p>
            <a:r>
              <a:rPr lang="id-ID" sz="2800" dirty="0" smtClean="0"/>
              <a:t>	∅ dan A dikatakan sebagai himpunan bagian tak</a:t>
            </a:r>
          </a:p>
          <a:p>
            <a:r>
              <a:rPr lang="id-ID" sz="2800" dirty="0" smtClean="0"/>
              <a:t>	sebenarnya (improver subset) dari himpunan A</a:t>
            </a:r>
            <a:endParaRPr lang="id-ID" sz="2800" b="1" dirty="0" smtClean="0"/>
          </a:p>
          <a:p>
            <a:endParaRPr lang="id-ID" sz="2800" b="1" dirty="0" smtClean="0"/>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714356"/>
            <a:ext cx="7286676" cy="4801314"/>
          </a:xfrm>
          <a:prstGeom prst="rect">
            <a:avLst/>
          </a:prstGeom>
          <a:noFill/>
        </p:spPr>
        <p:txBody>
          <a:bodyPr wrap="square" rtlCol="0">
            <a:spAutoFit/>
          </a:bodyPr>
          <a:lstStyle/>
          <a:p>
            <a:r>
              <a:rPr lang="id-ID" sz="2400" b="1" dirty="0" smtClean="0"/>
              <a:t>4. Himpunan bagian yang sebenarnya (proper</a:t>
            </a:r>
          </a:p>
          <a:p>
            <a:r>
              <a:rPr lang="id-ID" sz="2400" b="1" dirty="0" smtClean="0"/>
              <a:t>     subset )</a:t>
            </a:r>
          </a:p>
          <a:p>
            <a:r>
              <a:rPr lang="id-ID" sz="2400" dirty="0" smtClean="0"/>
              <a:t>     </a:t>
            </a:r>
            <a:r>
              <a:rPr lang="sv-SE" sz="2400" dirty="0" smtClean="0"/>
              <a:t>Jika A ⊆ B dimana B ≠ ∅ dan B ≠ A, maka B </a:t>
            </a:r>
            <a:r>
              <a:rPr lang="id-ID" sz="2400" dirty="0" smtClean="0"/>
              <a:t>     </a:t>
            </a:r>
          </a:p>
          <a:p>
            <a:r>
              <a:rPr lang="id-ID" sz="2400" dirty="0" smtClean="0"/>
              <a:t>     </a:t>
            </a:r>
            <a:r>
              <a:rPr lang="sv-SE" sz="2400" dirty="0" smtClean="0"/>
              <a:t>dikatakan himpunan</a:t>
            </a:r>
            <a:r>
              <a:rPr lang="id-ID" sz="2400" dirty="0" smtClean="0"/>
              <a:t> bagian sebenarnya dari A</a:t>
            </a:r>
          </a:p>
          <a:p>
            <a:endParaRPr lang="id-ID" sz="2400" dirty="0" smtClean="0"/>
          </a:p>
          <a:p>
            <a:r>
              <a:rPr lang="id-ID" sz="2400" b="1" dirty="0" smtClean="0"/>
              <a:t>5. Himpunan yang sama</a:t>
            </a:r>
          </a:p>
          <a:p>
            <a:r>
              <a:rPr lang="id-ID" sz="2400" dirty="0" smtClean="0"/>
              <a:t>     </a:t>
            </a:r>
            <a:r>
              <a:rPr lang="sv-SE" sz="2400" dirty="0" smtClean="0"/>
              <a:t>Himpunan A dikatakan sama dengan himpunan B </a:t>
            </a:r>
            <a:r>
              <a:rPr lang="id-ID" sz="2400" dirty="0" smtClean="0"/>
              <a:t> </a:t>
            </a:r>
          </a:p>
          <a:p>
            <a:r>
              <a:rPr lang="id-ID" sz="2400" dirty="0" smtClean="0"/>
              <a:t>     </a:t>
            </a:r>
            <a:r>
              <a:rPr lang="sv-SE" sz="2400" dirty="0" smtClean="0"/>
              <a:t>jika dan hanya</a:t>
            </a:r>
            <a:r>
              <a:rPr lang="id-ID" sz="2400" dirty="0" smtClean="0"/>
              <a:t> jika setiap elemen A merupakan   </a:t>
            </a:r>
          </a:p>
          <a:p>
            <a:r>
              <a:rPr lang="id-ID" sz="2400" dirty="0" smtClean="0"/>
              <a:t>     elemen B dan sebaliknya setiap elemen B juga          </a:t>
            </a:r>
          </a:p>
          <a:p>
            <a:r>
              <a:rPr lang="id-ID" sz="2400" dirty="0" smtClean="0"/>
              <a:t>     merupakan elemen A.</a:t>
            </a:r>
          </a:p>
          <a:p>
            <a:endParaRPr lang="id-ID" sz="2400" dirty="0" smtClean="0"/>
          </a:p>
          <a:p>
            <a:r>
              <a:rPr lang="id-ID" sz="2400" dirty="0" smtClean="0"/>
              <a:t>     	Simbol : A = B ↔ A ⊆ B dan B ⊆ A</a:t>
            </a:r>
            <a:endParaRPr lang="id-ID" dirty="0" smtClean="0"/>
          </a:p>
          <a:p>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7643866" cy="2954655"/>
          </a:xfrm>
          <a:prstGeom prst="rect">
            <a:avLst/>
          </a:prstGeom>
          <a:noFill/>
        </p:spPr>
        <p:txBody>
          <a:bodyPr wrap="square" rtlCol="0">
            <a:spAutoFit/>
          </a:bodyPr>
          <a:lstStyle/>
          <a:p>
            <a:r>
              <a:rPr lang="id-ID" sz="2400" dirty="0" smtClean="0"/>
              <a:t>Contoh :</a:t>
            </a:r>
          </a:p>
          <a:p>
            <a:r>
              <a:rPr lang="id-ID" sz="2400" dirty="0" smtClean="0"/>
              <a:t> </a:t>
            </a:r>
          </a:p>
          <a:p>
            <a:pPr lvl="0"/>
            <a:r>
              <a:rPr lang="id-ID" sz="2400" dirty="0" smtClean="0"/>
              <a:t>Jika A = {0, 1, 2} dan B = {x | x (x – 1) = 0}  maka A = B</a:t>
            </a:r>
          </a:p>
          <a:p>
            <a:r>
              <a:rPr lang="id-ID" sz="2400" dirty="0" smtClean="0"/>
              <a:t> </a:t>
            </a:r>
          </a:p>
          <a:p>
            <a:pPr lvl="0"/>
            <a:r>
              <a:rPr lang="id-ID" sz="2400" dirty="0" smtClean="0"/>
              <a:t>Jika A = {3,5,8,5} dan B = {5,3,8}, maka A = B</a:t>
            </a:r>
          </a:p>
          <a:p>
            <a:r>
              <a:rPr lang="id-ID" sz="2400" dirty="0" smtClean="0"/>
              <a:t> </a:t>
            </a:r>
          </a:p>
          <a:p>
            <a:pPr lvl="0"/>
            <a:r>
              <a:rPr lang="id-ID" sz="2400" dirty="0" smtClean="0"/>
              <a:t>Jika A = {3,5,8} dan B = {3,8,5,2}, maka A ≠ B</a:t>
            </a:r>
            <a:endParaRPr lang="id-ID" dirty="0" smtClean="0"/>
          </a:p>
          <a:p>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428604"/>
            <a:ext cx="8001056" cy="4832092"/>
          </a:xfrm>
          <a:prstGeom prst="rect">
            <a:avLst/>
          </a:prstGeom>
          <a:noFill/>
        </p:spPr>
        <p:txBody>
          <a:bodyPr wrap="square" rtlCol="0">
            <a:spAutoFit/>
          </a:bodyPr>
          <a:lstStyle/>
          <a:p>
            <a:r>
              <a:rPr lang="id-ID" sz="2800" b="1" dirty="0" smtClean="0"/>
              <a:t>6. Himpunan yang ekivalen</a:t>
            </a:r>
          </a:p>
          <a:p>
            <a:r>
              <a:rPr lang="id-ID" sz="2800" dirty="0" smtClean="0"/>
              <a:t>    Himpunan A dikatakan ekivalen dengan himpunan  </a:t>
            </a:r>
          </a:p>
          <a:p>
            <a:r>
              <a:rPr lang="id-ID" sz="2800" dirty="0" smtClean="0"/>
              <a:t>    B jika dan hanya jika kardinal dari kedua himupunan        </a:t>
            </a:r>
          </a:p>
          <a:p>
            <a:r>
              <a:rPr lang="id-ID" sz="2800" dirty="0" smtClean="0"/>
              <a:t>    tersebut sama.</a:t>
            </a:r>
          </a:p>
          <a:p>
            <a:r>
              <a:rPr lang="id-ID" sz="2800" dirty="0" smtClean="0"/>
              <a:t>	Simbol : A ∼ B</a:t>
            </a:r>
          </a:p>
          <a:p>
            <a:endParaRPr lang="id-ID" sz="2800" dirty="0" smtClean="0"/>
          </a:p>
          <a:p>
            <a:r>
              <a:rPr lang="id-ID" sz="2800" dirty="0" smtClean="0"/>
              <a:t>    Contoh :</a:t>
            </a:r>
          </a:p>
          <a:p>
            <a:r>
              <a:rPr lang="id-ID" sz="2800" dirty="0" smtClean="0"/>
              <a:t> </a:t>
            </a:r>
          </a:p>
          <a:p>
            <a:r>
              <a:rPr lang="id-ID" sz="2800" dirty="0" smtClean="0"/>
              <a:t>    Jika A = {1,3,5,7} dan B = {a,b,c,d}, maka A ~ B      </a:t>
            </a:r>
          </a:p>
          <a:p>
            <a:r>
              <a:rPr lang="id-ID" sz="2800" dirty="0" smtClean="0"/>
              <a:t>    karena | A | = | B | = 4</a:t>
            </a:r>
          </a:p>
          <a:p>
            <a:endParaRPr lang="id-ID"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642918"/>
            <a:ext cx="7358114" cy="2677656"/>
          </a:xfrm>
          <a:prstGeom prst="rect">
            <a:avLst/>
          </a:prstGeom>
          <a:noFill/>
        </p:spPr>
        <p:txBody>
          <a:bodyPr wrap="square" rtlCol="0">
            <a:spAutoFit/>
          </a:bodyPr>
          <a:lstStyle/>
          <a:p>
            <a:r>
              <a:rPr lang="id-ID" sz="2400" b="1" dirty="0" smtClean="0"/>
              <a:t>7. Himpunan saling lepas (disjoint )</a:t>
            </a:r>
          </a:p>
          <a:p>
            <a:r>
              <a:rPr lang="id-ID" sz="2400" dirty="0" smtClean="0"/>
              <a:t>    </a:t>
            </a:r>
            <a:r>
              <a:rPr lang="sv-SE" sz="2400" dirty="0" smtClean="0"/>
              <a:t>Dua himpunan A dan B dikatakan saling lepas jika </a:t>
            </a:r>
            <a:r>
              <a:rPr lang="id-ID" sz="2400" dirty="0" smtClean="0"/>
              <a:t> </a:t>
            </a:r>
          </a:p>
          <a:p>
            <a:r>
              <a:rPr lang="id-ID" sz="2400" dirty="0" smtClean="0"/>
              <a:t>    </a:t>
            </a:r>
            <a:r>
              <a:rPr lang="sv-SE" sz="2400" dirty="0" smtClean="0"/>
              <a:t>tidak</a:t>
            </a:r>
            <a:r>
              <a:rPr lang="id-ID" sz="2400" dirty="0" smtClean="0"/>
              <a:t> memiliki elemen yang sama.</a:t>
            </a:r>
          </a:p>
          <a:p>
            <a:r>
              <a:rPr lang="id-ID" sz="2400" dirty="0" smtClean="0"/>
              <a:t>    Contoh :</a:t>
            </a:r>
          </a:p>
          <a:p>
            <a:endParaRPr lang="id-ID" sz="2400" dirty="0" smtClean="0"/>
          </a:p>
          <a:p>
            <a:r>
              <a:rPr lang="id-ID" sz="2400" dirty="0" smtClean="0"/>
              <a:t>        A = { x | x &lt; 8, x ∈ P } ; B = { 10, 20, 30, … }</a:t>
            </a:r>
          </a:p>
          <a:p>
            <a:r>
              <a:rPr lang="id-ID" sz="2400" dirty="0" smtClean="0"/>
              <a:t>    Maka A dan B adalah himpunan yang saling lepas.</a:t>
            </a: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71480"/>
            <a:ext cx="7929618" cy="461665"/>
          </a:xfrm>
          <a:prstGeom prst="rect">
            <a:avLst/>
          </a:prstGeom>
          <a:noFill/>
        </p:spPr>
        <p:txBody>
          <a:bodyPr wrap="square" rtlCol="0">
            <a:spAutoFit/>
          </a:bodyPr>
          <a:lstStyle/>
          <a:p>
            <a:r>
              <a:rPr lang="id-ID" sz="2400" dirty="0" smtClean="0"/>
              <a:t>Latihan </a:t>
            </a:r>
            <a:endParaRPr lang="id-ID" sz="2400" dirty="0"/>
          </a:p>
        </p:txBody>
      </p:sp>
      <p:sp>
        <p:nvSpPr>
          <p:cNvPr id="5" name="TextBox 4"/>
          <p:cNvSpPr txBox="1"/>
          <p:nvPr/>
        </p:nvSpPr>
        <p:spPr>
          <a:xfrm>
            <a:off x="785786" y="1214422"/>
            <a:ext cx="7358114" cy="3416320"/>
          </a:xfrm>
          <a:prstGeom prst="rect">
            <a:avLst/>
          </a:prstGeom>
          <a:noFill/>
        </p:spPr>
        <p:txBody>
          <a:bodyPr wrap="square" rtlCol="0">
            <a:spAutoFit/>
          </a:bodyPr>
          <a:lstStyle/>
          <a:p>
            <a:r>
              <a:rPr lang="id-ID" sz="2400" dirty="0" smtClean="0"/>
              <a:t>R = { a, b, {a, b, c}, {a, c} }</a:t>
            </a:r>
          </a:p>
          <a:p>
            <a:r>
              <a:rPr lang="id-ID" sz="2400" dirty="0" smtClean="0"/>
              <a:t>	</a:t>
            </a:r>
          </a:p>
          <a:p>
            <a:r>
              <a:rPr lang="id-ID" sz="2400" dirty="0" smtClean="0"/>
              <a:t>C = { a, {a}, {{a}} }</a:t>
            </a:r>
          </a:p>
          <a:p>
            <a:r>
              <a:rPr lang="id-ID" sz="2400" dirty="0" smtClean="0"/>
              <a:t> </a:t>
            </a:r>
          </a:p>
          <a:p>
            <a:r>
              <a:rPr lang="id-ID" sz="2400" dirty="0" smtClean="0"/>
              <a:t>K = { { } }</a:t>
            </a:r>
          </a:p>
          <a:p>
            <a:r>
              <a:rPr lang="id-ID" sz="2400" dirty="0" smtClean="0"/>
              <a:t>	</a:t>
            </a:r>
          </a:p>
          <a:p>
            <a:r>
              <a:rPr lang="id-ID" sz="2400" dirty="0" smtClean="0"/>
              <a:t>S = {  }</a:t>
            </a:r>
          </a:p>
          <a:p>
            <a:endParaRPr lang="id-ID" sz="2400" dirty="0" smtClean="0"/>
          </a:p>
          <a:p>
            <a:r>
              <a:rPr lang="id-ID" sz="2400" dirty="0" smtClean="0"/>
              <a:t>Z = { { }, { { } } }</a:t>
            </a:r>
            <a:endParaRPr lang="id-ID"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1314</TotalTime>
  <Words>1376</Words>
  <Application>Microsoft Office PowerPoint</Application>
  <PresentationFormat>On-screen Show (4:3)</PresentationFormat>
  <Paragraphs>306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LOGIKA MATEMATIKA TERAPAN DIG1C3</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LOGIKA MATEMATIKA TERAPAN DIG1C3</dc:title>
  <dc:creator>HP 1000</dc:creator>
  <cp:lastModifiedBy>HP 1000</cp:lastModifiedBy>
  <cp:revision>111</cp:revision>
  <dcterms:created xsi:type="dcterms:W3CDTF">2015-08-23T20:24:23Z</dcterms:created>
  <dcterms:modified xsi:type="dcterms:W3CDTF">2016-08-23T04:28:22Z</dcterms:modified>
</cp:coreProperties>
</file>