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6" r:id="rId1"/>
  </p:sldMasterIdLst>
  <p:notesMasterIdLst>
    <p:notesMasterId r:id="rId29"/>
  </p:notesMasterIdLst>
  <p:sldIdLst>
    <p:sldId id="256" r:id="rId2"/>
    <p:sldId id="284" r:id="rId3"/>
    <p:sldId id="281" r:id="rId4"/>
    <p:sldId id="282" r:id="rId5"/>
    <p:sldId id="283" r:id="rId6"/>
    <p:sldId id="279" r:id="rId7"/>
    <p:sldId id="257" r:id="rId8"/>
    <p:sldId id="258" r:id="rId9"/>
    <p:sldId id="259" r:id="rId10"/>
    <p:sldId id="260" r:id="rId11"/>
    <p:sldId id="261" r:id="rId12"/>
    <p:sldId id="262" r:id="rId13"/>
    <p:sldId id="275" r:id="rId14"/>
    <p:sldId id="263" r:id="rId15"/>
    <p:sldId id="264" r:id="rId16"/>
    <p:sldId id="285" r:id="rId17"/>
    <p:sldId id="265" r:id="rId18"/>
    <p:sldId id="266" r:id="rId19"/>
    <p:sldId id="271" r:id="rId20"/>
    <p:sldId id="272" r:id="rId21"/>
    <p:sldId id="273" r:id="rId22"/>
    <p:sldId id="267" r:id="rId23"/>
    <p:sldId id="274" r:id="rId24"/>
    <p:sldId id="268" r:id="rId25"/>
    <p:sldId id="269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9900"/>
    <a:srgbClr val="FFCC99"/>
    <a:srgbClr val="CC3300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DA237-C54B-4B08-917B-332B8B02B211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518B9A-AE78-4D92-B404-7BE715B657B0}">
      <dgm:prSet phldrT="[Text]"/>
      <dgm:spPr>
        <a:solidFill>
          <a:srgbClr val="FFC000"/>
        </a:solidFill>
      </dgm:spPr>
      <dgm:t>
        <a:bodyPr/>
        <a:lstStyle/>
        <a:p>
          <a:pPr rtl="0"/>
          <a:r>
            <a:rPr kumimoji="0" lang="en-US" b="1" u="none" strike="noStrike" cap="none" normalizeH="0" baseline="0" smtClean="0">
              <a:ln/>
              <a:solidFill>
                <a:schemeClr val="tx1"/>
              </a:solidFill>
              <a:effectLst/>
            </a:rPr>
            <a:t>Proyek</a:t>
          </a:r>
          <a:endParaRPr lang="en-US" b="1" dirty="0">
            <a:solidFill>
              <a:schemeClr val="tx1"/>
            </a:solidFill>
          </a:endParaRPr>
        </a:p>
      </dgm:t>
    </dgm:pt>
    <dgm:pt modelId="{82A17146-5BAB-40FF-8075-FA327F8A9761}" type="parTrans" cxnId="{09ABF1B1-C4F4-450A-8420-A0EFD52A5487}">
      <dgm:prSet/>
      <dgm:spPr/>
      <dgm:t>
        <a:bodyPr/>
        <a:lstStyle/>
        <a:p>
          <a:endParaRPr lang="en-US"/>
        </a:p>
      </dgm:t>
    </dgm:pt>
    <dgm:pt modelId="{E722337A-1F6B-4A85-829D-59B1B4C63B5D}" type="sibTrans" cxnId="{09ABF1B1-C4F4-450A-8420-A0EFD52A5487}">
      <dgm:prSet/>
      <dgm:spPr/>
      <dgm:t>
        <a:bodyPr/>
        <a:lstStyle/>
        <a:p>
          <a:endParaRPr lang="en-US"/>
        </a:p>
      </dgm:t>
    </dgm:pt>
    <dgm:pt modelId="{C96B3565-7ECD-4FD4-BA3D-79FE0D3D908A}">
      <dgm:prSet phldrT="[Text]"/>
      <dgm:spPr>
        <a:solidFill>
          <a:srgbClr val="FFFF99">
            <a:alpha val="89804"/>
          </a:srgbClr>
        </a:solidFill>
      </dgm:spPr>
      <dgm:t>
        <a:bodyPr/>
        <a:lstStyle/>
        <a:p>
          <a:pPr rtl="0"/>
          <a:r>
            <a:rPr lang="en-US" b="0" i="0" u="none" baseline="0" dirty="0" err="1" smtClean="0"/>
            <a:t>Untuk</a:t>
          </a:r>
          <a:r>
            <a:rPr lang="en-US" b="0" i="0" u="none" baseline="0" dirty="0" smtClean="0"/>
            <a:t> </a:t>
          </a:r>
          <a:r>
            <a:rPr lang="en-US" b="0" i="0" u="none" baseline="0" dirty="0" err="1" smtClean="0"/>
            <a:t>mendukung</a:t>
          </a:r>
          <a:r>
            <a:rPr lang="en-US" b="0" i="0" u="none" baseline="0" dirty="0" smtClean="0"/>
            <a:t> </a:t>
          </a:r>
          <a:r>
            <a:rPr lang="en-US" b="0" i="0" u="none" baseline="0" dirty="0" err="1" smtClean="0"/>
            <a:t>kebutuhan</a:t>
          </a:r>
          <a:r>
            <a:rPr lang="en-US" b="0" i="0" u="none" baseline="0" dirty="0" smtClean="0"/>
            <a:t> </a:t>
          </a:r>
          <a:r>
            <a:rPr lang="en-US" b="0" i="0" u="none" baseline="0" dirty="0" err="1" smtClean="0"/>
            <a:t>organisasi</a:t>
          </a:r>
          <a:endParaRPr lang="en-US" dirty="0"/>
        </a:p>
      </dgm:t>
    </dgm:pt>
    <dgm:pt modelId="{5D0BE49B-D7EB-4E20-B736-A9002E196563}" type="parTrans" cxnId="{2B1C0872-8D92-4076-B6C7-E3E30232DB3B}">
      <dgm:prSet/>
      <dgm:spPr/>
      <dgm:t>
        <a:bodyPr/>
        <a:lstStyle/>
        <a:p>
          <a:endParaRPr lang="en-US"/>
        </a:p>
      </dgm:t>
    </dgm:pt>
    <dgm:pt modelId="{24935BAE-AE06-4BDB-A6B1-B526EF07E63B}" type="sibTrans" cxnId="{2B1C0872-8D92-4076-B6C7-E3E30232DB3B}">
      <dgm:prSet/>
      <dgm:spPr/>
      <dgm:t>
        <a:bodyPr/>
        <a:lstStyle/>
        <a:p>
          <a:endParaRPr lang="en-US"/>
        </a:p>
      </dgm:t>
    </dgm:pt>
    <dgm:pt modelId="{D7B3BA76-C3D3-4CA2-9C01-4F5E6CAE42E5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Kegiatan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Operasional</a:t>
          </a:r>
          <a:endParaRPr lang="en-US" b="1" dirty="0">
            <a:solidFill>
              <a:schemeClr val="tx1"/>
            </a:solidFill>
          </a:endParaRPr>
        </a:p>
      </dgm:t>
    </dgm:pt>
    <dgm:pt modelId="{133F9CE6-DF02-4C0C-B1A1-1664A09B7426}" type="parTrans" cxnId="{627080DF-8911-4740-BFC8-32B4A8490606}">
      <dgm:prSet/>
      <dgm:spPr/>
      <dgm:t>
        <a:bodyPr/>
        <a:lstStyle/>
        <a:p>
          <a:endParaRPr lang="en-US"/>
        </a:p>
      </dgm:t>
    </dgm:pt>
    <dgm:pt modelId="{053D755B-5212-4DA7-A618-0C5624AB5FDA}" type="sibTrans" cxnId="{627080DF-8911-4740-BFC8-32B4A8490606}">
      <dgm:prSet/>
      <dgm:spPr/>
      <dgm:t>
        <a:bodyPr/>
        <a:lstStyle/>
        <a:p>
          <a:endParaRPr lang="en-US"/>
        </a:p>
      </dgm:t>
    </dgm:pt>
    <dgm:pt modelId="{2B21D503-0B96-44EA-8BD1-5000EC38D020}">
      <dgm:prSet phldrT="[Text]"/>
      <dgm:spPr>
        <a:solidFill>
          <a:srgbClr val="FFFF99">
            <a:alpha val="89804"/>
          </a:srgbClr>
        </a:solidFill>
      </dgm:spPr>
      <dgm:t>
        <a:bodyPr/>
        <a:lstStyle/>
        <a:p>
          <a:pPr rtl="0"/>
          <a:r>
            <a:rPr lang="en-US" b="0" i="0" u="none" baseline="0" dirty="0" err="1" smtClean="0"/>
            <a:t>Visi</a:t>
          </a:r>
          <a:r>
            <a:rPr lang="en-US" b="0" i="0" u="none" baseline="0" dirty="0" smtClean="0"/>
            <a:t> &amp; </a:t>
          </a:r>
          <a:r>
            <a:rPr lang="en-US" b="0" i="0" u="none" baseline="0" dirty="0" err="1" smtClean="0"/>
            <a:t>Misi</a:t>
          </a:r>
          <a:r>
            <a:rPr lang="en-US" b="0" i="0" u="none" baseline="0" dirty="0" smtClean="0"/>
            <a:t> </a:t>
          </a:r>
          <a:r>
            <a:rPr lang="en-US" b="0" i="0" u="none" baseline="0" dirty="0" err="1" smtClean="0"/>
            <a:t>untuk</a:t>
          </a:r>
          <a:r>
            <a:rPr lang="en-US" b="0" i="0" u="none" baseline="0" dirty="0" smtClean="0"/>
            <a:t> </a:t>
          </a:r>
          <a:r>
            <a:rPr lang="en-US" b="0" i="0" u="none" baseline="0" dirty="0" err="1" smtClean="0"/>
            <a:t>mencapai</a:t>
          </a:r>
          <a:r>
            <a:rPr lang="en-US" b="0" i="0" u="none" baseline="0" dirty="0" smtClean="0"/>
            <a:t> </a:t>
          </a:r>
          <a:r>
            <a:rPr lang="en-US" b="0" i="0" u="none" baseline="0" dirty="0" err="1" smtClean="0"/>
            <a:t>beberapa</a:t>
          </a:r>
          <a:r>
            <a:rPr lang="en-US" b="0" i="0" u="none" baseline="0" dirty="0" smtClean="0"/>
            <a:t> </a:t>
          </a:r>
          <a:r>
            <a:rPr lang="en-US" b="0" i="0" u="none" baseline="0" dirty="0" err="1" smtClean="0"/>
            <a:t>tujuan</a:t>
          </a:r>
          <a:r>
            <a:rPr lang="en-US" b="0" i="0" u="none" baseline="0" dirty="0" smtClean="0"/>
            <a:t> </a:t>
          </a:r>
          <a:r>
            <a:rPr lang="en-US" b="0" i="0" u="none" baseline="0" dirty="0" err="1" smtClean="0"/>
            <a:t>dari</a:t>
          </a:r>
          <a:r>
            <a:rPr lang="en-US" b="0" i="0" u="none" baseline="0" dirty="0" smtClean="0"/>
            <a:t> </a:t>
          </a:r>
          <a:r>
            <a:rPr lang="en-US" b="0" i="0" u="none" baseline="0" dirty="0" err="1" smtClean="0"/>
            <a:t>organisasi</a:t>
          </a:r>
          <a:endParaRPr lang="en-US" dirty="0"/>
        </a:p>
      </dgm:t>
    </dgm:pt>
    <dgm:pt modelId="{90C7EA8E-212B-43ED-BD42-4475A1BA943D}" type="parTrans" cxnId="{37D98A22-13E9-4685-BA63-85257E199E0D}">
      <dgm:prSet/>
      <dgm:spPr/>
      <dgm:t>
        <a:bodyPr/>
        <a:lstStyle/>
        <a:p>
          <a:endParaRPr lang="en-US"/>
        </a:p>
      </dgm:t>
    </dgm:pt>
    <dgm:pt modelId="{8E9F7766-CBFB-4E87-BB69-3A527464250F}" type="sibTrans" cxnId="{37D98A22-13E9-4685-BA63-85257E199E0D}">
      <dgm:prSet/>
      <dgm:spPr/>
      <dgm:t>
        <a:bodyPr/>
        <a:lstStyle/>
        <a:p>
          <a:endParaRPr lang="en-US"/>
        </a:p>
      </dgm:t>
    </dgm:pt>
    <dgm:pt modelId="{D9757CE9-3908-4B9C-91B9-85FE5D9C46E7}">
      <dgm:prSet/>
      <dgm:spPr>
        <a:solidFill>
          <a:srgbClr val="FFFF99">
            <a:alpha val="89804"/>
          </a:srgbClr>
        </a:solidFill>
      </dgm:spPr>
      <dgm:t>
        <a:bodyPr/>
        <a:lstStyle/>
        <a:p>
          <a:r>
            <a:rPr lang="en-US" b="0" i="0" u="none" baseline="0" dirty="0" err="1" smtClean="0"/>
            <a:t>Sementara</a:t>
          </a:r>
          <a:r>
            <a:rPr lang="en-US" b="0" i="0" u="none" baseline="0" dirty="0" smtClean="0"/>
            <a:t> &amp; </a:t>
          </a:r>
          <a:r>
            <a:rPr lang="en-US" b="0" i="0" u="none" baseline="0" dirty="0" err="1" smtClean="0"/>
            <a:t>Unik</a:t>
          </a:r>
          <a:endParaRPr lang="en-US" dirty="0"/>
        </a:p>
      </dgm:t>
    </dgm:pt>
    <dgm:pt modelId="{87C3600D-42A8-4430-82C4-4EB2EE1EB9BA}" type="parTrans" cxnId="{F995AB14-0CA1-4C2A-81B4-66D68214C807}">
      <dgm:prSet/>
      <dgm:spPr/>
      <dgm:t>
        <a:bodyPr/>
        <a:lstStyle/>
        <a:p>
          <a:endParaRPr lang="en-US"/>
        </a:p>
      </dgm:t>
    </dgm:pt>
    <dgm:pt modelId="{8F4F070C-790A-4E18-B3E2-E238DE29920A}" type="sibTrans" cxnId="{F995AB14-0CA1-4C2A-81B4-66D68214C807}">
      <dgm:prSet/>
      <dgm:spPr/>
      <dgm:t>
        <a:bodyPr/>
        <a:lstStyle/>
        <a:p>
          <a:endParaRPr lang="en-US"/>
        </a:p>
      </dgm:t>
    </dgm:pt>
    <dgm:pt modelId="{C4B547E7-2467-4398-8374-DA89E32299F9}">
      <dgm:prSet/>
      <dgm:spPr>
        <a:solidFill>
          <a:srgbClr val="FFFF99">
            <a:alpha val="89804"/>
          </a:srgbClr>
        </a:solidFill>
      </dgm:spPr>
      <dgm:t>
        <a:bodyPr/>
        <a:lstStyle/>
        <a:p>
          <a:r>
            <a:rPr lang="en-US" b="0" i="0" u="none" baseline="0" dirty="0" err="1" smtClean="0"/>
            <a:t>Berhenti</a:t>
          </a:r>
          <a:r>
            <a:rPr lang="en-US" b="0" i="0" u="none" baseline="0" dirty="0" smtClean="0"/>
            <a:t> </a:t>
          </a:r>
          <a:r>
            <a:rPr lang="en-US" b="0" i="0" u="none" baseline="0" dirty="0" err="1" smtClean="0"/>
            <a:t>ketika</a:t>
          </a:r>
          <a:r>
            <a:rPr lang="en-US" b="0" i="0" u="none" baseline="0" dirty="0" smtClean="0"/>
            <a:t> </a:t>
          </a:r>
          <a:r>
            <a:rPr lang="en-US" b="0" i="0" u="none" baseline="0" dirty="0" err="1" smtClean="0"/>
            <a:t>tujuan</a:t>
          </a:r>
          <a:r>
            <a:rPr lang="en-US" b="0" i="0" u="none" baseline="0" dirty="0" smtClean="0"/>
            <a:t> </a:t>
          </a:r>
          <a:r>
            <a:rPr lang="en-US" b="0" i="0" u="none" baseline="0" dirty="0" err="1" smtClean="0"/>
            <a:t>proyek</a:t>
          </a:r>
          <a:r>
            <a:rPr lang="en-US" b="0" i="0" u="none" baseline="0" dirty="0" smtClean="0"/>
            <a:t> </a:t>
          </a:r>
          <a:r>
            <a:rPr lang="en-US" b="0" i="0" u="none" baseline="0" dirty="0" err="1" smtClean="0"/>
            <a:t>tercapai</a:t>
          </a:r>
          <a:endParaRPr lang="en-US" dirty="0"/>
        </a:p>
      </dgm:t>
    </dgm:pt>
    <dgm:pt modelId="{B0315DAF-3235-4662-9A4E-B607E2868B9F}" type="parTrans" cxnId="{FC93D827-1B5A-4BE6-87C0-FBF6BA41F529}">
      <dgm:prSet/>
      <dgm:spPr/>
      <dgm:t>
        <a:bodyPr/>
        <a:lstStyle/>
        <a:p>
          <a:endParaRPr lang="en-US"/>
        </a:p>
      </dgm:t>
    </dgm:pt>
    <dgm:pt modelId="{EA587FF2-6A60-436E-BB98-284A1C1CE797}" type="sibTrans" cxnId="{FC93D827-1B5A-4BE6-87C0-FBF6BA41F529}">
      <dgm:prSet/>
      <dgm:spPr/>
      <dgm:t>
        <a:bodyPr/>
        <a:lstStyle/>
        <a:p>
          <a:endParaRPr lang="en-US"/>
        </a:p>
      </dgm:t>
    </dgm:pt>
    <dgm:pt modelId="{A3C922B9-F7D3-496E-918E-F9BCBC40480C}">
      <dgm:prSet/>
      <dgm:spPr>
        <a:solidFill>
          <a:srgbClr val="FFFF99">
            <a:alpha val="89804"/>
          </a:srgbClr>
        </a:solidFill>
      </dgm:spPr>
      <dgm:t>
        <a:bodyPr/>
        <a:lstStyle/>
        <a:p>
          <a:r>
            <a:rPr lang="en-US" b="0" i="0" u="none" baseline="0" dirty="0" err="1" smtClean="0"/>
            <a:t>Terus</a:t>
          </a:r>
          <a:r>
            <a:rPr lang="en-US" b="0" i="0" u="none" baseline="0" dirty="0" smtClean="0"/>
            <a:t> </a:t>
          </a:r>
          <a:r>
            <a:rPr lang="en-US" b="0" i="0" u="none" baseline="0" dirty="0" err="1" smtClean="0"/>
            <a:t>menerus</a:t>
          </a:r>
          <a:r>
            <a:rPr lang="en-US" b="0" i="0" u="none" baseline="0" dirty="0" smtClean="0"/>
            <a:t> &amp; </a:t>
          </a:r>
          <a:r>
            <a:rPr lang="en-US" b="0" i="0" u="none" baseline="0" dirty="0" err="1" smtClean="0"/>
            <a:t>Berulang</a:t>
          </a:r>
          <a:endParaRPr lang="en-US" dirty="0"/>
        </a:p>
      </dgm:t>
    </dgm:pt>
    <dgm:pt modelId="{6FCF86C5-31CD-4DB4-9A71-F805B26EA742}" type="parTrans" cxnId="{0D8AB695-AAC2-4563-A28F-45E4E9C306D2}">
      <dgm:prSet/>
      <dgm:spPr/>
      <dgm:t>
        <a:bodyPr/>
        <a:lstStyle/>
        <a:p>
          <a:endParaRPr lang="en-US"/>
        </a:p>
      </dgm:t>
    </dgm:pt>
    <dgm:pt modelId="{7D8ABD74-070C-4C43-9133-4F873DA3DC6D}" type="sibTrans" cxnId="{0D8AB695-AAC2-4563-A28F-45E4E9C306D2}">
      <dgm:prSet/>
      <dgm:spPr/>
      <dgm:t>
        <a:bodyPr/>
        <a:lstStyle/>
        <a:p>
          <a:endParaRPr lang="en-US"/>
        </a:p>
      </dgm:t>
    </dgm:pt>
    <dgm:pt modelId="{B4F533BF-936C-43DC-81CF-45F3E411DF7E}">
      <dgm:prSet/>
      <dgm:spPr>
        <a:solidFill>
          <a:srgbClr val="FFFF99">
            <a:alpha val="89804"/>
          </a:srgbClr>
        </a:solidFill>
      </dgm:spPr>
      <dgm:t>
        <a:bodyPr/>
        <a:lstStyle/>
        <a:p>
          <a:r>
            <a:rPr lang="en-US" b="0" i="0" u="none" baseline="0" dirty="0" err="1" smtClean="0"/>
            <a:t>Tidak</a:t>
          </a:r>
          <a:r>
            <a:rPr lang="en-US" b="0" i="0" u="none" baseline="0" dirty="0" smtClean="0"/>
            <a:t> </a:t>
          </a:r>
          <a:r>
            <a:rPr lang="en-US" b="0" i="0" u="none" baseline="0" dirty="0" err="1" smtClean="0"/>
            <a:t>akan</a:t>
          </a:r>
          <a:r>
            <a:rPr lang="en-US" b="0" i="0" u="none" baseline="0" dirty="0" smtClean="0"/>
            <a:t> </a:t>
          </a:r>
          <a:r>
            <a:rPr lang="en-US" b="0" i="0" u="none" baseline="0" dirty="0" err="1" smtClean="0"/>
            <a:t>berhenti</a:t>
          </a:r>
          <a:r>
            <a:rPr lang="en-US" b="0" i="0" u="none" baseline="0" dirty="0" smtClean="0"/>
            <a:t>, </a:t>
          </a:r>
          <a:r>
            <a:rPr lang="en-US" b="0" i="0" u="none" baseline="0" dirty="0" err="1" smtClean="0"/>
            <a:t>justru</a:t>
          </a:r>
          <a:r>
            <a:rPr lang="en-US" b="0" i="0" u="none" baseline="0" dirty="0" smtClean="0"/>
            <a:t> </a:t>
          </a:r>
          <a:r>
            <a:rPr lang="en-US" b="0" i="0" u="none" baseline="0" dirty="0" err="1" smtClean="0"/>
            <a:t>diusahakan</a:t>
          </a:r>
          <a:r>
            <a:rPr lang="en-US" b="0" i="0" u="none" baseline="0" dirty="0" smtClean="0"/>
            <a:t> agar </a:t>
          </a:r>
          <a:r>
            <a:rPr lang="en-US" b="0" i="0" u="none" baseline="0" dirty="0" err="1" smtClean="0"/>
            <a:t>bisnis</a:t>
          </a:r>
          <a:r>
            <a:rPr lang="en-US" b="0" i="0" u="none" baseline="0" dirty="0" smtClean="0"/>
            <a:t> </a:t>
          </a:r>
          <a:r>
            <a:rPr lang="en-US" b="0" i="0" u="none" baseline="0" dirty="0" err="1" smtClean="0"/>
            <a:t>dapat</a:t>
          </a:r>
          <a:r>
            <a:rPr lang="en-US" b="0" i="0" u="none" baseline="0" dirty="0" smtClean="0"/>
            <a:t> </a:t>
          </a:r>
          <a:r>
            <a:rPr lang="en-US" b="0" i="0" u="none" baseline="0" dirty="0" err="1" smtClean="0"/>
            <a:t>terus</a:t>
          </a:r>
          <a:r>
            <a:rPr lang="en-US" b="0" i="0" u="none" baseline="0" dirty="0" smtClean="0"/>
            <a:t> </a:t>
          </a:r>
          <a:r>
            <a:rPr lang="en-US" b="0" i="0" u="none" baseline="0" dirty="0" err="1" smtClean="0"/>
            <a:t>berjalan</a:t>
          </a:r>
          <a:endParaRPr lang="en-US" dirty="0"/>
        </a:p>
      </dgm:t>
    </dgm:pt>
    <dgm:pt modelId="{BB5478B5-AC32-4D50-B6D3-38D88A8C66D1}" type="parTrans" cxnId="{26EE4795-F694-474D-A68B-CE571EB16EF3}">
      <dgm:prSet/>
      <dgm:spPr/>
      <dgm:t>
        <a:bodyPr/>
        <a:lstStyle/>
        <a:p>
          <a:endParaRPr lang="en-US"/>
        </a:p>
      </dgm:t>
    </dgm:pt>
    <dgm:pt modelId="{73BF5596-A480-40B7-9029-C2FE5277A723}" type="sibTrans" cxnId="{26EE4795-F694-474D-A68B-CE571EB16EF3}">
      <dgm:prSet/>
      <dgm:spPr/>
      <dgm:t>
        <a:bodyPr/>
        <a:lstStyle/>
        <a:p>
          <a:endParaRPr lang="en-US"/>
        </a:p>
      </dgm:t>
    </dgm:pt>
    <dgm:pt modelId="{C9909B3D-35F0-4B51-8959-4A9B7E0CD0E3}" type="pres">
      <dgm:prSet presAssocID="{847DA237-C54B-4B08-917B-332B8B02B2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CCA71F-EC91-4647-A9AC-E41F3DD178C2}" type="pres">
      <dgm:prSet presAssocID="{78518B9A-AE78-4D92-B404-7BE715B657B0}" presName="composite" presStyleCnt="0"/>
      <dgm:spPr/>
    </dgm:pt>
    <dgm:pt modelId="{D4AC2974-FA89-4F18-82DE-F6D797D5AB53}" type="pres">
      <dgm:prSet presAssocID="{78518B9A-AE78-4D92-B404-7BE715B657B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BC191-6B53-4222-8421-ACE11EFC69A2}" type="pres">
      <dgm:prSet presAssocID="{78518B9A-AE78-4D92-B404-7BE715B657B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1428D-E259-4FE2-9325-4355923792D3}" type="pres">
      <dgm:prSet presAssocID="{E722337A-1F6B-4A85-829D-59B1B4C63B5D}" presName="space" presStyleCnt="0"/>
      <dgm:spPr/>
    </dgm:pt>
    <dgm:pt modelId="{F8EC52CA-31D9-48BC-8A53-BDCA83F9662C}" type="pres">
      <dgm:prSet presAssocID="{D7B3BA76-C3D3-4CA2-9C01-4F5E6CAE42E5}" presName="composite" presStyleCnt="0"/>
      <dgm:spPr/>
    </dgm:pt>
    <dgm:pt modelId="{409B06B4-2B29-4EF1-9D9B-4FE6B157307C}" type="pres">
      <dgm:prSet presAssocID="{D7B3BA76-C3D3-4CA2-9C01-4F5E6CAE42E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4A0B9-C4B7-47A3-98BA-731362898E02}" type="pres">
      <dgm:prSet presAssocID="{D7B3BA76-C3D3-4CA2-9C01-4F5E6CAE42E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8AB695-AAC2-4563-A28F-45E4E9C306D2}" srcId="{D7B3BA76-C3D3-4CA2-9C01-4F5E6CAE42E5}" destId="{A3C922B9-F7D3-496E-918E-F9BCBC40480C}" srcOrd="1" destOrd="0" parTransId="{6FCF86C5-31CD-4DB4-9A71-F805B26EA742}" sibTransId="{7D8ABD74-070C-4C43-9133-4F873DA3DC6D}"/>
    <dgm:cxn modelId="{2B1C0872-8D92-4076-B6C7-E3E30232DB3B}" srcId="{78518B9A-AE78-4D92-B404-7BE715B657B0}" destId="{C96B3565-7ECD-4FD4-BA3D-79FE0D3D908A}" srcOrd="0" destOrd="0" parTransId="{5D0BE49B-D7EB-4E20-B736-A9002E196563}" sibTransId="{24935BAE-AE06-4BDB-A6B1-B526EF07E63B}"/>
    <dgm:cxn modelId="{994217F6-BFFF-4F81-B1A4-91366E1F83FA}" type="presOf" srcId="{847DA237-C54B-4B08-917B-332B8B02B211}" destId="{C9909B3D-35F0-4B51-8959-4A9B7E0CD0E3}" srcOrd="0" destOrd="0" presId="urn:microsoft.com/office/officeart/2005/8/layout/hList1"/>
    <dgm:cxn modelId="{F995AB14-0CA1-4C2A-81B4-66D68214C807}" srcId="{78518B9A-AE78-4D92-B404-7BE715B657B0}" destId="{D9757CE9-3908-4B9C-91B9-85FE5D9C46E7}" srcOrd="1" destOrd="0" parTransId="{87C3600D-42A8-4430-82C4-4EB2EE1EB9BA}" sibTransId="{8F4F070C-790A-4E18-B3E2-E238DE29920A}"/>
    <dgm:cxn modelId="{92AE2F50-293B-4545-B643-0B029F612602}" type="presOf" srcId="{C96B3565-7ECD-4FD4-BA3D-79FE0D3D908A}" destId="{513BC191-6B53-4222-8421-ACE11EFC69A2}" srcOrd="0" destOrd="0" presId="urn:microsoft.com/office/officeart/2005/8/layout/hList1"/>
    <dgm:cxn modelId="{8192EC8B-0985-4BCA-958B-BBCA8963F6DE}" type="presOf" srcId="{78518B9A-AE78-4D92-B404-7BE715B657B0}" destId="{D4AC2974-FA89-4F18-82DE-F6D797D5AB53}" srcOrd="0" destOrd="0" presId="urn:microsoft.com/office/officeart/2005/8/layout/hList1"/>
    <dgm:cxn modelId="{37D98A22-13E9-4685-BA63-85257E199E0D}" srcId="{D7B3BA76-C3D3-4CA2-9C01-4F5E6CAE42E5}" destId="{2B21D503-0B96-44EA-8BD1-5000EC38D020}" srcOrd="0" destOrd="0" parTransId="{90C7EA8E-212B-43ED-BD42-4475A1BA943D}" sibTransId="{8E9F7766-CBFB-4E87-BB69-3A527464250F}"/>
    <dgm:cxn modelId="{28AE2037-CF13-441B-BBAB-057CF205D4AE}" type="presOf" srcId="{2B21D503-0B96-44EA-8BD1-5000EC38D020}" destId="{E2F4A0B9-C4B7-47A3-98BA-731362898E02}" srcOrd="0" destOrd="0" presId="urn:microsoft.com/office/officeart/2005/8/layout/hList1"/>
    <dgm:cxn modelId="{FC93D827-1B5A-4BE6-87C0-FBF6BA41F529}" srcId="{78518B9A-AE78-4D92-B404-7BE715B657B0}" destId="{C4B547E7-2467-4398-8374-DA89E32299F9}" srcOrd="2" destOrd="0" parTransId="{B0315DAF-3235-4662-9A4E-B607E2868B9F}" sibTransId="{EA587FF2-6A60-436E-BB98-284A1C1CE797}"/>
    <dgm:cxn modelId="{F930A9CE-6239-4F58-B0DB-992986DCE640}" type="presOf" srcId="{D9757CE9-3908-4B9C-91B9-85FE5D9C46E7}" destId="{513BC191-6B53-4222-8421-ACE11EFC69A2}" srcOrd="0" destOrd="1" presId="urn:microsoft.com/office/officeart/2005/8/layout/hList1"/>
    <dgm:cxn modelId="{627080DF-8911-4740-BFC8-32B4A8490606}" srcId="{847DA237-C54B-4B08-917B-332B8B02B211}" destId="{D7B3BA76-C3D3-4CA2-9C01-4F5E6CAE42E5}" srcOrd="1" destOrd="0" parTransId="{133F9CE6-DF02-4C0C-B1A1-1664A09B7426}" sibTransId="{053D755B-5212-4DA7-A618-0C5624AB5FDA}"/>
    <dgm:cxn modelId="{605E269D-FC7E-4B8A-B869-1D43B5C979C0}" type="presOf" srcId="{A3C922B9-F7D3-496E-918E-F9BCBC40480C}" destId="{E2F4A0B9-C4B7-47A3-98BA-731362898E02}" srcOrd="0" destOrd="1" presId="urn:microsoft.com/office/officeart/2005/8/layout/hList1"/>
    <dgm:cxn modelId="{0BF37C5E-910D-4147-AA63-973BE19A7ECC}" type="presOf" srcId="{D7B3BA76-C3D3-4CA2-9C01-4F5E6CAE42E5}" destId="{409B06B4-2B29-4EF1-9D9B-4FE6B157307C}" srcOrd="0" destOrd="0" presId="urn:microsoft.com/office/officeart/2005/8/layout/hList1"/>
    <dgm:cxn modelId="{26EE4795-F694-474D-A68B-CE571EB16EF3}" srcId="{D7B3BA76-C3D3-4CA2-9C01-4F5E6CAE42E5}" destId="{B4F533BF-936C-43DC-81CF-45F3E411DF7E}" srcOrd="2" destOrd="0" parTransId="{BB5478B5-AC32-4D50-B6D3-38D88A8C66D1}" sibTransId="{73BF5596-A480-40B7-9029-C2FE5277A723}"/>
    <dgm:cxn modelId="{56987408-905A-47C8-B87C-E0708C1A2525}" type="presOf" srcId="{C4B547E7-2467-4398-8374-DA89E32299F9}" destId="{513BC191-6B53-4222-8421-ACE11EFC69A2}" srcOrd="0" destOrd="2" presId="urn:microsoft.com/office/officeart/2005/8/layout/hList1"/>
    <dgm:cxn modelId="{92CBC1F2-5244-457F-8B8F-7740612DE699}" type="presOf" srcId="{B4F533BF-936C-43DC-81CF-45F3E411DF7E}" destId="{E2F4A0B9-C4B7-47A3-98BA-731362898E02}" srcOrd="0" destOrd="2" presId="urn:microsoft.com/office/officeart/2005/8/layout/hList1"/>
    <dgm:cxn modelId="{09ABF1B1-C4F4-450A-8420-A0EFD52A5487}" srcId="{847DA237-C54B-4B08-917B-332B8B02B211}" destId="{78518B9A-AE78-4D92-B404-7BE715B657B0}" srcOrd="0" destOrd="0" parTransId="{82A17146-5BAB-40FF-8075-FA327F8A9761}" sibTransId="{E722337A-1F6B-4A85-829D-59B1B4C63B5D}"/>
    <dgm:cxn modelId="{E7719334-D53B-42A3-BEE0-2E933B30745D}" type="presParOf" srcId="{C9909B3D-35F0-4B51-8959-4A9B7E0CD0E3}" destId="{C9CCA71F-EC91-4647-A9AC-E41F3DD178C2}" srcOrd="0" destOrd="0" presId="urn:microsoft.com/office/officeart/2005/8/layout/hList1"/>
    <dgm:cxn modelId="{3D590B07-293F-4802-832B-A9A26C5A00E0}" type="presParOf" srcId="{C9CCA71F-EC91-4647-A9AC-E41F3DD178C2}" destId="{D4AC2974-FA89-4F18-82DE-F6D797D5AB53}" srcOrd="0" destOrd="0" presId="urn:microsoft.com/office/officeart/2005/8/layout/hList1"/>
    <dgm:cxn modelId="{AAB27195-260C-4810-9E42-84E188AE27C0}" type="presParOf" srcId="{C9CCA71F-EC91-4647-A9AC-E41F3DD178C2}" destId="{513BC191-6B53-4222-8421-ACE11EFC69A2}" srcOrd="1" destOrd="0" presId="urn:microsoft.com/office/officeart/2005/8/layout/hList1"/>
    <dgm:cxn modelId="{443406EB-0DB0-4007-9DE1-CA74E93551BE}" type="presParOf" srcId="{C9909B3D-35F0-4B51-8959-4A9B7E0CD0E3}" destId="{7C21428D-E259-4FE2-9325-4355923792D3}" srcOrd="1" destOrd="0" presId="urn:microsoft.com/office/officeart/2005/8/layout/hList1"/>
    <dgm:cxn modelId="{2D7E92B4-C201-4BC9-A871-72B4DBF960CE}" type="presParOf" srcId="{C9909B3D-35F0-4B51-8959-4A9B7E0CD0E3}" destId="{F8EC52CA-31D9-48BC-8A53-BDCA83F9662C}" srcOrd="2" destOrd="0" presId="urn:microsoft.com/office/officeart/2005/8/layout/hList1"/>
    <dgm:cxn modelId="{1937B165-7022-4A46-8324-611FB8630CAA}" type="presParOf" srcId="{F8EC52CA-31D9-48BC-8A53-BDCA83F9662C}" destId="{409B06B4-2B29-4EF1-9D9B-4FE6B157307C}" srcOrd="0" destOrd="0" presId="urn:microsoft.com/office/officeart/2005/8/layout/hList1"/>
    <dgm:cxn modelId="{66154076-B87D-4BEF-9C92-3CD4B7AB6864}" type="presParOf" srcId="{F8EC52CA-31D9-48BC-8A53-BDCA83F9662C}" destId="{E2F4A0B9-C4B7-47A3-98BA-731362898E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C2974-FA89-4F18-82DE-F6D797D5AB53}">
      <dsp:nvSpPr>
        <dsp:cNvPr id="0" name=""/>
        <dsp:cNvSpPr/>
      </dsp:nvSpPr>
      <dsp:spPr>
        <a:xfrm>
          <a:off x="34" y="104360"/>
          <a:ext cx="3311462" cy="633600"/>
        </a:xfrm>
        <a:prstGeom prst="rect">
          <a:avLst/>
        </a:prstGeom>
        <a:solidFill>
          <a:srgbClr val="FFC0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2200" b="1" u="none" strike="noStrike" kern="1200" cap="none" normalizeH="0" baseline="0" smtClean="0">
              <a:ln/>
              <a:solidFill>
                <a:schemeClr val="tx1"/>
              </a:solidFill>
              <a:effectLst/>
            </a:rPr>
            <a:t>Proyek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34" y="104360"/>
        <a:ext cx="3311462" cy="633600"/>
      </dsp:txXfrm>
    </dsp:sp>
    <dsp:sp modelId="{513BC191-6B53-4222-8421-ACE11EFC69A2}">
      <dsp:nvSpPr>
        <dsp:cNvPr id="0" name=""/>
        <dsp:cNvSpPr/>
      </dsp:nvSpPr>
      <dsp:spPr>
        <a:xfrm>
          <a:off x="34" y="737960"/>
          <a:ext cx="3311462" cy="2993079"/>
        </a:xfrm>
        <a:prstGeom prst="rect">
          <a:avLst/>
        </a:prstGeom>
        <a:solidFill>
          <a:srgbClr val="FFFF99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i="0" u="none" kern="1200" baseline="0" dirty="0" err="1" smtClean="0"/>
            <a:t>Untuk</a:t>
          </a:r>
          <a:r>
            <a:rPr lang="en-US" sz="2200" b="0" i="0" u="none" kern="1200" baseline="0" dirty="0" smtClean="0"/>
            <a:t> </a:t>
          </a:r>
          <a:r>
            <a:rPr lang="en-US" sz="2200" b="0" i="0" u="none" kern="1200" baseline="0" dirty="0" err="1" smtClean="0"/>
            <a:t>mendukung</a:t>
          </a:r>
          <a:r>
            <a:rPr lang="en-US" sz="2200" b="0" i="0" u="none" kern="1200" baseline="0" dirty="0" smtClean="0"/>
            <a:t> </a:t>
          </a:r>
          <a:r>
            <a:rPr lang="en-US" sz="2200" b="0" i="0" u="none" kern="1200" baseline="0" dirty="0" err="1" smtClean="0"/>
            <a:t>kebutuhan</a:t>
          </a:r>
          <a:r>
            <a:rPr lang="en-US" sz="2200" b="0" i="0" u="none" kern="1200" baseline="0" dirty="0" smtClean="0"/>
            <a:t> </a:t>
          </a:r>
          <a:r>
            <a:rPr lang="en-US" sz="2200" b="0" i="0" u="none" kern="1200" baseline="0" dirty="0" err="1" smtClean="0"/>
            <a:t>organisasi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i="0" u="none" kern="1200" baseline="0" dirty="0" err="1" smtClean="0"/>
            <a:t>Sementara</a:t>
          </a:r>
          <a:r>
            <a:rPr lang="en-US" sz="2200" b="0" i="0" u="none" kern="1200" baseline="0" dirty="0" smtClean="0"/>
            <a:t> &amp; </a:t>
          </a:r>
          <a:r>
            <a:rPr lang="en-US" sz="2200" b="0" i="0" u="none" kern="1200" baseline="0" dirty="0" err="1" smtClean="0"/>
            <a:t>Unik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i="0" u="none" kern="1200" baseline="0" dirty="0" err="1" smtClean="0"/>
            <a:t>Berhenti</a:t>
          </a:r>
          <a:r>
            <a:rPr lang="en-US" sz="2200" b="0" i="0" u="none" kern="1200" baseline="0" dirty="0" smtClean="0"/>
            <a:t> </a:t>
          </a:r>
          <a:r>
            <a:rPr lang="en-US" sz="2200" b="0" i="0" u="none" kern="1200" baseline="0" dirty="0" err="1" smtClean="0"/>
            <a:t>ketika</a:t>
          </a:r>
          <a:r>
            <a:rPr lang="en-US" sz="2200" b="0" i="0" u="none" kern="1200" baseline="0" dirty="0" smtClean="0"/>
            <a:t> </a:t>
          </a:r>
          <a:r>
            <a:rPr lang="en-US" sz="2200" b="0" i="0" u="none" kern="1200" baseline="0" dirty="0" err="1" smtClean="0"/>
            <a:t>tujuan</a:t>
          </a:r>
          <a:r>
            <a:rPr lang="en-US" sz="2200" b="0" i="0" u="none" kern="1200" baseline="0" dirty="0" smtClean="0"/>
            <a:t> </a:t>
          </a:r>
          <a:r>
            <a:rPr lang="en-US" sz="2200" b="0" i="0" u="none" kern="1200" baseline="0" dirty="0" err="1" smtClean="0"/>
            <a:t>proyek</a:t>
          </a:r>
          <a:r>
            <a:rPr lang="en-US" sz="2200" b="0" i="0" u="none" kern="1200" baseline="0" dirty="0" smtClean="0"/>
            <a:t> </a:t>
          </a:r>
          <a:r>
            <a:rPr lang="en-US" sz="2200" b="0" i="0" u="none" kern="1200" baseline="0" dirty="0" err="1" smtClean="0"/>
            <a:t>tercapai</a:t>
          </a:r>
          <a:endParaRPr lang="en-US" sz="2200" kern="1200" dirty="0"/>
        </a:p>
      </dsp:txBody>
      <dsp:txXfrm>
        <a:off x="34" y="737960"/>
        <a:ext cx="3311462" cy="2993079"/>
      </dsp:txXfrm>
    </dsp:sp>
    <dsp:sp modelId="{409B06B4-2B29-4EF1-9D9B-4FE6B157307C}">
      <dsp:nvSpPr>
        <dsp:cNvPr id="0" name=""/>
        <dsp:cNvSpPr/>
      </dsp:nvSpPr>
      <dsp:spPr>
        <a:xfrm>
          <a:off x="3775102" y="104360"/>
          <a:ext cx="3311462" cy="633600"/>
        </a:xfrm>
        <a:prstGeom prst="rect">
          <a:avLst/>
        </a:prstGeom>
        <a:solidFill>
          <a:srgbClr val="FFC0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>
              <a:solidFill>
                <a:schemeClr val="tx1"/>
              </a:solidFill>
            </a:rPr>
            <a:t>Kegiatan</a:t>
          </a:r>
          <a:r>
            <a:rPr lang="en-US" sz="2200" b="1" kern="1200" dirty="0" smtClean="0">
              <a:solidFill>
                <a:schemeClr val="tx1"/>
              </a:solidFill>
            </a:rPr>
            <a:t> </a:t>
          </a:r>
          <a:r>
            <a:rPr lang="en-US" sz="2200" b="1" kern="1200" dirty="0" err="1" smtClean="0">
              <a:solidFill>
                <a:schemeClr val="tx1"/>
              </a:solidFill>
            </a:rPr>
            <a:t>Operasional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3775102" y="104360"/>
        <a:ext cx="3311462" cy="633600"/>
      </dsp:txXfrm>
    </dsp:sp>
    <dsp:sp modelId="{E2F4A0B9-C4B7-47A3-98BA-731362898E02}">
      <dsp:nvSpPr>
        <dsp:cNvPr id="0" name=""/>
        <dsp:cNvSpPr/>
      </dsp:nvSpPr>
      <dsp:spPr>
        <a:xfrm>
          <a:off x="3775102" y="737960"/>
          <a:ext cx="3311462" cy="2993079"/>
        </a:xfrm>
        <a:prstGeom prst="rect">
          <a:avLst/>
        </a:prstGeom>
        <a:solidFill>
          <a:srgbClr val="FFFF99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i="0" u="none" kern="1200" baseline="0" dirty="0" err="1" smtClean="0"/>
            <a:t>Visi</a:t>
          </a:r>
          <a:r>
            <a:rPr lang="en-US" sz="2200" b="0" i="0" u="none" kern="1200" baseline="0" dirty="0" smtClean="0"/>
            <a:t> &amp; </a:t>
          </a:r>
          <a:r>
            <a:rPr lang="en-US" sz="2200" b="0" i="0" u="none" kern="1200" baseline="0" dirty="0" err="1" smtClean="0"/>
            <a:t>Misi</a:t>
          </a:r>
          <a:r>
            <a:rPr lang="en-US" sz="2200" b="0" i="0" u="none" kern="1200" baseline="0" dirty="0" smtClean="0"/>
            <a:t> </a:t>
          </a:r>
          <a:r>
            <a:rPr lang="en-US" sz="2200" b="0" i="0" u="none" kern="1200" baseline="0" dirty="0" err="1" smtClean="0"/>
            <a:t>untuk</a:t>
          </a:r>
          <a:r>
            <a:rPr lang="en-US" sz="2200" b="0" i="0" u="none" kern="1200" baseline="0" dirty="0" smtClean="0"/>
            <a:t> </a:t>
          </a:r>
          <a:r>
            <a:rPr lang="en-US" sz="2200" b="0" i="0" u="none" kern="1200" baseline="0" dirty="0" err="1" smtClean="0"/>
            <a:t>mencapai</a:t>
          </a:r>
          <a:r>
            <a:rPr lang="en-US" sz="2200" b="0" i="0" u="none" kern="1200" baseline="0" dirty="0" smtClean="0"/>
            <a:t> </a:t>
          </a:r>
          <a:r>
            <a:rPr lang="en-US" sz="2200" b="0" i="0" u="none" kern="1200" baseline="0" dirty="0" err="1" smtClean="0"/>
            <a:t>beberapa</a:t>
          </a:r>
          <a:r>
            <a:rPr lang="en-US" sz="2200" b="0" i="0" u="none" kern="1200" baseline="0" dirty="0" smtClean="0"/>
            <a:t> </a:t>
          </a:r>
          <a:r>
            <a:rPr lang="en-US" sz="2200" b="0" i="0" u="none" kern="1200" baseline="0" dirty="0" err="1" smtClean="0"/>
            <a:t>tujuan</a:t>
          </a:r>
          <a:r>
            <a:rPr lang="en-US" sz="2200" b="0" i="0" u="none" kern="1200" baseline="0" dirty="0" smtClean="0"/>
            <a:t> </a:t>
          </a:r>
          <a:r>
            <a:rPr lang="en-US" sz="2200" b="0" i="0" u="none" kern="1200" baseline="0" dirty="0" err="1" smtClean="0"/>
            <a:t>dari</a:t>
          </a:r>
          <a:r>
            <a:rPr lang="en-US" sz="2200" b="0" i="0" u="none" kern="1200" baseline="0" dirty="0" smtClean="0"/>
            <a:t> </a:t>
          </a:r>
          <a:r>
            <a:rPr lang="en-US" sz="2200" b="0" i="0" u="none" kern="1200" baseline="0" dirty="0" err="1" smtClean="0"/>
            <a:t>organisasi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i="0" u="none" kern="1200" baseline="0" dirty="0" err="1" smtClean="0"/>
            <a:t>Terus</a:t>
          </a:r>
          <a:r>
            <a:rPr lang="en-US" sz="2200" b="0" i="0" u="none" kern="1200" baseline="0" dirty="0" smtClean="0"/>
            <a:t> </a:t>
          </a:r>
          <a:r>
            <a:rPr lang="en-US" sz="2200" b="0" i="0" u="none" kern="1200" baseline="0" dirty="0" err="1" smtClean="0"/>
            <a:t>menerus</a:t>
          </a:r>
          <a:r>
            <a:rPr lang="en-US" sz="2200" b="0" i="0" u="none" kern="1200" baseline="0" dirty="0" smtClean="0"/>
            <a:t> &amp; </a:t>
          </a:r>
          <a:r>
            <a:rPr lang="en-US" sz="2200" b="0" i="0" u="none" kern="1200" baseline="0" dirty="0" err="1" smtClean="0"/>
            <a:t>Berulang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i="0" u="none" kern="1200" baseline="0" dirty="0" err="1" smtClean="0"/>
            <a:t>Tidak</a:t>
          </a:r>
          <a:r>
            <a:rPr lang="en-US" sz="2200" b="0" i="0" u="none" kern="1200" baseline="0" dirty="0" smtClean="0"/>
            <a:t> </a:t>
          </a:r>
          <a:r>
            <a:rPr lang="en-US" sz="2200" b="0" i="0" u="none" kern="1200" baseline="0" dirty="0" err="1" smtClean="0"/>
            <a:t>akan</a:t>
          </a:r>
          <a:r>
            <a:rPr lang="en-US" sz="2200" b="0" i="0" u="none" kern="1200" baseline="0" dirty="0" smtClean="0"/>
            <a:t> </a:t>
          </a:r>
          <a:r>
            <a:rPr lang="en-US" sz="2200" b="0" i="0" u="none" kern="1200" baseline="0" dirty="0" err="1" smtClean="0"/>
            <a:t>berhenti</a:t>
          </a:r>
          <a:r>
            <a:rPr lang="en-US" sz="2200" b="0" i="0" u="none" kern="1200" baseline="0" dirty="0" smtClean="0"/>
            <a:t>, </a:t>
          </a:r>
          <a:r>
            <a:rPr lang="en-US" sz="2200" b="0" i="0" u="none" kern="1200" baseline="0" dirty="0" err="1" smtClean="0"/>
            <a:t>justru</a:t>
          </a:r>
          <a:r>
            <a:rPr lang="en-US" sz="2200" b="0" i="0" u="none" kern="1200" baseline="0" dirty="0" smtClean="0"/>
            <a:t> </a:t>
          </a:r>
          <a:r>
            <a:rPr lang="en-US" sz="2200" b="0" i="0" u="none" kern="1200" baseline="0" dirty="0" err="1" smtClean="0"/>
            <a:t>diusahakan</a:t>
          </a:r>
          <a:r>
            <a:rPr lang="en-US" sz="2200" b="0" i="0" u="none" kern="1200" baseline="0" dirty="0" smtClean="0"/>
            <a:t> agar </a:t>
          </a:r>
          <a:r>
            <a:rPr lang="en-US" sz="2200" b="0" i="0" u="none" kern="1200" baseline="0" dirty="0" err="1" smtClean="0"/>
            <a:t>bisnis</a:t>
          </a:r>
          <a:r>
            <a:rPr lang="en-US" sz="2200" b="0" i="0" u="none" kern="1200" baseline="0" dirty="0" smtClean="0"/>
            <a:t> </a:t>
          </a:r>
          <a:r>
            <a:rPr lang="en-US" sz="2200" b="0" i="0" u="none" kern="1200" baseline="0" dirty="0" err="1" smtClean="0"/>
            <a:t>dapat</a:t>
          </a:r>
          <a:r>
            <a:rPr lang="en-US" sz="2200" b="0" i="0" u="none" kern="1200" baseline="0" dirty="0" smtClean="0"/>
            <a:t> </a:t>
          </a:r>
          <a:r>
            <a:rPr lang="en-US" sz="2200" b="0" i="0" u="none" kern="1200" baseline="0" dirty="0" err="1" smtClean="0"/>
            <a:t>terus</a:t>
          </a:r>
          <a:r>
            <a:rPr lang="en-US" sz="2200" b="0" i="0" u="none" kern="1200" baseline="0" dirty="0" smtClean="0"/>
            <a:t> </a:t>
          </a:r>
          <a:r>
            <a:rPr lang="en-US" sz="2200" b="0" i="0" u="none" kern="1200" baseline="0" dirty="0" err="1" smtClean="0"/>
            <a:t>berjalan</a:t>
          </a:r>
          <a:endParaRPr lang="en-US" sz="2200" kern="1200" dirty="0"/>
        </a:p>
      </dsp:txBody>
      <dsp:txXfrm>
        <a:off x="3775102" y="737960"/>
        <a:ext cx="3311462" cy="2993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34D59AB-7801-4855-A2E9-28D24DDB92BF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327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A1CFAF5-193F-4200-B91A-E7CCAD8BA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13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313603-A80A-42BB-97EA-C8084FFD63F4}" type="slidenum">
              <a:rPr lang="en-US" altLang="id-ID" smtClean="0"/>
              <a:pPr/>
              <a:t>2</a:t>
            </a:fld>
            <a:endParaRPr lang="en-US" altLang="id-ID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nstruc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4267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685800"/>
            <a:ext cx="4495800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657600"/>
            <a:ext cx="44196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Manpro-DIG3A3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CED2B-0FA4-4622-8471-70A3749E9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Manpro-DIG3A3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89C16-8D04-489B-B77D-EA19491F7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1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Manpro-DIG3A3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7DFD3-D31E-4BDF-8094-2750AE251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3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Manpro-DIG3A3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9337F-EACA-411E-82F8-A02AFBAE2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1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Manpro-DIG3A3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CF481-5D95-4C11-8C31-18229EA03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0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Manpro-DIG3A3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0E128-248C-44DC-A7AC-B42A54930E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2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Manpro-DIG3A3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2563A-AFF7-4B9A-844F-9F91551DC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Manpro-DIG3A3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6C442-CA4C-4C39-8592-31D67F04A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1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Manpro-DIG3A3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51938-A01D-438D-A0F3-CFDAFD44D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8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Manpro-DIG3A3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61AEE-B3FD-4E8F-A0CC-1FBDA924A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onstruction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751763" y="4191000"/>
            <a:ext cx="1392237" cy="236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624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smtClean="0"/>
              <a:t>Manpro-DIG3A3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01B7B95-9C94-4F6E-BD41-4BC76A858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24400" y="3810000"/>
            <a:ext cx="4267200" cy="1828800"/>
          </a:xfrm>
        </p:spPr>
        <p:txBody>
          <a:bodyPr/>
          <a:lstStyle/>
          <a:p>
            <a:pPr eaLnBrk="1" hangingPunct="1"/>
            <a:endParaRPr lang="en-US" altLang="id-ID" smtClean="0">
              <a:latin typeface="Century Gothic" pitchFamily="34" charset="0"/>
            </a:endParaRPr>
          </a:p>
          <a:p>
            <a:pPr eaLnBrk="1" hangingPunct="1"/>
            <a:r>
              <a:rPr lang="en-US" altLang="id-ID" smtClean="0">
                <a:latin typeface="Century Gothic" pitchFamily="34" charset="0"/>
              </a:rPr>
              <a:t>Telkom University</a:t>
            </a:r>
            <a:endParaRPr lang="en-US" altLang="id-ID" smtClean="0">
              <a:latin typeface="Century Gothic" pitchFamily="34" charset="0"/>
            </a:endParaRPr>
          </a:p>
          <a:p>
            <a:pPr eaLnBrk="1" hangingPunct="1"/>
            <a:r>
              <a:rPr lang="en-US" altLang="id-ID" smtClean="0">
                <a:latin typeface="Century Gothic" pitchFamily="34" charset="0"/>
              </a:rPr>
              <a:t>2015   </a:t>
            </a:r>
            <a:endParaRPr lang="en-US" altLang="id-ID" smtClean="0">
              <a:latin typeface="Century Gothic" pitchFamily="34" charset="0"/>
            </a:endParaRPr>
          </a:p>
        </p:txBody>
      </p:sp>
      <p:sp>
        <p:nvSpPr>
          <p:cNvPr id="4099" name="Title 5"/>
          <p:cNvSpPr>
            <a:spLocks noGrp="1"/>
          </p:cNvSpPr>
          <p:nvPr>
            <p:ph type="ctrTitle"/>
          </p:nvPr>
        </p:nvSpPr>
        <p:spPr>
          <a:xfrm>
            <a:off x="3505200" y="685800"/>
            <a:ext cx="5257800" cy="2514600"/>
          </a:xfrm>
        </p:spPr>
        <p:txBody>
          <a:bodyPr/>
          <a:lstStyle/>
          <a:p>
            <a:pPr eaLnBrk="1" hangingPunct="1"/>
            <a:r>
              <a:rPr lang="en-US" altLang="id-ID" sz="4000" b="1" smtClean="0">
                <a:latin typeface="Century Gothic" pitchFamily="34" charset="0"/>
              </a:rPr>
              <a:t>DIG3A3 </a:t>
            </a:r>
            <a:r>
              <a:rPr lang="en-US" altLang="id-ID" sz="4000" b="1" smtClean="0">
                <a:latin typeface="Century Gothic" pitchFamily="34" charset="0"/>
              </a:rPr>
              <a:t/>
            </a:r>
            <a:br>
              <a:rPr lang="en-US" altLang="id-ID" sz="4000" b="1" smtClean="0">
                <a:latin typeface="Century Gothic" pitchFamily="34" charset="0"/>
              </a:rPr>
            </a:br>
            <a:r>
              <a:rPr lang="en-US" altLang="id-ID" sz="4000" b="1" smtClean="0">
                <a:latin typeface="Century Gothic" pitchFamily="34" charset="0"/>
              </a:rPr>
              <a:t>Manajemen Proyek Teknologi Informasi</a:t>
            </a:r>
            <a:br>
              <a:rPr lang="en-US" altLang="id-ID" sz="4000" b="1" smtClean="0">
                <a:latin typeface="Century Gothic" pitchFamily="34" charset="0"/>
              </a:rPr>
            </a:br>
            <a:endParaRPr lang="en-US" altLang="id-ID" sz="4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Definisi Proyek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Usaha/pekerjaan </a:t>
            </a:r>
            <a:r>
              <a:rPr lang="en-US" altLang="id-ID" b="1" smtClean="0"/>
              <a:t>sementara</a:t>
            </a:r>
            <a:r>
              <a:rPr lang="en-US" altLang="id-ID" smtClean="0"/>
              <a:t> yang dilakukan untuk membuat sebuah </a:t>
            </a:r>
            <a:r>
              <a:rPr lang="en-US" altLang="id-ID" b="1" smtClean="0"/>
              <a:t>produk,servis atau hasil</a:t>
            </a:r>
            <a:r>
              <a:rPr lang="en-US" altLang="id-ID" smtClean="0"/>
              <a:t> yang unik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id-ID" sz="1600" i="1" smtClean="0"/>
              <a:t>	[Information Technology Project Management, 4</a:t>
            </a:r>
            <a:r>
              <a:rPr lang="en-US" altLang="id-ID" sz="1600" i="1" baseline="30000" smtClean="0"/>
              <a:t>th</a:t>
            </a:r>
            <a:r>
              <a:rPr lang="en-US" altLang="id-ID" sz="1600" i="1" smtClean="0"/>
              <a:t> ed, Kathy Schwalbe]</a:t>
            </a:r>
          </a:p>
          <a:p>
            <a:pPr eaLnBrk="1" hangingPunct="1"/>
            <a:endParaRPr lang="en-US" altLang="id-ID" smtClean="0"/>
          </a:p>
          <a:p>
            <a:pPr eaLnBrk="1" hangingPunct="1"/>
            <a:r>
              <a:rPr lang="en-US" altLang="id-ID" smtClean="0"/>
              <a:t>Proyek adalah usaha </a:t>
            </a:r>
            <a:r>
              <a:rPr lang="en-US" altLang="id-ID" b="1" smtClean="0"/>
              <a:t>terkoordinasi</a:t>
            </a:r>
            <a:r>
              <a:rPr lang="en-US" altLang="id-ID" smtClean="0"/>
              <a:t>, menggunakan kombinasi manusia, teknik, administrasi dan keuangan, dalam rangka mencapai </a:t>
            </a:r>
            <a:r>
              <a:rPr lang="en-US" altLang="id-ID" b="1" smtClean="0"/>
              <a:t>tujuan yang spesifik</a:t>
            </a:r>
            <a:r>
              <a:rPr lang="en-US" altLang="id-ID" smtClean="0"/>
              <a:t> dalam </a:t>
            </a:r>
            <a:r>
              <a:rPr lang="en-US" altLang="id-ID" b="1" smtClean="0"/>
              <a:t>jangka waktu tertentu</a:t>
            </a:r>
            <a:r>
              <a:rPr lang="en-US" altLang="id-ID" smtClean="0"/>
              <a:t>.</a:t>
            </a:r>
          </a:p>
          <a:p>
            <a:pPr eaLnBrk="1" hangingPunct="1">
              <a:buFontTx/>
              <a:buNone/>
            </a:pPr>
            <a:r>
              <a:rPr lang="en-US" altLang="id-ID" sz="1600" i="1" smtClean="0"/>
              <a:t>	[Managing Information Technology Projects, Graham McLeod &amp; Derek Smith]</a:t>
            </a:r>
          </a:p>
        </p:txBody>
      </p:sp>
      <p:sp>
        <p:nvSpPr>
          <p:cNvPr id="14340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14341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0C7F511-1841-4805-8D09-FE61D3E27BAD}" type="slidenum">
              <a:rPr lang="en-US" altLang="id-ID" smtClean="0"/>
              <a:pPr eaLnBrk="1" hangingPunct="1"/>
              <a:t>10</a:t>
            </a:fld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Atribut Proyek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Mempunyai </a:t>
            </a:r>
            <a:r>
              <a:rPr lang="en-US" altLang="id-ID" b="1" smtClean="0"/>
              <a:t>tujuan</a:t>
            </a:r>
            <a:r>
              <a:rPr lang="en-US" altLang="id-ID" smtClean="0"/>
              <a:t> yang unik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id-ID" smtClean="0"/>
              <a:t>	Setiap proyek harus mempunyai tujuan (</a:t>
            </a:r>
            <a:r>
              <a:rPr lang="en-US" altLang="id-ID" i="1" smtClean="0"/>
              <a:t>objective</a:t>
            </a:r>
            <a:r>
              <a:rPr lang="en-US" altLang="id-ID" smtClean="0"/>
              <a:t>) yang terdefinisi dengan baik.</a:t>
            </a:r>
          </a:p>
          <a:p>
            <a:pPr eaLnBrk="1" hangingPunct="1"/>
            <a:r>
              <a:rPr lang="en-US" altLang="id-ID" smtClean="0"/>
              <a:t>Bersifat </a:t>
            </a:r>
            <a:r>
              <a:rPr lang="en-US" altLang="id-ID" b="1" smtClean="0"/>
              <a:t>sementara</a:t>
            </a:r>
          </a:p>
          <a:p>
            <a:pPr eaLnBrk="1" hangingPunct="1"/>
            <a:r>
              <a:rPr lang="en-US" altLang="id-ID" smtClean="0"/>
              <a:t>Dibangun berdasarkan </a:t>
            </a:r>
            <a:r>
              <a:rPr lang="en-US" altLang="id-ID" b="1" i="1" smtClean="0"/>
              <a:t>progressive elaboration</a:t>
            </a:r>
          </a:p>
          <a:p>
            <a:pPr eaLnBrk="1" hangingPunct="1"/>
            <a:r>
              <a:rPr lang="en-US" altLang="id-ID" smtClean="0"/>
              <a:t>Membutuhkan </a:t>
            </a:r>
            <a:r>
              <a:rPr lang="en-US" altLang="id-ID" b="1" smtClean="0"/>
              <a:t>sumber daya</a:t>
            </a:r>
            <a:r>
              <a:rPr lang="en-US" altLang="id-ID" smtClean="0"/>
              <a:t> dari berbagai area</a:t>
            </a:r>
          </a:p>
          <a:p>
            <a:pPr eaLnBrk="1" hangingPunct="1"/>
            <a:r>
              <a:rPr lang="en-US" altLang="id-ID" smtClean="0"/>
              <a:t>Mempunyai </a:t>
            </a:r>
            <a:r>
              <a:rPr lang="en-US" altLang="id-ID" b="1" smtClean="0"/>
              <a:t>pelanggan utama / sponsor</a:t>
            </a:r>
            <a:r>
              <a:rPr lang="en-US" altLang="id-ID" smtClean="0"/>
              <a:t> proyek</a:t>
            </a:r>
          </a:p>
          <a:p>
            <a:pPr eaLnBrk="1" hangingPunct="1"/>
            <a:r>
              <a:rPr lang="en-US" altLang="id-ID" smtClean="0"/>
              <a:t>Bersifat </a:t>
            </a:r>
            <a:r>
              <a:rPr lang="en-US" altLang="id-ID" b="1" i="1" smtClean="0"/>
              <a:t>uncertainty</a:t>
            </a:r>
            <a:endParaRPr lang="en-US" altLang="id-ID" b="1" smtClean="0"/>
          </a:p>
        </p:txBody>
      </p:sp>
      <p:sp>
        <p:nvSpPr>
          <p:cNvPr id="15364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15365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206A30-11CA-4C9D-9A37-12B6BD757B63}" type="slidenum">
              <a:rPr lang="en-US" altLang="id-ID" smtClean="0"/>
              <a:pPr eaLnBrk="1" hangingPunct="1"/>
              <a:t>11</a:t>
            </a:fld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id-ID" smtClean="0"/>
              <a:t>Proyek vs Kegiatan Operasional</a:t>
            </a:r>
          </a:p>
        </p:txBody>
      </p:sp>
      <p:sp>
        <p:nvSpPr>
          <p:cNvPr id="16387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16388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69FE6F-AED7-4B43-9A27-6FEE9C1DEE95}" type="slidenum">
              <a:rPr lang="en-US" altLang="id-ID" smtClean="0"/>
              <a:pPr eaLnBrk="1" hangingPunct="1"/>
              <a:t>12</a:t>
            </a:fld>
            <a:endParaRPr lang="en-US" altLang="id-ID" smtClean="0"/>
          </a:p>
        </p:txBody>
      </p:sp>
      <p:graphicFrame>
        <p:nvGraphicFramePr>
          <p:cNvPr id="8" name="Diagram 7"/>
          <p:cNvGraphicFramePr/>
          <p:nvPr/>
        </p:nvGraphicFramePr>
        <p:xfrm>
          <a:off x="609600" y="1828800"/>
          <a:ext cx="7086600" cy="383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Contoh Proyek Teknologi Informasi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8313" indent="-468313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id-ID" sz="2200" i="1" smtClean="0"/>
              <a:t>Helpdesk</a:t>
            </a:r>
            <a:r>
              <a:rPr lang="en-US" altLang="id-ID" sz="2200" smtClean="0"/>
              <a:t> atau teknisi memperbaiki laptop di sebuah departemen perusahaan</a:t>
            </a:r>
          </a:p>
          <a:p>
            <a:pPr marL="468313" indent="-468313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id-ID" sz="2200" smtClean="0"/>
              <a:t>Pengembangan perangkat lunak, dengan menambah sebuah fitur baru</a:t>
            </a:r>
          </a:p>
          <a:p>
            <a:pPr marL="468313" indent="-468313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id-ID" sz="2200" smtClean="0"/>
              <a:t>Pengembangan infrastruktur untuk menyediakan akses </a:t>
            </a:r>
            <a:r>
              <a:rPr lang="en-US" altLang="id-ID" sz="2200" i="1" smtClean="0"/>
              <a:t>wireless Internet</a:t>
            </a:r>
          </a:p>
          <a:p>
            <a:pPr marL="468313" indent="-468313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id-ID" sz="2200" smtClean="0"/>
              <a:t>Membangun peraturan-peraturan standar dalam komunikasi dengan teknologi informasi</a:t>
            </a:r>
          </a:p>
          <a:p>
            <a:pPr marL="468313" indent="-468313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id-ID" sz="2200" smtClean="0"/>
              <a:t>Membangun website perusahaan</a:t>
            </a:r>
          </a:p>
          <a:p>
            <a:pPr marL="468313" indent="-468313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id-ID" sz="2200" smtClean="0"/>
              <a:t>Jaringan televisi membangun sistem </a:t>
            </a:r>
            <a:r>
              <a:rPr lang="en-US" altLang="id-ID" sz="2200" i="1" smtClean="0"/>
              <a:t>voting</a:t>
            </a:r>
            <a:r>
              <a:rPr lang="en-US" altLang="id-ID" sz="2200" smtClean="0"/>
              <a:t> bagi pemirsa</a:t>
            </a:r>
          </a:p>
          <a:p>
            <a:pPr marL="468313" indent="-468313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id-ID" sz="2200" smtClean="0"/>
              <a:t>dsb </a:t>
            </a:r>
          </a:p>
        </p:txBody>
      </p:sp>
      <p:sp>
        <p:nvSpPr>
          <p:cNvPr id="17412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17413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C57675-04F5-453C-B300-046AF82BB21B}" type="slidenum">
              <a:rPr lang="en-US" altLang="id-ID" smtClean="0"/>
              <a:pPr eaLnBrk="1" hangingPunct="1"/>
              <a:t>13</a:t>
            </a:fld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Kendala Proyek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d-ID" sz="2200" b="1" smtClean="0"/>
              <a:t>Ruang Lingkup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id-ID" sz="2200" smtClean="0"/>
              <a:t>	Mendefinisikan apa yang termasuk dalam pekerjaan proyek, produk/servis/hasil yang diinginkan sponsor proyek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200" b="1" smtClean="0"/>
              <a:t>Waktu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id-ID" sz="2200" smtClean="0"/>
              <a:t>	Mendefinisikan waktu yang dibutuhkan untuk menyelesaikan proyek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200" b="1" smtClean="0"/>
              <a:t>Biaya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id-ID" sz="2200" smtClean="0"/>
              <a:t>	Mendefinisikan dana yang dibutuhkan untuk menyelesaikan proyek</a:t>
            </a:r>
          </a:p>
        </p:txBody>
      </p:sp>
      <p:sp>
        <p:nvSpPr>
          <p:cNvPr id="18436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18437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1FDF2A-F572-4694-AB89-B1690E68BF85}" type="slidenum">
              <a:rPr lang="en-US" altLang="id-ID" smtClean="0"/>
              <a:pPr eaLnBrk="1" hangingPunct="1"/>
              <a:t>14</a:t>
            </a:fld>
            <a:endParaRPr lang="en-US" altLang="id-ID" smtClean="0"/>
          </a:p>
        </p:txBody>
      </p:sp>
      <p:pic>
        <p:nvPicPr>
          <p:cNvPr id="18439" name="Picture 5" descr="http://www.tecintel.com/images/tripleconstrai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76200"/>
            <a:ext cx="23304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Manajemen Proyek(1)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391400" cy="45259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id-ID" smtClean="0"/>
              <a:t>	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id-ID" smtClean="0"/>
              <a:t>	Penerapan </a:t>
            </a:r>
            <a:r>
              <a:rPr lang="en-US" altLang="id-ID" b="1" smtClean="0"/>
              <a:t>pengetahuan, keterampilan, alat-alat dan teknik</a:t>
            </a:r>
            <a:r>
              <a:rPr lang="en-US" altLang="id-ID" smtClean="0"/>
              <a:t> untuk merancang </a:t>
            </a:r>
            <a:r>
              <a:rPr lang="en-US" altLang="id-ID" b="1" smtClean="0"/>
              <a:t>aktivitas-aktivitas</a:t>
            </a:r>
            <a:r>
              <a:rPr lang="en-US" altLang="id-ID" smtClean="0"/>
              <a:t> yang dibutuhkan dalam rangka mencapai </a:t>
            </a:r>
            <a:r>
              <a:rPr lang="en-US" altLang="id-ID" b="1" smtClean="0"/>
              <a:t>tujuan proyek</a:t>
            </a:r>
          </a:p>
        </p:txBody>
      </p:sp>
      <p:sp>
        <p:nvSpPr>
          <p:cNvPr id="19460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19461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CA76B7-E25D-453B-8054-4A5403932A61}" type="slidenum">
              <a:rPr lang="en-US" altLang="id-ID" smtClean="0"/>
              <a:pPr eaLnBrk="1" hangingPunct="1"/>
              <a:t>15</a:t>
            </a:fld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Manajemen Proyek(2)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id-ID" smtClean="0"/>
              <a:t>Manajer Proyek bertanggung jawab untuk </a:t>
            </a:r>
            <a:r>
              <a:rPr lang="en-US" altLang="id-ID" b="1" smtClean="0"/>
              <a:t>mencapai tujuan </a:t>
            </a:r>
            <a:r>
              <a:rPr lang="en-US" altLang="id-ID" smtClean="0"/>
              <a:t>proyek, melalui :</a:t>
            </a:r>
          </a:p>
          <a:p>
            <a:pPr marL="849313" lvl="1" indent="-457200" algn="just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altLang="id-ID" sz="2200" smtClean="0"/>
              <a:t>Identifikasi </a:t>
            </a:r>
            <a:r>
              <a:rPr lang="en-US" altLang="id-ID" sz="2200" b="1" smtClean="0"/>
              <a:t>kebutuhan</a:t>
            </a:r>
            <a:r>
              <a:rPr lang="en-US" altLang="id-ID" sz="2200" smtClean="0"/>
              <a:t> proyek</a:t>
            </a:r>
          </a:p>
          <a:p>
            <a:pPr marL="849313" lvl="1" indent="-457200" algn="just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altLang="id-ID" sz="2200" smtClean="0"/>
              <a:t>Membangun atau mendefinisikan </a:t>
            </a:r>
            <a:r>
              <a:rPr lang="en-US" altLang="id-ID" sz="2200" b="1" smtClean="0"/>
              <a:t>tujuan</a:t>
            </a:r>
            <a:r>
              <a:rPr lang="en-US" altLang="id-ID" sz="2200" smtClean="0"/>
              <a:t> proyek dengan jelas (dan dapat dicapai)</a:t>
            </a:r>
          </a:p>
          <a:p>
            <a:pPr marL="849313" lvl="1" indent="-457200" algn="just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altLang="id-ID" sz="2200" smtClean="0"/>
              <a:t>Menyeimbangkan permintaan </a:t>
            </a:r>
            <a:r>
              <a:rPr lang="en-US" altLang="id-ID" sz="2200" b="1" smtClean="0"/>
              <a:t>kualitas</a:t>
            </a:r>
            <a:r>
              <a:rPr lang="en-US" altLang="id-ID" sz="2200" smtClean="0"/>
              <a:t> yang diinginkan   dengan </a:t>
            </a:r>
            <a:r>
              <a:rPr lang="en-US" altLang="id-ID" sz="2200" b="1" smtClean="0"/>
              <a:t>ruang lingkup proyek, waktu dan biaya</a:t>
            </a:r>
          </a:p>
          <a:p>
            <a:pPr marL="849313" lvl="1" indent="-457200" algn="just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altLang="id-ID" sz="2200" smtClean="0"/>
              <a:t>Mengadaptasi </a:t>
            </a:r>
            <a:r>
              <a:rPr lang="en-US" altLang="id-ID" sz="2200" b="1" smtClean="0"/>
              <a:t>spesifikasi, perencanaan dan pendekatan</a:t>
            </a:r>
            <a:r>
              <a:rPr lang="en-US" altLang="id-ID" sz="2200" smtClean="0"/>
              <a:t> dari berbagai pertimbangan dan harapan dari semua stakeholder</a:t>
            </a:r>
          </a:p>
          <a:p>
            <a:pPr algn="just" eaLnBrk="1" hangingPunct="1">
              <a:lnSpc>
                <a:spcPct val="80000"/>
              </a:lnSpc>
            </a:pPr>
            <a:endParaRPr lang="en-US" altLang="id-ID" smtClean="0"/>
          </a:p>
        </p:txBody>
      </p:sp>
      <p:sp>
        <p:nvSpPr>
          <p:cNvPr id="20484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20485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D9DFBA-9762-42B7-B6DA-50C7762E9073}" type="slidenum">
              <a:rPr lang="en-US" altLang="id-ID" smtClean="0"/>
              <a:pPr eaLnBrk="1" hangingPunct="1"/>
              <a:t>16</a:t>
            </a:fld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Stakeholders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b="1" i="1" smtClean="0"/>
              <a:t>Stakeholders</a:t>
            </a:r>
            <a:r>
              <a:rPr lang="en-US" altLang="id-ID" smtClean="0"/>
              <a:t> adalah orang-orang yang terlibat atau dipengaruhi oleh aktivitas proyek.</a:t>
            </a:r>
          </a:p>
          <a:p>
            <a:pPr eaLnBrk="1" hangingPunct="1"/>
            <a:r>
              <a:rPr lang="en-US" altLang="id-ID" smtClean="0"/>
              <a:t>Kebutuhan  dan keinginan </a:t>
            </a:r>
            <a:r>
              <a:rPr lang="en-US" altLang="id-ID" i="1" smtClean="0"/>
              <a:t>stakeholders</a:t>
            </a:r>
            <a:r>
              <a:rPr lang="en-US" altLang="id-ID" smtClean="0"/>
              <a:t> pada suatu proyek akan beraneka ragam</a:t>
            </a:r>
          </a:p>
          <a:p>
            <a:pPr eaLnBrk="1" hangingPunct="1"/>
            <a:r>
              <a:rPr lang="en-US" altLang="id-ID" smtClean="0"/>
              <a:t>Yang termasuk </a:t>
            </a:r>
            <a:r>
              <a:rPr lang="en-US" altLang="id-ID" b="1" i="1" smtClean="0"/>
              <a:t>stakeholders</a:t>
            </a:r>
            <a:r>
              <a:rPr lang="en-US" altLang="id-ID" smtClean="0"/>
              <a:t>: sponsor proyek, manajer &amp; tim proyek, staf pendukung, pengguna hasil proyek, supplier, “musuh proyek”(orang yang merasa dirugikan dengan adanya proyek yang berlangsung)</a:t>
            </a:r>
          </a:p>
        </p:txBody>
      </p:sp>
      <p:sp>
        <p:nvSpPr>
          <p:cNvPr id="21508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21509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810423-FBE6-4941-BB37-ED754B11DF28}" type="slidenum">
              <a:rPr lang="en-US" altLang="id-ID" smtClean="0"/>
              <a:pPr eaLnBrk="1" hangingPunct="1"/>
              <a:t>17</a:t>
            </a:fld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D:\IMELDA\MPTI\mpframewor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879600"/>
            <a:ext cx="8686800" cy="4597400"/>
          </a:xfrm>
          <a:noFill/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Knowledge Area (1)</a:t>
            </a:r>
          </a:p>
        </p:txBody>
      </p:sp>
      <p:sp>
        <p:nvSpPr>
          <p:cNvPr id="22532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22533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D21396-CA7D-4201-BB1E-F4055053942B}" type="slidenum">
              <a:rPr lang="en-US" altLang="id-ID" smtClean="0"/>
              <a:pPr eaLnBrk="1" hangingPunct="1"/>
              <a:t>18</a:t>
            </a:fld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Knowledge Area (2)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marL="273050" indent="-273050" eaLnBrk="1" hangingPunct="1">
              <a:buClr>
                <a:schemeClr val="tx1"/>
              </a:buClr>
              <a:buFont typeface="Wingdings 2" pitchFamily="18" charset="2"/>
              <a:buChar char=""/>
            </a:pPr>
            <a:r>
              <a:rPr lang="en-US" altLang="id-ID" b="1" i="1" smtClean="0"/>
              <a:t>Knowledge Area: </a:t>
            </a:r>
            <a:r>
              <a:rPr lang="en-US" altLang="id-ID" smtClean="0"/>
              <a:t>adalah kompetensi utama yang harus  dikembangkan  oleh manajer proyek</a:t>
            </a:r>
          </a:p>
          <a:p>
            <a:pPr marL="673100" lvl="1" indent="-273050" eaLnBrk="1" hangingPunct="1">
              <a:buClr>
                <a:schemeClr val="tx1"/>
              </a:buClr>
              <a:buFont typeface="Wingdings 2" pitchFamily="18" charset="2"/>
              <a:buChar char=""/>
            </a:pPr>
            <a:r>
              <a:rPr lang="en-US" altLang="id-ID" smtClean="0"/>
              <a:t>4 kompetensi utama berkaitan dengan tujuan proyek (</a:t>
            </a:r>
            <a:r>
              <a:rPr lang="en-US" altLang="id-ID" i="1" smtClean="0"/>
              <a:t>scope, time, cost, quality)</a:t>
            </a:r>
          </a:p>
          <a:p>
            <a:pPr marL="673100" lvl="1" indent="-273050" eaLnBrk="1" hangingPunct="1">
              <a:buClr>
                <a:schemeClr val="tx1"/>
              </a:buClr>
              <a:buFont typeface="Wingdings 2" pitchFamily="18" charset="2"/>
              <a:buChar char=""/>
            </a:pPr>
            <a:r>
              <a:rPr lang="en-US" altLang="id-ID" smtClean="0"/>
              <a:t>4 kompetensi pendukung untuk mencapai tujuan proyek (</a:t>
            </a:r>
            <a:r>
              <a:rPr lang="en-US" altLang="id-ID" i="1" smtClean="0"/>
              <a:t>human resources, communication, risk, </a:t>
            </a:r>
            <a:r>
              <a:rPr lang="en-US" altLang="id-ID" smtClean="0"/>
              <a:t>dan </a:t>
            </a:r>
            <a:r>
              <a:rPr lang="en-US" altLang="id-ID" i="1" smtClean="0"/>
              <a:t>procurement</a:t>
            </a:r>
            <a:r>
              <a:rPr lang="en-US" altLang="id-ID" smtClean="0"/>
              <a:t>)</a:t>
            </a:r>
          </a:p>
          <a:p>
            <a:pPr marL="673100" lvl="1" indent="-273050" eaLnBrk="1" hangingPunct="1">
              <a:buClr>
                <a:schemeClr val="tx1"/>
              </a:buClr>
              <a:buFont typeface="Wingdings 2" pitchFamily="18" charset="2"/>
              <a:buChar char=""/>
            </a:pPr>
            <a:r>
              <a:rPr lang="en-US" altLang="id-ID" smtClean="0"/>
              <a:t>1 kompetensi yang mempengaruhi dan dipengaruhi oleh seluruh kompetensi lainnya (</a:t>
            </a:r>
            <a:r>
              <a:rPr lang="en-US" altLang="id-ID" i="1" smtClean="0"/>
              <a:t>project integration</a:t>
            </a:r>
            <a:r>
              <a:rPr lang="en-US" altLang="id-ID" smtClean="0"/>
              <a:t>)</a:t>
            </a:r>
          </a:p>
        </p:txBody>
      </p:sp>
      <p:sp>
        <p:nvSpPr>
          <p:cNvPr id="23556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23557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36B09C-EEA0-44BA-99C6-6D8AB8D5A1A9}" type="slidenum">
              <a:rPr lang="en-US" altLang="id-ID" smtClean="0"/>
              <a:pPr eaLnBrk="1" hangingPunct="1"/>
              <a:t>19</a:t>
            </a:fld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Tujuan Perkuliahan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id-ID" smtClean="0"/>
              <a:t>	</a:t>
            </a:r>
            <a:endParaRPr lang="id-ID" altLang="id-ID" smtClean="0"/>
          </a:p>
          <a:p>
            <a:pPr algn="ctr" eaLnBrk="1" hangingPunct="1">
              <a:buFontTx/>
              <a:buNone/>
            </a:pPr>
            <a:r>
              <a:rPr lang="en-US" altLang="id-ID" smtClean="0"/>
              <a:t>Mahasiswa memahami arti </a:t>
            </a:r>
            <a:endParaRPr lang="id-ID" altLang="id-ID" smtClean="0"/>
          </a:p>
          <a:p>
            <a:pPr algn="ctr" eaLnBrk="1" hangingPunct="1">
              <a:buFontTx/>
              <a:buNone/>
            </a:pPr>
            <a:r>
              <a:rPr lang="en-US" altLang="id-ID" b="1" smtClean="0"/>
              <a:t>Manajemen Proyek Teknologi Informasi</a:t>
            </a:r>
            <a:r>
              <a:rPr lang="en-US" altLang="id-ID" smtClean="0"/>
              <a:t>, </a:t>
            </a:r>
            <a:endParaRPr lang="id-ID" altLang="id-ID" smtClean="0"/>
          </a:p>
          <a:p>
            <a:pPr algn="ctr" eaLnBrk="1" hangingPunct="1">
              <a:buFontTx/>
              <a:buNone/>
            </a:pPr>
            <a:r>
              <a:rPr lang="en-US" altLang="id-ID" smtClean="0"/>
              <a:t>sehingga mampu </a:t>
            </a:r>
            <a:r>
              <a:rPr lang="id-ID" altLang="id-ID" smtClean="0"/>
              <a:t> </a:t>
            </a:r>
            <a:r>
              <a:rPr lang="en-US" altLang="id-ID" b="1" smtClean="0"/>
              <a:t>menganalisis, merencanakan, dan mendokumentasikan</a:t>
            </a:r>
            <a:r>
              <a:rPr lang="en-US" altLang="id-ID" smtClean="0"/>
              <a:t> </a:t>
            </a:r>
            <a:endParaRPr lang="id-ID" altLang="id-ID" smtClean="0"/>
          </a:p>
          <a:p>
            <a:pPr algn="ctr" eaLnBrk="1" hangingPunct="1">
              <a:buFontTx/>
              <a:buNone/>
            </a:pPr>
            <a:r>
              <a:rPr lang="en-US" altLang="id-ID" smtClean="0"/>
              <a:t>hal-hal yang diperlukan dalam melaksanakan tiap tahapan Proyek Teknologi Informasi.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893021-E3D2-46AD-BF9F-3E23A87CE771}" type="slidenum">
              <a:rPr lang="en-US" altLang="id-ID" smtClean="0"/>
              <a:pPr eaLnBrk="1" hangingPunct="1"/>
              <a:t>2</a:t>
            </a:fld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Knowledge Area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tx1"/>
              </a:buClr>
              <a:buFont typeface="Wingdings 2"/>
              <a:buChar char=""/>
              <a:defRPr/>
            </a:pPr>
            <a:r>
              <a:rPr lang="en-US" b="1" i="1" dirty="0" smtClean="0"/>
              <a:t>Project integration management:</a:t>
            </a:r>
            <a:r>
              <a:rPr lang="en-US" dirty="0" smtClean="0"/>
              <a:t> </a:t>
            </a:r>
            <a:r>
              <a:rPr lang="en-US" dirty="0" err="1" smtClean="0"/>
              <a:t>mengintegrasikan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tx1"/>
              </a:buClr>
              <a:buFont typeface="Wingdings 2"/>
              <a:buChar char=""/>
              <a:defRPr/>
            </a:pPr>
            <a:r>
              <a:rPr lang="en-US" b="1" i="1" dirty="0" smtClean="0"/>
              <a:t>Project scope management: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tx1"/>
              </a:buClr>
              <a:buFont typeface="Wingdings 2"/>
              <a:buChar char=""/>
              <a:defRPr/>
            </a:pPr>
            <a:r>
              <a:rPr lang="en-US" b="1" i="1" dirty="0" smtClean="0"/>
              <a:t>Project time management:</a:t>
            </a:r>
            <a:r>
              <a:rPr lang="en-US" dirty="0" smtClean="0"/>
              <a:t> </a:t>
            </a:r>
            <a:r>
              <a:rPr lang="en-US" dirty="0" err="1" smtClean="0"/>
              <a:t>memperkirakan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,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yang </a:t>
            </a:r>
            <a:r>
              <a:rPr lang="en-US" dirty="0" err="1" smtClean="0"/>
              <a:t>wajar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ketepatan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i="1" dirty="0" smtClean="0"/>
              <a:t>Project cost management:</a:t>
            </a:r>
            <a:r>
              <a:rPr lang="en-US" dirty="0" smtClean="0"/>
              <a:t> </a:t>
            </a:r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budget </a:t>
            </a:r>
            <a:r>
              <a:rPr lang="en-US" dirty="0" err="1" smtClean="0"/>
              <a:t>proyek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i="1" dirty="0" smtClean="0"/>
              <a:t>Project quality management: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memuaskan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disepakati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</a:p>
        </p:txBody>
      </p:sp>
      <p:sp>
        <p:nvSpPr>
          <p:cNvPr id="24580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24581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C8F694-4C04-4FE0-85C3-68EAD258670A}" type="slidenum">
              <a:rPr lang="en-US" altLang="id-ID" smtClean="0"/>
              <a:pPr eaLnBrk="1" hangingPunct="1"/>
              <a:t>20</a:t>
            </a:fld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Knowledge Area (4)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b="1" i="1" dirty="0" smtClean="0"/>
              <a:t>Project human resources management:</a:t>
            </a:r>
            <a:r>
              <a:rPr lang="en-US" sz="2200" dirty="0" smtClean="0"/>
              <a:t> </a:t>
            </a:r>
            <a:r>
              <a:rPr lang="en-US" sz="2200" dirty="0" err="1" smtClean="0"/>
              <a:t>berkaitan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efektivitas</a:t>
            </a:r>
            <a:r>
              <a:rPr lang="en-US" sz="2200" dirty="0" smtClean="0"/>
              <a:t> </a:t>
            </a:r>
            <a:r>
              <a:rPr lang="en-US" sz="2200" dirty="0" err="1" smtClean="0"/>
              <a:t>menggunakan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sumber</a:t>
            </a:r>
            <a:r>
              <a:rPr lang="en-US" sz="2200" dirty="0" smtClean="0"/>
              <a:t> </a:t>
            </a:r>
            <a:r>
              <a:rPr lang="en-US" sz="2200" dirty="0" err="1" smtClean="0"/>
              <a:t>daya</a:t>
            </a:r>
            <a:r>
              <a:rPr lang="en-US" sz="2200" dirty="0" smtClean="0"/>
              <a:t> </a:t>
            </a:r>
            <a:r>
              <a:rPr lang="en-US" sz="2200" dirty="0" err="1" smtClean="0"/>
              <a:t>manusia</a:t>
            </a:r>
            <a:r>
              <a:rPr lang="en-US" sz="2200" dirty="0" smtClean="0"/>
              <a:t> yang </a:t>
            </a:r>
            <a:r>
              <a:rPr lang="en-US" sz="2200" dirty="0" err="1" smtClean="0"/>
              <a:t>terlibat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proyek</a:t>
            </a:r>
            <a:r>
              <a:rPr lang="en-US" sz="2200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b="1" i="1" dirty="0" smtClean="0"/>
              <a:t>Project communication management:</a:t>
            </a:r>
            <a:r>
              <a:rPr lang="en-US" sz="2200" dirty="0" smtClean="0"/>
              <a:t> </a:t>
            </a:r>
            <a:r>
              <a:rPr lang="en-US" sz="2200" dirty="0" err="1" smtClean="0"/>
              <a:t>membuat</a:t>
            </a:r>
            <a:r>
              <a:rPr lang="en-US" sz="2200" dirty="0" smtClean="0"/>
              <a:t>, </a:t>
            </a:r>
            <a:r>
              <a:rPr lang="en-US" sz="2200" dirty="0" err="1" smtClean="0"/>
              <a:t>mengumpulkan</a:t>
            </a:r>
            <a:r>
              <a:rPr lang="en-US" sz="2200" dirty="0" smtClean="0"/>
              <a:t>, </a:t>
            </a:r>
            <a:r>
              <a:rPr lang="en-US" sz="2200" dirty="0" err="1" smtClean="0"/>
              <a:t>menyebarkan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menyimpan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informasi</a:t>
            </a:r>
            <a:r>
              <a:rPr lang="en-US" sz="2200" dirty="0" smtClean="0"/>
              <a:t> </a:t>
            </a:r>
            <a:r>
              <a:rPr lang="en-US" sz="2200" dirty="0" err="1" smtClean="0"/>
              <a:t>proyek</a:t>
            </a:r>
            <a:endParaRPr lang="en-US" sz="2200" dirty="0" smtClean="0"/>
          </a:p>
          <a:p>
            <a:pPr eaLnBrk="1" hangingPunct="1">
              <a:defRPr/>
            </a:pPr>
            <a:r>
              <a:rPr lang="en-US" sz="2200" b="1" i="1" dirty="0" smtClean="0"/>
              <a:t>Project risk management:</a:t>
            </a:r>
            <a:r>
              <a:rPr lang="en-US" sz="2200" dirty="0" smtClean="0"/>
              <a:t> </a:t>
            </a:r>
            <a:r>
              <a:rPr lang="en-US" sz="2200" dirty="0" err="1" smtClean="0"/>
              <a:t>mengidentifikasi</a:t>
            </a:r>
            <a:r>
              <a:rPr lang="en-US" sz="2200" dirty="0" smtClean="0"/>
              <a:t>, </a:t>
            </a:r>
            <a:r>
              <a:rPr lang="en-US" sz="2200" dirty="0" err="1" smtClean="0"/>
              <a:t>menganalisis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merespon</a:t>
            </a:r>
            <a:r>
              <a:rPr lang="en-US" sz="2200" dirty="0" smtClean="0"/>
              <a:t> </a:t>
            </a:r>
            <a:r>
              <a:rPr lang="en-US" sz="2200" dirty="0" err="1" smtClean="0"/>
              <a:t>resiko-resiko</a:t>
            </a:r>
            <a:r>
              <a:rPr lang="en-US" sz="2200" dirty="0" smtClean="0"/>
              <a:t> yang </a:t>
            </a:r>
            <a:r>
              <a:rPr lang="en-US" sz="2200" dirty="0" err="1" smtClean="0"/>
              <a:t>berkaitan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proyek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dikerjakan</a:t>
            </a:r>
            <a:r>
              <a:rPr lang="en-US" sz="2200" dirty="0" smtClean="0"/>
              <a:t>.</a:t>
            </a:r>
          </a:p>
          <a:p>
            <a:pPr eaLnBrk="1" hangingPunct="1">
              <a:defRPr/>
            </a:pPr>
            <a:r>
              <a:rPr lang="en-US" sz="2200" b="1" i="1" dirty="0" smtClean="0"/>
              <a:t>Project procurement management:</a:t>
            </a:r>
            <a:r>
              <a:rPr lang="en-US" sz="2200" dirty="0" smtClean="0"/>
              <a:t> </a:t>
            </a:r>
            <a:r>
              <a:rPr lang="en-US" sz="2200" dirty="0" err="1" smtClean="0"/>
              <a:t>memperoleh</a:t>
            </a:r>
            <a:r>
              <a:rPr lang="en-US" sz="2200" dirty="0" smtClean="0"/>
              <a:t> </a:t>
            </a:r>
            <a:r>
              <a:rPr lang="en-US" sz="2200" dirty="0" err="1" smtClean="0"/>
              <a:t>barang-barang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servis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mendukung</a:t>
            </a:r>
            <a:r>
              <a:rPr lang="en-US" sz="2200" dirty="0" smtClean="0"/>
              <a:t> </a:t>
            </a:r>
            <a:r>
              <a:rPr lang="en-US" sz="2200" dirty="0" err="1" smtClean="0"/>
              <a:t>pelaksanaan</a:t>
            </a:r>
            <a:r>
              <a:rPr lang="en-US" sz="2200" dirty="0" smtClean="0"/>
              <a:t> </a:t>
            </a:r>
            <a:r>
              <a:rPr lang="en-US" sz="2200" dirty="0" err="1" smtClean="0"/>
              <a:t>proyek</a:t>
            </a:r>
            <a:r>
              <a:rPr lang="en-US" sz="2200" dirty="0" smtClean="0"/>
              <a:t> </a:t>
            </a:r>
            <a:r>
              <a:rPr lang="en-US" sz="2200" dirty="0" err="1" smtClean="0"/>
              <a:t>baik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maupun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luar</a:t>
            </a:r>
            <a:r>
              <a:rPr lang="en-US" sz="2200" dirty="0" smtClean="0"/>
              <a:t> </a:t>
            </a:r>
            <a:r>
              <a:rPr lang="en-US" sz="2200" dirty="0" err="1" smtClean="0"/>
              <a:t>organisasi</a:t>
            </a:r>
            <a:endParaRPr lang="en-US" sz="2200" dirty="0" smtClean="0"/>
          </a:p>
        </p:txBody>
      </p:sp>
      <p:sp>
        <p:nvSpPr>
          <p:cNvPr id="25604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25605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0ADB9F-E795-4B34-9B49-5630B4463A70}" type="slidenum">
              <a:rPr lang="en-US" altLang="id-ID" smtClean="0"/>
              <a:pPr eaLnBrk="1" hangingPunct="1"/>
              <a:t>21</a:t>
            </a:fld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Tools &amp; Technique 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1493837"/>
          </a:xfrm>
        </p:spPr>
        <p:txBody>
          <a:bodyPr/>
          <a:lstStyle/>
          <a:p>
            <a:pPr eaLnBrk="1" hangingPunct="1"/>
            <a:r>
              <a:rPr lang="en-US" altLang="id-ID" sz="2200" b="1" i="1" smtClean="0"/>
              <a:t>Project Management Tools &amp; Technique</a:t>
            </a:r>
            <a:r>
              <a:rPr lang="en-US" altLang="id-ID" sz="2200" smtClean="0"/>
              <a:t> adalah alat yang digunakan untuk menilai manajer proyek dan timnya dalam melaksanakan proyek berkaitan dengan 9 </a:t>
            </a:r>
            <a:r>
              <a:rPr lang="en-US" altLang="id-ID" sz="2200" i="1" smtClean="0"/>
              <a:t>knowledge area</a:t>
            </a:r>
          </a:p>
        </p:txBody>
      </p:sp>
      <p:sp>
        <p:nvSpPr>
          <p:cNvPr id="26628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26629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8CB4B7-47EB-4221-A1C2-F94C6DA8DE7B}" type="slidenum">
              <a:rPr lang="en-US" altLang="id-ID" smtClean="0"/>
              <a:pPr eaLnBrk="1" hangingPunct="1"/>
              <a:t>22</a:t>
            </a:fld>
            <a:endParaRPr lang="en-US" altLang="id-ID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3260725"/>
          <a:ext cx="7315200" cy="2544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748"/>
                <a:gridCol w="4449452"/>
              </a:tblGrid>
              <a:tr h="457098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chemeClr val="tx1"/>
                          </a:solidFill>
                        </a:rPr>
                        <a:t>Knowledge Area</a:t>
                      </a:r>
                      <a:endParaRPr lang="en-US" sz="1800" i="1" dirty="0">
                        <a:solidFill>
                          <a:schemeClr val="tx1"/>
                        </a:solidFill>
                      </a:endParaRPr>
                    </a:p>
                  </a:txBody>
                  <a:tcPr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chemeClr val="tx1"/>
                          </a:solidFill>
                        </a:rPr>
                        <a:t>Tools &amp; Technique Examples</a:t>
                      </a:r>
                      <a:endParaRPr lang="en-US" sz="1800" i="1" dirty="0">
                        <a:solidFill>
                          <a:schemeClr val="tx1"/>
                        </a:solidFill>
                      </a:endParaRPr>
                    </a:p>
                  </a:txBody>
                  <a:tcPr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944832"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solidFill>
                            <a:schemeClr val="tx1"/>
                          </a:solidFill>
                        </a:rPr>
                        <a:t>Integration Management</a:t>
                      </a:r>
                      <a:endParaRPr lang="en-US" sz="1800" i="1" dirty="0">
                        <a:solidFill>
                          <a:schemeClr val="tx1"/>
                        </a:solidFill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Project selection methods, project management</a:t>
                      </a:r>
                      <a:r>
                        <a:rPr lang="en-US" sz="1400" i="1" baseline="0" dirty="0" smtClean="0">
                          <a:solidFill>
                            <a:schemeClr val="tx1"/>
                          </a:solidFill>
                        </a:rPr>
                        <a:t> methodology, </a:t>
                      </a:r>
                      <a:r>
                        <a:rPr lang="en-US" sz="1400" b="1" i="1" baseline="0" dirty="0" smtClean="0">
                          <a:solidFill>
                            <a:schemeClr val="tx1"/>
                          </a:solidFill>
                        </a:rPr>
                        <a:t>project charters, </a:t>
                      </a:r>
                      <a:r>
                        <a:rPr lang="en-US" sz="1400" i="1" baseline="0" dirty="0" smtClean="0">
                          <a:solidFill>
                            <a:schemeClr val="tx1"/>
                          </a:solidFill>
                        </a:rPr>
                        <a:t>stakeholders analysis, project management plans, work authorization systems,…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4229"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solidFill>
                            <a:schemeClr val="tx1"/>
                          </a:solidFill>
                        </a:rPr>
                        <a:t>Scope</a:t>
                      </a:r>
                      <a:r>
                        <a:rPr lang="en-US" sz="1800" i="1" baseline="0" dirty="0" smtClean="0">
                          <a:solidFill>
                            <a:schemeClr val="tx1"/>
                          </a:solidFill>
                        </a:rPr>
                        <a:t> Management</a:t>
                      </a:r>
                      <a:endParaRPr lang="en-US" sz="1800" i="1" dirty="0">
                        <a:solidFill>
                          <a:schemeClr val="tx1"/>
                        </a:solidFill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Project scope</a:t>
                      </a:r>
                      <a:r>
                        <a:rPr lang="en-US" sz="1400" i="1" baseline="0" dirty="0" smtClean="0">
                          <a:solidFill>
                            <a:schemeClr val="tx1"/>
                          </a:solidFill>
                        </a:rPr>
                        <a:t> statements, statements of works, requirements analysis, </a:t>
                      </a:r>
                      <a:r>
                        <a:rPr lang="en-US" sz="1400" b="1" i="1" baseline="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i="1" baseline="0" dirty="0" smtClean="0">
                          <a:solidFill>
                            <a:schemeClr val="tx1"/>
                          </a:solidFill>
                        </a:rPr>
                        <a:t>scope change control,… 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04"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solidFill>
                            <a:schemeClr val="tx1"/>
                          </a:solidFill>
                        </a:rPr>
                        <a:t>Time Management</a:t>
                      </a:r>
                      <a:endParaRPr lang="en-US" sz="1800" i="1" dirty="0">
                        <a:solidFill>
                          <a:schemeClr val="tx1"/>
                        </a:solidFill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 smtClean="0">
                          <a:solidFill>
                            <a:schemeClr val="tx1"/>
                          </a:solidFill>
                        </a:rPr>
                        <a:t>Gantt Charts</a:t>
                      </a:r>
                      <a:r>
                        <a:rPr lang="en-US" sz="1600" i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 Project</a:t>
                      </a:r>
                      <a:r>
                        <a:rPr lang="en-US" sz="1400" i="1" baseline="0" dirty="0" smtClean="0">
                          <a:solidFill>
                            <a:schemeClr val="tx1"/>
                          </a:solidFill>
                        </a:rPr>
                        <a:t> Network Diagrams, Critical Path Analysis, PERT, milestone reviews,…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Tools &amp; Technique(2)</a:t>
            </a:r>
          </a:p>
        </p:txBody>
      </p:sp>
      <p:sp>
        <p:nvSpPr>
          <p:cNvPr id="27651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27652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EB0962-6BF9-4B86-9871-789EDB2C59E9}" type="slidenum">
              <a:rPr lang="en-US" altLang="id-ID" smtClean="0"/>
              <a:pPr eaLnBrk="1" hangingPunct="1"/>
              <a:t>23</a:t>
            </a:fld>
            <a:endParaRPr lang="en-US" altLang="id-ID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447800"/>
          <a:ext cx="7315200" cy="4668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4114800"/>
              </a:tblGrid>
              <a:tr h="412050"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solidFill>
                            <a:schemeClr val="tx1"/>
                          </a:solidFill>
                        </a:rPr>
                        <a:t>Knowledge</a:t>
                      </a:r>
                      <a:r>
                        <a:rPr lang="en-US" sz="1800" i="1" baseline="0" dirty="0" smtClean="0">
                          <a:solidFill>
                            <a:schemeClr val="tx1"/>
                          </a:solidFill>
                        </a:rPr>
                        <a:t> Area</a:t>
                      </a:r>
                      <a:endParaRPr lang="en-US" sz="1800" i="1" dirty="0">
                        <a:solidFill>
                          <a:schemeClr val="tx1"/>
                        </a:solidFill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solidFill>
                            <a:schemeClr val="tx1"/>
                          </a:solidFill>
                        </a:rPr>
                        <a:t>Tools &amp; Technique Examples</a:t>
                      </a:r>
                      <a:endParaRPr lang="en-US" sz="1800" i="1" dirty="0">
                        <a:solidFill>
                          <a:schemeClr val="tx1"/>
                        </a:solidFill>
                      </a:endParaRPr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853381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Cost Management</a:t>
                      </a:r>
                      <a:endParaRPr lang="en-US" sz="1600" i="1" dirty="0"/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Net present value, </a:t>
                      </a:r>
                      <a:r>
                        <a:rPr lang="en-US" sz="1400" b="1" i="1" dirty="0" smtClean="0"/>
                        <a:t>return on investment</a:t>
                      </a:r>
                      <a:r>
                        <a:rPr lang="en-US" sz="1200" i="1" dirty="0" smtClean="0"/>
                        <a:t>,</a:t>
                      </a:r>
                      <a:r>
                        <a:rPr lang="en-US" sz="1200" i="1" baseline="0" dirty="0" smtClean="0"/>
                        <a:t> payback analysis, business cases, earned value management, project portfolio management, cost estimates, cost management plan, financial software</a:t>
                      </a:r>
                      <a:endParaRPr lang="en-US" sz="1200" i="1" dirty="0"/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510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Quality</a:t>
                      </a:r>
                      <a:r>
                        <a:rPr lang="en-US" sz="1600" i="1" baseline="0" dirty="0" smtClean="0"/>
                        <a:t> Management</a:t>
                      </a:r>
                      <a:endParaRPr lang="en-US" sz="1600" i="1" dirty="0"/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Six Sigma,</a:t>
                      </a:r>
                      <a:r>
                        <a:rPr lang="en-US" sz="1200" i="1" baseline="0" dirty="0" smtClean="0"/>
                        <a:t> Quality Control Charts, Pareto Diagrams, </a:t>
                      </a:r>
                      <a:r>
                        <a:rPr lang="en-US" sz="1400" b="1" i="1" baseline="0" dirty="0" smtClean="0"/>
                        <a:t>Fishbone /Ishikawa Diagrams</a:t>
                      </a:r>
                      <a:r>
                        <a:rPr lang="en-US" sz="1200" i="1" baseline="0" dirty="0" smtClean="0"/>
                        <a:t>, Quality Audits, Maturity Models, Statistical Methods</a:t>
                      </a:r>
                      <a:endParaRPr lang="en-US" sz="1200" i="1" dirty="0"/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0989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Human Resources Management</a:t>
                      </a:r>
                      <a:endParaRPr lang="en-US" sz="1600" i="1" dirty="0"/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Motivation techniques, </a:t>
                      </a:r>
                      <a:r>
                        <a:rPr lang="en-US" sz="1400" b="1" i="1" baseline="0" dirty="0" smtClean="0"/>
                        <a:t>responsibility assignment matrices</a:t>
                      </a:r>
                      <a:r>
                        <a:rPr lang="en-US" sz="1200" i="1" baseline="0" dirty="0" smtClean="0"/>
                        <a:t>, </a:t>
                      </a:r>
                      <a:r>
                        <a:rPr lang="en-US" sz="1200" i="1" dirty="0" smtClean="0"/>
                        <a:t>Emphatic</a:t>
                      </a:r>
                      <a:r>
                        <a:rPr lang="en-US" sz="1200" i="1" baseline="0" dirty="0" smtClean="0"/>
                        <a:t> listening, team contracts, resources histograms, resources leveling, team building exercises</a:t>
                      </a:r>
                      <a:endParaRPr lang="en-US" sz="1200" i="1" dirty="0"/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409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Communications</a:t>
                      </a:r>
                      <a:r>
                        <a:rPr lang="en-US" sz="1600" i="1" baseline="0" dirty="0" smtClean="0"/>
                        <a:t> Management</a:t>
                      </a:r>
                      <a:endParaRPr lang="en-US" sz="1600" i="1" dirty="0"/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Communication management</a:t>
                      </a:r>
                      <a:r>
                        <a:rPr lang="en-US" sz="1200" i="1" baseline="0" dirty="0" smtClean="0"/>
                        <a:t> plan, </a:t>
                      </a:r>
                      <a:r>
                        <a:rPr lang="en-US" sz="1400" i="1" baseline="0" dirty="0" smtClean="0"/>
                        <a:t>project Web sites, </a:t>
                      </a:r>
                      <a:r>
                        <a:rPr lang="en-US" sz="1400" b="1" i="1" baseline="0" dirty="0" smtClean="0"/>
                        <a:t>conflict management</a:t>
                      </a:r>
                      <a:r>
                        <a:rPr lang="en-US" sz="1200" i="1" baseline="0" dirty="0" smtClean="0"/>
                        <a:t>, Templates, status reports, …</a:t>
                      </a:r>
                      <a:endParaRPr lang="en-US" sz="1200" i="1" dirty="0"/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0989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Procurement Management</a:t>
                      </a:r>
                      <a:endParaRPr lang="en-US" sz="1600" i="1" dirty="0"/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Make-or-buy analysis, contracts, </a:t>
                      </a:r>
                      <a:r>
                        <a:rPr lang="en-US" sz="1400" i="1" dirty="0" smtClean="0"/>
                        <a:t>sources selection,</a:t>
                      </a:r>
                      <a:r>
                        <a:rPr lang="en-US" sz="1400" i="1" baseline="0" dirty="0" smtClean="0"/>
                        <a:t> </a:t>
                      </a:r>
                      <a:r>
                        <a:rPr lang="en-US" sz="1400" b="1" i="1" dirty="0" smtClean="0"/>
                        <a:t>requests for proposals</a:t>
                      </a:r>
                      <a:r>
                        <a:rPr lang="en-US" sz="1200" i="1" dirty="0" smtClean="0"/>
                        <a:t> or quotes, </a:t>
                      </a:r>
                      <a:r>
                        <a:rPr lang="en-US" sz="1200" i="1" baseline="0" dirty="0" smtClean="0"/>
                        <a:t>negotiating, e-procurement</a:t>
                      </a:r>
                      <a:endParaRPr lang="en-US" sz="1200" i="1" dirty="0"/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510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Risk Management</a:t>
                      </a:r>
                      <a:endParaRPr lang="en-US" sz="1600" i="1" dirty="0"/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Risk management plan, </a:t>
                      </a:r>
                      <a:r>
                        <a:rPr lang="en-US" sz="1400" b="1" i="1" dirty="0" smtClean="0"/>
                        <a:t>probability/impact matrix</a:t>
                      </a:r>
                      <a:r>
                        <a:rPr lang="en-US" sz="1200" i="1" dirty="0" smtClean="0"/>
                        <a:t>, risk ranking, Monte </a:t>
                      </a:r>
                      <a:r>
                        <a:rPr lang="en-US" sz="1200" i="1" dirty="0" err="1" smtClean="0"/>
                        <a:t>carlo</a:t>
                      </a:r>
                      <a:r>
                        <a:rPr lang="en-US" sz="1200" i="1" dirty="0" smtClean="0"/>
                        <a:t> simulation, top-ten</a:t>
                      </a:r>
                      <a:r>
                        <a:rPr lang="en-US" sz="1200" i="1" baseline="0" dirty="0" smtClean="0"/>
                        <a:t> risk item tracking</a:t>
                      </a:r>
                      <a:endParaRPr lang="en-US" sz="1200" i="1" dirty="0"/>
                    </a:p>
                  </a:txBody>
                  <a:tcPr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Peran Manajer Proyek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sz="2200" b="1" smtClean="0"/>
              <a:t>Mediator</a:t>
            </a:r>
            <a:r>
              <a:rPr lang="en-US" altLang="id-ID" sz="2200" smtClean="0"/>
              <a:t> antara proyek dan stakeholders</a:t>
            </a:r>
          </a:p>
          <a:p>
            <a:pPr eaLnBrk="1" hangingPunct="1"/>
            <a:r>
              <a:rPr lang="en-US" altLang="id-ID" sz="2200" smtClean="0"/>
              <a:t>Bertanggung jawab akan </a:t>
            </a:r>
            <a:r>
              <a:rPr lang="en-US" altLang="id-ID" sz="2200" b="1" smtClean="0"/>
              <a:t>kesuksesan</a:t>
            </a:r>
            <a:r>
              <a:rPr lang="en-US" altLang="id-ID" sz="2200" smtClean="0"/>
              <a:t> proyek sejak perencanaan, pelaksanaan proyek hingga penutupan/penyelesaian proyek</a:t>
            </a:r>
          </a:p>
        </p:txBody>
      </p:sp>
      <p:sp>
        <p:nvSpPr>
          <p:cNvPr id="28676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28677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57B131-05FE-4C6E-A540-0548ACD2DC3D}" type="slidenum">
              <a:rPr lang="en-US" altLang="id-ID" smtClean="0"/>
              <a:pPr eaLnBrk="1" hangingPunct="1"/>
              <a:t>24</a:t>
            </a:fld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29699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B3C775-47B5-4A88-907D-ED5EC7A7D97A}" type="slidenum">
              <a:rPr lang="en-US" altLang="id-ID" smtClean="0"/>
              <a:pPr eaLnBrk="1" hangingPunct="1"/>
              <a:t>25</a:t>
            </a:fld>
            <a:endParaRPr lang="en-US" altLang="id-ID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err="1"/>
              <a:t>Keterampilan</a:t>
            </a:r>
            <a:r>
              <a:rPr lang="en-US" sz="4000" dirty="0"/>
              <a:t> yang </a:t>
            </a:r>
            <a:r>
              <a:rPr lang="en-US" sz="4000" dirty="0" err="1"/>
              <a:t>dibutuhkan</a:t>
            </a:r>
            <a:r>
              <a:rPr lang="en-US" sz="4000" dirty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Manajer</a:t>
            </a:r>
            <a:r>
              <a:rPr lang="en-US" sz="4000" dirty="0" smtClean="0"/>
              <a:t> </a:t>
            </a:r>
            <a:r>
              <a:rPr lang="en-US" sz="4000" dirty="0" err="1"/>
              <a:t>Proyek</a:t>
            </a:r>
            <a:endParaRPr lang="en-US" sz="4000" dirty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8800"/>
            <a:ext cx="7086600" cy="4297363"/>
          </a:xfrm>
        </p:spPr>
        <p:txBody>
          <a:bodyPr/>
          <a:lstStyle/>
          <a:p>
            <a:pPr eaLnBrk="1" hangingPunct="1"/>
            <a:r>
              <a:rPr lang="en-US" altLang="id-ID" sz="2200" smtClean="0"/>
              <a:t>Kepemimpinan</a:t>
            </a:r>
          </a:p>
          <a:p>
            <a:pPr eaLnBrk="1" hangingPunct="1"/>
            <a:r>
              <a:rPr lang="en-US" altLang="id-ID" sz="2200" i="1" smtClean="0"/>
              <a:t>Soft skills/ human relations skills</a:t>
            </a:r>
          </a:p>
          <a:p>
            <a:pPr eaLnBrk="1" hangingPunct="1"/>
            <a:r>
              <a:rPr lang="en-US" altLang="id-ID" sz="2200" smtClean="0"/>
              <a:t>Negosiasi &amp; manajemen konflik</a:t>
            </a:r>
          </a:p>
          <a:p>
            <a:pPr eaLnBrk="1" hangingPunct="1"/>
            <a:r>
              <a:rPr lang="en-US" altLang="id-ID" sz="2200" i="1" smtClean="0"/>
              <a:t>Problem Solving</a:t>
            </a:r>
          </a:p>
          <a:p>
            <a:pPr eaLnBrk="1" hangingPunct="1"/>
            <a:r>
              <a:rPr lang="en-US" altLang="id-ID" sz="2200" i="1" smtClean="0"/>
              <a:t>Project Management Knowledge Area</a:t>
            </a:r>
          </a:p>
          <a:p>
            <a:pPr eaLnBrk="1" hangingPunct="1"/>
            <a:r>
              <a:rPr lang="en-US" altLang="id-ID" sz="2200" smtClean="0"/>
              <a:t>Pengetahuan yang luas berkaitan dengan bidangnya, seperti keuangan, akuntansi, </a:t>
            </a:r>
            <a:r>
              <a:rPr lang="en-US" altLang="id-ID" sz="2200" i="1" smtClean="0"/>
              <a:t>sales, marketing</a:t>
            </a:r>
            <a:r>
              <a:rPr lang="en-US" altLang="id-ID" sz="2200" smtClean="0"/>
              <a:t>, logistik, </a:t>
            </a:r>
            <a:r>
              <a:rPr lang="en-US" altLang="id-ID" sz="2200" i="1" smtClean="0"/>
              <a:t>strategic planning, tactical planning</a:t>
            </a:r>
            <a:r>
              <a:rPr lang="en-US" altLang="id-ID" sz="2200" smtClean="0"/>
              <a:t>, kompensasi, teknologi informasi, dll</a:t>
            </a:r>
          </a:p>
          <a:p>
            <a:pPr eaLnBrk="1" hangingPunct="1"/>
            <a:endParaRPr lang="en-US" altLang="id-ID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Faktor-faktor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keberhasilan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lnSpcReduction="10000"/>
          </a:bodyPr>
          <a:lstStyle/>
          <a:p>
            <a:pPr marL="398463" indent="-3984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err="1" smtClean="0"/>
              <a:t>Dukungan</a:t>
            </a:r>
            <a:r>
              <a:rPr lang="en-US" sz="2200" dirty="0" smtClean="0"/>
              <a:t> </a:t>
            </a:r>
            <a:r>
              <a:rPr lang="en-US" sz="2200" dirty="0" err="1" smtClean="0"/>
              <a:t>eksekutif</a:t>
            </a:r>
            <a:endParaRPr lang="en-US" sz="2200" dirty="0" smtClean="0"/>
          </a:p>
          <a:p>
            <a:pPr marL="398463" indent="-3984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err="1" smtClean="0"/>
              <a:t>Keterlibatan</a:t>
            </a:r>
            <a:r>
              <a:rPr lang="en-US" sz="2200" dirty="0" smtClean="0"/>
              <a:t> </a:t>
            </a:r>
            <a:r>
              <a:rPr lang="en-US" sz="2200" i="1" dirty="0" smtClean="0"/>
              <a:t>user</a:t>
            </a:r>
          </a:p>
          <a:p>
            <a:pPr marL="398463" indent="-3984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err="1" smtClean="0"/>
              <a:t>Pengalaman</a:t>
            </a:r>
            <a:r>
              <a:rPr lang="en-US" sz="2200" dirty="0" smtClean="0"/>
              <a:t> </a:t>
            </a:r>
            <a:r>
              <a:rPr lang="en-US" sz="2200" dirty="0" err="1" smtClean="0"/>
              <a:t>manajer</a:t>
            </a:r>
            <a:r>
              <a:rPr lang="en-US" sz="2200" dirty="0" smtClean="0"/>
              <a:t> </a:t>
            </a:r>
            <a:r>
              <a:rPr lang="en-US" sz="2200" dirty="0" err="1" smtClean="0"/>
              <a:t>proyek</a:t>
            </a:r>
            <a:endParaRPr lang="en-US" sz="2200" dirty="0" smtClean="0"/>
          </a:p>
          <a:p>
            <a:pPr marL="398463" indent="-3984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err="1" smtClean="0"/>
              <a:t>Tujuan</a:t>
            </a:r>
            <a:r>
              <a:rPr lang="en-US" sz="2200" dirty="0" smtClean="0"/>
              <a:t> </a:t>
            </a:r>
            <a:r>
              <a:rPr lang="en-US" sz="2200" dirty="0" err="1" smtClean="0"/>
              <a:t>bisnis</a:t>
            </a:r>
            <a:r>
              <a:rPr lang="en-US" sz="2200" dirty="0" smtClean="0"/>
              <a:t> yang </a:t>
            </a:r>
            <a:r>
              <a:rPr lang="en-US" sz="2200" dirty="0" err="1" smtClean="0"/>
              <a:t>jelas</a:t>
            </a:r>
            <a:endParaRPr lang="en-US" sz="2200" dirty="0" smtClean="0"/>
          </a:p>
          <a:p>
            <a:pPr marL="398463" indent="-3984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i="1" dirty="0" smtClean="0"/>
              <a:t>Scope</a:t>
            </a:r>
            <a:r>
              <a:rPr lang="en-US" sz="2200" dirty="0" smtClean="0"/>
              <a:t> yang </a:t>
            </a:r>
            <a:r>
              <a:rPr lang="en-US" sz="2200" dirty="0" err="1" smtClean="0"/>
              <a:t>kecil</a:t>
            </a:r>
            <a:endParaRPr lang="en-US" sz="2200" dirty="0" smtClean="0"/>
          </a:p>
          <a:p>
            <a:pPr marL="398463" indent="-3984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err="1" smtClean="0"/>
              <a:t>Perangkat</a:t>
            </a:r>
            <a:r>
              <a:rPr lang="en-US" sz="2200" dirty="0" smtClean="0"/>
              <a:t> </a:t>
            </a:r>
            <a:r>
              <a:rPr lang="en-US" sz="2200" dirty="0" err="1" smtClean="0"/>
              <a:t>lunak</a:t>
            </a:r>
            <a:r>
              <a:rPr lang="en-US" sz="2200" dirty="0" smtClean="0"/>
              <a:t> </a:t>
            </a:r>
            <a:r>
              <a:rPr lang="en-US" sz="2200" dirty="0" err="1" smtClean="0"/>
              <a:t>standar</a:t>
            </a:r>
            <a:endParaRPr lang="en-US" sz="2200" dirty="0" smtClean="0"/>
          </a:p>
          <a:p>
            <a:pPr marL="398463" indent="-3984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i="1" dirty="0" smtClean="0"/>
              <a:t>Firm basic requirements</a:t>
            </a:r>
          </a:p>
          <a:p>
            <a:pPr marL="398463" indent="-3984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err="1" smtClean="0"/>
              <a:t>Metodologi</a:t>
            </a:r>
            <a:r>
              <a:rPr lang="en-US" sz="2200" dirty="0" smtClean="0"/>
              <a:t> formal</a:t>
            </a:r>
          </a:p>
          <a:p>
            <a:pPr marL="398463" indent="-3984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err="1" smtClean="0"/>
              <a:t>Estimasi</a:t>
            </a:r>
            <a:r>
              <a:rPr lang="en-US" sz="2200" dirty="0" smtClean="0"/>
              <a:t> yang </a:t>
            </a:r>
            <a:r>
              <a:rPr lang="en-US" sz="2200" dirty="0" err="1" smtClean="0"/>
              <a:t>terandalkan</a:t>
            </a:r>
            <a:endParaRPr lang="en-US" sz="2200" dirty="0" smtClean="0"/>
          </a:p>
          <a:p>
            <a:pPr marL="398463" indent="-39846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err="1" smtClean="0"/>
              <a:t>Kriteria</a:t>
            </a:r>
            <a:r>
              <a:rPr lang="en-US" sz="2200" dirty="0" smtClean="0"/>
              <a:t> </a:t>
            </a:r>
            <a:r>
              <a:rPr lang="en-US" sz="2200" dirty="0" err="1" smtClean="0"/>
              <a:t>lainnya</a:t>
            </a:r>
            <a:r>
              <a:rPr lang="en-US" sz="2200" dirty="0" smtClean="0"/>
              <a:t>, </a:t>
            </a:r>
            <a:r>
              <a:rPr lang="en-US" sz="2200" dirty="0" err="1" smtClean="0"/>
              <a:t>seperti</a:t>
            </a:r>
            <a:r>
              <a:rPr lang="en-US" sz="2200" dirty="0" smtClean="0"/>
              <a:t> </a:t>
            </a:r>
            <a:r>
              <a:rPr lang="en-US" sz="2200" i="1" dirty="0" smtClean="0"/>
              <a:t>milestones</a:t>
            </a:r>
            <a:r>
              <a:rPr lang="en-US" sz="2200" dirty="0" smtClean="0"/>
              <a:t>, </a:t>
            </a:r>
            <a:r>
              <a:rPr lang="en-US" sz="2200" dirty="0" err="1" smtClean="0"/>
              <a:t>perencanaan</a:t>
            </a:r>
            <a:r>
              <a:rPr lang="en-US" sz="2200" dirty="0" smtClean="0"/>
              <a:t> </a:t>
            </a:r>
          </a:p>
          <a:p>
            <a:pPr marL="398463" indent="-398463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200" dirty="0"/>
              <a:t>	</a:t>
            </a:r>
            <a:r>
              <a:rPr lang="en-US" sz="2200" dirty="0" smtClean="0"/>
              <a:t>yang </a:t>
            </a:r>
            <a:r>
              <a:rPr lang="en-US" sz="2200" dirty="0" err="1" smtClean="0"/>
              <a:t>tepat</a:t>
            </a:r>
            <a:r>
              <a:rPr lang="en-US" sz="2200" dirty="0" smtClean="0"/>
              <a:t>, </a:t>
            </a:r>
            <a:r>
              <a:rPr lang="en-US" sz="2200" dirty="0" err="1" smtClean="0"/>
              <a:t>staf</a:t>
            </a:r>
            <a:r>
              <a:rPr lang="en-US" sz="2200" dirty="0" smtClean="0"/>
              <a:t> yang </a:t>
            </a:r>
            <a:r>
              <a:rPr lang="en-US" sz="2200" dirty="0" err="1" smtClean="0"/>
              <a:t>kompeten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rasa </a:t>
            </a:r>
            <a:r>
              <a:rPr lang="en-US" sz="2200" dirty="0" err="1" smtClean="0"/>
              <a:t>kepemilikan</a:t>
            </a:r>
            <a:endParaRPr lang="en-US" sz="2200" dirty="0"/>
          </a:p>
        </p:txBody>
      </p:sp>
      <p:sp>
        <p:nvSpPr>
          <p:cNvPr id="30724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30725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16396A-8E4C-4EC6-BB29-3C77C190F024}" type="slidenum">
              <a:rPr lang="en-US" altLang="id-ID" smtClean="0"/>
              <a:pPr eaLnBrk="1" hangingPunct="1"/>
              <a:t>26</a:t>
            </a:fld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TERIMA KASIH</a:t>
            </a:r>
          </a:p>
        </p:txBody>
      </p:sp>
      <p:sp>
        <p:nvSpPr>
          <p:cNvPr id="3174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d-ID" altLang="id-ID" smtClean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B7D18E-9F48-40F8-90FE-DD93C213FE48}" type="slidenum">
              <a:rPr lang="en-US" altLang="id-ID" smtClean="0"/>
              <a:pPr eaLnBrk="1" hangingPunct="1"/>
              <a:t>27</a:t>
            </a:fld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Kontrak Belajar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d-ID" altLang="id-ID" sz="2000" noProof="1" smtClean="0"/>
              <a:t>Jadwal:</a:t>
            </a:r>
          </a:p>
          <a:p>
            <a:pPr lvl="1" eaLnBrk="1" hangingPunct="1">
              <a:spcBef>
                <a:spcPct val="0"/>
              </a:spcBef>
            </a:pPr>
            <a:r>
              <a:rPr lang="id-ID" altLang="id-ID" sz="1800" noProof="1" smtClean="0"/>
              <a:t>3 SKS: 3 jam kuliah, 1 jam responsi (4 x 50 menit per minggu)</a:t>
            </a:r>
          </a:p>
          <a:p>
            <a:pPr lvl="1" eaLnBrk="1" hangingPunct="1">
              <a:spcBef>
                <a:spcPct val="0"/>
              </a:spcBef>
            </a:pPr>
            <a:r>
              <a:rPr lang="id-ID" altLang="id-ID" sz="1800" noProof="1" smtClean="0"/>
              <a:t>14 minggu (28 pertemuan)</a:t>
            </a:r>
          </a:p>
          <a:p>
            <a:pPr lvl="1" eaLnBrk="1" hangingPunct="1">
              <a:spcBef>
                <a:spcPct val="0"/>
              </a:spcBef>
            </a:pPr>
            <a:r>
              <a:rPr lang="id-ID" altLang="id-ID" sz="1800" noProof="1" smtClean="0"/>
              <a:t>Toleransi keterlambatan = 15 menit</a:t>
            </a:r>
          </a:p>
          <a:p>
            <a:pPr eaLnBrk="1" hangingPunct="1">
              <a:spcBef>
                <a:spcPct val="0"/>
              </a:spcBef>
            </a:pPr>
            <a:r>
              <a:rPr lang="id-ID" altLang="id-ID" sz="2000" noProof="1" smtClean="0"/>
              <a:t>Penilaian:</a:t>
            </a:r>
          </a:p>
          <a:p>
            <a:pPr lvl="1" eaLnBrk="1" hangingPunct="1">
              <a:spcBef>
                <a:spcPct val="0"/>
              </a:spcBef>
            </a:pPr>
            <a:r>
              <a:rPr lang="id-ID" altLang="id-ID" sz="1800" noProof="1" smtClean="0"/>
              <a:t>UTS	</a:t>
            </a:r>
            <a:r>
              <a:rPr lang="id-ID" altLang="id-ID" sz="1800" noProof="1" smtClean="0"/>
              <a:t>	</a:t>
            </a:r>
            <a:r>
              <a:rPr lang="en-US" altLang="id-ID" sz="1800" noProof="1" smtClean="0"/>
              <a:t>	</a:t>
            </a:r>
            <a:r>
              <a:rPr lang="id-ID" altLang="id-ID" sz="1800" noProof="1" smtClean="0"/>
              <a:t>30</a:t>
            </a:r>
            <a:r>
              <a:rPr lang="id-ID" altLang="id-ID" sz="1800" noProof="1" smtClean="0"/>
              <a:t>%</a:t>
            </a:r>
          </a:p>
          <a:p>
            <a:pPr lvl="1" eaLnBrk="1" hangingPunct="1">
              <a:spcBef>
                <a:spcPct val="0"/>
              </a:spcBef>
            </a:pPr>
            <a:r>
              <a:rPr lang="id-ID" altLang="id-ID" sz="1800" noProof="1" smtClean="0"/>
              <a:t>UAS	</a:t>
            </a:r>
            <a:r>
              <a:rPr lang="id-ID" altLang="id-ID" sz="1800" noProof="1" smtClean="0"/>
              <a:t>	</a:t>
            </a:r>
            <a:r>
              <a:rPr lang="en-US" altLang="id-ID" sz="1800" noProof="1" smtClean="0"/>
              <a:t>	</a:t>
            </a:r>
            <a:r>
              <a:rPr lang="id-ID" altLang="id-ID" sz="1800" noProof="1" smtClean="0"/>
              <a:t>35</a:t>
            </a:r>
            <a:r>
              <a:rPr lang="id-ID" altLang="id-ID" sz="1800" noProof="1" smtClean="0"/>
              <a:t>%</a:t>
            </a:r>
          </a:p>
          <a:p>
            <a:pPr lvl="1" eaLnBrk="1" hangingPunct="1">
              <a:spcBef>
                <a:spcPct val="0"/>
              </a:spcBef>
            </a:pPr>
            <a:r>
              <a:rPr lang="id-ID" altLang="id-ID" sz="1800" noProof="1" smtClean="0"/>
              <a:t>Tugas besar</a:t>
            </a:r>
            <a:r>
              <a:rPr lang="id-ID" altLang="id-ID" sz="1800" noProof="1" smtClean="0"/>
              <a:t>	</a:t>
            </a:r>
            <a:r>
              <a:rPr lang="en-US" altLang="id-ID" sz="1800" noProof="1" smtClean="0"/>
              <a:t>	</a:t>
            </a:r>
            <a:r>
              <a:rPr lang="id-ID" altLang="id-ID" sz="1800" noProof="1" smtClean="0"/>
              <a:t>2</a:t>
            </a:r>
            <a:r>
              <a:rPr lang="en-US" altLang="id-ID" sz="1800" noProof="1" smtClean="0"/>
              <a:t>5</a:t>
            </a:r>
            <a:r>
              <a:rPr lang="id-ID" altLang="id-ID" sz="1800" noProof="1" smtClean="0"/>
              <a:t>%</a:t>
            </a:r>
            <a:endParaRPr lang="id-ID" altLang="id-ID" sz="1800" noProof="1" smtClean="0"/>
          </a:p>
          <a:p>
            <a:pPr lvl="1" eaLnBrk="1" hangingPunct="1">
              <a:spcBef>
                <a:spcPct val="0"/>
              </a:spcBef>
            </a:pPr>
            <a:r>
              <a:rPr lang="id-ID" altLang="id-ID" sz="1800" noProof="1" smtClean="0"/>
              <a:t>Tugas</a:t>
            </a:r>
            <a:r>
              <a:rPr lang="id-ID" altLang="id-ID" sz="1800" noProof="1" smtClean="0"/>
              <a:t>, </a:t>
            </a:r>
            <a:r>
              <a:rPr lang="id-ID" altLang="id-ID" sz="1800" noProof="1" smtClean="0"/>
              <a:t>kuis</a:t>
            </a:r>
            <a:r>
              <a:rPr lang="en-US" altLang="id-ID" sz="1800" noProof="1" smtClean="0"/>
              <a:t>, kehadiran</a:t>
            </a:r>
            <a:r>
              <a:rPr lang="id-ID" altLang="id-ID" sz="1800" noProof="1" smtClean="0"/>
              <a:t>	</a:t>
            </a:r>
            <a:r>
              <a:rPr lang="id-ID" altLang="id-ID" sz="1800" noProof="1" smtClean="0"/>
              <a:t>10</a:t>
            </a:r>
            <a:r>
              <a:rPr lang="id-ID" altLang="id-ID" sz="1800" noProof="1" smtClean="0"/>
              <a:t>%</a:t>
            </a:r>
            <a:r>
              <a:rPr lang="en-US" altLang="id-ID" sz="1800" noProof="1" smtClean="0"/>
              <a:t> (85% hadir)</a:t>
            </a:r>
            <a:endParaRPr lang="id-ID" altLang="id-ID" sz="1800" noProof="1" smtClean="0"/>
          </a:p>
          <a:p>
            <a:pPr lvl="1" eaLnBrk="1" hangingPunct="1">
              <a:spcBef>
                <a:spcPct val="0"/>
              </a:spcBef>
            </a:pPr>
            <a:r>
              <a:rPr lang="id-ID" altLang="id-ID" sz="1800" noProof="1" smtClean="0"/>
              <a:t>Batas nilai akhir fleksibel (sesuai distribusi nilai tiap kelas)</a:t>
            </a:r>
          </a:p>
          <a:p>
            <a:pPr eaLnBrk="1" hangingPunct="1">
              <a:spcBef>
                <a:spcPct val="0"/>
              </a:spcBef>
            </a:pPr>
            <a:r>
              <a:rPr lang="id-ID" altLang="id-ID" sz="2000" b="1" noProof="1" smtClean="0">
                <a:solidFill>
                  <a:srgbClr val="FF0000"/>
                </a:solidFill>
              </a:rPr>
              <a:t>Tidak ada kuis/ tugas/ tugas besar susulan/ perbaikan/ tambahan</a:t>
            </a:r>
          </a:p>
          <a:p>
            <a:pPr eaLnBrk="1" hangingPunct="1">
              <a:spcBef>
                <a:spcPct val="0"/>
              </a:spcBef>
            </a:pPr>
            <a:r>
              <a:rPr lang="en-US" altLang="id-ID" sz="2000" b="1" smtClean="0">
                <a:solidFill>
                  <a:srgbClr val="FF0000"/>
                </a:solidFill>
              </a:rPr>
              <a:t>Jika ditemukan indikasi plagiarism dalam tugas, nilai akhir MK ini adalah E</a:t>
            </a:r>
            <a:endParaRPr lang="en-US" altLang="id-ID" sz="2000" noProof="1" smtClean="0">
              <a:solidFill>
                <a:srgbClr val="FF0000"/>
              </a:solidFill>
            </a:endParaRP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CA6D4B-D98C-47C6-9BC2-A117D7D8D5FB}" type="slidenum">
              <a:rPr lang="en-US" altLang="id-ID" smtClean="0"/>
              <a:pPr eaLnBrk="1" hangingPunct="1"/>
              <a:t>3</a:t>
            </a:fld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Materi MPTI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altLang="id-ID" sz="1800" smtClean="0"/>
              <a:t>Pengenalan Manajemen Proyek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 smtClean="0"/>
              <a:t>Manajemen Proyek dan Manajemen Proyek Teknologi Informasi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 smtClean="0"/>
              <a:t>Grup Proses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 smtClean="0"/>
              <a:t>Pengenalan Microsoft Project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 smtClean="0"/>
              <a:t>Manajemen Integrasi Proyek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 smtClean="0"/>
              <a:t>Manajemen Batasan Proyek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 smtClean="0"/>
              <a:t>Manajemen Waktu Proyek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 smtClean="0"/>
              <a:t>Manajemen Biaya Proyek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 smtClean="0"/>
              <a:t>Manajemen Kualitas Proyek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 smtClean="0"/>
              <a:t>Manajemen Sumber Daya Manusia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 smtClean="0"/>
              <a:t>Manajemen Komunikasi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 smtClean="0"/>
              <a:t>Manajemen Resiko Proyek Teknologi Informasi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id-ID" sz="1800" smtClean="0"/>
              <a:t>Manajemen Pengadaan Proyek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1159BE-CF69-4EC6-B4F0-44B560615ECE}" type="slidenum">
              <a:rPr lang="en-US" altLang="id-ID" smtClean="0"/>
              <a:pPr eaLnBrk="1" hangingPunct="1"/>
              <a:t>4</a:t>
            </a:fld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Referensi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sz="2200" i="1" smtClean="0"/>
              <a:t>Information Technology Project  Management, Schwalbe Kathy, Thomson Course Technology 4th Edition for International Student Edition</a:t>
            </a:r>
          </a:p>
          <a:p>
            <a:pPr eaLnBrk="1" hangingPunct="1"/>
            <a:r>
              <a:rPr lang="en-US" altLang="id-ID" sz="2200" i="1" smtClean="0"/>
              <a:t>A Guide to the Project Management Body of Knowledge, Project Management Institute, Newtown Square, Pennsylvania USA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3E440F-3514-42D6-9517-082B518C727E}" type="slidenum">
              <a:rPr lang="en-US" altLang="id-ID" smtClean="0"/>
              <a:pPr eaLnBrk="1" hangingPunct="1"/>
              <a:t>5</a:t>
            </a:fld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609600"/>
            <a:ext cx="5562600" cy="1470025"/>
          </a:xfrm>
        </p:spPr>
        <p:txBody>
          <a:bodyPr/>
          <a:lstStyle/>
          <a:p>
            <a:pPr eaLnBrk="1" hangingPunct="1"/>
            <a:r>
              <a:rPr lang="en-US" altLang="id-ID" smtClean="0">
                <a:solidFill>
                  <a:schemeClr val="tx1"/>
                </a:solidFill>
              </a:rPr>
              <a:t>Pengenalan Manajemen Proyek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Latar Belakang(1)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id-ID" smtClean="0"/>
              <a:t>Chaos Report 1995</a:t>
            </a:r>
          </a:p>
          <a:p>
            <a:pPr eaLnBrk="1" hangingPunct="1"/>
            <a:r>
              <a:rPr lang="en-US" altLang="id-ID" sz="2200" smtClean="0"/>
              <a:t>The Standish Group research shows a staggering </a:t>
            </a:r>
            <a:r>
              <a:rPr lang="en-US" altLang="id-ID" sz="2200" b="1" smtClean="0"/>
              <a:t>31.1%</a:t>
            </a:r>
            <a:r>
              <a:rPr lang="en-US" altLang="id-ID" sz="2200" smtClean="0"/>
              <a:t> of projects will be </a:t>
            </a:r>
            <a:r>
              <a:rPr lang="en-US" altLang="id-ID" sz="2200" b="1" smtClean="0"/>
              <a:t>cancelled </a:t>
            </a:r>
            <a:r>
              <a:rPr lang="en-US" altLang="id-ID" sz="2200" smtClean="0"/>
              <a:t>before they ever get completed.</a:t>
            </a:r>
          </a:p>
          <a:p>
            <a:pPr eaLnBrk="1" hangingPunct="1"/>
            <a:r>
              <a:rPr lang="en-US" altLang="id-ID" sz="2200" smtClean="0"/>
              <a:t>Further results indicate </a:t>
            </a:r>
            <a:r>
              <a:rPr lang="en-US" altLang="id-ID" sz="2200" b="1" smtClean="0"/>
              <a:t>52.7%</a:t>
            </a:r>
            <a:r>
              <a:rPr lang="en-US" altLang="id-ID" sz="2200" smtClean="0"/>
              <a:t> of projects will </a:t>
            </a:r>
            <a:r>
              <a:rPr lang="en-US" altLang="id-ID" sz="2200" b="1" smtClean="0"/>
              <a:t>cost over 189%</a:t>
            </a:r>
            <a:r>
              <a:rPr lang="en-US" altLang="id-ID" sz="2200" smtClean="0"/>
              <a:t> of their original estimates.</a:t>
            </a:r>
          </a:p>
          <a:p>
            <a:pPr eaLnBrk="1" hangingPunct="1"/>
            <a:r>
              <a:rPr lang="en-US" altLang="id-ID" sz="2200" smtClean="0"/>
              <a:t>On the success side, the average is only </a:t>
            </a:r>
            <a:r>
              <a:rPr lang="en-US" altLang="id-ID" sz="2200" b="1" smtClean="0"/>
              <a:t>16.2%</a:t>
            </a:r>
            <a:r>
              <a:rPr lang="en-US" altLang="id-ID" sz="2200" smtClean="0"/>
              <a:t> for software projects that are completed </a:t>
            </a:r>
            <a:r>
              <a:rPr lang="en-US" altLang="id-ID" sz="2200" b="1" smtClean="0"/>
              <a:t>on-time and on-budget</a:t>
            </a:r>
          </a:p>
        </p:txBody>
      </p:sp>
      <p:sp>
        <p:nvSpPr>
          <p:cNvPr id="11268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11269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5B8571-3E0A-4ED1-BAA3-1E66862F694F}" type="slidenum">
              <a:rPr lang="en-US" altLang="id-ID" smtClean="0"/>
              <a:pPr eaLnBrk="1" hangingPunct="1"/>
              <a:t>7</a:t>
            </a:fld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Latar Belakang(2)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eaLnBrk="1" hangingPunct="1"/>
            <a:r>
              <a:rPr lang="en-US" altLang="id-ID" sz="2200" smtClean="0"/>
              <a:t>A 2001 report showed that the US spends </a:t>
            </a:r>
            <a:r>
              <a:rPr lang="en-US" altLang="id-ID" sz="2200" b="1" smtClean="0"/>
              <a:t>$2.3 trillion</a:t>
            </a:r>
            <a:r>
              <a:rPr lang="en-US" altLang="id-ID" sz="2200" smtClean="0"/>
              <a:t> on projects every year.</a:t>
            </a:r>
          </a:p>
          <a:p>
            <a:pPr eaLnBrk="1" hangingPunct="1"/>
            <a:r>
              <a:rPr lang="en-US" altLang="id-ID" sz="2200" smtClean="0"/>
              <a:t>Worldwide IT spending is expected to grow by between </a:t>
            </a:r>
            <a:r>
              <a:rPr lang="en-US" altLang="id-ID" sz="2200" b="1" smtClean="0"/>
              <a:t>4% and 6%</a:t>
            </a:r>
            <a:r>
              <a:rPr lang="en-US" altLang="id-ID" sz="2200" smtClean="0"/>
              <a:t> in the next few years.</a:t>
            </a:r>
          </a:p>
          <a:p>
            <a:pPr eaLnBrk="1" hangingPunct="1"/>
            <a:r>
              <a:rPr lang="en-US" altLang="id-ID" sz="2200" smtClean="0"/>
              <a:t>In 2003 the average senior project manager in the US earned </a:t>
            </a:r>
            <a:r>
              <a:rPr lang="en-US" altLang="id-ID" sz="2200" b="1" smtClean="0"/>
              <a:t>almost $90.000 per year</a:t>
            </a:r>
          </a:p>
          <a:p>
            <a:pPr eaLnBrk="1" hangingPunct="1"/>
            <a:r>
              <a:rPr lang="en-US" altLang="id-ID" sz="2200" smtClean="0"/>
              <a:t>In the US, the number-one reality TV show in 2004, The Apprentice, portrayed the important role project manager in business.</a:t>
            </a:r>
          </a:p>
        </p:txBody>
      </p:sp>
      <p:sp>
        <p:nvSpPr>
          <p:cNvPr id="12292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12293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3F92CD-AF10-4A36-8877-A6B2760DAC63}" type="slidenum">
              <a:rPr lang="en-US" altLang="id-ID" smtClean="0"/>
              <a:pPr eaLnBrk="1" hangingPunct="1"/>
              <a:t>8</a:t>
            </a:fld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Keuntungan Manajemen Proyek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200" smtClean="0"/>
              <a:t>Kontrol yang lebih baik di bidang </a:t>
            </a:r>
            <a:r>
              <a:rPr lang="en-US" altLang="id-ID" sz="2200" b="1" smtClean="0"/>
              <a:t>keuangan, fisik, dan SDM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200" smtClean="0"/>
              <a:t>Meningkatnya relasi dengan </a:t>
            </a:r>
            <a:r>
              <a:rPr lang="en-US" altLang="id-ID" sz="2200" b="1" i="1" smtClean="0"/>
              <a:t>customer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200" b="1" smtClean="0"/>
              <a:t>Waktu</a:t>
            </a:r>
            <a:r>
              <a:rPr lang="en-US" altLang="id-ID" sz="2200" smtClean="0"/>
              <a:t> pembangunan yang lebih singkat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200" b="1" smtClean="0"/>
              <a:t>Biaya</a:t>
            </a:r>
            <a:r>
              <a:rPr lang="en-US" altLang="id-ID" sz="2200" smtClean="0"/>
              <a:t> yang lebih rendah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200" b="1" smtClean="0"/>
              <a:t>Kualitas</a:t>
            </a:r>
            <a:r>
              <a:rPr lang="en-US" altLang="id-ID" sz="2200" smtClean="0"/>
              <a:t> lebih tinggi &amp; meningkatnya reliabilitas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200" b="1" smtClean="0"/>
              <a:t>Keuntungan</a:t>
            </a:r>
            <a:r>
              <a:rPr lang="en-US" altLang="id-ID" sz="2200" smtClean="0"/>
              <a:t> yang lebih besar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200" smtClean="0"/>
              <a:t>Meningkatnya </a:t>
            </a:r>
            <a:r>
              <a:rPr lang="en-US" altLang="id-ID" sz="2200" b="1" smtClean="0"/>
              <a:t>produktivitas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200" b="1" smtClean="0"/>
              <a:t>Koordinasi</a:t>
            </a:r>
            <a:r>
              <a:rPr lang="en-US" altLang="id-ID" sz="2200" smtClean="0"/>
              <a:t> yang lebih baik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200" b="1" smtClean="0"/>
              <a:t>Moral</a:t>
            </a:r>
            <a:r>
              <a:rPr lang="en-US" altLang="id-ID" sz="2200" smtClean="0"/>
              <a:t> pekerja lebih baik</a:t>
            </a:r>
          </a:p>
        </p:txBody>
      </p:sp>
      <p:sp>
        <p:nvSpPr>
          <p:cNvPr id="13316" name="Footer Placeholder 2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d-ID" smtClean="0"/>
              <a:t>Manpro-DIG3A3</a:t>
            </a:r>
            <a:endParaRPr lang="en-US" altLang="id-ID" smtClean="0"/>
          </a:p>
        </p:txBody>
      </p:sp>
      <p:sp>
        <p:nvSpPr>
          <p:cNvPr id="13317" name="Slide Number Placeholder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C0C613-065A-4EC4-8F5C-BEB399B56F77}" type="slidenum">
              <a:rPr lang="en-US" altLang="id-ID" smtClean="0"/>
              <a:pPr eaLnBrk="1" hangingPunct="1"/>
              <a:t>9</a:t>
            </a:fld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structionGuy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ConstructionGuy</Template>
  <TotalTime>1326</TotalTime>
  <Words>1181</Words>
  <Application>Microsoft Office PowerPoint</Application>
  <PresentationFormat>On-screen Show (4:3)</PresentationFormat>
  <Paragraphs>228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Wingdings 2</vt:lpstr>
      <vt:lpstr>Wingdings</vt:lpstr>
      <vt:lpstr>ConstructionGuy</vt:lpstr>
      <vt:lpstr>DIG3A3  Manajemen Proyek Teknologi Informasi </vt:lpstr>
      <vt:lpstr>Tujuan Perkuliahan</vt:lpstr>
      <vt:lpstr>Kontrak Belajar</vt:lpstr>
      <vt:lpstr>Materi MPTI</vt:lpstr>
      <vt:lpstr>Referensi</vt:lpstr>
      <vt:lpstr>Pengenalan Manajemen Proyek</vt:lpstr>
      <vt:lpstr>Latar Belakang(1)</vt:lpstr>
      <vt:lpstr>Latar Belakang(2)</vt:lpstr>
      <vt:lpstr>Keuntungan Manajemen Proyek</vt:lpstr>
      <vt:lpstr>Definisi Proyek</vt:lpstr>
      <vt:lpstr>Atribut Proyek</vt:lpstr>
      <vt:lpstr>Proyek vs Kegiatan Operasional</vt:lpstr>
      <vt:lpstr>Contoh Proyek Teknologi Informasi</vt:lpstr>
      <vt:lpstr>Kendala Proyek</vt:lpstr>
      <vt:lpstr>Manajemen Proyek(1)</vt:lpstr>
      <vt:lpstr>Manajemen Proyek(2)</vt:lpstr>
      <vt:lpstr>Stakeholders</vt:lpstr>
      <vt:lpstr>Knowledge Area (1)</vt:lpstr>
      <vt:lpstr>Knowledge Area (2)</vt:lpstr>
      <vt:lpstr>Knowledge Area (3)</vt:lpstr>
      <vt:lpstr>Knowledge Area (4)</vt:lpstr>
      <vt:lpstr>Tools &amp; Technique (1)</vt:lpstr>
      <vt:lpstr>Tools &amp; Technique(2)</vt:lpstr>
      <vt:lpstr>Peran Manajer Proyek</vt:lpstr>
      <vt:lpstr>Keterampilan yang dibutuhkan  Manajer Proyek</vt:lpstr>
      <vt:lpstr>Faktor-faktor pendukung keberhasilan Proyek</vt:lpstr>
      <vt:lpstr>TERIMA KASIH</vt:lpstr>
    </vt:vector>
  </TitlesOfParts>
  <Company>nbv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Manajemen Proyek</dc:title>
  <dc:creator>Imelda</dc:creator>
  <cp:lastModifiedBy>Den_Aden</cp:lastModifiedBy>
  <cp:revision>68</cp:revision>
  <dcterms:created xsi:type="dcterms:W3CDTF">2009-02-11T15:20:56Z</dcterms:created>
  <dcterms:modified xsi:type="dcterms:W3CDTF">2015-08-24T22:35:07Z</dcterms:modified>
</cp:coreProperties>
</file>