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9" r:id="rId3"/>
    <p:sldId id="257" r:id="rId4"/>
    <p:sldId id="258" r:id="rId5"/>
    <p:sldId id="280" r:id="rId6"/>
    <p:sldId id="259" r:id="rId7"/>
    <p:sldId id="260" r:id="rId8"/>
    <p:sldId id="261" r:id="rId9"/>
    <p:sldId id="282" r:id="rId10"/>
    <p:sldId id="263" r:id="rId11"/>
    <p:sldId id="290" r:id="rId12"/>
    <p:sldId id="278" r:id="rId13"/>
    <p:sldId id="283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4" r:id="rId26"/>
    <p:sldId id="285" r:id="rId27"/>
    <p:sldId id="286" r:id="rId28"/>
    <p:sldId id="288" r:id="rId29"/>
    <p:sldId id="276" r:id="rId30"/>
    <p:sldId id="287" r:id="rId31"/>
    <p:sldId id="277" r:id="rId32"/>
    <p:sldId id="289" r:id="rId33"/>
    <p:sldId id="292" r:id="rId34"/>
    <p:sldId id="29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D6C1C-D744-41D1-8445-68FC5D78F2D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41B591E-B28E-4ABE-8985-1B6420119B5F}">
      <dgm:prSet phldrT="[Text]"/>
      <dgm:spPr/>
      <dgm:t>
        <a:bodyPr/>
        <a:lstStyle/>
        <a:p>
          <a:r>
            <a:rPr lang="id-ID" i="1" dirty="0" smtClean="0"/>
            <a:t>Brainstorming</a:t>
          </a:r>
          <a:endParaRPr lang="id-ID" i="1" dirty="0"/>
        </a:p>
      </dgm:t>
    </dgm:pt>
    <dgm:pt modelId="{BB5C63F8-4103-42B2-B0FF-1B419EADC697}" type="parTrans" cxnId="{A1FA9EF9-B902-4D38-A3F3-A0FE4BBE0801}">
      <dgm:prSet/>
      <dgm:spPr/>
      <dgm:t>
        <a:bodyPr/>
        <a:lstStyle/>
        <a:p>
          <a:endParaRPr lang="id-ID"/>
        </a:p>
      </dgm:t>
    </dgm:pt>
    <dgm:pt modelId="{A0F1D475-EF4A-44D9-8319-72682D0603A3}" type="sibTrans" cxnId="{A1FA9EF9-B902-4D38-A3F3-A0FE4BBE0801}">
      <dgm:prSet/>
      <dgm:spPr/>
      <dgm:t>
        <a:bodyPr/>
        <a:lstStyle/>
        <a:p>
          <a:endParaRPr lang="id-ID"/>
        </a:p>
      </dgm:t>
    </dgm:pt>
    <dgm:pt modelId="{3613388A-2644-472F-B77F-52A6F5CF3746}">
      <dgm:prSet phldrT="[Text]"/>
      <dgm:spPr/>
      <dgm:t>
        <a:bodyPr/>
        <a:lstStyle/>
        <a:p>
          <a:r>
            <a:rPr lang="id-ID" dirty="0" smtClean="0"/>
            <a:t>Berkelompok mengumpulkan ide tentang resiko</a:t>
          </a:r>
          <a:endParaRPr lang="id-ID" dirty="0"/>
        </a:p>
      </dgm:t>
    </dgm:pt>
    <dgm:pt modelId="{801ED2A9-ED63-4BF8-8C21-9B5CDFB47BBD}" type="parTrans" cxnId="{67954379-1B0F-4915-8C0A-F61E59AA76B3}">
      <dgm:prSet/>
      <dgm:spPr/>
      <dgm:t>
        <a:bodyPr/>
        <a:lstStyle/>
        <a:p>
          <a:endParaRPr lang="id-ID"/>
        </a:p>
      </dgm:t>
    </dgm:pt>
    <dgm:pt modelId="{F578C08B-DFA1-48D5-89CD-AFE11D69A3AA}" type="sibTrans" cxnId="{67954379-1B0F-4915-8C0A-F61E59AA76B3}">
      <dgm:prSet/>
      <dgm:spPr/>
      <dgm:t>
        <a:bodyPr/>
        <a:lstStyle/>
        <a:p>
          <a:endParaRPr lang="id-ID"/>
        </a:p>
      </dgm:t>
    </dgm:pt>
    <dgm:pt modelId="{DA02F3AA-7C29-456C-8D50-03506D7500C6}">
      <dgm:prSet phldrT="[Text]"/>
      <dgm:spPr/>
      <dgm:t>
        <a:bodyPr/>
        <a:lstStyle/>
        <a:p>
          <a:r>
            <a:rPr lang="id-ID" i="1" dirty="0" smtClean="0"/>
            <a:t>Delphi Technique</a:t>
          </a:r>
          <a:endParaRPr lang="id-ID" i="1" dirty="0"/>
        </a:p>
      </dgm:t>
    </dgm:pt>
    <dgm:pt modelId="{FCB40424-03AA-43DB-A617-A163CF97289E}" type="parTrans" cxnId="{9AB68EDD-49E1-4E28-8FED-8810F4F54BCE}">
      <dgm:prSet/>
      <dgm:spPr/>
      <dgm:t>
        <a:bodyPr/>
        <a:lstStyle/>
        <a:p>
          <a:endParaRPr lang="id-ID"/>
        </a:p>
      </dgm:t>
    </dgm:pt>
    <dgm:pt modelId="{699E1F2F-D820-4DE0-BC8B-DF7F430201E9}" type="sibTrans" cxnId="{9AB68EDD-49E1-4E28-8FED-8810F4F54BCE}">
      <dgm:prSet/>
      <dgm:spPr/>
      <dgm:t>
        <a:bodyPr/>
        <a:lstStyle/>
        <a:p>
          <a:endParaRPr lang="id-ID"/>
        </a:p>
      </dgm:t>
    </dgm:pt>
    <dgm:pt modelId="{AB0376F2-32BE-4EDB-AF01-05BD8D4EFBBC}">
      <dgm:prSet phldrT="[Text]"/>
      <dgm:spPr/>
      <dgm:t>
        <a:bodyPr/>
        <a:lstStyle/>
        <a:p>
          <a:r>
            <a:rPr lang="id-ID" dirty="0" smtClean="0"/>
            <a:t>Konsensus panelis ahli tentang prediksi perkembangan</a:t>
          </a:r>
          <a:endParaRPr lang="id-ID" dirty="0"/>
        </a:p>
      </dgm:t>
    </dgm:pt>
    <dgm:pt modelId="{5E06E811-C069-4A31-8D2B-13A7116D452F}" type="parTrans" cxnId="{4E510186-A2E2-446A-B8A0-6B8F69A2795A}">
      <dgm:prSet/>
      <dgm:spPr/>
      <dgm:t>
        <a:bodyPr/>
        <a:lstStyle/>
        <a:p>
          <a:endParaRPr lang="id-ID"/>
        </a:p>
      </dgm:t>
    </dgm:pt>
    <dgm:pt modelId="{270427B5-C18C-46E4-A443-6B94A8DAB26D}" type="sibTrans" cxnId="{4E510186-A2E2-446A-B8A0-6B8F69A2795A}">
      <dgm:prSet/>
      <dgm:spPr/>
      <dgm:t>
        <a:bodyPr/>
        <a:lstStyle/>
        <a:p>
          <a:endParaRPr lang="id-ID"/>
        </a:p>
      </dgm:t>
    </dgm:pt>
    <dgm:pt modelId="{3907D908-BB94-4B0D-98BC-78C2B865C034}">
      <dgm:prSet phldrT="[Text]"/>
      <dgm:spPr/>
      <dgm:t>
        <a:bodyPr/>
        <a:lstStyle/>
        <a:p>
          <a:r>
            <a:rPr lang="id-ID" dirty="0" smtClean="0"/>
            <a:t>Secara </a:t>
          </a:r>
          <a:r>
            <a:rPr lang="id-ID" i="1" dirty="0" smtClean="0"/>
            <a:t>anonymous</a:t>
          </a:r>
          <a:r>
            <a:rPr lang="id-ID" dirty="0" smtClean="0"/>
            <a:t> memberikan input bbrp putaran</a:t>
          </a:r>
          <a:endParaRPr lang="id-ID" dirty="0"/>
        </a:p>
      </dgm:t>
    </dgm:pt>
    <dgm:pt modelId="{B416862A-8EDA-4909-85BB-BB5AD4EB1C05}" type="parTrans" cxnId="{6A6C703B-56E4-4521-87EF-21B27C971A73}">
      <dgm:prSet/>
      <dgm:spPr/>
      <dgm:t>
        <a:bodyPr/>
        <a:lstStyle/>
        <a:p>
          <a:endParaRPr lang="id-ID"/>
        </a:p>
      </dgm:t>
    </dgm:pt>
    <dgm:pt modelId="{CDD139DF-A20B-46C9-82C7-E163A68183C4}" type="sibTrans" cxnId="{6A6C703B-56E4-4521-87EF-21B27C971A73}">
      <dgm:prSet/>
      <dgm:spPr/>
      <dgm:t>
        <a:bodyPr/>
        <a:lstStyle/>
        <a:p>
          <a:endParaRPr lang="id-ID"/>
        </a:p>
      </dgm:t>
    </dgm:pt>
    <dgm:pt modelId="{4C5EF937-316B-476C-9BF3-95D698F42F22}">
      <dgm:prSet phldrT="[Text]"/>
      <dgm:spPr/>
      <dgm:t>
        <a:bodyPr/>
        <a:lstStyle/>
        <a:p>
          <a:r>
            <a:rPr lang="id-ID" i="1" dirty="0" smtClean="0"/>
            <a:t>Interview</a:t>
          </a:r>
          <a:endParaRPr lang="id-ID" i="1" dirty="0"/>
        </a:p>
      </dgm:t>
    </dgm:pt>
    <dgm:pt modelId="{B72CEB52-EBF8-47FF-BD80-88E1B0B90D90}" type="parTrans" cxnId="{4DAACAB5-7273-4C34-A5CA-4718BACA4BE9}">
      <dgm:prSet/>
      <dgm:spPr/>
      <dgm:t>
        <a:bodyPr/>
        <a:lstStyle/>
        <a:p>
          <a:endParaRPr lang="id-ID"/>
        </a:p>
      </dgm:t>
    </dgm:pt>
    <dgm:pt modelId="{2D56EAA1-9BB4-417B-816B-6B924A30A0DD}" type="sibTrans" cxnId="{4DAACAB5-7273-4C34-A5CA-4718BACA4BE9}">
      <dgm:prSet/>
      <dgm:spPr/>
      <dgm:t>
        <a:bodyPr/>
        <a:lstStyle/>
        <a:p>
          <a:endParaRPr lang="id-ID"/>
        </a:p>
      </dgm:t>
    </dgm:pt>
    <dgm:pt modelId="{27711CB8-8F55-4627-90CC-4C8E74775984}">
      <dgm:prSet phldrT="[Text]"/>
      <dgm:spPr/>
      <dgm:t>
        <a:bodyPr/>
        <a:lstStyle/>
        <a:p>
          <a:r>
            <a:rPr lang="id-ID" dirty="0" smtClean="0"/>
            <a:t>Tatap muka, telepon, email, maupun </a:t>
          </a:r>
          <a:r>
            <a:rPr lang="id-ID" i="1" dirty="0" smtClean="0"/>
            <a:t>instant-messaging</a:t>
          </a:r>
          <a:endParaRPr lang="id-ID" dirty="0"/>
        </a:p>
      </dgm:t>
    </dgm:pt>
    <dgm:pt modelId="{D33B8B68-66AB-488B-A056-7DE5B0E56413}" type="parTrans" cxnId="{156150E7-A853-4EC9-9E93-22813ADC72A9}">
      <dgm:prSet/>
      <dgm:spPr/>
      <dgm:t>
        <a:bodyPr/>
        <a:lstStyle/>
        <a:p>
          <a:endParaRPr lang="id-ID"/>
        </a:p>
      </dgm:t>
    </dgm:pt>
    <dgm:pt modelId="{CE265284-51CB-4E41-9E0A-2A2D48620691}" type="sibTrans" cxnId="{156150E7-A853-4EC9-9E93-22813ADC72A9}">
      <dgm:prSet/>
      <dgm:spPr/>
      <dgm:t>
        <a:bodyPr/>
        <a:lstStyle/>
        <a:p>
          <a:endParaRPr lang="id-ID"/>
        </a:p>
      </dgm:t>
    </dgm:pt>
    <dgm:pt modelId="{79E0BA59-E667-4016-8084-D4A80A4DABAC}">
      <dgm:prSet phldrT="[Text]"/>
      <dgm:spPr/>
      <dgm:t>
        <a:bodyPr/>
        <a:lstStyle/>
        <a:p>
          <a:r>
            <a:rPr lang="id-ID" dirty="0" smtClean="0"/>
            <a:t>Identifikasi diperoleh berdasarkan pengalaman </a:t>
          </a:r>
          <a:r>
            <a:rPr lang="id-ID" i="1" dirty="0" smtClean="0"/>
            <a:t>interviewee</a:t>
          </a:r>
          <a:endParaRPr lang="id-ID" i="1" dirty="0"/>
        </a:p>
      </dgm:t>
    </dgm:pt>
    <dgm:pt modelId="{AAF3E637-61F2-4F92-9AED-ED446F48B202}" type="parTrans" cxnId="{1ED47A66-A264-44AA-85F8-853F30B4595E}">
      <dgm:prSet/>
      <dgm:spPr/>
      <dgm:t>
        <a:bodyPr/>
        <a:lstStyle/>
        <a:p>
          <a:endParaRPr lang="id-ID"/>
        </a:p>
      </dgm:t>
    </dgm:pt>
    <dgm:pt modelId="{E69135A0-982A-4D7C-B209-3E7A7F172D3F}" type="sibTrans" cxnId="{1ED47A66-A264-44AA-85F8-853F30B4595E}">
      <dgm:prSet/>
      <dgm:spPr/>
      <dgm:t>
        <a:bodyPr/>
        <a:lstStyle/>
        <a:p>
          <a:endParaRPr lang="id-ID"/>
        </a:p>
      </dgm:t>
    </dgm:pt>
    <dgm:pt modelId="{49029E98-A63B-41EE-B4AC-11CAB9C6FF60}">
      <dgm:prSet phldrT="[Text]"/>
      <dgm:spPr/>
      <dgm:t>
        <a:bodyPr/>
        <a:lstStyle/>
        <a:p>
          <a:r>
            <a:rPr lang="id-ID" i="1" dirty="0" smtClean="0"/>
            <a:t>SWOT technique</a:t>
          </a:r>
          <a:endParaRPr lang="id-ID" i="1" dirty="0"/>
        </a:p>
      </dgm:t>
    </dgm:pt>
    <dgm:pt modelId="{BA7C780B-D254-4CA6-9515-F02C0D4D546D}" type="parTrans" cxnId="{2F74F28B-AA29-43E2-845D-576B75EB5CBD}">
      <dgm:prSet/>
      <dgm:spPr/>
      <dgm:t>
        <a:bodyPr/>
        <a:lstStyle/>
        <a:p>
          <a:endParaRPr lang="id-ID"/>
        </a:p>
      </dgm:t>
    </dgm:pt>
    <dgm:pt modelId="{C5BE10E7-8937-4497-AE02-7F7651545496}" type="sibTrans" cxnId="{2F74F28B-AA29-43E2-845D-576B75EB5CBD}">
      <dgm:prSet/>
      <dgm:spPr/>
      <dgm:t>
        <a:bodyPr/>
        <a:lstStyle/>
        <a:p>
          <a:endParaRPr lang="id-ID"/>
        </a:p>
      </dgm:t>
    </dgm:pt>
    <dgm:pt modelId="{197E1256-2232-4858-9138-44F778DAC3CE}">
      <dgm:prSet phldrT="[Text]"/>
      <dgm:spPr/>
      <dgm:t>
        <a:bodyPr/>
        <a:lstStyle/>
        <a:p>
          <a:r>
            <a:rPr lang="id-ID" i="0" dirty="0" smtClean="0"/>
            <a:t>Melibatkan tim proyek untuk mendiskusikan SWOT proyek</a:t>
          </a:r>
          <a:endParaRPr lang="id-ID" i="0" dirty="0"/>
        </a:p>
      </dgm:t>
    </dgm:pt>
    <dgm:pt modelId="{EFB451B5-173B-4722-8C03-FE113D50A767}" type="parTrans" cxnId="{D0ABC88F-D1A4-4F39-A18E-BE354A229773}">
      <dgm:prSet/>
      <dgm:spPr/>
      <dgm:t>
        <a:bodyPr/>
        <a:lstStyle/>
        <a:p>
          <a:endParaRPr lang="id-ID"/>
        </a:p>
      </dgm:t>
    </dgm:pt>
    <dgm:pt modelId="{9FEF8D50-AA55-481B-A857-4117EDA4C1F0}" type="sibTrans" cxnId="{D0ABC88F-D1A4-4F39-A18E-BE354A229773}">
      <dgm:prSet/>
      <dgm:spPr/>
      <dgm:t>
        <a:bodyPr/>
        <a:lstStyle/>
        <a:p>
          <a:endParaRPr lang="id-ID"/>
        </a:p>
      </dgm:t>
    </dgm:pt>
    <dgm:pt modelId="{A14B976B-9F81-4678-80A0-D3EDA2A2FD33}">
      <dgm:prSet phldrT="[Text]"/>
      <dgm:spPr/>
      <dgm:t>
        <a:bodyPr/>
        <a:lstStyle/>
        <a:p>
          <a:r>
            <a:rPr lang="id-ID" i="1" dirty="0" smtClean="0"/>
            <a:t>Strengths, weaknesses, opportunities, and threats</a:t>
          </a:r>
          <a:endParaRPr lang="id-ID" i="1" dirty="0"/>
        </a:p>
      </dgm:t>
    </dgm:pt>
    <dgm:pt modelId="{E0272CAC-B539-4032-9136-A94F72C158A7}" type="parTrans" cxnId="{D729974E-46DE-4E17-AC25-97DC04E18099}">
      <dgm:prSet/>
      <dgm:spPr/>
      <dgm:t>
        <a:bodyPr/>
        <a:lstStyle/>
        <a:p>
          <a:endParaRPr lang="id-ID"/>
        </a:p>
      </dgm:t>
    </dgm:pt>
    <dgm:pt modelId="{1310ECB4-4193-4019-A527-F10A56C93064}" type="sibTrans" cxnId="{D729974E-46DE-4E17-AC25-97DC04E18099}">
      <dgm:prSet/>
      <dgm:spPr/>
      <dgm:t>
        <a:bodyPr/>
        <a:lstStyle/>
        <a:p>
          <a:endParaRPr lang="id-ID"/>
        </a:p>
      </dgm:t>
    </dgm:pt>
    <dgm:pt modelId="{E5010C88-020C-43C9-B24B-FAB03B5F17B0}">
      <dgm:prSet phldrT="[Text]"/>
      <dgm:spPr/>
      <dgm:t>
        <a:bodyPr/>
        <a:lstStyle/>
        <a:p>
          <a:r>
            <a:rPr lang="id-ID" dirty="0" smtClean="0"/>
            <a:t>Fasilitator memberikan saran kategori resiko</a:t>
          </a:r>
          <a:endParaRPr lang="id-ID" dirty="0"/>
        </a:p>
      </dgm:t>
    </dgm:pt>
    <dgm:pt modelId="{3BA90460-1CF8-423B-BA44-9CC8C37E094D}" type="parTrans" cxnId="{95E16365-779D-4356-88B8-0AAE6DC5AD39}">
      <dgm:prSet/>
      <dgm:spPr/>
      <dgm:t>
        <a:bodyPr/>
        <a:lstStyle/>
        <a:p>
          <a:endParaRPr lang="id-ID"/>
        </a:p>
      </dgm:t>
    </dgm:pt>
    <dgm:pt modelId="{5E0221CB-A6BC-42BB-86F0-BDB4538BEDC4}" type="sibTrans" cxnId="{95E16365-779D-4356-88B8-0AAE6DC5AD39}">
      <dgm:prSet/>
      <dgm:spPr/>
      <dgm:t>
        <a:bodyPr/>
        <a:lstStyle/>
        <a:p>
          <a:endParaRPr lang="id-ID"/>
        </a:p>
      </dgm:t>
    </dgm:pt>
    <dgm:pt modelId="{406A457F-8574-4107-9E15-1B105CCB6C76}" type="pres">
      <dgm:prSet presAssocID="{A67D6C1C-D744-41D1-8445-68FC5D78F2D0}" presName="Name0" presStyleCnt="0">
        <dgm:presLayoutVars>
          <dgm:dir/>
          <dgm:animLvl val="lvl"/>
          <dgm:resizeHandles val="exact"/>
        </dgm:presLayoutVars>
      </dgm:prSet>
      <dgm:spPr/>
    </dgm:pt>
    <dgm:pt modelId="{BF634905-A3E1-450B-A407-4F865A8D0489}" type="pres">
      <dgm:prSet presAssocID="{E41B591E-B28E-4ABE-8985-1B6420119B5F}" presName="linNode" presStyleCnt="0"/>
      <dgm:spPr/>
    </dgm:pt>
    <dgm:pt modelId="{E1825EE8-C7E0-4732-B043-23199073841F}" type="pres">
      <dgm:prSet presAssocID="{E41B591E-B28E-4ABE-8985-1B6420119B5F}" presName="parentText" presStyleLbl="node1" presStyleIdx="0" presStyleCnt="4" custScaleX="74897">
        <dgm:presLayoutVars>
          <dgm:chMax val="1"/>
          <dgm:bulletEnabled val="1"/>
        </dgm:presLayoutVars>
      </dgm:prSet>
      <dgm:spPr/>
    </dgm:pt>
    <dgm:pt modelId="{9BD90255-B590-43FD-A6F3-2CAA475BDD41}" type="pres">
      <dgm:prSet presAssocID="{E41B591E-B28E-4ABE-8985-1B6420119B5F}" presName="descendantText" presStyleLbl="alignAccFollowNode1" presStyleIdx="0" presStyleCnt="4" custScaleX="11122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D508E5-59DE-477E-8B1F-98C97A02D361}" type="pres">
      <dgm:prSet presAssocID="{A0F1D475-EF4A-44D9-8319-72682D0603A3}" presName="sp" presStyleCnt="0"/>
      <dgm:spPr/>
    </dgm:pt>
    <dgm:pt modelId="{37C6E11D-DB56-43D2-A8B4-731E8506C8FD}" type="pres">
      <dgm:prSet presAssocID="{DA02F3AA-7C29-456C-8D50-03506D7500C6}" presName="linNode" presStyleCnt="0"/>
      <dgm:spPr/>
    </dgm:pt>
    <dgm:pt modelId="{41952C56-EAB4-4259-A662-79B5BA2A0DBA}" type="pres">
      <dgm:prSet presAssocID="{DA02F3AA-7C29-456C-8D50-03506D7500C6}" presName="parentText" presStyleLbl="node1" presStyleIdx="1" presStyleCnt="4" custScaleX="7489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5494538-2FCC-41C1-9443-593B1F46BBDE}" type="pres">
      <dgm:prSet presAssocID="{DA02F3AA-7C29-456C-8D50-03506D7500C6}" presName="descendantText" presStyleLbl="alignAccFollowNode1" presStyleIdx="1" presStyleCnt="4" custScaleX="11122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0D0AFE-5133-4DF8-BF5C-8EDD2FA53712}" type="pres">
      <dgm:prSet presAssocID="{699E1F2F-D820-4DE0-BC8B-DF7F430201E9}" presName="sp" presStyleCnt="0"/>
      <dgm:spPr/>
    </dgm:pt>
    <dgm:pt modelId="{37003925-E181-414F-BBC6-A85DE593C358}" type="pres">
      <dgm:prSet presAssocID="{4C5EF937-316B-476C-9BF3-95D698F42F22}" presName="linNode" presStyleCnt="0"/>
      <dgm:spPr/>
    </dgm:pt>
    <dgm:pt modelId="{A35D373B-7A54-4F28-AC35-BDC2D5011491}" type="pres">
      <dgm:prSet presAssocID="{4C5EF937-316B-476C-9BF3-95D698F42F22}" presName="parentText" presStyleLbl="node1" presStyleIdx="2" presStyleCnt="4" custScaleX="7489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041E8A0-1E86-4200-B5AB-DBC334B906E5}" type="pres">
      <dgm:prSet presAssocID="{4C5EF937-316B-476C-9BF3-95D698F42F22}" presName="descendantText" presStyleLbl="alignAccFollowNode1" presStyleIdx="2" presStyleCnt="4" custScaleX="11122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85C3583-B682-4260-ABC8-68FC6AF90734}" type="pres">
      <dgm:prSet presAssocID="{2D56EAA1-9BB4-417B-816B-6B924A30A0DD}" presName="sp" presStyleCnt="0"/>
      <dgm:spPr/>
    </dgm:pt>
    <dgm:pt modelId="{62F09EA5-314A-4D0B-B562-7E806622722A}" type="pres">
      <dgm:prSet presAssocID="{49029E98-A63B-41EE-B4AC-11CAB9C6FF60}" presName="linNode" presStyleCnt="0"/>
      <dgm:spPr/>
    </dgm:pt>
    <dgm:pt modelId="{AABC4BAF-01B4-4151-BE0D-FD1CE0E467A8}" type="pres">
      <dgm:prSet presAssocID="{49029E98-A63B-41EE-B4AC-11CAB9C6FF60}" presName="parentText" presStyleLbl="node1" presStyleIdx="3" presStyleCnt="4" custScaleX="7489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2713478-E709-4898-948F-511F63D232DF}" type="pres">
      <dgm:prSet presAssocID="{49029E98-A63B-41EE-B4AC-11CAB9C6FF60}" presName="descendantText" presStyleLbl="alignAccFollowNode1" presStyleIdx="3" presStyleCnt="4" custScaleX="11122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F74F28B-AA29-43E2-845D-576B75EB5CBD}" srcId="{A67D6C1C-D744-41D1-8445-68FC5D78F2D0}" destId="{49029E98-A63B-41EE-B4AC-11CAB9C6FF60}" srcOrd="3" destOrd="0" parTransId="{BA7C780B-D254-4CA6-9515-F02C0D4D546D}" sibTransId="{C5BE10E7-8937-4497-AE02-7F7651545496}"/>
    <dgm:cxn modelId="{D3AC0039-CE17-4E26-9DAB-D37AD10683C4}" type="presOf" srcId="{DA02F3AA-7C29-456C-8D50-03506D7500C6}" destId="{41952C56-EAB4-4259-A662-79B5BA2A0DBA}" srcOrd="0" destOrd="0" presId="urn:microsoft.com/office/officeart/2005/8/layout/vList5"/>
    <dgm:cxn modelId="{4E510186-A2E2-446A-B8A0-6B8F69A2795A}" srcId="{DA02F3AA-7C29-456C-8D50-03506D7500C6}" destId="{AB0376F2-32BE-4EDB-AF01-05BD8D4EFBBC}" srcOrd="0" destOrd="0" parTransId="{5E06E811-C069-4A31-8D2B-13A7116D452F}" sibTransId="{270427B5-C18C-46E4-A443-6B94A8DAB26D}"/>
    <dgm:cxn modelId="{D0ABC88F-D1A4-4F39-A18E-BE354A229773}" srcId="{49029E98-A63B-41EE-B4AC-11CAB9C6FF60}" destId="{197E1256-2232-4858-9138-44F778DAC3CE}" srcOrd="1" destOrd="0" parTransId="{EFB451B5-173B-4722-8C03-FE113D50A767}" sibTransId="{9FEF8D50-AA55-481B-A857-4117EDA4C1F0}"/>
    <dgm:cxn modelId="{66B5525E-603E-4113-ABEA-0F3FFEC3DEB3}" type="presOf" srcId="{E5010C88-020C-43C9-B24B-FAB03B5F17B0}" destId="{9BD90255-B590-43FD-A6F3-2CAA475BDD41}" srcOrd="0" destOrd="1" presId="urn:microsoft.com/office/officeart/2005/8/layout/vList5"/>
    <dgm:cxn modelId="{4DAACAB5-7273-4C34-A5CA-4718BACA4BE9}" srcId="{A67D6C1C-D744-41D1-8445-68FC5D78F2D0}" destId="{4C5EF937-316B-476C-9BF3-95D698F42F22}" srcOrd="2" destOrd="0" parTransId="{B72CEB52-EBF8-47FF-BD80-88E1B0B90D90}" sibTransId="{2D56EAA1-9BB4-417B-816B-6B924A30A0DD}"/>
    <dgm:cxn modelId="{49248FE0-1392-4ABE-AC2B-01048EBA5D6B}" type="presOf" srcId="{197E1256-2232-4858-9138-44F778DAC3CE}" destId="{A2713478-E709-4898-948F-511F63D232DF}" srcOrd="0" destOrd="1" presId="urn:microsoft.com/office/officeart/2005/8/layout/vList5"/>
    <dgm:cxn modelId="{45FBB2DD-FFC7-4D9C-85BB-8FB16A69BF66}" type="presOf" srcId="{27711CB8-8F55-4627-90CC-4C8E74775984}" destId="{C041E8A0-1E86-4200-B5AB-DBC334B906E5}" srcOrd="0" destOrd="0" presId="urn:microsoft.com/office/officeart/2005/8/layout/vList5"/>
    <dgm:cxn modelId="{67954379-1B0F-4915-8C0A-F61E59AA76B3}" srcId="{E41B591E-B28E-4ABE-8985-1B6420119B5F}" destId="{3613388A-2644-472F-B77F-52A6F5CF3746}" srcOrd="0" destOrd="0" parTransId="{801ED2A9-ED63-4BF8-8C21-9B5CDFB47BBD}" sibTransId="{F578C08B-DFA1-48D5-89CD-AFE11D69A3AA}"/>
    <dgm:cxn modelId="{6A6C703B-56E4-4521-87EF-21B27C971A73}" srcId="{DA02F3AA-7C29-456C-8D50-03506D7500C6}" destId="{3907D908-BB94-4B0D-98BC-78C2B865C034}" srcOrd="1" destOrd="0" parTransId="{B416862A-8EDA-4909-85BB-BB5AD4EB1C05}" sibTransId="{CDD139DF-A20B-46C9-82C7-E163A68183C4}"/>
    <dgm:cxn modelId="{0B39AB8A-CCE7-4F64-BFD4-914D432FD33C}" type="presOf" srcId="{3613388A-2644-472F-B77F-52A6F5CF3746}" destId="{9BD90255-B590-43FD-A6F3-2CAA475BDD41}" srcOrd="0" destOrd="0" presId="urn:microsoft.com/office/officeart/2005/8/layout/vList5"/>
    <dgm:cxn modelId="{D3D27EDD-9F76-40AB-88FE-F52495A198DB}" type="presOf" srcId="{79E0BA59-E667-4016-8084-D4A80A4DABAC}" destId="{C041E8A0-1E86-4200-B5AB-DBC334B906E5}" srcOrd="0" destOrd="1" presId="urn:microsoft.com/office/officeart/2005/8/layout/vList5"/>
    <dgm:cxn modelId="{D729974E-46DE-4E17-AC25-97DC04E18099}" srcId="{49029E98-A63B-41EE-B4AC-11CAB9C6FF60}" destId="{A14B976B-9F81-4678-80A0-D3EDA2A2FD33}" srcOrd="0" destOrd="0" parTransId="{E0272CAC-B539-4032-9136-A94F72C158A7}" sibTransId="{1310ECB4-4193-4019-A527-F10A56C93064}"/>
    <dgm:cxn modelId="{86650DA4-9691-4352-A111-5E375EF45E72}" type="presOf" srcId="{3907D908-BB94-4B0D-98BC-78C2B865C034}" destId="{55494538-2FCC-41C1-9443-593B1F46BBDE}" srcOrd="0" destOrd="1" presId="urn:microsoft.com/office/officeart/2005/8/layout/vList5"/>
    <dgm:cxn modelId="{A1FA9EF9-B902-4D38-A3F3-A0FE4BBE0801}" srcId="{A67D6C1C-D744-41D1-8445-68FC5D78F2D0}" destId="{E41B591E-B28E-4ABE-8985-1B6420119B5F}" srcOrd="0" destOrd="0" parTransId="{BB5C63F8-4103-42B2-B0FF-1B419EADC697}" sibTransId="{A0F1D475-EF4A-44D9-8319-72682D0603A3}"/>
    <dgm:cxn modelId="{156150E7-A853-4EC9-9E93-22813ADC72A9}" srcId="{4C5EF937-316B-476C-9BF3-95D698F42F22}" destId="{27711CB8-8F55-4627-90CC-4C8E74775984}" srcOrd="0" destOrd="0" parTransId="{D33B8B68-66AB-488B-A056-7DE5B0E56413}" sibTransId="{CE265284-51CB-4E41-9E0A-2A2D48620691}"/>
    <dgm:cxn modelId="{9AB68EDD-49E1-4E28-8FED-8810F4F54BCE}" srcId="{A67D6C1C-D744-41D1-8445-68FC5D78F2D0}" destId="{DA02F3AA-7C29-456C-8D50-03506D7500C6}" srcOrd="1" destOrd="0" parTransId="{FCB40424-03AA-43DB-A617-A163CF97289E}" sibTransId="{699E1F2F-D820-4DE0-BC8B-DF7F430201E9}"/>
    <dgm:cxn modelId="{3A469A61-F52B-4ACA-8EFA-01BE0AFFB645}" type="presOf" srcId="{49029E98-A63B-41EE-B4AC-11CAB9C6FF60}" destId="{AABC4BAF-01B4-4151-BE0D-FD1CE0E467A8}" srcOrd="0" destOrd="0" presId="urn:microsoft.com/office/officeart/2005/8/layout/vList5"/>
    <dgm:cxn modelId="{196768A0-EF36-46C0-A2C9-B192F3ED4017}" type="presOf" srcId="{A67D6C1C-D744-41D1-8445-68FC5D78F2D0}" destId="{406A457F-8574-4107-9E15-1B105CCB6C76}" srcOrd="0" destOrd="0" presId="urn:microsoft.com/office/officeart/2005/8/layout/vList5"/>
    <dgm:cxn modelId="{CD8E5C2D-FA9C-41BE-93BA-C5F7ED525D38}" type="presOf" srcId="{E41B591E-B28E-4ABE-8985-1B6420119B5F}" destId="{E1825EE8-C7E0-4732-B043-23199073841F}" srcOrd="0" destOrd="0" presId="urn:microsoft.com/office/officeart/2005/8/layout/vList5"/>
    <dgm:cxn modelId="{1ED47A66-A264-44AA-85F8-853F30B4595E}" srcId="{4C5EF937-316B-476C-9BF3-95D698F42F22}" destId="{79E0BA59-E667-4016-8084-D4A80A4DABAC}" srcOrd="1" destOrd="0" parTransId="{AAF3E637-61F2-4F92-9AED-ED446F48B202}" sibTransId="{E69135A0-982A-4D7C-B209-3E7A7F172D3F}"/>
    <dgm:cxn modelId="{D8015553-73AF-4A50-8968-2BBEA81D0197}" type="presOf" srcId="{AB0376F2-32BE-4EDB-AF01-05BD8D4EFBBC}" destId="{55494538-2FCC-41C1-9443-593B1F46BBDE}" srcOrd="0" destOrd="0" presId="urn:microsoft.com/office/officeart/2005/8/layout/vList5"/>
    <dgm:cxn modelId="{7506D605-D15C-4000-8C5C-99E3A6559C4C}" type="presOf" srcId="{4C5EF937-316B-476C-9BF3-95D698F42F22}" destId="{A35D373B-7A54-4F28-AC35-BDC2D5011491}" srcOrd="0" destOrd="0" presId="urn:microsoft.com/office/officeart/2005/8/layout/vList5"/>
    <dgm:cxn modelId="{95E16365-779D-4356-88B8-0AAE6DC5AD39}" srcId="{E41B591E-B28E-4ABE-8985-1B6420119B5F}" destId="{E5010C88-020C-43C9-B24B-FAB03B5F17B0}" srcOrd="1" destOrd="0" parTransId="{3BA90460-1CF8-423B-BA44-9CC8C37E094D}" sibTransId="{5E0221CB-A6BC-42BB-86F0-BDB4538BEDC4}"/>
    <dgm:cxn modelId="{7A39F5CD-B078-4CA6-A189-2A7C0E5620EE}" type="presOf" srcId="{A14B976B-9F81-4678-80A0-D3EDA2A2FD33}" destId="{A2713478-E709-4898-948F-511F63D232DF}" srcOrd="0" destOrd="0" presId="urn:microsoft.com/office/officeart/2005/8/layout/vList5"/>
    <dgm:cxn modelId="{1290A288-60F0-4908-BF7C-171D11744E45}" type="presParOf" srcId="{406A457F-8574-4107-9E15-1B105CCB6C76}" destId="{BF634905-A3E1-450B-A407-4F865A8D0489}" srcOrd="0" destOrd="0" presId="urn:microsoft.com/office/officeart/2005/8/layout/vList5"/>
    <dgm:cxn modelId="{E6385E43-1133-457D-91A7-98F7EFB4CFC8}" type="presParOf" srcId="{BF634905-A3E1-450B-A407-4F865A8D0489}" destId="{E1825EE8-C7E0-4732-B043-23199073841F}" srcOrd="0" destOrd="0" presId="urn:microsoft.com/office/officeart/2005/8/layout/vList5"/>
    <dgm:cxn modelId="{9F871A2C-786F-4787-84A8-C12558B14396}" type="presParOf" srcId="{BF634905-A3E1-450B-A407-4F865A8D0489}" destId="{9BD90255-B590-43FD-A6F3-2CAA475BDD41}" srcOrd="1" destOrd="0" presId="urn:microsoft.com/office/officeart/2005/8/layout/vList5"/>
    <dgm:cxn modelId="{A557C4D4-5EC7-4F79-A4A4-D2964091CB08}" type="presParOf" srcId="{406A457F-8574-4107-9E15-1B105CCB6C76}" destId="{12D508E5-59DE-477E-8B1F-98C97A02D361}" srcOrd="1" destOrd="0" presId="urn:microsoft.com/office/officeart/2005/8/layout/vList5"/>
    <dgm:cxn modelId="{09E79DE4-570C-4FB1-8068-156A801459C0}" type="presParOf" srcId="{406A457F-8574-4107-9E15-1B105CCB6C76}" destId="{37C6E11D-DB56-43D2-A8B4-731E8506C8FD}" srcOrd="2" destOrd="0" presId="urn:microsoft.com/office/officeart/2005/8/layout/vList5"/>
    <dgm:cxn modelId="{247FF2ED-6F0D-47EB-AE98-1D7838DC2161}" type="presParOf" srcId="{37C6E11D-DB56-43D2-A8B4-731E8506C8FD}" destId="{41952C56-EAB4-4259-A662-79B5BA2A0DBA}" srcOrd="0" destOrd="0" presId="urn:microsoft.com/office/officeart/2005/8/layout/vList5"/>
    <dgm:cxn modelId="{6446807A-5AAB-4E84-B7A5-9E910F0EE666}" type="presParOf" srcId="{37C6E11D-DB56-43D2-A8B4-731E8506C8FD}" destId="{55494538-2FCC-41C1-9443-593B1F46BBDE}" srcOrd="1" destOrd="0" presId="urn:microsoft.com/office/officeart/2005/8/layout/vList5"/>
    <dgm:cxn modelId="{5C3F3B4E-C329-46C8-8D46-B1C87E229722}" type="presParOf" srcId="{406A457F-8574-4107-9E15-1B105CCB6C76}" destId="{840D0AFE-5133-4DF8-BF5C-8EDD2FA53712}" srcOrd="3" destOrd="0" presId="urn:microsoft.com/office/officeart/2005/8/layout/vList5"/>
    <dgm:cxn modelId="{62116004-E764-4793-BB6F-EBADC25A7222}" type="presParOf" srcId="{406A457F-8574-4107-9E15-1B105CCB6C76}" destId="{37003925-E181-414F-BBC6-A85DE593C358}" srcOrd="4" destOrd="0" presId="urn:microsoft.com/office/officeart/2005/8/layout/vList5"/>
    <dgm:cxn modelId="{8A12B992-5CE5-48A1-BB0D-82AC5E63180C}" type="presParOf" srcId="{37003925-E181-414F-BBC6-A85DE593C358}" destId="{A35D373B-7A54-4F28-AC35-BDC2D5011491}" srcOrd="0" destOrd="0" presId="urn:microsoft.com/office/officeart/2005/8/layout/vList5"/>
    <dgm:cxn modelId="{46B41A3D-5C78-4B5E-8A0F-FCE91BAC230D}" type="presParOf" srcId="{37003925-E181-414F-BBC6-A85DE593C358}" destId="{C041E8A0-1E86-4200-B5AB-DBC334B906E5}" srcOrd="1" destOrd="0" presId="urn:microsoft.com/office/officeart/2005/8/layout/vList5"/>
    <dgm:cxn modelId="{EFEAD199-16DF-4A17-946B-D58175E8794F}" type="presParOf" srcId="{406A457F-8574-4107-9E15-1B105CCB6C76}" destId="{285C3583-B682-4260-ABC8-68FC6AF90734}" srcOrd="5" destOrd="0" presId="urn:microsoft.com/office/officeart/2005/8/layout/vList5"/>
    <dgm:cxn modelId="{C441B9FB-F81A-4838-81C3-074430042988}" type="presParOf" srcId="{406A457F-8574-4107-9E15-1B105CCB6C76}" destId="{62F09EA5-314A-4D0B-B562-7E806622722A}" srcOrd="6" destOrd="0" presId="urn:microsoft.com/office/officeart/2005/8/layout/vList5"/>
    <dgm:cxn modelId="{6CBE1496-DAA8-4081-97DC-C10BF59D0B42}" type="presParOf" srcId="{62F09EA5-314A-4D0B-B562-7E806622722A}" destId="{AABC4BAF-01B4-4151-BE0D-FD1CE0E467A8}" srcOrd="0" destOrd="0" presId="urn:microsoft.com/office/officeart/2005/8/layout/vList5"/>
    <dgm:cxn modelId="{63B159EF-D386-4B0F-B295-F115AC5A9108}" type="presParOf" srcId="{62F09EA5-314A-4D0B-B562-7E806622722A}" destId="{A2713478-E709-4898-948F-511F63D232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90255-B590-43FD-A6F3-2CAA475BDD41}">
      <dsp:nvSpPr>
        <dsp:cNvPr id="0" name=""/>
        <dsp:cNvSpPr/>
      </dsp:nvSpPr>
      <dsp:spPr>
        <a:xfrm rot="5400000">
          <a:off x="4832951" y="-2437949"/>
          <a:ext cx="782637" cy="585826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Berkelompok mengumpulkan ide tentang resiko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Fasilitator memberikan saran kategori resiko</a:t>
          </a:r>
          <a:endParaRPr lang="id-ID" sz="1800" kern="1200" dirty="0"/>
        </a:p>
      </dsp:txBody>
      <dsp:txXfrm rot="-5400000">
        <a:off x="2295139" y="138068"/>
        <a:ext cx="5820058" cy="706227"/>
      </dsp:txXfrm>
    </dsp:sp>
    <dsp:sp modelId="{E1825EE8-C7E0-4732-B043-23199073841F}">
      <dsp:nvSpPr>
        <dsp:cNvPr id="0" name=""/>
        <dsp:cNvSpPr/>
      </dsp:nvSpPr>
      <dsp:spPr>
        <a:xfrm>
          <a:off x="76197" y="2033"/>
          <a:ext cx="2218940" cy="9782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/>
            <a:t>Brainstorming</a:t>
          </a:r>
          <a:endParaRPr lang="id-ID" sz="2400" i="1" kern="1200" dirty="0"/>
        </a:p>
      </dsp:txBody>
      <dsp:txXfrm>
        <a:off x="123953" y="49789"/>
        <a:ext cx="2123428" cy="882784"/>
      </dsp:txXfrm>
    </dsp:sp>
    <dsp:sp modelId="{55494538-2FCC-41C1-9443-593B1F46BBDE}">
      <dsp:nvSpPr>
        <dsp:cNvPr id="0" name=""/>
        <dsp:cNvSpPr/>
      </dsp:nvSpPr>
      <dsp:spPr>
        <a:xfrm rot="5400000">
          <a:off x="4832951" y="-1410737"/>
          <a:ext cx="782637" cy="585826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Konsensus panelis ahli tentang prediksi perkembangan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Secara </a:t>
          </a:r>
          <a:r>
            <a:rPr lang="id-ID" sz="1800" i="1" kern="1200" dirty="0" smtClean="0"/>
            <a:t>anonymous</a:t>
          </a:r>
          <a:r>
            <a:rPr lang="id-ID" sz="1800" kern="1200" dirty="0" smtClean="0"/>
            <a:t> memberikan input bbrp putaran</a:t>
          </a:r>
          <a:endParaRPr lang="id-ID" sz="1800" kern="1200" dirty="0"/>
        </a:p>
      </dsp:txBody>
      <dsp:txXfrm rot="-5400000">
        <a:off x="2295139" y="1165280"/>
        <a:ext cx="5820058" cy="706227"/>
      </dsp:txXfrm>
    </dsp:sp>
    <dsp:sp modelId="{41952C56-EAB4-4259-A662-79B5BA2A0DBA}">
      <dsp:nvSpPr>
        <dsp:cNvPr id="0" name=""/>
        <dsp:cNvSpPr/>
      </dsp:nvSpPr>
      <dsp:spPr>
        <a:xfrm>
          <a:off x="76197" y="1029245"/>
          <a:ext cx="2218940" cy="9782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/>
            <a:t>Delphi Technique</a:t>
          </a:r>
          <a:endParaRPr lang="id-ID" sz="2400" i="1" kern="1200" dirty="0"/>
        </a:p>
      </dsp:txBody>
      <dsp:txXfrm>
        <a:off x="123953" y="1077001"/>
        <a:ext cx="2123428" cy="882784"/>
      </dsp:txXfrm>
    </dsp:sp>
    <dsp:sp modelId="{C041E8A0-1E86-4200-B5AB-DBC334B906E5}">
      <dsp:nvSpPr>
        <dsp:cNvPr id="0" name=""/>
        <dsp:cNvSpPr/>
      </dsp:nvSpPr>
      <dsp:spPr>
        <a:xfrm rot="5400000">
          <a:off x="4832951" y="-383526"/>
          <a:ext cx="782637" cy="58582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Tatap muka, telepon, email, maupun </a:t>
          </a:r>
          <a:r>
            <a:rPr lang="id-ID" sz="1700" i="1" kern="1200" dirty="0" smtClean="0"/>
            <a:t>instant-messaging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Identifikasi diperoleh berdasarkan pengalaman </a:t>
          </a:r>
          <a:r>
            <a:rPr lang="id-ID" sz="1700" i="1" kern="1200" dirty="0" smtClean="0"/>
            <a:t>interviewee</a:t>
          </a:r>
          <a:endParaRPr lang="id-ID" sz="1700" i="1" kern="1200" dirty="0"/>
        </a:p>
      </dsp:txBody>
      <dsp:txXfrm rot="-5400000">
        <a:off x="2295139" y="2192491"/>
        <a:ext cx="5820058" cy="706227"/>
      </dsp:txXfrm>
    </dsp:sp>
    <dsp:sp modelId="{A35D373B-7A54-4F28-AC35-BDC2D5011491}">
      <dsp:nvSpPr>
        <dsp:cNvPr id="0" name=""/>
        <dsp:cNvSpPr/>
      </dsp:nvSpPr>
      <dsp:spPr>
        <a:xfrm>
          <a:off x="76197" y="2056457"/>
          <a:ext cx="2218940" cy="9782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/>
            <a:t>Interview</a:t>
          </a:r>
          <a:endParaRPr lang="id-ID" sz="2400" i="1" kern="1200" dirty="0"/>
        </a:p>
      </dsp:txBody>
      <dsp:txXfrm>
        <a:off x="123953" y="2104213"/>
        <a:ext cx="2123428" cy="882784"/>
      </dsp:txXfrm>
    </dsp:sp>
    <dsp:sp modelId="{A2713478-E709-4898-948F-511F63D232DF}">
      <dsp:nvSpPr>
        <dsp:cNvPr id="0" name=""/>
        <dsp:cNvSpPr/>
      </dsp:nvSpPr>
      <dsp:spPr>
        <a:xfrm rot="5400000">
          <a:off x="4832951" y="643685"/>
          <a:ext cx="782637" cy="585826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i="1" kern="1200" dirty="0" smtClean="0"/>
            <a:t>Strengths, weaknesses, opportunities, and threats</a:t>
          </a:r>
          <a:endParaRPr lang="id-ID" sz="1700" i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i="0" kern="1200" dirty="0" smtClean="0"/>
            <a:t>Melibatkan tim proyek untuk mendiskusikan SWOT proyek</a:t>
          </a:r>
          <a:endParaRPr lang="id-ID" sz="1700" i="0" kern="1200" dirty="0"/>
        </a:p>
      </dsp:txBody>
      <dsp:txXfrm rot="-5400000">
        <a:off x="2295139" y="3219703"/>
        <a:ext cx="5820058" cy="706227"/>
      </dsp:txXfrm>
    </dsp:sp>
    <dsp:sp modelId="{AABC4BAF-01B4-4151-BE0D-FD1CE0E467A8}">
      <dsp:nvSpPr>
        <dsp:cNvPr id="0" name=""/>
        <dsp:cNvSpPr/>
      </dsp:nvSpPr>
      <dsp:spPr>
        <a:xfrm>
          <a:off x="76197" y="3083669"/>
          <a:ext cx="2218940" cy="9782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/>
            <a:t>SWOT technique</a:t>
          </a:r>
          <a:endParaRPr lang="id-ID" sz="2400" i="1" kern="1200" dirty="0"/>
        </a:p>
      </dsp:txBody>
      <dsp:txXfrm>
        <a:off x="123953" y="3131425"/>
        <a:ext cx="2123428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FFAC0-B582-40CF-A640-AD75D273BEF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10521-6E38-4DA0-95BA-4B7B5FCC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7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7BBCEE09-0525-4DCA-BA5F-370555B7C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0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mengkategorikan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(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kelompok-kelompoknya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CEE09-0525-4DCA-BA5F-370555B7C21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7F22-F4C9-4350-A124-4F1D6F1C6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47FB-5FB7-4BAC-97C3-F689E89C6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9550-F297-43D8-915C-55D343E6A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9815208">
            <a:off x="6477000" y="5029200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4FC0-9DD8-4B41-8D99-727A94402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F628-8120-41F4-95D9-60A2B52166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6C2-99F8-4CF0-A0AA-AD74AC124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7310-C76C-4CFA-AE97-B970F285C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C04F-1B2E-4C54-88CA-917E8DF3B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62A-9993-4315-BB0D-5EFE29CA8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BEB5-5A25-495F-9FD3-BED3C50EE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9050"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AB72-DF8B-4AEA-99F4-6678C5F7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371600"/>
            <a:ext cx="5715000" cy="1470025"/>
          </a:xfrm>
          <a:ln>
            <a:noFill/>
          </a:ln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4876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SE 3773</a:t>
            </a:r>
          </a:p>
          <a:p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*Imelda Atastina</a:t>
            </a:r>
            <a:r>
              <a:rPr lang="en-US" sz="2000" dirty="0" smtClean="0"/>
              <a:t>*</a:t>
            </a:r>
          </a:p>
          <a:p>
            <a:r>
              <a:rPr lang="en-US" sz="2000" dirty="0" smtClean="0"/>
              <a:t>*</a:t>
            </a:r>
            <a:r>
              <a:rPr lang="en-US" sz="2000" dirty="0" err="1" smtClean="0"/>
              <a:t>editted</a:t>
            </a:r>
            <a:r>
              <a:rPr lang="en-US" sz="2000" dirty="0" smtClean="0"/>
              <a:t> by APK*</a:t>
            </a:r>
            <a:endParaRPr 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D5AD8D0-44F6-4934-8364-347A29DE96F0}" type="slidenum">
              <a:rPr lang="en-US"/>
              <a:pPr/>
              <a:t>1</a:t>
            </a:fld>
            <a:endParaRPr lang="en-US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Resiko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Proyek</a:t>
            </a:r>
            <a:r>
              <a:rPr lang="en-US" sz="4000" dirty="0"/>
              <a:t> </a:t>
            </a:r>
            <a:r>
              <a:rPr lang="en-US" sz="4000" dirty="0" smtClean="0"/>
              <a:t>TI (1)</a:t>
            </a:r>
            <a:endParaRPr 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600" b="1" dirty="0" err="1">
                <a:solidFill>
                  <a:srgbClr val="C00000"/>
                </a:solidFill>
              </a:rPr>
              <a:t>Pasar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/>
              <a:t>proyek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/ </a:t>
            </a:r>
            <a:r>
              <a:rPr lang="en-US" sz="2200" dirty="0" err="1"/>
              <a:t>servis</a:t>
            </a:r>
            <a:r>
              <a:rPr lang="en-US" sz="2200" dirty="0"/>
              <a:t> yang </a:t>
            </a:r>
            <a:r>
              <a:rPr lang="en-US" sz="2200" dirty="0" err="1"/>
              <a:t>baru</a:t>
            </a:r>
            <a:r>
              <a:rPr lang="en-US" sz="2200" dirty="0" smtClean="0"/>
              <a:t>? 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berguna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organisasi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dipasarkan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yang lain,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? </a:t>
            </a: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orang lain yang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 smtClean="0"/>
              <a:t>?</a:t>
            </a:r>
            <a:endParaRPr lang="id-ID" sz="22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None/>
            </a:pPr>
            <a:r>
              <a:rPr lang="en-US" sz="2600" b="1" dirty="0" err="1">
                <a:solidFill>
                  <a:srgbClr val="C00000"/>
                </a:solidFill>
              </a:rPr>
              <a:t>Keuangan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memang</a:t>
            </a:r>
            <a:r>
              <a:rPr lang="en-US" sz="2200" dirty="0" smtClean="0"/>
              <a:t> </a:t>
            </a:r>
            <a:r>
              <a:rPr lang="en-US" sz="2200" dirty="0" err="1" smtClean="0"/>
              <a:t>mampu</a:t>
            </a:r>
            <a:r>
              <a:rPr lang="en-US" sz="2200" dirty="0" smtClean="0"/>
              <a:t> </a:t>
            </a:r>
            <a:r>
              <a:rPr lang="en-US" sz="2200" dirty="0" err="1" smtClean="0"/>
              <a:t>membiayai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? 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Seberapa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yakin</a:t>
            </a:r>
            <a:r>
              <a:rPr lang="en-US" sz="2200" dirty="0" smtClean="0"/>
              <a:t> stakeholder </a:t>
            </a:r>
            <a:r>
              <a:rPr lang="en-US" sz="2200" dirty="0" err="1" smtClean="0"/>
              <a:t>mau</a:t>
            </a:r>
            <a:r>
              <a:rPr lang="en-US" sz="2200" dirty="0" smtClean="0"/>
              <a:t> </a:t>
            </a:r>
            <a:r>
              <a:rPr lang="en-US" sz="2200" dirty="0" err="1" smtClean="0"/>
              <a:t>membiayai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? 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memenuhi</a:t>
            </a:r>
            <a:r>
              <a:rPr lang="en-US" sz="2200" dirty="0" smtClean="0"/>
              <a:t> ROI? 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Berapa</a:t>
            </a:r>
            <a:r>
              <a:rPr lang="en-US" sz="2200" dirty="0" smtClean="0"/>
              <a:t> lama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ROI? 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terbaik</a:t>
            </a:r>
            <a:r>
              <a:rPr lang="en-US" sz="2200" dirty="0" smtClean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F64-3638-47E1-B497-2CEC639D9B3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TI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600" b="1" dirty="0" err="1">
                <a:solidFill>
                  <a:srgbClr val="C00000"/>
                </a:solidFill>
              </a:rPr>
              <a:t>Teknologi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teknologi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dipilih</a:t>
            </a:r>
            <a:r>
              <a:rPr lang="en-US" sz="2200" dirty="0" smtClean="0"/>
              <a:t> </a:t>
            </a:r>
            <a:r>
              <a:rPr lang="en-US" sz="2200" dirty="0" err="1" smtClean="0"/>
              <a:t>memang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? 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memanfaatkan</a:t>
            </a:r>
            <a:r>
              <a:rPr lang="en-US" sz="2200" dirty="0" smtClean="0"/>
              <a:t> </a:t>
            </a:r>
            <a:r>
              <a:rPr lang="en-US" sz="2200" dirty="0" err="1" smtClean="0"/>
              <a:t>teknologi</a:t>
            </a:r>
            <a:r>
              <a:rPr lang="en-US" sz="2200" dirty="0" smtClean="0"/>
              <a:t> </a:t>
            </a:r>
            <a:r>
              <a:rPr lang="en-US" sz="2200" dirty="0" err="1" smtClean="0"/>
              <a:t>baru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teknologi</a:t>
            </a:r>
            <a:r>
              <a:rPr lang="en-US" sz="2200" dirty="0" smtClean="0"/>
              <a:t> yang 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mapan</a:t>
            </a:r>
            <a:r>
              <a:rPr lang="en-US" sz="2200" dirty="0" smtClean="0"/>
              <a:t>? 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i="1" dirty="0" smtClean="0"/>
              <a:t>hardware, software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jaringan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bekerja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baik</a:t>
            </a:r>
            <a:r>
              <a:rPr lang="en-US" sz="2200" dirty="0" smtClean="0"/>
              <a:t>? </a:t>
            </a:r>
            <a:endParaRPr lang="id-ID" sz="22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None/>
            </a:pPr>
            <a:r>
              <a:rPr lang="en-US" sz="2600" b="1" dirty="0" err="1">
                <a:solidFill>
                  <a:srgbClr val="C00000"/>
                </a:solidFill>
              </a:rPr>
              <a:t>Orang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/>
              <a:t>organisasi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SDM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kualifikasi</a:t>
            </a:r>
            <a:r>
              <a:rPr lang="en-US" sz="2200" dirty="0"/>
              <a:t> yang </a:t>
            </a:r>
            <a:r>
              <a:rPr lang="en-US" sz="2200" dirty="0" err="1"/>
              <a:t>tepat</a:t>
            </a:r>
            <a:r>
              <a:rPr lang="en-US" sz="2200" dirty="0"/>
              <a:t>? 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/>
              <a:t>SDM yang </a:t>
            </a:r>
            <a:r>
              <a:rPr lang="en-US" sz="2200" dirty="0" err="1"/>
              <a:t>terpilih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integritas</a:t>
            </a:r>
            <a:r>
              <a:rPr lang="en-US" sz="2200" dirty="0"/>
              <a:t>,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keterampilan</a:t>
            </a:r>
            <a:r>
              <a:rPr lang="en-US" sz="2200" dirty="0"/>
              <a:t> </a:t>
            </a:r>
            <a:r>
              <a:rPr lang="en-US" sz="2200" dirty="0" err="1"/>
              <a:t>manajerial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teknikal</a:t>
            </a:r>
            <a:r>
              <a:rPr lang="en-US" sz="2200" dirty="0"/>
              <a:t>?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orang</a:t>
            </a:r>
            <a:r>
              <a:rPr lang="en-US" sz="2200" dirty="0"/>
              <a:t> yang </a:t>
            </a:r>
            <a:r>
              <a:rPr lang="en-US" sz="2200" dirty="0" err="1"/>
              <a:t>berpengalaman</a:t>
            </a:r>
            <a:r>
              <a:rPr lang="en-US" sz="2200" dirty="0"/>
              <a:t>? 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err="1" smtClean="0"/>
              <a:t>Bagaimana</a:t>
            </a:r>
            <a:r>
              <a:rPr lang="en-US" sz="2200" dirty="0" smtClean="0"/>
              <a:t> </a:t>
            </a:r>
            <a:r>
              <a:rPr lang="en-US" sz="2200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sponsor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pelanggan</a:t>
            </a:r>
            <a:r>
              <a:rPr lang="en-US" sz="2200" dirty="0"/>
              <a:t>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Resiko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Proyek</a:t>
            </a:r>
            <a:r>
              <a:rPr lang="en-US" sz="4000" dirty="0"/>
              <a:t> </a:t>
            </a:r>
            <a:r>
              <a:rPr lang="en-US" sz="4000" dirty="0" smtClean="0"/>
              <a:t>TI (3)</a:t>
            </a:r>
            <a:endParaRPr lang="en-US" sz="40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dirty="0" err="1">
                <a:solidFill>
                  <a:srgbClr val="C00000"/>
                </a:solidFill>
              </a:rPr>
              <a:t>Struktur</a:t>
            </a:r>
            <a:r>
              <a:rPr lang="en-US" sz="2600" b="1" dirty="0">
                <a:solidFill>
                  <a:srgbClr val="C00000"/>
                </a:solidFill>
              </a:rPr>
              <a:t>/</a:t>
            </a:r>
            <a:r>
              <a:rPr lang="en-US" sz="2600" b="1" dirty="0" err="1">
                <a:solidFill>
                  <a:srgbClr val="C00000"/>
                </a:solidFill>
              </a:rPr>
              <a:t>proses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 err="1" smtClean="0"/>
              <a:t>Seberapa</a:t>
            </a:r>
            <a:r>
              <a:rPr lang="en-US" sz="2200" dirty="0" smtClean="0"/>
              <a:t>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terjadi</a:t>
            </a:r>
            <a:r>
              <a:rPr lang="en-US" sz="2200" dirty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? 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kelompok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menjalankan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? 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dijalankan</a:t>
            </a:r>
            <a:r>
              <a:rPr lang="en-US" sz="2200" dirty="0"/>
              <a:t>? 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/>
              <a:t>organisasi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birokrasi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menghambat</a:t>
            </a:r>
            <a:r>
              <a:rPr lang="en-US" sz="2200" dirty="0" smtClean="0"/>
              <a:t>/ </a:t>
            </a:r>
            <a:r>
              <a:rPr lang="en-US" sz="2200" dirty="0" err="1" smtClean="0"/>
              <a:t>mempercepat</a:t>
            </a:r>
            <a:r>
              <a:rPr lang="en-US" sz="2200" dirty="0" smtClean="0"/>
              <a:t> </a:t>
            </a:r>
            <a:r>
              <a:rPr lang="en-US" sz="2200" dirty="0" err="1"/>
              <a:t>kemajuan</a:t>
            </a:r>
            <a:r>
              <a:rPr lang="en-US" sz="2200" dirty="0"/>
              <a:t> </a:t>
            </a:r>
            <a:r>
              <a:rPr lang="en-US" sz="2200" dirty="0" err="1"/>
              <a:t>jalannya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E89-DE66-49D5-8779-2156C8AA691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IT Success Potential Scoring Sheet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905000"/>
          <a:ext cx="6096000" cy="385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5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Success Criterion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Points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User involvement</a:t>
                      </a:r>
                    </a:p>
                    <a:p>
                      <a:r>
                        <a:rPr lang="en-US" i="1" dirty="0" smtClean="0"/>
                        <a:t>Executive</a:t>
                      </a:r>
                      <a:r>
                        <a:rPr lang="en-US" i="1" baseline="0" dirty="0" smtClean="0"/>
                        <a:t> management support</a:t>
                      </a:r>
                    </a:p>
                    <a:p>
                      <a:r>
                        <a:rPr lang="en-US" i="1" baseline="0" dirty="0" smtClean="0"/>
                        <a:t>Clear statement of requirements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lang="en-US" dirty="0" smtClean="0"/>
                        <a:t>16</a:t>
                      </a:r>
                    </a:p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Proper planning</a:t>
                      </a:r>
                    </a:p>
                    <a:p>
                      <a:r>
                        <a:rPr lang="en-US" i="1" dirty="0" smtClean="0"/>
                        <a:t>Realistic expectations</a:t>
                      </a:r>
                    </a:p>
                    <a:p>
                      <a:r>
                        <a:rPr lang="en-US" i="1" dirty="0" smtClean="0"/>
                        <a:t>Smaller project milestones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10</a:t>
                      </a:r>
                    </a:p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Competent staff</a:t>
                      </a:r>
                    </a:p>
                    <a:p>
                      <a:r>
                        <a:rPr lang="en-US" i="1" dirty="0" smtClean="0"/>
                        <a:t>Ownership</a:t>
                      </a:r>
                    </a:p>
                    <a:p>
                      <a:r>
                        <a:rPr lang="en-US" i="1" dirty="0" smtClean="0"/>
                        <a:t>Clear visions and objectives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Hard-working,</a:t>
                      </a:r>
                      <a:r>
                        <a:rPr lang="en-US" i="1" baseline="0" dirty="0" smtClean="0"/>
                        <a:t> focused staff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Breakdown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CE0E-FCFA-4D39-9A3B-0685C4015920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81108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Kondisi</a:t>
            </a:r>
            <a:r>
              <a:rPr lang="en-US" sz="4000" dirty="0"/>
              <a:t> </a:t>
            </a:r>
            <a:r>
              <a:rPr lang="en-US" sz="4000" dirty="0" err="1"/>
              <a:t>Resiko</a:t>
            </a:r>
            <a:r>
              <a:rPr lang="en-US" sz="4000" dirty="0"/>
              <a:t> </a:t>
            </a:r>
            <a:r>
              <a:rPr lang="en-US" sz="4000" dirty="0" err="1"/>
              <a:t>Potensial</a:t>
            </a:r>
            <a:r>
              <a:rPr lang="en-US" sz="4000" dirty="0"/>
              <a:t> </a:t>
            </a:r>
            <a:r>
              <a:rPr lang="en-US" sz="4000" dirty="0" err="1" smtClean="0"/>
              <a:t>sesuai</a:t>
            </a:r>
            <a:r>
              <a:rPr lang="en-US" sz="4000" dirty="0" smtClean="0"/>
              <a:t> Knowledge </a:t>
            </a:r>
            <a:r>
              <a:rPr lang="en-US" sz="4000" dirty="0"/>
              <a:t>Area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12566"/>
              </p:ext>
            </p:extLst>
          </p:nvPr>
        </p:nvGraphicFramePr>
        <p:xfrm>
          <a:off x="304800" y="1524000"/>
          <a:ext cx="6705600" cy="496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3" imgW="5630040" imgH="4365360" progId="Word.Document.8">
                  <p:embed/>
                </p:oleObj>
              </mc:Choice>
              <mc:Fallback>
                <p:oleObj name="Document" r:id="rId3" imgW="5630040" imgH="43653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6705600" cy="4963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– IMD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ED81-528B-41DD-9EE9-B9A5B647558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2)</a:t>
            </a:r>
            <a:r>
              <a:rPr lang="en-US" dirty="0" smtClean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EF80-3913-4F3A-B139-521484831B9E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5439703"/>
              </p:ext>
            </p:extLst>
          </p:nvPr>
        </p:nvGraphicFramePr>
        <p:xfrm>
          <a:off x="457200" y="15240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Daftar Resiko (</a:t>
            </a:r>
            <a:r>
              <a:rPr lang="en-US" i="1"/>
              <a:t>Risk Register</a:t>
            </a:r>
            <a:r>
              <a:rPr lang="en-US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/>
              <a:t>Ranking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Pemicu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” </a:t>
            </a:r>
            <a:r>
              <a:rPr lang="id-ID" dirty="0" smtClean="0"/>
              <a:t>/ penanggung jawab resiko</a:t>
            </a:r>
            <a:endParaRPr lang="en-US" dirty="0"/>
          </a:p>
          <a:p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r>
              <a:rPr lang="en-US" dirty="0" err="1" smtClean="0"/>
              <a:t>Pengaruh</a:t>
            </a:r>
            <a:r>
              <a:rPr lang="en-US" dirty="0" smtClean="0"/>
              <a:t>/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r>
              <a:rPr lang="en-US" dirty="0" smtClean="0"/>
              <a:t>Status </a:t>
            </a:r>
            <a:r>
              <a:rPr lang="en-US" dirty="0" err="1" smtClean="0"/>
              <a:t>Resiko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00-89BF-4C43-AF36-C27B8407FD9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Kualitatif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Daftar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pengaruhnya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pengaruh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prioritas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</a:rPr>
              <a:t>Teknik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 </a:t>
            </a:r>
            <a:endParaRPr lang="id-ID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Probability/Impact </a:t>
            </a:r>
            <a:r>
              <a:rPr lang="en-US" i="1" dirty="0"/>
              <a:t>Matrix, </a:t>
            </a:r>
            <a:endParaRPr lang="id-ID" i="1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Top </a:t>
            </a:r>
            <a:r>
              <a:rPr lang="en-US" i="1" dirty="0"/>
              <a:t>Ten Risk Item Tracking, </a:t>
            </a:r>
            <a:endParaRPr lang="id-ID" i="1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Expert </a:t>
            </a:r>
            <a:r>
              <a:rPr lang="en-US" i="1" dirty="0" err="1"/>
              <a:t>Judgement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0D9-E5A6-4837-8221-C3B32DE4383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Probability/Impact </a:t>
            </a:r>
            <a:r>
              <a:rPr lang="en-US" dirty="0" smtClean="0"/>
              <a:t>Matrix (PIM)</a:t>
            </a:r>
            <a:endParaRPr lang="en-US" dirty="0"/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8" cy="4525963"/>
          </a:xfrm>
          <a:noFill/>
          <a:ln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962A-5EC9-4FD1-AF2C-37E8854289E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Paparan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z="2600" b="1" dirty="0" err="1" smtClean="0">
                <a:solidFill>
                  <a:srgbClr val="C00000"/>
                </a:solidFill>
              </a:rPr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mengelola</a:t>
            </a:r>
            <a:r>
              <a:rPr lang="en-US" b="1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Proyek</a:t>
            </a:r>
            <a:r>
              <a:rPr lang="en-US" sz="2600" b="1" dirty="0">
                <a:solidFill>
                  <a:srgbClr val="C00000"/>
                </a:solidFill>
              </a:rPr>
              <a:t> TI</a:t>
            </a:r>
          </a:p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proses</a:t>
            </a:r>
            <a:r>
              <a:rPr lang="en-US" sz="2600" b="1" dirty="0">
                <a:solidFill>
                  <a:srgbClr val="C00000"/>
                </a:solidFill>
              </a:rPr>
              <a:t>/ </a:t>
            </a:r>
            <a:r>
              <a:rPr lang="en-US" sz="2600" b="1" dirty="0" err="1">
                <a:solidFill>
                  <a:srgbClr val="C00000"/>
                </a:solidFill>
              </a:rPr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alat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dan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kualitatif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dan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kuantitatif</a:t>
            </a:r>
            <a:endParaRPr lang="en-US" sz="26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609600"/>
            <a:ext cx="1905000" cy="1143000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smtClean="0"/>
              <a:t>PIM</a:t>
            </a:r>
            <a:endParaRPr lang="en-US" sz="4000" dirty="0"/>
          </a:p>
        </p:txBody>
      </p:sp>
      <p:pic>
        <p:nvPicPr>
          <p:cNvPr id="419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533400"/>
            <a:ext cx="6248400" cy="5826125"/>
          </a:xfrm>
          <a:noFill/>
          <a:ln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D22-2E55-4093-A02D-489D0C8E2446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Chart Showing High-, Medium-, and Low-Risk Technologies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809" y="1943626"/>
            <a:ext cx="5552381" cy="3839111"/>
          </a:xfrm>
          <a:noFill/>
          <a:ln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E14B-816E-4FAC-A66A-B8855FE7FC44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Top 10 Risk Item Tracking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rgbClr val="C00000"/>
                </a:solidFill>
              </a:rPr>
              <a:t>Top 10 Risk Item Tracking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waspada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review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periodik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top 10 project risk items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ranking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merangkum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F649-3FD6-49F6-B613-71A2DBC784D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</a:t>
            </a:r>
            <a:r>
              <a:rPr lang="en-US" i="1" dirty="0"/>
              <a:t>Top 10 Risk Item Tracking</a:t>
            </a:r>
            <a:endParaRPr lang="en-US" dirty="0"/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52947"/>
              </p:ext>
            </p:extLst>
          </p:nvPr>
        </p:nvGraphicFramePr>
        <p:xfrm>
          <a:off x="533400" y="1600200"/>
          <a:ext cx="7696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3" imgW="5696345" imgH="3652331" progId="Word.Document.8">
                  <p:embed/>
                </p:oleObj>
              </mc:Choice>
              <mc:Fallback>
                <p:oleObj name="Document" r:id="rId3" imgW="5696345" imgH="3652331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696200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 IMD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967B-54A6-4034-9507-30F48944DDB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4)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proses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kualitatif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sz="2600" b="1" dirty="0" err="1" smtClean="0">
                <a:solidFill>
                  <a:srgbClr val="C00000"/>
                </a:solidFill>
              </a:rPr>
              <a:t>manaj</a:t>
            </a:r>
            <a:r>
              <a:rPr lang="id-ID" sz="2600" b="1" dirty="0" smtClean="0">
                <a:solidFill>
                  <a:srgbClr val="C00000"/>
                </a:solidFill>
              </a:rPr>
              <a:t>e</a:t>
            </a:r>
            <a:r>
              <a:rPr lang="en-US" sz="2600" b="1" dirty="0" smtClean="0">
                <a:solidFill>
                  <a:srgbClr val="C00000"/>
                </a:solidFill>
              </a:rPr>
              <a:t>men </a:t>
            </a:r>
            <a:r>
              <a:rPr lang="en-US" sz="2600" b="1" dirty="0" err="1">
                <a:solidFill>
                  <a:srgbClr val="C00000"/>
                </a:solidFill>
              </a:rPr>
              <a:t>kualitas</a:t>
            </a:r>
            <a:endParaRPr lang="en-US" sz="2600" b="1" dirty="0">
              <a:solidFill>
                <a:srgbClr val="C00000"/>
              </a:solidFill>
            </a:endParaRPr>
          </a:p>
          <a:p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i="1" dirty="0" smtClean="0"/>
              <a:t>Decision </a:t>
            </a:r>
            <a:r>
              <a:rPr lang="en-US" i="1" dirty="0"/>
              <a:t>tree </a:t>
            </a:r>
            <a:r>
              <a:rPr lang="en-US" i="1" dirty="0" smtClean="0"/>
              <a:t>analysis &amp; EMV (Expected Monetary Value)</a:t>
            </a:r>
            <a:endParaRPr lang="en-US" i="1" dirty="0"/>
          </a:p>
          <a:p>
            <a:pPr lvl="1"/>
            <a:r>
              <a:rPr lang="en-US" i="1" dirty="0" smtClean="0"/>
              <a:t>Simulation</a:t>
            </a:r>
          </a:p>
          <a:p>
            <a:pPr lvl="1"/>
            <a:r>
              <a:rPr lang="en-US" i="1" dirty="0" smtClean="0"/>
              <a:t>Sensitivity Analysis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5721-08EC-4CED-9410-5B2590801D9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Analysis &amp; EMV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1" dirty="0">
                <a:solidFill>
                  <a:srgbClr val="C00000"/>
                </a:solidFill>
              </a:rPr>
              <a:t>Decision tree</a:t>
            </a:r>
            <a:r>
              <a:rPr lang="en-US" dirty="0" smtClean="0"/>
              <a:t>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penggambaran</a:t>
            </a:r>
            <a:r>
              <a:rPr lang="en-US" dirty="0" smtClean="0"/>
              <a:t> diagram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i="1" dirty="0" smtClean="0"/>
              <a:t>course of action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endParaRPr lang="en-US" i="1" dirty="0" smtClean="0"/>
          </a:p>
          <a:p>
            <a:r>
              <a:rPr lang="en-US" sz="2600" b="1" i="1" dirty="0">
                <a:solidFill>
                  <a:srgbClr val="C00000"/>
                </a:solidFill>
              </a:rPr>
              <a:t>EMV</a:t>
            </a:r>
            <a:r>
              <a:rPr lang="en-US" i="1" dirty="0" smtClean="0"/>
              <a:t>: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i="1" dirty="0" smtClean="0"/>
              <a:t>decision tree </a:t>
            </a:r>
            <a:r>
              <a:rPr lang="en-US" dirty="0" smtClean="0"/>
              <a:t>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i="1" dirty="0" smtClean="0"/>
              <a:t>expected monetary value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EMV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81200"/>
            <a:ext cx="662985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600" b="1" dirty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sebenarnya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rgbClr val="C00000"/>
                </a:solidFill>
              </a:rPr>
              <a:t>Monte Carlo</a:t>
            </a:r>
            <a:r>
              <a:rPr lang="en-US" sz="2400" dirty="0" smtClean="0"/>
              <a:t>,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model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menganalisis</a:t>
            </a:r>
            <a:r>
              <a:rPr lang="en-US" sz="2400" dirty="0" smtClean="0"/>
              <a:t> outcome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statistik</a:t>
            </a:r>
            <a:r>
              <a:rPr lang="en-US" sz="2400" dirty="0" smtClean="0"/>
              <a:t> (</a:t>
            </a:r>
            <a:r>
              <a:rPr lang="en-US" sz="2400" i="1" dirty="0" smtClean="0"/>
              <a:t>distribution of the calculated results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Monte Carlo,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estimasi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most likely, pessimistic, </a:t>
            </a:r>
            <a:r>
              <a:rPr lang="en-US" sz="2600" b="1" i="1" dirty="0" err="1">
                <a:solidFill>
                  <a:srgbClr val="C00000"/>
                </a:solidFill>
              </a:rPr>
              <a:t>dan</a:t>
            </a:r>
            <a:r>
              <a:rPr lang="en-US" sz="2600" b="1" i="1" dirty="0">
                <a:solidFill>
                  <a:srgbClr val="C00000"/>
                </a:solidFill>
              </a:rPr>
              <a:t> optimistic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r>
              <a:rPr lang="en-US" sz="2400" dirty="0" smtClean="0"/>
              <a:t> </a:t>
            </a:r>
            <a:r>
              <a:rPr lang="en-US" sz="2400" dirty="0" err="1" smtClean="0"/>
              <a:t>estimasi</a:t>
            </a:r>
            <a:r>
              <a:rPr lang="en-US" sz="2400" dirty="0" smtClean="0"/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likelihood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estimasi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i="1" dirty="0" smtClean="0"/>
              <a:t>optimistic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most likely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–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Sample Monte Carlo Simulations Results for Project Costs</a:t>
            </a:r>
            <a:endParaRPr lang="en-US" i="1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57400"/>
            <a:ext cx="630814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SE 3773 MPTI - </a:t>
            </a:r>
            <a:r>
              <a:rPr lang="en-US" dirty="0" err="1" smtClean="0"/>
              <a:t>Resiko</a:t>
            </a:r>
            <a:r>
              <a:rPr lang="en-US" dirty="0" smtClean="0"/>
              <a:t> - IMD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Negatif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458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rgbClr val="C00000"/>
                </a:solidFill>
              </a:rPr>
              <a:t>Menerima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b="1" dirty="0"/>
              <a:t>:</a:t>
            </a:r>
            <a:r>
              <a:rPr lang="en-US" dirty="0" smtClean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akibat-akibat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C00000"/>
                </a:solidFill>
              </a:rPr>
              <a:t>Transfer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manajemennya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</a:rPr>
              <a:t>Mitigasi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 smtClean="0"/>
              <a:t>: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mereduksi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mereduksi</a:t>
            </a:r>
            <a:r>
              <a:rPr lang="en-US" dirty="0"/>
              <a:t> </a:t>
            </a:r>
            <a:r>
              <a:rPr lang="en-US" dirty="0" err="1"/>
              <a:t>probalitas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 smtClean="0"/>
              <a:t>resiko</a:t>
            </a:r>
            <a:endParaRPr lang="id-ID" dirty="0" smtClean="0"/>
          </a:p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</a:rPr>
              <a:t>Menghindari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/>
              <a:t>: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/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 smtClean="0"/>
              <a:t>penyebabnya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3F3-9A57-47A5-8AF0-BC0BA8BAB39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 smtClean="0"/>
              <a:t>: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“</a:t>
            </a:r>
            <a:r>
              <a:rPr lang="en-US" dirty="0" err="1"/>
              <a:t>kerugian</a:t>
            </a:r>
            <a:r>
              <a:rPr lang="en-US" dirty="0"/>
              <a:t>” (</a:t>
            </a:r>
            <a:r>
              <a:rPr lang="en-US" dirty="0" err="1"/>
              <a:t>negatif</a:t>
            </a:r>
            <a:r>
              <a:rPr 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: </a:t>
            </a:r>
            <a:r>
              <a:rPr lang="en-US" sz="2600" b="1" dirty="0" err="1">
                <a:solidFill>
                  <a:srgbClr val="C00000"/>
                </a:solidFill>
              </a:rPr>
              <a:t>ketidakpastian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negatif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: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masalah-masalah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menghalangi</a:t>
            </a:r>
            <a:r>
              <a:rPr lang="en-US" dirty="0"/>
              <a:t>/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keberhasilan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638-30B0-46DD-B065-8FAEEB00514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i="1" dirty="0" smtClean="0"/>
              <a:t>General Risk Mitigation Strategies for Technical, Cost, and Schedule Risks</a:t>
            </a:r>
            <a:endParaRPr lang="en-US" sz="4000" i="1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05000"/>
            <a:ext cx="781167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 Resiko Positif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solidFill>
                  <a:srgbClr val="C00000"/>
                </a:solidFill>
              </a:rPr>
              <a:t>Eksploitasi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 smtClean="0"/>
              <a:t>;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agar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sz="2600" b="1" i="1" dirty="0">
                <a:solidFill>
                  <a:srgbClr val="C00000"/>
                </a:solidFill>
              </a:rPr>
              <a:t>Sharing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/>
              <a:t>; </a:t>
            </a:r>
            <a:r>
              <a:rPr lang="en-US" dirty="0" err="1"/>
              <a:t>membagi</a:t>
            </a:r>
            <a:r>
              <a:rPr lang="en-US" dirty="0"/>
              <a:t> agar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US" sz="2600" b="1" dirty="0" err="1">
                <a:solidFill>
                  <a:srgbClr val="C00000"/>
                </a:solidFill>
              </a:rPr>
              <a:t>Tingkatkan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/>
              <a:t>; </a:t>
            </a:r>
            <a:r>
              <a:rPr lang="en-US" dirty="0" err="1"/>
              <a:t>usaha</a:t>
            </a:r>
            <a:r>
              <a:rPr lang="en-US" dirty="0"/>
              <a:t> agar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pemicu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r>
              <a:rPr lang="en-US" sz="2600" b="1" dirty="0" err="1">
                <a:solidFill>
                  <a:srgbClr val="C00000"/>
                </a:solidFill>
              </a:rPr>
              <a:t>Menerima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F51E-DD10-4D55-90A8-5DAEA5C65498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en-US" dirty="0" smtClean="0"/>
              <a:t>Monitoring </a:t>
            </a:r>
            <a:r>
              <a:rPr lang="en-US" dirty="0" smtClean="0"/>
              <a:t>&amp;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rgbClr val="C00000"/>
                </a:solidFill>
              </a:rPr>
              <a:t>Monitoring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sz="2600" b="1" dirty="0">
                <a:solidFill>
                  <a:srgbClr val="C00000"/>
                </a:solidFill>
              </a:rPr>
              <a:t>status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</a:rPr>
              <a:t>Kendali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direncanakan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rgbClr val="C00000"/>
                </a:solidFill>
              </a:rPr>
              <a:t>Workarounds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terencana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 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sz="2600" b="1" i="1" dirty="0">
                <a:solidFill>
                  <a:srgbClr val="C00000"/>
                </a:solidFill>
              </a:rPr>
              <a:t>contingency plans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tindakan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korektif</a:t>
            </a:r>
            <a:r>
              <a:rPr lang="en-US" dirty="0" smtClean="0"/>
              <a:t>, 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pembaharuan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rencana-rencana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Cek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Paparan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</a:t>
            </a:r>
            <a:r>
              <a:rPr lang="en-US" dirty="0" smtClean="0"/>
              <a:t>pa </a:t>
            </a:r>
            <a:r>
              <a:rPr lang="en-US" dirty="0" smtClean="0"/>
              <a:t>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z="2600" b="1" dirty="0" err="1" smtClean="0">
                <a:solidFill>
                  <a:srgbClr val="C00000"/>
                </a:solidFill>
              </a:rPr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mengelola</a:t>
            </a:r>
            <a:r>
              <a:rPr lang="en-US" b="1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id-ID" dirty="0" smtClean="0"/>
              <a:t>?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Apa contoh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Proyek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TI</a:t>
            </a:r>
            <a:r>
              <a:rPr lang="id-ID" sz="2600" b="1" dirty="0" smtClean="0">
                <a:solidFill>
                  <a:srgbClr val="C00000"/>
                </a:solidFill>
              </a:rPr>
              <a:t>?</a:t>
            </a:r>
            <a:endParaRPr lang="en-US" sz="26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Sebutkan</a:t>
            </a:r>
            <a:r>
              <a:rPr lang="en-US" dirty="0" smtClean="0"/>
              <a:t> </a:t>
            </a:r>
            <a:r>
              <a:rPr lang="en-US" sz="2600" b="1" dirty="0">
                <a:solidFill>
                  <a:srgbClr val="C00000"/>
                </a:solidFill>
              </a:rPr>
              <a:t>proses/ </a:t>
            </a:r>
            <a:r>
              <a:rPr lang="en-US" sz="2600" b="1" dirty="0" err="1">
                <a:solidFill>
                  <a:srgbClr val="C00000"/>
                </a:solidFill>
              </a:rPr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id-ID" dirty="0" smtClean="0"/>
              <a:t>!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Sebutkan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alat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dan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id-ID" dirty="0" smtClean="0"/>
              <a:t>!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kualitatif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dan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kuantitatif</a:t>
            </a:r>
            <a:endParaRPr lang="en-US" sz="26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7724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TERIMA KASIH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Manajemen   Resiko                                                           PI3163-MPTI_D3-IMD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Keuntungan Manajemen Resiko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mengantisipasi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atau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menghindari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peristiwa-peristiwa</a:t>
            </a:r>
            <a:r>
              <a:rPr lang="en-US" dirty="0"/>
              <a:t> yang </a:t>
            </a:r>
            <a:r>
              <a:rPr lang="en-US" sz="2600" b="1" dirty="0" err="1">
                <a:solidFill>
                  <a:srgbClr val="C00000"/>
                </a:solidFill>
              </a:rPr>
              <a:t>mengejutkan</a:t>
            </a:r>
            <a:endParaRPr lang="en-US" sz="2600" b="1" dirty="0">
              <a:solidFill>
                <a:srgbClr val="C00000"/>
              </a:solidFill>
            </a:endParaRPr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sz="2600" b="1" dirty="0" err="1">
                <a:solidFill>
                  <a:srgbClr val="C00000"/>
                </a:solidFill>
              </a:rPr>
              <a:t>negosiasi</a:t>
            </a:r>
            <a:endParaRPr lang="en-US" sz="2600" b="1" dirty="0">
              <a:solidFill>
                <a:srgbClr val="C00000"/>
              </a:solidFill>
            </a:endParaRP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komitmen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mereduksi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jadwal</a:t>
            </a:r>
            <a:endParaRPr lang="en-US" sz="2600" b="1" dirty="0">
              <a:solidFill>
                <a:srgbClr val="C00000"/>
              </a:solidFill>
            </a:endParaRP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mereduksi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biaya</a:t>
            </a:r>
            <a:r>
              <a:rPr lang="en-US" dirty="0"/>
              <a:t> yang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 </a:t>
            </a:r>
            <a:r>
              <a:rPr lang="en-US" dirty="0" err="1" smtClean="0"/>
              <a:t>Resiko</a:t>
            </a:r>
            <a:r>
              <a:rPr lang="en-US" dirty="0" smtClean="0"/>
              <a:t> 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E27-5911-46B2-9C0A-29E80C07F87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4876800" cy="4632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48200" y="1752600"/>
            <a:ext cx="3886200" cy="25146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meminimalisir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potensi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negatif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memaksimalkan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potensi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resiko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positif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0"/>
            <a:ext cx="5486400" cy="3048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80000"/>
              </a:lnSpc>
              <a:buNone/>
            </a:pPr>
            <a:endParaRPr lang="en-US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esiko</a:t>
            </a:r>
            <a:endParaRPr lang="en-US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ualitatif</a:t>
            </a:r>
            <a:endParaRPr lang="en-US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uantitatif</a:t>
            </a:r>
            <a:endParaRPr lang="en-US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espon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esiko</a:t>
            </a:r>
            <a:endParaRPr lang="en-US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engendalian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esiko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0908-27B8-4C0B-901A-6973B6FEE02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Tinjauan Umum Manajemen Resiko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F6E5-0E1C-47FB-98C6-7625F3CDB55F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00200"/>
            <a:ext cx="71151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1)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id-ID" sz="2600" b="1" dirty="0" err="1">
                <a:solidFill>
                  <a:srgbClr val="C00000"/>
                </a:solidFill>
              </a:rPr>
              <a:t>D</a:t>
            </a:r>
            <a:r>
              <a:rPr lang="en-US" sz="2600" b="1" dirty="0" err="1">
                <a:solidFill>
                  <a:srgbClr val="C00000"/>
                </a:solidFill>
              </a:rPr>
              <a:t>okumen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Manajemen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</a:rPr>
              <a:t>Resiko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dirty="0" err="1"/>
              <a:t>Metodologi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 smtClean="0"/>
              <a:t>Jawab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Dana </a:t>
            </a:r>
            <a:r>
              <a:rPr lang="en-US" dirty="0"/>
              <a:t>&amp; </a:t>
            </a:r>
            <a:r>
              <a:rPr lang="en-US" dirty="0" err="1"/>
              <a:t>Biaya</a:t>
            </a:r>
            <a:r>
              <a:rPr lang="en-US" dirty="0"/>
              <a:t> (yang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	</a:t>
            </a:r>
            <a:r>
              <a:rPr lang="en-US" dirty="0" smtClean="0"/>
              <a:t>Format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3107-51BD-417B-89FD-8D51DD34C63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i="1" dirty="0" smtClean="0"/>
              <a:t>Contingency and Fallback Plans, Contingency Reserves (optional)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rgbClr val="C00000"/>
                </a:solidFill>
              </a:rPr>
              <a:t>Contingency plans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teridentifikasi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peristiwa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rgbClr val="C00000"/>
                </a:solidFill>
              </a:rPr>
              <a:t>Fallback plans</a:t>
            </a:r>
            <a:r>
              <a:rPr lang="en-US" sz="2400" dirty="0" smtClean="0"/>
              <a:t>, </a:t>
            </a: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mereduksi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r>
              <a:rPr lang="en-US" sz="2400" dirty="0" smtClean="0"/>
              <a:t> </a:t>
            </a:r>
            <a:r>
              <a:rPr lang="en-US" sz="2400" dirty="0" err="1" smtClean="0"/>
              <a:t>negatif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, </a:t>
            </a:r>
            <a:r>
              <a:rPr lang="en-US" sz="2400" dirty="0" err="1" smtClean="0"/>
              <a:t>padahal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keberhasilan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rgbClr val="C00000"/>
                </a:solidFill>
              </a:rPr>
              <a:t>Contingency reserves or allowances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(</a:t>
            </a:r>
            <a:r>
              <a:rPr lang="en-US" sz="2400" dirty="0" err="1" smtClean="0"/>
              <a:t>dana</a:t>
            </a:r>
            <a:r>
              <a:rPr lang="en-US" sz="2400" dirty="0" smtClean="0"/>
              <a:t>) yang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manajer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mempersiapkan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menghadapi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seandainya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lingkup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diinginkan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 3773 MPTI – </a:t>
            </a:r>
            <a:r>
              <a:rPr lang="en-US" dirty="0" err="1" smtClean="0"/>
              <a:t>Resiko</a:t>
            </a:r>
            <a:r>
              <a:rPr lang="en-US" dirty="0" smtClean="0"/>
              <a:t> - IMD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0A35-3F64-4BF0-AFF5-184DC38685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1468</Words>
  <Application>Microsoft Office PowerPoint</Application>
  <PresentationFormat>On-screen Show (4:3)</PresentationFormat>
  <Paragraphs>251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Document</vt:lpstr>
      <vt:lpstr>Microsoft Word 97 - 2003 Document</vt:lpstr>
      <vt:lpstr>Manajemen Resiko</vt:lpstr>
      <vt:lpstr>Tujuan Paparan</vt:lpstr>
      <vt:lpstr>Definisi</vt:lpstr>
      <vt:lpstr>Keuntungan Manajemen Resiko</vt:lpstr>
      <vt:lpstr>Tujuan Manajemen Resiko Proyek</vt:lpstr>
      <vt:lpstr>Tahapan Manajemen Resiko</vt:lpstr>
      <vt:lpstr>Tinjauan Umum Manajemen Resiko</vt:lpstr>
      <vt:lpstr>1) Rencana Manajemen Resiko</vt:lpstr>
      <vt:lpstr>Contingency and Fallback Plans, Contingency Reserves (optional)</vt:lpstr>
      <vt:lpstr>Resiko Umum pada Proyek TI (1)</vt:lpstr>
      <vt:lpstr>Resiko Umum pada Proyek TI (2)</vt:lpstr>
      <vt:lpstr>Resiko Umum pada Proyek TI (3)</vt:lpstr>
      <vt:lpstr>IT Success Potential Scoring Sheet</vt:lpstr>
      <vt:lpstr>Risk Breakdown Structure</vt:lpstr>
      <vt:lpstr>Kondisi Resiko Potensial sesuai Knowledge Area</vt:lpstr>
      <vt:lpstr>2) Identifikasi Resiko</vt:lpstr>
      <vt:lpstr>Daftar Resiko (Risk Register)</vt:lpstr>
      <vt:lpstr>3) Analisis Kualitatif Resiko</vt:lpstr>
      <vt:lpstr>Contoh Probability/Impact Matrix (PIM)</vt:lpstr>
      <vt:lpstr>Contoh PIM</vt:lpstr>
      <vt:lpstr>Chart Showing High-, Medium-, and Low-Risk Technologies</vt:lpstr>
      <vt:lpstr>Top 10 Risk Item Tracking</vt:lpstr>
      <vt:lpstr>Contoh Top 10 Risk Item Tracking</vt:lpstr>
      <vt:lpstr>4) Analisis Kuantitatif Resiko</vt:lpstr>
      <vt:lpstr>Decision Tree Analysis &amp; EMV</vt:lpstr>
      <vt:lpstr>Contoh EMV</vt:lpstr>
      <vt:lpstr>Simulasi</vt:lpstr>
      <vt:lpstr>Sample Monte Carlo Simulations Results for Project Costs</vt:lpstr>
      <vt:lpstr>5) Strategi Resiko Negatif</vt:lpstr>
      <vt:lpstr>General Risk Mitigation Strategies for Technical, Cost, and Schedule Risks</vt:lpstr>
      <vt:lpstr>Strategi Resiko Positif</vt:lpstr>
      <vt:lpstr>6) Monitoring &amp; Kendali Resiko</vt:lpstr>
      <vt:lpstr>Cek Tujuan Paparan</vt:lpstr>
      <vt:lpstr> TERIMA KASIH </vt:lpstr>
    </vt:vector>
  </TitlesOfParts>
  <Company>nbv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Resiko</dc:title>
  <dc:creator>Imelda</dc:creator>
  <cp:lastModifiedBy>Ima</cp:lastModifiedBy>
  <cp:revision>32</cp:revision>
  <dcterms:created xsi:type="dcterms:W3CDTF">2009-12-02T22:54:40Z</dcterms:created>
  <dcterms:modified xsi:type="dcterms:W3CDTF">2012-04-26T05:35:51Z</dcterms:modified>
</cp:coreProperties>
</file>