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9"/>
  </p:notesMasterIdLst>
  <p:handoutMasterIdLst>
    <p:handoutMasterId r:id="rId130"/>
  </p:handoutMasterIdLst>
  <p:sldIdLst>
    <p:sldId id="256" r:id="rId2"/>
    <p:sldId id="257" r:id="rId3"/>
    <p:sldId id="258" r:id="rId4"/>
    <p:sldId id="259" r:id="rId5"/>
    <p:sldId id="260" r:id="rId6"/>
    <p:sldId id="261" r:id="rId7"/>
    <p:sldId id="262" r:id="rId8"/>
    <p:sldId id="263" r:id="rId9"/>
    <p:sldId id="264" r:id="rId10"/>
    <p:sldId id="265" r:id="rId11"/>
    <p:sldId id="281" r:id="rId12"/>
    <p:sldId id="282" r:id="rId13"/>
    <p:sldId id="266" r:id="rId14"/>
    <p:sldId id="267" r:id="rId15"/>
    <p:sldId id="268" r:id="rId16"/>
    <p:sldId id="269" r:id="rId17"/>
    <p:sldId id="270" r:id="rId18"/>
    <p:sldId id="271" r:id="rId19"/>
    <p:sldId id="273" r:id="rId20"/>
    <p:sldId id="274" r:id="rId21"/>
    <p:sldId id="275" r:id="rId22"/>
    <p:sldId id="276" r:id="rId23"/>
    <p:sldId id="277" r:id="rId24"/>
    <p:sldId id="278" r:id="rId25"/>
    <p:sldId id="279" r:id="rId26"/>
    <p:sldId id="280"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396"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2" r:id="rId55"/>
    <p:sldId id="309" r:id="rId56"/>
    <p:sldId id="310" r:id="rId57"/>
    <p:sldId id="311"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33" r:id="rId72"/>
    <p:sldId id="335" r:id="rId73"/>
    <p:sldId id="326" r:id="rId74"/>
    <p:sldId id="327" r:id="rId75"/>
    <p:sldId id="328" r:id="rId76"/>
    <p:sldId id="336" r:id="rId77"/>
    <p:sldId id="344" r:id="rId78"/>
    <p:sldId id="337" r:id="rId79"/>
    <p:sldId id="397" r:id="rId80"/>
    <p:sldId id="331" r:id="rId81"/>
    <p:sldId id="338" r:id="rId82"/>
    <p:sldId id="339" r:id="rId83"/>
    <p:sldId id="340" r:id="rId84"/>
    <p:sldId id="341" r:id="rId85"/>
    <p:sldId id="342" r:id="rId86"/>
    <p:sldId id="343" r:id="rId87"/>
    <p:sldId id="332" r:id="rId88"/>
    <p:sldId id="345" r:id="rId89"/>
    <p:sldId id="346" r:id="rId90"/>
    <p:sldId id="347" r:id="rId91"/>
    <p:sldId id="348" r:id="rId92"/>
    <p:sldId id="349" r:id="rId93"/>
    <p:sldId id="350" r:id="rId94"/>
    <p:sldId id="351" r:id="rId95"/>
    <p:sldId id="352" r:id="rId96"/>
    <p:sldId id="353" r:id="rId97"/>
    <p:sldId id="354" r:id="rId98"/>
    <p:sldId id="355" r:id="rId99"/>
    <p:sldId id="358" r:id="rId100"/>
    <p:sldId id="359" r:id="rId101"/>
    <p:sldId id="360" r:id="rId102"/>
    <p:sldId id="361" r:id="rId103"/>
    <p:sldId id="362" r:id="rId104"/>
    <p:sldId id="356" r:id="rId105"/>
    <p:sldId id="363" r:id="rId106"/>
    <p:sldId id="364" r:id="rId107"/>
    <p:sldId id="365" r:id="rId108"/>
    <p:sldId id="366" r:id="rId109"/>
    <p:sldId id="367" r:id="rId110"/>
    <p:sldId id="368" r:id="rId111"/>
    <p:sldId id="369" r:id="rId112"/>
    <p:sldId id="357" r:id="rId113"/>
    <p:sldId id="370" r:id="rId114"/>
    <p:sldId id="371" r:id="rId115"/>
    <p:sldId id="372" r:id="rId116"/>
    <p:sldId id="373" r:id="rId117"/>
    <p:sldId id="374" r:id="rId118"/>
    <p:sldId id="375" r:id="rId119"/>
    <p:sldId id="376" r:id="rId120"/>
    <p:sldId id="377" r:id="rId121"/>
    <p:sldId id="378" r:id="rId122"/>
    <p:sldId id="380" r:id="rId123"/>
    <p:sldId id="381" r:id="rId124"/>
    <p:sldId id="382" r:id="rId125"/>
    <p:sldId id="384" r:id="rId126"/>
    <p:sldId id="385" r:id="rId127"/>
    <p:sldId id="386" r:id="rId128"/>
  </p:sldIdLst>
  <p:sldSz cx="9144000" cy="6858000" type="screen4x3"/>
  <p:notesSz cx="6761163" cy="9931400"/>
  <p:custDataLst>
    <p:tags r:id="rId131"/>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9" autoAdjust="0"/>
    <p:restoredTop sz="94669" autoAdjust="0"/>
  </p:normalViewPr>
  <p:slideViewPr>
    <p:cSldViewPr>
      <p:cViewPr varScale="1">
        <p:scale>
          <a:sx n="66" d="100"/>
          <a:sy n="66" d="100"/>
        </p:scale>
        <p:origin x="-14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handoutMaster" Target="handoutMasters/handoutMaster1.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2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2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2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61123"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61124" name="Rectangle 4"/>
          <p:cNvSpPr>
            <a:spLocks noGrp="1" noChangeArrowheads="1"/>
          </p:cNvSpPr>
          <p:nvPr>
            <p:ph type="ftr" sz="quarter" idx="2"/>
          </p:nvPr>
        </p:nvSpPr>
        <p:spPr bwMode="auto">
          <a:xfrm>
            <a:off x="0" y="9432925"/>
            <a:ext cx="293052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61125" name="Rectangle 5"/>
          <p:cNvSpPr>
            <a:spLocks noGrp="1" noChangeArrowheads="1"/>
          </p:cNvSpPr>
          <p:nvPr>
            <p:ph type="sldNum" sz="quarter" idx="3"/>
          </p:nvPr>
        </p:nvSpPr>
        <p:spPr bwMode="auto">
          <a:xfrm>
            <a:off x="3829050" y="9432925"/>
            <a:ext cx="293052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897850A-07DE-4BD7-AA70-1232D2425FC5}" type="slidenum">
              <a:rPr lang="en-US"/>
              <a:pPr>
                <a:defRPr/>
              </a:pPr>
              <a:t>‹#›</a:t>
            </a:fld>
            <a:endParaRPr lang="en-US"/>
          </a:p>
        </p:txBody>
      </p:sp>
    </p:spTree>
    <p:extLst>
      <p:ext uri="{BB962C8B-B14F-4D97-AF65-F5344CB8AC3E}">
        <p14:creationId xmlns:p14="http://schemas.microsoft.com/office/powerpoint/2010/main" val="2595470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050" y="0"/>
            <a:ext cx="2930525" cy="496888"/>
          </a:xfrm>
          <a:prstGeom prst="rect">
            <a:avLst/>
          </a:prstGeom>
        </p:spPr>
        <p:txBody>
          <a:bodyPr vert="horz" lIns="91440" tIns="45720" rIns="91440" bIns="45720" rtlCol="0"/>
          <a:lstStyle>
            <a:lvl1pPr algn="r">
              <a:defRPr sz="1200"/>
            </a:lvl1pPr>
          </a:lstStyle>
          <a:p>
            <a:fld id="{C608747A-0AF6-4FF9-944C-84B6AC97EB45}" type="datetimeFigureOut">
              <a:rPr lang="en-US" smtClean="0"/>
              <a:pPr/>
              <a:t>4/29/2014</a:t>
            </a:fld>
            <a:endParaRPr lang="en-US"/>
          </a:p>
        </p:txBody>
      </p:sp>
      <p:sp>
        <p:nvSpPr>
          <p:cNvPr id="4" name="Slide Image Placeholder 3"/>
          <p:cNvSpPr>
            <a:spLocks noGrp="1" noRot="1" noChangeAspect="1"/>
          </p:cNvSpPr>
          <p:nvPr>
            <p:ph type="sldImg" idx="2"/>
          </p:nvPr>
        </p:nvSpPr>
        <p:spPr>
          <a:xfrm>
            <a:off x="898525" y="744538"/>
            <a:ext cx="4964113"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275" y="4718050"/>
            <a:ext cx="5408613" cy="44688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2925"/>
            <a:ext cx="2930525"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050" y="9432925"/>
            <a:ext cx="2930525" cy="496888"/>
          </a:xfrm>
          <a:prstGeom prst="rect">
            <a:avLst/>
          </a:prstGeom>
        </p:spPr>
        <p:txBody>
          <a:bodyPr vert="horz" lIns="91440" tIns="45720" rIns="91440" bIns="45720" rtlCol="0" anchor="b"/>
          <a:lstStyle>
            <a:lvl1pPr algn="r">
              <a:defRPr sz="1200"/>
            </a:lvl1pPr>
          </a:lstStyle>
          <a:p>
            <a:fld id="{6B9DBB17-BC4E-40E3-AAD2-6D0D676FC6F6}" type="slidenum">
              <a:rPr lang="en-US" smtClean="0"/>
              <a:pPr/>
              <a:t>‹#›</a:t>
            </a:fld>
            <a:endParaRPr lang="en-US"/>
          </a:p>
        </p:txBody>
      </p:sp>
    </p:spTree>
    <p:extLst>
      <p:ext uri="{BB962C8B-B14F-4D97-AF65-F5344CB8AC3E}">
        <p14:creationId xmlns:p14="http://schemas.microsoft.com/office/powerpoint/2010/main" val="2020406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Delete by </a:t>
            </a:r>
            <a:r>
              <a:rPr lang="en-US" dirty="0" err="1" smtClean="0"/>
              <a:t>bdp</a:t>
            </a:r>
            <a:r>
              <a:rPr lang="en-US" dirty="0" smtClean="0"/>
              <a:t> : </a:t>
            </a:r>
            <a:r>
              <a:rPr lang="en-US" dirty="0" err="1" smtClean="0"/>
              <a:t>atau</a:t>
            </a:r>
            <a:r>
              <a:rPr lang="en-US" dirty="0" smtClean="0"/>
              <a:t> </a:t>
            </a:r>
            <a:r>
              <a:rPr lang="en-US" dirty="0" err="1" smtClean="0"/>
              <a:t>tidak</a:t>
            </a:r>
            <a:r>
              <a:rPr lang="en-US" dirty="0" smtClean="0"/>
              <a:t> </a:t>
            </a:r>
            <a:r>
              <a:rPr lang="en-US" dirty="0" err="1" smtClean="0"/>
              <a:t>ada</a:t>
            </a:r>
            <a:r>
              <a:rPr lang="en-US" dirty="0" smtClean="0"/>
              <a:t> </a:t>
            </a:r>
            <a:r>
              <a:rPr lang="en-US" dirty="0" err="1" smtClean="0"/>
              <a:t>simpul</a:t>
            </a:r>
            <a:r>
              <a:rPr lang="en-US" dirty="0" smtClean="0"/>
              <a:t> </a:t>
            </a:r>
            <a:r>
              <a:rPr lang="en-US" dirty="0" err="1" smtClean="0"/>
              <a:t>berderajat</a:t>
            </a:r>
            <a:r>
              <a:rPr lang="en-US" dirty="0" smtClean="0"/>
              <a:t> </a:t>
            </a:r>
            <a:r>
              <a:rPr lang="en-US" dirty="0" err="1" smtClean="0"/>
              <a:t>ganjil</a:t>
            </a:r>
            <a:r>
              <a:rPr lang="en-US" dirty="0" smtClean="0"/>
              <a:t> </a:t>
            </a:r>
            <a:r>
              <a:rPr lang="en-US" dirty="0" err="1" smtClean="0"/>
              <a:t>sama</a:t>
            </a:r>
            <a:r>
              <a:rPr lang="en-US" dirty="0" smtClean="0"/>
              <a:t> </a:t>
            </a:r>
            <a:r>
              <a:rPr lang="en-US" dirty="0" err="1" smtClean="0"/>
              <a:t>sekali</a:t>
            </a:r>
            <a:r>
              <a:rPr lang="en-US" dirty="0" smtClean="0"/>
              <a:t> </a:t>
            </a:r>
          </a:p>
          <a:p>
            <a:endParaRPr lang="en-US" dirty="0"/>
          </a:p>
        </p:txBody>
      </p:sp>
      <p:sp>
        <p:nvSpPr>
          <p:cNvPr id="4" name="Slide Number Placeholder 3"/>
          <p:cNvSpPr>
            <a:spLocks noGrp="1"/>
          </p:cNvSpPr>
          <p:nvPr>
            <p:ph type="sldNum" sz="quarter" idx="10"/>
          </p:nvPr>
        </p:nvSpPr>
        <p:spPr/>
        <p:txBody>
          <a:bodyPr/>
          <a:lstStyle/>
          <a:p>
            <a:fld id="{6B9DBB17-BC4E-40E3-AAD2-6D0D676FC6F6}" type="slidenum">
              <a:rPr lang="en-US" smtClean="0"/>
              <a:pPr/>
              <a:t>102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B9B3D392-855A-4EE3-81BC-B856B5FCC64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2610504E-5ED0-45AD-B052-51E5F435D1B4}"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46AE0F7-82F0-44CD-A1A1-850BEB38FB07}"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D3E4A6A-3F3B-4596-90CC-D96367C18B09}"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34D8BB4-2A28-4D64-B2BB-E1E0986B6DB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7CD3B840-F814-43FB-ADE8-A26EFE1797A9}"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A3D535A-3F27-4A2E-9BDF-EAE3B58DBC5C}"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F5BFF93-CF75-442A-B8C8-594BCD43B7B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124D11D-F5D3-480E-98E7-9723260FA789}"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228724D9-5278-4EC8-8F21-E0D6664A4EF9}"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90106674-60B3-403C-9BA7-C28AFF098653}"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14B325F3-15FB-44D3-ABAC-F5FBA0271A56}"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0FD48A5-D51E-4C6C-858B-CAADC9B44274}"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9275F6C-AA73-4999-ABCD-4E710AC338F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2DDA96D2-BA9E-4348-9A0A-18C08AC3C048}" type="slidenum">
              <a:rPr lang="en-US"/>
              <a:pPr>
                <a:defRPr/>
              </a:pPr>
              <a:t>‹#›</a:t>
            </a:fld>
            <a:endParaRPr lang="en-US"/>
          </a:p>
        </p:txBody>
      </p:sp>
      <p:grpSp>
        <p:nvGrpSpPr>
          <p:cNvPr id="61444" name="Group 4"/>
          <p:cNvGrpSpPr>
            <a:grpSpLocks/>
          </p:cNvGrpSpPr>
          <p:nvPr/>
        </p:nvGrpSpPr>
        <p:grpSpPr bwMode="auto">
          <a:xfrm>
            <a:off x="0" y="0"/>
            <a:ext cx="9144000" cy="546100"/>
            <a:chOff x="0" y="0"/>
            <a:chExt cx="5760" cy="344"/>
          </a:xfrm>
        </p:grpSpPr>
        <p:sp>
          <p:nvSpPr>
            <p:cNvPr id="41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41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4103"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4104"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4105"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4106"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4107"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4108"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4109"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grpSp>
      <p:sp>
        <p:nvSpPr>
          <p:cNvPr id="61445"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46"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53"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62.wmf"/></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63.w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64.wmf"/></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vmlDrawing" Target="../drawings/vmlDrawing51.vml"/><Relationship Id="rId5" Type="http://schemas.openxmlformats.org/officeDocument/2006/relationships/image" Target="../media/image65.wmf"/><Relationship Id="rId4" Type="http://schemas.openxmlformats.org/officeDocument/2006/relationships/oleObject" Target="../embeddings/oleObject78.bin"/></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vmlDrawing" Target="../drawings/vmlDrawing52.vml"/><Relationship Id="rId5" Type="http://schemas.openxmlformats.org/officeDocument/2006/relationships/image" Target="../media/image66.wmf"/><Relationship Id="rId4" Type="http://schemas.openxmlformats.org/officeDocument/2006/relationships/oleObject" Target="../embeddings/oleObject7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67.w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12.xml"/><Relationship Id="rId1" Type="http://schemas.openxmlformats.org/officeDocument/2006/relationships/vmlDrawing" Target="../drawings/vmlDrawing54.vml"/><Relationship Id="rId4" Type="http://schemas.openxmlformats.org/officeDocument/2006/relationships/image" Target="../media/image68.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2.xml"/><Relationship Id="rId1" Type="http://schemas.openxmlformats.org/officeDocument/2006/relationships/vmlDrawing" Target="../drawings/vmlDrawing55.vml"/><Relationship Id="rId4" Type="http://schemas.openxmlformats.org/officeDocument/2006/relationships/image" Target="../media/image69.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12.xml"/><Relationship Id="rId1" Type="http://schemas.openxmlformats.org/officeDocument/2006/relationships/vmlDrawing" Target="../drawings/vmlDrawing56.vml"/><Relationship Id="rId4" Type="http://schemas.openxmlformats.org/officeDocument/2006/relationships/image" Target="../media/image70.w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71.wmf"/></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vmlDrawing" Target="../drawings/vmlDrawing58.vml"/><Relationship Id="rId5" Type="http://schemas.openxmlformats.org/officeDocument/2006/relationships/image" Target="../media/image72.wmf"/><Relationship Id="rId4" Type="http://schemas.openxmlformats.org/officeDocument/2006/relationships/oleObject" Target="../embeddings/oleObject85.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0.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1.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4.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6.xml"/><Relationship Id="rId1" Type="http://schemas.openxmlformats.org/officeDocument/2006/relationships/vmlDrawing" Target="../drawings/vmlDrawing9.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7.xml"/><Relationship Id="rId1" Type="http://schemas.openxmlformats.org/officeDocument/2006/relationships/vmlDrawing" Target="../drawings/vmlDrawing10.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1.xml"/><Relationship Id="rId1" Type="http://schemas.openxmlformats.org/officeDocument/2006/relationships/vmlDrawing" Target="../drawings/vmlDrawing11.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vmlDrawing" Target="../drawings/vmlDrawing12.vml"/><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vmlDrawing" Target="../drawings/vmlDrawing13.vml"/><Relationship Id="rId5" Type="http://schemas.openxmlformats.org/officeDocument/2006/relationships/image" Target="../media/image14.wmf"/><Relationship Id="rId4" Type="http://schemas.openxmlformats.org/officeDocument/2006/relationships/oleObject" Target="../embeddings/oleObject13.bin"/></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vmlDrawing" Target="../drawings/vmlDrawing14.vml"/><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1.xml"/><Relationship Id="rId1" Type="http://schemas.openxmlformats.org/officeDocument/2006/relationships/vmlDrawing" Target="../drawings/vmlDrawing15.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2.xml"/><Relationship Id="rId1" Type="http://schemas.openxmlformats.org/officeDocument/2006/relationships/vmlDrawing" Target="../drawings/vmlDrawing16.vml"/><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3.xml"/><Relationship Id="rId1" Type="http://schemas.openxmlformats.org/officeDocument/2006/relationships/vmlDrawing" Target="../drawings/vmlDrawing17.vml"/><Relationship Id="rId5" Type="http://schemas.openxmlformats.org/officeDocument/2006/relationships/image" Target="../media/image18.wmf"/><Relationship Id="rId4" Type="http://schemas.openxmlformats.org/officeDocument/2006/relationships/oleObject" Target="../embeddings/oleObject17.bin"/></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5.xml"/><Relationship Id="rId1" Type="http://schemas.openxmlformats.org/officeDocument/2006/relationships/vmlDrawing" Target="../drawings/vmlDrawing18.vml"/><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6.xml"/><Relationship Id="rId1" Type="http://schemas.openxmlformats.org/officeDocument/2006/relationships/vmlDrawing" Target="../drawings/vmlDrawing19.vml"/><Relationship Id="rId5" Type="http://schemas.openxmlformats.org/officeDocument/2006/relationships/image" Target="../media/image20.wmf"/><Relationship Id="rId4" Type="http://schemas.openxmlformats.org/officeDocument/2006/relationships/oleObject" Target="../embeddings/oleObject19.bin"/></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8.xml"/><Relationship Id="rId1" Type="http://schemas.openxmlformats.org/officeDocument/2006/relationships/vmlDrawing" Target="../drawings/vmlDrawing20.vml"/><Relationship Id="rId5" Type="http://schemas.openxmlformats.org/officeDocument/2006/relationships/image" Target="../media/image21.wmf"/><Relationship Id="rId4" Type="http://schemas.openxmlformats.org/officeDocument/2006/relationships/oleObject" Target="../embeddings/oleObject20.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9.xml"/><Relationship Id="rId1" Type="http://schemas.openxmlformats.org/officeDocument/2006/relationships/vmlDrawing" Target="../drawings/vmlDrawing21.vml"/><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0.xml"/><Relationship Id="rId1" Type="http://schemas.openxmlformats.org/officeDocument/2006/relationships/vmlDrawing" Target="../drawings/vmlDrawing22.vml"/><Relationship Id="rId5" Type="http://schemas.openxmlformats.org/officeDocument/2006/relationships/image" Target="../media/image23.wmf"/><Relationship Id="rId4" Type="http://schemas.openxmlformats.org/officeDocument/2006/relationships/oleObject" Target="../embeddings/oleObject22.bin"/></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1.xml"/><Relationship Id="rId1" Type="http://schemas.openxmlformats.org/officeDocument/2006/relationships/vmlDrawing" Target="../drawings/vmlDrawing23.vml"/><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2.xml"/><Relationship Id="rId1" Type="http://schemas.openxmlformats.org/officeDocument/2006/relationships/vmlDrawing" Target="../drawings/vmlDrawing24.vml"/><Relationship Id="rId5" Type="http://schemas.openxmlformats.org/officeDocument/2006/relationships/image" Target="../media/image25.wmf"/><Relationship Id="rId4" Type="http://schemas.openxmlformats.org/officeDocument/2006/relationships/oleObject" Target="../embeddings/oleObject24.bin"/></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slideLayout" Target="../slideLayouts/slideLayout4.xml"/><Relationship Id="rId7" Type="http://schemas.openxmlformats.org/officeDocument/2006/relationships/image" Target="../media/image27.wmf"/><Relationship Id="rId2" Type="http://schemas.openxmlformats.org/officeDocument/2006/relationships/tags" Target="../tags/tag65.xml"/><Relationship Id="rId1" Type="http://schemas.openxmlformats.org/officeDocument/2006/relationships/vmlDrawing" Target="../drawings/vmlDrawing25.vml"/><Relationship Id="rId6" Type="http://schemas.openxmlformats.org/officeDocument/2006/relationships/oleObject" Target="../embeddings/oleObject26.bin"/><Relationship Id="rId5" Type="http://schemas.openxmlformats.org/officeDocument/2006/relationships/image" Target="../media/image26.wmf"/><Relationship Id="rId4" Type="http://schemas.openxmlformats.org/officeDocument/2006/relationships/oleObject" Target="../embeddings/oleObject25.bin"/><Relationship Id="rId9" Type="http://schemas.openxmlformats.org/officeDocument/2006/relationships/image" Target="../media/image28.wmf"/></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0.wmf"/><Relationship Id="rId2" Type="http://schemas.openxmlformats.org/officeDocument/2006/relationships/tags" Target="../tags/tag66.xml"/><Relationship Id="rId1" Type="http://schemas.openxmlformats.org/officeDocument/2006/relationships/vmlDrawing" Target="../drawings/vmlDrawing26.vml"/><Relationship Id="rId6" Type="http://schemas.openxmlformats.org/officeDocument/2006/relationships/oleObject" Target="../embeddings/oleObject29.bin"/><Relationship Id="rId5" Type="http://schemas.openxmlformats.org/officeDocument/2006/relationships/image" Target="../media/image29.wmf"/><Relationship Id="rId4" Type="http://schemas.openxmlformats.org/officeDocument/2006/relationships/oleObject" Target="../embeddings/oleObject28.bin"/></Relationships>
</file>

<file path=ppt/slides/_rels/slide6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image" Target="../media/image32.wmf"/><Relationship Id="rId5" Type="http://schemas.openxmlformats.org/officeDocument/2006/relationships/oleObject" Target="../embeddings/oleObject31.bin"/><Relationship Id="rId10" Type="http://schemas.openxmlformats.org/officeDocument/2006/relationships/image" Target="../media/image27.wmf"/><Relationship Id="rId4" Type="http://schemas.openxmlformats.org/officeDocument/2006/relationships/image" Target="../media/image31.wmf"/><Relationship Id="rId9" Type="http://schemas.openxmlformats.org/officeDocument/2006/relationships/oleObject" Target="../embeddings/oleObject33.bin"/></Relationships>
</file>

<file path=ppt/slides/_rels/slide6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28.vml"/><Relationship Id="rId6" Type="http://schemas.openxmlformats.org/officeDocument/2006/relationships/image" Target="../media/image34.wmf"/><Relationship Id="rId5" Type="http://schemas.openxmlformats.org/officeDocument/2006/relationships/oleObject" Target="../embeddings/oleObject35.bin"/><Relationship Id="rId10" Type="http://schemas.openxmlformats.org/officeDocument/2006/relationships/image" Target="../media/image27.wmf"/><Relationship Id="rId4" Type="http://schemas.openxmlformats.org/officeDocument/2006/relationships/image" Target="../media/image33.wmf"/><Relationship Id="rId9" Type="http://schemas.openxmlformats.org/officeDocument/2006/relationships/oleObject" Target="../embeddings/oleObject37.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slideLayout" Target="../slideLayouts/slideLayout2.xml"/><Relationship Id="rId7" Type="http://schemas.openxmlformats.org/officeDocument/2006/relationships/image" Target="../media/image36.wmf"/><Relationship Id="rId2" Type="http://schemas.openxmlformats.org/officeDocument/2006/relationships/tags" Target="../tags/tag67.xml"/><Relationship Id="rId1" Type="http://schemas.openxmlformats.org/officeDocument/2006/relationships/vmlDrawing" Target="../drawings/vmlDrawing29.vml"/><Relationship Id="rId6" Type="http://schemas.openxmlformats.org/officeDocument/2006/relationships/oleObject" Target="../embeddings/oleObject39.bin"/><Relationship Id="rId5" Type="http://schemas.openxmlformats.org/officeDocument/2006/relationships/image" Target="../media/image35.wmf"/><Relationship Id="rId4" Type="http://schemas.openxmlformats.org/officeDocument/2006/relationships/oleObject" Target="../embeddings/oleObject38.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slideLayout" Target="../slideLayouts/slideLayout4.xml"/><Relationship Id="rId7" Type="http://schemas.openxmlformats.org/officeDocument/2006/relationships/image" Target="../media/image27.wmf"/><Relationship Id="rId2" Type="http://schemas.openxmlformats.org/officeDocument/2006/relationships/tags" Target="../tags/tag68.xml"/><Relationship Id="rId1" Type="http://schemas.openxmlformats.org/officeDocument/2006/relationships/vmlDrawing" Target="../drawings/vmlDrawing30.vml"/><Relationship Id="rId6" Type="http://schemas.openxmlformats.org/officeDocument/2006/relationships/oleObject" Target="../embeddings/oleObject42.bin"/><Relationship Id="rId5" Type="http://schemas.openxmlformats.org/officeDocument/2006/relationships/image" Target="../media/image26.wmf"/><Relationship Id="rId4" Type="http://schemas.openxmlformats.org/officeDocument/2006/relationships/oleObject" Target="../embeddings/oleObject41.bin"/><Relationship Id="rId9" Type="http://schemas.openxmlformats.org/officeDocument/2006/relationships/image" Target="../media/image28.w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slideLayout" Target="../slideLayouts/slideLayout4.xml"/><Relationship Id="rId7" Type="http://schemas.openxmlformats.org/officeDocument/2006/relationships/image" Target="../media/image32.wmf"/><Relationship Id="rId2" Type="http://schemas.openxmlformats.org/officeDocument/2006/relationships/tags" Target="../tags/tag69.xml"/><Relationship Id="rId1" Type="http://schemas.openxmlformats.org/officeDocument/2006/relationships/vmlDrawing" Target="../drawings/vmlDrawing31.vml"/><Relationship Id="rId6" Type="http://schemas.openxmlformats.org/officeDocument/2006/relationships/oleObject" Target="../embeddings/oleObject45.bin"/><Relationship Id="rId11" Type="http://schemas.openxmlformats.org/officeDocument/2006/relationships/image" Target="../media/image27.wmf"/><Relationship Id="rId5" Type="http://schemas.openxmlformats.org/officeDocument/2006/relationships/image" Target="../media/image31.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28.wmf"/></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slideLayout" Target="../slideLayouts/slideLayout4.xml"/><Relationship Id="rId7" Type="http://schemas.openxmlformats.org/officeDocument/2006/relationships/image" Target="../media/image38.wmf"/><Relationship Id="rId2" Type="http://schemas.openxmlformats.org/officeDocument/2006/relationships/tags" Target="../tags/tag70.xml"/><Relationship Id="rId1" Type="http://schemas.openxmlformats.org/officeDocument/2006/relationships/vmlDrawing" Target="../drawings/vmlDrawing32.vml"/><Relationship Id="rId6" Type="http://schemas.openxmlformats.org/officeDocument/2006/relationships/oleObject" Target="../embeddings/oleObject49.bin"/><Relationship Id="rId5" Type="http://schemas.openxmlformats.org/officeDocument/2006/relationships/image" Target="../media/image37.wmf"/><Relationship Id="rId4" Type="http://schemas.openxmlformats.org/officeDocument/2006/relationships/oleObject" Target="../embeddings/oleObject48.bin"/><Relationship Id="rId9" Type="http://schemas.openxmlformats.org/officeDocument/2006/relationships/image" Target="../media/image39.wmf"/></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image" Target="../media/image41.wmf"/><Relationship Id="rId5" Type="http://schemas.openxmlformats.org/officeDocument/2006/relationships/oleObject" Target="../embeddings/oleObject52.bin"/><Relationship Id="rId4" Type="http://schemas.openxmlformats.org/officeDocument/2006/relationships/image" Target="../media/image40.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2.xml"/><Relationship Id="rId1" Type="http://schemas.openxmlformats.org/officeDocument/2006/relationships/vmlDrawing" Target="../drawings/vmlDrawing34.vml"/><Relationship Id="rId5" Type="http://schemas.openxmlformats.org/officeDocument/2006/relationships/image" Target="../media/image31.wmf"/><Relationship Id="rId4" Type="http://schemas.openxmlformats.org/officeDocument/2006/relationships/oleObject" Target="../embeddings/oleObject54.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vmlDrawing" Target="../drawings/vmlDrawing35.vml"/><Relationship Id="rId5" Type="http://schemas.openxmlformats.org/officeDocument/2006/relationships/image" Target="../media/image43.wmf"/><Relationship Id="rId4" Type="http://schemas.openxmlformats.org/officeDocument/2006/relationships/oleObject" Target="../embeddings/oleObject55.bin"/></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48.wmf"/><Relationship Id="rId3" Type="http://schemas.openxmlformats.org/officeDocument/2006/relationships/slideLayout" Target="../slideLayouts/slideLayout2.xml"/><Relationship Id="rId7" Type="http://schemas.openxmlformats.org/officeDocument/2006/relationships/image" Target="../media/image45.wmf"/><Relationship Id="rId12" Type="http://schemas.openxmlformats.org/officeDocument/2006/relationships/oleObject" Target="../embeddings/oleObject60.bin"/><Relationship Id="rId17" Type="http://schemas.openxmlformats.org/officeDocument/2006/relationships/image" Target="../media/image50.wmf"/><Relationship Id="rId2" Type="http://schemas.openxmlformats.org/officeDocument/2006/relationships/tags" Target="../tags/tag76.xml"/><Relationship Id="rId16" Type="http://schemas.openxmlformats.org/officeDocument/2006/relationships/oleObject" Target="../embeddings/oleObject62.bin"/><Relationship Id="rId1" Type="http://schemas.openxmlformats.org/officeDocument/2006/relationships/vmlDrawing" Target="../drawings/vmlDrawing36.vml"/><Relationship Id="rId6" Type="http://schemas.openxmlformats.org/officeDocument/2006/relationships/oleObject" Target="../embeddings/oleObject57.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46.wmf"/><Relationship Id="rId14" Type="http://schemas.openxmlformats.org/officeDocument/2006/relationships/oleObject" Target="../embeddings/oleObject61.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51.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52.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7.xml"/><Relationship Id="rId1" Type="http://schemas.openxmlformats.org/officeDocument/2006/relationships/vmlDrawing" Target="../drawings/vmlDrawing39.vml"/><Relationship Id="rId5" Type="http://schemas.openxmlformats.org/officeDocument/2006/relationships/image" Target="../media/image53.wmf"/><Relationship Id="rId4" Type="http://schemas.openxmlformats.org/officeDocument/2006/relationships/oleObject" Target="../embeddings/oleObject65.bin"/></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55.emf"/><Relationship Id="rId2" Type="http://schemas.openxmlformats.org/officeDocument/2006/relationships/tags" Target="../tags/tag79.xml"/><Relationship Id="rId1" Type="http://schemas.openxmlformats.org/officeDocument/2006/relationships/vmlDrawing" Target="../drawings/vmlDrawing40.vml"/><Relationship Id="rId6" Type="http://schemas.openxmlformats.org/officeDocument/2006/relationships/oleObject" Target="../embeddings/oleObject67.bin"/><Relationship Id="rId5" Type="http://schemas.openxmlformats.org/officeDocument/2006/relationships/image" Target="../media/image54.wmf"/><Relationship Id="rId4" Type="http://schemas.openxmlformats.org/officeDocument/2006/relationships/oleObject" Target="../embeddings/oleObject66.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vmlDrawing" Target="../drawings/vmlDrawing41.vml"/><Relationship Id="rId5" Type="http://schemas.openxmlformats.org/officeDocument/2006/relationships/image" Target="../media/image56.wmf"/><Relationship Id="rId4" Type="http://schemas.openxmlformats.org/officeDocument/2006/relationships/oleObject" Target="../embeddings/oleObject68.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4.xml"/><Relationship Id="rId1" Type="http://schemas.openxmlformats.org/officeDocument/2006/relationships/vmlDrawing" Target="../drawings/vmlDrawing42.vml"/><Relationship Id="rId4" Type="http://schemas.openxmlformats.org/officeDocument/2006/relationships/image" Target="../media/image57.wmf"/></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1.xml"/><Relationship Id="rId1" Type="http://schemas.openxmlformats.org/officeDocument/2006/relationships/vmlDrawing" Target="../drawings/vmlDrawing43.vml"/><Relationship Id="rId5" Type="http://schemas.openxmlformats.org/officeDocument/2006/relationships/image" Target="../media/image57.wmf"/><Relationship Id="rId4" Type="http://schemas.openxmlformats.org/officeDocument/2006/relationships/oleObject" Target="../embeddings/oleObject70.bin"/></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2.xml"/><Relationship Id="rId1" Type="http://schemas.openxmlformats.org/officeDocument/2006/relationships/vmlDrawing" Target="../drawings/vmlDrawing44.vml"/><Relationship Id="rId5" Type="http://schemas.openxmlformats.org/officeDocument/2006/relationships/image" Target="../media/image58.wmf"/><Relationship Id="rId4" Type="http://schemas.openxmlformats.org/officeDocument/2006/relationships/oleObject" Target="../embeddings/oleObject71.bin"/></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4.xml"/><Relationship Id="rId1" Type="http://schemas.openxmlformats.org/officeDocument/2006/relationships/vmlDrawing" Target="../drawings/vmlDrawing45.vml"/><Relationship Id="rId5" Type="http://schemas.openxmlformats.org/officeDocument/2006/relationships/image" Target="../media/image59.wmf"/><Relationship Id="rId4" Type="http://schemas.openxmlformats.org/officeDocument/2006/relationships/oleObject" Target="../embeddings/oleObject72.bin"/></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vmlDrawing" Target="../drawings/vmlDrawing46.vml"/><Relationship Id="rId5" Type="http://schemas.openxmlformats.org/officeDocument/2006/relationships/image" Target="../media/image60.wmf"/><Relationship Id="rId4" Type="http://schemas.openxmlformats.org/officeDocument/2006/relationships/oleObject" Target="../embeddings/oleObject73.bin"/></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vmlDrawing" Target="../drawings/vmlDrawing47.vml"/><Relationship Id="rId5" Type="http://schemas.openxmlformats.org/officeDocument/2006/relationships/image" Target="../media/image61.wmf"/><Relationship Id="rId4" Type="http://schemas.openxmlformats.org/officeDocument/2006/relationships/oleObject" Target="../embeddings/oleObject74.bin"/></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p:txBody>
          <a:bodyPr/>
          <a:lstStyle/>
          <a:p>
            <a:pPr eaLnBrk="1" hangingPunct="1"/>
            <a:r>
              <a:rPr lang="en-US" smtClean="0"/>
              <a:t>GRAPH</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Graph</a:t>
            </a:r>
          </a:p>
        </p:txBody>
      </p:sp>
      <p:sp>
        <p:nvSpPr>
          <p:cNvPr id="69635" name="Rectangle 4"/>
          <p:cNvSpPr>
            <a:spLocks noGrp="1" noChangeArrowheads="1"/>
          </p:cNvSpPr>
          <p:nvPr>
            <p:ph type="body" sz="half" idx="1"/>
          </p:nvPr>
        </p:nvSpPr>
        <p:spPr>
          <a:xfrm>
            <a:off x="457200" y="1981200"/>
            <a:ext cx="3322638" cy="3886200"/>
          </a:xfrm>
        </p:spPr>
        <p:txBody>
          <a:bodyPr/>
          <a:lstStyle/>
          <a:p>
            <a:pPr eaLnBrk="1" hangingPunct="1"/>
            <a:r>
              <a:rPr lang="en-US" smtClean="0"/>
              <a:t>Graph G</a:t>
            </a:r>
            <a:r>
              <a:rPr lang="en-US" sz="2400" baseline="-25000" smtClean="0"/>
              <a:t>3</a:t>
            </a:r>
          </a:p>
        </p:txBody>
      </p:sp>
      <p:sp>
        <p:nvSpPr>
          <p:cNvPr id="69636" name="Rectangle 5"/>
          <p:cNvSpPr>
            <a:spLocks noGrp="1" noChangeArrowheads="1"/>
          </p:cNvSpPr>
          <p:nvPr>
            <p:ph type="body" sz="half" idx="2"/>
          </p:nvPr>
        </p:nvSpPr>
        <p:spPr>
          <a:xfrm>
            <a:off x="3924300" y="1981200"/>
            <a:ext cx="4762500" cy="3886200"/>
          </a:xfrm>
        </p:spPr>
        <p:txBody>
          <a:bodyPr/>
          <a:lstStyle/>
          <a:p>
            <a:pPr eaLnBrk="1" hangingPunct="1">
              <a:buFont typeface="Wingdings" pitchFamily="2" charset="2"/>
              <a:buNone/>
            </a:pPr>
            <a:r>
              <a:rPr lang="en-US" smtClean="0"/>
              <a:t>G</a:t>
            </a:r>
            <a:r>
              <a:rPr lang="en-US" sz="2400" baseline="-25000" smtClean="0"/>
              <a:t>3</a:t>
            </a:r>
            <a:r>
              <a:rPr lang="en-US" smtClean="0"/>
              <a:t> adalah graph dengan</a:t>
            </a:r>
            <a:endParaRPr lang="en-US" i="1" smtClean="0"/>
          </a:p>
          <a:p>
            <a:pPr eaLnBrk="1" hangingPunct="1">
              <a:buFont typeface="Wingdings" pitchFamily="2" charset="2"/>
              <a:buNone/>
            </a:pPr>
            <a:r>
              <a:rPr lang="en-US" i="1" smtClean="0"/>
              <a:t>V</a:t>
            </a:r>
            <a:r>
              <a:rPr lang="en-US" smtClean="0"/>
              <a:t> = { 1, 2, 3, 4  }</a:t>
            </a:r>
            <a:endParaRPr lang="en-US" i="1" smtClean="0"/>
          </a:p>
          <a:p>
            <a:pPr eaLnBrk="1" hangingPunct="1">
              <a:buFont typeface="Wingdings" pitchFamily="2" charset="2"/>
              <a:buNone/>
            </a:pPr>
            <a:r>
              <a:rPr lang="en-US" i="1" smtClean="0"/>
              <a:t>E</a:t>
            </a:r>
            <a:r>
              <a:rPr lang="en-US" smtClean="0"/>
              <a:t> = { (1, 2), (2, 3), (1, 3), </a:t>
            </a:r>
          </a:p>
          <a:p>
            <a:pPr eaLnBrk="1" hangingPunct="1">
              <a:buFont typeface="Wingdings" pitchFamily="2" charset="2"/>
              <a:buNone/>
            </a:pPr>
            <a:r>
              <a:rPr lang="en-US" smtClean="0"/>
              <a:t>         (1, 3), (2, 4), (3, 4), </a:t>
            </a:r>
          </a:p>
          <a:p>
            <a:pPr eaLnBrk="1" hangingPunct="1">
              <a:buFont typeface="Wingdings" pitchFamily="2" charset="2"/>
              <a:buNone/>
            </a:pPr>
            <a:r>
              <a:rPr lang="en-US" smtClean="0"/>
              <a:t>         (3, 4), (3, 3) }	</a:t>
            </a:r>
          </a:p>
          <a:p>
            <a:pPr eaLnBrk="1" hangingPunct="1">
              <a:buFont typeface="Wingdings" pitchFamily="2" charset="2"/>
              <a:buNone/>
            </a:pPr>
            <a:r>
              <a:rPr lang="en-US" smtClean="0"/>
              <a:t>   = { </a:t>
            </a:r>
            <a:r>
              <a:rPr lang="en-US" i="1" smtClean="0"/>
              <a:t>e</a:t>
            </a:r>
            <a:r>
              <a:rPr lang="en-US" smtClean="0"/>
              <a:t>1, </a:t>
            </a:r>
            <a:r>
              <a:rPr lang="en-US" i="1" smtClean="0"/>
              <a:t>e</a:t>
            </a:r>
            <a:r>
              <a:rPr lang="en-US" smtClean="0"/>
              <a:t>2, </a:t>
            </a:r>
            <a:r>
              <a:rPr lang="en-US" i="1" smtClean="0"/>
              <a:t>e</a:t>
            </a:r>
            <a:r>
              <a:rPr lang="en-US" smtClean="0"/>
              <a:t>3, </a:t>
            </a:r>
            <a:r>
              <a:rPr lang="en-US" i="1" smtClean="0"/>
              <a:t>e</a:t>
            </a:r>
            <a:r>
              <a:rPr lang="en-US" smtClean="0"/>
              <a:t>4, </a:t>
            </a:r>
            <a:r>
              <a:rPr lang="en-US" i="1" smtClean="0"/>
              <a:t>e</a:t>
            </a:r>
            <a:r>
              <a:rPr lang="en-US" smtClean="0"/>
              <a:t>5, </a:t>
            </a:r>
            <a:r>
              <a:rPr lang="en-US" i="1" smtClean="0"/>
              <a:t>e</a:t>
            </a:r>
            <a:r>
              <a:rPr lang="en-US" smtClean="0"/>
              <a:t>6, </a:t>
            </a:r>
          </a:p>
          <a:p>
            <a:pPr eaLnBrk="1" hangingPunct="1">
              <a:buFont typeface="Wingdings" pitchFamily="2" charset="2"/>
              <a:buNone/>
            </a:pPr>
            <a:r>
              <a:rPr lang="en-US" smtClean="0"/>
              <a:t>        </a:t>
            </a:r>
            <a:r>
              <a:rPr lang="en-US" i="1" smtClean="0"/>
              <a:t>e</a:t>
            </a:r>
            <a:r>
              <a:rPr lang="en-US" smtClean="0"/>
              <a:t>7, </a:t>
            </a:r>
            <a:r>
              <a:rPr lang="en-US" i="1" smtClean="0"/>
              <a:t>e</a:t>
            </a:r>
            <a:r>
              <a:rPr lang="en-US" smtClean="0"/>
              <a:t>8}	 </a:t>
            </a:r>
          </a:p>
        </p:txBody>
      </p:sp>
      <p:grpSp>
        <p:nvGrpSpPr>
          <p:cNvPr id="69637" name="Group 6"/>
          <p:cNvGrpSpPr>
            <a:grpSpLocks/>
          </p:cNvGrpSpPr>
          <p:nvPr/>
        </p:nvGrpSpPr>
        <p:grpSpPr bwMode="auto">
          <a:xfrm>
            <a:off x="395288" y="2492375"/>
            <a:ext cx="3600450" cy="3163888"/>
            <a:chOff x="7009" y="3517"/>
            <a:chExt cx="2780" cy="2301"/>
          </a:xfrm>
        </p:grpSpPr>
        <p:sp>
          <p:nvSpPr>
            <p:cNvPr id="69638" name="Freeform 7"/>
            <p:cNvSpPr>
              <a:spLocks/>
            </p:cNvSpPr>
            <p:nvPr/>
          </p:nvSpPr>
          <p:spPr bwMode="auto">
            <a:xfrm>
              <a:off x="7244" y="4653"/>
              <a:ext cx="86" cy="85"/>
            </a:xfrm>
            <a:custGeom>
              <a:avLst/>
              <a:gdLst>
                <a:gd name="T0" fmla="*/ 0 w 86"/>
                <a:gd name="T1" fmla="*/ 42 h 85"/>
                <a:gd name="T2" fmla="*/ 0 w 86"/>
                <a:gd name="T3" fmla="*/ 39 h 85"/>
                <a:gd name="T4" fmla="*/ 2 w 86"/>
                <a:gd name="T5" fmla="*/ 33 h 85"/>
                <a:gd name="T6" fmla="*/ 4 w 86"/>
                <a:gd name="T7" fmla="*/ 26 h 85"/>
                <a:gd name="T8" fmla="*/ 8 w 86"/>
                <a:gd name="T9" fmla="*/ 19 h 85"/>
                <a:gd name="T10" fmla="*/ 13 w 86"/>
                <a:gd name="T11" fmla="*/ 12 h 85"/>
                <a:gd name="T12" fmla="*/ 20 w 86"/>
                <a:gd name="T13" fmla="*/ 7 h 85"/>
                <a:gd name="T14" fmla="*/ 27 w 86"/>
                <a:gd name="T15" fmla="*/ 3 h 85"/>
                <a:gd name="T16" fmla="*/ 34 w 86"/>
                <a:gd name="T17" fmla="*/ 1 h 85"/>
                <a:gd name="T18" fmla="*/ 39 w 86"/>
                <a:gd name="T19" fmla="*/ 0 h 85"/>
                <a:gd name="T20" fmla="*/ 43 w 86"/>
                <a:gd name="T21" fmla="*/ 0 h 85"/>
                <a:gd name="T22" fmla="*/ 48 w 86"/>
                <a:gd name="T23" fmla="*/ 0 h 85"/>
                <a:gd name="T24" fmla="*/ 52 w 86"/>
                <a:gd name="T25" fmla="*/ 1 h 85"/>
                <a:gd name="T26" fmla="*/ 61 w 86"/>
                <a:gd name="T27" fmla="*/ 3 h 85"/>
                <a:gd name="T28" fmla="*/ 68 w 86"/>
                <a:gd name="T29" fmla="*/ 7 h 85"/>
                <a:gd name="T30" fmla="*/ 73 w 86"/>
                <a:gd name="T31" fmla="*/ 12 h 85"/>
                <a:gd name="T32" fmla="*/ 78 w 86"/>
                <a:gd name="T33" fmla="*/ 19 h 85"/>
                <a:gd name="T34" fmla="*/ 82 w 86"/>
                <a:gd name="T35" fmla="*/ 26 h 85"/>
                <a:gd name="T36" fmla="*/ 86 w 86"/>
                <a:gd name="T37" fmla="*/ 33 h 85"/>
                <a:gd name="T38" fmla="*/ 86 w 86"/>
                <a:gd name="T39" fmla="*/ 39 h 85"/>
                <a:gd name="T40" fmla="*/ 86 w 86"/>
                <a:gd name="T41" fmla="*/ 42 h 85"/>
                <a:gd name="T42" fmla="*/ 86 w 86"/>
                <a:gd name="T43" fmla="*/ 42 h 85"/>
                <a:gd name="T44" fmla="*/ 86 w 86"/>
                <a:gd name="T45" fmla="*/ 47 h 85"/>
                <a:gd name="T46" fmla="*/ 86 w 86"/>
                <a:gd name="T47" fmla="*/ 51 h 85"/>
                <a:gd name="T48" fmla="*/ 82 w 86"/>
                <a:gd name="T49" fmla="*/ 60 h 85"/>
                <a:gd name="T50" fmla="*/ 78 w 86"/>
                <a:gd name="T51" fmla="*/ 67 h 85"/>
                <a:gd name="T52" fmla="*/ 73 w 86"/>
                <a:gd name="T53" fmla="*/ 72 h 85"/>
                <a:gd name="T54" fmla="*/ 68 w 86"/>
                <a:gd name="T55" fmla="*/ 78 h 85"/>
                <a:gd name="T56" fmla="*/ 61 w 86"/>
                <a:gd name="T57" fmla="*/ 81 h 85"/>
                <a:gd name="T58" fmla="*/ 52 w 86"/>
                <a:gd name="T59" fmla="*/ 85 h 85"/>
                <a:gd name="T60" fmla="*/ 48 w 86"/>
                <a:gd name="T61" fmla="*/ 85 h 85"/>
                <a:gd name="T62" fmla="*/ 43 w 86"/>
                <a:gd name="T63" fmla="*/ 85 h 85"/>
                <a:gd name="T64" fmla="*/ 39 w 86"/>
                <a:gd name="T65" fmla="*/ 85 h 85"/>
                <a:gd name="T66" fmla="*/ 34 w 86"/>
                <a:gd name="T67" fmla="*/ 85 h 85"/>
                <a:gd name="T68" fmla="*/ 27 w 86"/>
                <a:gd name="T69" fmla="*/ 81 h 85"/>
                <a:gd name="T70" fmla="*/ 20 w 86"/>
                <a:gd name="T71" fmla="*/ 78 h 85"/>
                <a:gd name="T72" fmla="*/ 13 w 86"/>
                <a:gd name="T73" fmla="*/ 72 h 85"/>
                <a:gd name="T74" fmla="*/ 8 w 86"/>
                <a:gd name="T75" fmla="*/ 67 h 85"/>
                <a:gd name="T76" fmla="*/ 4 w 86"/>
                <a:gd name="T77" fmla="*/ 60 h 85"/>
                <a:gd name="T78" fmla="*/ 2 w 86"/>
                <a:gd name="T79" fmla="*/ 51 h 85"/>
                <a:gd name="T80" fmla="*/ 0 w 86"/>
                <a:gd name="T81" fmla="*/ 47 h 85"/>
                <a:gd name="T82" fmla="*/ 0 w 86"/>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6"/>
                <a:gd name="T127" fmla="*/ 0 h 85"/>
                <a:gd name="T128" fmla="*/ 86 w 86"/>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6" h="85">
                  <a:moveTo>
                    <a:pt x="0" y="42"/>
                  </a:moveTo>
                  <a:lnTo>
                    <a:pt x="0" y="39"/>
                  </a:lnTo>
                  <a:lnTo>
                    <a:pt x="2" y="33"/>
                  </a:lnTo>
                  <a:lnTo>
                    <a:pt x="4" y="26"/>
                  </a:lnTo>
                  <a:lnTo>
                    <a:pt x="8"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6" y="33"/>
                  </a:lnTo>
                  <a:lnTo>
                    <a:pt x="86" y="39"/>
                  </a:lnTo>
                  <a:lnTo>
                    <a:pt x="86" y="42"/>
                  </a:lnTo>
                  <a:lnTo>
                    <a:pt x="86" y="47"/>
                  </a:lnTo>
                  <a:lnTo>
                    <a:pt x="86"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8"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69639" name="Freeform 8"/>
            <p:cNvSpPr>
              <a:spLocks/>
            </p:cNvSpPr>
            <p:nvPr/>
          </p:nvSpPr>
          <p:spPr bwMode="auto">
            <a:xfrm>
              <a:off x="7244" y="4653"/>
              <a:ext cx="86" cy="85"/>
            </a:xfrm>
            <a:custGeom>
              <a:avLst/>
              <a:gdLst>
                <a:gd name="T0" fmla="*/ 0 w 86"/>
                <a:gd name="T1" fmla="*/ 42 h 85"/>
                <a:gd name="T2" fmla="*/ 0 w 86"/>
                <a:gd name="T3" fmla="*/ 39 h 85"/>
                <a:gd name="T4" fmla="*/ 2 w 86"/>
                <a:gd name="T5" fmla="*/ 33 h 85"/>
                <a:gd name="T6" fmla="*/ 4 w 86"/>
                <a:gd name="T7" fmla="*/ 26 h 85"/>
                <a:gd name="T8" fmla="*/ 8 w 86"/>
                <a:gd name="T9" fmla="*/ 19 h 85"/>
                <a:gd name="T10" fmla="*/ 13 w 86"/>
                <a:gd name="T11" fmla="*/ 12 h 85"/>
                <a:gd name="T12" fmla="*/ 20 w 86"/>
                <a:gd name="T13" fmla="*/ 7 h 85"/>
                <a:gd name="T14" fmla="*/ 27 w 86"/>
                <a:gd name="T15" fmla="*/ 3 h 85"/>
                <a:gd name="T16" fmla="*/ 34 w 86"/>
                <a:gd name="T17" fmla="*/ 1 h 85"/>
                <a:gd name="T18" fmla="*/ 39 w 86"/>
                <a:gd name="T19" fmla="*/ 0 h 85"/>
                <a:gd name="T20" fmla="*/ 43 w 86"/>
                <a:gd name="T21" fmla="*/ 0 h 85"/>
                <a:gd name="T22" fmla="*/ 48 w 86"/>
                <a:gd name="T23" fmla="*/ 0 h 85"/>
                <a:gd name="T24" fmla="*/ 52 w 86"/>
                <a:gd name="T25" fmla="*/ 1 h 85"/>
                <a:gd name="T26" fmla="*/ 61 w 86"/>
                <a:gd name="T27" fmla="*/ 3 h 85"/>
                <a:gd name="T28" fmla="*/ 68 w 86"/>
                <a:gd name="T29" fmla="*/ 7 h 85"/>
                <a:gd name="T30" fmla="*/ 73 w 86"/>
                <a:gd name="T31" fmla="*/ 12 h 85"/>
                <a:gd name="T32" fmla="*/ 78 w 86"/>
                <a:gd name="T33" fmla="*/ 19 h 85"/>
                <a:gd name="T34" fmla="*/ 82 w 86"/>
                <a:gd name="T35" fmla="*/ 26 h 85"/>
                <a:gd name="T36" fmla="*/ 86 w 86"/>
                <a:gd name="T37" fmla="*/ 33 h 85"/>
                <a:gd name="T38" fmla="*/ 86 w 86"/>
                <a:gd name="T39" fmla="*/ 39 h 85"/>
                <a:gd name="T40" fmla="*/ 86 w 86"/>
                <a:gd name="T41" fmla="*/ 42 h 85"/>
                <a:gd name="T42" fmla="*/ 86 w 86"/>
                <a:gd name="T43" fmla="*/ 42 h 85"/>
                <a:gd name="T44" fmla="*/ 86 w 86"/>
                <a:gd name="T45" fmla="*/ 47 h 85"/>
                <a:gd name="T46" fmla="*/ 86 w 86"/>
                <a:gd name="T47" fmla="*/ 51 h 85"/>
                <a:gd name="T48" fmla="*/ 82 w 86"/>
                <a:gd name="T49" fmla="*/ 60 h 85"/>
                <a:gd name="T50" fmla="*/ 78 w 86"/>
                <a:gd name="T51" fmla="*/ 67 h 85"/>
                <a:gd name="T52" fmla="*/ 73 w 86"/>
                <a:gd name="T53" fmla="*/ 72 h 85"/>
                <a:gd name="T54" fmla="*/ 68 w 86"/>
                <a:gd name="T55" fmla="*/ 78 h 85"/>
                <a:gd name="T56" fmla="*/ 61 w 86"/>
                <a:gd name="T57" fmla="*/ 81 h 85"/>
                <a:gd name="T58" fmla="*/ 52 w 86"/>
                <a:gd name="T59" fmla="*/ 85 h 85"/>
                <a:gd name="T60" fmla="*/ 48 w 86"/>
                <a:gd name="T61" fmla="*/ 85 h 85"/>
                <a:gd name="T62" fmla="*/ 43 w 86"/>
                <a:gd name="T63" fmla="*/ 85 h 85"/>
                <a:gd name="T64" fmla="*/ 39 w 86"/>
                <a:gd name="T65" fmla="*/ 85 h 85"/>
                <a:gd name="T66" fmla="*/ 34 w 86"/>
                <a:gd name="T67" fmla="*/ 85 h 85"/>
                <a:gd name="T68" fmla="*/ 27 w 86"/>
                <a:gd name="T69" fmla="*/ 81 h 85"/>
                <a:gd name="T70" fmla="*/ 20 w 86"/>
                <a:gd name="T71" fmla="*/ 78 h 85"/>
                <a:gd name="T72" fmla="*/ 13 w 86"/>
                <a:gd name="T73" fmla="*/ 72 h 85"/>
                <a:gd name="T74" fmla="*/ 8 w 86"/>
                <a:gd name="T75" fmla="*/ 67 h 85"/>
                <a:gd name="T76" fmla="*/ 4 w 86"/>
                <a:gd name="T77" fmla="*/ 60 h 85"/>
                <a:gd name="T78" fmla="*/ 2 w 86"/>
                <a:gd name="T79" fmla="*/ 51 h 85"/>
                <a:gd name="T80" fmla="*/ 0 w 86"/>
                <a:gd name="T81" fmla="*/ 47 h 85"/>
                <a:gd name="T82" fmla="*/ 0 w 86"/>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6"/>
                <a:gd name="T127" fmla="*/ 0 h 85"/>
                <a:gd name="T128" fmla="*/ 86 w 86"/>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6" h="85">
                  <a:moveTo>
                    <a:pt x="0" y="42"/>
                  </a:moveTo>
                  <a:lnTo>
                    <a:pt x="0" y="39"/>
                  </a:lnTo>
                  <a:lnTo>
                    <a:pt x="2" y="33"/>
                  </a:lnTo>
                  <a:lnTo>
                    <a:pt x="4" y="26"/>
                  </a:lnTo>
                  <a:lnTo>
                    <a:pt x="8"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6" y="33"/>
                  </a:lnTo>
                  <a:lnTo>
                    <a:pt x="86" y="39"/>
                  </a:lnTo>
                  <a:lnTo>
                    <a:pt x="86" y="42"/>
                  </a:lnTo>
                  <a:lnTo>
                    <a:pt x="86" y="47"/>
                  </a:lnTo>
                  <a:lnTo>
                    <a:pt x="86"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8"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69640" name="Freeform 9"/>
            <p:cNvSpPr>
              <a:spLocks/>
            </p:cNvSpPr>
            <p:nvPr/>
          </p:nvSpPr>
          <p:spPr bwMode="auto">
            <a:xfrm>
              <a:off x="8095" y="38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69641" name="Freeform 10"/>
            <p:cNvSpPr>
              <a:spLocks/>
            </p:cNvSpPr>
            <p:nvPr/>
          </p:nvSpPr>
          <p:spPr bwMode="auto">
            <a:xfrm>
              <a:off x="8095" y="38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69642" name="Freeform 11"/>
            <p:cNvSpPr>
              <a:spLocks/>
            </p:cNvSpPr>
            <p:nvPr/>
          </p:nvSpPr>
          <p:spPr bwMode="auto">
            <a:xfrm>
              <a:off x="8095" y="55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7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7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7"/>
                  </a:lnTo>
                  <a:lnTo>
                    <a:pt x="60" y="81"/>
                  </a:lnTo>
                  <a:lnTo>
                    <a:pt x="51" y="85"/>
                  </a:lnTo>
                  <a:lnTo>
                    <a:pt x="48" y="85"/>
                  </a:lnTo>
                  <a:lnTo>
                    <a:pt x="42" y="85"/>
                  </a:lnTo>
                  <a:lnTo>
                    <a:pt x="39" y="85"/>
                  </a:lnTo>
                  <a:lnTo>
                    <a:pt x="33" y="85"/>
                  </a:lnTo>
                  <a:lnTo>
                    <a:pt x="26" y="81"/>
                  </a:lnTo>
                  <a:lnTo>
                    <a:pt x="19" y="77"/>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69643" name="Freeform 12"/>
            <p:cNvSpPr>
              <a:spLocks/>
            </p:cNvSpPr>
            <p:nvPr/>
          </p:nvSpPr>
          <p:spPr bwMode="auto">
            <a:xfrm>
              <a:off x="8095" y="55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7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7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7"/>
                  </a:lnTo>
                  <a:lnTo>
                    <a:pt x="60" y="81"/>
                  </a:lnTo>
                  <a:lnTo>
                    <a:pt x="51" y="85"/>
                  </a:lnTo>
                  <a:lnTo>
                    <a:pt x="48" y="85"/>
                  </a:lnTo>
                  <a:lnTo>
                    <a:pt x="42" y="85"/>
                  </a:lnTo>
                  <a:lnTo>
                    <a:pt x="39" y="85"/>
                  </a:lnTo>
                  <a:lnTo>
                    <a:pt x="33" y="85"/>
                  </a:lnTo>
                  <a:lnTo>
                    <a:pt x="26" y="81"/>
                  </a:lnTo>
                  <a:lnTo>
                    <a:pt x="19" y="77"/>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69644" name="Freeform 13"/>
            <p:cNvSpPr>
              <a:spLocks/>
            </p:cNvSpPr>
            <p:nvPr/>
          </p:nvSpPr>
          <p:spPr bwMode="auto">
            <a:xfrm>
              <a:off x="8945"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19 w 85"/>
                <a:gd name="T13" fmla="*/ 7 h 85"/>
                <a:gd name="T14" fmla="*/ 27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7 w 85"/>
                <a:gd name="T69" fmla="*/ 81 h 85"/>
                <a:gd name="T70" fmla="*/ 19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19" y="7"/>
                  </a:lnTo>
                  <a:lnTo>
                    <a:pt x="27"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8"/>
                  </a:lnTo>
                  <a:lnTo>
                    <a:pt x="60" y="81"/>
                  </a:lnTo>
                  <a:lnTo>
                    <a:pt x="51" y="85"/>
                  </a:lnTo>
                  <a:lnTo>
                    <a:pt x="48" y="85"/>
                  </a:lnTo>
                  <a:lnTo>
                    <a:pt x="42" y="85"/>
                  </a:lnTo>
                  <a:lnTo>
                    <a:pt x="39" y="85"/>
                  </a:lnTo>
                  <a:lnTo>
                    <a:pt x="34" y="85"/>
                  </a:lnTo>
                  <a:lnTo>
                    <a:pt x="27" y="81"/>
                  </a:lnTo>
                  <a:lnTo>
                    <a:pt x="19"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69645" name="Freeform 14"/>
            <p:cNvSpPr>
              <a:spLocks/>
            </p:cNvSpPr>
            <p:nvPr/>
          </p:nvSpPr>
          <p:spPr bwMode="auto">
            <a:xfrm>
              <a:off x="8945"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19 w 85"/>
                <a:gd name="T13" fmla="*/ 7 h 85"/>
                <a:gd name="T14" fmla="*/ 27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7 w 85"/>
                <a:gd name="T69" fmla="*/ 81 h 85"/>
                <a:gd name="T70" fmla="*/ 19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19" y="7"/>
                  </a:lnTo>
                  <a:lnTo>
                    <a:pt x="27"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8"/>
                  </a:lnTo>
                  <a:lnTo>
                    <a:pt x="60" y="81"/>
                  </a:lnTo>
                  <a:lnTo>
                    <a:pt x="51" y="85"/>
                  </a:lnTo>
                  <a:lnTo>
                    <a:pt x="48" y="85"/>
                  </a:lnTo>
                  <a:lnTo>
                    <a:pt x="42" y="85"/>
                  </a:lnTo>
                  <a:lnTo>
                    <a:pt x="39" y="85"/>
                  </a:lnTo>
                  <a:lnTo>
                    <a:pt x="34" y="85"/>
                  </a:lnTo>
                  <a:lnTo>
                    <a:pt x="27" y="81"/>
                  </a:lnTo>
                  <a:lnTo>
                    <a:pt x="19"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69646" name="Line 15"/>
            <p:cNvSpPr>
              <a:spLocks noChangeShapeType="1"/>
            </p:cNvSpPr>
            <p:nvPr/>
          </p:nvSpPr>
          <p:spPr bwMode="auto">
            <a:xfrm>
              <a:off x="7287" y="4695"/>
              <a:ext cx="850" cy="850"/>
            </a:xfrm>
            <a:prstGeom prst="line">
              <a:avLst/>
            </a:prstGeom>
            <a:noFill/>
            <a:ln w="3175">
              <a:solidFill>
                <a:srgbClr val="000000"/>
              </a:solidFill>
              <a:round/>
              <a:headEnd/>
              <a:tailEnd/>
            </a:ln>
          </p:spPr>
          <p:txBody>
            <a:bodyPr/>
            <a:lstStyle/>
            <a:p>
              <a:endParaRPr lang="en-US"/>
            </a:p>
          </p:txBody>
        </p:sp>
        <p:sp>
          <p:nvSpPr>
            <p:cNvPr id="69647" name="Freeform 16"/>
            <p:cNvSpPr>
              <a:spLocks/>
            </p:cNvSpPr>
            <p:nvPr/>
          </p:nvSpPr>
          <p:spPr bwMode="auto">
            <a:xfrm>
              <a:off x="8137" y="3845"/>
              <a:ext cx="850" cy="850"/>
            </a:xfrm>
            <a:custGeom>
              <a:avLst/>
              <a:gdLst>
                <a:gd name="T0" fmla="*/ 0 w 850"/>
                <a:gd name="T1" fmla="*/ 0 h 850"/>
                <a:gd name="T2" fmla="*/ 13 w 850"/>
                <a:gd name="T3" fmla="*/ 39 h 850"/>
                <a:gd name="T4" fmla="*/ 27 w 850"/>
                <a:gd name="T5" fmla="*/ 76 h 850"/>
                <a:gd name="T6" fmla="*/ 41 w 850"/>
                <a:gd name="T7" fmla="*/ 113 h 850"/>
                <a:gd name="T8" fmla="*/ 57 w 850"/>
                <a:gd name="T9" fmla="*/ 149 h 850"/>
                <a:gd name="T10" fmla="*/ 73 w 850"/>
                <a:gd name="T11" fmla="*/ 184 h 850"/>
                <a:gd name="T12" fmla="*/ 91 w 850"/>
                <a:gd name="T13" fmla="*/ 220 h 850"/>
                <a:gd name="T14" fmla="*/ 108 w 850"/>
                <a:gd name="T15" fmla="*/ 253 h 850"/>
                <a:gd name="T16" fmla="*/ 128 w 850"/>
                <a:gd name="T17" fmla="*/ 287 h 850"/>
                <a:gd name="T18" fmla="*/ 149 w 850"/>
                <a:gd name="T19" fmla="*/ 321 h 850"/>
                <a:gd name="T20" fmla="*/ 170 w 850"/>
                <a:gd name="T21" fmla="*/ 353 h 850"/>
                <a:gd name="T22" fmla="*/ 193 w 850"/>
                <a:gd name="T23" fmla="*/ 384 h 850"/>
                <a:gd name="T24" fmla="*/ 216 w 850"/>
                <a:gd name="T25" fmla="*/ 416 h 850"/>
                <a:gd name="T26" fmla="*/ 241 w 850"/>
                <a:gd name="T27" fmla="*/ 446 h 850"/>
                <a:gd name="T28" fmla="*/ 266 w 850"/>
                <a:gd name="T29" fmla="*/ 475 h 850"/>
                <a:gd name="T30" fmla="*/ 293 w 850"/>
                <a:gd name="T31" fmla="*/ 505 h 850"/>
                <a:gd name="T32" fmla="*/ 319 w 850"/>
                <a:gd name="T33" fmla="*/ 531 h 850"/>
                <a:gd name="T34" fmla="*/ 347 w 850"/>
                <a:gd name="T35" fmla="*/ 560 h 850"/>
                <a:gd name="T36" fmla="*/ 376 w 850"/>
                <a:gd name="T37" fmla="*/ 585 h 850"/>
                <a:gd name="T38" fmla="*/ 406 w 850"/>
                <a:gd name="T39" fmla="*/ 611 h 850"/>
                <a:gd name="T40" fmla="*/ 436 w 850"/>
                <a:gd name="T41" fmla="*/ 634 h 850"/>
                <a:gd name="T42" fmla="*/ 466 w 850"/>
                <a:gd name="T43" fmla="*/ 659 h 850"/>
                <a:gd name="T44" fmla="*/ 498 w 850"/>
                <a:gd name="T45" fmla="*/ 680 h 850"/>
                <a:gd name="T46" fmla="*/ 530 w 850"/>
                <a:gd name="T47" fmla="*/ 701 h 850"/>
                <a:gd name="T48" fmla="*/ 564 w 850"/>
                <a:gd name="T49" fmla="*/ 723 h 850"/>
                <a:gd name="T50" fmla="*/ 597 w 850"/>
                <a:gd name="T51" fmla="*/ 742 h 850"/>
                <a:gd name="T52" fmla="*/ 633 w 850"/>
                <a:gd name="T53" fmla="*/ 762 h 850"/>
                <a:gd name="T54" fmla="*/ 666 w 850"/>
                <a:gd name="T55" fmla="*/ 779 h 850"/>
                <a:gd name="T56" fmla="*/ 702 w 850"/>
                <a:gd name="T57" fmla="*/ 795 h 850"/>
                <a:gd name="T58" fmla="*/ 739 w 850"/>
                <a:gd name="T59" fmla="*/ 811 h 850"/>
                <a:gd name="T60" fmla="*/ 776 w 850"/>
                <a:gd name="T61" fmla="*/ 825 h 850"/>
                <a:gd name="T62" fmla="*/ 813 w 850"/>
                <a:gd name="T63" fmla="*/ 838 h 850"/>
                <a:gd name="T64" fmla="*/ 850 w 850"/>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850"/>
                <a:gd name="T101" fmla="*/ 850 w 850"/>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850">
                  <a:moveTo>
                    <a:pt x="0" y="0"/>
                  </a:moveTo>
                  <a:lnTo>
                    <a:pt x="13" y="39"/>
                  </a:lnTo>
                  <a:lnTo>
                    <a:pt x="27" y="76"/>
                  </a:lnTo>
                  <a:lnTo>
                    <a:pt x="41" y="113"/>
                  </a:lnTo>
                  <a:lnTo>
                    <a:pt x="57" y="149"/>
                  </a:lnTo>
                  <a:lnTo>
                    <a:pt x="73" y="184"/>
                  </a:lnTo>
                  <a:lnTo>
                    <a:pt x="91" y="220"/>
                  </a:lnTo>
                  <a:lnTo>
                    <a:pt x="108" y="253"/>
                  </a:lnTo>
                  <a:lnTo>
                    <a:pt x="128" y="287"/>
                  </a:lnTo>
                  <a:lnTo>
                    <a:pt x="149" y="321"/>
                  </a:lnTo>
                  <a:lnTo>
                    <a:pt x="170" y="353"/>
                  </a:lnTo>
                  <a:lnTo>
                    <a:pt x="193" y="384"/>
                  </a:lnTo>
                  <a:lnTo>
                    <a:pt x="216" y="416"/>
                  </a:lnTo>
                  <a:lnTo>
                    <a:pt x="241" y="446"/>
                  </a:lnTo>
                  <a:lnTo>
                    <a:pt x="266" y="475"/>
                  </a:lnTo>
                  <a:lnTo>
                    <a:pt x="293" y="505"/>
                  </a:lnTo>
                  <a:lnTo>
                    <a:pt x="319" y="531"/>
                  </a:lnTo>
                  <a:lnTo>
                    <a:pt x="347" y="560"/>
                  </a:lnTo>
                  <a:lnTo>
                    <a:pt x="376" y="585"/>
                  </a:lnTo>
                  <a:lnTo>
                    <a:pt x="406" y="611"/>
                  </a:lnTo>
                  <a:lnTo>
                    <a:pt x="436" y="634"/>
                  </a:lnTo>
                  <a:lnTo>
                    <a:pt x="466" y="659"/>
                  </a:lnTo>
                  <a:lnTo>
                    <a:pt x="498" y="680"/>
                  </a:lnTo>
                  <a:lnTo>
                    <a:pt x="530" y="701"/>
                  </a:lnTo>
                  <a:lnTo>
                    <a:pt x="564" y="723"/>
                  </a:lnTo>
                  <a:lnTo>
                    <a:pt x="597" y="742"/>
                  </a:lnTo>
                  <a:lnTo>
                    <a:pt x="633" y="762"/>
                  </a:lnTo>
                  <a:lnTo>
                    <a:pt x="666" y="779"/>
                  </a:lnTo>
                  <a:lnTo>
                    <a:pt x="702" y="795"/>
                  </a:lnTo>
                  <a:lnTo>
                    <a:pt x="739" y="811"/>
                  </a:lnTo>
                  <a:lnTo>
                    <a:pt x="776" y="825"/>
                  </a:lnTo>
                  <a:lnTo>
                    <a:pt x="813" y="838"/>
                  </a:lnTo>
                  <a:lnTo>
                    <a:pt x="850" y="850"/>
                  </a:lnTo>
                </a:path>
              </a:pathLst>
            </a:custGeom>
            <a:noFill/>
            <a:ln w="3175">
              <a:solidFill>
                <a:srgbClr val="000000"/>
              </a:solidFill>
              <a:round/>
              <a:headEnd/>
              <a:tailEnd/>
            </a:ln>
          </p:spPr>
          <p:txBody>
            <a:bodyPr/>
            <a:lstStyle/>
            <a:p>
              <a:endParaRPr lang="en-US"/>
            </a:p>
          </p:txBody>
        </p:sp>
        <p:sp>
          <p:nvSpPr>
            <p:cNvPr id="69648" name="Freeform 17"/>
            <p:cNvSpPr>
              <a:spLocks/>
            </p:cNvSpPr>
            <p:nvPr/>
          </p:nvSpPr>
          <p:spPr bwMode="auto">
            <a:xfrm>
              <a:off x="8137" y="4695"/>
              <a:ext cx="850" cy="850"/>
            </a:xfrm>
            <a:custGeom>
              <a:avLst/>
              <a:gdLst>
                <a:gd name="T0" fmla="*/ 850 w 850"/>
                <a:gd name="T1" fmla="*/ 0 h 850"/>
                <a:gd name="T2" fmla="*/ 813 w 850"/>
                <a:gd name="T3" fmla="*/ 13 h 850"/>
                <a:gd name="T4" fmla="*/ 776 w 850"/>
                <a:gd name="T5" fmla="*/ 27 h 850"/>
                <a:gd name="T6" fmla="*/ 739 w 850"/>
                <a:gd name="T7" fmla="*/ 41 h 850"/>
                <a:gd name="T8" fmla="*/ 702 w 850"/>
                <a:gd name="T9" fmla="*/ 57 h 850"/>
                <a:gd name="T10" fmla="*/ 666 w 850"/>
                <a:gd name="T11" fmla="*/ 73 h 850"/>
                <a:gd name="T12" fmla="*/ 633 w 850"/>
                <a:gd name="T13" fmla="*/ 90 h 850"/>
                <a:gd name="T14" fmla="*/ 597 w 850"/>
                <a:gd name="T15" fmla="*/ 108 h 850"/>
                <a:gd name="T16" fmla="*/ 564 w 850"/>
                <a:gd name="T17" fmla="*/ 128 h 850"/>
                <a:gd name="T18" fmla="*/ 530 w 850"/>
                <a:gd name="T19" fmla="*/ 149 h 850"/>
                <a:gd name="T20" fmla="*/ 498 w 850"/>
                <a:gd name="T21" fmla="*/ 170 h 850"/>
                <a:gd name="T22" fmla="*/ 466 w 850"/>
                <a:gd name="T23" fmla="*/ 193 h 850"/>
                <a:gd name="T24" fmla="*/ 436 w 850"/>
                <a:gd name="T25" fmla="*/ 216 h 850"/>
                <a:gd name="T26" fmla="*/ 406 w 850"/>
                <a:gd name="T27" fmla="*/ 241 h 850"/>
                <a:gd name="T28" fmla="*/ 376 w 850"/>
                <a:gd name="T29" fmla="*/ 266 h 850"/>
                <a:gd name="T30" fmla="*/ 347 w 850"/>
                <a:gd name="T31" fmla="*/ 292 h 850"/>
                <a:gd name="T32" fmla="*/ 319 w 850"/>
                <a:gd name="T33" fmla="*/ 319 h 850"/>
                <a:gd name="T34" fmla="*/ 293 w 850"/>
                <a:gd name="T35" fmla="*/ 347 h 850"/>
                <a:gd name="T36" fmla="*/ 266 w 850"/>
                <a:gd name="T37" fmla="*/ 376 h 850"/>
                <a:gd name="T38" fmla="*/ 241 w 850"/>
                <a:gd name="T39" fmla="*/ 406 h 850"/>
                <a:gd name="T40" fmla="*/ 216 w 850"/>
                <a:gd name="T41" fmla="*/ 436 h 850"/>
                <a:gd name="T42" fmla="*/ 193 w 850"/>
                <a:gd name="T43" fmla="*/ 466 h 850"/>
                <a:gd name="T44" fmla="*/ 170 w 850"/>
                <a:gd name="T45" fmla="*/ 498 h 850"/>
                <a:gd name="T46" fmla="*/ 149 w 850"/>
                <a:gd name="T47" fmla="*/ 530 h 850"/>
                <a:gd name="T48" fmla="*/ 128 w 850"/>
                <a:gd name="T49" fmla="*/ 563 h 850"/>
                <a:gd name="T50" fmla="*/ 108 w 850"/>
                <a:gd name="T51" fmla="*/ 597 h 850"/>
                <a:gd name="T52" fmla="*/ 91 w 850"/>
                <a:gd name="T53" fmla="*/ 632 h 850"/>
                <a:gd name="T54" fmla="*/ 73 w 850"/>
                <a:gd name="T55" fmla="*/ 666 h 850"/>
                <a:gd name="T56" fmla="*/ 57 w 850"/>
                <a:gd name="T57" fmla="*/ 701 h 850"/>
                <a:gd name="T58" fmla="*/ 41 w 850"/>
                <a:gd name="T59" fmla="*/ 739 h 850"/>
                <a:gd name="T60" fmla="*/ 27 w 850"/>
                <a:gd name="T61" fmla="*/ 776 h 850"/>
                <a:gd name="T62" fmla="*/ 13 w 850"/>
                <a:gd name="T63" fmla="*/ 813 h 850"/>
                <a:gd name="T64" fmla="*/ 0 w 850"/>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850"/>
                <a:gd name="T101" fmla="*/ 850 w 850"/>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850">
                  <a:moveTo>
                    <a:pt x="850" y="0"/>
                  </a:moveTo>
                  <a:lnTo>
                    <a:pt x="813" y="13"/>
                  </a:lnTo>
                  <a:lnTo>
                    <a:pt x="776" y="27"/>
                  </a:lnTo>
                  <a:lnTo>
                    <a:pt x="739" y="41"/>
                  </a:lnTo>
                  <a:lnTo>
                    <a:pt x="702" y="57"/>
                  </a:lnTo>
                  <a:lnTo>
                    <a:pt x="666" y="73"/>
                  </a:lnTo>
                  <a:lnTo>
                    <a:pt x="633" y="90"/>
                  </a:lnTo>
                  <a:lnTo>
                    <a:pt x="597" y="108"/>
                  </a:lnTo>
                  <a:lnTo>
                    <a:pt x="564" y="128"/>
                  </a:lnTo>
                  <a:lnTo>
                    <a:pt x="530" y="149"/>
                  </a:lnTo>
                  <a:lnTo>
                    <a:pt x="498" y="170"/>
                  </a:lnTo>
                  <a:lnTo>
                    <a:pt x="466" y="193"/>
                  </a:lnTo>
                  <a:lnTo>
                    <a:pt x="436" y="216"/>
                  </a:lnTo>
                  <a:lnTo>
                    <a:pt x="406" y="241"/>
                  </a:lnTo>
                  <a:lnTo>
                    <a:pt x="376" y="266"/>
                  </a:lnTo>
                  <a:lnTo>
                    <a:pt x="347" y="292"/>
                  </a:lnTo>
                  <a:lnTo>
                    <a:pt x="319" y="319"/>
                  </a:lnTo>
                  <a:lnTo>
                    <a:pt x="293" y="347"/>
                  </a:lnTo>
                  <a:lnTo>
                    <a:pt x="266" y="376"/>
                  </a:lnTo>
                  <a:lnTo>
                    <a:pt x="241" y="406"/>
                  </a:lnTo>
                  <a:lnTo>
                    <a:pt x="216" y="436"/>
                  </a:lnTo>
                  <a:lnTo>
                    <a:pt x="193" y="466"/>
                  </a:lnTo>
                  <a:lnTo>
                    <a:pt x="170" y="498"/>
                  </a:lnTo>
                  <a:lnTo>
                    <a:pt x="149" y="530"/>
                  </a:lnTo>
                  <a:lnTo>
                    <a:pt x="128" y="563"/>
                  </a:lnTo>
                  <a:lnTo>
                    <a:pt x="108" y="597"/>
                  </a:lnTo>
                  <a:lnTo>
                    <a:pt x="91" y="632"/>
                  </a:lnTo>
                  <a:lnTo>
                    <a:pt x="73" y="666"/>
                  </a:lnTo>
                  <a:lnTo>
                    <a:pt x="57" y="701"/>
                  </a:lnTo>
                  <a:lnTo>
                    <a:pt x="41" y="739"/>
                  </a:lnTo>
                  <a:lnTo>
                    <a:pt x="27" y="776"/>
                  </a:lnTo>
                  <a:lnTo>
                    <a:pt x="13" y="813"/>
                  </a:lnTo>
                  <a:lnTo>
                    <a:pt x="0" y="850"/>
                  </a:lnTo>
                </a:path>
              </a:pathLst>
            </a:custGeom>
            <a:noFill/>
            <a:ln w="3175">
              <a:solidFill>
                <a:srgbClr val="000000"/>
              </a:solidFill>
              <a:round/>
              <a:headEnd/>
              <a:tailEnd/>
            </a:ln>
          </p:spPr>
          <p:txBody>
            <a:bodyPr/>
            <a:lstStyle/>
            <a:p>
              <a:endParaRPr lang="en-US"/>
            </a:p>
          </p:txBody>
        </p:sp>
        <p:sp>
          <p:nvSpPr>
            <p:cNvPr id="69649" name="Line 18"/>
            <p:cNvSpPr>
              <a:spLocks noChangeShapeType="1"/>
            </p:cNvSpPr>
            <p:nvPr/>
          </p:nvSpPr>
          <p:spPr bwMode="auto">
            <a:xfrm flipH="1">
              <a:off x="7287" y="3845"/>
              <a:ext cx="850" cy="850"/>
            </a:xfrm>
            <a:prstGeom prst="line">
              <a:avLst/>
            </a:prstGeom>
            <a:noFill/>
            <a:ln w="3175">
              <a:solidFill>
                <a:srgbClr val="000000"/>
              </a:solidFill>
              <a:round/>
              <a:headEnd/>
              <a:tailEnd/>
            </a:ln>
          </p:spPr>
          <p:txBody>
            <a:bodyPr/>
            <a:lstStyle/>
            <a:p>
              <a:endParaRPr lang="en-US"/>
            </a:p>
          </p:txBody>
        </p:sp>
        <p:sp>
          <p:nvSpPr>
            <p:cNvPr id="69650" name="Line 19"/>
            <p:cNvSpPr>
              <a:spLocks noChangeShapeType="1"/>
            </p:cNvSpPr>
            <p:nvPr/>
          </p:nvSpPr>
          <p:spPr bwMode="auto">
            <a:xfrm>
              <a:off x="7287" y="4695"/>
              <a:ext cx="1700" cy="1"/>
            </a:xfrm>
            <a:prstGeom prst="line">
              <a:avLst/>
            </a:prstGeom>
            <a:noFill/>
            <a:ln w="3175">
              <a:solidFill>
                <a:srgbClr val="000000"/>
              </a:solidFill>
              <a:round/>
              <a:headEnd/>
              <a:tailEnd/>
            </a:ln>
          </p:spPr>
          <p:txBody>
            <a:bodyPr/>
            <a:lstStyle/>
            <a:p>
              <a:endParaRPr lang="en-US"/>
            </a:p>
          </p:txBody>
        </p:sp>
        <p:sp>
          <p:nvSpPr>
            <p:cNvPr id="69651" name="Freeform 20"/>
            <p:cNvSpPr>
              <a:spLocks/>
            </p:cNvSpPr>
            <p:nvPr/>
          </p:nvSpPr>
          <p:spPr bwMode="auto">
            <a:xfrm>
              <a:off x="8137" y="3845"/>
              <a:ext cx="850" cy="850"/>
            </a:xfrm>
            <a:custGeom>
              <a:avLst/>
              <a:gdLst>
                <a:gd name="T0" fmla="*/ 0 w 850"/>
                <a:gd name="T1" fmla="*/ 0 h 850"/>
                <a:gd name="T2" fmla="*/ 39 w 850"/>
                <a:gd name="T3" fmla="*/ 13 h 850"/>
                <a:gd name="T4" fmla="*/ 76 w 850"/>
                <a:gd name="T5" fmla="*/ 27 h 850"/>
                <a:gd name="T6" fmla="*/ 114 w 850"/>
                <a:gd name="T7" fmla="*/ 41 h 850"/>
                <a:gd name="T8" fmla="*/ 149 w 850"/>
                <a:gd name="T9" fmla="*/ 57 h 850"/>
                <a:gd name="T10" fmla="*/ 184 w 850"/>
                <a:gd name="T11" fmla="*/ 73 h 850"/>
                <a:gd name="T12" fmla="*/ 220 w 850"/>
                <a:gd name="T13" fmla="*/ 90 h 850"/>
                <a:gd name="T14" fmla="*/ 254 w 850"/>
                <a:gd name="T15" fmla="*/ 108 h 850"/>
                <a:gd name="T16" fmla="*/ 287 w 850"/>
                <a:gd name="T17" fmla="*/ 128 h 850"/>
                <a:gd name="T18" fmla="*/ 321 w 850"/>
                <a:gd name="T19" fmla="*/ 149 h 850"/>
                <a:gd name="T20" fmla="*/ 353 w 850"/>
                <a:gd name="T21" fmla="*/ 170 h 850"/>
                <a:gd name="T22" fmla="*/ 385 w 850"/>
                <a:gd name="T23" fmla="*/ 193 h 850"/>
                <a:gd name="T24" fmla="*/ 417 w 850"/>
                <a:gd name="T25" fmla="*/ 216 h 850"/>
                <a:gd name="T26" fmla="*/ 447 w 850"/>
                <a:gd name="T27" fmla="*/ 241 h 850"/>
                <a:gd name="T28" fmla="*/ 475 w 850"/>
                <a:gd name="T29" fmla="*/ 266 h 850"/>
                <a:gd name="T30" fmla="*/ 505 w 850"/>
                <a:gd name="T31" fmla="*/ 292 h 850"/>
                <a:gd name="T32" fmla="*/ 532 w 850"/>
                <a:gd name="T33" fmla="*/ 319 h 850"/>
                <a:gd name="T34" fmla="*/ 560 w 850"/>
                <a:gd name="T35" fmla="*/ 347 h 850"/>
                <a:gd name="T36" fmla="*/ 585 w 850"/>
                <a:gd name="T37" fmla="*/ 376 h 850"/>
                <a:gd name="T38" fmla="*/ 611 w 850"/>
                <a:gd name="T39" fmla="*/ 406 h 850"/>
                <a:gd name="T40" fmla="*/ 634 w 850"/>
                <a:gd name="T41" fmla="*/ 436 h 850"/>
                <a:gd name="T42" fmla="*/ 659 w 850"/>
                <a:gd name="T43" fmla="*/ 466 h 850"/>
                <a:gd name="T44" fmla="*/ 680 w 850"/>
                <a:gd name="T45" fmla="*/ 498 h 850"/>
                <a:gd name="T46" fmla="*/ 702 w 850"/>
                <a:gd name="T47" fmla="*/ 530 h 850"/>
                <a:gd name="T48" fmla="*/ 723 w 850"/>
                <a:gd name="T49" fmla="*/ 563 h 850"/>
                <a:gd name="T50" fmla="*/ 742 w 850"/>
                <a:gd name="T51" fmla="*/ 597 h 850"/>
                <a:gd name="T52" fmla="*/ 762 w 850"/>
                <a:gd name="T53" fmla="*/ 632 h 850"/>
                <a:gd name="T54" fmla="*/ 780 w 850"/>
                <a:gd name="T55" fmla="*/ 666 h 850"/>
                <a:gd name="T56" fmla="*/ 796 w 850"/>
                <a:gd name="T57" fmla="*/ 701 h 850"/>
                <a:gd name="T58" fmla="*/ 812 w 850"/>
                <a:gd name="T59" fmla="*/ 739 h 850"/>
                <a:gd name="T60" fmla="*/ 826 w 850"/>
                <a:gd name="T61" fmla="*/ 776 h 850"/>
                <a:gd name="T62" fmla="*/ 838 w 850"/>
                <a:gd name="T63" fmla="*/ 813 h 850"/>
                <a:gd name="T64" fmla="*/ 850 w 850"/>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850"/>
                <a:gd name="T101" fmla="*/ 850 w 850"/>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850">
                  <a:moveTo>
                    <a:pt x="0" y="0"/>
                  </a:moveTo>
                  <a:lnTo>
                    <a:pt x="39" y="13"/>
                  </a:lnTo>
                  <a:lnTo>
                    <a:pt x="76" y="27"/>
                  </a:lnTo>
                  <a:lnTo>
                    <a:pt x="114" y="41"/>
                  </a:lnTo>
                  <a:lnTo>
                    <a:pt x="149" y="57"/>
                  </a:lnTo>
                  <a:lnTo>
                    <a:pt x="184" y="73"/>
                  </a:lnTo>
                  <a:lnTo>
                    <a:pt x="220" y="90"/>
                  </a:lnTo>
                  <a:lnTo>
                    <a:pt x="254" y="108"/>
                  </a:lnTo>
                  <a:lnTo>
                    <a:pt x="287" y="128"/>
                  </a:lnTo>
                  <a:lnTo>
                    <a:pt x="321" y="149"/>
                  </a:lnTo>
                  <a:lnTo>
                    <a:pt x="353" y="170"/>
                  </a:lnTo>
                  <a:lnTo>
                    <a:pt x="385" y="193"/>
                  </a:lnTo>
                  <a:lnTo>
                    <a:pt x="417" y="216"/>
                  </a:lnTo>
                  <a:lnTo>
                    <a:pt x="447" y="241"/>
                  </a:lnTo>
                  <a:lnTo>
                    <a:pt x="475" y="266"/>
                  </a:lnTo>
                  <a:lnTo>
                    <a:pt x="505" y="292"/>
                  </a:lnTo>
                  <a:lnTo>
                    <a:pt x="532" y="319"/>
                  </a:lnTo>
                  <a:lnTo>
                    <a:pt x="560" y="347"/>
                  </a:lnTo>
                  <a:lnTo>
                    <a:pt x="585" y="376"/>
                  </a:lnTo>
                  <a:lnTo>
                    <a:pt x="611" y="406"/>
                  </a:lnTo>
                  <a:lnTo>
                    <a:pt x="634" y="436"/>
                  </a:lnTo>
                  <a:lnTo>
                    <a:pt x="659" y="466"/>
                  </a:lnTo>
                  <a:lnTo>
                    <a:pt x="680" y="498"/>
                  </a:lnTo>
                  <a:lnTo>
                    <a:pt x="702" y="530"/>
                  </a:lnTo>
                  <a:lnTo>
                    <a:pt x="723" y="563"/>
                  </a:lnTo>
                  <a:lnTo>
                    <a:pt x="742" y="597"/>
                  </a:lnTo>
                  <a:lnTo>
                    <a:pt x="762" y="632"/>
                  </a:lnTo>
                  <a:lnTo>
                    <a:pt x="780" y="666"/>
                  </a:lnTo>
                  <a:lnTo>
                    <a:pt x="796" y="701"/>
                  </a:lnTo>
                  <a:lnTo>
                    <a:pt x="812" y="739"/>
                  </a:lnTo>
                  <a:lnTo>
                    <a:pt x="826" y="776"/>
                  </a:lnTo>
                  <a:lnTo>
                    <a:pt x="838" y="813"/>
                  </a:lnTo>
                  <a:lnTo>
                    <a:pt x="850" y="850"/>
                  </a:lnTo>
                </a:path>
              </a:pathLst>
            </a:custGeom>
            <a:noFill/>
            <a:ln w="3175">
              <a:solidFill>
                <a:srgbClr val="000000"/>
              </a:solidFill>
              <a:round/>
              <a:headEnd/>
              <a:tailEnd/>
            </a:ln>
          </p:spPr>
          <p:txBody>
            <a:bodyPr/>
            <a:lstStyle/>
            <a:p>
              <a:endParaRPr lang="en-US"/>
            </a:p>
          </p:txBody>
        </p:sp>
        <p:sp>
          <p:nvSpPr>
            <p:cNvPr id="69652" name="Freeform 21"/>
            <p:cNvSpPr>
              <a:spLocks/>
            </p:cNvSpPr>
            <p:nvPr/>
          </p:nvSpPr>
          <p:spPr bwMode="auto">
            <a:xfrm>
              <a:off x="8137" y="4695"/>
              <a:ext cx="850" cy="850"/>
            </a:xfrm>
            <a:custGeom>
              <a:avLst/>
              <a:gdLst>
                <a:gd name="T0" fmla="*/ 850 w 850"/>
                <a:gd name="T1" fmla="*/ 0 h 850"/>
                <a:gd name="T2" fmla="*/ 838 w 850"/>
                <a:gd name="T3" fmla="*/ 39 h 850"/>
                <a:gd name="T4" fmla="*/ 826 w 850"/>
                <a:gd name="T5" fmla="*/ 76 h 850"/>
                <a:gd name="T6" fmla="*/ 812 w 850"/>
                <a:gd name="T7" fmla="*/ 113 h 850"/>
                <a:gd name="T8" fmla="*/ 796 w 850"/>
                <a:gd name="T9" fmla="*/ 149 h 850"/>
                <a:gd name="T10" fmla="*/ 780 w 850"/>
                <a:gd name="T11" fmla="*/ 184 h 850"/>
                <a:gd name="T12" fmla="*/ 762 w 850"/>
                <a:gd name="T13" fmla="*/ 220 h 850"/>
                <a:gd name="T14" fmla="*/ 742 w 850"/>
                <a:gd name="T15" fmla="*/ 253 h 850"/>
                <a:gd name="T16" fmla="*/ 723 w 850"/>
                <a:gd name="T17" fmla="*/ 287 h 850"/>
                <a:gd name="T18" fmla="*/ 702 w 850"/>
                <a:gd name="T19" fmla="*/ 321 h 850"/>
                <a:gd name="T20" fmla="*/ 680 w 850"/>
                <a:gd name="T21" fmla="*/ 352 h 850"/>
                <a:gd name="T22" fmla="*/ 659 w 850"/>
                <a:gd name="T23" fmla="*/ 384 h 850"/>
                <a:gd name="T24" fmla="*/ 634 w 850"/>
                <a:gd name="T25" fmla="*/ 416 h 850"/>
                <a:gd name="T26" fmla="*/ 611 w 850"/>
                <a:gd name="T27" fmla="*/ 446 h 850"/>
                <a:gd name="T28" fmla="*/ 585 w 850"/>
                <a:gd name="T29" fmla="*/ 475 h 850"/>
                <a:gd name="T30" fmla="*/ 560 w 850"/>
                <a:gd name="T31" fmla="*/ 505 h 850"/>
                <a:gd name="T32" fmla="*/ 532 w 850"/>
                <a:gd name="T33" fmla="*/ 531 h 850"/>
                <a:gd name="T34" fmla="*/ 505 w 850"/>
                <a:gd name="T35" fmla="*/ 560 h 850"/>
                <a:gd name="T36" fmla="*/ 475 w 850"/>
                <a:gd name="T37" fmla="*/ 584 h 850"/>
                <a:gd name="T38" fmla="*/ 447 w 850"/>
                <a:gd name="T39" fmla="*/ 611 h 850"/>
                <a:gd name="T40" fmla="*/ 417 w 850"/>
                <a:gd name="T41" fmla="*/ 634 h 850"/>
                <a:gd name="T42" fmla="*/ 385 w 850"/>
                <a:gd name="T43" fmla="*/ 659 h 850"/>
                <a:gd name="T44" fmla="*/ 353 w 850"/>
                <a:gd name="T45" fmla="*/ 680 h 850"/>
                <a:gd name="T46" fmla="*/ 321 w 850"/>
                <a:gd name="T47" fmla="*/ 701 h 850"/>
                <a:gd name="T48" fmla="*/ 287 w 850"/>
                <a:gd name="T49" fmla="*/ 723 h 850"/>
                <a:gd name="T50" fmla="*/ 254 w 850"/>
                <a:gd name="T51" fmla="*/ 742 h 850"/>
                <a:gd name="T52" fmla="*/ 220 w 850"/>
                <a:gd name="T53" fmla="*/ 762 h 850"/>
                <a:gd name="T54" fmla="*/ 184 w 850"/>
                <a:gd name="T55" fmla="*/ 779 h 850"/>
                <a:gd name="T56" fmla="*/ 149 w 850"/>
                <a:gd name="T57" fmla="*/ 795 h 850"/>
                <a:gd name="T58" fmla="*/ 114 w 850"/>
                <a:gd name="T59" fmla="*/ 811 h 850"/>
                <a:gd name="T60" fmla="*/ 76 w 850"/>
                <a:gd name="T61" fmla="*/ 825 h 850"/>
                <a:gd name="T62" fmla="*/ 39 w 850"/>
                <a:gd name="T63" fmla="*/ 838 h 850"/>
                <a:gd name="T64" fmla="*/ 0 w 850"/>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850"/>
                <a:gd name="T101" fmla="*/ 850 w 850"/>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850">
                  <a:moveTo>
                    <a:pt x="850" y="0"/>
                  </a:moveTo>
                  <a:lnTo>
                    <a:pt x="838" y="39"/>
                  </a:lnTo>
                  <a:lnTo>
                    <a:pt x="826" y="76"/>
                  </a:lnTo>
                  <a:lnTo>
                    <a:pt x="812" y="113"/>
                  </a:lnTo>
                  <a:lnTo>
                    <a:pt x="796" y="149"/>
                  </a:lnTo>
                  <a:lnTo>
                    <a:pt x="780" y="184"/>
                  </a:lnTo>
                  <a:lnTo>
                    <a:pt x="762" y="220"/>
                  </a:lnTo>
                  <a:lnTo>
                    <a:pt x="742" y="253"/>
                  </a:lnTo>
                  <a:lnTo>
                    <a:pt x="723" y="287"/>
                  </a:lnTo>
                  <a:lnTo>
                    <a:pt x="702" y="321"/>
                  </a:lnTo>
                  <a:lnTo>
                    <a:pt x="680" y="352"/>
                  </a:lnTo>
                  <a:lnTo>
                    <a:pt x="659" y="384"/>
                  </a:lnTo>
                  <a:lnTo>
                    <a:pt x="634" y="416"/>
                  </a:lnTo>
                  <a:lnTo>
                    <a:pt x="611" y="446"/>
                  </a:lnTo>
                  <a:lnTo>
                    <a:pt x="585" y="475"/>
                  </a:lnTo>
                  <a:lnTo>
                    <a:pt x="560" y="505"/>
                  </a:lnTo>
                  <a:lnTo>
                    <a:pt x="532" y="531"/>
                  </a:lnTo>
                  <a:lnTo>
                    <a:pt x="505" y="560"/>
                  </a:lnTo>
                  <a:lnTo>
                    <a:pt x="475" y="584"/>
                  </a:lnTo>
                  <a:lnTo>
                    <a:pt x="447" y="611"/>
                  </a:lnTo>
                  <a:lnTo>
                    <a:pt x="417" y="634"/>
                  </a:lnTo>
                  <a:lnTo>
                    <a:pt x="385" y="659"/>
                  </a:lnTo>
                  <a:lnTo>
                    <a:pt x="353" y="680"/>
                  </a:lnTo>
                  <a:lnTo>
                    <a:pt x="321" y="701"/>
                  </a:lnTo>
                  <a:lnTo>
                    <a:pt x="287" y="723"/>
                  </a:lnTo>
                  <a:lnTo>
                    <a:pt x="254" y="742"/>
                  </a:lnTo>
                  <a:lnTo>
                    <a:pt x="220" y="762"/>
                  </a:lnTo>
                  <a:lnTo>
                    <a:pt x="184" y="779"/>
                  </a:lnTo>
                  <a:lnTo>
                    <a:pt x="149" y="795"/>
                  </a:lnTo>
                  <a:lnTo>
                    <a:pt x="114" y="811"/>
                  </a:lnTo>
                  <a:lnTo>
                    <a:pt x="76" y="825"/>
                  </a:lnTo>
                  <a:lnTo>
                    <a:pt x="39" y="838"/>
                  </a:lnTo>
                  <a:lnTo>
                    <a:pt x="0" y="850"/>
                  </a:lnTo>
                </a:path>
              </a:pathLst>
            </a:custGeom>
            <a:noFill/>
            <a:ln w="3175">
              <a:solidFill>
                <a:srgbClr val="000000"/>
              </a:solidFill>
              <a:round/>
              <a:headEnd/>
              <a:tailEnd/>
            </a:ln>
          </p:spPr>
          <p:txBody>
            <a:bodyPr/>
            <a:lstStyle/>
            <a:p>
              <a:endParaRPr lang="en-US"/>
            </a:p>
          </p:txBody>
        </p:sp>
        <p:sp>
          <p:nvSpPr>
            <p:cNvPr id="69653" name="Freeform 22"/>
            <p:cNvSpPr>
              <a:spLocks/>
            </p:cNvSpPr>
            <p:nvPr/>
          </p:nvSpPr>
          <p:spPr bwMode="auto">
            <a:xfrm>
              <a:off x="8987" y="4430"/>
              <a:ext cx="479" cy="478"/>
            </a:xfrm>
            <a:custGeom>
              <a:avLst/>
              <a:gdLst>
                <a:gd name="T0" fmla="*/ 0 w 479"/>
                <a:gd name="T1" fmla="*/ 226 h 478"/>
                <a:gd name="T2" fmla="*/ 4 w 479"/>
                <a:gd name="T3" fmla="*/ 203 h 478"/>
                <a:gd name="T4" fmla="*/ 9 w 479"/>
                <a:gd name="T5" fmla="*/ 180 h 478"/>
                <a:gd name="T6" fmla="*/ 15 w 479"/>
                <a:gd name="T7" fmla="*/ 157 h 478"/>
                <a:gd name="T8" fmla="*/ 25 w 479"/>
                <a:gd name="T9" fmla="*/ 136 h 478"/>
                <a:gd name="T10" fmla="*/ 36 w 479"/>
                <a:gd name="T11" fmla="*/ 115 h 478"/>
                <a:gd name="T12" fmla="*/ 48 w 479"/>
                <a:gd name="T13" fmla="*/ 97 h 478"/>
                <a:gd name="T14" fmla="*/ 71 w 479"/>
                <a:gd name="T15" fmla="*/ 70 h 478"/>
                <a:gd name="T16" fmla="*/ 98 w 479"/>
                <a:gd name="T17" fmla="*/ 47 h 478"/>
                <a:gd name="T18" fmla="*/ 116 w 479"/>
                <a:gd name="T19" fmla="*/ 35 h 478"/>
                <a:gd name="T20" fmla="*/ 137 w 479"/>
                <a:gd name="T21" fmla="*/ 24 h 478"/>
                <a:gd name="T22" fmla="*/ 158 w 479"/>
                <a:gd name="T23" fmla="*/ 14 h 478"/>
                <a:gd name="T24" fmla="*/ 181 w 479"/>
                <a:gd name="T25" fmla="*/ 8 h 478"/>
                <a:gd name="T26" fmla="*/ 204 w 479"/>
                <a:gd name="T27" fmla="*/ 3 h 478"/>
                <a:gd name="T28" fmla="*/ 227 w 479"/>
                <a:gd name="T29" fmla="*/ 0 h 478"/>
                <a:gd name="T30" fmla="*/ 252 w 479"/>
                <a:gd name="T31" fmla="*/ 0 h 478"/>
                <a:gd name="T32" fmla="*/ 277 w 479"/>
                <a:gd name="T33" fmla="*/ 3 h 478"/>
                <a:gd name="T34" fmla="*/ 300 w 479"/>
                <a:gd name="T35" fmla="*/ 8 h 478"/>
                <a:gd name="T36" fmla="*/ 323 w 479"/>
                <a:gd name="T37" fmla="*/ 14 h 478"/>
                <a:gd name="T38" fmla="*/ 344 w 479"/>
                <a:gd name="T39" fmla="*/ 24 h 478"/>
                <a:gd name="T40" fmla="*/ 364 w 479"/>
                <a:gd name="T41" fmla="*/ 35 h 478"/>
                <a:gd name="T42" fmla="*/ 383 w 479"/>
                <a:gd name="T43" fmla="*/ 47 h 478"/>
                <a:gd name="T44" fmla="*/ 410 w 479"/>
                <a:gd name="T45" fmla="*/ 70 h 478"/>
                <a:gd name="T46" fmla="*/ 433 w 479"/>
                <a:gd name="T47" fmla="*/ 97 h 478"/>
                <a:gd name="T48" fmla="*/ 445 w 479"/>
                <a:gd name="T49" fmla="*/ 115 h 478"/>
                <a:gd name="T50" fmla="*/ 456 w 479"/>
                <a:gd name="T51" fmla="*/ 136 h 478"/>
                <a:gd name="T52" fmla="*/ 465 w 479"/>
                <a:gd name="T53" fmla="*/ 157 h 478"/>
                <a:gd name="T54" fmla="*/ 472 w 479"/>
                <a:gd name="T55" fmla="*/ 180 h 478"/>
                <a:gd name="T56" fmla="*/ 477 w 479"/>
                <a:gd name="T57" fmla="*/ 203 h 478"/>
                <a:gd name="T58" fmla="*/ 479 w 479"/>
                <a:gd name="T59" fmla="*/ 226 h 478"/>
                <a:gd name="T60" fmla="*/ 479 w 479"/>
                <a:gd name="T61" fmla="*/ 239 h 478"/>
                <a:gd name="T62" fmla="*/ 479 w 479"/>
                <a:gd name="T63" fmla="*/ 263 h 478"/>
                <a:gd name="T64" fmla="*/ 475 w 479"/>
                <a:gd name="T65" fmla="*/ 288 h 478"/>
                <a:gd name="T66" fmla="*/ 468 w 479"/>
                <a:gd name="T67" fmla="*/ 309 h 478"/>
                <a:gd name="T68" fmla="*/ 461 w 479"/>
                <a:gd name="T69" fmla="*/ 332 h 478"/>
                <a:gd name="T70" fmla="*/ 450 w 479"/>
                <a:gd name="T71" fmla="*/ 354 h 478"/>
                <a:gd name="T72" fmla="*/ 438 w 479"/>
                <a:gd name="T73" fmla="*/ 373 h 478"/>
                <a:gd name="T74" fmla="*/ 426 w 479"/>
                <a:gd name="T75" fmla="*/ 391 h 478"/>
                <a:gd name="T76" fmla="*/ 392 w 479"/>
                <a:gd name="T77" fmla="*/ 424 h 478"/>
                <a:gd name="T78" fmla="*/ 374 w 479"/>
                <a:gd name="T79" fmla="*/ 437 h 478"/>
                <a:gd name="T80" fmla="*/ 355 w 479"/>
                <a:gd name="T81" fmla="*/ 449 h 478"/>
                <a:gd name="T82" fmla="*/ 333 w 479"/>
                <a:gd name="T83" fmla="*/ 460 h 478"/>
                <a:gd name="T84" fmla="*/ 310 w 479"/>
                <a:gd name="T85" fmla="*/ 467 h 478"/>
                <a:gd name="T86" fmla="*/ 289 w 479"/>
                <a:gd name="T87" fmla="*/ 474 h 478"/>
                <a:gd name="T88" fmla="*/ 264 w 479"/>
                <a:gd name="T89" fmla="*/ 478 h 478"/>
                <a:gd name="T90" fmla="*/ 240 w 479"/>
                <a:gd name="T91" fmla="*/ 478 h 478"/>
                <a:gd name="T92" fmla="*/ 215 w 479"/>
                <a:gd name="T93" fmla="*/ 478 h 478"/>
                <a:gd name="T94" fmla="*/ 192 w 479"/>
                <a:gd name="T95" fmla="*/ 474 h 478"/>
                <a:gd name="T96" fmla="*/ 169 w 479"/>
                <a:gd name="T97" fmla="*/ 467 h 478"/>
                <a:gd name="T98" fmla="*/ 148 w 479"/>
                <a:gd name="T99" fmla="*/ 460 h 478"/>
                <a:gd name="T100" fmla="*/ 126 w 479"/>
                <a:gd name="T101" fmla="*/ 449 h 478"/>
                <a:gd name="T102" fmla="*/ 107 w 479"/>
                <a:gd name="T103" fmla="*/ 437 h 478"/>
                <a:gd name="T104" fmla="*/ 87 w 479"/>
                <a:gd name="T105" fmla="*/ 424 h 478"/>
                <a:gd name="T106" fmla="*/ 55 w 479"/>
                <a:gd name="T107" fmla="*/ 391 h 478"/>
                <a:gd name="T108" fmla="*/ 41 w 479"/>
                <a:gd name="T109" fmla="*/ 373 h 478"/>
                <a:gd name="T110" fmla="*/ 31 w 479"/>
                <a:gd name="T111" fmla="*/ 354 h 478"/>
                <a:gd name="T112" fmla="*/ 20 w 479"/>
                <a:gd name="T113" fmla="*/ 332 h 478"/>
                <a:gd name="T114" fmla="*/ 11 w 479"/>
                <a:gd name="T115" fmla="*/ 309 h 478"/>
                <a:gd name="T116" fmla="*/ 6 w 479"/>
                <a:gd name="T117" fmla="*/ 288 h 478"/>
                <a:gd name="T118" fmla="*/ 2 w 479"/>
                <a:gd name="T119" fmla="*/ 263 h 478"/>
                <a:gd name="T120" fmla="*/ 0 w 479"/>
                <a:gd name="T121" fmla="*/ 239 h 4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9"/>
                <a:gd name="T184" fmla="*/ 0 h 478"/>
                <a:gd name="T185" fmla="*/ 479 w 479"/>
                <a:gd name="T186" fmla="*/ 478 h 4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9" h="478">
                  <a:moveTo>
                    <a:pt x="0" y="239"/>
                  </a:moveTo>
                  <a:lnTo>
                    <a:pt x="0" y="226"/>
                  </a:lnTo>
                  <a:lnTo>
                    <a:pt x="2" y="214"/>
                  </a:lnTo>
                  <a:lnTo>
                    <a:pt x="4" y="203"/>
                  </a:lnTo>
                  <a:lnTo>
                    <a:pt x="6" y="191"/>
                  </a:lnTo>
                  <a:lnTo>
                    <a:pt x="9" y="180"/>
                  </a:lnTo>
                  <a:lnTo>
                    <a:pt x="11" y="168"/>
                  </a:lnTo>
                  <a:lnTo>
                    <a:pt x="15" y="157"/>
                  </a:lnTo>
                  <a:lnTo>
                    <a:pt x="20" y="146"/>
                  </a:lnTo>
                  <a:lnTo>
                    <a:pt x="25" y="136"/>
                  </a:lnTo>
                  <a:lnTo>
                    <a:pt x="31" y="125"/>
                  </a:lnTo>
                  <a:lnTo>
                    <a:pt x="36" y="115"/>
                  </a:lnTo>
                  <a:lnTo>
                    <a:pt x="41" y="106"/>
                  </a:lnTo>
                  <a:lnTo>
                    <a:pt x="48" y="97"/>
                  </a:lnTo>
                  <a:lnTo>
                    <a:pt x="55" y="86"/>
                  </a:lnTo>
                  <a:lnTo>
                    <a:pt x="71" y="70"/>
                  </a:lnTo>
                  <a:lnTo>
                    <a:pt x="87" y="54"/>
                  </a:lnTo>
                  <a:lnTo>
                    <a:pt x="98" y="47"/>
                  </a:lnTo>
                  <a:lnTo>
                    <a:pt x="107" y="40"/>
                  </a:lnTo>
                  <a:lnTo>
                    <a:pt x="116" y="35"/>
                  </a:lnTo>
                  <a:lnTo>
                    <a:pt x="126" y="30"/>
                  </a:lnTo>
                  <a:lnTo>
                    <a:pt x="137" y="24"/>
                  </a:lnTo>
                  <a:lnTo>
                    <a:pt x="148" y="19"/>
                  </a:lnTo>
                  <a:lnTo>
                    <a:pt x="158" y="14"/>
                  </a:lnTo>
                  <a:lnTo>
                    <a:pt x="169" y="10"/>
                  </a:lnTo>
                  <a:lnTo>
                    <a:pt x="181" y="8"/>
                  </a:lnTo>
                  <a:lnTo>
                    <a:pt x="192" y="5"/>
                  </a:lnTo>
                  <a:lnTo>
                    <a:pt x="204" y="3"/>
                  </a:lnTo>
                  <a:lnTo>
                    <a:pt x="215" y="1"/>
                  </a:lnTo>
                  <a:lnTo>
                    <a:pt x="227" y="0"/>
                  </a:lnTo>
                  <a:lnTo>
                    <a:pt x="240" y="0"/>
                  </a:lnTo>
                  <a:lnTo>
                    <a:pt x="252" y="0"/>
                  </a:lnTo>
                  <a:lnTo>
                    <a:pt x="264" y="1"/>
                  </a:lnTo>
                  <a:lnTo>
                    <a:pt x="277" y="3"/>
                  </a:lnTo>
                  <a:lnTo>
                    <a:pt x="289" y="5"/>
                  </a:lnTo>
                  <a:lnTo>
                    <a:pt x="300" y="8"/>
                  </a:lnTo>
                  <a:lnTo>
                    <a:pt x="310" y="10"/>
                  </a:lnTo>
                  <a:lnTo>
                    <a:pt x="323" y="14"/>
                  </a:lnTo>
                  <a:lnTo>
                    <a:pt x="333" y="19"/>
                  </a:lnTo>
                  <a:lnTo>
                    <a:pt x="344" y="24"/>
                  </a:lnTo>
                  <a:lnTo>
                    <a:pt x="355" y="30"/>
                  </a:lnTo>
                  <a:lnTo>
                    <a:pt x="364" y="35"/>
                  </a:lnTo>
                  <a:lnTo>
                    <a:pt x="374" y="40"/>
                  </a:lnTo>
                  <a:lnTo>
                    <a:pt x="383" y="47"/>
                  </a:lnTo>
                  <a:lnTo>
                    <a:pt x="392" y="54"/>
                  </a:lnTo>
                  <a:lnTo>
                    <a:pt x="410" y="70"/>
                  </a:lnTo>
                  <a:lnTo>
                    <a:pt x="426" y="86"/>
                  </a:lnTo>
                  <a:lnTo>
                    <a:pt x="433" y="97"/>
                  </a:lnTo>
                  <a:lnTo>
                    <a:pt x="438" y="106"/>
                  </a:lnTo>
                  <a:lnTo>
                    <a:pt x="445" y="115"/>
                  </a:lnTo>
                  <a:lnTo>
                    <a:pt x="450" y="125"/>
                  </a:lnTo>
                  <a:lnTo>
                    <a:pt x="456" y="136"/>
                  </a:lnTo>
                  <a:lnTo>
                    <a:pt x="461" y="146"/>
                  </a:lnTo>
                  <a:lnTo>
                    <a:pt x="465" y="157"/>
                  </a:lnTo>
                  <a:lnTo>
                    <a:pt x="468" y="168"/>
                  </a:lnTo>
                  <a:lnTo>
                    <a:pt x="472" y="180"/>
                  </a:lnTo>
                  <a:lnTo>
                    <a:pt x="475" y="191"/>
                  </a:lnTo>
                  <a:lnTo>
                    <a:pt x="477" y="203"/>
                  </a:lnTo>
                  <a:lnTo>
                    <a:pt x="479" y="214"/>
                  </a:lnTo>
                  <a:lnTo>
                    <a:pt x="479" y="226"/>
                  </a:lnTo>
                  <a:lnTo>
                    <a:pt x="479" y="239"/>
                  </a:lnTo>
                  <a:lnTo>
                    <a:pt x="479" y="251"/>
                  </a:lnTo>
                  <a:lnTo>
                    <a:pt x="479" y="263"/>
                  </a:lnTo>
                  <a:lnTo>
                    <a:pt x="477" y="276"/>
                  </a:lnTo>
                  <a:lnTo>
                    <a:pt x="475" y="288"/>
                  </a:lnTo>
                  <a:lnTo>
                    <a:pt x="472" y="299"/>
                  </a:lnTo>
                  <a:lnTo>
                    <a:pt x="468" y="309"/>
                  </a:lnTo>
                  <a:lnTo>
                    <a:pt x="465" y="322"/>
                  </a:lnTo>
                  <a:lnTo>
                    <a:pt x="461" y="332"/>
                  </a:lnTo>
                  <a:lnTo>
                    <a:pt x="456" y="343"/>
                  </a:lnTo>
                  <a:lnTo>
                    <a:pt x="450" y="354"/>
                  </a:lnTo>
                  <a:lnTo>
                    <a:pt x="445" y="363"/>
                  </a:lnTo>
                  <a:lnTo>
                    <a:pt x="438" y="373"/>
                  </a:lnTo>
                  <a:lnTo>
                    <a:pt x="433" y="382"/>
                  </a:lnTo>
                  <a:lnTo>
                    <a:pt x="426" y="391"/>
                  </a:lnTo>
                  <a:lnTo>
                    <a:pt x="410" y="409"/>
                  </a:lnTo>
                  <a:lnTo>
                    <a:pt x="392" y="424"/>
                  </a:lnTo>
                  <a:lnTo>
                    <a:pt x="383" y="432"/>
                  </a:lnTo>
                  <a:lnTo>
                    <a:pt x="374" y="437"/>
                  </a:lnTo>
                  <a:lnTo>
                    <a:pt x="364" y="444"/>
                  </a:lnTo>
                  <a:lnTo>
                    <a:pt x="355" y="449"/>
                  </a:lnTo>
                  <a:lnTo>
                    <a:pt x="344" y="455"/>
                  </a:lnTo>
                  <a:lnTo>
                    <a:pt x="333" y="460"/>
                  </a:lnTo>
                  <a:lnTo>
                    <a:pt x="323" y="463"/>
                  </a:lnTo>
                  <a:lnTo>
                    <a:pt x="310" y="467"/>
                  </a:lnTo>
                  <a:lnTo>
                    <a:pt x="300" y="471"/>
                  </a:lnTo>
                  <a:lnTo>
                    <a:pt x="289" y="474"/>
                  </a:lnTo>
                  <a:lnTo>
                    <a:pt x="277" y="476"/>
                  </a:lnTo>
                  <a:lnTo>
                    <a:pt x="264" y="478"/>
                  </a:lnTo>
                  <a:lnTo>
                    <a:pt x="252" y="478"/>
                  </a:lnTo>
                  <a:lnTo>
                    <a:pt x="240" y="478"/>
                  </a:lnTo>
                  <a:lnTo>
                    <a:pt x="227" y="478"/>
                  </a:lnTo>
                  <a:lnTo>
                    <a:pt x="215" y="478"/>
                  </a:lnTo>
                  <a:lnTo>
                    <a:pt x="204" y="476"/>
                  </a:lnTo>
                  <a:lnTo>
                    <a:pt x="192" y="474"/>
                  </a:lnTo>
                  <a:lnTo>
                    <a:pt x="181" y="471"/>
                  </a:lnTo>
                  <a:lnTo>
                    <a:pt x="169" y="467"/>
                  </a:lnTo>
                  <a:lnTo>
                    <a:pt x="158" y="463"/>
                  </a:lnTo>
                  <a:lnTo>
                    <a:pt x="148" y="460"/>
                  </a:lnTo>
                  <a:lnTo>
                    <a:pt x="137" y="455"/>
                  </a:lnTo>
                  <a:lnTo>
                    <a:pt x="126" y="449"/>
                  </a:lnTo>
                  <a:lnTo>
                    <a:pt x="116" y="444"/>
                  </a:lnTo>
                  <a:lnTo>
                    <a:pt x="107" y="437"/>
                  </a:lnTo>
                  <a:lnTo>
                    <a:pt x="98" y="432"/>
                  </a:lnTo>
                  <a:lnTo>
                    <a:pt x="87" y="424"/>
                  </a:lnTo>
                  <a:lnTo>
                    <a:pt x="71" y="409"/>
                  </a:lnTo>
                  <a:lnTo>
                    <a:pt x="55" y="391"/>
                  </a:lnTo>
                  <a:lnTo>
                    <a:pt x="48" y="382"/>
                  </a:lnTo>
                  <a:lnTo>
                    <a:pt x="41" y="373"/>
                  </a:lnTo>
                  <a:lnTo>
                    <a:pt x="36" y="363"/>
                  </a:lnTo>
                  <a:lnTo>
                    <a:pt x="31" y="354"/>
                  </a:lnTo>
                  <a:lnTo>
                    <a:pt x="25" y="343"/>
                  </a:lnTo>
                  <a:lnTo>
                    <a:pt x="20" y="332"/>
                  </a:lnTo>
                  <a:lnTo>
                    <a:pt x="15" y="322"/>
                  </a:lnTo>
                  <a:lnTo>
                    <a:pt x="11" y="309"/>
                  </a:lnTo>
                  <a:lnTo>
                    <a:pt x="9" y="299"/>
                  </a:lnTo>
                  <a:lnTo>
                    <a:pt x="6" y="288"/>
                  </a:lnTo>
                  <a:lnTo>
                    <a:pt x="4" y="276"/>
                  </a:lnTo>
                  <a:lnTo>
                    <a:pt x="2" y="263"/>
                  </a:lnTo>
                  <a:lnTo>
                    <a:pt x="0" y="251"/>
                  </a:lnTo>
                  <a:lnTo>
                    <a:pt x="0" y="239"/>
                  </a:lnTo>
                  <a:close/>
                </a:path>
              </a:pathLst>
            </a:custGeom>
            <a:solidFill>
              <a:srgbClr val="FFFFFF"/>
            </a:solidFill>
            <a:ln w="9525">
              <a:noFill/>
              <a:round/>
              <a:headEnd/>
              <a:tailEnd/>
            </a:ln>
          </p:spPr>
          <p:txBody>
            <a:bodyPr/>
            <a:lstStyle/>
            <a:p>
              <a:endParaRPr lang="en-US"/>
            </a:p>
          </p:txBody>
        </p:sp>
        <p:sp>
          <p:nvSpPr>
            <p:cNvPr id="69654" name="Freeform 23"/>
            <p:cNvSpPr>
              <a:spLocks/>
            </p:cNvSpPr>
            <p:nvPr/>
          </p:nvSpPr>
          <p:spPr bwMode="auto">
            <a:xfrm>
              <a:off x="8987" y="4430"/>
              <a:ext cx="479" cy="478"/>
            </a:xfrm>
            <a:custGeom>
              <a:avLst/>
              <a:gdLst>
                <a:gd name="T0" fmla="*/ 0 w 479"/>
                <a:gd name="T1" fmla="*/ 226 h 478"/>
                <a:gd name="T2" fmla="*/ 4 w 479"/>
                <a:gd name="T3" fmla="*/ 203 h 478"/>
                <a:gd name="T4" fmla="*/ 9 w 479"/>
                <a:gd name="T5" fmla="*/ 180 h 478"/>
                <a:gd name="T6" fmla="*/ 15 w 479"/>
                <a:gd name="T7" fmla="*/ 157 h 478"/>
                <a:gd name="T8" fmla="*/ 25 w 479"/>
                <a:gd name="T9" fmla="*/ 136 h 478"/>
                <a:gd name="T10" fmla="*/ 36 w 479"/>
                <a:gd name="T11" fmla="*/ 115 h 478"/>
                <a:gd name="T12" fmla="*/ 48 w 479"/>
                <a:gd name="T13" fmla="*/ 97 h 478"/>
                <a:gd name="T14" fmla="*/ 71 w 479"/>
                <a:gd name="T15" fmla="*/ 70 h 478"/>
                <a:gd name="T16" fmla="*/ 98 w 479"/>
                <a:gd name="T17" fmla="*/ 47 h 478"/>
                <a:gd name="T18" fmla="*/ 116 w 479"/>
                <a:gd name="T19" fmla="*/ 35 h 478"/>
                <a:gd name="T20" fmla="*/ 137 w 479"/>
                <a:gd name="T21" fmla="*/ 24 h 478"/>
                <a:gd name="T22" fmla="*/ 158 w 479"/>
                <a:gd name="T23" fmla="*/ 14 h 478"/>
                <a:gd name="T24" fmla="*/ 181 w 479"/>
                <a:gd name="T25" fmla="*/ 8 h 478"/>
                <a:gd name="T26" fmla="*/ 204 w 479"/>
                <a:gd name="T27" fmla="*/ 3 h 478"/>
                <a:gd name="T28" fmla="*/ 227 w 479"/>
                <a:gd name="T29" fmla="*/ 0 h 478"/>
                <a:gd name="T30" fmla="*/ 252 w 479"/>
                <a:gd name="T31" fmla="*/ 0 h 478"/>
                <a:gd name="T32" fmla="*/ 277 w 479"/>
                <a:gd name="T33" fmla="*/ 3 h 478"/>
                <a:gd name="T34" fmla="*/ 300 w 479"/>
                <a:gd name="T35" fmla="*/ 8 h 478"/>
                <a:gd name="T36" fmla="*/ 323 w 479"/>
                <a:gd name="T37" fmla="*/ 14 h 478"/>
                <a:gd name="T38" fmla="*/ 344 w 479"/>
                <a:gd name="T39" fmla="*/ 24 h 478"/>
                <a:gd name="T40" fmla="*/ 364 w 479"/>
                <a:gd name="T41" fmla="*/ 35 h 478"/>
                <a:gd name="T42" fmla="*/ 383 w 479"/>
                <a:gd name="T43" fmla="*/ 47 h 478"/>
                <a:gd name="T44" fmla="*/ 410 w 479"/>
                <a:gd name="T45" fmla="*/ 70 h 478"/>
                <a:gd name="T46" fmla="*/ 433 w 479"/>
                <a:gd name="T47" fmla="*/ 97 h 478"/>
                <a:gd name="T48" fmla="*/ 445 w 479"/>
                <a:gd name="T49" fmla="*/ 115 h 478"/>
                <a:gd name="T50" fmla="*/ 456 w 479"/>
                <a:gd name="T51" fmla="*/ 136 h 478"/>
                <a:gd name="T52" fmla="*/ 465 w 479"/>
                <a:gd name="T53" fmla="*/ 157 h 478"/>
                <a:gd name="T54" fmla="*/ 472 w 479"/>
                <a:gd name="T55" fmla="*/ 180 h 478"/>
                <a:gd name="T56" fmla="*/ 477 w 479"/>
                <a:gd name="T57" fmla="*/ 203 h 478"/>
                <a:gd name="T58" fmla="*/ 479 w 479"/>
                <a:gd name="T59" fmla="*/ 226 h 478"/>
                <a:gd name="T60" fmla="*/ 479 w 479"/>
                <a:gd name="T61" fmla="*/ 239 h 478"/>
                <a:gd name="T62" fmla="*/ 479 w 479"/>
                <a:gd name="T63" fmla="*/ 263 h 478"/>
                <a:gd name="T64" fmla="*/ 475 w 479"/>
                <a:gd name="T65" fmla="*/ 288 h 478"/>
                <a:gd name="T66" fmla="*/ 468 w 479"/>
                <a:gd name="T67" fmla="*/ 309 h 478"/>
                <a:gd name="T68" fmla="*/ 461 w 479"/>
                <a:gd name="T69" fmla="*/ 332 h 478"/>
                <a:gd name="T70" fmla="*/ 450 w 479"/>
                <a:gd name="T71" fmla="*/ 354 h 478"/>
                <a:gd name="T72" fmla="*/ 438 w 479"/>
                <a:gd name="T73" fmla="*/ 373 h 478"/>
                <a:gd name="T74" fmla="*/ 426 w 479"/>
                <a:gd name="T75" fmla="*/ 391 h 478"/>
                <a:gd name="T76" fmla="*/ 392 w 479"/>
                <a:gd name="T77" fmla="*/ 424 h 478"/>
                <a:gd name="T78" fmla="*/ 374 w 479"/>
                <a:gd name="T79" fmla="*/ 437 h 478"/>
                <a:gd name="T80" fmla="*/ 355 w 479"/>
                <a:gd name="T81" fmla="*/ 449 h 478"/>
                <a:gd name="T82" fmla="*/ 333 w 479"/>
                <a:gd name="T83" fmla="*/ 460 h 478"/>
                <a:gd name="T84" fmla="*/ 310 w 479"/>
                <a:gd name="T85" fmla="*/ 467 h 478"/>
                <a:gd name="T86" fmla="*/ 289 w 479"/>
                <a:gd name="T87" fmla="*/ 474 h 478"/>
                <a:gd name="T88" fmla="*/ 264 w 479"/>
                <a:gd name="T89" fmla="*/ 478 h 478"/>
                <a:gd name="T90" fmla="*/ 240 w 479"/>
                <a:gd name="T91" fmla="*/ 478 h 478"/>
                <a:gd name="T92" fmla="*/ 215 w 479"/>
                <a:gd name="T93" fmla="*/ 478 h 478"/>
                <a:gd name="T94" fmla="*/ 192 w 479"/>
                <a:gd name="T95" fmla="*/ 474 h 478"/>
                <a:gd name="T96" fmla="*/ 169 w 479"/>
                <a:gd name="T97" fmla="*/ 467 h 478"/>
                <a:gd name="T98" fmla="*/ 148 w 479"/>
                <a:gd name="T99" fmla="*/ 460 h 478"/>
                <a:gd name="T100" fmla="*/ 126 w 479"/>
                <a:gd name="T101" fmla="*/ 449 h 478"/>
                <a:gd name="T102" fmla="*/ 107 w 479"/>
                <a:gd name="T103" fmla="*/ 437 h 478"/>
                <a:gd name="T104" fmla="*/ 87 w 479"/>
                <a:gd name="T105" fmla="*/ 424 h 478"/>
                <a:gd name="T106" fmla="*/ 55 w 479"/>
                <a:gd name="T107" fmla="*/ 391 h 478"/>
                <a:gd name="T108" fmla="*/ 41 w 479"/>
                <a:gd name="T109" fmla="*/ 373 h 478"/>
                <a:gd name="T110" fmla="*/ 31 w 479"/>
                <a:gd name="T111" fmla="*/ 354 h 478"/>
                <a:gd name="T112" fmla="*/ 20 w 479"/>
                <a:gd name="T113" fmla="*/ 332 h 478"/>
                <a:gd name="T114" fmla="*/ 11 w 479"/>
                <a:gd name="T115" fmla="*/ 309 h 478"/>
                <a:gd name="T116" fmla="*/ 6 w 479"/>
                <a:gd name="T117" fmla="*/ 288 h 478"/>
                <a:gd name="T118" fmla="*/ 2 w 479"/>
                <a:gd name="T119" fmla="*/ 263 h 478"/>
                <a:gd name="T120" fmla="*/ 0 w 479"/>
                <a:gd name="T121" fmla="*/ 239 h 4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9"/>
                <a:gd name="T184" fmla="*/ 0 h 478"/>
                <a:gd name="T185" fmla="*/ 479 w 479"/>
                <a:gd name="T186" fmla="*/ 478 h 4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9" h="478">
                  <a:moveTo>
                    <a:pt x="0" y="239"/>
                  </a:moveTo>
                  <a:lnTo>
                    <a:pt x="0" y="226"/>
                  </a:lnTo>
                  <a:lnTo>
                    <a:pt x="2" y="214"/>
                  </a:lnTo>
                  <a:lnTo>
                    <a:pt x="4" y="203"/>
                  </a:lnTo>
                  <a:lnTo>
                    <a:pt x="6" y="191"/>
                  </a:lnTo>
                  <a:lnTo>
                    <a:pt x="9" y="180"/>
                  </a:lnTo>
                  <a:lnTo>
                    <a:pt x="11" y="168"/>
                  </a:lnTo>
                  <a:lnTo>
                    <a:pt x="15" y="157"/>
                  </a:lnTo>
                  <a:lnTo>
                    <a:pt x="20" y="146"/>
                  </a:lnTo>
                  <a:lnTo>
                    <a:pt x="25" y="136"/>
                  </a:lnTo>
                  <a:lnTo>
                    <a:pt x="31" y="125"/>
                  </a:lnTo>
                  <a:lnTo>
                    <a:pt x="36" y="115"/>
                  </a:lnTo>
                  <a:lnTo>
                    <a:pt x="41" y="106"/>
                  </a:lnTo>
                  <a:lnTo>
                    <a:pt x="48" y="97"/>
                  </a:lnTo>
                  <a:lnTo>
                    <a:pt x="55" y="86"/>
                  </a:lnTo>
                  <a:lnTo>
                    <a:pt x="71" y="70"/>
                  </a:lnTo>
                  <a:lnTo>
                    <a:pt x="87" y="54"/>
                  </a:lnTo>
                  <a:lnTo>
                    <a:pt x="98" y="47"/>
                  </a:lnTo>
                  <a:lnTo>
                    <a:pt x="107" y="40"/>
                  </a:lnTo>
                  <a:lnTo>
                    <a:pt x="116" y="35"/>
                  </a:lnTo>
                  <a:lnTo>
                    <a:pt x="126" y="30"/>
                  </a:lnTo>
                  <a:lnTo>
                    <a:pt x="137" y="24"/>
                  </a:lnTo>
                  <a:lnTo>
                    <a:pt x="148" y="19"/>
                  </a:lnTo>
                  <a:lnTo>
                    <a:pt x="158" y="14"/>
                  </a:lnTo>
                  <a:lnTo>
                    <a:pt x="169" y="10"/>
                  </a:lnTo>
                  <a:lnTo>
                    <a:pt x="181" y="8"/>
                  </a:lnTo>
                  <a:lnTo>
                    <a:pt x="192" y="5"/>
                  </a:lnTo>
                  <a:lnTo>
                    <a:pt x="204" y="3"/>
                  </a:lnTo>
                  <a:lnTo>
                    <a:pt x="215" y="1"/>
                  </a:lnTo>
                  <a:lnTo>
                    <a:pt x="227" y="0"/>
                  </a:lnTo>
                  <a:lnTo>
                    <a:pt x="240" y="0"/>
                  </a:lnTo>
                  <a:lnTo>
                    <a:pt x="252" y="0"/>
                  </a:lnTo>
                  <a:lnTo>
                    <a:pt x="264" y="1"/>
                  </a:lnTo>
                  <a:lnTo>
                    <a:pt x="277" y="3"/>
                  </a:lnTo>
                  <a:lnTo>
                    <a:pt x="289" y="5"/>
                  </a:lnTo>
                  <a:lnTo>
                    <a:pt x="300" y="8"/>
                  </a:lnTo>
                  <a:lnTo>
                    <a:pt x="310" y="10"/>
                  </a:lnTo>
                  <a:lnTo>
                    <a:pt x="323" y="14"/>
                  </a:lnTo>
                  <a:lnTo>
                    <a:pt x="333" y="19"/>
                  </a:lnTo>
                  <a:lnTo>
                    <a:pt x="344" y="24"/>
                  </a:lnTo>
                  <a:lnTo>
                    <a:pt x="355" y="30"/>
                  </a:lnTo>
                  <a:lnTo>
                    <a:pt x="364" y="35"/>
                  </a:lnTo>
                  <a:lnTo>
                    <a:pt x="374" y="40"/>
                  </a:lnTo>
                  <a:lnTo>
                    <a:pt x="383" y="47"/>
                  </a:lnTo>
                  <a:lnTo>
                    <a:pt x="392" y="54"/>
                  </a:lnTo>
                  <a:lnTo>
                    <a:pt x="410" y="70"/>
                  </a:lnTo>
                  <a:lnTo>
                    <a:pt x="426" y="86"/>
                  </a:lnTo>
                  <a:lnTo>
                    <a:pt x="433" y="97"/>
                  </a:lnTo>
                  <a:lnTo>
                    <a:pt x="438" y="106"/>
                  </a:lnTo>
                  <a:lnTo>
                    <a:pt x="445" y="115"/>
                  </a:lnTo>
                  <a:lnTo>
                    <a:pt x="450" y="125"/>
                  </a:lnTo>
                  <a:lnTo>
                    <a:pt x="456" y="136"/>
                  </a:lnTo>
                  <a:lnTo>
                    <a:pt x="461" y="146"/>
                  </a:lnTo>
                  <a:lnTo>
                    <a:pt x="465" y="157"/>
                  </a:lnTo>
                  <a:lnTo>
                    <a:pt x="468" y="168"/>
                  </a:lnTo>
                  <a:lnTo>
                    <a:pt x="472" y="180"/>
                  </a:lnTo>
                  <a:lnTo>
                    <a:pt x="475" y="191"/>
                  </a:lnTo>
                  <a:lnTo>
                    <a:pt x="477" y="203"/>
                  </a:lnTo>
                  <a:lnTo>
                    <a:pt x="479" y="214"/>
                  </a:lnTo>
                  <a:lnTo>
                    <a:pt x="479" y="226"/>
                  </a:lnTo>
                  <a:lnTo>
                    <a:pt x="479" y="239"/>
                  </a:lnTo>
                  <a:lnTo>
                    <a:pt x="479" y="251"/>
                  </a:lnTo>
                  <a:lnTo>
                    <a:pt x="479" y="263"/>
                  </a:lnTo>
                  <a:lnTo>
                    <a:pt x="477" y="276"/>
                  </a:lnTo>
                  <a:lnTo>
                    <a:pt x="475" y="288"/>
                  </a:lnTo>
                  <a:lnTo>
                    <a:pt x="472" y="299"/>
                  </a:lnTo>
                  <a:lnTo>
                    <a:pt x="468" y="309"/>
                  </a:lnTo>
                  <a:lnTo>
                    <a:pt x="465" y="322"/>
                  </a:lnTo>
                  <a:lnTo>
                    <a:pt x="461" y="332"/>
                  </a:lnTo>
                  <a:lnTo>
                    <a:pt x="456" y="343"/>
                  </a:lnTo>
                  <a:lnTo>
                    <a:pt x="450" y="354"/>
                  </a:lnTo>
                  <a:lnTo>
                    <a:pt x="445" y="363"/>
                  </a:lnTo>
                  <a:lnTo>
                    <a:pt x="438" y="373"/>
                  </a:lnTo>
                  <a:lnTo>
                    <a:pt x="433" y="382"/>
                  </a:lnTo>
                  <a:lnTo>
                    <a:pt x="426" y="391"/>
                  </a:lnTo>
                  <a:lnTo>
                    <a:pt x="410" y="409"/>
                  </a:lnTo>
                  <a:lnTo>
                    <a:pt x="392" y="424"/>
                  </a:lnTo>
                  <a:lnTo>
                    <a:pt x="383" y="432"/>
                  </a:lnTo>
                  <a:lnTo>
                    <a:pt x="374" y="437"/>
                  </a:lnTo>
                  <a:lnTo>
                    <a:pt x="364" y="444"/>
                  </a:lnTo>
                  <a:lnTo>
                    <a:pt x="355" y="449"/>
                  </a:lnTo>
                  <a:lnTo>
                    <a:pt x="344" y="455"/>
                  </a:lnTo>
                  <a:lnTo>
                    <a:pt x="333" y="460"/>
                  </a:lnTo>
                  <a:lnTo>
                    <a:pt x="323" y="463"/>
                  </a:lnTo>
                  <a:lnTo>
                    <a:pt x="310" y="467"/>
                  </a:lnTo>
                  <a:lnTo>
                    <a:pt x="300" y="471"/>
                  </a:lnTo>
                  <a:lnTo>
                    <a:pt x="289" y="474"/>
                  </a:lnTo>
                  <a:lnTo>
                    <a:pt x="277" y="476"/>
                  </a:lnTo>
                  <a:lnTo>
                    <a:pt x="264" y="478"/>
                  </a:lnTo>
                  <a:lnTo>
                    <a:pt x="252" y="478"/>
                  </a:lnTo>
                  <a:lnTo>
                    <a:pt x="240" y="478"/>
                  </a:lnTo>
                  <a:lnTo>
                    <a:pt x="227" y="478"/>
                  </a:lnTo>
                  <a:lnTo>
                    <a:pt x="215" y="478"/>
                  </a:lnTo>
                  <a:lnTo>
                    <a:pt x="204" y="476"/>
                  </a:lnTo>
                  <a:lnTo>
                    <a:pt x="192" y="474"/>
                  </a:lnTo>
                  <a:lnTo>
                    <a:pt x="181" y="471"/>
                  </a:lnTo>
                  <a:lnTo>
                    <a:pt x="169" y="467"/>
                  </a:lnTo>
                  <a:lnTo>
                    <a:pt x="158" y="463"/>
                  </a:lnTo>
                  <a:lnTo>
                    <a:pt x="148" y="460"/>
                  </a:lnTo>
                  <a:lnTo>
                    <a:pt x="137" y="455"/>
                  </a:lnTo>
                  <a:lnTo>
                    <a:pt x="126" y="449"/>
                  </a:lnTo>
                  <a:lnTo>
                    <a:pt x="116" y="444"/>
                  </a:lnTo>
                  <a:lnTo>
                    <a:pt x="107" y="437"/>
                  </a:lnTo>
                  <a:lnTo>
                    <a:pt x="98" y="432"/>
                  </a:lnTo>
                  <a:lnTo>
                    <a:pt x="87" y="424"/>
                  </a:lnTo>
                  <a:lnTo>
                    <a:pt x="71" y="409"/>
                  </a:lnTo>
                  <a:lnTo>
                    <a:pt x="55" y="391"/>
                  </a:lnTo>
                  <a:lnTo>
                    <a:pt x="48" y="382"/>
                  </a:lnTo>
                  <a:lnTo>
                    <a:pt x="41" y="373"/>
                  </a:lnTo>
                  <a:lnTo>
                    <a:pt x="36" y="363"/>
                  </a:lnTo>
                  <a:lnTo>
                    <a:pt x="31" y="354"/>
                  </a:lnTo>
                  <a:lnTo>
                    <a:pt x="25" y="343"/>
                  </a:lnTo>
                  <a:lnTo>
                    <a:pt x="20" y="332"/>
                  </a:lnTo>
                  <a:lnTo>
                    <a:pt x="15" y="322"/>
                  </a:lnTo>
                  <a:lnTo>
                    <a:pt x="11" y="309"/>
                  </a:lnTo>
                  <a:lnTo>
                    <a:pt x="9" y="299"/>
                  </a:lnTo>
                  <a:lnTo>
                    <a:pt x="6" y="288"/>
                  </a:lnTo>
                  <a:lnTo>
                    <a:pt x="4" y="276"/>
                  </a:lnTo>
                  <a:lnTo>
                    <a:pt x="2" y="263"/>
                  </a:lnTo>
                  <a:lnTo>
                    <a:pt x="0" y="251"/>
                  </a:lnTo>
                  <a:lnTo>
                    <a:pt x="0" y="239"/>
                  </a:lnTo>
                </a:path>
              </a:pathLst>
            </a:custGeom>
            <a:noFill/>
            <a:ln w="3175">
              <a:solidFill>
                <a:srgbClr val="000000"/>
              </a:solidFill>
              <a:round/>
              <a:headEnd/>
              <a:tailEnd/>
            </a:ln>
          </p:spPr>
          <p:txBody>
            <a:bodyPr/>
            <a:lstStyle/>
            <a:p>
              <a:endParaRPr lang="en-US"/>
            </a:p>
          </p:txBody>
        </p:sp>
        <p:sp>
          <p:nvSpPr>
            <p:cNvPr id="69655" name="Rectangle 24"/>
            <p:cNvSpPr>
              <a:spLocks noChangeArrowheads="1"/>
            </p:cNvSpPr>
            <p:nvPr/>
          </p:nvSpPr>
          <p:spPr bwMode="auto">
            <a:xfrm>
              <a:off x="8070" y="3517"/>
              <a:ext cx="110" cy="222"/>
            </a:xfrm>
            <a:prstGeom prst="rect">
              <a:avLst/>
            </a:prstGeom>
            <a:noFill/>
            <a:ln w="9525">
              <a:noFill/>
              <a:miter lim="800000"/>
              <a:headEnd/>
              <a:tailEnd/>
            </a:ln>
          </p:spPr>
          <p:txBody>
            <a:bodyPr wrap="none" lIns="0" tIns="0" rIns="0" bIns="0">
              <a:spAutoFit/>
            </a:bodyPr>
            <a:lstStyle/>
            <a:p>
              <a:r>
                <a:rPr lang="en-US" sz="2000">
                  <a:solidFill>
                    <a:srgbClr val="000000"/>
                  </a:solidFill>
                </a:rPr>
                <a:t>1</a:t>
              </a:r>
              <a:endParaRPr lang="en-US" sz="2000"/>
            </a:p>
          </p:txBody>
        </p:sp>
        <p:sp>
          <p:nvSpPr>
            <p:cNvPr id="69656" name="Rectangle 25"/>
            <p:cNvSpPr>
              <a:spLocks noChangeArrowheads="1"/>
            </p:cNvSpPr>
            <p:nvPr/>
          </p:nvSpPr>
          <p:spPr bwMode="auto">
            <a:xfrm>
              <a:off x="7009" y="4553"/>
              <a:ext cx="109" cy="221"/>
            </a:xfrm>
            <a:prstGeom prst="rect">
              <a:avLst/>
            </a:prstGeom>
            <a:noFill/>
            <a:ln w="9525">
              <a:noFill/>
              <a:miter lim="800000"/>
              <a:headEnd/>
              <a:tailEnd/>
            </a:ln>
          </p:spPr>
          <p:txBody>
            <a:bodyPr wrap="none" lIns="0" tIns="0" rIns="0" bIns="0">
              <a:spAutoFit/>
            </a:bodyPr>
            <a:lstStyle/>
            <a:p>
              <a:r>
                <a:rPr lang="en-US" sz="2000">
                  <a:solidFill>
                    <a:srgbClr val="000000"/>
                  </a:solidFill>
                </a:rPr>
                <a:t>2</a:t>
              </a:r>
              <a:endParaRPr lang="en-US" sz="2000"/>
            </a:p>
          </p:txBody>
        </p:sp>
        <p:sp>
          <p:nvSpPr>
            <p:cNvPr id="69657" name="Rectangle 26"/>
            <p:cNvSpPr>
              <a:spLocks noChangeArrowheads="1"/>
            </p:cNvSpPr>
            <p:nvPr/>
          </p:nvSpPr>
          <p:spPr bwMode="auto">
            <a:xfrm>
              <a:off x="8070" y="5596"/>
              <a:ext cx="110" cy="222"/>
            </a:xfrm>
            <a:prstGeom prst="rect">
              <a:avLst/>
            </a:prstGeom>
            <a:noFill/>
            <a:ln w="9525">
              <a:noFill/>
              <a:miter lim="800000"/>
              <a:headEnd/>
              <a:tailEnd/>
            </a:ln>
          </p:spPr>
          <p:txBody>
            <a:bodyPr wrap="none" lIns="0" tIns="0" rIns="0" bIns="0">
              <a:spAutoFit/>
            </a:bodyPr>
            <a:lstStyle/>
            <a:p>
              <a:r>
                <a:rPr lang="en-US" sz="2000">
                  <a:solidFill>
                    <a:srgbClr val="000000"/>
                  </a:solidFill>
                </a:rPr>
                <a:t>4</a:t>
              </a:r>
              <a:endParaRPr lang="en-US" sz="2000"/>
            </a:p>
          </p:txBody>
        </p:sp>
        <p:sp>
          <p:nvSpPr>
            <p:cNvPr id="69658" name="Rectangle 27"/>
            <p:cNvSpPr>
              <a:spLocks noChangeArrowheads="1"/>
            </p:cNvSpPr>
            <p:nvPr/>
          </p:nvSpPr>
          <p:spPr bwMode="auto">
            <a:xfrm>
              <a:off x="8921" y="4792"/>
              <a:ext cx="109" cy="221"/>
            </a:xfrm>
            <a:prstGeom prst="rect">
              <a:avLst/>
            </a:prstGeom>
            <a:noFill/>
            <a:ln w="9525">
              <a:noFill/>
              <a:miter lim="800000"/>
              <a:headEnd/>
              <a:tailEnd/>
            </a:ln>
          </p:spPr>
          <p:txBody>
            <a:bodyPr wrap="none" lIns="0" tIns="0" rIns="0" bIns="0">
              <a:spAutoFit/>
            </a:bodyPr>
            <a:lstStyle/>
            <a:p>
              <a:r>
                <a:rPr lang="en-US" sz="2000">
                  <a:solidFill>
                    <a:srgbClr val="000000"/>
                  </a:solidFill>
                </a:rPr>
                <a:t>3</a:t>
              </a:r>
              <a:endParaRPr lang="en-US" sz="2000"/>
            </a:p>
          </p:txBody>
        </p:sp>
        <p:sp>
          <p:nvSpPr>
            <p:cNvPr id="69659" name="Rectangle 28"/>
            <p:cNvSpPr>
              <a:spLocks noChangeArrowheads="1"/>
            </p:cNvSpPr>
            <p:nvPr/>
          </p:nvSpPr>
          <p:spPr bwMode="auto">
            <a:xfrm>
              <a:off x="7603" y="3940"/>
              <a:ext cx="110" cy="221"/>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9660" name="Rectangle 29"/>
            <p:cNvSpPr>
              <a:spLocks noChangeArrowheads="1"/>
            </p:cNvSpPr>
            <p:nvPr/>
          </p:nvSpPr>
          <p:spPr bwMode="auto">
            <a:xfrm>
              <a:off x="7736" y="4049"/>
              <a:ext cx="109" cy="222"/>
            </a:xfrm>
            <a:prstGeom prst="rect">
              <a:avLst/>
            </a:prstGeom>
            <a:noFill/>
            <a:ln w="9525">
              <a:noFill/>
              <a:miter lim="800000"/>
              <a:headEnd/>
              <a:tailEnd/>
            </a:ln>
          </p:spPr>
          <p:txBody>
            <a:bodyPr wrap="none" lIns="0" tIns="0" rIns="0" bIns="0">
              <a:spAutoFit/>
            </a:bodyPr>
            <a:lstStyle/>
            <a:p>
              <a:r>
                <a:rPr lang="en-US" sz="2000">
                  <a:solidFill>
                    <a:srgbClr val="000000"/>
                  </a:solidFill>
                </a:rPr>
                <a:t>1</a:t>
              </a:r>
              <a:endParaRPr lang="en-US" sz="2000"/>
            </a:p>
          </p:txBody>
        </p:sp>
        <p:sp>
          <p:nvSpPr>
            <p:cNvPr id="69661" name="Rectangle 30"/>
            <p:cNvSpPr>
              <a:spLocks noChangeArrowheads="1"/>
            </p:cNvSpPr>
            <p:nvPr/>
          </p:nvSpPr>
          <p:spPr bwMode="auto">
            <a:xfrm>
              <a:off x="7764" y="4367"/>
              <a:ext cx="109" cy="221"/>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9662" name="Rectangle 31"/>
            <p:cNvSpPr>
              <a:spLocks noChangeArrowheads="1"/>
            </p:cNvSpPr>
            <p:nvPr/>
          </p:nvSpPr>
          <p:spPr bwMode="auto">
            <a:xfrm>
              <a:off x="7894" y="4472"/>
              <a:ext cx="109" cy="221"/>
            </a:xfrm>
            <a:prstGeom prst="rect">
              <a:avLst/>
            </a:prstGeom>
            <a:noFill/>
            <a:ln w="9525">
              <a:noFill/>
              <a:miter lim="800000"/>
              <a:headEnd/>
              <a:tailEnd/>
            </a:ln>
          </p:spPr>
          <p:txBody>
            <a:bodyPr wrap="none" lIns="0" tIns="0" rIns="0" bIns="0">
              <a:spAutoFit/>
            </a:bodyPr>
            <a:lstStyle/>
            <a:p>
              <a:r>
                <a:rPr lang="en-US" sz="2000">
                  <a:solidFill>
                    <a:srgbClr val="000000"/>
                  </a:solidFill>
                </a:rPr>
                <a:t>2</a:t>
              </a:r>
              <a:endParaRPr lang="en-US" sz="2000"/>
            </a:p>
          </p:txBody>
        </p:sp>
        <p:sp>
          <p:nvSpPr>
            <p:cNvPr id="69663" name="Rectangle 32"/>
            <p:cNvSpPr>
              <a:spLocks noChangeArrowheads="1"/>
            </p:cNvSpPr>
            <p:nvPr/>
          </p:nvSpPr>
          <p:spPr bwMode="auto">
            <a:xfrm>
              <a:off x="8189" y="4130"/>
              <a:ext cx="109" cy="22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9664" name="Rectangle 33"/>
            <p:cNvSpPr>
              <a:spLocks noChangeArrowheads="1"/>
            </p:cNvSpPr>
            <p:nvPr/>
          </p:nvSpPr>
          <p:spPr bwMode="auto">
            <a:xfrm>
              <a:off x="8321" y="4236"/>
              <a:ext cx="109" cy="222"/>
            </a:xfrm>
            <a:prstGeom prst="rect">
              <a:avLst/>
            </a:prstGeom>
            <a:noFill/>
            <a:ln w="9525">
              <a:noFill/>
              <a:miter lim="800000"/>
              <a:headEnd/>
              <a:tailEnd/>
            </a:ln>
          </p:spPr>
          <p:txBody>
            <a:bodyPr wrap="none" lIns="0" tIns="0" rIns="0" bIns="0">
              <a:spAutoFit/>
            </a:bodyPr>
            <a:lstStyle/>
            <a:p>
              <a:r>
                <a:rPr lang="en-US" sz="2000">
                  <a:solidFill>
                    <a:srgbClr val="000000"/>
                  </a:solidFill>
                </a:rPr>
                <a:t>3</a:t>
              </a:r>
              <a:endParaRPr lang="en-US" sz="2000"/>
            </a:p>
          </p:txBody>
        </p:sp>
        <p:sp>
          <p:nvSpPr>
            <p:cNvPr id="69665" name="Rectangle 34"/>
            <p:cNvSpPr>
              <a:spLocks noChangeArrowheads="1"/>
            </p:cNvSpPr>
            <p:nvPr/>
          </p:nvSpPr>
          <p:spPr bwMode="auto">
            <a:xfrm>
              <a:off x="8614" y="3895"/>
              <a:ext cx="109" cy="221"/>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9666" name="Rectangle 35"/>
            <p:cNvSpPr>
              <a:spLocks noChangeArrowheads="1"/>
            </p:cNvSpPr>
            <p:nvPr/>
          </p:nvSpPr>
          <p:spPr bwMode="auto">
            <a:xfrm>
              <a:off x="8743" y="3998"/>
              <a:ext cx="110" cy="222"/>
            </a:xfrm>
            <a:prstGeom prst="rect">
              <a:avLst/>
            </a:prstGeom>
            <a:noFill/>
            <a:ln w="9525">
              <a:noFill/>
              <a:miter lim="800000"/>
              <a:headEnd/>
              <a:tailEnd/>
            </a:ln>
          </p:spPr>
          <p:txBody>
            <a:bodyPr wrap="none" lIns="0" tIns="0" rIns="0" bIns="0">
              <a:spAutoFit/>
            </a:bodyPr>
            <a:lstStyle/>
            <a:p>
              <a:r>
                <a:rPr lang="en-US" sz="2000">
                  <a:solidFill>
                    <a:srgbClr val="000000"/>
                  </a:solidFill>
                </a:rPr>
                <a:t>4</a:t>
              </a:r>
              <a:endParaRPr lang="en-US" sz="2000"/>
            </a:p>
          </p:txBody>
        </p:sp>
        <p:sp>
          <p:nvSpPr>
            <p:cNvPr id="69667" name="Rectangle 36"/>
            <p:cNvSpPr>
              <a:spLocks noChangeArrowheads="1"/>
            </p:cNvSpPr>
            <p:nvPr/>
          </p:nvSpPr>
          <p:spPr bwMode="auto">
            <a:xfrm>
              <a:off x="7445" y="4980"/>
              <a:ext cx="109" cy="221"/>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9668" name="Rectangle 37"/>
            <p:cNvSpPr>
              <a:spLocks noChangeArrowheads="1"/>
            </p:cNvSpPr>
            <p:nvPr/>
          </p:nvSpPr>
          <p:spPr bwMode="auto">
            <a:xfrm>
              <a:off x="7577" y="5087"/>
              <a:ext cx="109" cy="222"/>
            </a:xfrm>
            <a:prstGeom prst="rect">
              <a:avLst/>
            </a:prstGeom>
            <a:noFill/>
            <a:ln w="9525">
              <a:noFill/>
              <a:miter lim="800000"/>
              <a:headEnd/>
              <a:tailEnd/>
            </a:ln>
          </p:spPr>
          <p:txBody>
            <a:bodyPr wrap="none" lIns="0" tIns="0" rIns="0" bIns="0">
              <a:spAutoFit/>
            </a:bodyPr>
            <a:lstStyle/>
            <a:p>
              <a:r>
                <a:rPr lang="en-US" sz="2000">
                  <a:solidFill>
                    <a:srgbClr val="000000"/>
                  </a:solidFill>
                </a:rPr>
                <a:t>5</a:t>
              </a:r>
              <a:endParaRPr lang="en-US" sz="2000"/>
            </a:p>
          </p:txBody>
        </p:sp>
        <p:sp>
          <p:nvSpPr>
            <p:cNvPr id="69669" name="Rectangle 38"/>
            <p:cNvSpPr>
              <a:spLocks noChangeArrowheads="1"/>
            </p:cNvSpPr>
            <p:nvPr/>
          </p:nvSpPr>
          <p:spPr bwMode="auto">
            <a:xfrm>
              <a:off x="8189" y="4792"/>
              <a:ext cx="109" cy="221"/>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9670" name="Rectangle 39"/>
            <p:cNvSpPr>
              <a:spLocks noChangeArrowheads="1"/>
            </p:cNvSpPr>
            <p:nvPr/>
          </p:nvSpPr>
          <p:spPr bwMode="auto">
            <a:xfrm>
              <a:off x="8321" y="4898"/>
              <a:ext cx="109" cy="222"/>
            </a:xfrm>
            <a:prstGeom prst="rect">
              <a:avLst/>
            </a:prstGeom>
            <a:noFill/>
            <a:ln w="9525">
              <a:noFill/>
              <a:miter lim="800000"/>
              <a:headEnd/>
              <a:tailEnd/>
            </a:ln>
          </p:spPr>
          <p:txBody>
            <a:bodyPr wrap="none" lIns="0" tIns="0" rIns="0" bIns="0">
              <a:spAutoFit/>
            </a:bodyPr>
            <a:lstStyle/>
            <a:p>
              <a:r>
                <a:rPr lang="en-US" sz="2000">
                  <a:solidFill>
                    <a:srgbClr val="000000"/>
                  </a:solidFill>
                </a:rPr>
                <a:t>6</a:t>
              </a:r>
              <a:endParaRPr lang="en-US" sz="2000"/>
            </a:p>
          </p:txBody>
        </p:sp>
        <p:sp>
          <p:nvSpPr>
            <p:cNvPr id="69671" name="Rectangle 40"/>
            <p:cNvSpPr>
              <a:spLocks noChangeArrowheads="1"/>
            </p:cNvSpPr>
            <p:nvPr/>
          </p:nvSpPr>
          <p:spPr bwMode="auto">
            <a:xfrm>
              <a:off x="8614" y="5216"/>
              <a:ext cx="109" cy="22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9672" name="Rectangle 41"/>
            <p:cNvSpPr>
              <a:spLocks noChangeArrowheads="1"/>
            </p:cNvSpPr>
            <p:nvPr/>
          </p:nvSpPr>
          <p:spPr bwMode="auto">
            <a:xfrm>
              <a:off x="8743" y="5324"/>
              <a:ext cx="110" cy="222"/>
            </a:xfrm>
            <a:prstGeom prst="rect">
              <a:avLst/>
            </a:prstGeom>
            <a:noFill/>
            <a:ln w="9525">
              <a:noFill/>
              <a:miter lim="800000"/>
              <a:headEnd/>
              <a:tailEnd/>
            </a:ln>
          </p:spPr>
          <p:txBody>
            <a:bodyPr wrap="none" lIns="0" tIns="0" rIns="0" bIns="0">
              <a:spAutoFit/>
            </a:bodyPr>
            <a:lstStyle/>
            <a:p>
              <a:r>
                <a:rPr lang="en-US" sz="2000">
                  <a:solidFill>
                    <a:srgbClr val="000000"/>
                  </a:solidFill>
                </a:rPr>
                <a:t>7</a:t>
              </a:r>
              <a:endParaRPr lang="en-US" sz="2000"/>
            </a:p>
          </p:txBody>
        </p:sp>
        <p:sp>
          <p:nvSpPr>
            <p:cNvPr id="69673" name="Rectangle 42"/>
            <p:cNvSpPr>
              <a:spLocks noChangeArrowheads="1"/>
            </p:cNvSpPr>
            <p:nvPr/>
          </p:nvSpPr>
          <p:spPr bwMode="auto">
            <a:xfrm>
              <a:off x="9570" y="4556"/>
              <a:ext cx="109" cy="22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9674" name="Rectangle 43"/>
            <p:cNvSpPr>
              <a:spLocks noChangeArrowheads="1"/>
            </p:cNvSpPr>
            <p:nvPr/>
          </p:nvSpPr>
          <p:spPr bwMode="auto">
            <a:xfrm>
              <a:off x="9700" y="4662"/>
              <a:ext cx="89" cy="222"/>
            </a:xfrm>
            <a:prstGeom prst="rect">
              <a:avLst/>
            </a:prstGeom>
            <a:noFill/>
            <a:ln w="9525">
              <a:noFill/>
              <a:miter lim="800000"/>
              <a:headEnd/>
              <a:tailEnd/>
            </a:ln>
          </p:spPr>
          <p:txBody>
            <a:bodyPr lIns="0" tIns="0" rIns="0" bIns="0">
              <a:spAutoFit/>
            </a:bodyPr>
            <a:lstStyle/>
            <a:p>
              <a:r>
                <a:rPr lang="en-US" sz="2000">
                  <a:solidFill>
                    <a:srgbClr val="000000"/>
                  </a:solidFill>
                </a:rPr>
                <a:t>8</a:t>
              </a:r>
              <a:endParaRPr lang="en-US" sz="2000"/>
            </a:p>
          </p:txBody>
        </p:sp>
      </p:grpSp>
    </p:spTree>
    <p:custDataLst>
      <p:tags r:id="rId1"/>
    </p:custData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b="1" smtClean="0"/>
              <a:t>Lintasan dan Sirkuit Euler</a:t>
            </a:r>
          </a:p>
        </p:txBody>
      </p:sp>
      <p:sp>
        <p:nvSpPr>
          <p:cNvPr id="116739" name="Rectangle 3"/>
          <p:cNvSpPr>
            <a:spLocks noGrp="1" noChangeArrowheads="1"/>
          </p:cNvSpPr>
          <p:nvPr>
            <p:ph type="body" idx="1"/>
          </p:nvPr>
        </p:nvSpPr>
        <p:spPr/>
        <p:txBody>
          <a:bodyPr/>
          <a:lstStyle/>
          <a:p>
            <a:pPr eaLnBrk="1" hangingPunct="1"/>
            <a:r>
              <a:rPr lang="en-US" sz="2400" smtClean="0"/>
              <a:t>Sirkuit Euler pada graph (d)    : </a:t>
            </a:r>
            <a:r>
              <a:rPr lang="en-US" sz="2400" i="1" smtClean="0"/>
              <a:t>a</a:t>
            </a:r>
            <a:r>
              <a:rPr lang="en-US" sz="2400" smtClean="0"/>
              <a:t>, </a:t>
            </a:r>
            <a:r>
              <a:rPr lang="en-US" sz="2400" i="1" smtClean="0"/>
              <a:t>c</a:t>
            </a:r>
            <a:r>
              <a:rPr lang="en-US" sz="2400" smtClean="0"/>
              <a:t>, </a:t>
            </a:r>
            <a:r>
              <a:rPr lang="en-US" sz="2400" i="1" smtClean="0"/>
              <a:t>f</a:t>
            </a:r>
            <a:r>
              <a:rPr lang="en-US" sz="2400" smtClean="0"/>
              <a:t>,  </a:t>
            </a:r>
            <a:r>
              <a:rPr lang="en-US" sz="2400" i="1" smtClean="0"/>
              <a:t>e</a:t>
            </a:r>
            <a:r>
              <a:rPr lang="en-US" sz="2400" smtClean="0"/>
              <a:t>, </a:t>
            </a:r>
            <a:r>
              <a:rPr lang="en-US" sz="2400" i="1" smtClean="0"/>
              <a:t>c</a:t>
            </a:r>
            <a:r>
              <a:rPr lang="en-US" sz="2400" smtClean="0"/>
              <a:t>, </a:t>
            </a:r>
            <a:r>
              <a:rPr lang="en-US" sz="2400" i="1" smtClean="0"/>
              <a:t>b</a:t>
            </a:r>
            <a:r>
              <a:rPr lang="en-US" sz="2400" smtClean="0"/>
              <a:t>, </a:t>
            </a:r>
            <a:r>
              <a:rPr lang="en-US" sz="2400" i="1" smtClean="0"/>
              <a:t>d</a:t>
            </a:r>
            <a:r>
              <a:rPr lang="en-US" sz="2400" smtClean="0"/>
              <a:t>, </a:t>
            </a:r>
            <a:r>
              <a:rPr lang="en-US" sz="2400" i="1" smtClean="0"/>
              <a:t>e</a:t>
            </a:r>
            <a:r>
              <a:rPr lang="en-US" sz="2400" smtClean="0"/>
              <a:t>, </a:t>
            </a:r>
            <a:r>
              <a:rPr lang="en-US" sz="2400" i="1" smtClean="0"/>
              <a:t>a</a:t>
            </a:r>
            <a:r>
              <a:rPr lang="en-US" sz="2400" smtClean="0"/>
              <a:t>, </a:t>
            </a:r>
            <a:r>
              <a:rPr lang="en-US" sz="2400" i="1" smtClean="0"/>
              <a:t>d</a:t>
            </a:r>
            <a:r>
              <a:rPr lang="en-US" sz="2400" smtClean="0"/>
              <a:t>, </a:t>
            </a:r>
            <a:r>
              <a:rPr lang="en-US" sz="2400" i="1" smtClean="0"/>
              <a:t>f</a:t>
            </a:r>
            <a:r>
              <a:rPr lang="en-US" sz="2400" smtClean="0"/>
              <a:t>, </a:t>
            </a:r>
            <a:r>
              <a:rPr lang="en-US" sz="2400" i="1" smtClean="0"/>
              <a:t>b</a:t>
            </a:r>
            <a:r>
              <a:rPr lang="en-US" sz="2400" smtClean="0"/>
              <a:t>, </a:t>
            </a:r>
            <a:r>
              <a:rPr lang="en-US" sz="2400" i="1" smtClean="0"/>
              <a:t>a</a:t>
            </a:r>
            <a:endParaRPr lang="en-US" sz="2400" smtClean="0"/>
          </a:p>
          <a:p>
            <a:pPr eaLnBrk="1" hangingPunct="1"/>
            <a:r>
              <a:rPr lang="en-US" sz="2400" smtClean="0"/>
              <a:t>Graph (e) dan (f) tidak mempunyai lintasan maupun sirkuit Euler</a:t>
            </a:r>
            <a:r>
              <a:rPr lang="en-US" smtClean="0"/>
              <a:t> </a:t>
            </a:r>
          </a:p>
        </p:txBody>
      </p:sp>
      <p:grpSp>
        <p:nvGrpSpPr>
          <p:cNvPr id="116740" name="Group 67"/>
          <p:cNvGrpSpPr>
            <a:grpSpLocks/>
          </p:cNvGrpSpPr>
          <p:nvPr/>
        </p:nvGrpSpPr>
        <p:grpSpPr bwMode="auto">
          <a:xfrm>
            <a:off x="1042988" y="3644900"/>
            <a:ext cx="6943725" cy="2014538"/>
            <a:chOff x="2340" y="5438"/>
            <a:chExt cx="7613" cy="2426"/>
          </a:xfrm>
        </p:grpSpPr>
        <p:sp>
          <p:nvSpPr>
            <p:cNvPr id="116741" name="Freeform 68"/>
            <p:cNvSpPr>
              <a:spLocks/>
            </p:cNvSpPr>
            <p:nvPr/>
          </p:nvSpPr>
          <p:spPr bwMode="auto">
            <a:xfrm>
              <a:off x="2805" y="6225"/>
              <a:ext cx="58" cy="58"/>
            </a:xfrm>
            <a:custGeom>
              <a:avLst/>
              <a:gdLst>
                <a:gd name="T0" fmla="*/ 0 w 58"/>
                <a:gd name="T1" fmla="*/ 29 h 58"/>
                <a:gd name="T2" fmla="*/ 2 w 58"/>
                <a:gd name="T3" fmla="*/ 16 h 58"/>
                <a:gd name="T4" fmla="*/ 10 w 58"/>
                <a:gd name="T5" fmla="*/ 6 h 58"/>
                <a:gd name="T6" fmla="*/ 21 w 58"/>
                <a:gd name="T7" fmla="*/ 0 h 58"/>
                <a:gd name="T8" fmla="*/ 35 w 58"/>
                <a:gd name="T9" fmla="*/ 0 h 58"/>
                <a:gd name="T10" fmla="*/ 46 w 58"/>
                <a:gd name="T11" fmla="*/ 6 h 58"/>
                <a:gd name="T12" fmla="*/ 54 w 58"/>
                <a:gd name="T13" fmla="*/ 16 h 58"/>
                <a:gd name="T14" fmla="*/ 58 w 58"/>
                <a:gd name="T15" fmla="*/ 29 h 58"/>
                <a:gd name="T16" fmla="*/ 54 w 58"/>
                <a:gd name="T17" fmla="*/ 43 h 58"/>
                <a:gd name="T18" fmla="*/ 46 w 58"/>
                <a:gd name="T19" fmla="*/ 52 h 58"/>
                <a:gd name="T20" fmla="*/ 35 w 58"/>
                <a:gd name="T21" fmla="*/ 58 h 58"/>
                <a:gd name="T22" fmla="*/ 21 w 58"/>
                <a:gd name="T23" fmla="*/ 58 h 58"/>
                <a:gd name="T24" fmla="*/ 10 w 58"/>
                <a:gd name="T25" fmla="*/ 52 h 58"/>
                <a:gd name="T26" fmla="*/ 2 w 58"/>
                <a:gd name="T27" fmla="*/ 43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6"/>
                  </a:lnTo>
                  <a:lnTo>
                    <a:pt x="10" y="6"/>
                  </a:lnTo>
                  <a:lnTo>
                    <a:pt x="21" y="0"/>
                  </a:lnTo>
                  <a:lnTo>
                    <a:pt x="35" y="0"/>
                  </a:lnTo>
                  <a:lnTo>
                    <a:pt x="46" y="6"/>
                  </a:lnTo>
                  <a:lnTo>
                    <a:pt x="54" y="16"/>
                  </a:lnTo>
                  <a:lnTo>
                    <a:pt x="58" y="29"/>
                  </a:lnTo>
                  <a:lnTo>
                    <a:pt x="54" y="43"/>
                  </a:lnTo>
                  <a:lnTo>
                    <a:pt x="46" y="52"/>
                  </a:lnTo>
                  <a:lnTo>
                    <a:pt x="35" y="58"/>
                  </a:lnTo>
                  <a:lnTo>
                    <a:pt x="21" y="58"/>
                  </a:lnTo>
                  <a:lnTo>
                    <a:pt x="10" y="52"/>
                  </a:lnTo>
                  <a:lnTo>
                    <a:pt x="2" y="43"/>
                  </a:lnTo>
                  <a:lnTo>
                    <a:pt x="0" y="29"/>
                  </a:lnTo>
                  <a:close/>
                </a:path>
              </a:pathLst>
            </a:custGeom>
            <a:solidFill>
              <a:srgbClr val="000000"/>
            </a:solidFill>
            <a:ln w="2540">
              <a:solidFill>
                <a:srgbClr val="000000"/>
              </a:solidFill>
              <a:round/>
              <a:headEnd/>
              <a:tailEnd/>
            </a:ln>
          </p:spPr>
          <p:txBody>
            <a:bodyPr/>
            <a:lstStyle/>
            <a:p>
              <a:endParaRPr lang="en-US"/>
            </a:p>
          </p:txBody>
        </p:sp>
        <p:sp>
          <p:nvSpPr>
            <p:cNvPr id="116742" name="Freeform 69"/>
            <p:cNvSpPr>
              <a:spLocks/>
            </p:cNvSpPr>
            <p:nvPr/>
          </p:nvSpPr>
          <p:spPr bwMode="auto">
            <a:xfrm>
              <a:off x="2805" y="7094"/>
              <a:ext cx="58" cy="58"/>
            </a:xfrm>
            <a:custGeom>
              <a:avLst/>
              <a:gdLst>
                <a:gd name="T0" fmla="*/ 0 w 58"/>
                <a:gd name="T1" fmla="*/ 29 h 58"/>
                <a:gd name="T2" fmla="*/ 2 w 58"/>
                <a:gd name="T3" fmla="*/ 15 h 58"/>
                <a:gd name="T4" fmla="*/ 10 w 58"/>
                <a:gd name="T5" fmla="*/ 5 h 58"/>
                <a:gd name="T6" fmla="*/ 21 w 58"/>
                <a:gd name="T7" fmla="*/ 0 h 58"/>
                <a:gd name="T8" fmla="*/ 35 w 58"/>
                <a:gd name="T9" fmla="*/ 0 h 58"/>
                <a:gd name="T10" fmla="*/ 46 w 58"/>
                <a:gd name="T11" fmla="*/ 5 h 58"/>
                <a:gd name="T12" fmla="*/ 54 w 58"/>
                <a:gd name="T13" fmla="*/ 15 h 58"/>
                <a:gd name="T14" fmla="*/ 58 w 58"/>
                <a:gd name="T15" fmla="*/ 29 h 58"/>
                <a:gd name="T16" fmla="*/ 54 w 58"/>
                <a:gd name="T17" fmla="*/ 42 h 58"/>
                <a:gd name="T18" fmla="*/ 46 w 58"/>
                <a:gd name="T19" fmla="*/ 52 h 58"/>
                <a:gd name="T20" fmla="*/ 35 w 58"/>
                <a:gd name="T21" fmla="*/ 58 h 58"/>
                <a:gd name="T22" fmla="*/ 21 w 58"/>
                <a:gd name="T23" fmla="*/ 58 h 58"/>
                <a:gd name="T24" fmla="*/ 10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10" y="5"/>
                  </a:lnTo>
                  <a:lnTo>
                    <a:pt x="21" y="0"/>
                  </a:lnTo>
                  <a:lnTo>
                    <a:pt x="35" y="0"/>
                  </a:lnTo>
                  <a:lnTo>
                    <a:pt x="46" y="5"/>
                  </a:lnTo>
                  <a:lnTo>
                    <a:pt x="54" y="15"/>
                  </a:lnTo>
                  <a:lnTo>
                    <a:pt x="58" y="29"/>
                  </a:lnTo>
                  <a:lnTo>
                    <a:pt x="54" y="42"/>
                  </a:lnTo>
                  <a:lnTo>
                    <a:pt x="46" y="52"/>
                  </a:lnTo>
                  <a:lnTo>
                    <a:pt x="35" y="58"/>
                  </a:lnTo>
                  <a:lnTo>
                    <a:pt x="21" y="58"/>
                  </a:lnTo>
                  <a:lnTo>
                    <a:pt x="10"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6743" name="Freeform 70"/>
            <p:cNvSpPr>
              <a:spLocks/>
            </p:cNvSpPr>
            <p:nvPr/>
          </p:nvSpPr>
          <p:spPr bwMode="auto">
            <a:xfrm>
              <a:off x="3963" y="6225"/>
              <a:ext cx="58" cy="58"/>
            </a:xfrm>
            <a:custGeom>
              <a:avLst/>
              <a:gdLst>
                <a:gd name="T0" fmla="*/ 0 w 58"/>
                <a:gd name="T1" fmla="*/ 29 h 58"/>
                <a:gd name="T2" fmla="*/ 2 w 58"/>
                <a:gd name="T3" fmla="*/ 16 h 58"/>
                <a:gd name="T4" fmla="*/ 9 w 58"/>
                <a:gd name="T5" fmla="*/ 6 h 58"/>
                <a:gd name="T6" fmla="*/ 21 w 58"/>
                <a:gd name="T7" fmla="*/ 0 h 58"/>
                <a:gd name="T8" fmla="*/ 35 w 58"/>
                <a:gd name="T9" fmla="*/ 0 h 58"/>
                <a:gd name="T10" fmla="*/ 46 w 58"/>
                <a:gd name="T11" fmla="*/ 6 h 58"/>
                <a:gd name="T12" fmla="*/ 54 w 58"/>
                <a:gd name="T13" fmla="*/ 16 h 58"/>
                <a:gd name="T14" fmla="*/ 58 w 58"/>
                <a:gd name="T15" fmla="*/ 29 h 58"/>
                <a:gd name="T16" fmla="*/ 54 w 58"/>
                <a:gd name="T17" fmla="*/ 43 h 58"/>
                <a:gd name="T18" fmla="*/ 46 w 58"/>
                <a:gd name="T19" fmla="*/ 52 h 58"/>
                <a:gd name="T20" fmla="*/ 35 w 58"/>
                <a:gd name="T21" fmla="*/ 58 h 58"/>
                <a:gd name="T22" fmla="*/ 21 w 58"/>
                <a:gd name="T23" fmla="*/ 58 h 58"/>
                <a:gd name="T24" fmla="*/ 9 w 58"/>
                <a:gd name="T25" fmla="*/ 52 h 58"/>
                <a:gd name="T26" fmla="*/ 2 w 58"/>
                <a:gd name="T27" fmla="*/ 43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6"/>
                  </a:lnTo>
                  <a:lnTo>
                    <a:pt x="9" y="6"/>
                  </a:lnTo>
                  <a:lnTo>
                    <a:pt x="21" y="0"/>
                  </a:lnTo>
                  <a:lnTo>
                    <a:pt x="35" y="0"/>
                  </a:lnTo>
                  <a:lnTo>
                    <a:pt x="46" y="6"/>
                  </a:lnTo>
                  <a:lnTo>
                    <a:pt x="54" y="16"/>
                  </a:lnTo>
                  <a:lnTo>
                    <a:pt x="58" y="29"/>
                  </a:lnTo>
                  <a:lnTo>
                    <a:pt x="54" y="43"/>
                  </a:lnTo>
                  <a:lnTo>
                    <a:pt x="46" y="52"/>
                  </a:lnTo>
                  <a:lnTo>
                    <a:pt x="35" y="58"/>
                  </a:lnTo>
                  <a:lnTo>
                    <a:pt x="21" y="58"/>
                  </a:lnTo>
                  <a:lnTo>
                    <a:pt x="9" y="52"/>
                  </a:lnTo>
                  <a:lnTo>
                    <a:pt x="2" y="43"/>
                  </a:lnTo>
                  <a:lnTo>
                    <a:pt x="0" y="29"/>
                  </a:lnTo>
                  <a:close/>
                </a:path>
              </a:pathLst>
            </a:custGeom>
            <a:solidFill>
              <a:srgbClr val="000000"/>
            </a:solidFill>
            <a:ln w="2540">
              <a:solidFill>
                <a:srgbClr val="000000"/>
              </a:solidFill>
              <a:round/>
              <a:headEnd/>
              <a:tailEnd/>
            </a:ln>
          </p:spPr>
          <p:txBody>
            <a:bodyPr/>
            <a:lstStyle/>
            <a:p>
              <a:endParaRPr lang="en-US"/>
            </a:p>
          </p:txBody>
        </p:sp>
        <p:sp>
          <p:nvSpPr>
            <p:cNvPr id="116744" name="Freeform 71"/>
            <p:cNvSpPr>
              <a:spLocks/>
            </p:cNvSpPr>
            <p:nvPr/>
          </p:nvSpPr>
          <p:spPr bwMode="auto">
            <a:xfrm>
              <a:off x="3963" y="7094"/>
              <a:ext cx="58" cy="58"/>
            </a:xfrm>
            <a:custGeom>
              <a:avLst/>
              <a:gdLst>
                <a:gd name="T0" fmla="*/ 0 w 58"/>
                <a:gd name="T1" fmla="*/ 29 h 58"/>
                <a:gd name="T2" fmla="*/ 2 w 58"/>
                <a:gd name="T3" fmla="*/ 15 h 58"/>
                <a:gd name="T4" fmla="*/ 9 w 58"/>
                <a:gd name="T5" fmla="*/ 5 h 58"/>
                <a:gd name="T6" fmla="*/ 21 w 58"/>
                <a:gd name="T7" fmla="*/ 0 h 58"/>
                <a:gd name="T8" fmla="*/ 35 w 58"/>
                <a:gd name="T9" fmla="*/ 0 h 58"/>
                <a:gd name="T10" fmla="*/ 46 w 58"/>
                <a:gd name="T11" fmla="*/ 5 h 58"/>
                <a:gd name="T12" fmla="*/ 54 w 58"/>
                <a:gd name="T13" fmla="*/ 15 h 58"/>
                <a:gd name="T14" fmla="*/ 58 w 58"/>
                <a:gd name="T15" fmla="*/ 29 h 58"/>
                <a:gd name="T16" fmla="*/ 54 w 58"/>
                <a:gd name="T17" fmla="*/ 42 h 58"/>
                <a:gd name="T18" fmla="*/ 46 w 58"/>
                <a:gd name="T19" fmla="*/ 52 h 58"/>
                <a:gd name="T20" fmla="*/ 35 w 58"/>
                <a:gd name="T21" fmla="*/ 58 h 58"/>
                <a:gd name="T22" fmla="*/ 21 w 58"/>
                <a:gd name="T23" fmla="*/ 58 h 58"/>
                <a:gd name="T24" fmla="*/ 9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9" y="5"/>
                  </a:lnTo>
                  <a:lnTo>
                    <a:pt x="21" y="0"/>
                  </a:lnTo>
                  <a:lnTo>
                    <a:pt x="35" y="0"/>
                  </a:lnTo>
                  <a:lnTo>
                    <a:pt x="46" y="5"/>
                  </a:lnTo>
                  <a:lnTo>
                    <a:pt x="54" y="15"/>
                  </a:lnTo>
                  <a:lnTo>
                    <a:pt x="58" y="29"/>
                  </a:lnTo>
                  <a:lnTo>
                    <a:pt x="54" y="42"/>
                  </a:lnTo>
                  <a:lnTo>
                    <a:pt x="46" y="52"/>
                  </a:lnTo>
                  <a:lnTo>
                    <a:pt x="35" y="58"/>
                  </a:lnTo>
                  <a:lnTo>
                    <a:pt x="21" y="58"/>
                  </a:lnTo>
                  <a:lnTo>
                    <a:pt x="9"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6745" name="Freeform 72"/>
            <p:cNvSpPr>
              <a:spLocks/>
            </p:cNvSpPr>
            <p:nvPr/>
          </p:nvSpPr>
          <p:spPr bwMode="auto">
            <a:xfrm>
              <a:off x="3384" y="5791"/>
              <a:ext cx="58" cy="58"/>
            </a:xfrm>
            <a:custGeom>
              <a:avLst/>
              <a:gdLst>
                <a:gd name="T0" fmla="*/ 0 w 58"/>
                <a:gd name="T1" fmla="*/ 29 h 58"/>
                <a:gd name="T2" fmla="*/ 2 w 58"/>
                <a:gd name="T3" fmla="*/ 15 h 58"/>
                <a:gd name="T4" fmla="*/ 9 w 58"/>
                <a:gd name="T5" fmla="*/ 6 h 58"/>
                <a:gd name="T6" fmla="*/ 21 w 58"/>
                <a:gd name="T7" fmla="*/ 0 h 58"/>
                <a:gd name="T8" fmla="*/ 35 w 58"/>
                <a:gd name="T9" fmla="*/ 0 h 58"/>
                <a:gd name="T10" fmla="*/ 46 w 58"/>
                <a:gd name="T11" fmla="*/ 6 h 58"/>
                <a:gd name="T12" fmla="*/ 54 w 58"/>
                <a:gd name="T13" fmla="*/ 15 h 58"/>
                <a:gd name="T14" fmla="*/ 58 w 58"/>
                <a:gd name="T15" fmla="*/ 29 h 58"/>
                <a:gd name="T16" fmla="*/ 54 w 58"/>
                <a:gd name="T17" fmla="*/ 42 h 58"/>
                <a:gd name="T18" fmla="*/ 46 w 58"/>
                <a:gd name="T19" fmla="*/ 52 h 58"/>
                <a:gd name="T20" fmla="*/ 35 w 58"/>
                <a:gd name="T21" fmla="*/ 58 h 58"/>
                <a:gd name="T22" fmla="*/ 21 w 58"/>
                <a:gd name="T23" fmla="*/ 58 h 58"/>
                <a:gd name="T24" fmla="*/ 9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9" y="6"/>
                  </a:lnTo>
                  <a:lnTo>
                    <a:pt x="21" y="0"/>
                  </a:lnTo>
                  <a:lnTo>
                    <a:pt x="35" y="0"/>
                  </a:lnTo>
                  <a:lnTo>
                    <a:pt x="46" y="6"/>
                  </a:lnTo>
                  <a:lnTo>
                    <a:pt x="54" y="15"/>
                  </a:lnTo>
                  <a:lnTo>
                    <a:pt x="58" y="29"/>
                  </a:lnTo>
                  <a:lnTo>
                    <a:pt x="54" y="42"/>
                  </a:lnTo>
                  <a:lnTo>
                    <a:pt x="46" y="52"/>
                  </a:lnTo>
                  <a:lnTo>
                    <a:pt x="35" y="58"/>
                  </a:lnTo>
                  <a:lnTo>
                    <a:pt x="21" y="58"/>
                  </a:lnTo>
                  <a:lnTo>
                    <a:pt x="9"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6746" name="Line 73"/>
            <p:cNvSpPr>
              <a:spLocks noChangeShapeType="1"/>
            </p:cNvSpPr>
            <p:nvPr/>
          </p:nvSpPr>
          <p:spPr bwMode="auto">
            <a:xfrm>
              <a:off x="2834" y="6254"/>
              <a:ext cx="1" cy="869"/>
            </a:xfrm>
            <a:prstGeom prst="line">
              <a:avLst/>
            </a:prstGeom>
            <a:noFill/>
            <a:ln w="2540">
              <a:solidFill>
                <a:srgbClr val="000000"/>
              </a:solidFill>
              <a:round/>
              <a:headEnd/>
              <a:tailEnd/>
            </a:ln>
          </p:spPr>
          <p:txBody>
            <a:bodyPr/>
            <a:lstStyle/>
            <a:p>
              <a:endParaRPr lang="en-US"/>
            </a:p>
          </p:txBody>
        </p:sp>
        <p:sp>
          <p:nvSpPr>
            <p:cNvPr id="116747" name="Line 74"/>
            <p:cNvSpPr>
              <a:spLocks noChangeShapeType="1"/>
            </p:cNvSpPr>
            <p:nvPr/>
          </p:nvSpPr>
          <p:spPr bwMode="auto">
            <a:xfrm>
              <a:off x="3992" y="6254"/>
              <a:ext cx="1" cy="869"/>
            </a:xfrm>
            <a:prstGeom prst="line">
              <a:avLst/>
            </a:prstGeom>
            <a:noFill/>
            <a:ln w="2540">
              <a:solidFill>
                <a:srgbClr val="000000"/>
              </a:solidFill>
              <a:round/>
              <a:headEnd/>
              <a:tailEnd/>
            </a:ln>
          </p:spPr>
          <p:txBody>
            <a:bodyPr/>
            <a:lstStyle/>
            <a:p>
              <a:endParaRPr lang="en-US"/>
            </a:p>
          </p:txBody>
        </p:sp>
        <p:sp>
          <p:nvSpPr>
            <p:cNvPr id="116748" name="Line 75"/>
            <p:cNvSpPr>
              <a:spLocks noChangeShapeType="1"/>
            </p:cNvSpPr>
            <p:nvPr/>
          </p:nvSpPr>
          <p:spPr bwMode="auto">
            <a:xfrm flipH="1">
              <a:off x="2834" y="7123"/>
              <a:ext cx="1158" cy="1"/>
            </a:xfrm>
            <a:prstGeom prst="line">
              <a:avLst/>
            </a:prstGeom>
            <a:noFill/>
            <a:ln w="2540">
              <a:solidFill>
                <a:srgbClr val="000000"/>
              </a:solidFill>
              <a:round/>
              <a:headEnd/>
              <a:tailEnd/>
            </a:ln>
          </p:spPr>
          <p:txBody>
            <a:bodyPr/>
            <a:lstStyle/>
            <a:p>
              <a:endParaRPr lang="en-US"/>
            </a:p>
          </p:txBody>
        </p:sp>
        <p:sp>
          <p:nvSpPr>
            <p:cNvPr id="116749" name="Line 76"/>
            <p:cNvSpPr>
              <a:spLocks noChangeShapeType="1"/>
            </p:cNvSpPr>
            <p:nvPr/>
          </p:nvSpPr>
          <p:spPr bwMode="auto">
            <a:xfrm flipH="1">
              <a:off x="2834" y="6254"/>
              <a:ext cx="1158" cy="1"/>
            </a:xfrm>
            <a:prstGeom prst="line">
              <a:avLst/>
            </a:prstGeom>
            <a:noFill/>
            <a:ln w="2540">
              <a:solidFill>
                <a:srgbClr val="000000"/>
              </a:solidFill>
              <a:round/>
              <a:headEnd/>
              <a:tailEnd/>
            </a:ln>
          </p:spPr>
          <p:txBody>
            <a:bodyPr/>
            <a:lstStyle/>
            <a:p>
              <a:endParaRPr lang="en-US"/>
            </a:p>
          </p:txBody>
        </p:sp>
        <p:sp>
          <p:nvSpPr>
            <p:cNvPr id="116750" name="Rectangle 77"/>
            <p:cNvSpPr>
              <a:spLocks noChangeArrowheads="1"/>
            </p:cNvSpPr>
            <p:nvPr/>
          </p:nvSpPr>
          <p:spPr bwMode="auto">
            <a:xfrm>
              <a:off x="3368" y="5438"/>
              <a:ext cx="232" cy="256"/>
            </a:xfrm>
            <a:prstGeom prst="rect">
              <a:avLst/>
            </a:prstGeom>
            <a:noFill/>
            <a:ln w="9525">
              <a:noFill/>
              <a:miter lim="800000"/>
              <a:headEnd/>
              <a:tailEnd/>
            </a:ln>
          </p:spPr>
          <p:txBody>
            <a:bodyPr lIns="0" tIns="0" rIns="0" bIns="0">
              <a:spAutoFit/>
            </a:bodyPr>
            <a:lstStyle/>
            <a:p>
              <a:r>
                <a:rPr lang="en-US" sz="1400" i="1">
                  <a:solidFill>
                    <a:srgbClr val="000000"/>
                  </a:solidFill>
                </a:rPr>
                <a:t>a</a:t>
              </a:r>
              <a:endParaRPr lang="en-US"/>
            </a:p>
          </p:txBody>
        </p:sp>
        <p:sp>
          <p:nvSpPr>
            <p:cNvPr id="116751" name="Rectangle 78"/>
            <p:cNvSpPr>
              <a:spLocks noChangeArrowheads="1"/>
            </p:cNvSpPr>
            <p:nvPr/>
          </p:nvSpPr>
          <p:spPr bwMode="auto">
            <a:xfrm>
              <a:off x="3946" y="5761"/>
              <a:ext cx="108" cy="256"/>
            </a:xfrm>
            <a:prstGeom prst="rect">
              <a:avLst/>
            </a:prstGeom>
            <a:noFill/>
            <a:ln w="9525">
              <a:noFill/>
              <a:miter lim="800000"/>
              <a:headEnd/>
              <a:tailEnd/>
            </a:ln>
          </p:spPr>
          <p:txBody>
            <a:bodyPr wrap="none" lIns="0" tIns="0" rIns="0" bIns="0">
              <a:spAutoFit/>
            </a:bodyPr>
            <a:lstStyle/>
            <a:p>
              <a:r>
                <a:rPr lang="en-US" sz="1400" i="1">
                  <a:solidFill>
                    <a:srgbClr val="000000"/>
                  </a:solidFill>
                </a:rPr>
                <a:t>b</a:t>
              </a:r>
              <a:endParaRPr lang="en-US"/>
            </a:p>
          </p:txBody>
        </p:sp>
        <p:sp>
          <p:nvSpPr>
            <p:cNvPr id="116752" name="Rectangle 79"/>
            <p:cNvSpPr>
              <a:spLocks noChangeArrowheads="1"/>
            </p:cNvSpPr>
            <p:nvPr/>
          </p:nvSpPr>
          <p:spPr bwMode="auto">
            <a:xfrm>
              <a:off x="2791" y="7157"/>
              <a:ext cx="108" cy="256"/>
            </a:xfrm>
            <a:prstGeom prst="rect">
              <a:avLst/>
            </a:prstGeom>
            <a:noFill/>
            <a:ln w="9525">
              <a:noFill/>
              <a:miter lim="800000"/>
              <a:headEnd/>
              <a:tailEnd/>
            </a:ln>
          </p:spPr>
          <p:txBody>
            <a:bodyPr wrap="none" lIns="0" tIns="0" rIns="0" bIns="0">
              <a:spAutoFit/>
            </a:bodyPr>
            <a:lstStyle/>
            <a:p>
              <a:r>
                <a:rPr lang="en-US" sz="1400" i="1">
                  <a:solidFill>
                    <a:srgbClr val="000000"/>
                  </a:solidFill>
                </a:rPr>
                <a:t>e</a:t>
              </a:r>
              <a:endParaRPr lang="en-US"/>
            </a:p>
          </p:txBody>
        </p:sp>
        <p:sp>
          <p:nvSpPr>
            <p:cNvPr id="116753" name="Rectangle 80"/>
            <p:cNvSpPr>
              <a:spLocks noChangeArrowheads="1"/>
            </p:cNvSpPr>
            <p:nvPr/>
          </p:nvSpPr>
          <p:spPr bwMode="auto">
            <a:xfrm>
              <a:off x="2789" y="5760"/>
              <a:ext cx="179" cy="360"/>
            </a:xfrm>
            <a:prstGeom prst="rect">
              <a:avLst/>
            </a:prstGeom>
            <a:noFill/>
            <a:ln w="9525">
              <a:noFill/>
              <a:miter lim="800000"/>
              <a:headEnd/>
              <a:tailEnd/>
            </a:ln>
          </p:spPr>
          <p:txBody>
            <a:bodyPr lIns="0" tIns="0" rIns="0" bIns="0"/>
            <a:lstStyle/>
            <a:p>
              <a:r>
                <a:rPr lang="en-US" sz="1400" i="1">
                  <a:solidFill>
                    <a:srgbClr val="000000"/>
                  </a:solidFill>
                </a:rPr>
                <a:t>d</a:t>
              </a:r>
              <a:endParaRPr lang="en-US"/>
            </a:p>
          </p:txBody>
        </p:sp>
        <p:sp>
          <p:nvSpPr>
            <p:cNvPr id="116754" name="Rectangle 81"/>
            <p:cNvSpPr>
              <a:spLocks noChangeArrowheads="1"/>
            </p:cNvSpPr>
            <p:nvPr/>
          </p:nvSpPr>
          <p:spPr bwMode="auto">
            <a:xfrm>
              <a:off x="3952" y="7157"/>
              <a:ext cx="97" cy="256"/>
            </a:xfrm>
            <a:prstGeom prst="rect">
              <a:avLst/>
            </a:prstGeom>
            <a:noFill/>
            <a:ln w="9525">
              <a:noFill/>
              <a:miter lim="800000"/>
              <a:headEnd/>
              <a:tailEnd/>
            </a:ln>
          </p:spPr>
          <p:txBody>
            <a:bodyPr wrap="none" lIns="0" tIns="0" rIns="0" bIns="0">
              <a:spAutoFit/>
            </a:bodyPr>
            <a:lstStyle/>
            <a:p>
              <a:r>
                <a:rPr lang="en-US" sz="1400" i="1">
                  <a:solidFill>
                    <a:srgbClr val="000000"/>
                  </a:solidFill>
                </a:rPr>
                <a:t>c</a:t>
              </a:r>
              <a:endParaRPr lang="en-US"/>
            </a:p>
          </p:txBody>
        </p:sp>
        <p:sp>
          <p:nvSpPr>
            <p:cNvPr id="116755" name="Line 82"/>
            <p:cNvSpPr>
              <a:spLocks noChangeShapeType="1"/>
            </p:cNvSpPr>
            <p:nvPr/>
          </p:nvSpPr>
          <p:spPr bwMode="auto">
            <a:xfrm flipV="1">
              <a:off x="2834" y="5820"/>
              <a:ext cx="579" cy="1303"/>
            </a:xfrm>
            <a:prstGeom prst="line">
              <a:avLst/>
            </a:prstGeom>
            <a:noFill/>
            <a:ln w="2540">
              <a:solidFill>
                <a:srgbClr val="000000"/>
              </a:solidFill>
              <a:round/>
              <a:headEnd/>
              <a:tailEnd/>
            </a:ln>
          </p:spPr>
          <p:txBody>
            <a:bodyPr/>
            <a:lstStyle/>
            <a:p>
              <a:endParaRPr lang="en-US"/>
            </a:p>
          </p:txBody>
        </p:sp>
        <p:sp>
          <p:nvSpPr>
            <p:cNvPr id="116756" name="Line 83"/>
            <p:cNvSpPr>
              <a:spLocks noChangeShapeType="1"/>
            </p:cNvSpPr>
            <p:nvPr/>
          </p:nvSpPr>
          <p:spPr bwMode="auto">
            <a:xfrm flipH="1" flipV="1">
              <a:off x="3413" y="5820"/>
              <a:ext cx="579" cy="1303"/>
            </a:xfrm>
            <a:prstGeom prst="line">
              <a:avLst/>
            </a:prstGeom>
            <a:noFill/>
            <a:ln w="2540">
              <a:solidFill>
                <a:srgbClr val="000000"/>
              </a:solidFill>
              <a:round/>
              <a:headEnd/>
              <a:tailEnd/>
            </a:ln>
          </p:spPr>
          <p:txBody>
            <a:bodyPr/>
            <a:lstStyle/>
            <a:p>
              <a:endParaRPr lang="en-US"/>
            </a:p>
          </p:txBody>
        </p:sp>
        <p:sp>
          <p:nvSpPr>
            <p:cNvPr id="116757" name="Freeform 84"/>
            <p:cNvSpPr>
              <a:spLocks/>
            </p:cNvSpPr>
            <p:nvPr/>
          </p:nvSpPr>
          <p:spPr bwMode="auto">
            <a:xfrm>
              <a:off x="3384" y="7528"/>
              <a:ext cx="58" cy="58"/>
            </a:xfrm>
            <a:custGeom>
              <a:avLst/>
              <a:gdLst>
                <a:gd name="T0" fmla="*/ 0 w 58"/>
                <a:gd name="T1" fmla="*/ 29 h 58"/>
                <a:gd name="T2" fmla="*/ 2 w 58"/>
                <a:gd name="T3" fmla="*/ 15 h 58"/>
                <a:gd name="T4" fmla="*/ 9 w 58"/>
                <a:gd name="T5" fmla="*/ 6 h 58"/>
                <a:gd name="T6" fmla="*/ 21 w 58"/>
                <a:gd name="T7" fmla="*/ 0 h 58"/>
                <a:gd name="T8" fmla="*/ 35 w 58"/>
                <a:gd name="T9" fmla="*/ 0 h 58"/>
                <a:gd name="T10" fmla="*/ 46 w 58"/>
                <a:gd name="T11" fmla="*/ 6 h 58"/>
                <a:gd name="T12" fmla="*/ 54 w 58"/>
                <a:gd name="T13" fmla="*/ 15 h 58"/>
                <a:gd name="T14" fmla="*/ 58 w 58"/>
                <a:gd name="T15" fmla="*/ 29 h 58"/>
                <a:gd name="T16" fmla="*/ 54 w 58"/>
                <a:gd name="T17" fmla="*/ 42 h 58"/>
                <a:gd name="T18" fmla="*/ 46 w 58"/>
                <a:gd name="T19" fmla="*/ 52 h 58"/>
                <a:gd name="T20" fmla="*/ 35 w 58"/>
                <a:gd name="T21" fmla="*/ 58 h 58"/>
                <a:gd name="T22" fmla="*/ 21 w 58"/>
                <a:gd name="T23" fmla="*/ 58 h 58"/>
                <a:gd name="T24" fmla="*/ 9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9" y="6"/>
                  </a:lnTo>
                  <a:lnTo>
                    <a:pt x="21" y="0"/>
                  </a:lnTo>
                  <a:lnTo>
                    <a:pt x="35" y="0"/>
                  </a:lnTo>
                  <a:lnTo>
                    <a:pt x="46" y="6"/>
                  </a:lnTo>
                  <a:lnTo>
                    <a:pt x="54" y="15"/>
                  </a:lnTo>
                  <a:lnTo>
                    <a:pt x="58" y="29"/>
                  </a:lnTo>
                  <a:lnTo>
                    <a:pt x="54" y="42"/>
                  </a:lnTo>
                  <a:lnTo>
                    <a:pt x="46" y="52"/>
                  </a:lnTo>
                  <a:lnTo>
                    <a:pt x="35" y="58"/>
                  </a:lnTo>
                  <a:lnTo>
                    <a:pt x="21" y="58"/>
                  </a:lnTo>
                  <a:lnTo>
                    <a:pt x="9"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6758" name="Line 85"/>
            <p:cNvSpPr>
              <a:spLocks noChangeShapeType="1"/>
            </p:cNvSpPr>
            <p:nvPr/>
          </p:nvSpPr>
          <p:spPr bwMode="auto">
            <a:xfrm flipV="1">
              <a:off x="3413" y="7123"/>
              <a:ext cx="579" cy="434"/>
            </a:xfrm>
            <a:prstGeom prst="line">
              <a:avLst/>
            </a:prstGeom>
            <a:noFill/>
            <a:ln w="2540">
              <a:solidFill>
                <a:srgbClr val="000000"/>
              </a:solidFill>
              <a:round/>
              <a:headEnd/>
              <a:tailEnd/>
            </a:ln>
          </p:spPr>
          <p:txBody>
            <a:bodyPr/>
            <a:lstStyle/>
            <a:p>
              <a:endParaRPr lang="en-US"/>
            </a:p>
          </p:txBody>
        </p:sp>
        <p:sp>
          <p:nvSpPr>
            <p:cNvPr id="116759" name="Line 86"/>
            <p:cNvSpPr>
              <a:spLocks noChangeShapeType="1"/>
            </p:cNvSpPr>
            <p:nvPr/>
          </p:nvSpPr>
          <p:spPr bwMode="auto">
            <a:xfrm flipH="1" flipV="1">
              <a:off x="2834" y="7123"/>
              <a:ext cx="579" cy="434"/>
            </a:xfrm>
            <a:prstGeom prst="line">
              <a:avLst/>
            </a:prstGeom>
            <a:noFill/>
            <a:ln w="2540">
              <a:solidFill>
                <a:srgbClr val="000000"/>
              </a:solidFill>
              <a:round/>
              <a:headEnd/>
              <a:tailEnd/>
            </a:ln>
          </p:spPr>
          <p:txBody>
            <a:bodyPr/>
            <a:lstStyle/>
            <a:p>
              <a:endParaRPr lang="en-US"/>
            </a:p>
          </p:txBody>
        </p:sp>
        <p:sp>
          <p:nvSpPr>
            <p:cNvPr id="116760" name="Freeform 87"/>
            <p:cNvSpPr>
              <a:spLocks/>
            </p:cNvSpPr>
            <p:nvPr/>
          </p:nvSpPr>
          <p:spPr bwMode="auto">
            <a:xfrm>
              <a:off x="3413" y="6254"/>
              <a:ext cx="893" cy="1322"/>
            </a:xfrm>
            <a:custGeom>
              <a:avLst/>
              <a:gdLst>
                <a:gd name="T0" fmla="*/ 579 w 893"/>
                <a:gd name="T1" fmla="*/ 0 h 1322"/>
                <a:gd name="T2" fmla="*/ 637 w 893"/>
                <a:gd name="T3" fmla="*/ 45 h 1322"/>
                <a:gd name="T4" fmla="*/ 693 w 893"/>
                <a:gd name="T5" fmla="*/ 97 h 1322"/>
                <a:gd name="T6" fmla="*/ 741 w 893"/>
                <a:gd name="T7" fmla="*/ 153 h 1322"/>
                <a:gd name="T8" fmla="*/ 783 w 893"/>
                <a:gd name="T9" fmla="*/ 214 h 1322"/>
                <a:gd name="T10" fmla="*/ 820 w 893"/>
                <a:gd name="T11" fmla="*/ 278 h 1322"/>
                <a:gd name="T12" fmla="*/ 849 w 893"/>
                <a:gd name="T13" fmla="*/ 348 h 1322"/>
                <a:gd name="T14" fmla="*/ 872 w 893"/>
                <a:gd name="T15" fmla="*/ 419 h 1322"/>
                <a:gd name="T16" fmla="*/ 888 w 893"/>
                <a:gd name="T17" fmla="*/ 492 h 1322"/>
                <a:gd name="T18" fmla="*/ 893 w 893"/>
                <a:gd name="T19" fmla="*/ 566 h 1322"/>
                <a:gd name="T20" fmla="*/ 893 w 893"/>
                <a:gd name="T21" fmla="*/ 641 h 1322"/>
                <a:gd name="T22" fmla="*/ 886 w 893"/>
                <a:gd name="T23" fmla="*/ 714 h 1322"/>
                <a:gd name="T24" fmla="*/ 870 w 893"/>
                <a:gd name="T25" fmla="*/ 788 h 1322"/>
                <a:gd name="T26" fmla="*/ 847 w 893"/>
                <a:gd name="T27" fmla="*/ 859 h 1322"/>
                <a:gd name="T28" fmla="*/ 816 w 893"/>
                <a:gd name="T29" fmla="*/ 927 h 1322"/>
                <a:gd name="T30" fmla="*/ 779 w 893"/>
                <a:gd name="T31" fmla="*/ 992 h 1322"/>
                <a:gd name="T32" fmla="*/ 735 w 893"/>
                <a:gd name="T33" fmla="*/ 1052 h 1322"/>
                <a:gd name="T34" fmla="*/ 687 w 893"/>
                <a:gd name="T35" fmla="*/ 1108 h 1322"/>
                <a:gd name="T36" fmla="*/ 631 w 893"/>
                <a:gd name="T37" fmla="*/ 1158 h 1322"/>
                <a:gd name="T38" fmla="*/ 571 w 893"/>
                <a:gd name="T39" fmla="*/ 1203 h 1322"/>
                <a:gd name="T40" fmla="*/ 507 w 893"/>
                <a:gd name="T41" fmla="*/ 1241 h 1322"/>
                <a:gd name="T42" fmla="*/ 440 w 893"/>
                <a:gd name="T43" fmla="*/ 1272 h 1322"/>
                <a:gd name="T44" fmla="*/ 368 w 893"/>
                <a:gd name="T45" fmla="*/ 1295 h 1322"/>
                <a:gd name="T46" fmla="*/ 295 w 893"/>
                <a:gd name="T47" fmla="*/ 1313 h 1322"/>
                <a:gd name="T48" fmla="*/ 222 w 893"/>
                <a:gd name="T49" fmla="*/ 1322 h 1322"/>
                <a:gd name="T50" fmla="*/ 146 w 893"/>
                <a:gd name="T51" fmla="*/ 1322 h 1322"/>
                <a:gd name="T52" fmla="*/ 73 w 893"/>
                <a:gd name="T53" fmla="*/ 1316 h 1322"/>
                <a:gd name="T54" fmla="*/ 0 w 893"/>
                <a:gd name="T55" fmla="*/ 1303 h 132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93"/>
                <a:gd name="T85" fmla="*/ 0 h 1322"/>
                <a:gd name="T86" fmla="*/ 893 w 893"/>
                <a:gd name="T87" fmla="*/ 1322 h 132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93" h="1322">
                  <a:moveTo>
                    <a:pt x="579" y="0"/>
                  </a:moveTo>
                  <a:lnTo>
                    <a:pt x="637" y="45"/>
                  </a:lnTo>
                  <a:lnTo>
                    <a:pt x="693" y="97"/>
                  </a:lnTo>
                  <a:lnTo>
                    <a:pt x="741" y="153"/>
                  </a:lnTo>
                  <a:lnTo>
                    <a:pt x="783" y="214"/>
                  </a:lnTo>
                  <a:lnTo>
                    <a:pt x="820" y="278"/>
                  </a:lnTo>
                  <a:lnTo>
                    <a:pt x="849" y="348"/>
                  </a:lnTo>
                  <a:lnTo>
                    <a:pt x="872" y="419"/>
                  </a:lnTo>
                  <a:lnTo>
                    <a:pt x="888" y="492"/>
                  </a:lnTo>
                  <a:lnTo>
                    <a:pt x="893" y="566"/>
                  </a:lnTo>
                  <a:lnTo>
                    <a:pt x="893" y="641"/>
                  </a:lnTo>
                  <a:lnTo>
                    <a:pt x="886" y="714"/>
                  </a:lnTo>
                  <a:lnTo>
                    <a:pt x="870" y="788"/>
                  </a:lnTo>
                  <a:lnTo>
                    <a:pt x="847" y="859"/>
                  </a:lnTo>
                  <a:lnTo>
                    <a:pt x="816" y="927"/>
                  </a:lnTo>
                  <a:lnTo>
                    <a:pt x="779" y="992"/>
                  </a:lnTo>
                  <a:lnTo>
                    <a:pt x="735" y="1052"/>
                  </a:lnTo>
                  <a:lnTo>
                    <a:pt x="687" y="1108"/>
                  </a:lnTo>
                  <a:lnTo>
                    <a:pt x="631" y="1158"/>
                  </a:lnTo>
                  <a:lnTo>
                    <a:pt x="571" y="1203"/>
                  </a:lnTo>
                  <a:lnTo>
                    <a:pt x="507" y="1241"/>
                  </a:lnTo>
                  <a:lnTo>
                    <a:pt x="440" y="1272"/>
                  </a:lnTo>
                  <a:lnTo>
                    <a:pt x="368" y="1295"/>
                  </a:lnTo>
                  <a:lnTo>
                    <a:pt x="295" y="1313"/>
                  </a:lnTo>
                  <a:lnTo>
                    <a:pt x="222" y="1322"/>
                  </a:lnTo>
                  <a:lnTo>
                    <a:pt x="146" y="1322"/>
                  </a:lnTo>
                  <a:lnTo>
                    <a:pt x="73" y="1316"/>
                  </a:lnTo>
                  <a:lnTo>
                    <a:pt x="0" y="1303"/>
                  </a:lnTo>
                </a:path>
              </a:pathLst>
            </a:custGeom>
            <a:noFill/>
            <a:ln w="2540">
              <a:solidFill>
                <a:srgbClr val="000000"/>
              </a:solidFill>
              <a:round/>
              <a:headEnd/>
              <a:tailEnd/>
            </a:ln>
          </p:spPr>
          <p:txBody>
            <a:bodyPr/>
            <a:lstStyle/>
            <a:p>
              <a:endParaRPr lang="en-US"/>
            </a:p>
          </p:txBody>
        </p:sp>
        <p:sp>
          <p:nvSpPr>
            <p:cNvPr id="116761" name="Freeform 88"/>
            <p:cNvSpPr>
              <a:spLocks/>
            </p:cNvSpPr>
            <p:nvPr/>
          </p:nvSpPr>
          <p:spPr bwMode="auto">
            <a:xfrm>
              <a:off x="2496" y="6254"/>
              <a:ext cx="917" cy="1330"/>
            </a:xfrm>
            <a:custGeom>
              <a:avLst/>
              <a:gdLst>
                <a:gd name="T0" fmla="*/ 338 w 917"/>
                <a:gd name="T1" fmla="*/ 0 h 1330"/>
                <a:gd name="T2" fmla="*/ 276 w 917"/>
                <a:gd name="T3" fmla="*/ 43 h 1330"/>
                <a:gd name="T4" fmla="*/ 222 w 917"/>
                <a:gd name="T5" fmla="*/ 91 h 1330"/>
                <a:gd name="T6" fmla="*/ 172 w 917"/>
                <a:gd name="T7" fmla="*/ 143 h 1330"/>
                <a:gd name="T8" fmla="*/ 126 w 917"/>
                <a:gd name="T9" fmla="*/ 203 h 1330"/>
                <a:gd name="T10" fmla="*/ 89 w 917"/>
                <a:gd name="T11" fmla="*/ 265 h 1330"/>
                <a:gd name="T12" fmla="*/ 56 w 917"/>
                <a:gd name="T13" fmla="*/ 330 h 1330"/>
                <a:gd name="T14" fmla="*/ 31 w 917"/>
                <a:gd name="T15" fmla="*/ 400 h 1330"/>
                <a:gd name="T16" fmla="*/ 14 w 917"/>
                <a:gd name="T17" fmla="*/ 471 h 1330"/>
                <a:gd name="T18" fmla="*/ 2 w 917"/>
                <a:gd name="T19" fmla="*/ 544 h 1330"/>
                <a:gd name="T20" fmla="*/ 0 w 917"/>
                <a:gd name="T21" fmla="*/ 618 h 1330"/>
                <a:gd name="T22" fmla="*/ 4 w 917"/>
                <a:gd name="T23" fmla="*/ 691 h 1330"/>
                <a:gd name="T24" fmla="*/ 15 w 917"/>
                <a:gd name="T25" fmla="*/ 763 h 1330"/>
                <a:gd name="T26" fmla="*/ 35 w 917"/>
                <a:gd name="T27" fmla="*/ 834 h 1330"/>
                <a:gd name="T28" fmla="*/ 62 w 917"/>
                <a:gd name="T29" fmla="*/ 903 h 1330"/>
                <a:gd name="T30" fmla="*/ 95 w 917"/>
                <a:gd name="T31" fmla="*/ 969 h 1330"/>
                <a:gd name="T32" fmla="*/ 135 w 917"/>
                <a:gd name="T33" fmla="*/ 1031 h 1330"/>
                <a:gd name="T34" fmla="*/ 180 w 917"/>
                <a:gd name="T35" fmla="*/ 1087 h 1330"/>
                <a:gd name="T36" fmla="*/ 232 w 917"/>
                <a:gd name="T37" fmla="*/ 1139 h 1330"/>
                <a:gd name="T38" fmla="*/ 288 w 917"/>
                <a:gd name="T39" fmla="*/ 1187 h 1330"/>
                <a:gd name="T40" fmla="*/ 349 w 917"/>
                <a:gd name="T41" fmla="*/ 1228 h 1330"/>
                <a:gd name="T42" fmla="*/ 415 w 917"/>
                <a:gd name="T43" fmla="*/ 1262 h 1330"/>
                <a:gd name="T44" fmla="*/ 483 w 917"/>
                <a:gd name="T45" fmla="*/ 1289 h 1330"/>
                <a:gd name="T46" fmla="*/ 552 w 917"/>
                <a:gd name="T47" fmla="*/ 1311 h 1330"/>
                <a:gd name="T48" fmla="*/ 625 w 917"/>
                <a:gd name="T49" fmla="*/ 1324 h 1330"/>
                <a:gd name="T50" fmla="*/ 699 w 917"/>
                <a:gd name="T51" fmla="*/ 1330 h 1330"/>
                <a:gd name="T52" fmla="*/ 772 w 917"/>
                <a:gd name="T53" fmla="*/ 1328 h 1330"/>
                <a:gd name="T54" fmla="*/ 845 w 917"/>
                <a:gd name="T55" fmla="*/ 1320 h 1330"/>
                <a:gd name="T56" fmla="*/ 917 w 917"/>
                <a:gd name="T57" fmla="*/ 1303 h 13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17"/>
                <a:gd name="T88" fmla="*/ 0 h 1330"/>
                <a:gd name="T89" fmla="*/ 917 w 917"/>
                <a:gd name="T90" fmla="*/ 1330 h 13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17" h="1330">
                  <a:moveTo>
                    <a:pt x="338" y="0"/>
                  </a:moveTo>
                  <a:lnTo>
                    <a:pt x="276" y="43"/>
                  </a:lnTo>
                  <a:lnTo>
                    <a:pt x="222" y="91"/>
                  </a:lnTo>
                  <a:lnTo>
                    <a:pt x="172" y="143"/>
                  </a:lnTo>
                  <a:lnTo>
                    <a:pt x="126" y="203"/>
                  </a:lnTo>
                  <a:lnTo>
                    <a:pt x="89" y="265"/>
                  </a:lnTo>
                  <a:lnTo>
                    <a:pt x="56" y="330"/>
                  </a:lnTo>
                  <a:lnTo>
                    <a:pt x="31" y="400"/>
                  </a:lnTo>
                  <a:lnTo>
                    <a:pt x="14" y="471"/>
                  </a:lnTo>
                  <a:lnTo>
                    <a:pt x="2" y="544"/>
                  </a:lnTo>
                  <a:lnTo>
                    <a:pt x="0" y="618"/>
                  </a:lnTo>
                  <a:lnTo>
                    <a:pt x="4" y="691"/>
                  </a:lnTo>
                  <a:lnTo>
                    <a:pt x="15" y="763"/>
                  </a:lnTo>
                  <a:lnTo>
                    <a:pt x="35" y="834"/>
                  </a:lnTo>
                  <a:lnTo>
                    <a:pt x="62" y="903"/>
                  </a:lnTo>
                  <a:lnTo>
                    <a:pt x="95" y="969"/>
                  </a:lnTo>
                  <a:lnTo>
                    <a:pt x="135" y="1031"/>
                  </a:lnTo>
                  <a:lnTo>
                    <a:pt x="180" y="1087"/>
                  </a:lnTo>
                  <a:lnTo>
                    <a:pt x="232" y="1139"/>
                  </a:lnTo>
                  <a:lnTo>
                    <a:pt x="288" y="1187"/>
                  </a:lnTo>
                  <a:lnTo>
                    <a:pt x="349" y="1228"/>
                  </a:lnTo>
                  <a:lnTo>
                    <a:pt x="415" y="1262"/>
                  </a:lnTo>
                  <a:lnTo>
                    <a:pt x="483" y="1289"/>
                  </a:lnTo>
                  <a:lnTo>
                    <a:pt x="552" y="1311"/>
                  </a:lnTo>
                  <a:lnTo>
                    <a:pt x="625" y="1324"/>
                  </a:lnTo>
                  <a:lnTo>
                    <a:pt x="699" y="1330"/>
                  </a:lnTo>
                  <a:lnTo>
                    <a:pt x="772" y="1328"/>
                  </a:lnTo>
                  <a:lnTo>
                    <a:pt x="845" y="1320"/>
                  </a:lnTo>
                  <a:lnTo>
                    <a:pt x="917" y="1303"/>
                  </a:lnTo>
                </a:path>
              </a:pathLst>
            </a:custGeom>
            <a:noFill/>
            <a:ln w="2540">
              <a:solidFill>
                <a:srgbClr val="000000"/>
              </a:solidFill>
              <a:round/>
              <a:headEnd/>
              <a:tailEnd/>
            </a:ln>
          </p:spPr>
          <p:txBody>
            <a:bodyPr/>
            <a:lstStyle/>
            <a:p>
              <a:endParaRPr lang="en-US"/>
            </a:p>
          </p:txBody>
        </p:sp>
        <p:sp>
          <p:nvSpPr>
            <p:cNvPr id="116762" name="Line 89"/>
            <p:cNvSpPr>
              <a:spLocks noChangeShapeType="1"/>
            </p:cNvSpPr>
            <p:nvPr/>
          </p:nvSpPr>
          <p:spPr bwMode="auto">
            <a:xfrm flipV="1">
              <a:off x="2834" y="5820"/>
              <a:ext cx="579" cy="434"/>
            </a:xfrm>
            <a:prstGeom prst="line">
              <a:avLst/>
            </a:prstGeom>
            <a:noFill/>
            <a:ln w="2540">
              <a:solidFill>
                <a:srgbClr val="000000"/>
              </a:solidFill>
              <a:round/>
              <a:headEnd/>
              <a:tailEnd/>
            </a:ln>
          </p:spPr>
          <p:txBody>
            <a:bodyPr/>
            <a:lstStyle/>
            <a:p>
              <a:endParaRPr lang="en-US"/>
            </a:p>
          </p:txBody>
        </p:sp>
        <p:sp>
          <p:nvSpPr>
            <p:cNvPr id="116763" name="Line 90"/>
            <p:cNvSpPr>
              <a:spLocks noChangeShapeType="1"/>
            </p:cNvSpPr>
            <p:nvPr/>
          </p:nvSpPr>
          <p:spPr bwMode="auto">
            <a:xfrm>
              <a:off x="3413" y="5820"/>
              <a:ext cx="579" cy="434"/>
            </a:xfrm>
            <a:prstGeom prst="line">
              <a:avLst/>
            </a:prstGeom>
            <a:noFill/>
            <a:ln w="2540">
              <a:solidFill>
                <a:srgbClr val="000000"/>
              </a:solidFill>
              <a:round/>
              <a:headEnd/>
              <a:tailEnd/>
            </a:ln>
          </p:spPr>
          <p:txBody>
            <a:bodyPr/>
            <a:lstStyle/>
            <a:p>
              <a:endParaRPr lang="en-US"/>
            </a:p>
          </p:txBody>
        </p:sp>
        <p:sp>
          <p:nvSpPr>
            <p:cNvPr id="116764" name="Rectangle 91"/>
            <p:cNvSpPr>
              <a:spLocks noChangeArrowheads="1"/>
            </p:cNvSpPr>
            <p:nvPr/>
          </p:nvSpPr>
          <p:spPr bwMode="auto">
            <a:xfrm>
              <a:off x="3390" y="7608"/>
              <a:ext cx="53" cy="256"/>
            </a:xfrm>
            <a:prstGeom prst="rect">
              <a:avLst/>
            </a:prstGeom>
            <a:noFill/>
            <a:ln w="9525">
              <a:noFill/>
              <a:miter lim="800000"/>
              <a:headEnd/>
              <a:tailEnd/>
            </a:ln>
          </p:spPr>
          <p:txBody>
            <a:bodyPr wrap="none" lIns="0" tIns="0" rIns="0" bIns="0">
              <a:spAutoFit/>
            </a:bodyPr>
            <a:lstStyle/>
            <a:p>
              <a:r>
                <a:rPr lang="en-US" sz="1400" i="1">
                  <a:solidFill>
                    <a:srgbClr val="000000"/>
                  </a:solidFill>
                </a:rPr>
                <a:t>f</a:t>
              </a:r>
              <a:endParaRPr lang="en-US"/>
            </a:p>
          </p:txBody>
        </p:sp>
        <p:sp>
          <p:nvSpPr>
            <p:cNvPr id="116765" name="Freeform 92"/>
            <p:cNvSpPr>
              <a:spLocks/>
            </p:cNvSpPr>
            <p:nvPr/>
          </p:nvSpPr>
          <p:spPr bwMode="auto">
            <a:xfrm>
              <a:off x="7996" y="6225"/>
              <a:ext cx="58" cy="58"/>
            </a:xfrm>
            <a:custGeom>
              <a:avLst/>
              <a:gdLst>
                <a:gd name="T0" fmla="*/ 0 w 58"/>
                <a:gd name="T1" fmla="*/ 29 h 58"/>
                <a:gd name="T2" fmla="*/ 4 w 58"/>
                <a:gd name="T3" fmla="*/ 16 h 58"/>
                <a:gd name="T4" fmla="*/ 12 w 58"/>
                <a:gd name="T5" fmla="*/ 6 h 58"/>
                <a:gd name="T6" fmla="*/ 24 w 58"/>
                <a:gd name="T7" fmla="*/ 0 h 58"/>
                <a:gd name="T8" fmla="*/ 37 w 58"/>
                <a:gd name="T9" fmla="*/ 0 h 58"/>
                <a:gd name="T10" fmla="*/ 49 w 58"/>
                <a:gd name="T11" fmla="*/ 6 h 58"/>
                <a:gd name="T12" fmla="*/ 56 w 58"/>
                <a:gd name="T13" fmla="*/ 16 h 58"/>
                <a:gd name="T14" fmla="*/ 58 w 58"/>
                <a:gd name="T15" fmla="*/ 29 h 58"/>
                <a:gd name="T16" fmla="*/ 56 w 58"/>
                <a:gd name="T17" fmla="*/ 43 h 58"/>
                <a:gd name="T18" fmla="*/ 49 w 58"/>
                <a:gd name="T19" fmla="*/ 52 h 58"/>
                <a:gd name="T20" fmla="*/ 37 w 58"/>
                <a:gd name="T21" fmla="*/ 58 h 58"/>
                <a:gd name="T22" fmla="*/ 24 w 58"/>
                <a:gd name="T23" fmla="*/ 58 h 58"/>
                <a:gd name="T24" fmla="*/ 12 w 58"/>
                <a:gd name="T25" fmla="*/ 52 h 58"/>
                <a:gd name="T26" fmla="*/ 4 w 58"/>
                <a:gd name="T27" fmla="*/ 43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4" y="16"/>
                  </a:lnTo>
                  <a:lnTo>
                    <a:pt x="12" y="6"/>
                  </a:lnTo>
                  <a:lnTo>
                    <a:pt x="24" y="0"/>
                  </a:lnTo>
                  <a:lnTo>
                    <a:pt x="37" y="0"/>
                  </a:lnTo>
                  <a:lnTo>
                    <a:pt x="49" y="6"/>
                  </a:lnTo>
                  <a:lnTo>
                    <a:pt x="56" y="16"/>
                  </a:lnTo>
                  <a:lnTo>
                    <a:pt x="58" y="29"/>
                  </a:lnTo>
                  <a:lnTo>
                    <a:pt x="56" y="43"/>
                  </a:lnTo>
                  <a:lnTo>
                    <a:pt x="49" y="52"/>
                  </a:lnTo>
                  <a:lnTo>
                    <a:pt x="37" y="58"/>
                  </a:lnTo>
                  <a:lnTo>
                    <a:pt x="24" y="58"/>
                  </a:lnTo>
                  <a:lnTo>
                    <a:pt x="12" y="52"/>
                  </a:lnTo>
                  <a:lnTo>
                    <a:pt x="4" y="43"/>
                  </a:lnTo>
                  <a:lnTo>
                    <a:pt x="0" y="29"/>
                  </a:lnTo>
                  <a:close/>
                </a:path>
              </a:pathLst>
            </a:custGeom>
            <a:solidFill>
              <a:srgbClr val="000000"/>
            </a:solidFill>
            <a:ln w="2540">
              <a:solidFill>
                <a:srgbClr val="000000"/>
              </a:solidFill>
              <a:round/>
              <a:headEnd/>
              <a:tailEnd/>
            </a:ln>
          </p:spPr>
          <p:txBody>
            <a:bodyPr/>
            <a:lstStyle/>
            <a:p>
              <a:endParaRPr lang="en-US"/>
            </a:p>
          </p:txBody>
        </p:sp>
        <p:sp>
          <p:nvSpPr>
            <p:cNvPr id="116766" name="Freeform 93"/>
            <p:cNvSpPr>
              <a:spLocks/>
            </p:cNvSpPr>
            <p:nvPr/>
          </p:nvSpPr>
          <p:spPr bwMode="auto">
            <a:xfrm>
              <a:off x="9154" y="6225"/>
              <a:ext cx="58" cy="58"/>
            </a:xfrm>
            <a:custGeom>
              <a:avLst/>
              <a:gdLst>
                <a:gd name="T0" fmla="*/ 0 w 58"/>
                <a:gd name="T1" fmla="*/ 29 h 58"/>
                <a:gd name="T2" fmla="*/ 4 w 58"/>
                <a:gd name="T3" fmla="*/ 16 h 58"/>
                <a:gd name="T4" fmla="*/ 12 w 58"/>
                <a:gd name="T5" fmla="*/ 6 h 58"/>
                <a:gd name="T6" fmla="*/ 24 w 58"/>
                <a:gd name="T7" fmla="*/ 0 h 58"/>
                <a:gd name="T8" fmla="*/ 37 w 58"/>
                <a:gd name="T9" fmla="*/ 0 h 58"/>
                <a:gd name="T10" fmla="*/ 49 w 58"/>
                <a:gd name="T11" fmla="*/ 6 h 58"/>
                <a:gd name="T12" fmla="*/ 56 w 58"/>
                <a:gd name="T13" fmla="*/ 16 h 58"/>
                <a:gd name="T14" fmla="*/ 58 w 58"/>
                <a:gd name="T15" fmla="*/ 29 h 58"/>
                <a:gd name="T16" fmla="*/ 56 w 58"/>
                <a:gd name="T17" fmla="*/ 43 h 58"/>
                <a:gd name="T18" fmla="*/ 49 w 58"/>
                <a:gd name="T19" fmla="*/ 52 h 58"/>
                <a:gd name="T20" fmla="*/ 37 w 58"/>
                <a:gd name="T21" fmla="*/ 58 h 58"/>
                <a:gd name="T22" fmla="*/ 24 w 58"/>
                <a:gd name="T23" fmla="*/ 58 h 58"/>
                <a:gd name="T24" fmla="*/ 12 w 58"/>
                <a:gd name="T25" fmla="*/ 52 h 58"/>
                <a:gd name="T26" fmla="*/ 4 w 58"/>
                <a:gd name="T27" fmla="*/ 43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4" y="16"/>
                  </a:lnTo>
                  <a:lnTo>
                    <a:pt x="12" y="6"/>
                  </a:lnTo>
                  <a:lnTo>
                    <a:pt x="24" y="0"/>
                  </a:lnTo>
                  <a:lnTo>
                    <a:pt x="37" y="0"/>
                  </a:lnTo>
                  <a:lnTo>
                    <a:pt x="49" y="6"/>
                  </a:lnTo>
                  <a:lnTo>
                    <a:pt x="56" y="16"/>
                  </a:lnTo>
                  <a:lnTo>
                    <a:pt x="58" y="29"/>
                  </a:lnTo>
                  <a:lnTo>
                    <a:pt x="56" y="43"/>
                  </a:lnTo>
                  <a:lnTo>
                    <a:pt x="49" y="52"/>
                  </a:lnTo>
                  <a:lnTo>
                    <a:pt x="37" y="58"/>
                  </a:lnTo>
                  <a:lnTo>
                    <a:pt x="24" y="58"/>
                  </a:lnTo>
                  <a:lnTo>
                    <a:pt x="12" y="52"/>
                  </a:lnTo>
                  <a:lnTo>
                    <a:pt x="4" y="43"/>
                  </a:lnTo>
                  <a:lnTo>
                    <a:pt x="0" y="29"/>
                  </a:lnTo>
                  <a:close/>
                </a:path>
              </a:pathLst>
            </a:custGeom>
            <a:solidFill>
              <a:srgbClr val="000000"/>
            </a:solidFill>
            <a:ln w="2540">
              <a:solidFill>
                <a:srgbClr val="000000"/>
              </a:solidFill>
              <a:round/>
              <a:headEnd/>
              <a:tailEnd/>
            </a:ln>
          </p:spPr>
          <p:txBody>
            <a:bodyPr/>
            <a:lstStyle/>
            <a:p>
              <a:endParaRPr lang="en-US"/>
            </a:p>
          </p:txBody>
        </p:sp>
        <p:sp>
          <p:nvSpPr>
            <p:cNvPr id="116767" name="Freeform 94"/>
            <p:cNvSpPr>
              <a:spLocks/>
            </p:cNvSpPr>
            <p:nvPr/>
          </p:nvSpPr>
          <p:spPr bwMode="auto">
            <a:xfrm>
              <a:off x="7996" y="7094"/>
              <a:ext cx="58" cy="58"/>
            </a:xfrm>
            <a:custGeom>
              <a:avLst/>
              <a:gdLst>
                <a:gd name="T0" fmla="*/ 0 w 58"/>
                <a:gd name="T1" fmla="*/ 29 h 58"/>
                <a:gd name="T2" fmla="*/ 4 w 58"/>
                <a:gd name="T3" fmla="*/ 15 h 58"/>
                <a:gd name="T4" fmla="*/ 12 w 58"/>
                <a:gd name="T5" fmla="*/ 5 h 58"/>
                <a:gd name="T6" fmla="*/ 24 w 58"/>
                <a:gd name="T7" fmla="*/ 0 h 58"/>
                <a:gd name="T8" fmla="*/ 37 w 58"/>
                <a:gd name="T9" fmla="*/ 0 h 58"/>
                <a:gd name="T10" fmla="*/ 49 w 58"/>
                <a:gd name="T11" fmla="*/ 5 h 58"/>
                <a:gd name="T12" fmla="*/ 56 w 58"/>
                <a:gd name="T13" fmla="*/ 15 h 58"/>
                <a:gd name="T14" fmla="*/ 58 w 58"/>
                <a:gd name="T15" fmla="*/ 29 h 58"/>
                <a:gd name="T16" fmla="*/ 56 w 58"/>
                <a:gd name="T17" fmla="*/ 42 h 58"/>
                <a:gd name="T18" fmla="*/ 49 w 58"/>
                <a:gd name="T19" fmla="*/ 52 h 58"/>
                <a:gd name="T20" fmla="*/ 37 w 58"/>
                <a:gd name="T21" fmla="*/ 58 h 58"/>
                <a:gd name="T22" fmla="*/ 24 w 58"/>
                <a:gd name="T23" fmla="*/ 58 h 58"/>
                <a:gd name="T24" fmla="*/ 12 w 58"/>
                <a:gd name="T25" fmla="*/ 52 h 58"/>
                <a:gd name="T26" fmla="*/ 4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4" y="15"/>
                  </a:lnTo>
                  <a:lnTo>
                    <a:pt x="12" y="5"/>
                  </a:lnTo>
                  <a:lnTo>
                    <a:pt x="24" y="0"/>
                  </a:lnTo>
                  <a:lnTo>
                    <a:pt x="37" y="0"/>
                  </a:lnTo>
                  <a:lnTo>
                    <a:pt x="49" y="5"/>
                  </a:lnTo>
                  <a:lnTo>
                    <a:pt x="56" y="15"/>
                  </a:lnTo>
                  <a:lnTo>
                    <a:pt x="58" y="29"/>
                  </a:lnTo>
                  <a:lnTo>
                    <a:pt x="56" y="42"/>
                  </a:lnTo>
                  <a:lnTo>
                    <a:pt x="49" y="52"/>
                  </a:lnTo>
                  <a:lnTo>
                    <a:pt x="37" y="58"/>
                  </a:lnTo>
                  <a:lnTo>
                    <a:pt x="24" y="58"/>
                  </a:lnTo>
                  <a:lnTo>
                    <a:pt x="12" y="52"/>
                  </a:lnTo>
                  <a:lnTo>
                    <a:pt x="4"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6768" name="Freeform 95"/>
            <p:cNvSpPr>
              <a:spLocks/>
            </p:cNvSpPr>
            <p:nvPr/>
          </p:nvSpPr>
          <p:spPr bwMode="auto">
            <a:xfrm>
              <a:off x="9154" y="7094"/>
              <a:ext cx="58" cy="58"/>
            </a:xfrm>
            <a:custGeom>
              <a:avLst/>
              <a:gdLst>
                <a:gd name="T0" fmla="*/ 0 w 58"/>
                <a:gd name="T1" fmla="*/ 29 h 58"/>
                <a:gd name="T2" fmla="*/ 4 w 58"/>
                <a:gd name="T3" fmla="*/ 15 h 58"/>
                <a:gd name="T4" fmla="*/ 12 w 58"/>
                <a:gd name="T5" fmla="*/ 5 h 58"/>
                <a:gd name="T6" fmla="*/ 24 w 58"/>
                <a:gd name="T7" fmla="*/ 0 h 58"/>
                <a:gd name="T8" fmla="*/ 37 w 58"/>
                <a:gd name="T9" fmla="*/ 0 h 58"/>
                <a:gd name="T10" fmla="*/ 49 w 58"/>
                <a:gd name="T11" fmla="*/ 5 h 58"/>
                <a:gd name="T12" fmla="*/ 56 w 58"/>
                <a:gd name="T13" fmla="*/ 15 h 58"/>
                <a:gd name="T14" fmla="*/ 58 w 58"/>
                <a:gd name="T15" fmla="*/ 29 h 58"/>
                <a:gd name="T16" fmla="*/ 56 w 58"/>
                <a:gd name="T17" fmla="*/ 42 h 58"/>
                <a:gd name="T18" fmla="*/ 49 w 58"/>
                <a:gd name="T19" fmla="*/ 52 h 58"/>
                <a:gd name="T20" fmla="*/ 37 w 58"/>
                <a:gd name="T21" fmla="*/ 58 h 58"/>
                <a:gd name="T22" fmla="*/ 24 w 58"/>
                <a:gd name="T23" fmla="*/ 58 h 58"/>
                <a:gd name="T24" fmla="*/ 12 w 58"/>
                <a:gd name="T25" fmla="*/ 52 h 58"/>
                <a:gd name="T26" fmla="*/ 4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4" y="15"/>
                  </a:lnTo>
                  <a:lnTo>
                    <a:pt x="12" y="5"/>
                  </a:lnTo>
                  <a:lnTo>
                    <a:pt x="24" y="0"/>
                  </a:lnTo>
                  <a:lnTo>
                    <a:pt x="37" y="0"/>
                  </a:lnTo>
                  <a:lnTo>
                    <a:pt x="49" y="5"/>
                  </a:lnTo>
                  <a:lnTo>
                    <a:pt x="56" y="15"/>
                  </a:lnTo>
                  <a:lnTo>
                    <a:pt x="58" y="29"/>
                  </a:lnTo>
                  <a:lnTo>
                    <a:pt x="56" y="42"/>
                  </a:lnTo>
                  <a:lnTo>
                    <a:pt x="49" y="52"/>
                  </a:lnTo>
                  <a:lnTo>
                    <a:pt x="37" y="58"/>
                  </a:lnTo>
                  <a:lnTo>
                    <a:pt x="24" y="58"/>
                  </a:lnTo>
                  <a:lnTo>
                    <a:pt x="12" y="52"/>
                  </a:lnTo>
                  <a:lnTo>
                    <a:pt x="4"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6769" name="Line 96"/>
            <p:cNvSpPr>
              <a:spLocks noChangeShapeType="1"/>
            </p:cNvSpPr>
            <p:nvPr/>
          </p:nvSpPr>
          <p:spPr bwMode="auto">
            <a:xfrm>
              <a:off x="8025" y="6254"/>
              <a:ext cx="1" cy="869"/>
            </a:xfrm>
            <a:prstGeom prst="line">
              <a:avLst/>
            </a:prstGeom>
            <a:noFill/>
            <a:ln w="2540">
              <a:solidFill>
                <a:srgbClr val="000000"/>
              </a:solidFill>
              <a:round/>
              <a:headEnd/>
              <a:tailEnd/>
            </a:ln>
          </p:spPr>
          <p:txBody>
            <a:bodyPr/>
            <a:lstStyle/>
            <a:p>
              <a:endParaRPr lang="en-US"/>
            </a:p>
          </p:txBody>
        </p:sp>
        <p:sp>
          <p:nvSpPr>
            <p:cNvPr id="116770" name="Line 97"/>
            <p:cNvSpPr>
              <a:spLocks noChangeShapeType="1"/>
            </p:cNvSpPr>
            <p:nvPr/>
          </p:nvSpPr>
          <p:spPr bwMode="auto">
            <a:xfrm>
              <a:off x="8025" y="7123"/>
              <a:ext cx="1158" cy="1"/>
            </a:xfrm>
            <a:prstGeom prst="line">
              <a:avLst/>
            </a:prstGeom>
            <a:noFill/>
            <a:ln w="2540">
              <a:solidFill>
                <a:srgbClr val="000000"/>
              </a:solidFill>
              <a:round/>
              <a:headEnd/>
              <a:tailEnd/>
            </a:ln>
          </p:spPr>
          <p:txBody>
            <a:bodyPr/>
            <a:lstStyle/>
            <a:p>
              <a:endParaRPr lang="en-US"/>
            </a:p>
          </p:txBody>
        </p:sp>
        <p:sp>
          <p:nvSpPr>
            <p:cNvPr id="116771" name="Line 98"/>
            <p:cNvSpPr>
              <a:spLocks noChangeShapeType="1"/>
            </p:cNvSpPr>
            <p:nvPr/>
          </p:nvSpPr>
          <p:spPr bwMode="auto">
            <a:xfrm>
              <a:off x="9183" y="6254"/>
              <a:ext cx="1" cy="869"/>
            </a:xfrm>
            <a:prstGeom prst="line">
              <a:avLst/>
            </a:prstGeom>
            <a:noFill/>
            <a:ln w="2540">
              <a:solidFill>
                <a:srgbClr val="000000"/>
              </a:solidFill>
              <a:round/>
              <a:headEnd/>
              <a:tailEnd/>
            </a:ln>
          </p:spPr>
          <p:txBody>
            <a:bodyPr/>
            <a:lstStyle/>
            <a:p>
              <a:endParaRPr lang="en-US"/>
            </a:p>
          </p:txBody>
        </p:sp>
        <p:sp>
          <p:nvSpPr>
            <p:cNvPr id="116772" name="Line 99"/>
            <p:cNvSpPr>
              <a:spLocks noChangeShapeType="1"/>
            </p:cNvSpPr>
            <p:nvPr/>
          </p:nvSpPr>
          <p:spPr bwMode="auto">
            <a:xfrm>
              <a:off x="8025" y="6254"/>
              <a:ext cx="1158" cy="1"/>
            </a:xfrm>
            <a:prstGeom prst="line">
              <a:avLst/>
            </a:prstGeom>
            <a:noFill/>
            <a:ln w="2540">
              <a:solidFill>
                <a:srgbClr val="000000"/>
              </a:solidFill>
              <a:round/>
              <a:headEnd/>
              <a:tailEnd/>
            </a:ln>
          </p:spPr>
          <p:txBody>
            <a:bodyPr/>
            <a:lstStyle/>
            <a:p>
              <a:endParaRPr lang="en-US"/>
            </a:p>
          </p:txBody>
        </p:sp>
        <p:sp>
          <p:nvSpPr>
            <p:cNvPr id="116773" name="Line 100"/>
            <p:cNvSpPr>
              <a:spLocks noChangeShapeType="1"/>
            </p:cNvSpPr>
            <p:nvPr/>
          </p:nvSpPr>
          <p:spPr bwMode="auto">
            <a:xfrm flipH="1" flipV="1">
              <a:off x="8025" y="6254"/>
              <a:ext cx="1158" cy="869"/>
            </a:xfrm>
            <a:prstGeom prst="line">
              <a:avLst/>
            </a:prstGeom>
            <a:noFill/>
            <a:ln w="2540">
              <a:solidFill>
                <a:srgbClr val="000000"/>
              </a:solidFill>
              <a:round/>
              <a:headEnd/>
              <a:tailEnd/>
            </a:ln>
          </p:spPr>
          <p:txBody>
            <a:bodyPr/>
            <a:lstStyle/>
            <a:p>
              <a:endParaRPr lang="en-US"/>
            </a:p>
          </p:txBody>
        </p:sp>
        <p:sp>
          <p:nvSpPr>
            <p:cNvPr id="116774" name="Rectangle 101"/>
            <p:cNvSpPr>
              <a:spLocks noChangeArrowheads="1"/>
            </p:cNvSpPr>
            <p:nvPr/>
          </p:nvSpPr>
          <p:spPr bwMode="auto">
            <a:xfrm>
              <a:off x="9177" y="5761"/>
              <a:ext cx="108" cy="256"/>
            </a:xfrm>
            <a:prstGeom prst="rect">
              <a:avLst/>
            </a:prstGeom>
            <a:noFill/>
            <a:ln w="9525">
              <a:noFill/>
              <a:miter lim="800000"/>
              <a:headEnd/>
              <a:tailEnd/>
            </a:ln>
          </p:spPr>
          <p:txBody>
            <a:bodyPr wrap="none" lIns="0" tIns="0" rIns="0" bIns="0">
              <a:spAutoFit/>
            </a:bodyPr>
            <a:lstStyle/>
            <a:p>
              <a:r>
                <a:rPr lang="en-US" sz="1400" i="1">
                  <a:solidFill>
                    <a:srgbClr val="000000"/>
                  </a:solidFill>
                </a:rPr>
                <a:t>b</a:t>
              </a:r>
              <a:endParaRPr lang="en-US"/>
            </a:p>
          </p:txBody>
        </p:sp>
        <p:sp>
          <p:nvSpPr>
            <p:cNvPr id="116775" name="Rectangle 102"/>
            <p:cNvSpPr>
              <a:spLocks noChangeArrowheads="1"/>
            </p:cNvSpPr>
            <p:nvPr/>
          </p:nvSpPr>
          <p:spPr bwMode="auto">
            <a:xfrm>
              <a:off x="7979" y="5761"/>
              <a:ext cx="108" cy="256"/>
            </a:xfrm>
            <a:prstGeom prst="rect">
              <a:avLst/>
            </a:prstGeom>
            <a:noFill/>
            <a:ln w="9525">
              <a:noFill/>
              <a:miter lim="800000"/>
              <a:headEnd/>
              <a:tailEnd/>
            </a:ln>
          </p:spPr>
          <p:txBody>
            <a:bodyPr wrap="none" lIns="0" tIns="0" rIns="0" bIns="0">
              <a:spAutoFit/>
            </a:bodyPr>
            <a:lstStyle/>
            <a:p>
              <a:r>
                <a:rPr lang="en-US" sz="1400" i="1">
                  <a:solidFill>
                    <a:srgbClr val="000000"/>
                  </a:solidFill>
                </a:rPr>
                <a:t>a</a:t>
              </a:r>
              <a:endParaRPr lang="en-US"/>
            </a:p>
          </p:txBody>
        </p:sp>
        <p:sp>
          <p:nvSpPr>
            <p:cNvPr id="116776" name="Rectangle 103"/>
            <p:cNvSpPr>
              <a:spLocks noChangeArrowheads="1"/>
            </p:cNvSpPr>
            <p:nvPr/>
          </p:nvSpPr>
          <p:spPr bwMode="auto">
            <a:xfrm>
              <a:off x="7986" y="7187"/>
              <a:ext cx="98" cy="256"/>
            </a:xfrm>
            <a:prstGeom prst="rect">
              <a:avLst/>
            </a:prstGeom>
            <a:noFill/>
            <a:ln w="9525">
              <a:noFill/>
              <a:miter lim="800000"/>
              <a:headEnd/>
              <a:tailEnd/>
            </a:ln>
          </p:spPr>
          <p:txBody>
            <a:bodyPr wrap="none" lIns="0" tIns="0" rIns="0" bIns="0">
              <a:spAutoFit/>
            </a:bodyPr>
            <a:lstStyle/>
            <a:p>
              <a:r>
                <a:rPr lang="en-US" sz="1400" i="1">
                  <a:solidFill>
                    <a:srgbClr val="000000"/>
                  </a:solidFill>
                </a:rPr>
                <a:t>c</a:t>
              </a:r>
              <a:endParaRPr lang="en-US"/>
            </a:p>
          </p:txBody>
        </p:sp>
        <p:sp>
          <p:nvSpPr>
            <p:cNvPr id="116777" name="Rectangle 104"/>
            <p:cNvSpPr>
              <a:spLocks noChangeArrowheads="1"/>
            </p:cNvSpPr>
            <p:nvPr/>
          </p:nvSpPr>
          <p:spPr bwMode="auto">
            <a:xfrm>
              <a:off x="9138" y="7187"/>
              <a:ext cx="108" cy="256"/>
            </a:xfrm>
            <a:prstGeom prst="rect">
              <a:avLst/>
            </a:prstGeom>
            <a:noFill/>
            <a:ln w="9525">
              <a:noFill/>
              <a:miter lim="800000"/>
              <a:headEnd/>
              <a:tailEnd/>
            </a:ln>
          </p:spPr>
          <p:txBody>
            <a:bodyPr wrap="none" lIns="0" tIns="0" rIns="0" bIns="0">
              <a:spAutoFit/>
            </a:bodyPr>
            <a:lstStyle/>
            <a:p>
              <a:r>
                <a:rPr lang="en-US" sz="1400" i="1">
                  <a:solidFill>
                    <a:srgbClr val="000000"/>
                  </a:solidFill>
                </a:rPr>
                <a:t>d</a:t>
              </a:r>
              <a:endParaRPr lang="en-US"/>
            </a:p>
          </p:txBody>
        </p:sp>
        <p:sp>
          <p:nvSpPr>
            <p:cNvPr id="116778" name="Freeform 105"/>
            <p:cNvSpPr>
              <a:spLocks/>
            </p:cNvSpPr>
            <p:nvPr/>
          </p:nvSpPr>
          <p:spPr bwMode="auto">
            <a:xfrm>
              <a:off x="5410" y="6225"/>
              <a:ext cx="58" cy="58"/>
            </a:xfrm>
            <a:custGeom>
              <a:avLst/>
              <a:gdLst>
                <a:gd name="T0" fmla="*/ 0 w 58"/>
                <a:gd name="T1" fmla="*/ 29 h 58"/>
                <a:gd name="T2" fmla="*/ 2 w 58"/>
                <a:gd name="T3" fmla="*/ 16 h 58"/>
                <a:gd name="T4" fmla="*/ 10 w 58"/>
                <a:gd name="T5" fmla="*/ 6 h 58"/>
                <a:gd name="T6" fmla="*/ 22 w 58"/>
                <a:gd name="T7" fmla="*/ 0 h 58"/>
                <a:gd name="T8" fmla="*/ 35 w 58"/>
                <a:gd name="T9" fmla="*/ 0 h 58"/>
                <a:gd name="T10" fmla="*/ 47 w 58"/>
                <a:gd name="T11" fmla="*/ 6 h 58"/>
                <a:gd name="T12" fmla="*/ 54 w 58"/>
                <a:gd name="T13" fmla="*/ 16 h 58"/>
                <a:gd name="T14" fmla="*/ 58 w 58"/>
                <a:gd name="T15" fmla="*/ 29 h 58"/>
                <a:gd name="T16" fmla="*/ 54 w 58"/>
                <a:gd name="T17" fmla="*/ 43 h 58"/>
                <a:gd name="T18" fmla="*/ 47 w 58"/>
                <a:gd name="T19" fmla="*/ 52 h 58"/>
                <a:gd name="T20" fmla="*/ 35 w 58"/>
                <a:gd name="T21" fmla="*/ 58 h 58"/>
                <a:gd name="T22" fmla="*/ 22 w 58"/>
                <a:gd name="T23" fmla="*/ 58 h 58"/>
                <a:gd name="T24" fmla="*/ 10 w 58"/>
                <a:gd name="T25" fmla="*/ 52 h 58"/>
                <a:gd name="T26" fmla="*/ 2 w 58"/>
                <a:gd name="T27" fmla="*/ 43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6"/>
                  </a:lnTo>
                  <a:lnTo>
                    <a:pt x="10" y="6"/>
                  </a:lnTo>
                  <a:lnTo>
                    <a:pt x="22" y="0"/>
                  </a:lnTo>
                  <a:lnTo>
                    <a:pt x="35" y="0"/>
                  </a:lnTo>
                  <a:lnTo>
                    <a:pt x="47" y="6"/>
                  </a:lnTo>
                  <a:lnTo>
                    <a:pt x="54" y="16"/>
                  </a:lnTo>
                  <a:lnTo>
                    <a:pt x="58" y="29"/>
                  </a:lnTo>
                  <a:lnTo>
                    <a:pt x="54" y="43"/>
                  </a:lnTo>
                  <a:lnTo>
                    <a:pt x="47" y="52"/>
                  </a:lnTo>
                  <a:lnTo>
                    <a:pt x="35" y="58"/>
                  </a:lnTo>
                  <a:lnTo>
                    <a:pt x="22" y="58"/>
                  </a:lnTo>
                  <a:lnTo>
                    <a:pt x="10" y="52"/>
                  </a:lnTo>
                  <a:lnTo>
                    <a:pt x="2" y="43"/>
                  </a:lnTo>
                  <a:lnTo>
                    <a:pt x="0" y="29"/>
                  </a:lnTo>
                  <a:close/>
                </a:path>
              </a:pathLst>
            </a:custGeom>
            <a:solidFill>
              <a:srgbClr val="000000"/>
            </a:solidFill>
            <a:ln w="2540">
              <a:solidFill>
                <a:srgbClr val="000000"/>
              </a:solidFill>
              <a:round/>
              <a:headEnd/>
              <a:tailEnd/>
            </a:ln>
          </p:spPr>
          <p:txBody>
            <a:bodyPr/>
            <a:lstStyle/>
            <a:p>
              <a:endParaRPr lang="en-US"/>
            </a:p>
          </p:txBody>
        </p:sp>
        <p:sp>
          <p:nvSpPr>
            <p:cNvPr id="116779" name="Freeform 106"/>
            <p:cNvSpPr>
              <a:spLocks/>
            </p:cNvSpPr>
            <p:nvPr/>
          </p:nvSpPr>
          <p:spPr bwMode="auto">
            <a:xfrm>
              <a:off x="5410" y="7094"/>
              <a:ext cx="58" cy="58"/>
            </a:xfrm>
            <a:custGeom>
              <a:avLst/>
              <a:gdLst>
                <a:gd name="T0" fmla="*/ 0 w 58"/>
                <a:gd name="T1" fmla="*/ 29 h 58"/>
                <a:gd name="T2" fmla="*/ 2 w 58"/>
                <a:gd name="T3" fmla="*/ 15 h 58"/>
                <a:gd name="T4" fmla="*/ 10 w 58"/>
                <a:gd name="T5" fmla="*/ 5 h 58"/>
                <a:gd name="T6" fmla="*/ 22 w 58"/>
                <a:gd name="T7" fmla="*/ 0 h 58"/>
                <a:gd name="T8" fmla="*/ 35 w 58"/>
                <a:gd name="T9" fmla="*/ 0 h 58"/>
                <a:gd name="T10" fmla="*/ 47 w 58"/>
                <a:gd name="T11" fmla="*/ 5 h 58"/>
                <a:gd name="T12" fmla="*/ 54 w 58"/>
                <a:gd name="T13" fmla="*/ 15 h 58"/>
                <a:gd name="T14" fmla="*/ 58 w 58"/>
                <a:gd name="T15" fmla="*/ 29 h 58"/>
                <a:gd name="T16" fmla="*/ 54 w 58"/>
                <a:gd name="T17" fmla="*/ 42 h 58"/>
                <a:gd name="T18" fmla="*/ 47 w 58"/>
                <a:gd name="T19" fmla="*/ 52 h 58"/>
                <a:gd name="T20" fmla="*/ 35 w 58"/>
                <a:gd name="T21" fmla="*/ 58 h 58"/>
                <a:gd name="T22" fmla="*/ 22 w 58"/>
                <a:gd name="T23" fmla="*/ 58 h 58"/>
                <a:gd name="T24" fmla="*/ 10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10" y="5"/>
                  </a:lnTo>
                  <a:lnTo>
                    <a:pt x="22" y="0"/>
                  </a:lnTo>
                  <a:lnTo>
                    <a:pt x="35" y="0"/>
                  </a:lnTo>
                  <a:lnTo>
                    <a:pt x="47" y="5"/>
                  </a:lnTo>
                  <a:lnTo>
                    <a:pt x="54" y="15"/>
                  </a:lnTo>
                  <a:lnTo>
                    <a:pt x="58" y="29"/>
                  </a:lnTo>
                  <a:lnTo>
                    <a:pt x="54" y="42"/>
                  </a:lnTo>
                  <a:lnTo>
                    <a:pt x="47" y="52"/>
                  </a:lnTo>
                  <a:lnTo>
                    <a:pt x="35" y="58"/>
                  </a:lnTo>
                  <a:lnTo>
                    <a:pt x="22" y="58"/>
                  </a:lnTo>
                  <a:lnTo>
                    <a:pt x="10"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6780" name="Freeform 107"/>
            <p:cNvSpPr>
              <a:spLocks/>
            </p:cNvSpPr>
            <p:nvPr/>
          </p:nvSpPr>
          <p:spPr bwMode="auto">
            <a:xfrm>
              <a:off x="6568" y="6225"/>
              <a:ext cx="58" cy="58"/>
            </a:xfrm>
            <a:custGeom>
              <a:avLst/>
              <a:gdLst>
                <a:gd name="T0" fmla="*/ 0 w 58"/>
                <a:gd name="T1" fmla="*/ 29 h 58"/>
                <a:gd name="T2" fmla="*/ 2 w 58"/>
                <a:gd name="T3" fmla="*/ 16 h 58"/>
                <a:gd name="T4" fmla="*/ 10 w 58"/>
                <a:gd name="T5" fmla="*/ 6 h 58"/>
                <a:gd name="T6" fmla="*/ 22 w 58"/>
                <a:gd name="T7" fmla="*/ 0 h 58"/>
                <a:gd name="T8" fmla="*/ 35 w 58"/>
                <a:gd name="T9" fmla="*/ 0 h 58"/>
                <a:gd name="T10" fmla="*/ 47 w 58"/>
                <a:gd name="T11" fmla="*/ 6 h 58"/>
                <a:gd name="T12" fmla="*/ 54 w 58"/>
                <a:gd name="T13" fmla="*/ 16 h 58"/>
                <a:gd name="T14" fmla="*/ 58 w 58"/>
                <a:gd name="T15" fmla="*/ 29 h 58"/>
                <a:gd name="T16" fmla="*/ 54 w 58"/>
                <a:gd name="T17" fmla="*/ 43 h 58"/>
                <a:gd name="T18" fmla="*/ 47 w 58"/>
                <a:gd name="T19" fmla="*/ 52 h 58"/>
                <a:gd name="T20" fmla="*/ 35 w 58"/>
                <a:gd name="T21" fmla="*/ 58 h 58"/>
                <a:gd name="T22" fmla="*/ 22 w 58"/>
                <a:gd name="T23" fmla="*/ 58 h 58"/>
                <a:gd name="T24" fmla="*/ 10 w 58"/>
                <a:gd name="T25" fmla="*/ 52 h 58"/>
                <a:gd name="T26" fmla="*/ 2 w 58"/>
                <a:gd name="T27" fmla="*/ 43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6"/>
                  </a:lnTo>
                  <a:lnTo>
                    <a:pt x="10" y="6"/>
                  </a:lnTo>
                  <a:lnTo>
                    <a:pt x="22" y="0"/>
                  </a:lnTo>
                  <a:lnTo>
                    <a:pt x="35" y="0"/>
                  </a:lnTo>
                  <a:lnTo>
                    <a:pt x="47" y="6"/>
                  </a:lnTo>
                  <a:lnTo>
                    <a:pt x="54" y="16"/>
                  </a:lnTo>
                  <a:lnTo>
                    <a:pt x="58" y="29"/>
                  </a:lnTo>
                  <a:lnTo>
                    <a:pt x="54" y="43"/>
                  </a:lnTo>
                  <a:lnTo>
                    <a:pt x="47" y="52"/>
                  </a:lnTo>
                  <a:lnTo>
                    <a:pt x="35" y="58"/>
                  </a:lnTo>
                  <a:lnTo>
                    <a:pt x="22" y="58"/>
                  </a:lnTo>
                  <a:lnTo>
                    <a:pt x="10" y="52"/>
                  </a:lnTo>
                  <a:lnTo>
                    <a:pt x="2" y="43"/>
                  </a:lnTo>
                  <a:lnTo>
                    <a:pt x="0" y="29"/>
                  </a:lnTo>
                  <a:close/>
                </a:path>
              </a:pathLst>
            </a:custGeom>
            <a:solidFill>
              <a:srgbClr val="000000"/>
            </a:solidFill>
            <a:ln w="2540">
              <a:solidFill>
                <a:srgbClr val="000000"/>
              </a:solidFill>
              <a:round/>
              <a:headEnd/>
              <a:tailEnd/>
            </a:ln>
          </p:spPr>
          <p:txBody>
            <a:bodyPr/>
            <a:lstStyle/>
            <a:p>
              <a:endParaRPr lang="en-US"/>
            </a:p>
          </p:txBody>
        </p:sp>
        <p:sp>
          <p:nvSpPr>
            <p:cNvPr id="116781" name="Freeform 108"/>
            <p:cNvSpPr>
              <a:spLocks/>
            </p:cNvSpPr>
            <p:nvPr/>
          </p:nvSpPr>
          <p:spPr bwMode="auto">
            <a:xfrm>
              <a:off x="6568" y="7094"/>
              <a:ext cx="58" cy="58"/>
            </a:xfrm>
            <a:custGeom>
              <a:avLst/>
              <a:gdLst>
                <a:gd name="T0" fmla="*/ 0 w 58"/>
                <a:gd name="T1" fmla="*/ 29 h 58"/>
                <a:gd name="T2" fmla="*/ 2 w 58"/>
                <a:gd name="T3" fmla="*/ 15 h 58"/>
                <a:gd name="T4" fmla="*/ 10 w 58"/>
                <a:gd name="T5" fmla="*/ 5 h 58"/>
                <a:gd name="T6" fmla="*/ 22 w 58"/>
                <a:gd name="T7" fmla="*/ 0 h 58"/>
                <a:gd name="T8" fmla="*/ 35 w 58"/>
                <a:gd name="T9" fmla="*/ 0 h 58"/>
                <a:gd name="T10" fmla="*/ 47 w 58"/>
                <a:gd name="T11" fmla="*/ 5 h 58"/>
                <a:gd name="T12" fmla="*/ 54 w 58"/>
                <a:gd name="T13" fmla="*/ 15 h 58"/>
                <a:gd name="T14" fmla="*/ 58 w 58"/>
                <a:gd name="T15" fmla="*/ 29 h 58"/>
                <a:gd name="T16" fmla="*/ 54 w 58"/>
                <a:gd name="T17" fmla="*/ 42 h 58"/>
                <a:gd name="T18" fmla="*/ 47 w 58"/>
                <a:gd name="T19" fmla="*/ 52 h 58"/>
                <a:gd name="T20" fmla="*/ 35 w 58"/>
                <a:gd name="T21" fmla="*/ 58 h 58"/>
                <a:gd name="T22" fmla="*/ 22 w 58"/>
                <a:gd name="T23" fmla="*/ 58 h 58"/>
                <a:gd name="T24" fmla="*/ 10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10" y="5"/>
                  </a:lnTo>
                  <a:lnTo>
                    <a:pt x="22" y="0"/>
                  </a:lnTo>
                  <a:lnTo>
                    <a:pt x="35" y="0"/>
                  </a:lnTo>
                  <a:lnTo>
                    <a:pt x="47" y="5"/>
                  </a:lnTo>
                  <a:lnTo>
                    <a:pt x="54" y="15"/>
                  </a:lnTo>
                  <a:lnTo>
                    <a:pt x="58" y="29"/>
                  </a:lnTo>
                  <a:lnTo>
                    <a:pt x="54" y="42"/>
                  </a:lnTo>
                  <a:lnTo>
                    <a:pt x="47" y="52"/>
                  </a:lnTo>
                  <a:lnTo>
                    <a:pt x="35" y="58"/>
                  </a:lnTo>
                  <a:lnTo>
                    <a:pt x="22" y="58"/>
                  </a:lnTo>
                  <a:lnTo>
                    <a:pt x="10"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6782" name="Freeform 109"/>
            <p:cNvSpPr>
              <a:spLocks/>
            </p:cNvSpPr>
            <p:nvPr/>
          </p:nvSpPr>
          <p:spPr bwMode="auto">
            <a:xfrm>
              <a:off x="5989" y="6659"/>
              <a:ext cx="58" cy="58"/>
            </a:xfrm>
            <a:custGeom>
              <a:avLst/>
              <a:gdLst>
                <a:gd name="T0" fmla="*/ 0 w 58"/>
                <a:gd name="T1" fmla="*/ 29 h 58"/>
                <a:gd name="T2" fmla="*/ 2 w 58"/>
                <a:gd name="T3" fmla="*/ 16 h 58"/>
                <a:gd name="T4" fmla="*/ 10 w 58"/>
                <a:gd name="T5" fmla="*/ 6 h 58"/>
                <a:gd name="T6" fmla="*/ 22 w 58"/>
                <a:gd name="T7" fmla="*/ 0 h 58"/>
                <a:gd name="T8" fmla="*/ 35 w 58"/>
                <a:gd name="T9" fmla="*/ 0 h 58"/>
                <a:gd name="T10" fmla="*/ 47 w 58"/>
                <a:gd name="T11" fmla="*/ 6 h 58"/>
                <a:gd name="T12" fmla="*/ 54 w 58"/>
                <a:gd name="T13" fmla="*/ 16 h 58"/>
                <a:gd name="T14" fmla="*/ 58 w 58"/>
                <a:gd name="T15" fmla="*/ 29 h 58"/>
                <a:gd name="T16" fmla="*/ 54 w 58"/>
                <a:gd name="T17" fmla="*/ 43 h 58"/>
                <a:gd name="T18" fmla="*/ 47 w 58"/>
                <a:gd name="T19" fmla="*/ 53 h 58"/>
                <a:gd name="T20" fmla="*/ 35 w 58"/>
                <a:gd name="T21" fmla="*/ 58 h 58"/>
                <a:gd name="T22" fmla="*/ 22 w 58"/>
                <a:gd name="T23" fmla="*/ 58 h 58"/>
                <a:gd name="T24" fmla="*/ 10 w 58"/>
                <a:gd name="T25" fmla="*/ 53 h 58"/>
                <a:gd name="T26" fmla="*/ 2 w 58"/>
                <a:gd name="T27" fmla="*/ 43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6"/>
                  </a:lnTo>
                  <a:lnTo>
                    <a:pt x="10" y="6"/>
                  </a:lnTo>
                  <a:lnTo>
                    <a:pt x="22" y="0"/>
                  </a:lnTo>
                  <a:lnTo>
                    <a:pt x="35" y="0"/>
                  </a:lnTo>
                  <a:lnTo>
                    <a:pt x="47" y="6"/>
                  </a:lnTo>
                  <a:lnTo>
                    <a:pt x="54" y="16"/>
                  </a:lnTo>
                  <a:lnTo>
                    <a:pt x="58" y="29"/>
                  </a:lnTo>
                  <a:lnTo>
                    <a:pt x="54" y="43"/>
                  </a:lnTo>
                  <a:lnTo>
                    <a:pt x="47" y="53"/>
                  </a:lnTo>
                  <a:lnTo>
                    <a:pt x="35" y="58"/>
                  </a:lnTo>
                  <a:lnTo>
                    <a:pt x="22" y="58"/>
                  </a:lnTo>
                  <a:lnTo>
                    <a:pt x="10" y="53"/>
                  </a:lnTo>
                  <a:lnTo>
                    <a:pt x="2" y="43"/>
                  </a:lnTo>
                  <a:lnTo>
                    <a:pt x="0" y="29"/>
                  </a:lnTo>
                  <a:close/>
                </a:path>
              </a:pathLst>
            </a:custGeom>
            <a:solidFill>
              <a:srgbClr val="000000"/>
            </a:solidFill>
            <a:ln w="2540">
              <a:solidFill>
                <a:srgbClr val="000000"/>
              </a:solidFill>
              <a:round/>
              <a:headEnd/>
              <a:tailEnd/>
            </a:ln>
          </p:spPr>
          <p:txBody>
            <a:bodyPr/>
            <a:lstStyle/>
            <a:p>
              <a:endParaRPr lang="en-US"/>
            </a:p>
          </p:txBody>
        </p:sp>
        <p:sp>
          <p:nvSpPr>
            <p:cNvPr id="116783" name="Line 110"/>
            <p:cNvSpPr>
              <a:spLocks noChangeShapeType="1"/>
            </p:cNvSpPr>
            <p:nvPr/>
          </p:nvSpPr>
          <p:spPr bwMode="auto">
            <a:xfrm>
              <a:off x="5439" y="6254"/>
              <a:ext cx="1" cy="869"/>
            </a:xfrm>
            <a:prstGeom prst="line">
              <a:avLst/>
            </a:prstGeom>
            <a:noFill/>
            <a:ln w="2540">
              <a:solidFill>
                <a:srgbClr val="000000"/>
              </a:solidFill>
              <a:round/>
              <a:headEnd/>
              <a:tailEnd/>
            </a:ln>
          </p:spPr>
          <p:txBody>
            <a:bodyPr/>
            <a:lstStyle/>
            <a:p>
              <a:endParaRPr lang="en-US"/>
            </a:p>
          </p:txBody>
        </p:sp>
        <p:sp>
          <p:nvSpPr>
            <p:cNvPr id="116784" name="Line 111"/>
            <p:cNvSpPr>
              <a:spLocks noChangeShapeType="1"/>
            </p:cNvSpPr>
            <p:nvPr/>
          </p:nvSpPr>
          <p:spPr bwMode="auto">
            <a:xfrm>
              <a:off x="6597" y="6254"/>
              <a:ext cx="1" cy="869"/>
            </a:xfrm>
            <a:prstGeom prst="line">
              <a:avLst/>
            </a:prstGeom>
            <a:noFill/>
            <a:ln w="2540">
              <a:solidFill>
                <a:srgbClr val="000000"/>
              </a:solidFill>
              <a:round/>
              <a:headEnd/>
              <a:tailEnd/>
            </a:ln>
          </p:spPr>
          <p:txBody>
            <a:bodyPr/>
            <a:lstStyle/>
            <a:p>
              <a:endParaRPr lang="en-US"/>
            </a:p>
          </p:txBody>
        </p:sp>
        <p:sp>
          <p:nvSpPr>
            <p:cNvPr id="116785" name="Line 112"/>
            <p:cNvSpPr>
              <a:spLocks noChangeShapeType="1"/>
            </p:cNvSpPr>
            <p:nvPr/>
          </p:nvSpPr>
          <p:spPr bwMode="auto">
            <a:xfrm flipH="1">
              <a:off x="5439" y="7123"/>
              <a:ext cx="1158" cy="1"/>
            </a:xfrm>
            <a:prstGeom prst="line">
              <a:avLst/>
            </a:prstGeom>
            <a:noFill/>
            <a:ln w="2540">
              <a:solidFill>
                <a:srgbClr val="000000"/>
              </a:solidFill>
              <a:round/>
              <a:headEnd/>
              <a:tailEnd/>
            </a:ln>
          </p:spPr>
          <p:txBody>
            <a:bodyPr/>
            <a:lstStyle/>
            <a:p>
              <a:endParaRPr lang="en-US"/>
            </a:p>
          </p:txBody>
        </p:sp>
        <p:sp>
          <p:nvSpPr>
            <p:cNvPr id="116786" name="Line 113"/>
            <p:cNvSpPr>
              <a:spLocks noChangeShapeType="1"/>
            </p:cNvSpPr>
            <p:nvPr/>
          </p:nvSpPr>
          <p:spPr bwMode="auto">
            <a:xfrm flipH="1">
              <a:off x="5439" y="6254"/>
              <a:ext cx="1158" cy="1"/>
            </a:xfrm>
            <a:prstGeom prst="line">
              <a:avLst/>
            </a:prstGeom>
            <a:noFill/>
            <a:ln w="2540">
              <a:solidFill>
                <a:srgbClr val="000000"/>
              </a:solidFill>
              <a:round/>
              <a:headEnd/>
              <a:tailEnd/>
            </a:ln>
          </p:spPr>
          <p:txBody>
            <a:bodyPr/>
            <a:lstStyle/>
            <a:p>
              <a:endParaRPr lang="en-US"/>
            </a:p>
          </p:txBody>
        </p:sp>
        <p:sp>
          <p:nvSpPr>
            <p:cNvPr id="116787" name="Line 114"/>
            <p:cNvSpPr>
              <a:spLocks noChangeShapeType="1"/>
            </p:cNvSpPr>
            <p:nvPr/>
          </p:nvSpPr>
          <p:spPr bwMode="auto">
            <a:xfrm flipH="1">
              <a:off x="6018" y="6254"/>
              <a:ext cx="579" cy="434"/>
            </a:xfrm>
            <a:prstGeom prst="line">
              <a:avLst/>
            </a:prstGeom>
            <a:noFill/>
            <a:ln w="2540">
              <a:solidFill>
                <a:srgbClr val="000000"/>
              </a:solidFill>
              <a:round/>
              <a:headEnd/>
              <a:tailEnd/>
            </a:ln>
          </p:spPr>
          <p:txBody>
            <a:bodyPr/>
            <a:lstStyle/>
            <a:p>
              <a:endParaRPr lang="en-US"/>
            </a:p>
          </p:txBody>
        </p:sp>
        <p:sp>
          <p:nvSpPr>
            <p:cNvPr id="116788" name="Line 115"/>
            <p:cNvSpPr>
              <a:spLocks noChangeShapeType="1"/>
            </p:cNvSpPr>
            <p:nvPr/>
          </p:nvSpPr>
          <p:spPr bwMode="auto">
            <a:xfrm>
              <a:off x="5439" y="6254"/>
              <a:ext cx="579" cy="434"/>
            </a:xfrm>
            <a:prstGeom prst="line">
              <a:avLst/>
            </a:prstGeom>
            <a:noFill/>
            <a:ln w="2540">
              <a:solidFill>
                <a:srgbClr val="000000"/>
              </a:solidFill>
              <a:round/>
              <a:headEnd/>
              <a:tailEnd/>
            </a:ln>
          </p:spPr>
          <p:txBody>
            <a:bodyPr/>
            <a:lstStyle/>
            <a:p>
              <a:endParaRPr lang="en-US"/>
            </a:p>
          </p:txBody>
        </p:sp>
        <p:sp>
          <p:nvSpPr>
            <p:cNvPr id="116789" name="Line 116"/>
            <p:cNvSpPr>
              <a:spLocks noChangeShapeType="1"/>
            </p:cNvSpPr>
            <p:nvPr/>
          </p:nvSpPr>
          <p:spPr bwMode="auto">
            <a:xfrm>
              <a:off x="6018" y="6688"/>
              <a:ext cx="579" cy="435"/>
            </a:xfrm>
            <a:prstGeom prst="line">
              <a:avLst/>
            </a:prstGeom>
            <a:noFill/>
            <a:ln w="2540">
              <a:solidFill>
                <a:srgbClr val="000000"/>
              </a:solidFill>
              <a:round/>
              <a:headEnd/>
              <a:tailEnd/>
            </a:ln>
          </p:spPr>
          <p:txBody>
            <a:bodyPr/>
            <a:lstStyle/>
            <a:p>
              <a:endParaRPr lang="en-US"/>
            </a:p>
          </p:txBody>
        </p:sp>
        <p:sp>
          <p:nvSpPr>
            <p:cNvPr id="116790" name="Line 117"/>
            <p:cNvSpPr>
              <a:spLocks noChangeShapeType="1"/>
            </p:cNvSpPr>
            <p:nvPr/>
          </p:nvSpPr>
          <p:spPr bwMode="auto">
            <a:xfrm flipH="1">
              <a:off x="5439" y="6688"/>
              <a:ext cx="579" cy="435"/>
            </a:xfrm>
            <a:prstGeom prst="line">
              <a:avLst/>
            </a:prstGeom>
            <a:noFill/>
            <a:ln w="2540">
              <a:solidFill>
                <a:srgbClr val="000000"/>
              </a:solidFill>
              <a:round/>
              <a:headEnd/>
              <a:tailEnd/>
            </a:ln>
          </p:spPr>
          <p:txBody>
            <a:bodyPr/>
            <a:lstStyle/>
            <a:p>
              <a:endParaRPr lang="en-US"/>
            </a:p>
          </p:txBody>
        </p:sp>
        <p:sp>
          <p:nvSpPr>
            <p:cNvPr id="116791" name="Rectangle 118"/>
            <p:cNvSpPr>
              <a:spLocks noChangeArrowheads="1"/>
            </p:cNvSpPr>
            <p:nvPr/>
          </p:nvSpPr>
          <p:spPr bwMode="auto">
            <a:xfrm>
              <a:off x="5395" y="5761"/>
              <a:ext cx="108" cy="256"/>
            </a:xfrm>
            <a:prstGeom prst="rect">
              <a:avLst/>
            </a:prstGeom>
            <a:noFill/>
            <a:ln w="9525">
              <a:noFill/>
              <a:miter lim="800000"/>
              <a:headEnd/>
              <a:tailEnd/>
            </a:ln>
          </p:spPr>
          <p:txBody>
            <a:bodyPr wrap="none" lIns="0" tIns="0" rIns="0" bIns="0">
              <a:spAutoFit/>
            </a:bodyPr>
            <a:lstStyle/>
            <a:p>
              <a:r>
                <a:rPr lang="en-US" sz="1400">
                  <a:solidFill>
                    <a:srgbClr val="000000"/>
                  </a:solidFill>
                </a:rPr>
                <a:t>1</a:t>
              </a:r>
              <a:endParaRPr lang="en-US"/>
            </a:p>
          </p:txBody>
        </p:sp>
        <p:sp>
          <p:nvSpPr>
            <p:cNvPr id="116792" name="Rectangle 119"/>
            <p:cNvSpPr>
              <a:spLocks noChangeArrowheads="1"/>
            </p:cNvSpPr>
            <p:nvPr/>
          </p:nvSpPr>
          <p:spPr bwMode="auto">
            <a:xfrm>
              <a:off x="6552" y="5761"/>
              <a:ext cx="108" cy="256"/>
            </a:xfrm>
            <a:prstGeom prst="rect">
              <a:avLst/>
            </a:prstGeom>
            <a:noFill/>
            <a:ln w="9525">
              <a:noFill/>
              <a:miter lim="800000"/>
              <a:headEnd/>
              <a:tailEnd/>
            </a:ln>
          </p:spPr>
          <p:txBody>
            <a:bodyPr wrap="none" lIns="0" tIns="0" rIns="0" bIns="0">
              <a:spAutoFit/>
            </a:bodyPr>
            <a:lstStyle/>
            <a:p>
              <a:r>
                <a:rPr lang="en-US" sz="1400">
                  <a:solidFill>
                    <a:srgbClr val="000000"/>
                  </a:solidFill>
                </a:rPr>
                <a:t>2</a:t>
              </a:r>
              <a:endParaRPr lang="en-US"/>
            </a:p>
          </p:txBody>
        </p:sp>
        <p:sp>
          <p:nvSpPr>
            <p:cNvPr id="116793" name="Rectangle 120"/>
            <p:cNvSpPr>
              <a:spLocks noChangeArrowheads="1"/>
            </p:cNvSpPr>
            <p:nvPr/>
          </p:nvSpPr>
          <p:spPr bwMode="auto">
            <a:xfrm>
              <a:off x="5974" y="6449"/>
              <a:ext cx="108" cy="256"/>
            </a:xfrm>
            <a:prstGeom prst="rect">
              <a:avLst/>
            </a:prstGeom>
            <a:noFill/>
            <a:ln w="9525">
              <a:noFill/>
              <a:miter lim="800000"/>
              <a:headEnd/>
              <a:tailEnd/>
            </a:ln>
          </p:spPr>
          <p:txBody>
            <a:bodyPr wrap="none" lIns="0" tIns="0" rIns="0" bIns="0">
              <a:spAutoFit/>
            </a:bodyPr>
            <a:lstStyle/>
            <a:p>
              <a:r>
                <a:rPr lang="en-US" sz="1400">
                  <a:solidFill>
                    <a:srgbClr val="000000"/>
                  </a:solidFill>
                </a:rPr>
                <a:t>3</a:t>
              </a:r>
              <a:endParaRPr lang="en-US"/>
            </a:p>
          </p:txBody>
        </p:sp>
        <p:sp>
          <p:nvSpPr>
            <p:cNvPr id="116794" name="Rectangle 121"/>
            <p:cNvSpPr>
              <a:spLocks noChangeArrowheads="1"/>
            </p:cNvSpPr>
            <p:nvPr/>
          </p:nvSpPr>
          <p:spPr bwMode="auto">
            <a:xfrm>
              <a:off x="5395" y="7159"/>
              <a:ext cx="108" cy="256"/>
            </a:xfrm>
            <a:prstGeom prst="rect">
              <a:avLst/>
            </a:prstGeom>
            <a:noFill/>
            <a:ln w="9525">
              <a:noFill/>
              <a:miter lim="800000"/>
              <a:headEnd/>
              <a:tailEnd/>
            </a:ln>
          </p:spPr>
          <p:txBody>
            <a:bodyPr wrap="none" lIns="0" tIns="0" rIns="0" bIns="0">
              <a:spAutoFit/>
            </a:bodyPr>
            <a:lstStyle/>
            <a:p>
              <a:r>
                <a:rPr lang="en-US" sz="1400">
                  <a:solidFill>
                    <a:srgbClr val="000000"/>
                  </a:solidFill>
                </a:rPr>
                <a:t>4</a:t>
              </a:r>
              <a:endParaRPr lang="en-US"/>
            </a:p>
          </p:txBody>
        </p:sp>
        <p:sp>
          <p:nvSpPr>
            <p:cNvPr id="116795" name="Rectangle 122"/>
            <p:cNvSpPr>
              <a:spLocks noChangeArrowheads="1"/>
            </p:cNvSpPr>
            <p:nvPr/>
          </p:nvSpPr>
          <p:spPr bwMode="auto">
            <a:xfrm>
              <a:off x="6552" y="7159"/>
              <a:ext cx="108" cy="256"/>
            </a:xfrm>
            <a:prstGeom prst="rect">
              <a:avLst/>
            </a:prstGeom>
            <a:noFill/>
            <a:ln w="9525">
              <a:noFill/>
              <a:miter lim="800000"/>
              <a:headEnd/>
              <a:tailEnd/>
            </a:ln>
          </p:spPr>
          <p:txBody>
            <a:bodyPr wrap="none" lIns="0" tIns="0" rIns="0" bIns="0">
              <a:spAutoFit/>
            </a:bodyPr>
            <a:lstStyle/>
            <a:p>
              <a:r>
                <a:rPr lang="en-US" sz="1400">
                  <a:solidFill>
                    <a:srgbClr val="000000"/>
                  </a:solidFill>
                </a:rPr>
                <a:t>5</a:t>
              </a:r>
              <a:endParaRPr lang="en-US"/>
            </a:p>
          </p:txBody>
        </p:sp>
        <p:sp>
          <p:nvSpPr>
            <p:cNvPr id="116796" name="Freeform 123"/>
            <p:cNvSpPr>
              <a:spLocks/>
            </p:cNvSpPr>
            <p:nvPr/>
          </p:nvSpPr>
          <p:spPr bwMode="auto">
            <a:xfrm>
              <a:off x="9753" y="7094"/>
              <a:ext cx="58" cy="58"/>
            </a:xfrm>
            <a:custGeom>
              <a:avLst/>
              <a:gdLst>
                <a:gd name="T0" fmla="*/ 0 w 58"/>
                <a:gd name="T1" fmla="*/ 29 h 58"/>
                <a:gd name="T2" fmla="*/ 2 w 58"/>
                <a:gd name="T3" fmla="*/ 15 h 58"/>
                <a:gd name="T4" fmla="*/ 9 w 58"/>
                <a:gd name="T5" fmla="*/ 5 h 58"/>
                <a:gd name="T6" fmla="*/ 21 w 58"/>
                <a:gd name="T7" fmla="*/ 0 h 58"/>
                <a:gd name="T8" fmla="*/ 34 w 58"/>
                <a:gd name="T9" fmla="*/ 0 h 58"/>
                <a:gd name="T10" fmla="*/ 46 w 58"/>
                <a:gd name="T11" fmla="*/ 5 h 58"/>
                <a:gd name="T12" fmla="*/ 54 w 58"/>
                <a:gd name="T13" fmla="*/ 15 h 58"/>
                <a:gd name="T14" fmla="*/ 58 w 58"/>
                <a:gd name="T15" fmla="*/ 29 h 58"/>
                <a:gd name="T16" fmla="*/ 54 w 58"/>
                <a:gd name="T17" fmla="*/ 42 h 58"/>
                <a:gd name="T18" fmla="*/ 46 w 58"/>
                <a:gd name="T19" fmla="*/ 52 h 58"/>
                <a:gd name="T20" fmla="*/ 34 w 58"/>
                <a:gd name="T21" fmla="*/ 58 h 58"/>
                <a:gd name="T22" fmla="*/ 21 w 58"/>
                <a:gd name="T23" fmla="*/ 58 h 58"/>
                <a:gd name="T24" fmla="*/ 9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9" y="5"/>
                  </a:lnTo>
                  <a:lnTo>
                    <a:pt x="21" y="0"/>
                  </a:lnTo>
                  <a:lnTo>
                    <a:pt x="34" y="0"/>
                  </a:lnTo>
                  <a:lnTo>
                    <a:pt x="46" y="5"/>
                  </a:lnTo>
                  <a:lnTo>
                    <a:pt x="54" y="15"/>
                  </a:lnTo>
                  <a:lnTo>
                    <a:pt x="58" y="29"/>
                  </a:lnTo>
                  <a:lnTo>
                    <a:pt x="54" y="42"/>
                  </a:lnTo>
                  <a:lnTo>
                    <a:pt x="46" y="52"/>
                  </a:lnTo>
                  <a:lnTo>
                    <a:pt x="34" y="58"/>
                  </a:lnTo>
                  <a:lnTo>
                    <a:pt x="21" y="58"/>
                  </a:lnTo>
                  <a:lnTo>
                    <a:pt x="9"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6797" name="Line 124"/>
            <p:cNvSpPr>
              <a:spLocks noChangeShapeType="1"/>
            </p:cNvSpPr>
            <p:nvPr/>
          </p:nvSpPr>
          <p:spPr bwMode="auto">
            <a:xfrm>
              <a:off x="9183" y="6254"/>
              <a:ext cx="599" cy="869"/>
            </a:xfrm>
            <a:prstGeom prst="line">
              <a:avLst/>
            </a:prstGeom>
            <a:noFill/>
            <a:ln w="2540">
              <a:solidFill>
                <a:srgbClr val="000000"/>
              </a:solidFill>
              <a:round/>
              <a:headEnd/>
              <a:tailEnd/>
            </a:ln>
          </p:spPr>
          <p:txBody>
            <a:bodyPr/>
            <a:lstStyle/>
            <a:p>
              <a:endParaRPr lang="en-US"/>
            </a:p>
          </p:txBody>
        </p:sp>
        <p:sp>
          <p:nvSpPr>
            <p:cNvPr id="116798" name="Line 125"/>
            <p:cNvSpPr>
              <a:spLocks noChangeShapeType="1"/>
            </p:cNvSpPr>
            <p:nvPr/>
          </p:nvSpPr>
          <p:spPr bwMode="auto">
            <a:xfrm flipH="1">
              <a:off x="9183" y="7123"/>
              <a:ext cx="599" cy="1"/>
            </a:xfrm>
            <a:prstGeom prst="line">
              <a:avLst/>
            </a:prstGeom>
            <a:noFill/>
            <a:ln w="2540">
              <a:solidFill>
                <a:srgbClr val="000000"/>
              </a:solidFill>
              <a:round/>
              <a:headEnd/>
              <a:tailEnd/>
            </a:ln>
          </p:spPr>
          <p:txBody>
            <a:bodyPr/>
            <a:lstStyle/>
            <a:p>
              <a:endParaRPr lang="en-US"/>
            </a:p>
          </p:txBody>
        </p:sp>
        <p:sp>
          <p:nvSpPr>
            <p:cNvPr id="116799" name="Rectangle 126"/>
            <p:cNvSpPr>
              <a:spLocks noChangeArrowheads="1"/>
            </p:cNvSpPr>
            <p:nvPr/>
          </p:nvSpPr>
          <p:spPr bwMode="auto">
            <a:xfrm>
              <a:off x="9845" y="7159"/>
              <a:ext cx="108" cy="256"/>
            </a:xfrm>
            <a:prstGeom prst="rect">
              <a:avLst/>
            </a:prstGeom>
            <a:noFill/>
            <a:ln w="9525">
              <a:noFill/>
              <a:miter lim="800000"/>
              <a:headEnd/>
              <a:tailEnd/>
            </a:ln>
          </p:spPr>
          <p:txBody>
            <a:bodyPr wrap="none" lIns="0" tIns="0" rIns="0" bIns="0">
              <a:spAutoFit/>
            </a:bodyPr>
            <a:lstStyle/>
            <a:p>
              <a:r>
                <a:rPr lang="en-US" sz="1400" i="1">
                  <a:solidFill>
                    <a:srgbClr val="000000"/>
                  </a:solidFill>
                </a:rPr>
                <a:t>e</a:t>
              </a:r>
              <a:endParaRPr lang="en-US"/>
            </a:p>
          </p:txBody>
        </p:sp>
        <p:sp>
          <p:nvSpPr>
            <p:cNvPr id="116800" name="Rectangle 127"/>
            <p:cNvSpPr>
              <a:spLocks noChangeArrowheads="1"/>
            </p:cNvSpPr>
            <p:nvPr/>
          </p:nvSpPr>
          <p:spPr bwMode="auto">
            <a:xfrm>
              <a:off x="2340" y="6000"/>
              <a:ext cx="237" cy="256"/>
            </a:xfrm>
            <a:prstGeom prst="rect">
              <a:avLst/>
            </a:prstGeom>
            <a:noFill/>
            <a:ln w="9525">
              <a:noFill/>
              <a:miter lim="800000"/>
              <a:headEnd/>
              <a:tailEnd/>
            </a:ln>
          </p:spPr>
          <p:txBody>
            <a:bodyPr wrap="none" lIns="0" tIns="0" rIns="0" bIns="0">
              <a:spAutoFit/>
            </a:bodyPr>
            <a:lstStyle/>
            <a:p>
              <a:r>
                <a:rPr lang="en-US" sz="1400">
                  <a:solidFill>
                    <a:srgbClr val="000000"/>
                  </a:solidFill>
                </a:rPr>
                <a:t>(d)</a:t>
              </a:r>
              <a:endParaRPr lang="en-US"/>
            </a:p>
          </p:txBody>
        </p:sp>
        <p:sp>
          <p:nvSpPr>
            <p:cNvPr id="116801" name="Rectangle 128"/>
            <p:cNvSpPr>
              <a:spLocks noChangeArrowheads="1"/>
            </p:cNvSpPr>
            <p:nvPr/>
          </p:nvSpPr>
          <p:spPr bwMode="auto">
            <a:xfrm>
              <a:off x="4878" y="6029"/>
              <a:ext cx="236" cy="256"/>
            </a:xfrm>
            <a:prstGeom prst="rect">
              <a:avLst/>
            </a:prstGeom>
            <a:noFill/>
            <a:ln w="9525">
              <a:noFill/>
              <a:miter lim="800000"/>
              <a:headEnd/>
              <a:tailEnd/>
            </a:ln>
          </p:spPr>
          <p:txBody>
            <a:bodyPr wrap="none" lIns="0" tIns="0" rIns="0" bIns="0">
              <a:spAutoFit/>
            </a:bodyPr>
            <a:lstStyle/>
            <a:p>
              <a:r>
                <a:rPr lang="en-US" sz="1400">
                  <a:solidFill>
                    <a:srgbClr val="000000"/>
                  </a:solidFill>
                </a:rPr>
                <a:t>(e)</a:t>
              </a:r>
              <a:endParaRPr lang="en-US"/>
            </a:p>
          </p:txBody>
        </p:sp>
        <p:sp>
          <p:nvSpPr>
            <p:cNvPr id="116802" name="Rectangle 129"/>
            <p:cNvSpPr>
              <a:spLocks noChangeArrowheads="1"/>
            </p:cNvSpPr>
            <p:nvPr/>
          </p:nvSpPr>
          <p:spPr bwMode="auto">
            <a:xfrm>
              <a:off x="7567" y="6029"/>
              <a:ext cx="183" cy="256"/>
            </a:xfrm>
            <a:prstGeom prst="rect">
              <a:avLst/>
            </a:prstGeom>
            <a:noFill/>
            <a:ln w="9525">
              <a:noFill/>
              <a:miter lim="800000"/>
              <a:headEnd/>
              <a:tailEnd/>
            </a:ln>
          </p:spPr>
          <p:txBody>
            <a:bodyPr wrap="none" lIns="0" tIns="0" rIns="0" bIns="0">
              <a:spAutoFit/>
            </a:bodyPr>
            <a:lstStyle/>
            <a:p>
              <a:r>
                <a:rPr lang="en-US" sz="1400">
                  <a:solidFill>
                    <a:srgbClr val="000000"/>
                  </a:solidFill>
                </a:rPr>
                <a:t>(f)</a:t>
              </a:r>
              <a:endParaRPr lang="en-US"/>
            </a:p>
          </p:txBody>
        </p:sp>
      </p:gr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5"/>
          <p:cNvSpPr>
            <a:spLocks noGrp="1" noChangeArrowheads="1"/>
          </p:cNvSpPr>
          <p:nvPr>
            <p:ph type="title"/>
          </p:nvPr>
        </p:nvSpPr>
        <p:spPr/>
        <p:txBody>
          <a:bodyPr/>
          <a:lstStyle/>
          <a:p>
            <a:pPr eaLnBrk="1" hangingPunct="1"/>
            <a:r>
              <a:rPr lang="en-US" b="1" smtClean="0"/>
              <a:t>Lintasan dan Sirkuit Euler</a:t>
            </a:r>
          </a:p>
        </p:txBody>
      </p:sp>
      <p:sp>
        <p:nvSpPr>
          <p:cNvPr id="49156" name="Rectangle 7"/>
          <p:cNvSpPr>
            <a:spLocks noGrp="1" noChangeArrowheads="1"/>
          </p:cNvSpPr>
          <p:nvPr>
            <p:ph type="body" idx="1"/>
          </p:nvPr>
        </p:nvSpPr>
        <p:spPr/>
        <p:txBody>
          <a:bodyPr/>
          <a:lstStyle/>
          <a:p>
            <a:pPr eaLnBrk="1" hangingPunct="1"/>
            <a:r>
              <a:rPr lang="en-US" sz="1800" smtClean="0"/>
              <a:t>(</a:t>
            </a:r>
            <a:r>
              <a:rPr lang="en-US" sz="2000" smtClean="0"/>
              <a:t>a) dan (b) graph semi-Euler    (c) dan (d) graph Euler</a:t>
            </a:r>
          </a:p>
          <a:p>
            <a:pPr eaLnBrk="1" hangingPunct="1"/>
            <a:r>
              <a:rPr lang="en-US" sz="2000" smtClean="0"/>
              <a:t>(e) dan (f) bukan graph semi-Euler atau graph Euler</a:t>
            </a:r>
          </a:p>
        </p:txBody>
      </p:sp>
      <p:graphicFrame>
        <p:nvGraphicFramePr>
          <p:cNvPr id="49154" name="Object 4"/>
          <p:cNvGraphicFramePr>
            <a:graphicFrameLocks noGrp="1" noChangeAspect="1"/>
          </p:cNvGraphicFramePr>
          <p:nvPr>
            <p:ph idx="4294967295"/>
          </p:nvPr>
        </p:nvGraphicFramePr>
        <p:xfrm>
          <a:off x="1116013" y="2636838"/>
          <a:ext cx="7307262" cy="3749675"/>
        </p:xfrm>
        <a:graphic>
          <a:graphicData uri="http://schemas.openxmlformats.org/presentationml/2006/ole">
            <mc:AlternateContent xmlns:mc="http://schemas.openxmlformats.org/markup-compatibility/2006">
              <mc:Choice xmlns:v="urn:schemas-microsoft-com:vml" Requires="v">
                <p:oleObj spid="_x0000_s49171" name="Visio" r:id="rId3" imgW="7307640" imgH="3736800" progId="Visio.Drawing.11">
                  <p:embed/>
                </p:oleObj>
              </mc:Choice>
              <mc:Fallback>
                <p:oleObj name="Visio" r:id="rId3" imgW="7307640" imgH="37368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636838"/>
                        <a:ext cx="7307262" cy="374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b="1" smtClean="0"/>
              <a:t>TEOREMA </a:t>
            </a:r>
          </a:p>
        </p:txBody>
      </p:sp>
      <p:sp>
        <p:nvSpPr>
          <p:cNvPr id="117763" name="Rectangle 3"/>
          <p:cNvSpPr>
            <a:spLocks noGrp="1" noChangeArrowheads="1"/>
          </p:cNvSpPr>
          <p:nvPr>
            <p:ph type="body" idx="1"/>
          </p:nvPr>
        </p:nvSpPr>
        <p:spPr/>
        <p:txBody>
          <a:bodyPr/>
          <a:lstStyle/>
          <a:p>
            <a:pPr eaLnBrk="1" hangingPunct="1"/>
            <a:r>
              <a:rPr lang="en-US" dirty="0" smtClean="0"/>
              <a:t>Graph </a:t>
            </a:r>
            <a:r>
              <a:rPr lang="en-US" dirty="0" err="1" smtClean="0"/>
              <a:t>tidak</a:t>
            </a:r>
            <a:r>
              <a:rPr lang="en-US" dirty="0" smtClean="0"/>
              <a:t> </a:t>
            </a:r>
            <a:r>
              <a:rPr lang="en-US" dirty="0" err="1" smtClean="0"/>
              <a:t>berarah</a:t>
            </a:r>
            <a:r>
              <a:rPr lang="en-US" dirty="0" smtClean="0"/>
              <a:t> </a:t>
            </a:r>
            <a:r>
              <a:rPr lang="en-US" dirty="0" err="1" smtClean="0"/>
              <a:t>memiliki</a:t>
            </a:r>
            <a:r>
              <a:rPr lang="en-US" dirty="0" smtClean="0"/>
              <a:t> </a:t>
            </a:r>
            <a:r>
              <a:rPr lang="en-US" dirty="0" err="1" smtClean="0">
                <a:solidFill>
                  <a:srgbClr val="FF0000"/>
                </a:solidFill>
              </a:rPr>
              <a:t>lintasan</a:t>
            </a:r>
            <a:r>
              <a:rPr lang="en-US" dirty="0" smtClean="0"/>
              <a:t> Euler </a:t>
            </a:r>
            <a:r>
              <a:rPr lang="en-US" dirty="0" err="1" smtClean="0"/>
              <a:t>jika</a:t>
            </a:r>
            <a:r>
              <a:rPr lang="en-US" dirty="0" smtClean="0"/>
              <a:t> </a:t>
            </a:r>
            <a:r>
              <a:rPr lang="en-US" dirty="0" err="1" smtClean="0"/>
              <a:t>dan</a:t>
            </a:r>
            <a:r>
              <a:rPr lang="en-US" dirty="0" smtClean="0"/>
              <a:t> </a:t>
            </a:r>
            <a:r>
              <a:rPr lang="en-US" dirty="0" err="1" smtClean="0"/>
              <a:t>hanya</a:t>
            </a:r>
            <a:r>
              <a:rPr lang="en-US" dirty="0" smtClean="0"/>
              <a:t> </a:t>
            </a:r>
            <a:r>
              <a:rPr lang="en-US" dirty="0" err="1" smtClean="0"/>
              <a:t>jika</a:t>
            </a:r>
            <a:r>
              <a:rPr lang="en-US" dirty="0" smtClean="0"/>
              <a:t> </a:t>
            </a:r>
            <a:r>
              <a:rPr lang="en-US" dirty="0" err="1" smtClean="0"/>
              <a:t>terhubung</a:t>
            </a:r>
            <a:r>
              <a:rPr lang="en-US" dirty="0" smtClean="0"/>
              <a:t> </a:t>
            </a:r>
            <a:r>
              <a:rPr lang="en-US" dirty="0" err="1" smtClean="0"/>
              <a:t>dan</a:t>
            </a:r>
            <a:r>
              <a:rPr lang="en-US" dirty="0" smtClean="0"/>
              <a:t> </a:t>
            </a:r>
            <a:r>
              <a:rPr lang="en-US" dirty="0" err="1" smtClean="0"/>
              <a:t>memiliki</a:t>
            </a:r>
            <a:r>
              <a:rPr lang="en-US" dirty="0" smtClean="0"/>
              <a:t> </a:t>
            </a:r>
            <a:r>
              <a:rPr lang="en-US" dirty="0" err="1" smtClean="0"/>
              <a:t>dua</a:t>
            </a:r>
            <a:r>
              <a:rPr lang="en-US" dirty="0" smtClean="0"/>
              <a:t> </a:t>
            </a:r>
            <a:r>
              <a:rPr lang="en-US" dirty="0" err="1" smtClean="0"/>
              <a:t>buah</a:t>
            </a:r>
            <a:r>
              <a:rPr lang="en-US" dirty="0" smtClean="0"/>
              <a:t> </a:t>
            </a:r>
            <a:r>
              <a:rPr lang="en-US" dirty="0" err="1" smtClean="0"/>
              <a:t>simpul</a:t>
            </a:r>
            <a:r>
              <a:rPr lang="en-US" dirty="0" smtClean="0"/>
              <a:t> </a:t>
            </a:r>
            <a:r>
              <a:rPr lang="en-US" dirty="0" err="1" smtClean="0"/>
              <a:t>berderajat</a:t>
            </a:r>
            <a:r>
              <a:rPr lang="en-US" dirty="0" smtClean="0"/>
              <a:t> </a:t>
            </a:r>
            <a:r>
              <a:rPr lang="en-US" dirty="0" err="1" smtClean="0"/>
              <a:t>ganjil</a:t>
            </a:r>
            <a:endParaRPr lang="en-US"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b="1" smtClean="0"/>
              <a:t>TEOREMA</a:t>
            </a:r>
          </a:p>
        </p:txBody>
      </p:sp>
      <p:sp>
        <p:nvSpPr>
          <p:cNvPr id="118787" name="Rectangle 3"/>
          <p:cNvSpPr>
            <a:spLocks noGrp="1" noChangeArrowheads="1"/>
          </p:cNvSpPr>
          <p:nvPr>
            <p:ph type="body" idx="1"/>
          </p:nvPr>
        </p:nvSpPr>
        <p:spPr/>
        <p:txBody>
          <a:bodyPr/>
          <a:lstStyle/>
          <a:p>
            <a:pPr eaLnBrk="1" hangingPunct="1"/>
            <a:r>
              <a:rPr lang="en-US" dirty="0" smtClean="0"/>
              <a:t>Graph </a:t>
            </a:r>
            <a:r>
              <a:rPr lang="en-US" dirty="0" err="1" smtClean="0"/>
              <a:t>tidak</a:t>
            </a:r>
            <a:r>
              <a:rPr lang="en-US" dirty="0" smtClean="0"/>
              <a:t> </a:t>
            </a:r>
            <a:r>
              <a:rPr lang="en-US" dirty="0" err="1" smtClean="0"/>
              <a:t>berarah</a:t>
            </a:r>
            <a:r>
              <a:rPr lang="en-US" dirty="0" smtClean="0"/>
              <a:t> </a:t>
            </a:r>
            <a:r>
              <a:rPr lang="en-US" i="1" dirty="0" smtClean="0"/>
              <a:t>G</a:t>
            </a:r>
            <a:r>
              <a:rPr lang="en-US" dirty="0" smtClean="0"/>
              <a:t> </a:t>
            </a:r>
            <a:r>
              <a:rPr lang="en-US" dirty="0" err="1" smtClean="0"/>
              <a:t>adalah</a:t>
            </a:r>
            <a:r>
              <a:rPr lang="en-US" dirty="0" smtClean="0"/>
              <a:t> graph Euler (</a:t>
            </a:r>
            <a:r>
              <a:rPr lang="en-US" dirty="0" err="1" smtClean="0"/>
              <a:t>memiliki</a:t>
            </a:r>
            <a:r>
              <a:rPr lang="en-US" dirty="0" smtClean="0"/>
              <a:t> </a:t>
            </a:r>
            <a:r>
              <a:rPr lang="en-US" dirty="0" err="1" smtClean="0">
                <a:solidFill>
                  <a:srgbClr val="FF0000"/>
                </a:solidFill>
              </a:rPr>
              <a:t>sirkuit</a:t>
            </a:r>
            <a:r>
              <a:rPr lang="en-US" dirty="0" smtClean="0"/>
              <a:t> Euler) </a:t>
            </a:r>
            <a:r>
              <a:rPr lang="en-US" dirty="0" err="1" smtClean="0"/>
              <a:t>jika</a:t>
            </a:r>
            <a:r>
              <a:rPr lang="en-US" dirty="0" smtClean="0"/>
              <a:t> </a:t>
            </a:r>
            <a:r>
              <a:rPr lang="en-US" dirty="0" err="1" smtClean="0"/>
              <a:t>dan</a:t>
            </a:r>
            <a:r>
              <a:rPr lang="en-US" dirty="0" smtClean="0"/>
              <a:t> </a:t>
            </a:r>
            <a:r>
              <a:rPr lang="en-US" dirty="0" err="1" smtClean="0"/>
              <a:t>hanya</a:t>
            </a:r>
            <a:r>
              <a:rPr lang="en-US" dirty="0" smtClean="0"/>
              <a:t> </a:t>
            </a:r>
            <a:r>
              <a:rPr lang="en-US" dirty="0" err="1" smtClean="0"/>
              <a:t>jika</a:t>
            </a:r>
            <a:r>
              <a:rPr lang="en-US" dirty="0" smtClean="0"/>
              <a:t> </a:t>
            </a:r>
            <a:r>
              <a:rPr lang="en-US" dirty="0" err="1" smtClean="0"/>
              <a:t>setiap</a:t>
            </a:r>
            <a:r>
              <a:rPr lang="en-US" dirty="0" smtClean="0"/>
              <a:t> </a:t>
            </a:r>
            <a:r>
              <a:rPr lang="en-US" dirty="0" err="1" smtClean="0"/>
              <a:t>simpul</a:t>
            </a:r>
            <a:r>
              <a:rPr lang="en-US" dirty="0" smtClean="0"/>
              <a:t> </a:t>
            </a:r>
            <a:r>
              <a:rPr lang="en-US" dirty="0" err="1" smtClean="0"/>
              <a:t>berderajat</a:t>
            </a:r>
            <a:r>
              <a:rPr lang="en-US" dirty="0" smtClean="0"/>
              <a:t> </a:t>
            </a:r>
            <a:r>
              <a:rPr lang="en-US" dirty="0" err="1" smtClean="0"/>
              <a:t>genap</a:t>
            </a:r>
            <a:r>
              <a:rPr lang="en-US" dirty="0" smtClean="0"/>
              <a:t>.</a:t>
            </a:r>
          </a:p>
          <a:p>
            <a:pPr eaLnBrk="1" hangingPunct="1"/>
            <a:endParaRPr lang="en-US" dirty="0" smtClean="0"/>
          </a:p>
          <a:p>
            <a:pPr eaLnBrk="1" hangingPunct="1"/>
            <a:r>
              <a:rPr lang="en-US" sz="2400" dirty="0" smtClean="0"/>
              <a:t>(</a:t>
            </a:r>
            <a:r>
              <a:rPr lang="en-US" sz="2400" dirty="0" err="1" smtClean="0"/>
              <a:t>Catatlah</a:t>
            </a:r>
            <a:r>
              <a:rPr lang="en-US" sz="2400" dirty="0" smtClean="0"/>
              <a:t> </a:t>
            </a:r>
            <a:r>
              <a:rPr lang="en-US" sz="2400" dirty="0" err="1" smtClean="0"/>
              <a:t>bahwa</a:t>
            </a:r>
            <a:r>
              <a:rPr lang="en-US" sz="2400" dirty="0" smtClean="0"/>
              <a:t> graph yang </a:t>
            </a:r>
            <a:r>
              <a:rPr lang="en-US" sz="2400" dirty="0" err="1" smtClean="0"/>
              <a:t>memiliki</a:t>
            </a:r>
            <a:r>
              <a:rPr lang="en-US" sz="2400" dirty="0" smtClean="0"/>
              <a:t> </a:t>
            </a:r>
            <a:r>
              <a:rPr lang="en-US" sz="2400" dirty="0" err="1" smtClean="0"/>
              <a:t>sirkuit</a:t>
            </a:r>
            <a:r>
              <a:rPr lang="en-US" sz="2400" dirty="0" smtClean="0"/>
              <a:t> Euler </a:t>
            </a:r>
            <a:r>
              <a:rPr lang="en-US" sz="2400" dirty="0" err="1" smtClean="0"/>
              <a:t>pasti</a:t>
            </a:r>
            <a:r>
              <a:rPr lang="en-US" sz="2400" dirty="0" smtClean="0"/>
              <a:t> </a:t>
            </a:r>
            <a:r>
              <a:rPr lang="en-US" sz="2400" dirty="0" err="1" smtClean="0"/>
              <a:t>mempunyai</a:t>
            </a:r>
            <a:r>
              <a:rPr lang="en-US" sz="2400" dirty="0" smtClean="0"/>
              <a:t> </a:t>
            </a:r>
            <a:r>
              <a:rPr lang="en-US" sz="2400" dirty="0" err="1" smtClean="0"/>
              <a:t>lintasan</a:t>
            </a:r>
            <a:r>
              <a:rPr lang="en-US" sz="2400" dirty="0" smtClean="0"/>
              <a:t> Euler, </a:t>
            </a:r>
            <a:r>
              <a:rPr lang="en-US" sz="2400" dirty="0" err="1" smtClean="0"/>
              <a:t>tetapi</a:t>
            </a:r>
            <a:r>
              <a:rPr lang="en-US" sz="2400" dirty="0" smtClean="0"/>
              <a:t> </a:t>
            </a:r>
            <a:r>
              <a:rPr lang="en-US" sz="2400" dirty="0" err="1" smtClean="0"/>
              <a:t>tidak</a:t>
            </a:r>
            <a:r>
              <a:rPr lang="en-US" sz="2400" dirty="0" smtClean="0"/>
              <a:t> </a:t>
            </a:r>
            <a:r>
              <a:rPr lang="en-US" sz="2400" dirty="0" err="1" smtClean="0"/>
              <a:t>sebaliknya</a:t>
            </a:r>
            <a:r>
              <a:rPr lang="en-US" sz="2400" dirty="0" smtClean="0"/>
              <a:t>)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b="1" smtClean="0"/>
              <a:t>TEOREMA</a:t>
            </a:r>
          </a:p>
        </p:txBody>
      </p:sp>
      <p:sp>
        <p:nvSpPr>
          <p:cNvPr id="119811" name="Rectangle 3"/>
          <p:cNvSpPr>
            <a:spLocks noGrp="1" noChangeArrowheads="1"/>
          </p:cNvSpPr>
          <p:nvPr>
            <p:ph type="body" idx="1"/>
          </p:nvPr>
        </p:nvSpPr>
        <p:spPr/>
        <p:txBody>
          <a:bodyPr/>
          <a:lstStyle/>
          <a:p>
            <a:pPr eaLnBrk="1" hangingPunct="1">
              <a:lnSpc>
                <a:spcPct val="80000"/>
              </a:lnSpc>
            </a:pPr>
            <a:r>
              <a:rPr lang="en-US" sz="2800" smtClean="0"/>
              <a:t>Graph berarah </a:t>
            </a:r>
            <a:r>
              <a:rPr lang="en-US" sz="2800" i="1" smtClean="0"/>
              <a:t>G</a:t>
            </a:r>
            <a:r>
              <a:rPr lang="en-US" sz="2800" smtClean="0"/>
              <a:t> memiliki </a:t>
            </a:r>
            <a:r>
              <a:rPr lang="en-US" sz="2800" smtClean="0">
                <a:solidFill>
                  <a:srgbClr val="FF0000"/>
                </a:solidFill>
              </a:rPr>
              <a:t>sirkuit</a:t>
            </a:r>
            <a:r>
              <a:rPr lang="en-US" sz="2800" smtClean="0"/>
              <a:t> Euler jika dan hanya jika </a:t>
            </a:r>
            <a:r>
              <a:rPr lang="en-US" sz="2800" i="1" smtClean="0"/>
              <a:t>G</a:t>
            </a:r>
            <a:r>
              <a:rPr lang="en-US" sz="2800" smtClean="0"/>
              <a:t> terhubung dan setiap simpul memiliki derajat-masuk dan derajat-keluar sama.</a:t>
            </a:r>
          </a:p>
          <a:p>
            <a:pPr eaLnBrk="1" hangingPunct="1">
              <a:lnSpc>
                <a:spcPct val="80000"/>
              </a:lnSpc>
            </a:pPr>
            <a:r>
              <a:rPr lang="en-US" sz="2800" i="1" smtClean="0"/>
              <a:t>G</a:t>
            </a:r>
            <a:r>
              <a:rPr lang="en-US" sz="2800" smtClean="0"/>
              <a:t> memiliki </a:t>
            </a:r>
            <a:r>
              <a:rPr lang="en-US" sz="2800" smtClean="0">
                <a:solidFill>
                  <a:srgbClr val="FF0000"/>
                </a:solidFill>
              </a:rPr>
              <a:t>lintasan</a:t>
            </a:r>
            <a:r>
              <a:rPr lang="en-US" sz="2800" smtClean="0"/>
              <a:t> Euler jika dan hanya jika </a:t>
            </a:r>
            <a:r>
              <a:rPr lang="en-US" sz="2800" i="1" smtClean="0"/>
              <a:t>G</a:t>
            </a:r>
            <a:r>
              <a:rPr lang="en-US" sz="2800" smtClean="0"/>
              <a:t> terhubung dan setiap simpul memiliki derajat-masuk dan derajat-keluar sama kecuali dua simpul, yang pertama memiliki </a:t>
            </a:r>
            <a:r>
              <a:rPr lang="en-US" sz="2800" smtClean="0">
                <a:solidFill>
                  <a:srgbClr val="FF0000"/>
                </a:solidFill>
              </a:rPr>
              <a:t>derajat-keluar</a:t>
            </a:r>
            <a:r>
              <a:rPr lang="en-US" sz="2800" smtClean="0"/>
              <a:t> </a:t>
            </a:r>
            <a:r>
              <a:rPr lang="en-US" sz="2800" smtClean="0">
                <a:solidFill>
                  <a:srgbClr val="FF0000"/>
                </a:solidFill>
              </a:rPr>
              <a:t>satu lebih besar </a:t>
            </a:r>
            <a:r>
              <a:rPr lang="en-US" sz="2800" smtClean="0"/>
              <a:t>derajat-masuk, dan yang kedua memiliki </a:t>
            </a:r>
            <a:r>
              <a:rPr lang="en-US" sz="2800" smtClean="0">
                <a:solidFill>
                  <a:srgbClr val="FF0000"/>
                </a:solidFill>
              </a:rPr>
              <a:t>derajat-masuk</a:t>
            </a:r>
            <a:r>
              <a:rPr lang="en-US" sz="2800" smtClean="0"/>
              <a:t> </a:t>
            </a:r>
            <a:r>
              <a:rPr lang="en-US" sz="2800" smtClean="0">
                <a:solidFill>
                  <a:srgbClr val="FF0000"/>
                </a:solidFill>
              </a:rPr>
              <a:t>satu lebih besar </a:t>
            </a:r>
            <a:r>
              <a:rPr lang="en-US" sz="2800" smtClean="0"/>
              <a:t>dari derajat-keluar.</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7"/>
          <p:cNvSpPr>
            <a:spLocks noGrp="1" noChangeArrowheads="1"/>
          </p:cNvSpPr>
          <p:nvPr>
            <p:ph type="title"/>
          </p:nvPr>
        </p:nvSpPr>
        <p:spPr>
          <a:xfrm>
            <a:off x="395288" y="476250"/>
            <a:ext cx="8229600" cy="1371600"/>
          </a:xfrm>
        </p:spPr>
        <p:txBody>
          <a:bodyPr/>
          <a:lstStyle/>
          <a:p>
            <a:pPr eaLnBrk="1" hangingPunct="1"/>
            <a:r>
              <a:rPr lang="en-US" b="1" smtClean="0"/>
              <a:t>Lintasan dan Sirkuit Euler</a:t>
            </a:r>
          </a:p>
        </p:txBody>
      </p:sp>
      <p:sp>
        <p:nvSpPr>
          <p:cNvPr id="50180" name="Rectangle 8"/>
          <p:cNvSpPr>
            <a:spLocks noGrp="1" noChangeArrowheads="1"/>
          </p:cNvSpPr>
          <p:nvPr>
            <p:ph type="body" idx="1"/>
          </p:nvPr>
        </p:nvSpPr>
        <p:spPr/>
        <p:txBody>
          <a:bodyPr/>
          <a:lstStyle/>
          <a:p>
            <a:pPr eaLnBrk="1" hangingPunct="1"/>
            <a:r>
              <a:rPr lang="en-US" sz="2400" smtClean="0"/>
              <a:t>(a) Graph  berarah Euler (</a:t>
            </a:r>
            <a:r>
              <a:rPr lang="en-US" sz="2400" i="1" smtClean="0"/>
              <a:t>a</a:t>
            </a:r>
            <a:r>
              <a:rPr lang="en-US" sz="2400" smtClean="0"/>
              <a:t>, </a:t>
            </a:r>
            <a:r>
              <a:rPr lang="en-US" sz="2400" i="1" smtClean="0"/>
              <a:t>g</a:t>
            </a:r>
            <a:r>
              <a:rPr lang="en-US" sz="2400" smtClean="0"/>
              <a:t>, </a:t>
            </a:r>
            <a:r>
              <a:rPr lang="en-US" sz="2400" i="1" smtClean="0"/>
              <a:t>c</a:t>
            </a:r>
            <a:r>
              <a:rPr lang="en-US" sz="2400" smtClean="0"/>
              <a:t>, </a:t>
            </a:r>
            <a:r>
              <a:rPr lang="en-US" sz="2400" i="1" smtClean="0"/>
              <a:t>b</a:t>
            </a:r>
            <a:r>
              <a:rPr lang="en-US" sz="2400" smtClean="0"/>
              <a:t>, </a:t>
            </a:r>
            <a:r>
              <a:rPr lang="en-US" sz="2400" i="1" smtClean="0"/>
              <a:t>g</a:t>
            </a:r>
            <a:r>
              <a:rPr lang="en-US" sz="2400" smtClean="0"/>
              <a:t>, </a:t>
            </a:r>
            <a:r>
              <a:rPr lang="en-US" sz="2400" i="1" smtClean="0"/>
              <a:t>e</a:t>
            </a:r>
            <a:r>
              <a:rPr lang="en-US" sz="2400" smtClean="0"/>
              <a:t>, </a:t>
            </a:r>
            <a:r>
              <a:rPr lang="en-US" sz="2400" i="1" smtClean="0"/>
              <a:t>d</a:t>
            </a:r>
            <a:r>
              <a:rPr lang="en-US" sz="2400" smtClean="0"/>
              <a:t>, </a:t>
            </a:r>
            <a:r>
              <a:rPr lang="en-US" sz="2400" i="1" smtClean="0"/>
              <a:t>f</a:t>
            </a:r>
            <a:r>
              <a:rPr lang="en-US" sz="2400" smtClean="0"/>
              <a:t>, </a:t>
            </a:r>
            <a:r>
              <a:rPr lang="en-US" sz="2400" i="1" smtClean="0"/>
              <a:t>a</a:t>
            </a:r>
            <a:r>
              <a:rPr lang="en-US" sz="2400" smtClean="0"/>
              <a:t>)</a:t>
            </a:r>
            <a:endParaRPr lang="en-AU" sz="2400" smtClean="0"/>
          </a:p>
          <a:p>
            <a:pPr eaLnBrk="1" hangingPunct="1"/>
            <a:r>
              <a:rPr lang="en-AU" sz="2400" smtClean="0"/>
              <a:t>(b) Graph berarah semi-Euler (</a:t>
            </a:r>
            <a:r>
              <a:rPr lang="en-AU" sz="2400" i="1" smtClean="0"/>
              <a:t>d</a:t>
            </a:r>
            <a:r>
              <a:rPr lang="en-AU" sz="2400" smtClean="0"/>
              <a:t>, </a:t>
            </a:r>
            <a:r>
              <a:rPr lang="en-AU" sz="2400" i="1" smtClean="0"/>
              <a:t>a</a:t>
            </a:r>
            <a:r>
              <a:rPr lang="en-AU" sz="2400" smtClean="0"/>
              <a:t>, </a:t>
            </a:r>
            <a:r>
              <a:rPr lang="en-AU" sz="2400" i="1" smtClean="0"/>
              <a:t>b</a:t>
            </a:r>
            <a:r>
              <a:rPr lang="en-AU" sz="2400" smtClean="0"/>
              <a:t>, </a:t>
            </a:r>
            <a:r>
              <a:rPr lang="en-AU" sz="2400" i="1" smtClean="0"/>
              <a:t>d</a:t>
            </a:r>
            <a:r>
              <a:rPr lang="en-AU" sz="2400" smtClean="0"/>
              <a:t>, </a:t>
            </a:r>
            <a:r>
              <a:rPr lang="en-AU" sz="2400" i="1" smtClean="0"/>
              <a:t>c</a:t>
            </a:r>
            <a:r>
              <a:rPr lang="en-AU" sz="2400" smtClean="0"/>
              <a:t>, </a:t>
            </a:r>
            <a:r>
              <a:rPr lang="en-AU" sz="2400" i="1" smtClean="0"/>
              <a:t>b</a:t>
            </a:r>
            <a:r>
              <a:rPr lang="en-AU" sz="2400" smtClean="0"/>
              <a:t>)</a:t>
            </a:r>
            <a:endParaRPr lang="en-US" sz="2400" smtClean="0"/>
          </a:p>
          <a:p>
            <a:pPr eaLnBrk="1" hangingPunct="1"/>
            <a:r>
              <a:rPr lang="en-US" sz="2400" smtClean="0"/>
              <a:t>(c) Graph berarah bukan Euler maupun semi-Euler</a:t>
            </a:r>
          </a:p>
        </p:txBody>
      </p:sp>
      <p:graphicFrame>
        <p:nvGraphicFramePr>
          <p:cNvPr id="50178" name="Object 4"/>
          <p:cNvGraphicFramePr>
            <a:graphicFrameLocks noGrp="1" noChangeAspect="1"/>
          </p:cNvGraphicFramePr>
          <p:nvPr>
            <p:ph idx="4294967295"/>
          </p:nvPr>
        </p:nvGraphicFramePr>
        <p:xfrm>
          <a:off x="539750" y="3284538"/>
          <a:ext cx="7920038" cy="3167062"/>
        </p:xfrm>
        <a:graphic>
          <a:graphicData uri="http://schemas.openxmlformats.org/presentationml/2006/ole">
            <mc:AlternateContent xmlns:mc="http://schemas.openxmlformats.org/markup-compatibility/2006">
              <mc:Choice xmlns:v="urn:schemas-microsoft-com:vml" Requires="v">
                <p:oleObj spid="_x0000_s50195" name="Visio" r:id="rId3" imgW="5881680" imgH="2161800" progId="Visio.Drawing.11">
                  <p:embed/>
                </p:oleObj>
              </mc:Choice>
              <mc:Fallback>
                <p:oleObj name="Visio" r:id="rId3" imgW="5881680" imgH="21618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284538"/>
                        <a:ext cx="7920038" cy="316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7"/>
          <p:cNvSpPr>
            <a:spLocks noGrp="1" noChangeArrowheads="1"/>
          </p:cNvSpPr>
          <p:nvPr>
            <p:ph type="title"/>
          </p:nvPr>
        </p:nvSpPr>
        <p:spPr/>
        <p:txBody>
          <a:bodyPr/>
          <a:lstStyle/>
          <a:p>
            <a:pPr eaLnBrk="1" hangingPunct="1"/>
            <a:r>
              <a:rPr lang="en-US" b="1" smtClean="0"/>
              <a:t>Lintasan dan Sirkuit Euler</a:t>
            </a:r>
          </a:p>
        </p:txBody>
      </p:sp>
      <p:sp>
        <p:nvSpPr>
          <p:cNvPr id="51204" name="Rectangle 8"/>
          <p:cNvSpPr>
            <a:spLocks noGrp="1" noChangeArrowheads="1"/>
          </p:cNvSpPr>
          <p:nvPr>
            <p:ph type="body" idx="1"/>
          </p:nvPr>
        </p:nvSpPr>
        <p:spPr/>
        <p:txBody>
          <a:bodyPr/>
          <a:lstStyle/>
          <a:p>
            <a:pPr eaLnBrk="1" hangingPunct="1"/>
            <a:r>
              <a:rPr lang="en-US" smtClean="0"/>
              <a:t>Bulan sabit Muhammad</a:t>
            </a:r>
          </a:p>
        </p:txBody>
      </p:sp>
      <p:graphicFrame>
        <p:nvGraphicFramePr>
          <p:cNvPr id="51202" name="Object 4"/>
          <p:cNvGraphicFramePr>
            <a:graphicFrameLocks noGrp="1" noChangeAspect="1"/>
          </p:cNvGraphicFramePr>
          <p:nvPr>
            <p:ph idx="4294967295"/>
          </p:nvPr>
        </p:nvGraphicFramePr>
        <p:xfrm>
          <a:off x="1042988" y="3141663"/>
          <a:ext cx="6553200" cy="2238375"/>
        </p:xfrm>
        <a:graphic>
          <a:graphicData uri="http://schemas.openxmlformats.org/presentationml/2006/ole">
            <mc:AlternateContent xmlns:mc="http://schemas.openxmlformats.org/markup-compatibility/2006">
              <mc:Choice xmlns:v="urn:schemas-microsoft-com:vml" Requires="v">
                <p:oleObj spid="_x0000_s51219" name="Visio" r:id="rId3" imgW="2463480" imgH="840600" progId="Visio.Drawing.11">
                  <p:embed/>
                </p:oleObj>
              </mc:Choice>
              <mc:Fallback>
                <p:oleObj name="Visio" r:id="rId3" imgW="2463480" imgH="8406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141663"/>
                        <a:ext cx="6553200" cy="223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b="1" smtClean="0"/>
              <a:t>Lintasan dan Sirkuit Hamilton</a:t>
            </a:r>
          </a:p>
        </p:txBody>
      </p:sp>
      <p:sp>
        <p:nvSpPr>
          <p:cNvPr id="120835" name="Rectangle 3"/>
          <p:cNvSpPr>
            <a:spLocks noGrp="1" noChangeArrowheads="1"/>
          </p:cNvSpPr>
          <p:nvPr>
            <p:ph type="body" idx="1"/>
          </p:nvPr>
        </p:nvSpPr>
        <p:spPr/>
        <p:txBody>
          <a:bodyPr/>
          <a:lstStyle/>
          <a:p>
            <a:pPr eaLnBrk="1" hangingPunct="1">
              <a:lnSpc>
                <a:spcPct val="80000"/>
              </a:lnSpc>
            </a:pPr>
            <a:r>
              <a:rPr lang="en-US" sz="2800" b="1" dirty="0" err="1" smtClean="0"/>
              <a:t>Lintasan</a:t>
            </a:r>
            <a:r>
              <a:rPr lang="en-US" sz="2800" b="1" dirty="0" smtClean="0"/>
              <a:t> Hamilton</a:t>
            </a:r>
            <a:r>
              <a:rPr lang="en-US" sz="2800" dirty="0" smtClean="0"/>
              <a:t> </a:t>
            </a:r>
            <a:r>
              <a:rPr lang="en-US" sz="2800" dirty="0" err="1" smtClean="0"/>
              <a:t>ialah</a:t>
            </a:r>
            <a:r>
              <a:rPr lang="en-US" sz="2800" dirty="0" smtClean="0"/>
              <a:t> </a:t>
            </a:r>
            <a:r>
              <a:rPr lang="en-US" sz="2800" dirty="0" err="1" smtClean="0"/>
              <a:t>lintasan</a:t>
            </a:r>
            <a:r>
              <a:rPr lang="en-US" sz="2800" dirty="0" smtClean="0"/>
              <a:t> yang </a:t>
            </a:r>
            <a:r>
              <a:rPr lang="en-US" sz="2800" b="1" dirty="0" err="1" smtClean="0">
                <a:solidFill>
                  <a:srgbClr val="FF0000"/>
                </a:solidFill>
              </a:rPr>
              <a:t>melalui</a:t>
            </a:r>
            <a:r>
              <a:rPr lang="en-US" sz="2800" b="1" dirty="0" smtClean="0">
                <a:solidFill>
                  <a:srgbClr val="FF0000"/>
                </a:solidFill>
              </a:rPr>
              <a:t> </a:t>
            </a:r>
            <a:r>
              <a:rPr lang="en-US" sz="2800" b="1" dirty="0" err="1" smtClean="0">
                <a:solidFill>
                  <a:srgbClr val="FF0000"/>
                </a:solidFill>
              </a:rPr>
              <a:t>tiap</a:t>
            </a:r>
            <a:r>
              <a:rPr lang="en-US" sz="2800" b="1" dirty="0" smtClean="0">
                <a:solidFill>
                  <a:srgbClr val="FF0000"/>
                </a:solidFill>
              </a:rPr>
              <a:t> </a:t>
            </a:r>
            <a:r>
              <a:rPr lang="en-US" sz="2800" b="1" dirty="0" err="1" smtClean="0">
                <a:solidFill>
                  <a:srgbClr val="FF0000"/>
                </a:solidFill>
              </a:rPr>
              <a:t>simpul</a:t>
            </a:r>
            <a:r>
              <a:rPr lang="en-US" sz="2800" dirty="0" smtClean="0"/>
              <a:t> di </a:t>
            </a:r>
            <a:r>
              <a:rPr lang="en-US" sz="2800" dirty="0" err="1" smtClean="0"/>
              <a:t>dalam</a:t>
            </a:r>
            <a:r>
              <a:rPr lang="en-US" sz="2800" dirty="0" smtClean="0"/>
              <a:t> graph </a:t>
            </a:r>
            <a:r>
              <a:rPr lang="en-US" sz="2800" dirty="0" err="1" smtClean="0"/>
              <a:t>tepat</a:t>
            </a:r>
            <a:r>
              <a:rPr lang="en-US" sz="2800" dirty="0" smtClean="0"/>
              <a:t> </a:t>
            </a:r>
            <a:r>
              <a:rPr lang="en-US" sz="2800" dirty="0" err="1" smtClean="0"/>
              <a:t>satu</a:t>
            </a:r>
            <a:r>
              <a:rPr lang="en-US" sz="2800" dirty="0" smtClean="0"/>
              <a:t> kali. </a:t>
            </a:r>
            <a:endParaRPr lang="en-US" sz="2800" b="1" dirty="0" smtClean="0"/>
          </a:p>
          <a:p>
            <a:pPr eaLnBrk="1" hangingPunct="1">
              <a:lnSpc>
                <a:spcPct val="80000"/>
              </a:lnSpc>
            </a:pPr>
            <a:r>
              <a:rPr lang="en-US" sz="2800" b="1" dirty="0" err="1" smtClean="0"/>
              <a:t>Sirkuit</a:t>
            </a:r>
            <a:r>
              <a:rPr lang="en-US" sz="2800" b="1" dirty="0" smtClean="0"/>
              <a:t> Hamilton</a:t>
            </a:r>
            <a:r>
              <a:rPr lang="en-US" sz="2800" dirty="0" smtClean="0"/>
              <a:t> </a:t>
            </a:r>
            <a:r>
              <a:rPr lang="en-US" sz="2800" dirty="0" err="1" smtClean="0"/>
              <a:t>ialah</a:t>
            </a:r>
            <a:r>
              <a:rPr lang="en-US" sz="2800" dirty="0" smtClean="0"/>
              <a:t> </a:t>
            </a:r>
            <a:r>
              <a:rPr lang="en-US" sz="2800" dirty="0" err="1" smtClean="0"/>
              <a:t>sirkuit</a:t>
            </a:r>
            <a:r>
              <a:rPr lang="en-US" sz="2800" dirty="0" smtClean="0"/>
              <a:t> yang </a:t>
            </a:r>
            <a:r>
              <a:rPr lang="en-US" sz="2800" dirty="0" err="1" smtClean="0"/>
              <a:t>melalui</a:t>
            </a:r>
            <a:r>
              <a:rPr lang="en-US" sz="2800" dirty="0" smtClean="0"/>
              <a:t> </a:t>
            </a:r>
            <a:r>
              <a:rPr lang="en-US" sz="2800" dirty="0" err="1" smtClean="0"/>
              <a:t>tiap</a:t>
            </a:r>
            <a:r>
              <a:rPr lang="en-US" sz="2800" dirty="0" smtClean="0"/>
              <a:t> </a:t>
            </a:r>
            <a:r>
              <a:rPr lang="en-US" sz="2800" dirty="0" err="1" smtClean="0"/>
              <a:t>simpul</a:t>
            </a:r>
            <a:r>
              <a:rPr lang="en-US" sz="2800" dirty="0" smtClean="0"/>
              <a:t> di </a:t>
            </a:r>
            <a:r>
              <a:rPr lang="en-US" sz="2800" dirty="0" err="1" smtClean="0"/>
              <a:t>dalam</a:t>
            </a:r>
            <a:r>
              <a:rPr lang="en-US" sz="2800" dirty="0" smtClean="0"/>
              <a:t> graph </a:t>
            </a:r>
            <a:r>
              <a:rPr lang="en-US" sz="2800" dirty="0" err="1" smtClean="0"/>
              <a:t>tepat</a:t>
            </a:r>
            <a:r>
              <a:rPr lang="en-US" sz="2800" dirty="0" smtClean="0"/>
              <a:t> </a:t>
            </a:r>
            <a:r>
              <a:rPr lang="en-US" sz="2800" dirty="0" err="1" smtClean="0"/>
              <a:t>satu</a:t>
            </a:r>
            <a:r>
              <a:rPr lang="en-US" sz="2800" dirty="0" smtClean="0"/>
              <a:t> kali, </a:t>
            </a:r>
            <a:r>
              <a:rPr lang="en-US" sz="2800" dirty="0" err="1" smtClean="0"/>
              <a:t>kecuali</a:t>
            </a:r>
            <a:r>
              <a:rPr lang="en-US" sz="2800" dirty="0" smtClean="0"/>
              <a:t> </a:t>
            </a:r>
            <a:r>
              <a:rPr lang="en-US" sz="2800" dirty="0" err="1" smtClean="0"/>
              <a:t>simpul</a:t>
            </a:r>
            <a:r>
              <a:rPr lang="en-US" sz="2800" dirty="0" smtClean="0"/>
              <a:t> </a:t>
            </a:r>
            <a:r>
              <a:rPr lang="en-US" sz="2800" dirty="0" err="1" smtClean="0"/>
              <a:t>asal</a:t>
            </a:r>
            <a:r>
              <a:rPr lang="en-US" sz="2800" dirty="0" smtClean="0"/>
              <a:t> (</a:t>
            </a:r>
            <a:r>
              <a:rPr lang="en-US" sz="2800" dirty="0" err="1" smtClean="0"/>
              <a:t>sekaligus</a:t>
            </a:r>
            <a:r>
              <a:rPr lang="en-US" sz="2800" dirty="0" smtClean="0"/>
              <a:t> </a:t>
            </a:r>
            <a:r>
              <a:rPr lang="en-US" sz="2800" dirty="0" err="1" smtClean="0"/>
              <a:t>simpul</a:t>
            </a:r>
            <a:r>
              <a:rPr lang="en-US" sz="2800" dirty="0" smtClean="0"/>
              <a:t> </a:t>
            </a:r>
            <a:r>
              <a:rPr lang="en-US" sz="2800" dirty="0" err="1" smtClean="0"/>
              <a:t>akhir</a:t>
            </a:r>
            <a:r>
              <a:rPr lang="en-US" sz="2800" dirty="0" smtClean="0"/>
              <a:t>) yang </a:t>
            </a:r>
            <a:r>
              <a:rPr lang="en-US" sz="2800" dirty="0" err="1" smtClean="0"/>
              <a:t>dilalui</a:t>
            </a:r>
            <a:r>
              <a:rPr lang="en-US" sz="2800" dirty="0" smtClean="0"/>
              <a:t> </a:t>
            </a:r>
            <a:r>
              <a:rPr lang="en-US" sz="2800" dirty="0" err="1" smtClean="0"/>
              <a:t>dua</a:t>
            </a:r>
            <a:r>
              <a:rPr lang="en-US" sz="2800" dirty="0" smtClean="0"/>
              <a:t> kali.</a:t>
            </a:r>
          </a:p>
          <a:p>
            <a:pPr eaLnBrk="1" hangingPunct="1">
              <a:lnSpc>
                <a:spcPct val="80000"/>
              </a:lnSpc>
            </a:pPr>
            <a:r>
              <a:rPr lang="en-US" sz="2800" dirty="0" smtClean="0"/>
              <a:t>Graph yang </a:t>
            </a:r>
            <a:r>
              <a:rPr lang="en-US" sz="2800" dirty="0" err="1" smtClean="0"/>
              <a:t>memiliki</a:t>
            </a:r>
            <a:r>
              <a:rPr lang="en-US" sz="2800" dirty="0" smtClean="0"/>
              <a:t> </a:t>
            </a:r>
            <a:r>
              <a:rPr lang="en-US" sz="2800" dirty="0" err="1" smtClean="0"/>
              <a:t>sirkuit</a:t>
            </a:r>
            <a:r>
              <a:rPr lang="en-US" sz="2800" dirty="0" smtClean="0"/>
              <a:t> Hamilton </a:t>
            </a:r>
            <a:r>
              <a:rPr lang="en-US" sz="2800" dirty="0" err="1" smtClean="0"/>
              <a:t>dinamakan</a:t>
            </a:r>
            <a:r>
              <a:rPr lang="en-US" sz="2800" dirty="0" smtClean="0"/>
              <a:t> </a:t>
            </a:r>
            <a:r>
              <a:rPr lang="en-US" sz="2800" b="1" dirty="0" smtClean="0"/>
              <a:t>graph Hamilton</a:t>
            </a:r>
            <a:r>
              <a:rPr lang="en-US" sz="2800" dirty="0" smtClean="0"/>
              <a:t>, </a:t>
            </a:r>
            <a:r>
              <a:rPr lang="en-US" sz="2800" dirty="0" err="1" smtClean="0"/>
              <a:t>sedangkan</a:t>
            </a:r>
            <a:r>
              <a:rPr lang="en-US" sz="2800" dirty="0" smtClean="0"/>
              <a:t> graph yang </a:t>
            </a:r>
            <a:r>
              <a:rPr lang="en-US" sz="2800" dirty="0" err="1" smtClean="0"/>
              <a:t>hanya</a:t>
            </a:r>
            <a:r>
              <a:rPr lang="en-US" sz="2800" dirty="0" smtClean="0"/>
              <a:t> </a:t>
            </a:r>
            <a:r>
              <a:rPr lang="en-US" sz="2800" dirty="0" err="1" smtClean="0"/>
              <a:t>memiliki</a:t>
            </a:r>
            <a:r>
              <a:rPr lang="en-US" sz="2800" dirty="0" smtClean="0"/>
              <a:t> </a:t>
            </a:r>
            <a:r>
              <a:rPr lang="en-US" sz="2800" dirty="0" err="1" smtClean="0"/>
              <a:t>lintasan</a:t>
            </a:r>
            <a:r>
              <a:rPr lang="en-US" sz="2800" dirty="0" smtClean="0"/>
              <a:t> Hamilton </a:t>
            </a:r>
            <a:r>
              <a:rPr lang="en-US" sz="2800" dirty="0" err="1" smtClean="0"/>
              <a:t>disebut</a:t>
            </a:r>
            <a:r>
              <a:rPr lang="en-US" sz="2800" dirty="0" smtClean="0"/>
              <a:t> </a:t>
            </a:r>
            <a:r>
              <a:rPr lang="en-US" sz="2800" b="1" dirty="0" smtClean="0"/>
              <a:t>graph semi-Hamilton</a:t>
            </a:r>
            <a:r>
              <a:rPr lang="en-US" sz="2800" dirty="0" smtClean="0"/>
              <a:t>. </a:t>
            </a:r>
          </a:p>
        </p:txBody>
      </p:sp>
    </p:spTree>
    <p:custDataLst>
      <p:tags r:id="rId1"/>
    </p:custData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7"/>
          <p:cNvSpPr>
            <a:spLocks noGrp="1" noChangeArrowheads="1"/>
          </p:cNvSpPr>
          <p:nvPr>
            <p:ph type="title"/>
          </p:nvPr>
        </p:nvSpPr>
        <p:spPr/>
        <p:txBody>
          <a:bodyPr/>
          <a:lstStyle/>
          <a:p>
            <a:pPr eaLnBrk="1" hangingPunct="1"/>
            <a:r>
              <a:rPr lang="en-US" b="1" smtClean="0"/>
              <a:t>Lintasan dan Sirkuit Hamilton</a:t>
            </a:r>
          </a:p>
        </p:txBody>
      </p:sp>
      <p:sp>
        <p:nvSpPr>
          <p:cNvPr id="52228" name="Rectangle 8"/>
          <p:cNvSpPr>
            <a:spLocks noGrp="1" noChangeArrowheads="1"/>
          </p:cNvSpPr>
          <p:nvPr>
            <p:ph type="body" idx="1"/>
          </p:nvPr>
        </p:nvSpPr>
        <p:spPr/>
        <p:txBody>
          <a:bodyPr/>
          <a:lstStyle/>
          <a:p>
            <a:pPr eaLnBrk="1" hangingPunct="1">
              <a:buFont typeface="Wingdings" pitchFamily="2" charset="2"/>
              <a:buNone/>
            </a:pPr>
            <a:r>
              <a:rPr lang="en-US" sz="2400" smtClean="0"/>
              <a:t>(a) graph yang memiliki lintasan Hamilton (misal: 3, 2, 1, 4)</a:t>
            </a:r>
          </a:p>
          <a:p>
            <a:pPr eaLnBrk="1" hangingPunct="1">
              <a:buFont typeface="Wingdings" pitchFamily="2" charset="2"/>
              <a:buNone/>
            </a:pPr>
            <a:r>
              <a:rPr lang="en-US" sz="2400" smtClean="0"/>
              <a:t>(b) graph yang memiliki lintasan Hamilton (1, 2, 3, 4, 1)</a:t>
            </a:r>
          </a:p>
          <a:p>
            <a:pPr eaLnBrk="1" hangingPunct="1">
              <a:buFont typeface="Wingdings" pitchFamily="2" charset="2"/>
              <a:buNone/>
            </a:pPr>
            <a:r>
              <a:rPr lang="en-US" sz="2400" smtClean="0"/>
              <a:t>(c) graph yang tidak memiliki lintasan maupun sirkuit Hamilton</a:t>
            </a:r>
          </a:p>
        </p:txBody>
      </p:sp>
      <p:graphicFrame>
        <p:nvGraphicFramePr>
          <p:cNvPr id="52226" name="Object 4"/>
          <p:cNvGraphicFramePr>
            <a:graphicFrameLocks noGrp="1" noChangeAspect="1"/>
          </p:cNvGraphicFramePr>
          <p:nvPr>
            <p:ph idx="4294967295"/>
          </p:nvPr>
        </p:nvGraphicFramePr>
        <p:xfrm>
          <a:off x="1042988" y="3716338"/>
          <a:ext cx="6624637" cy="1909762"/>
        </p:xfrm>
        <a:graphic>
          <a:graphicData uri="http://schemas.openxmlformats.org/presentationml/2006/ole">
            <mc:AlternateContent xmlns:mc="http://schemas.openxmlformats.org/markup-compatibility/2006">
              <mc:Choice xmlns:v="urn:schemas-microsoft-com:vml" Requires="v">
                <p:oleObj spid="_x0000_s52244" name="Visio" r:id="rId4" imgW="4540320" imgH="1505520" progId="Visio.Drawing.11">
                  <p:embed/>
                </p:oleObj>
              </mc:Choice>
              <mc:Fallback>
                <p:oleObj name="Visio" r:id="rId4" imgW="4540320" imgH="15055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716338"/>
                        <a:ext cx="6624637" cy="190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9" name="Rectangle 9"/>
          <p:cNvSpPr>
            <a:spLocks noChangeArrowheads="1"/>
          </p:cNvSpPr>
          <p:nvPr/>
        </p:nvSpPr>
        <p:spPr bwMode="auto">
          <a:xfrm>
            <a:off x="1476375" y="5516563"/>
            <a:ext cx="5734050" cy="366712"/>
          </a:xfrm>
          <a:prstGeom prst="rect">
            <a:avLst/>
          </a:prstGeom>
          <a:noFill/>
          <a:ln w="9525">
            <a:noFill/>
            <a:miter lim="800000"/>
            <a:headEnd/>
            <a:tailEnd/>
          </a:ln>
        </p:spPr>
        <p:txBody>
          <a:bodyPr wrap="none" anchor="ctr">
            <a:spAutoFit/>
          </a:bodyPr>
          <a:lstStyle/>
          <a:p>
            <a:pPr eaLnBrk="1" hangingPunct="1"/>
            <a:r>
              <a:rPr lang="en-US"/>
              <a:t>        (a)		            (b)		  (c)	 </a:t>
            </a:r>
          </a:p>
        </p:txBody>
      </p:sp>
    </p:spTree>
    <p:custDataLst>
      <p:tags r:id="rId2"/>
    </p:custData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7"/>
          <p:cNvSpPr>
            <a:spLocks noGrp="1" noChangeArrowheads="1"/>
          </p:cNvSpPr>
          <p:nvPr>
            <p:ph type="title"/>
          </p:nvPr>
        </p:nvSpPr>
        <p:spPr/>
        <p:txBody>
          <a:bodyPr/>
          <a:lstStyle/>
          <a:p>
            <a:pPr eaLnBrk="1" hangingPunct="1"/>
            <a:r>
              <a:rPr lang="en-US" b="1" smtClean="0"/>
              <a:t>Lintasan dan Sirkuit Hamilton</a:t>
            </a:r>
          </a:p>
        </p:txBody>
      </p:sp>
      <p:sp>
        <p:nvSpPr>
          <p:cNvPr id="53252" name="Rectangle 8"/>
          <p:cNvSpPr>
            <a:spLocks noGrp="1" noChangeArrowheads="1"/>
          </p:cNvSpPr>
          <p:nvPr>
            <p:ph type="body" idx="1"/>
          </p:nvPr>
        </p:nvSpPr>
        <p:spPr/>
        <p:txBody>
          <a:bodyPr/>
          <a:lstStyle/>
          <a:p>
            <a:pPr eaLnBrk="1" hangingPunct="1">
              <a:buFont typeface="Wingdings" pitchFamily="2" charset="2"/>
              <a:buNone/>
            </a:pPr>
            <a:r>
              <a:rPr lang="en-US" sz="2400" smtClean="0"/>
              <a:t>(a) </a:t>
            </a:r>
            <a:r>
              <a:rPr lang="en-US" sz="2400" i="1" smtClean="0"/>
              <a:t>Dodecahedron</a:t>
            </a:r>
            <a:r>
              <a:rPr lang="en-US" sz="2400" smtClean="0"/>
              <a:t> Hamilton</a:t>
            </a:r>
          </a:p>
          <a:p>
            <a:pPr eaLnBrk="1" hangingPunct="1">
              <a:buFont typeface="Wingdings" pitchFamily="2" charset="2"/>
              <a:buNone/>
            </a:pPr>
            <a:r>
              <a:rPr lang="en-US" sz="2400" smtClean="0"/>
              <a:t>(b) graph yang mengandung sirkuit Hamilton </a:t>
            </a:r>
          </a:p>
        </p:txBody>
      </p:sp>
      <p:graphicFrame>
        <p:nvGraphicFramePr>
          <p:cNvPr id="53250" name="Object 4"/>
          <p:cNvGraphicFramePr>
            <a:graphicFrameLocks noGrp="1" noChangeAspect="1"/>
          </p:cNvGraphicFramePr>
          <p:nvPr>
            <p:ph idx="4294967295"/>
          </p:nvPr>
        </p:nvGraphicFramePr>
        <p:xfrm>
          <a:off x="1116013" y="2781300"/>
          <a:ext cx="6983412" cy="3067050"/>
        </p:xfrm>
        <a:graphic>
          <a:graphicData uri="http://schemas.openxmlformats.org/presentationml/2006/ole">
            <mc:AlternateContent xmlns:mc="http://schemas.openxmlformats.org/markup-compatibility/2006">
              <mc:Choice xmlns:v="urn:schemas-microsoft-com:vml" Requires="v">
                <p:oleObj spid="_x0000_s53268" name="Visio" r:id="rId4" imgW="4987440" imgH="2190600" progId="Visio.Drawing.11">
                  <p:embed/>
                </p:oleObj>
              </mc:Choice>
              <mc:Fallback>
                <p:oleObj name="Visio" r:id="rId4" imgW="4987440" imgH="21906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781300"/>
                        <a:ext cx="6983412" cy="306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3" name="Rectangle 9"/>
          <p:cNvSpPr>
            <a:spLocks noChangeArrowheads="1"/>
          </p:cNvSpPr>
          <p:nvPr/>
        </p:nvSpPr>
        <p:spPr bwMode="auto">
          <a:xfrm>
            <a:off x="2700338" y="5805488"/>
            <a:ext cx="4121150" cy="366712"/>
          </a:xfrm>
          <a:prstGeom prst="rect">
            <a:avLst/>
          </a:prstGeom>
          <a:noFill/>
          <a:ln w="9525">
            <a:noFill/>
            <a:miter lim="800000"/>
            <a:headEnd/>
            <a:tailEnd/>
          </a:ln>
        </p:spPr>
        <p:txBody>
          <a:bodyPr wrap="none" anchor="ctr">
            <a:spAutoFit/>
          </a:bodyPr>
          <a:lstStyle/>
          <a:p>
            <a:pPr algn="just" eaLnBrk="1" hangingPunct="1"/>
            <a:r>
              <a:rPr lang="en-US"/>
              <a:t>(a)				(b)</a:t>
            </a:r>
          </a:p>
        </p:txBody>
      </p:sp>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Graph</a:t>
            </a:r>
          </a:p>
        </p:txBody>
      </p:sp>
      <p:sp>
        <p:nvSpPr>
          <p:cNvPr id="70659" name="Rectangle 3"/>
          <p:cNvSpPr>
            <a:spLocks noGrp="1" noChangeArrowheads="1"/>
          </p:cNvSpPr>
          <p:nvPr>
            <p:ph type="body" sz="half" idx="1"/>
          </p:nvPr>
        </p:nvSpPr>
        <p:spPr/>
        <p:txBody>
          <a:bodyPr/>
          <a:lstStyle/>
          <a:p>
            <a:pPr eaLnBrk="1" hangingPunct="1">
              <a:lnSpc>
                <a:spcPct val="90000"/>
              </a:lnSpc>
            </a:pPr>
            <a:r>
              <a:rPr lang="en-US" smtClean="0"/>
              <a:t>Graph G</a:t>
            </a:r>
            <a:r>
              <a:rPr lang="en-US" sz="2400" baseline="-25000" smtClean="0"/>
              <a:t>2</a:t>
            </a:r>
            <a:endParaRPr lang="en-US" sz="2400" smtClean="0"/>
          </a:p>
        </p:txBody>
      </p:sp>
      <p:sp>
        <p:nvSpPr>
          <p:cNvPr id="70660" name="Rectangle 4"/>
          <p:cNvSpPr>
            <a:spLocks noGrp="1" noChangeArrowheads="1"/>
          </p:cNvSpPr>
          <p:nvPr>
            <p:ph type="body" sz="half" idx="2"/>
          </p:nvPr>
        </p:nvSpPr>
        <p:spPr>
          <a:xfrm>
            <a:off x="4140200" y="1981200"/>
            <a:ext cx="4546600" cy="3886200"/>
          </a:xfrm>
        </p:spPr>
        <p:txBody>
          <a:bodyPr/>
          <a:lstStyle/>
          <a:p>
            <a:pPr marL="0" indent="0" eaLnBrk="1" hangingPunct="1">
              <a:lnSpc>
                <a:spcPct val="90000"/>
              </a:lnSpc>
              <a:buFont typeface="Wingdings" pitchFamily="2" charset="2"/>
              <a:buNone/>
            </a:pPr>
            <a:r>
              <a:rPr lang="en-US" smtClean="0"/>
              <a:t>Pada G</a:t>
            </a:r>
            <a:r>
              <a:rPr lang="en-US" sz="2400" baseline="-25000" smtClean="0"/>
              <a:t>2</a:t>
            </a:r>
            <a:r>
              <a:rPr lang="en-US" smtClean="0"/>
              <a:t>, sisi  </a:t>
            </a:r>
            <a:r>
              <a:rPr lang="en-US" i="1" smtClean="0"/>
              <a:t>e</a:t>
            </a:r>
            <a:r>
              <a:rPr lang="en-US" baseline="-25000" smtClean="0"/>
              <a:t>3</a:t>
            </a:r>
            <a:r>
              <a:rPr lang="en-US" smtClean="0"/>
              <a:t> = (1, 3) dan sisi </a:t>
            </a:r>
            <a:r>
              <a:rPr lang="en-US" i="1" smtClean="0"/>
              <a:t>e</a:t>
            </a:r>
            <a:r>
              <a:rPr lang="en-US" baseline="-25000" smtClean="0"/>
              <a:t>4</a:t>
            </a:r>
            <a:r>
              <a:rPr lang="en-US" smtClean="0"/>
              <a:t> = (1, 3) dinamakan </a:t>
            </a:r>
            <a:r>
              <a:rPr lang="en-US" b="1" smtClean="0"/>
              <a:t>sisi-ganda</a:t>
            </a:r>
            <a:r>
              <a:rPr lang="en-US" smtClean="0"/>
              <a:t> (</a:t>
            </a:r>
            <a:r>
              <a:rPr lang="en-US" i="1" smtClean="0"/>
              <a:t>multiple edges</a:t>
            </a:r>
            <a:r>
              <a:rPr lang="en-US" smtClean="0"/>
              <a:t> atau </a:t>
            </a:r>
            <a:r>
              <a:rPr lang="en-US" i="1" smtClean="0"/>
              <a:t>paralel edges</a:t>
            </a:r>
            <a:r>
              <a:rPr lang="en-US" smtClean="0"/>
              <a:t>) karena kedua sisi ini menghubungi dua buah simpul yang sama, yaitu simpul 1 dan simpul 3. </a:t>
            </a:r>
          </a:p>
        </p:txBody>
      </p:sp>
      <p:sp>
        <p:nvSpPr>
          <p:cNvPr id="70661" name="Rectangle 24"/>
          <p:cNvSpPr>
            <a:spLocks noChangeArrowheads="1"/>
          </p:cNvSpPr>
          <p:nvPr/>
        </p:nvSpPr>
        <p:spPr bwMode="auto">
          <a:xfrm>
            <a:off x="2209800" y="5205413"/>
            <a:ext cx="127000" cy="274637"/>
          </a:xfrm>
          <a:prstGeom prst="rect">
            <a:avLst/>
          </a:prstGeom>
          <a:noFill/>
          <a:ln w="9525">
            <a:noFill/>
            <a:miter lim="800000"/>
            <a:headEnd/>
            <a:tailEnd/>
          </a:ln>
        </p:spPr>
        <p:txBody>
          <a:bodyPr wrap="none" lIns="0" tIns="0" rIns="0" bIns="0">
            <a:spAutoFit/>
          </a:bodyPr>
          <a:lstStyle/>
          <a:p>
            <a:r>
              <a:rPr lang="en-US">
                <a:solidFill>
                  <a:srgbClr val="000000"/>
                </a:solidFill>
              </a:rPr>
              <a:t>4</a:t>
            </a:r>
            <a:endParaRPr lang="en-US"/>
          </a:p>
        </p:txBody>
      </p:sp>
      <p:grpSp>
        <p:nvGrpSpPr>
          <p:cNvPr id="70662" name="Group 39"/>
          <p:cNvGrpSpPr>
            <a:grpSpLocks/>
          </p:cNvGrpSpPr>
          <p:nvPr/>
        </p:nvGrpSpPr>
        <p:grpSpPr bwMode="auto">
          <a:xfrm>
            <a:off x="684213" y="2924175"/>
            <a:ext cx="3192462" cy="2273300"/>
            <a:chOff x="431" y="1842"/>
            <a:chExt cx="2011" cy="1432"/>
          </a:xfrm>
        </p:grpSpPr>
        <p:sp>
          <p:nvSpPr>
            <p:cNvPr id="70663" name="Freeform 6"/>
            <p:cNvSpPr>
              <a:spLocks/>
            </p:cNvSpPr>
            <p:nvPr/>
          </p:nvSpPr>
          <p:spPr bwMode="auto">
            <a:xfrm>
              <a:off x="645" y="2627"/>
              <a:ext cx="76" cy="59"/>
            </a:xfrm>
            <a:custGeom>
              <a:avLst/>
              <a:gdLst>
                <a:gd name="T0" fmla="*/ 0 w 85"/>
                <a:gd name="T1" fmla="*/ 7 h 85"/>
                <a:gd name="T2" fmla="*/ 0 w 85"/>
                <a:gd name="T3" fmla="*/ 6 h 85"/>
                <a:gd name="T4" fmla="*/ 1 w 85"/>
                <a:gd name="T5" fmla="*/ 6 h 85"/>
                <a:gd name="T6" fmla="*/ 3 w 85"/>
                <a:gd name="T7" fmla="*/ 4 h 85"/>
                <a:gd name="T8" fmla="*/ 4 w 85"/>
                <a:gd name="T9" fmla="*/ 3 h 85"/>
                <a:gd name="T10" fmla="*/ 7 w 85"/>
                <a:gd name="T11" fmla="*/ 2 h 85"/>
                <a:gd name="T12" fmla="*/ 11 w 85"/>
                <a:gd name="T13" fmla="*/ 1 h 85"/>
                <a:gd name="T14" fmla="*/ 15 w 85"/>
                <a:gd name="T15" fmla="*/ 1 h 85"/>
                <a:gd name="T16" fmla="*/ 19 w 85"/>
                <a:gd name="T17" fmla="*/ 1 h 85"/>
                <a:gd name="T18" fmla="*/ 22 w 85"/>
                <a:gd name="T19" fmla="*/ 0 h 85"/>
                <a:gd name="T20" fmla="*/ 24 w 85"/>
                <a:gd name="T21" fmla="*/ 0 h 85"/>
                <a:gd name="T22" fmla="*/ 27 w 85"/>
                <a:gd name="T23" fmla="*/ 0 h 85"/>
                <a:gd name="T24" fmla="*/ 30 w 85"/>
                <a:gd name="T25" fmla="*/ 1 h 85"/>
                <a:gd name="T26" fmla="*/ 34 w 85"/>
                <a:gd name="T27" fmla="*/ 1 h 85"/>
                <a:gd name="T28" fmla="*/ 38 w 85"/>
                <a:gd name="T29" fmla="*/ 1 h 85"/>
                <a:gd name="T30" fmla="*/ 41 w 85"/>
                <a:gd name="T31" fmla="*/ 2 h 85"/>
                <a:gd name="T32" fmla="*/ 45 w 85"/>
                <a:gd name="T33" fmla="*/ 3 h 85"/>
                <a:gd name="T34" fmla="*/ 46 w 85"/>
                <a:gd name="T35" fmla="*/ 4 h 85"/>
                <a:gd name="T36" fmla="*/ 49 w 85"/>
                <a:gd name="T37" fmla="*/ 6 h 85"/>
                <a:gd name="T38" fmla="*/ 49 w 85"/>
                <a:gd name="T39" fmla="*/ 6 h 85"/>
                <a:gd name="T40" fmla="*/ 49 w 85"/>
                <a:gd name="T41" fmla="*/ 7 h 85"/>
                <a:gd name="T42" fmla="*/ 49 w 85"/>
                <a:gd name="T43" fmla="*/ 7 h 85"/>
                <a:gd name="T44" fmla="*/ 49 w 85"/>
                <a:gd name="T45" fmla="*/ 8 h 85"/>
                <a:gd name="T46" fmla="*/ 49 w 85"/>
                <a:gd name="T47" fmla="*/ 8 h 85"/>
                <a:gd name="T48" fmla="*/ 46 w 85"/>
                <a:gd name="T49" fmla="*/ 10 h 85"/>
                <a:gd name="T50" fmla="*/ 45 w 85"/>
                <a:gd name="T51" fmla="*/ 11 h 85"/>
                <a:gd name="T52" fmla="*/ 41 w 85"/>
                <a:gd name="T53" fmla="*/ 12 h 85"/>
                <a:gd name="T54" fmla="*/ 38 w 85"/>
                <a:gd name="T55" fmla="*/ 12 h 85"/>
                <a:gd name="T56" fmla="*/ 34 w 85"/>
                <a:gd name="T57" fmla="*/ 13 h 85"/>
                <a:gd name="T58" fmla="*/ 30 w 85"/>
                <a:gd name="T59" fmla="*/ 13 h 85"/>
                <a:gd name="T60" fmla="*/ 27 w 85"/>
                <a:gd name="T61" fmla="*/ 13 h 85"/>
                <a:gd name="T62" fmla="*/ 24 w 85"/>
                <a:gd name="T63" fmla="*/ 13 h 85"/>
                <a:gd name="T64" fmla="*/ 22 w 85"/>
                <a:gd name="T65" fmla="*/ 13 h 85"/>
                <a:gd name="T66" fmla="*/ 19 w 85"/>
                <a:gd name="T67" fmla="*/ 13 h 85"/>
                <a:gd name="T68" fmla="*/ 15 w 85"/>
                <a:gd name="T69" fmla="*/ 13 h 85"/>
                <a:gd name="T70" fmla="*/ 11 w 85"/>
                <a:gd name="T71" fmla="*/ 12 h 85"/>
                <a:gd name="T72" fmla="*/ 7 w 85"/>
                <a:gd name="T73" fmla="*/ 12 h 85"/>
                <a:gd name="T74" fmla="*/ 4 w 85"/>
                <a:gd name="T75" fmla="*/ 11 h 85"/>
                <a:gd name="T76" fmla="*/ 3 w 85"/>
                <a:gd name="T77" fmla="*/ 10 h 85"/>
                <a:gd name="T78" fmla="*/ 1 w 85"/>
                <a:gd name="T79" fmla="*/ 8 h 85"/>
                <a:gd name="T80" fmla="*/ 0 w 85"/>
                <a:gd name="T81" fmla="*/ 8 h 85"/>
                <a:gd name="T82" fmla="*/ 0 w 85"/>
                <a:gd name="T83" fmla="*/ 7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1" y="33"/>
                  </a:lnTo>
                  <a:lnTo>
                    <a:pt x="3" y="26"/>
                  </a:lnTo>
                  <a:lnTo>
                    <a:pt x="7" y="19"/>
                  </a:lnTo>
                  <a:lnTo>
                    <a:pt x="12" y="12"/>
                  </a:lnTo>
                  <a:lnTo>
                    <a:pt x="19" y="7"/>
                  </a:lnTo>
                  <a:lnTo>
                    <a:pt x="26" y="3"/>
                  </a:lnTo>
                  <a:lnTo>
                    <a:pt x="33" y="1"/>
                  </a:lnTo>
                  <a:lnTo>
                    <a:pt x="39" y="0"/>
                  </a:lnTo>
                  <a:lnTo>
                    <a:pt x="42" y="0"/>
                  </a:lnTo>
                  <a:lnTo>
                    <a:pt x="47"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7" y="85"/>
                  </a:lnTo>
                  <a:lnTo>
                    <a:pt x="42" y="85"/>
                  </a:lnTo>
                  <a:lnTo>
                    <a:pt x="39" y="85"/>
                  </a:lnTo>
                  <a:lnTo>
                    <a:pt x="33" y="85"/>
                  </a:lnTo>
                  <a:lnTo>
                    <a:pt x="26" y="81"/>
                  </a:lnTo>
                  <a:lnTo>
                    <a:pt x="19" y="78"/>
                  </a:lnTo>
                  <a:lnTo>
                    <a:pt x="12" y="72"/>
                  </a:lnTo>
                  <a:lnTo>
                    <a:pt x="7" y="67"/>
                  </a:lnTo>
                  <a:lnTo>
                    <a:pt x="3" y="60"/>
                  </a:lnTo>
                  <a:lnTo>
                    <a:pt x="1" y="51"/>
                  </a:lnTo>
                  <a:lnTo>
                    <a:pt x="0" y="47"/>
                  </a:lnTo>
                  <a:lnTo>
                    <a:pt x="0" y="42"/>
                  </a:lnTo>
                  <a:close/>
                </a:path>
              </a:pathLst>
            </a:custGeom>
            <a:solidFill>
              <a:srgbClr val="000000"/>
            </a:solidFill>
            <a:ln w="9525">
              <a:noFill/>
              <a:round/>
              <a:headEnd/>
              <a:tailEnd/>
            </a:ln>
          </p:spPr>
          <p:txBody>
            <a:bodyPr/>
            <a:lstStyle/>
            <a:p>
              <a:endParaRPr lang="en-US"/>
            </a:p>
          </p:txBody>
        </p:sp>
        <p:sp>
          <p:nvSpPr>
            <p:cNvPr id="70664" name="Freeform 7"/>
            <p:cNvSpPr>
              <a:spLocks/>
            </p:cNvSpPr>
            <p:nvPr/>
          </p:nvSpPr>
          <p:spPr bwMode="auto">
            <a:xfrm>
              <a:off x="645" y="2627"/>
              <a:ext cx="76" cy="59"/>
            </a:xfrm>
            <a:custGeom>
              <a:avLst/>
              <a:gdLst>
                <a:gd name="T0" fmla="*/ 0 w 85"/>
                <a:gd name="T1" fmla="*/ 7 h 85"/>
                <a:gd name="T2" fmla="*/ 0 w 85"/>
                <a:gd name="T3" fmla="*/ 6 h 85"/>
                <a:gd name="T4" fmla="*/ 1 w 85"/>
                <a:gd name="T5" fmla="*/ 6 h 85"/>
                <a:gd name="T6" fmla="*/ 3 w 85"/>
                <a:gd name="T7" fmla="*/ 4 h 85"/>
                <a:gd name="T8" fmla="*/ 4 w 85"/>
                <a:gd name="T9" fmla="*/ 3 h 85"/>
                <a:gd name="T10" fmla="*/ 7 w 85"/>
                <a:gd name="T11" fmla="*/ 2 h 85"/>
                <a:gd name="T12" fmla="*/ 11 w 85"/>
                <a:gd name="T13" fmla="*/ 1 h 85"/>
                <a:gd name="T14" fmla="*/ 15 w 85"/>
                <a:gd name="T15" fmla="*/ 1 h 85"/>
                <a:gd name="T16" fmla="*/ 19 w 85"/>
                <a:gd name="T17" fmla="*/ 1 h 85"/>
                <a:gd name="T18" fmla="*/ 22 w 85"/>
                <a:gd name="T19" fmla="*/ 0 h 85"/>
                <a:gd name="T20" fmla="*/ 24 w 85"/>
                <a:gd name="T21" fmla="*/ 0 h 85"/>
                <a:gd name="T22" fmla="*/ 27 w 85"/>
                <a:gd name="T23" fmla="*/ 0 h 85"/>
                <a:gd name="T24" fmla="*/ 30 w 85"/>
                <a:gd name="T25" fmla="*/ 1 h 85"/>
                <a:gd name="T26" fmla="*/ 34 w 85"/>
                <a:gd name="T27" fmla="*/ 1 h 85"/>
                <a:gd name="T28" fmla="*/ 38 w 85"/>
                <a:gd name="T29" fmla="*/ 1 h 85"/>
                <a:gd name="T30" fmla="*/ 41 w 85"/>
                <a:gd name="T31" fmla="*/ 2 h 85"/>
                <a:gd name="T32" fmla="*/ 45 w 85"/>
                <a:gd name="T33" fmla="*/ 3 h 85"/>
                <a:gd name="T34" fmla="*/ 46 w 85"/>
                <a:gd name="T35" fmla="*/ 4 h 85"/>
                <a:gd name="T36" fmla="*/ 49 w 85"/>
                <a:gd name="T37" fmla="*/ 6 h 85"/>
                <a:gd name="T38" fmla="*/ 49 w 85"/>
                <a:gd name="T39" fmla="*/ 6 h 85"/>
                <a:gd name="T40" fmla="*/ 49 w 85"/>
                <a:gd name="T41" fmla="*/ 7 h 85"/>
                <a:gd name="T42" fmla="*/ 49 w 85"/>
                <a:gd name="T43" fmla="*/ 7 h 85"/>
                <a:gd name="T44" fmla="*/ 49 w 85"/>
                <a:gd name="T45" fmla="*/ 8 h 85"/>
                <a:gd name="T46" fmla="*/ 49 w 85"/>
                <a:gd name="T47" fmla="*/ 8 h 85"/>
                <a:gd name="T48" fmla="*/ 46 w 85"/>
                <a:gd name="T49" fmla="*/ 10 h 85"/>
                <a:gd name="T50" fmla="*/ 45 w 85"/>
                <a:gd name="T51" fmla="*/ 11 h 85"/>
                <a:gd name="T52" fmla="*/ 41 w 85"/>
                <a:gd name="T53" fmla="*/ 12 h 85"/>
                <a:gd name="T54" fmla="*/ 38 w 85"/>
                <a:gd name="T55" fmla="*/ 12 h 85"/>
                <a:gd name="T56" fmla="*/ 34 w 85"/>
                <a:gd name="T57" fmla="*/ 13 h 85"/>
                <a:gd name="T58" fmla="*/ 30 w 85"/>
                <a:gd name="T59" fmla="*/ 13 h 85"/>
                <a:gd name="T60" fmla="*/ 27 w 85"/>
                <a:gd name="T61" fmla="*/ 13 h 85"/>
                <a:gd name="T62" fmla="*/ 24 w 85"/>
                <a:gd name="T63" fmla="*/ 13 h 85"/>
                <a:gd name="T64" fmla="*/ 22 w 85"/>
                <a:gd name="T65" fmla="*/ 13 h 85"/>
                <a:gd name="T66" fmla="*/ 19 w 85"/>
                <a:gd name="T67" fmla="*/ 13 h 85"/>
                <a:gd name="T68" fmla="*/ 15 w 85"/>
                <a:gd name="T69" fmla="*/ 13 h 85"/>
                <a:gd name="T70" fmla="*/ 11 w 85"/>
                <a:gd name="T71" fmla="*/ 12 h 85"/>
                <a:gd name="T72" fmla="*/ 7 w 85"/>
                <a:gd name="T73" fmla="*/ 12 h 85"/>
                <a:gd name="T74" fmla="*/ 4 w 85"/>
                <a:gd name="T75" fmla="*/ 11 h 85"/>
                <a:gd name="T76" fmla="*/ 3 w 85"/>
                <a:gd name="T77" fmla="*/ 10 h 85"/>
                <a:gd name="T78" fmla="*/ 1 w 85"/>
                <a:gd name="T79" fmla="*/ 8 h 85"/>
                <a:gd name="T80" fmla="*/ 0 w 85"/>
                <a:gd name="T81" fmla="*/ 8 h 85"/>
                <a:gd name="T82" fmla="*/ 0 w 85"/>
                <a:gd name="T83" fmla="*/ 7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1" y="33"/>
                  </a:lnTo>
                  <a:lnTo>
                    <a:pt x="3" y="26"/>
                  </a:lnTo>
                  <a:lnTo>
                    <a:pt x="7" y="19"/>
                  </a:lnTo>
                  <a:lnTo>
                    <a:pt x="12" y="12"/>
                  </a:lnTo>
                  <a:lnTo>
                    <a:pt x="19" y="7"/>
                  </a:lnTo>
                  <a:lnTo>
                    <a:pt x="26" y="3"/>
                  </a:lnTo>
                  <a:lnTo>
                    <a:pt x="33" y="1"/>
                  </a:lnTo>
                  <a:lnTo>
                    <a:pt x="39" y="0"/>
                  </a:lnTo>
                  <a:lnTo>
                    <a:pt x="42" y="0"/>
                  </a:lnTo>
                  <a:lnTo>
                    <a:pt x="47"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7" y="85"/>
                  </a:lnTo>
                  <a:lnTo>
                    <a:pt x="42" y="85"/>
                  </a:lnTo>
                  <a:lnTo>
                    <a:pt x="39" y="85"/>
                  </a:lnTo>
                  <a:lnTo>
                    <a:pt x="33" y="85"/>
                  </a:lnTo>
                  <a:lnTo>
                    <a:pt x="26" y="81"/>
                  </a:lnTo>
                  <a:lnTo>
                    <a:pt x="19" y="78"/>
                  </a:lnTo>
                  <a:lnTo>
                    <a:pt x="12" y="72"/>
                  </a:lnTo>
                  <a:lnTo>
                    <a:pt x="7" y="67"/>
                  </a:lnTo>
                  <a:lnTo>
                    <a:pt x="3" y="60"/>
                  </a:lnTo>
                  <a:lnTo>
                    <a:pt x="1" y="51"/>
                  </a:lnTo>
                  <a:lnTo>
                    <a:pt x="0" y="47"/>
                  </a:lnTo>
                  <a:lnTo>
                    <a:pt x="0" y="42"/>
                  </a:lnTo>
                </a:path>
              </a:pathLst>
            </a:custGeom>
            <a:noFill/>
            <a:ln w="3175">
              <a:solidFill>
                <a:srgbClr val="000000"/>
              </a:solidFill>
              <a:round/>
              <a:headEnd/>
              <a:tailEnd/>
            </a:ln>
          </p:spPr>
          <p:txBody>
            <a:bodyPr/>
            <a:lstStyle/>
            <a:p>
              <a:endParaRPr lang="en-US"/>
            </a:p>
          </p:txBody>
        </p:sp>
        <p:sp>
          <p:nvSpPr>
            <p:cNvPr id="70665" name="Freeform 8"/>
            <p:cNvSpPr>
              <a:spLocks/>
            </p:cNvSpPr>
            <p:nvPr/>
          </p:nvSpPr>
          <p:spPr bwMode="auto">
            <a:xfrm>
              <a:off x="1414" y="3215"/>
              <a:ext cx="76" cy="59"/>
            </a:xfrm>
            <a:custGeom>
              <a:avLst/>
              <a:gdLst>
                <a:gd name="T0" fmla="*/ 0 w 85"/>
                <a:gd name="T1" fmla="*/ 7 h 85"/>
                <a:gd name="T2" fmla="*/ 0 w 85"/>
                <a:gd name="T3" fmla="*/ 6 h 85"/>
                <a:gd name="T4" fmla="*/ 2 w 85"/>
                <a:gd name="T5" fmla="*/ 6 h 85"/>
                <a:gd name="T6" fmla="*/ 3 w 85"/>
                <a:gd name="T7" fmla="*/ 4 h 85"/>
                <a:gd name="T8" fmla="*/ 4 w 85"/>
                <a:gd name="T9" fmla="*/ 3 h 85"/>
                <a:gd name="T10" fmla="*/ 7 w 85"/>
                <a:gd name="T11" fmla="*/ 2 h 85"/>
                <a:gd name="T12" fmla="*/ 11 w 85"/>
                <a:gd name="T13" fmla="*/ 1 h 85"/>
                <a:gd name="T14" fmla="*/ 15 w 85"/>
                <a:gd name="T15" fmla="*/ 1 h 85"/>
                <a:gd name="T16" fmla="*/ 19 w 85"/>
                <a:gd name="T17" fmla="*/ 1 h 85"/>
                <a:gd name="T18" fmla="*/ 22 w 85"/>
                <a:gd name="T19" fmla="*/ 0 h 85"/>
                <a:gd name="T20" fmla="*/ 24 w 85"/>
                <a:gd name="T21" fmla="*/ 0 h 85"/>
                <a:gd name="T22" fmla="*/ 27 w 85"/>
                <a:gd name="T23" fmla="*/ 0 h 85"/>
                <a:gd name="T24" fmla="*/ 30 w 85"/>
                <a:gd name="T25" fmla="*/ 1 h 85"/>
                <a:gd name="T26" fmla="*/ 34 w 85"/>
                <a:gd name="T27" fmla="*/ 1 h 85"/>
                <a:gd name="T28" fmla="*/ 38 w 85"/>
                <a:gd name="T29" fmla="*/ 1 h 85"/>
                <a:gd name="T30" fmla="*/ 41 w 85"/>
                <a:gd name="T31" fmla="*/ 2 h 85"/>
                <a:gd name="T32" fmla="*/ 45 w 85"/>
                <a:gd name="T33" fmla="*/ 3 h 85"/>
                <a:gd name="T34" fmla="*/ 46 w 85"/>
                <a:gd name="T35" fmla="*/ 4 h 85"/>
                <a:gd name="T36" fmla="*/ 49 w 85"/>
                <a:gd name="T37" fmla="*/ 6 h 85"/>
                <a:gd name="T38" fmla="*/ 49 w 85"/>
                <a:gd name="T39" fmla="*/ 6 h 85"/>
                <a:gd name="T40" fmla="*/ 49 w 85"/>
                <a:gd name="T41" fmla="*/ 7 h 85"/>
                <a:gd name="T42" fmla="*/ 49 w 85"/>
                <a:gd name="T43" fmla="*/ 7 h 85"/>
                <a:gd name="T44" fmla="*/ 49 w 85"/>
                <a:gd name="T45" fmla="*/ 8 h 85"/>
                <a:gd name="T46" fmla="*/ 49 w 85"/>
                <a:gd name="T47" fmla="*/ 8 h 85"/>
                <a:gd name="T48" fmla="*/ 46 w 85"/>
                <a:gd name="T49" fmla="*/ 10 h 85"/>
                <a:gd name="T50" fmla="*/ 45 w 85"/>
                <a:gd name="T51" fmla="*/ 11 h 85"/>
                <a:gd name="T52" fmla="*/ 41 w 85"/>
                <a:gd name="T53" fmla="*/ 12 h 85"/>
                <a:gd name="T54" fmla="*/ 38 w 85"/>
                <a:gd name="T55" fmla="*/ 12 h 85"/>
                <a:gd name="T56" fmla="*/ 34 w 85"/>
                <a:gd name="T57" fmla="*/ 13 h 85"/>
                <a:gd name="T58" fmla="*/ 30 w 85"/>
                <a:gd name="T59" fmla="*/ 13 h 85"/>
                <a:gd name="T60" fmla="*/ 27 w 85"/>
                <a:gd name="T61" fmla="*/ 13 h 85"/>
                <a:gd name="T62" fmla="*/ 24 w 85"/>
                <a:gd name="T63" fmla="*/ 13 h 85"/>
                <a:gd name="T64" fmla="*/ 22 w 85"/>
                <a:gd name="T65" fmla="*/ 13 h 85"/>
                <a:gd name="T66" fmla="*/ 19 w 85"/>
                <a:gd name="T67" fmla="*/ 13 h 85"/>
                <a:gd name="T68" fmla="*/ 15 w 85"/>
                <a:gd name="T69" fmla="*/ 13 h 85"/>
                <a:gd name="T70" fmla="*/ 11 w 85"/>
                <a:gd name="T71" fmla="*/ 12 h 85"/>
                <a:gd name="T72" fmla="*/ 7 w 85"/>
                <a:gd name="T73" fmla="*/ 12 h 85"/>
                <a:gd name="T74" fmla="*/ 4 w 85"/>
                <a:gd name="T75" fmla="*/ 11 h 85"/>
                <a:gd name="T76" fmla="*/ 3 w 85"/>
                <a:gd name="T77" fmla="*/ 10 h 85"/>
                <a:gd name="T78" fmla="*/ 2 w 85"/>
                <a:gd name="T79" fmla="*/ 8 h 85"/>
                <a:gd name="T80" fmla="*/ 0 w 85"/>
                <a:gd name="T81" fmla="*/ 8 h 85"/>
                <a:gd name="T82" fmla="*/ 0 w 85"/>
                <a:gd name="T83" fmla="*/ 7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7"/>
                  </a:lnTo>
                  <a:lnTo>
                    <a:pt x="60" y="81"/>
                  </a:lnTo>
                  <a:lnTo>
                    <a:pt x="51" y="85"/>
                  </a:lnTo>
                  <a:lnTo>
                    <a:pt x="48" y="85"/>
                  </a:lnTo>
                  <a:lnTo>
                    <a:pt x="42" y="85"/>
                  </a:lnTo>
                  <a:lnTo>
                    <a:pt x="39" y="85"/>
                  </a:lnTo>
                  <a:lnTo>
                    <a:pt x="34" y="85"/>
                  </a:lnTo>
                  <a:lnTo>
                    <a:pt x="26" y="81"/>
                  </a:lnTo>
                  <a:lnTo>
                    <a:pt x="19" y="77"/>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0666" name="Freeform 9"/>
            <p:cNvSpPr>
              <a:spLocks/>
            </p:cNvSpPr>
            <p:nvPr/>
          </p:nvSpPr>
          <p:spPr bwMode="auto">
            <a:xfrm>
              <a:off x="1414" y="3215"/>
              <a:ext cx="76" cy="59"/>
            </a:xfrm>
            <a:custGeom>
              <a:avLst/>
              <a:gdLst>
                <a:gd name="T0" fmla="*/ 0 w 85"/>
                <a:gd name="T1" fmla="*/ 7 h 85"/>
                <a:gd name="T2" fmla="*/ 0 w 85"/>
                <a:gd name="T3" fmla="*/ 6 h 85"/>
                <a:gd name="T4" fmla="*/ 2 w 85"/>
                <a:gd name="T5" fmla="*/ 6 h 85"/>
                <a:gd name="T6" fmla="*/ 3 w 85"/>
                <a:gd name="T7" fmla="*/ 4 h 85"/>
                <a:gd name="T8" fmla="*/ 4 w 85"/>
                <a:gd name="T9" fmla="*/ 3 h 85"/>
                <a:gd name="T10" fmla="*/ 7 w 85"/>
                <a:gd name="T11" fmla="*/ 2 h 85"/>
                <a:gd name="T12" fmla="*/ 11 w 85"/>
                <a:gd name="T13" fmla="*/ 1 h 85"/>
                <a:gd name="T14" fmla="*/ 15 w 85"/>
                <a:gd name="T15" fmla="*/ 1 h 85"/>
                <a:gd name="T16" fmla="*/ 19 w 85"/>
                <a:gd name="T17" fmla="*/ 1 h 85"/>
                <a:gd name="T18" fmla="*/ 22 w 85"/>
                <a:gd name="T19" fmla="*/ 0 h 85"/>
                <a:gd name="T20" fmla="*/ 24 w 85"/>
                <a:gd name="T21" fmla="*/ 0 h 85"/>
                <a:gd name="T22" fmla="*/ 27 w 85"/>
                <a:gd name="T23" fmla="*/ 0 h 85"/>
                <a:gd name="T24" fmla="*/ 30 w 85"/>
                <a:gd name="T25" fmla="*/ 1 h 85"/>
                <a:gd name="T26" fmla="*/ 34 w 85"/>
                <a:gd name="T27" fmla="*/ 1 h 85"/>
                <a:gd name="T28" fmla="*/ 38 w 85"/>
                <a:gd name="T29" fmla="*/ 1 h 85"/>
                <a:gd name="T30" fmla="*/ 41 w 85"/>
                <a:gd name="T31" fmla="*/ 2 h 85"/>
                <a:gd name="T32" fmla="*/ 45 w 85"/>
                <a:gd name="T33" fmla="*/ 3 h 85"/>
                <a:gd name="T34" fmla="*/ 46 w 85"/>
                <a:gd name="T35" fmla="*/ 4 h 85"/>
                <a:gd name="T36" fmla="*/ 49 w 85"/>
                <a:gd name="T37" fmla="*/ 6 h 85"/>
                <a:gd name="T38" fmla="*/ 49 w 85"/>
                <a:gd name="T39" fmla="*/ 6 h 85"/>
                <a:gd name="T40" fmla="*/ 49 w 85"/>
                <a:gd name="T41" fmla="*/ 7 h 85"/>
                <a:gd name="T42" fmla="*/ 49 w 85"/>
                <a:gd name="T43" fmla="*/ 7 h 85"/>
                <a:gd name="T44" fmla="*/ 49 w 85"/>
                <a:gd name="T45" fmla="*/ 8 h 85"/>
                <a:gd name="T46" fmla="*/ 49 w 85"/>
                <a:gd name="T47" fmla="*/ 8 h 85"/>
                <a:gd name="T48" fmla="*/ 46 w 85"/>
                <a:gd name="T49" fmla="*/ 10 h 85"/>
                <a:gd name="T50" fmla="*/ 45 w 85"/>
                <a:gd name="T51" fmla="*/ 11 h 85"/>
                <a:gd name="T52" fmla="*/ 41 w 85"/>
                <a:gd name="T53" fmla="*/ 12 h 85"/>
                <a:gd name="T54" fmla="*/ 38 w 85"/>
                <a:gd name="T55" fmla="*/ 12 h 85"/>
                <a:gd name="T56" fmla="*/ 34 w 85"/>
                <a:gd name="T57" fmla="*/ 13 h 85"/>
                <a:gd name="T58" fmla="*/ 30 w 85"/>
                <a:gd name="T59" fmla="*/ 13 h 85"/>
                <a:gd name="T60" fmla="*/ 27 w 85"/>
                <a:gd name="T61" fmla="*/ 13 h 85"/>
                <a:gd name="T62" fmla="*/ 24 w 85"/>
                <a:gd name="T63" fmla="*/ 13 h 85"/>
                <a:gd name="T64" fmla="*/ 22 w 85"/>
                <a:gd name="T65" fmla="*/ 13 h 85"/>
                <a:gd name="T66" fmla="*/ 19 w 85"/>
                <a:gd name="T67" fmla="*/ 13 h 85"/>
                <a:gd name="T68" fmla="*/ 15 w 85"/>
                <a:gd name="T69" fmla="*/ 13 h 85"/>
                <a:gd name="T70" fmla="*/ 11 w 85"/>
                <a:gd name="T71" fmla="*/ 12 h 85"/>
                <a:gd name="T72" fmla="*/ 7 w 85"/>
                <a:gd name="T73" fmla="*/ 12 h 85"/>
                <a:gd name="T74" fmla="*/ 4 w 85"/>
                <a:gd name="T75" fmla="*/ 11 h 85"/>
                <a:gd name="T76" fmla="*/ 3 w 85"/>
                <a:gd name="T77" fmla="*/ 10 h 85"/>
                <a:gd name="T78" fmla="*/ 2 w 85"/>
                <a:gd name="T79" fmla="*/ 8 h 85"/>
                <a:gd name="T80" fmla="*/ 0 w 85"/>
                <a:gd name="T81" fmla="*/ 8 h 85"/>
                <a:gd name="T82" fmla="*/ 0 w 85"/>
                <a:gd name="T83" fmla="*/ 7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7"/>
                  </a:lnTo>
                  <a:lnTo>
                    <a:pt x="60" y="81"/>
                  </a:lnTo>
                  <a:lnTo>
                    <a:pt x="51" y="85"/>
                  </a:lnTo>
                  <a:lnTo>
                    <a:pt x="48" y="85"/>
                  </a:lnTo>
                  <a:lnTo>
                    <a:pt x="42" y="85"/>
                  </a:lnTo>
                  <a:lnTo>
                    <a:pt x="39" y="85"/>
                  </a:lnTo>
                  <a:lnTo>
                    <a:pt x="34" y="85"/>
                  </a:lnTo>
                  <a:lnTo>
                    <a:pt x="26" y="81"/>
                  </a:lnTo>
                  <a:lnTo>
                    <a:pt x="19" y="77"/>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0667" name="Freeform 10"/>
            <p:cNvSpPr>
              <a:spLocks/>
            </p:cNvSpPr>
            <p:nvPr/>
          </p:nvSpPr>
          <p:spPr bwMode="auto">
            <a:xfrm>
              <a:off x="1414" y="2040"/>
              <a:ext cx="76" cy="58"/>
            </a:xfrm>
            <a:custGeom>
              <a:avLst/>
              <a:gdLst>
                <a:gd name="T0" fmla="*/ 0 w 85"/>
                <a:gd name="T1" fmla="*/ 7 h 85"/>
                <a:gd name="T2" fmla="*/ 0 w 85"/>
                <a:gd name="T3" fmla="*/ 5 h 85"/>
                <a:gd name="T4" fmla="*/ 2 w 85"/>
                <a:gd name="T5" fmla="*/ 5 h 85"/>
                <a:gd name="T6" fmla="*/ 3 w 85"/>
                <a:gd name="T7" fmla="*/ 3 h 85"/>
                <a:gd name="T8" fmla="*/ 4 w 85"/>
                <a:gd name="T9" fmla="*/ 3 h 85"/>
                <a:gd name="T10" fmla="*/ 7 w 85"/>
                <a:gd name="T11" fmla="*/ 1 h 85"/>
                <a:gd name="T12" fmla="*/ 11 w 85"/>
                <a:gd name="T13" fmla="*/ 1 h 85"/>
                <a:gd name="T14" fmla="*/ 15 w 85"/>
                <a:gd name="T15" fmla="*/ 1 h 85"/>
                <a:gd name="T16" fmla="*/ 19 w 85"/>
                <a:gd name="T17" fmla="*/ 1 h 85"/>
                <a:gd name="T18" fmla="*/ 22 w 85"/>
                <a:gd name="T19" fmla="*/ 0 h 85"/>
                <a:gd name="T20" fmla="*/ 24 w 85"/>
                <a:gd name="T21" fmla="*/ 0 h 85"/>
                <a:gd name="T22" fmla="*/ 27 w 85"/>
                <a:gd name="T23" fmla="*/ 0 h 85"/>
                <a:gd name="T24" fmla="*/ 30 w 85"/>
                <a:gd name="T25" fmla="*/ 1 h 85"/>
                <a:gd name="T26" fmla="*/ 34 w 85"/>
                <a:gd name="T27" fmla="*/ 1 h 85"/>
                <a:gd name="T28" fmla="*/ 38 w 85"/>
                <a:gd name="T29" fmla="*/ 1 h 85"/>
                <a:gd name="T30" fmla="*/ 41 w 85"/>
                <a:gd name="T31" fmla="*/ 1 h 85"/>
                <a:gd name="T32" fmla="*/ 45 w 85"/>
                <a:gd name="T33" fmla="*/ 3 h 85"/>
                <a:gd name="T34" fmla="*/ 46 w 85"/>
                <a:gd name="T35" fmla="*/ 3 h 85"/>
                <a:gd name="T36" fmla="*/ 49 w 85"/>
                <a:gd name="T37" fmla="*/ 5 h 85"/>
                <a:gd name="T38" fmla="*/ 49 w 85"/>
                <a:gd name="T39" fmla="*/ 5 h 85"/>
                <a:gd name="T40" fmla="*/ 49 w 85"/>
                <a:gd name="T41" fmla="*/ 7 h 85"/>
                <a:gd name="T42" fmla="*/ 49 w 85"/>
                <a:gd name="T43" fmla="*/ 7 h 85"/>
                <a:gd name="T44" fmla="*/ 49 w 85"/>
                <a:gd name="T45" fmla="*/ 7 h 85"/>
                <a:gd name="T46" fmla="*/ 49 w 85"/>
                <a:gd name="T47" fmla="*/ 8 h 85"/>
                <a:gd name="T48" fmla="*/ 46 w 85"/>
                <a:gd name="T49" fmla="*/ 9 h 85"/>
                <a:gd name="T50" fmla="*/ 45 w 85"/>
                <a:gd name="T51" fmla="*/ 10 h 85"/>
                <a:gd name="T52" fmla="*/ 41 w 85"/>
                <a:gd name="T53" fmla="*/ 11 h 85"/>
                <a:gd name="T54" fmla="*/ 38 w 85"/>
                <a:gd name="T55" fmla="*/ 12 h 85"/>
                <a:gd name="T56" fmla="*/ 34 w 85"/>
                <a:gd name="T57" fmla="*/ 12 h 85"/>
                <a:gd name="T58" fmla="*/ 30 w 85"/>
                <a:gd name="T59" fmla="*/ 12 h 85"/>
                <a:gd name="T60" fmla="*/ 27 w 85"/>
                <a:gd name="T61" fmla="*/ 12 h 85"/>
                <a:gd name="T62" fmla="*/ 24 w 85"/>
                <a:gd name="T63" fmla="*/ 12 h 85"/>
                <a:gd name="T64" fmla="*/ 22 w 85"/>
                <a:gd name="T65" fmla="*/ 12 h 85"/>
                <a:gd name="T66" fmla="*/ 19 w 85"/>
                <a:gd name="T67" fmla="*/ 12 h 85"/>
                <a:gd name="T68" fmla="*/ 15 w 85"/>
                <a:gd name="T69" fmla="*/ 12 h 85"/>
                <a:gd name="T70" fmla="*/ 11 w 85"/>
                <a:gd name="T71" fmla="*/ 12 h 85"/>
                <a:gd name="T72" fmla="*/ 7 w 85"/>
                <a:gd name="T73" fmla="*/ 11 h 85"/>
                <a:gd name="T74" fmla="*/ 4 w 85"/>
                <a:gd name="T75" fmla="*/ 10 h 85"/>
                <a:gd name="T76" fmla="*/ 3 w 85"/>
                <a:gd name="T77" fmla="*/ 9 h 85"/>
                <a:gd name="T78" fmla="*/ 2 w 85"/>
                <a:gd name="T79" fmla="*/ 8 h 85"/>
                <a:gd name="T80" fmla="*/ 0 w 85"/>
                <a:gd name="T81" fmla="*/ 7 h 85"/>
                <a:gd name="T82" fmla="*/ 0 w 85"/>
                <a:gd name="T83" fmla="*/ 7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8"/>
                  </a:lnTo>
                  <a:lnTo>
                    <a:pt x="60" y="81"/>
                  </a:lnTo>
                  <a:lnTo>
                    <a:pt x="51" y="85"/>
                  </a:lnTo>
                  <a:lnTo>
                    <a:pt x="48" y="85"/>
                  </a:lnTo>
                  <a:lnTo>
                    <a:pt x="42" y="85"/>
                  </a:lnTo>
                  <a:lnTo>
                    <a:pt x="39" y="85"/>
                  </a:lnTo>
                  <a:lnTo>
                    <a:pt x="34"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0668" name="Freeform 11"/>
            <p:cNvSpPr>
              <a:spLocks/>
            </p:cNvSpPr>
            <p:nvPr/>
          </p:nvSpPr>
          <p:spPr bwMode="auto">
            <a:xfrm>
              <a:off x="1414" y="2040"/>
              <a:ext cx="76" cy="58"/>
            </a:xfrm>
            <a:custGeom>
              <a:avLst/>
              <a:gdLst>
                <a:gd name="T0" fmla="*/ 0 w 85"/>
                <a:gd name="T1" fmla="*/ 7 h 85"/>
                <a:gd name="T2" fmla="*/ 0 w 85"/>
                <a:gd name="T3" fmla="*/ 5 h 85"/>
                <a:gd name="T4" fmla="*/ 2 w 85"/>
                <a:gd name="T5" fmla="*/ 5 h 85"/>
                <a:gd name="T6" fmla="*/ 3 w 85"/>
                <a:gd name="T7" fmla="*/ 3 h 85"/>
                <a:gd name="T8" fmla="*/ 4 w 85"/>
                <a:gd name="T9" fmla="*/ 3 h 85"/>
                <a:gd name="T10" fmla="*/ 7 w 85"/>
                <a:gd name="T11" fmla="*/ 1 h 85"/>
                <a:gd name="T12" fmla="*/ 11 w 85"/>
                <a:gd name="T13" fmla="*/ 1 h 85"/>
                <a:gd name="T14" fmla="*/ 15 w 85"/>
                <a:gd name="T15" fmla="*/ 1 h 85"/>
                <a:gd name="T16" fmla="*/ 19 w 85"/>
                <a:gd name="T17" fmla="*/ 1 h 85"/>
                <a:gd name="T18" fmla="*/ 22 w 85"/>
                <a:gd name="T19" fmla="*/ 0 h 85"/>
                <a:gd name="T20" fmla="*/ 24 w 85"/>
                <a:gd name="T21" fmla="*/ 0 h 85"/>
                <a:gd name="T22" fmla="*/ 27 w 85"/>
                <a:gd name="T23" fmla="*/ 0 h 85"/>
                <a:gd name="T24" fmla="*/ 30 w 85"/>
                <a:gd name="T25" fmla="*/ 1 h 85"/>
                <a:gd name="T26" fmla="*/ 34 w 85"/>
                <a:gd name="T27" fmla="*/ 1 h 85"/>
                <a:gd name="T28" fmla="*/ 38 w 85"/>
                <a:gd name="T29" fmla="*/ 1 h 85"/>
                <a:gd name="T30" fmla="*/ 41 w 85"/>
                <a:gd name="T31" fmla="*/ 1 h 85"/>
                <a:gd name="T32" fmla="*/ 45 w 85"/>
                <a:gd name="T33" fmla="*/ 3 h 85"/>
                <a:gd name="T34" fmla="*/ 46 w 85"/>
                <a:gd name="T35" fmla="*/ 3 h 85"/>
                <a:gd name="T36" fmla="*/ 49 w 85"/>
                <a:gd name="T37" fmla="*/ 5 h 85"/>
                <a:gd name="T38" fmla="*/ 49 w 85"/>
                <a:gd name="T39" fmla="*/ 5 h 85"/>
                <a:gd name="T40" fmla="*/ 49 w 85"/>
                <a:gd name="T41" fmla="*/ 7 h 85"/>
                <a:gd name="T42" fmla="*/ 49 w 85"/>
                <a:gd name="T43" fmla="*/ 7 h 85"/>
                <a:gd name="T44" fmla="*/ 49 w 85"/>
                <a:gd name="T45" fmla="*/ 7 h 85"/>
                <a:gd name="T46" fmla="*/ 49 w 85"/>
                <a:gd name="T47" fmla="*/ 8 h 85"/>
                <a:gd name="T48" fmla="*/ 46 w 85"/>
                <a:gd name="T49" fmla="*/ 9 h 85"/>
                <a:gd name="T50" fmla="*/ 45 w 85"/>
                <a:gd name="T51" fmla="*/ 10 h 85"/>
                <a:gd name="T52" fmla="*/ 41 w 85"/>
                <a:gd name="T53" fmla="*/ 11 h 85"/>
                <a:gd name="T54" fmla="*/ 38 w 85"/>
                <a:gd name="T55" fmla="*/ 12 h 85"/>
                <a:gd name="T56" fmla="*/ 34 w 85"/>
                <a:gd name="T57" fmla="*/ 12 h 85"/>
                <a:gd name="T58" fmla="*/ 30 w 85"/>
                <a:gd name="T59" fmla="*/ 12 h 85"/>
                <a:gd name="T60" fmla="*/ 27 w 85"/>
                <a:gd name="T61" fmla="*/ 12 h 85"/>
                <a:gd name="T62" fmla="*/ 24 w 85"/>
                <a:gd name="T63" fmla="*/ 12 h 85"/>
                <a:gd name="T64" fmla="*/ 22 w 85"/>
                <a:gd name="T65" fmla="*/ 12 h 85"/>
                <a:gd name="T66" fmla="*/ 19 w 85"/>
                <a:gd name="T67" fmla="*/ 12 h 85"/>
                <a:gd name="T68" fmla="*/ 15 w 85"/>
                <a:gd name="T69" fmla="*/ 12 h 85"/>
                <a:gd name="T70" fmla="*/ 11 w 85"/>
                <a:gd name="T71" fmla="*/ 12 h 85"/>
                <a:gd name="T72" fmla="*/ 7 w 85"/>
                <a:gd name="T73" fmla="*/ 11 h 85"/>
                <a:gd name="T74" fmla="*/ 4 w 85"/>
                <a:gd name="T75" fmla="*/ 10 h 85"/>
                <a:gd name="T76" fmla="*/ 3 w 85"/>
                <a:gd name="T77" fmla="*/ 9 h 85"/>
                <a:gd name="T78" fmla="*/ 2 w 85"/>
                <a:gd name="T79" fmla="*/ 8 h 85"/>
                <a:gd name="T80" fmla="*/ 0 w 85"/>
                <a:gd name="T81" fmla="*/ 7 h 85"/>
                <a:gd name="T82" fmla="*/ 0 w 85"/>
                <a:gd name="T83" fmla="*/ 7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8"/>
                  </a:lnTo>
                  <a:lnTo>
                    <a:pt x="60" y="81"/>
                  </a:lnTo>
                  <a:lnTo>
                    <a:pt x="51" y="85"/>
                  </a:lnTo>
                  <a:lnTo>
                    <a:pt x="48" y="85"/>
                  </a:lnTo>
                  <a:lnTo>
                    <a:pt x="42" y="85"/>
                  </a:lnTo>
                  <a:lnTo>
                    <a:pt x="39" y="85"/>
                  </a:lnTo>
                  <a:lnTo>
                    <a:pt x="34"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0669" name="Freeform 12"/>
            <p:cNvSpPr>
              <a:spLocks/>
            </p:cNvSpPr>
            <p:nvPr/>
          </p:nvSpPr>
          <p:spPr bwMode="auto">
            <a:xfrm>
              <a:off x="2183" y="2627"/>
              <a:ext cx="76" cy="59"/>
            </a:xfrm>
            <a:custGeom>
              <a:avLst/>
              <a:gdLst>
                <a:gd name="T0" fmla="*/ 0 w 85"/>
                <a:gd name="T1" fmla="*/ 7 h 85"/>
                <a:gd name="T2" fmla="*/ 0 w 85"/>
                <a:gd name="T3" fmla="*/ 6 h 85"/>
                <a:gd name="T4" fmla="*/ 2 w 85"/>
                <a:gd name="T5" fmla="*/ 6 h 85"/>
                <a:gd name="T6" fmla="*/ 4 w 85"/>
                <a:gd name="T7" fmla="*/ 4 h 85"/>
                <a:gd name="T8" fmla="*/ 4 w 85"/>
                <a:gd name="T9" fmla="*/ 3 h 85"/>
                <a:gd name="T10" fmla="*/ 8 w 85"/>
                <a:gd name="T11" fmla="*/ 2 h 85"/>
                <a:gd name="T12" fmla="*/ 12 w 85"/>
                <a:gd name="T13" fmla="*/ 1 h 85"/>
                <a:gd name="T14" fmla="*/ 15 w 85"/>
                <a:gd name="T15" fmla="*/ 1 h 85"/>
                <a:gd name="T16" fmla="*/ 19 w 85"/>
                <a:gd name="T17" fmla="*/ 1 h 85"/>
                <a:gd name="T18" fmla="*/ 22 w 85"/>
                <a:gd name="T19" fmla="*/ 0 h 85"/>
                <a:gd name="T20" fmla="*/ 24 w 85"/>
                <a:gd name="T21" fmla="*/ 0 h 85"/>
                <a:gd name="T22" fmla="*/ 27 w 85"/>
                <a:gd name="T23" fmla="*/ 0 h 85"/>
                <a:gd name="T24" fmla="*/ 30 w 85"/>
                <a:gd name="T25" fmla="*/ 1 h 85"/>
                <a:gd name="T26" fmla="*/ 34 w 85"/>
                <a:gd name="T27" fmla="*/ 1 h 85"/>
                <a:gd name="T28" fmla="*/ 38 w 85"/>
                <a:gd name="T29" fmla="*/ 1 h 85"/>
                <a:gd name="T30" fmla="*/ 41 w 85"/>
                <a:gd name="T31" fmla="*/ 2 h 85"/>
                <a:gd name="T32" fmla="*/ 45 w 85"/>
                <a:gd name="T33" fmla="*/ 3 h 85"/>
                <a:gd name="T34" fmla="*/ 46 w 85"/>
                <a:gd name="T35" fmla="*/ 4 h 85"/>
                <a:gd name="T36" fmla="*/ 49 w 85"/>
                <a:gd name="T37" fmla="*/ 6 h 85"/>
                <a:gd name="T38" fmla="*/ 49 w 85"/>
                <a:gd name="T39" fmla="*/ 6 h 85"/>
                <a:gd name="T40" fmla="*/ 49 w 85"/>
                <a:gd name="T41" fmla="*/ 7 h 85"/>
                <a:gd name="T42" fmla="*/ 49 w 85"/>
                <a:gd name="T43" fmla="*/ 7 h 85"/>
                <a:gd name="T44" fmla="*/ 49 w 85"/>
                <a:gd name="T45" fmla="*/ 8 h 85"/>
                <a:gd name="T46" fmla="*/ 49 w 85"/>
                <a:gd name="T47" fmla="*/ 8 h 85"/>
                <a:gd name="T48" fmla="*/ 46 w 85"/>
                <a:gd name="T49" fmla="*/ 10 h 85"/>
                <a:gd name="T50" fmla="*/ 45 w 85"/>
                <a:gd name="T51" fmla="*/ 11 h 85"/>
                <a:gd name="T52" fmla="*/ 41 w 85"/>
                <a:gd name="T53" fmla="*/ 12 h 85"/>
                <a:gd name="T54" fmla="*/ 38 w 85"/>
                <a:gd name="T55" fmla="*/ 12 h 85"/>
                <a:gd name="T56" fmla="*/ 34 w 85"/>
                <a:gd name="T57" fmla="*/ 13 h 85"/>
                <a:gd name="T58" fmla="*/ 30 w 85"/>
                <a:gd name="T59" fmla="*/ 13 h 85"/>
                <a:gd name="T60" fmla="*/ 27 w 85"/>
                <a:gd name="T61" fmla="*/ 13 h 85"/>
                <a:gd name="T62" fmla="*/ 24 w 85"/>
                <a:gd name="T63" fmla="*/ 13 h 85"/>
                <a:gd name="T64" fmla="*/ 22 w 85"/>
                <a:gd name="T65" fmla="*/ 13 h 85"/>
                <a:gd name="T66" fmla="*/ 19 w 85"/>
                <a:gd name="T67" fmla="*/ 13 h 85"/>
                <a:gd name="T68" fmla="*/ 15 w 85"/>
                <a:gd name="T69" fmla="*/ 13 h 85"/>
                <a:gd name="T70" fmla="*/ 12 w 85"/>
                <a:gd name="T71" fmla="*/ 12 h 85"/>
                <a:gd name="T72" fmla="*/ 8 w 85"/>
                <a:gd name="T73" fmla="*/ 12 h 85"/>
                <a:gd name="T74" fmla="*/ 4 w 85"/>
                <a:gd name="T75" fmla="*/ 11 h 85"/>
                <a:gd name="T76" fmla="*/ 4 w 85"/>
                <a:gd name="T77" fmla="*/ 10 h 85"/>
                <a:gd name="T78" fmla="*/ 2 w 85"/>
                <a:gd name="T79" fmla="*/ 8 h 85"/>
                <a:gd name="T80" fmla="*/ 0 w 85"/>
                <a:gd name="T81" fmla="*/ 8 h 85"/>
                <a:gd name="T82" fmla="*/ 0 w 85"/>
                <a:gd name="T83" fmla="*/ 7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0670" name="Freeform 13"/>
            <p:cNvSpPr>
              <a:spLocks/>
            </p:cNvSpPr>
            <p:nvPr/>
          </p:nvSpPr>
          <p:spPr bwMode="auto">
            <a:xfrm>
              <a:off x="2183" y="2627"/>
              <a:ext cx="76" cy="59"/>
            </a:xfrm>
            <a:custGeom>
              <a:avLst/>
              <a:gdLst>
                <a:gd name="T0" fmla="*/ 0 w 85"/>
                <a:gd name="T1" fmla="*/ 7 h 85"/>
                <a:gd name="T2" fmla="*/ 0 w 85"/>
                <a:gd name="T3" fmla="*/ 6 h 85"/>
                <a:gd name="T4" fmla="*/ 2 w 85"/>
                <a:gd name="T5" fmla="*/ 6 h 85"/>
                <a:gd name="T6" fmla="*/ 4 w 85"/>
                <a:gd name="T7" fmla="*/ 4 h 85"/>
                <a:gd name="T8" fmla="*/ 4 w 85"/>
                <a:gd name="T9" fmla="*/ 3 h 85"/>
                <a:gd name="T10" fmla="*/ 8 w 85"/>
                <a:gd name="T11" fmla="*/ 2 h 85"/>
                <a:gd name="T12" fmla="*/ 12 w 85"/>
                <a:gd name="T13" fmla="*/ 1 h 85"/>
                <a:gd name="T14" fmla="*/ 15 w 85"/>
                <a:gd name="T15" fmla="*/ 1 h 85"/>
                <a:gd name="T16" fmla="*/ 19 w 85"/>
                <a:gd name="T17" fmla="*/ 1 h 85"/>
                <a:gd name="T18" fmla="*/ 22 w 85"/>
                <a:gd name="T19" fmla="*/ 0 h 85"/>
                <a:gd name="T20" fmla="*/ 24 w 85"/>
                <a:gd name="T21" fmla="*/ 0 h 85"/>
                <a:gd name="T22" fmla="*/ 27 w 85"/>
                <a:gd name="T23" fmla="*/ 0 h 85"/>
                <a:gd name="T24" fmla="*/ 30 w 85"/>
                <a:gd name="T25" fmla="*/ 1 h 85"/>
                <a:gd name="T26" fmla="*/ 34 w 85"/>
                <a:gd name="T27" fmla="*/ 1 h 85"/>
                <a:gd name="T28" fmla="*/ 38 w 85"/>
                <a:gd name="T29" fmla="*/ 1 h 85"/>
                <a:gd name="T30" fmla="*/ 41 w 85"/>
                <a:gd name="T31" fmla="*/ 2 h 85"/>
                <a:gd name="T32" fmla="*/ 45 w 85"/>
                <a:gd name="T33" fmla="*/ 3 h 85"/>
                <a:gd name="T34" fmla="*/ 46 w 85"/>
                <a:gd name="T35" fmla="*/ 4 h 85"/>
                <a:gd name="T36" fmla="*/ 49 w 85"/>
                <a:gd name="T37" fmla="*/ 6 h 85"/>
                <a:gd name="T38" fmla="*/ 49 w 85"/>
                <a:gd name="T39" fmla="*/ 6 h 85"/>
                <a:gd name="T40" fmla="*/ 49 w 85"/>
                <a:gd name="T41" fmla="*/ 7 h 85"/>
                <a:gd name="T42" fmla="*/ 49 w 85"/>
                <a:gd name="T43" fmla="*/ 7 h 85"/>
                <a:gd name="T44" fmla="*/ 49 w 85"/>
                <a:gd name="T45" fmla="*/ 8 h 85"/>
                <a:gd name="T46" fmla="*/ 49 w 85"/>
                <a:gd name="T47" fmla="*/ 8 h 85"/>
                <a:gd name="T48" fmla="*/ 46 w 85"/>
                <a:gd name="T49" fmla="*/ 10 h 85"/>
                <a:gd name="T50" fmla="*/ 45 w 85"/>
                <a:gd name="T51" fmla="*/ 11 h 85"/>
                <a:gd name="T52" fmla="*/ 41 w 85"/>
                <a:gd name="T53" fmla="*/ 12 h 85"/>
                <a:gd name="T54" fmla="*/ 38 w 85"/>
                <a:gd name="T55" fmla="*/ 12 h 85"/>
                <a:gd name="T56" fmla="*/ 34 w 85"/>
                <a:gd name="T57" fmla="*/ 13 h 85"/>
                <a:gd name="T58" fmla="*/ 30 w 85"/>
                <a:gd name="T59" fmla="*/ 13 h 85"/>
                <a:gd name="T60" fmla="*/ 27 w 85"/>
                <a:gd name="T61" fmla="*/ 13 h 85"/>
                <a:gd name="T62" fmla="*/ 24 w 85"/>
                <a:gd name="T63" fmla="*/ 13 h 85"/>
                <a:gd name="T64" fmla="*/ 22 w 85"/>
                <a:gd name="T65" fmla="*/ 13 h 85"/>
                <a:gd name="T66" fmla="*/ 19 w 85"/>
                <a:gd name="T67" fmla="*/ 13 h 85"/>
                <a:gd name="T68" fmla="*/ 15 w 85"/>
                <a:gd name="T69" fmla="*/ 13 h 85"/>
                <a:gd name="T70" fmla="*/ 12 w 85"/>
                <a:gd name="T71" fmla="*/ 12 h 85"/>
                <a:gd name="T72" fmla="*/ 8 w 85"/>
                <a:gd name="T73" fmla="*/ 12 h 85"/>
                <a:gd name="T74" fmla="*/ 4 w 85"/>
                <a:gd name="T75" fmla="*/ 11 h 85"/>
                <a:gd name="T76" fmla="*/ 4 w 85"/>
                <a:gd name="T77" fmla="*/ 10 h 85"/>
                <a:gd name="T78" fmla="*/ 2 w 85"/>
                <a:gd name="T79" fmla="*/ 8 h 85"/>
                <a:gd name="T80" fmla="*/ 0 w 85"/>
                <a:gd name="T81" fmla="*/ 8 h 85"/>
                <a:gd name="T82" fmla="*/ 0 w 85"/>
                <a:gd name="T83" fmla="*/ 7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0671" name="Freeform 14"/>
            <p:cNvSpPr>
              <a:spLocks/>
            </p:cNvSpPr>
            <p:nvPr/>
          </p:nvSpPr>
          <p:spPr bwMode="auto">
            <a:xfrm>
              <a:off x="1452" y="2069"/>
              <a:ext cx="769" cy="587"/>
            </a:xfrm>
            <a:custGeom>
              <a:avLst/>
              <a:gdLst>
                <a:gd name="T0" fmla="*/ 0 w 851"/>
                <a:gd name="T1" fmla="*/ 0 h 850"/>
                <a:gd name="T2" fmla="*/ 8 w 851"/>
                <a:gd name="T3" fmla="*/ 6 h 850"/>
                <a:gd name="T4" fmla="*/ 16 w 851"/>
                <a:gd name="T5" fmla="*/ 12 h 850"/>
                <a:gd name="T6" fmla="*/ 24 w 851"/>
                <a:gd name="T7" fmla="*/ 18 h 850"/>
                <a:gd name="T8" fmla="*/ 34 w 851"/>
                <a:gd name="T9" fmla="*/ 23 h 850"/>
                <a:gd name="T10" fmla="*/ 44 w 851"/>
                <a:gd name="T11" fmla="*/ 29 h 850"/>
                <a:gd name="T12" fmla="*/ 55 w 851"/>
                <a:gd name="T13" fmla="*/ 35 h 850"/>
                <a:gd name="T14" fmla="*/ 65 w 851"/>
                <a:gd name="T15" fmla="*/ 40 h 850"/>
                <a:gd name="T16" fmla="*/ 78 w 851"/>
                <a:gd name="T17" fmla="*/ 46 h 850"/>
                <a:gd name="T18" fmla="*/ 89 w 851"/>
                <a:gd name="T19" fmla="*/ 50 h 850"/>
                <a:gd name="T20" fmla="*/ 103 w 851"/>
                <a:gd name="T21" fmla="*/ 56 h 850"/>
                <a:gd name="T22" fmla="*/ 116 w 851"/>
                <a:gd name="T23" fmla="*/ 60 h 850"/>
                <a:gd name="T24" fmla="*/ 131 w 851"/>
                <a:gd name="T25" fmla="*/ 66 h 850"/>
                <a:gd name="T26" fmla="*/ 145 w 851"/>
                <a:gd name="T27" fmla="*/ 70 h 850"/>
                <a:gd name="T28" fmla="*/ 160 w 851"/>
                <a:gd name="T29" fmla="*/ 75 h 850"/>
                <a:gd name="T30" fmla="*/ 176 w 851"/>
                <a:gd name="T31" fmla="*/ 79 h 850"/>
                <a:gd name="T32" fmla="*/ 192 w 851"/>
                <a:gd name="T33" fmla="*/ 84 h 850"/>
                <a:gd name="T34" fmla="*/ 210 w 851"/>
                <a:gd name="T35" fmla="*/ 88 h 850"/>
                <a:gd name="T36" fmla="*/ 226 w 851"/>
                <a:gd name="T37" fmla="*/ 92 h 850"/>
                <a:gd name="T38" fmla="*/ 245 w 851"/>
                <a:gd name="T39" fmla="*/ 96 h 850"/>
                <a:gd name="T40" fmla="*/ 263 w 851"/>
                <a:gd name="T41" fmla="*/ 99 h 850"/>
                <a:gd name="T42" fmla="*/ 280 w 851"/>
                <a:gd name="T43" fmla="*/ 104 h 850"/>
                <a:gd name="T44" fmla="*/ 301 w 851"/>
                <a:gd name="T45" fmla="*/ 107 h 850"/>
                <a:gd name="T46" fmla="*/ 319 w 851"/>
                <a:gd name="T47" fmla="*/ 110 h 850"/>
                <a:gd name="T48" fmla="*/ 341 w 851"/>
                <a:gd name="T49" fmla="*/ 113 h 850"/>
                <a:gd name="T50" fmla="*/ 360 w 851"/>
                <a:gd name="T51" fmla="*/ 117 h 850"/>
                <a:gd name="T52" fmla="*/ 381 w 851"/>
                <a:gd name="T53" fmla="*/ 119 h 850"/>
                <a:gd name="T54" fmla="*/ 402 w 851"/>
                <a:gd name="T55" fmla="*/ 122 h 850"/>
                <a:gd name="T56" fmla="*/ 423 w 851"/>
                <a:gd name="T57" fmla="*/ 125 h 850"/>
                <a:gd name="T58" fmla="*/ 445 w 851"/>
                <a:gd name="T59" fmla="*/ 127 h 850"/>
                <a:gd name="T60" fmla="*/ 467 w 851"/>
                <a:gd name="T61" fmla="*/ 130 h 850"/>
                <a:gd name="T62" fmla="*/ 490 w 851"/>
                <a:gd name="T63" fmla="*/ 132 h 850"/>
                <a:gd name="T64" fmla="*/ 512 w 851"/>
                <a:gd name="T65" fmla="*/ 133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1"/>
                <a:gd name="T100" fmla="*/ 0 h 850"/>
                <a:gd name="T101" fmla="*/ 851 w 851"/>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1" h="850">
                  <a:moveTo>
                    <a:pt x="0" y="0"/>
                  </a:moveTo>
                  <a:lnTo>
                    <a:pt x="13" y="39"/>
                  </a:lnTo>
                  <a:lnTo>
                    <a:pt x="27" y="76"/>
                  </a:lnTo>
                  <a:lnTo>
                    <a:pt x="41" y="113"/>
                  </a:lnTo>
                  <a:lnTo>
                    <a:pt x="57" y="149"/>
                  </a:lnTo>
                  <a:lnTo>
                    <a:pt x="73" y="184"/>
                  </a:lnTo>
                  <a:lnTo>
                    <a:pt x="91" y="220"/>
                  </a:lnTo>
                  <a:lnTo>
                    <a:pt x="108" y="253"/>
                  </a:lnTo>
                  <a:lnTo>
                    <a:pt x="128" y="287"/>
                  </a:lnTo>
                  <a:lnTo>
                    <a:pt x="149" y="321"/>
                  </a:lnTo>
                  <a:lnTo>
                    <a:pt x="170" y="353"/>
                  </a:lnTo>
                  <a:lnTo>
                    <a:pt x="193" y="384"/>
                  </a:lnTo>
                  <a:lnTo>
                    <a:pt x="217" y="416"/>
                  </a:lnTo>
                  <a:lnTo>
                    <a:pt x="241" y="446"/>
                  </a:lnTo>
                  <a:lnTo>
                    <a:pt x="266" y="475"/>
                  </a:lnTo>
                  <a:lnTo>
                    <a:pt x="293" y="505"/>
                  </a:lnTo>
                  <a:lnTo>
                    <a:pt x="319" y="531"/>
                  </a:lnTo>
                  <a:lnTo>
                    <a:pt x="348" y="560"/>
                  </a:lnTo>
                  <a:lnTo>
                    <a:pt x="376" y="585"/>
                  </a:lnTo>
                  <a:lnTo>
                    <a:pt x="406" y="611"/>
                  </a:lnTo>
                  <a:lnTo>
                    <a:pt x="436" y="634"/>
                  </a:lnTo>
                  <a:lnTo>
                    <a:pt x="466" y="659"/>
                  </a:lnTo>
                  <a:lnTo>
                    <a:pt x="498" y="680"/>
                  </a:lnTo>
                  <a:lnTo>
                    <a:pt x="530" y="701"/>
                  </a:lnTo>
                  <a:lnTo>
                    <a:pt x="564" y="723"/>
                  </a:lnTo>
                  <a:lnTo>
                    <a:pt x="597" y="742"/>
                  </a:lnTo>
                  <a:lnTo>
                    <a:pt x="633" y="762"/>
                  </a:lnTo>
                  <a:lnTo>
                    <a:pt x="666" y="779"/>
                  </a:lnTo>
                  <a:lnTo>
                    <a:pt x="702" y="795"/>
                  </a:lnTo>
                  <a:lnTo>
                    <a:pt x="739" y="811"/>
                  </a:lnTo>
                  <a:lnTo>
                    <a:pt x="776" y="825"/>
                  </a:lnTo>
                  <a:lnTo>
                    <a:pt x="813" y="838"/>
                  </a:lnTo>
                  <a:lnTo>
                    <a:pt x="851" y="850"/>
                  </a:lnTo>
                </a:path>
              </a:pathLst>
            </a:custGeom>
            <a:noFill/>
            <a:ln w="3175">
              <a:solidFill>
                <a:srgbClr val="000000"/>
              </a:solidFill>
              <a:round/>
              <a:headEnd/>
              <a:tailEnd/>
            </a:ln>
          </p:spPr>
          <p:txBody>
            <a:bodyPr/>
            <a:lstStyle/>
            <a:p>
              <a:endParaRPr lang="en-US"/>
            </a:p>
          </p:txBody>
        </p:sp>
        <p:sp>
          <p:nvSpPr>
            <p:cNvPr id="70672" name="Freeform 15"/>
            <p:cNvSpPr>
              <a:spLocks/>
            </p:cNvSpPr>
            <p:nvPr/>
          </p:nvSpPr>
          <p:spPr bwMode="auto">
            <a:xfrm>
              <a:off x="1452" y="2656"/>
              <a:ext cx="769" cy="588"/>
            </a:xfrm>
            <a:custGeom>
              <a:avLst/>
              <a:gdLst>
                <a:gd name="T0" fmla="*/ 512 w 851"/>
                <a:gd name="T1" fmla="*/ 0 h 850"/>
                <a:gd name="T2" fmla="*/ 490 w 851"/>
                <a:gd name="T3" fmla="*/ 2 h 850"/>
                <a:gd name="T4" fmla="*/ 467 w 851"/>
                <a:gd name="T5" fmla="*/ 4 h 850"/>
                <a:gd name="T6" fmla="*/ 445 w 851"/>
                <a:gd name="T7" fmla="*/ 6 h 850"/>
                <a:gd name="T8" fmla="*/ 423 w 851"/>
                <a:gd name="T9" fmla="*/ 9 h 850"/>
                <a:gd name="T10" fmla="*/ 402 w 851"/>
                <a:gd name="T11" fmla="*/ 12 h 850"/>
                <a:gd name="T12" fmla="*/ 381 w 851"/>
                <a:gd name="T13" fmla="*/ 15 h 850"/>
                <a:gd name="T14" fmla="*/ 360 w 851"/>
                <a:gd name="T15" fmla="*/ 17 h 850"/>
                <a:gd name="T16" fmla="*/ 341 w 851"/>
                <a:gd name="T17" fmla="*/ 21 h 850"/>
                <a:gd name="T18" fmla="*/ 319 w 851"/>
                <a:gd name="T19" fmla="*/ 24 h 850"/>
                <a:gd name="T20" fmla="*/ 301 w 851"/>
                <a:gd name="T21" fmla="*/ 27 h 850"/>
                <a:gd name="T22" fmla="*/ 280 w 851"/>
                <a:gd name="T23" fmla="*/ 30 h 850"/>
                <a:gd name="T24" fmla="*/ 263 w 851"/>
                <a:gd name="T25" fmla="*/ 34 h 850"/>
                <a:gd name="T26" fmla="*/ 245 w 851"/>
                <a:gd name="T27" fmla="*/ 38 h 850"/>
                <a:gd name="T28" fmla="*/ 226 w 851"/>
                <a:gd name="T29" fmla="*/ 42 h 850"/>
                <a:gd name="T30" fmla="*/ 210 w 851"/>
                <a:gd name="T31" fmla="*/ 46 h 850"/>
                <a:gd name="T32" fmla="*/ 192 w 851"/>
                <a:gd name="T33" fmla="*/ 50 h 850"/>
                <a:gd name="T34" fmla="*/ 176 w 851"/>
                <a:gd name="T35" fmla="*/ 55 h 850"/>
                <a:gd name="T36" fmla="*/ 160 w 851"/>
                <a:gd name="T37" fmla="*/ 59 h 850"/>
                <a:gd name="T38" fmla="*/ 145 w 851"/>
                <a:gd name="T39" fmla="*/ 64 h 850"/>
                <a:gd name="T40" fmla="*/ 131 w 851"/>
                <a:gd name="T41" fmla="*/ 69 h 850"/>
                <a:gd name="T42" fmla="*/ 116 w 851"/>
                <a:gd name="T43" fmla="*/ 74 h 850"/>
                <a:gd name="T44" fmla="*/ 103 w 851"/>
                <a:gd name="T45" fmla="*/ 79 h 850"/>
                <a:gd name="T46" fmla="*/ 89 w 851"/>
                <a:gd name="T47" fmla="*/ 84 h 850"/>
                <a:gd name="T48" fmla="*/ 78 w 851"/>
                <a:gd name="T49" fmla="*/ 89 h 850"/>
                <a:gd name="T50" fmla="*/ 65 w 851"/>
                <a:gd name="T51" fmla="*/ 95 h 850"/>
                <a:gd name="T52" fmla="*/ 55 w 851"/>
                <a:gd name="T53" fmla="*/ 100 h 850"/>
                <a:gd name="T54" fmla="*/ 44 w 851"/>
                <a:gd name="T55" fmla="*/ 106 h 850"/>
                <a:gd name="T56" fmla="*/ 34 w 851"/>
                <a:gd name="T57" fmla="*/ 111 h 850"/>
                <a:gd name="T58" fmla="*/ 24 w 851"/>
                <a:gd name="T59" fmla="*/ 117 h 850"/>
                <a:gd name="T60" fmla="*/ 16 w 851"/>
                <a:gd name="T61" fmla="*/ 123 h 850"/>
                <a:gd name="T62" fmla="*/ 8 w 851"/>
                <a:gd name="T63" fmla="*/ 129 h 850"/>
                <a:gd name="T64" fmla="*/ 0 w 851"/>
                <a:gd name="T65" fmla="*/ 135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1"/>
                <a:gd name="T100" fmla="*/ 0 h 850"/>
                <a:gd name="T101" fmla="*/ 851 w 851"/>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1" h="850">
                  <a:moveTo>
                    <a:pt x="851" y="0"/>
                  </a:moveTo>
                  <a:lnTo>
                    <a:pt x="813" y="13"/>
                  </a:lnTo>
                  <a:lnTo>
                    <a:pt x="776" y="27"/>
                  </a:lnTo>
                  <a:lnTo>
                    <a:pt x="739" y="41"/>
                  </a:lnTo>
                  <a:lnTo>
                    <a:pt x="702" y="57"/>
                  </a:lnTo>
                  <a:lnTo>
                    <a:pt x="666" y="73"/>
                  </a:lnTo>
                  <a:lnTo>
                    <a:pt x="633" y="90"/>
                  </a:lnTo>
                  <a:lnTo>
                    <a:pt x="597" y="108"/>
                  </a:lnTo>
                  <a:lnTo>
                    <a:pt x="564" y="128"/>
                  </a:lnTo>
                  <a:lnTo>
                    <a:pt x="530" y="149"/>
                  </a:lnTo>
                  <a:lnTo>
                    <a:pt x="498" y="170"/>
                  </a:lnTo>
                  <a:lnTo>
                    <a:pt x="466" y="193"/>
                  </a:lnTo>
                  <a:lnTo>
                    <a:pt x="436" y="216"/>
                  </a:lnTo>
                  <a:lnTo>
                    <a:pt x="406" y="241"/>
                  </a:lnTo>
                  <a:lnTo>
                    <a:pt x="376" y="266"/>
                  </a:lnTo>
                  <a:lnTo>
                    <a:pt x="348" y="292"/>
                  </a:lnTo>
                  <a:lnTo>
                    <a:pt x="319" y="319"/>
                  </a:lnTo>
                  <a:lnTo>
                    <a:pt x="293" y="347"/>
                  </a:lnTo>
                  <a:lnTo>
                    <a:pt x="266" y="376"/>
                  </a:lnTo>
                  <a:lnTo>
                    <a:pt x="241" y="406"/>
                  </a:lnTo>
                  <a:lnTo>
                    <a:pt x="217" y="436"/>
                  </a:lnTo>
                  <a:lnTo>
                    <a:pt x="193" y="466"/>
                  </a:lnTo>
                  <a:lnTo>
                    <a:pt x="170" y="498"/>
                  </a:lnTo>
                  <a:lnTo>
                    <a:pt x="149" y="530"/>
                  </a:lnTo>
                  <a:lnTo>
                    <a:pt x="128" y="563"/>
                  </a:lnTo>
                  <a:lnTo>
                    <a:pt x="108" y="597"/>
                  </a:lnTo>
                  <a:lnTo>
                    <a:pt x="91" y="632"/>
                  </a:lnTo>
                  <a:lnTo>
                    <a:pt x="73" y="666"/>
                  </a:lnTo>
                  <a:lnTo>
                    <a:pt x="57" y="701"/>
                  </a:lnTo>
                  <a:lnTo>
                    <a:pt x="41" y="739"/>
                  </a:lnTo>
                  <a:lnTo>
                    <a:pt x="27" y="776"/>
                  </a:lnTo>
                  <a:lnTo>
                    <a:pt x="13" y="813"/>
                  </a:lnTo>
                  <a:lnTo>
                    <a:pt x="0" y="850"/>
                  </a:lnTo>
                </a:path>
              </a:pathLst>
            </a:custGeom>
            <a:noFill/>
            <a:ln w="3175">
              <a:solidFill>
                <a:srgbClr val="000000"/>
              </a:solidFill>
              <a:round/>
              <a:headEnd/>
              <a:tailEnd/>
            </a:ln>
          </p:spPr>
          <p:txBody>
            <a:bodyPr/>
            <a:lstStyle/>
            <a:p>
              <a:endParaRPr lang="en-US"/>
            </a:p>
          </p:txBody>
        </p:sp>
        <p:sp>
          <p:nvSpPr>
            <p:cNvPr id="70673" name="Line 16"/>
            <p:cNvSpPr>
              <a:spLocks noChangeShapeType="1"/>
            </p:cNvSpPr>
            <p:nvPr/>
          </p:nvSpPr>
          <p:spPr bwMode="auto">
            <a:xfrm>
              <a:off x="683" y="2656"/>
              <a:ext cx="769" cy="588"/>
            </a:xfrm>
            <a:prstGeom prst="line">
              <a:avLst/>
            </a:prstGeom>
            <a:noFill/>
            <a:ln w="3175">
              <a:solidFill>
                <a:srgbClr val="000000"/>
              </a:solidFill>
              <a:round/>
              <a:headEnd/>
              <a:tailEnd/>
            </a:ln>
          </p:spPr>
          <p:txBody>
            <a:bodyPr/>
            <a:lstStyle/>
            <a:p>
              <a:endParaRPr lang="en-US"/>
            </a:p>
          </p:txBody>
        </p:sp>
        <p:sp>
          <p:nvSpPr>
            <p:cNvPr id="70674" name="Line 17"/>
            <p:cNvSpPr>
              <a:spLocks noChangeShapeType="1"/>
            </p:cNvSpPr>
            <p:nvPr/>
          </p:nvSpPr>
          <p:spPr bwMode="auto">
            <a:xfrm flipH="1">
              <a:off x="683" y="2069"/>
              <a:ext cx="769" cy="587"/>
            </a:xfrm>
            <a:prstGeom prst="line">
              <a:avLst/>
            </a:prstGeom>
            <a:noFill/>
            <a:ln w="3175">
              <a:solidFill>
                <a:srgbClr val="000000"/>
              </a:solidFill>
              <a:round/>
              <a:headEnd/>
              <a:tailEnd/>
            </a:ln>
          </p:spPr>
          <p:txBody>
            <a:bodyPr/>
            <a:lstStyle/>
            <a:p>
              <a:endParaRPr lang="en-US"/>
            </a:p>
          </p:txBody>
        </p:sp>
        <p:sp>
          <p:nvSpPr>
            <p:cNvPr id="70675" name="Line 18"/>
            <p:cNvSpPr>
              <a:spLocks noChangeShapeType="1"/>
            </p:cNvSpPr>
            <p:nvPr/>
          </p:nvSpPr>
          <p:spPr bwMode="auto">
            <a:xfrm>
              <a:off x="683" y="2656"/>
              <a:ext cx="1538" cy="1"/>
            </a:xfrm>
            <a:prstGeom prst="line">
              <a:avLst/>
            </a:prstGeom>
            <a:noFill/>
            <a:ln w="3175">
              <a:solidFill>
                <a:srgbClr val="000000"/>
              </a:solidFill>
              <a:round/>
              <a:headEnd/>
              <a:tailEnd/>
            </a:ln>
          </p:spPr>
          <p:txBody>
            <a:bodyPr/>
            <a:lstStyle/>
            <a:p>
              <a:endParaRPr lang="en-US"/>
            </a:p>
          </p:txBody>
        </p:sp>
        <p:sp>
          <p:nvSpPr>
            <p:cNvPr id="70676" name="Freeform 19"/>
            <p:cNvSpPr>
              <a:spLocks/>
            </p:cNvSpPr>
            <p:nvPr/>
          </p:nvSpPr>
          <p:spPr bwMode="auto">
            <a:xfrm>
              <a:off x="1452" y="2069"/>
              <a:ext cx="769" cy="587"/>
            </a:xfrm>
            <a:custGeom>
              <a:avLst/>
              <a:gdLst>
                <a:gd name="T0" fmla="*/ 0 w 851"/>
                <a:gd name="T1" fmla="*/ 0 h 850"/>
                <a:gd name="T2" fmla="*/ 13 w 851"/>
                <a:gd name="T3" fmla="*/ 1 h 850"/>
                <a:gd name="T4" fmla="*/ 26 w 851"/>
                <a:gd name="T5" fmla="*/ 1 h 850"/>
                <a:gd name="T6" fmla="*/ 38 w 851"/>
                <a:gd name="T7" fmla="*/ 1 h 850"/>
                <a:gd name="T8" fmla="*/ 52 w 851"/>
                <a:gd name="T9" fmla="*/ 1 h 850"/>
                <a:gd name="T10" fmla="*/ 65 w 851"/>
                <a:gd name="T11" fmla="*/ 2 h 850"/>
                <a:gd name="T12" fmla="*/ 76 w 851"/>
                <a:gd name="T13" fmla="*/ 3 h 850"/>
                <a:gd name="T14" fmla="*/ 89 w 851"/>
                <a:gd name="T15" fmla="*/ 3 h 850"/>
                <a:gd name="T16" fmla="*/ 100 w 851"/>
                <a:gd name="T17" fmla="*/ 4 h 850"/>
                <a:gd name="T18" fmla="*/ 114 w 851"/>
                <a:gd name="T19" fmla="*/ 5 h 850"/>
                <a:gd name="T20" fmla="*/ 126 w 851"/>
                <a:gd name="T21" fmla="*/ 6 h 850"/>
                <a:gd name="T22" fmla="*/ 149 w 851"/>
                <a:gd name="T23" fmla="*/ 8 h 850"/>
                <a:gd name="T24" fmla="*/ 173 w 851"/>
                <a:gd name="T25" fmla="*/ 10 h 850"/>
                <a:gd name="T26" fmla="*/ 195 w 851"/>
                <a:gd name="T27" fmla="*/ 12 h 850"/>
                <a:gd name="T28" fmla="*/ 217 w 851"/>
                <a:gd name="T29" fmla="*/ 15 h 850"/>
                <a:gd name="T30" fmla="*/ 239 w 851"/>
                <a:gd name="T31" fmla="*/ 19 h 850"/>
                <a:gd name="T32" fmla="*/ 259 w 851"/>
                <a:gd name="T33" fmla="*/ 22 h 850"/>
                <a:gd name="T34" fmla="*/ 280 w 851"/>
                <a:gd name="T35" fmla="*/ 26 h 850"/>
                <a:gd name="T36" fmla="*/ 299 w 851"/>
                <a:gd name="T37" fmla="*/ 29 h 850"/>
                <a:gd name="T38" fmla="*/ 318 w 851"/>
                <a:gd name="T39" fmla="*/ 32 h 850"/>
                <a:gd name="T40" fmla="*/ 335 w 851"/>
                <a:gd name="T41" fmla="*/ 37 h 850"/>
                <a:gd name="T42" fmla="*/ 353 w 851"/>
                <a:gd name="T43" fmla="*/ 41 h 850"/>
                <a:gd name="T44" fmla="*/ 370 w 851"/>
                <a:gd name="T45" fmla="*/ 46 h 850"/>
                <a:gd name="T46" fmla="*/ 387 w 851"/>
                <a:gd name="T47" fmla="*/ 51 h 850"/>
                <a:gd name="T48" fmla="*/ 402 w 851"/>
                <a:gd name="T49" fmla="*/ 56 h 850"/>
                <a:gd name="T50" fmla="*/ 417 w 851"/>
                <a:gd name="T51" fmla="*/ 61 h 850"/>
                <a:gd name="T52" fmla="*/ 428 w 851"/>
                <a:gd name="T53" fmla="*/ 66 h 850"/>
                <a:gd name="T54" fmla="*/ 442 w 851"/>
                <a:gd name="T55" fmla="*/ 72 h 850"/>
                <a:gd name="T56" fmla="*/ 454 w 851"/>
                <a:gd name="T57" fmla="*/ 77 h 850"/>
                <a:gd name="T58" fmla="*/ 464 w 851"/>
                <a:gd name="T59" fmla="*/ 83 h 850"/>
                <a:gd name="T60" fmla="*/ 474 w 851"/>
                <a:gd name="T61" fmla="*/ 89 h 850"/>
                <a:gd name="T62" fmla="*/ 483 w 851"/>
                <a:gd name="T63" fmla="*/ 95 h 850"/>
                <a:gd name="T64" fmla="*/ 491 w 851"/>
                <a:gd name="T65" fmla="*/ 101 h 850"/>
                <a:gd name="T66" fmla="*/ 495 w 851"/>
                <a:gd name="T67" fmla="*/ 104 h 850"/>
                <a:gd name="T68" fmla="*/ 497 w 851"/>
                <a:gd name="T69" fmla="*/ 107 h 850"/>
                <a:gd name="T70" fmla="*/ 500 w 851"/>
                <a:gd name="T71" fmla="*/ 110 h 850"/>
                <a:gd name="T72" fmla="*/ 503 w 851"/>
                <a:gd name="T73" fmla="*/ 113 h 850"/>
                <a:gd name="T74" fmla="*/ 504 w 851"/>
                <a:gd name="T75" fmla="*/ 117 h 850"/>
                <a:gd name="T76" fmla="*/ 508 w 851"/>
                <a:gd name="T77" fmla="*/ 120 h 850"/>
                <a:gd name="T78" fmla="*/ 510 w 851"/>
                <a:gd name="T79" fmla="*/ 124 h 850"/>
                <a:gd name="T80" fmla="*/ 510 w 851"/>
                <a:gd name="T81" fmla="*/ 127 h 850"/>
                <a:gd name="T82" fmla="*/ 511 w 851"/>
                <a:gd name="T83" fmla="*/ 131 h 850"/>
                <a:gd name="T84" fmla="*/ 512 w 851"/>
                <a:gd name="T85" fmla="*/ 133 h 85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1"/>
                <a:gd name="T130" fmla="*/ 0 h 850"/>
                <a:gd name="T131" fmla="*/ 851 w 851"/>
                <a:gd name="T132" fmla="*/ 850 h 85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1" h="850">
                  <a:moveTo>
                    <a:pt x="0" y="0"/>
                  </a:moveTo>
                  <a:lnTo>
                    <a:pt x="22" y="2"/>
                  </a:lnTo>
                  <a:lnTo>
                    <a:pt x="43" y="4"/>
                  </a:lnTo>
                  <a:lnTo>
                    <a:pt x="64" y="7"/>
                  </a:lnTo>
                  <a:lnTo>
                    <a:pt x="85" y="9"/>
                  </a:lnTo>
                  <a:lnTo>
                    <a:pt x="107" y="13"/>
                  </a:lnTo>
                  <a:lnTo>
                    <a:pt x="126" y="16"/>
                  </a:lnTo>
                  <a:lnTo>
                    <a:pt x="147" y="21"/>
                  </a:lnTo>
                  <a:lnTo>
                    <a:pt x="167" y="27"/>
                  </a:lnTo>
                  <a:lnTo>
                    <a:pt x="188" y="32"/>
                  </a:lnTo>
                  <a:lnTo>
                    <a:pt x="208" y="37"/>
                  </a:lnTo>
                  <a:lnTo>
                    <a:pt x="247" y="50"/>
                  </a:lnTo>
                  <a:lnTo>
                    <a:pt x="286" y="64"/>
                  </a:lnTo>
                  <a:lnTo>
                    <a:pt x="323" y="80"/>
                  </a:lnTo>
                  <a:lnTo>
                    <a:pt x="360" y="98"/>
                  </a:lnTo>
                  <a:lnTo>
                    <a:pt x="395" y="117"/>
                  </a:lnTo>
                  <a:lnTo>
                    <a:pt x="431" y="138"/>
                  </a:lnTo>
                  <a:lnTo>
                    <a:pt x="465" y="161"/>
                  </a:lnTo>
                  <a:lnTo>
                    <a:pt x="496" y="184"/>
                  </a:lnTo>
                  <a:lnTo>
                    <a:pt x="528" y="209"/>
                  </a:lnTo>
                  <a:lnTo>
                    <a:pt x="558" y="236"/>
                  </a:lnTo>
                  <a:lnTo>
                    <a:pt x="587" y="264"/>
                  </a:lnTo>
                  <a:lnTo>
                    <a:pt x="615" y="292"/>
                  </a:lnTo>
                  <a:lnTo>
                    <a:pt x="642" y="324"/>
                  </a:lnTo>
                  <a:lnTo>
                    <a:pt x="666" y="354"/>
                  </a:lnTo>
                  <a:lnTo>
                    <a:pt x="691" y="388"/>
                  </a:lnTo>
                  <a:lnTo>
                    <a:pt x="712" y="422"/>
                  </a:lnTo>
                  <a:lnTo>
                    <a:pt x="734" y="455"/>
                  </a:lnTo>
                  <a:lnTo>
                    <a:pt x="753" y="492"/>
                  </a:lnTo>
                  <a:lnTo>
                    <a:pt x="771" y="528"/>
                  </a:lnTo>
                  <a:lnTo>
                    <a:pt x="787" y="567"/>
                  </a:lnTo>
                  <a:lnTo>
                    <a:pt x="801" y="604"/>
                  </a:lnTo>
                  <a:lnTo>
                    <a:pt x="815" y="643"/>
                  </a:lnTo>
                  <a:lnTo>
                    <a:pt x="821" y="664"/>
                  </a:lnTo>
                  <a:lnTo>
                    <a:pt x="826" y="684"/>
                  </a:lnTo>
                  <a:lnTo>
                    <a:pt x="829" y="703"/>
                  </a:lnTo>
                  <a:lnTo>
                    <a:pt x="835" y="724"/>
                  </a:lnTo>
                  <a:lnTo>
                    <a:pt x="838" y="746"/>
                  </a:lnTo>
                  <a:lnTo>
                    <a:pt x="842" y="765"/>
                  </a:lnTo>
                  <a:lnTo>
                    <a:pt x="845" y="786"/>
                  </a:lnTo>
                  <a:lnTo>
                    <a:pt x="847" y="808"/>
                  </a:lnTo>
                  <a:lnTo>
                    <a:pt x="849" y="829"/>
                  </a:lnTo>
                  <a:lnTo>
                    <a:pt x="851" y="850"/>
                  </a:lnTo>
                </a:path>
              </a:pathLst>
            </a:custGeom>
            <a:noFill/>
            <a:ln w="3175">
              <a:solidFill>
                <a:srgbClr val="000000"/>
              </a:solidFill>
              <a:round/>
              <a:headEnd/>
              <a:tailEnd/>
            </a:ln>
          </p:spPr>
          <p:txBody>
            <a:bodyPr/>
            <a:lstStyle/>
            <a:p>
              <a:endParaRPr lang="en-US"/>
            </a:p>
          </p:txBody>
        </p:sp>
        <p:sp>
          <p:nvSpPr>
            <p:cNvPr id="70677" name="Freeform 20"/>
            <p:cNvSpPr>
              <a:spLocks/>
            </p:cNvSpPr>
            <p:nvPr/>
          </p:nvSpPr>
          <p:spPr bwMode="auto">
            <a:xfrm>
              <a:off x="1452" y="2656"/>
              <a:ext cx="769" cy="588"/>
            </a:xfrm>
            <a:custGeom>
              <a:avLst/>
              <a:gdLst>
                <a:gd name="T0" fmla="*/ 512 w 851"/>
                <a:gd name="T1" fmla="*/ 0 h 850"/>
                <a:gd name="T2" fmla="*/ 504 w 851"/>
                <a:gd name="T3" fmla="*/ 6 h 850"/>
                <a:gd name="T4" fmla="*/ 497 w 851"/>
                <a:gd name="T5" fmla="*/ 12 h 850"/>
                <a:gd name="T6" fmla="*/ 489 w 851"/>
                <a:gd name="T7" fmla="*/ 18 h 850"/>
                <a:gd name="T8" fmla="*/ 479 w 851"/>
                <a:gd name="T9" fmla="*/ 24 h 850"/>
                <a:gd name="T10" fmla="*/ 470 w 851"/>
                <a:gd name="T11" fmla="*/ 29 h 850"/>
                <a:gd name="T12" fmla="*/ 460 w 851"/>
                <a:gd name="T13" fmla="*/ 35 h 850"/>
                <a:gd name="T14" fmla="*/ 447 w 851"/>
                <a:gd name="T15" fmla="*/ 40 h 850"/>
                <a:gd name="T16" fmla="*/ 436 w 851"/>
                <a:gd name="T17" fmla="*/ 46 h 850"/>
                <a:gd name="T18" fmla="*/ 423 w 851"/>
                <a:gd name="T19" fmla="*/ 51 h 850"/>
                <a:gd name="T20" fmla="*/ 410 w 851"/>
                <a:gd name="T21" fmla="*/ 56 h 850"/>
                <a:gd name="T22" fmla="*/ 398 w 851"/>
                <a:gd name="T23" fmla="*/ 61 h 850"/>
                <a:gd name="T24" fmla="*/ 383 w 851"/>
                <a:gd name="T25" fmla="*/ 66 h 850"/>
                <a:gd name="T26" fmla="*/ 369 w 851"/>
                <a:gd name="T27" fmla="*/ 71 h 850"/>
                <a:gd name="T28" fmla="*/ 352 w 851"/>
                <a:gd name="T29" fmla="*/ 75 h 850"/>
                <a:gd name="T30" fmla="*/ 337 w 851"/>
                <a:gd name="T31" fmla="*/ 80 h 850"/>
                <a:gd name="T32" fmla="*/ 321 w 851"/>
                <a:gd name="T33" fmla="*/ 84 h 850"/>
                <a:gd name="T34" fmla="*/ 304 w 851"/>
                <a:gd name="T35" fmla="*/ 89 h 850"/>
                <a:gd name="T36" fmla="*/ 286 w 851"/>
                <a:gd name="T37" fmla="*/ 93 h 850"/>
                <a:gd name="T38" fmla="*/ 269 w 851"/>
                <a:gd name="T39" fmla="*/ 97 h 850"/>
                <a:gd name="T40" fmla="*/ 251 w 851"/>
                <a:gd name="T41" fmla="*/ 100 h 850"/>
                <a:gd name="T42" fmla="*/ 232 w 851"/>
                <a:gd name="T43" fmla="*/ 104 h 850"/>
                <a:gd name="T44" fmla="*/ 212 w 851"/>
                <a:gd name="T45" fmla="*/ 108 h 850"/>
                <a:gd name="T46" fmla="*/ 193 w 851"/>
                <a:gd name="T47" fmla="*/ 111 h 850"/>
                <a:gd name="T48" fmla="*/ 173 w 851"/>
                <a:gd name="T49" fmla="*/ 114 h 850"/>
                <a:gd name="T50" fmla="*/ 154 w 851"/>
                <a:gd name="T51" fmla="*/ 118 h 850"/>
                <a:gd name="T52" fmla="*/ 133 w 851"/>
                <a:gd name="T53" fmla="*/ 120 h 850"/>
                <a:gd name="T54" fmla="*/ 111 w 851"/>
                <a:gd name="T55" fmla="*/ 123 h 850"/>
                <a:gd name="T56" fmla="*/ 89 w 851"/>
                <a:gd name="T57" fmla="*/ 126 h 850"/>
                <a:gd name="T58" fmla="*/ 69 w 851"/>
                <a:gd name="T59" fmla="*/ 128 h 850"/>
                <a:gd name="T60" fmla="*/ 47 w 851"/>
                <a:gd name="T61" fmla="*/ 131 h 850"/>
                <a:gd name="T62" fmla="*/ 23 w 851"/>
                <a:gd name="T63" fmla="*/ 133 h 850"/>
                <a:gd name="T64" fmla="*/ 0 w 851"/>
                <a:gd name="T65" fmla="*/ 135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1"/>
                <a:gd name="T100" fmla="*/ 0 h 850"/>
                <a:gd name="T101" fmla="*/ 851 w 851"/>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1" h="850">
                  <a:moveTo>
                    <a:pt x="851" y="0"/>
                  </a:moveTo>
                  <a:lnTo>
                    <a:pt x="838" y="39"/>
                  </a:lnTo>
                  <a:lnTo>
                    <a:pt x="826" y="76"/>
                  </a:lnTo>
                  <a:lnTo>
                    <a:pt x="812" y="113"/>
                  </a:lnTo>
                  <a:lnTo>
                    <a:pt x="796" y="149"/>
                  </a:lnTo>
                  <a:lnTo>
                    <a:pt x="780" y="184"/>
                  </a:lnTo>
                  <a:lnTo>
                    <a:pt x="762" y="220"/>
                  </a:lnTo>
                  <a:lnTo>
                    <a:pt x="743" y="253"/>
                  </a:lnTo>
                  <a:lnTo>
                    <a:pt x="723" y="287"/>
                  </a:lnTo>
                  <a:lnTo>
                    <a:pt x="702" y="321"/>
                  </a:lnTo>
                  <a:lnTo>
                    <a:pt x="681" y="352"/>
                  </a:lnTo>
                  <a:lnTo>
                    <a:pt x="659" y="384"/>
                  </a:lnTo>
                  <a:lnTo>
                    <a:pt x="635" y="416"/>
                  </a:lnTo>
                  <a:lnTo>
                    <a:pt x="612" y="446"/>
                  </a:lnTo>
                  <a:lnTo>
                    <a:pt x="585" y="475"/>
                  </a:lnTo>
                  <a:lnTo>
                    <a:pt x="560" y="505"/>
                  </a:lnTo>
                  <a:lnTo>
                    <a:pt x="532" y="531"/>
                  </a:lnTo>
                  <a:lnTo>
                    <a:pt x="505" y="560"/>
                  </a:lnTo>
                  <a:lnTo>
                    <a:pt x="475" y="584"/>
                  </a:lnTo>
                  <a:lnTo>
                    <a:pt x="447" y="611"/>
                  </a:lnTo>
                  <a:lnTo>
                    <a:pt x="417" y="634"/>
                  </a:lnTo>
                  <a:lnTo>
                    <a:pt x="385" y="659"/>
                  </a:lnTo>
                  <a:lnTo>
                    <a:pt x="353" y="680"/>
                  </a:lnTo>
                  <a:lnTo>
                    <a:pt x="321" y="701"/>
                  </a:lnTo>
                  <a:lnTo>
                    <a:pt x="287" y="723"/>
                  </a:lnTo>
                  <a:lnTo>
                    <a:pt x="254" y="742"/>
                  </a:lnTo>
                  <a:lnTo>
                    <a:pt x="220" y="762"/>
                  </a:lnTo>
                  <a:lnTo>
                    <a:pt x="185" y="779"/>
                  </a:lnTo>
                  <a:lnTo>
                    <a:pt x="149" y="795"/>
                  </a:lnTo>
                  <a:lnTo>
                    <a:pt x="114" y="811"/>
                  </a:lnTo>
                  <a:lnTo>
                    <a:pt x="77" y="825"/>
                  </a:lnTo>
                  <a:lnTo>
                    <a:pt x="39" y="838"/>
                  </a:lnTo>
                  <a:lnTo>
                    <a:pt x="0" y="850"/>
                  </a:lnTo>
                </a:path>
              </a:pathLst>
            </a:custGeom>
            <a:noFill/>
            <a:ln w="3175">
              <a:solidFill>
                <a:srgbClr val="000000"/>
              </a:solidFill>
              <a:round/>
              <a:headEnd/>
              <a:tailEnd/>
            </a:ln>
          </p:spPr>
          <p:txBody>
            <a:bodyPr/>
            <a:lstStyle/>
            <a:p>
              <a:endParaRPr lang="en-US"/>
            </a:p>
          </p:txBody>
        </p:sp>
        <p:sp>
          <p:nvSpPr>
            <p:cNvPr id="70678" name="Rectangle 21"/>
            <p:cNvSpPr>
              <a:spLocks noChangeArrowheads="1"/>
            </p:cNvSpPr>
            <p:nvPr/>
          </p:nvSpPr>
          <p:spPr bwMode="auto">
            <a:xfrm>
              <a:off x="1393" y="1842"/>
              <a:ext cx="89" cy="192"/>
            </a:xfrm>
            <a:prstGeom prst="rect">
              <a:avLst/>
            </a:prstGeom>
            <a:noFill/>
            <a:ln w="9525">
              <a:noFill/>
              <a:miter lim="800000"/>
              <a:headEnd/>
              <a:tailEnd/>
            </a:ln>
          </p:spPr>
          <p:txBody>
            <a:bodyPr wrap="none" lIns="0" tIns="0" rIns="0" bIns="0">
              <a:spAutoFit/>
            </a:bodyPr>
            <a:lstStyle/>
            <a:p>
              <a:r>
                <a:rPr lang="en-US" sz="2000">
                  <a:solidFill>
                    <a:srgbClr val="000000"/>
                  </a:solidFill>
                </a:rPr>
                <a:t>1</a:t>
              </a:r>
              <a:endParaRPr lang="en-US" sz="2000"/>
            </a:p>
          </p:txBody>
        </p:sp>
        <p:sp>
          <p:nvSpPr>
            <p:cNvPr id="70679" name="Rectangle 22"/>
            <p:cNvSpPr>
              <a:spLocks noChangeArrowheads="1"/>
            </p:cNvSpPr>
            <p:nvPr/>
          </p:nvSpPr>
          <p:spPr bwMode="auto">
            <a:xfrm>
              <a:off x="431" y="2559"/>
              <a:ext cx="89" cy="192"/>
            </a:xfrm>
            <a:prstGeom prst="rect">
              <a:avLst/>
            </a:prstGeom>
            <a:noFill/>
            <a:ln w="9525">
              <a:noFill/>
              <a:miter lim="800000"/>
              <a:headEnd/>
              <a:tailEnd/>
            </a:ln>
          </p:spPr>
          <p:txBody>
            <a:bodyPr wrap="none" lIns="0" tIns="0" rIns="0" bIns="0">
              <a:spAutoFit/>
            </a:bodyPr>
            <a:lstStyle/>
            <a:p>
              <a:r>
                <a:rPr lang="en-US" sz="2000">
                  <a:solidFill>
                    <a:srgbClr val="000000"/>
                  </a:solidFill>
                </a:rPr>
                <a:t>2</a:t>
              </a:r>
              <a:endParaRPr lang="en-US" sz="2000"/>
            </a:p>
          </p:txBody>
        </p:sp>
        <p:sp>
          <p:nvSpPr>
            <p:cNvPr id="70680" name="Rectangle 23"/>
            <p:cNvSpPr>
              <a:spLocks noChangeArrowheads="1"/>
            </p:cNvSpPr>
            <p:nvPr/>
          </p:nvSpPr>
          <p:spPr bwMode="auto">
            <a:xfrm>
              <a:off x="2353" y="2559"/>
              <a:ext cx="89" cy="192"/>
            </a:xfrm>
            <a:prstGeom prst="rect">
              <a:avLst/>
            </a:prstGeom>
            <a:noFill/>
            <a:ln w="9525">
              <a:noFill/>
              <a:miter lim="800000"/>
              <a:headEnd/>
              <a:tailEnd/>
            </a:ln>
          </p:spPr>
          <p:txBody>
            <a:bodyPr wrap="none" lIns="0" tIns="0" rIns="0" bIns="0">
              <a:spAutoFit/>
            </a:bodyPr>
            <a:lstStyle/>
            <a:p>
              <a:r>
                <a:rPr lang="en-US" sz="2000">
                  <a:solidFill>
                    <a:srgbClr val="000000"/>
                  </a:solidFill>
                </a:rPr>
                <a:t>3</a:t>
              </a:r>
              <a:endParaRPr lang="en-US" sz="2000"/>
            </a:p>
          </p:txBody>
        </p:sp>
        <p:sp>
          <p:nvSpPr>
            <p:cNvPr id="70681" name="Rectangle 25"/>
            <p:cNvSpPr>
              <a:spLocks noChangeArrowheads="1"/>
            </p:cNvSpPr>
            <p:nvPr/>
          </p:nvSpPr>
          <p:spPr bwMode="auto">
            <a:xfrm>
              <a:off x="968" y="2103"/>
              <a:ext cx="89" cy="19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0682" name="Rectangle 26"/>
            <p:cNvSpPr>
              <a:spLocks noChangeArrowheads="1"/>
            </p:cNvSpPr>
            <p:nvPr/>
          </p:nvSpPr>
          <p:spPr bwMode="auto">
            <a:xfrm>
              <a:off x="1089" y="2175"/>
              <a:ext cx="89" cy="192"/>
            </a:xfrm>
            <a:prstGeom prst="rect">
              <a:avLst/>
            </a:prstGeom>
            <a:noFill/>
            <a:ln w="9525">
              <a:noFill/>
              <a:miter lim="800000"/>
              <a:headEnd/>
              <a:tailEnd/>
            </a:ln>
          </p:spPr>
          <p:txBody>
            <a:bodyPr wrap="none" lIns="0" tIns="0" rIns="0" bIns="0">
              <a:spAutoFit/>
            </a:bodyPr>
            <a:lstStyle/>
            <a:p>
              <a:r>
                <a:rPr lang="en-US" sz="2000">
                  <a:solidFill>
                    <a:srgbClr val="000000"/>
                  </a:solidFill>
                </a:rPr>
                <a:t>1</a:t>
              </a:r>
              <a:endParaRPr lang="en-US" sz="2000"/>
            </a:p>
          </p:txBody>
        </p:sp>
        <p:sp>
          <p:nvSpPr>
            <p:cNvPr id="70683" name="Rectangle 27"/>
            <p:cNvSpPr>
              <a:spLocks noChangeArrowheads="1"/>
            </p:cNvSpPr>
            <p:nvPr/>
          </p:nvSpPr>
          <p:spPr bwMode="auto">
            <a:xfrm>
              <a:off x="1209" y="2430"/>
              <a:ext cx="89" cy="19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0684" name="Rectangle 28"/>
            <p:cNvSpPr>
              <a:spLocks noChangeArrowheads="1"/>
            </p:cNvSpPr>
            <p:nvPr/>
          </p:nvSpPr>
          <p:spPr bwMode="auto">
            <a:xfrm>
              <a:off x="1328" y="2502"/>
              <a:ext cx="89" cy="192"/>
            </a:xfrm>
            <a:prstGeom prst="rect">
              <a:avLst/>
            </a:prstGeom>
            <a:noFill/>
            <a:ln w="9525">
              <a:noFill/>
              <a:miter lim="800000"/>
              <a:headEnd/>
              <a:tailEnd/>
            </a:ln>
          </p:spPr>
          <p:txBody>
            <a:bodyPr wrap="none" lIns="0" tIns="0" rIns="0" bIns="0">
              <a:spAutoFit/>
            </a:bodyPr>
            <a:lstStyle/>
            <a:p>
              <a:r>
                <a:rPr lang="en-US" sz="2000">
                  <a:solidFill>
                    <a:srgbClr val="000000"/>
                  </a:solidFill>
                </a:rPr>
                <a:t>2</a:t>
              </a:r>
              <a:endParaRPr lang="en-US" sz="2000"/>
            </a:p>
          </p:txBody>
        </p:sp>
        <p:sp>
          <p:nvSpPr>
            <p:cNvPr id="70685" name="Rectangle 29"/>
            <p:cNvSpPr>
              <a:spLocks noChangeArrowheads="1"/>
            </p:cNvSpPr>
            <p:nvPr/>
          </p:nvSpPr>
          <p:spPr bwMode="auto">
            <a:xfrm>
              <a:off x="1499" y="2266"/>
              <a:ext cx="89" cy="19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0686" name="Rectangle 30"/>
            <p:cNvSpPr>
              <a:spLocks noChangeArrowheads="1"/>
            </p:cNvSpPr>
            <p:nvPr/>
          </p:nvSpPr>
          <p:spPr bwMode="auto">
            <a:xfrm>
              <a:off x="1617" y="2339"/>
              <a:ext cx="89" cy="192"/>
            </a:xfrm>
            <a:prstGeom prst="rect">
              <a:avLst/>
            </a:prstGeom>
            <a:noFill/>
            <a:ln w="9525">
              <a:noFill/>
              <a:miter lim="800000"/>
              <a:headEnd/>
              <a:tailEnd/>
            </a:ln>
          </p:spPr>
          <p:txBody>
            <a:bodyPr wrap="none" lIns="0" tIns="0" rIns="0" bIns="0">
              <a:spAutoFit/>
            </a:bodyPr>
            <a:lstStyle/>
            <a:p>
              <a:r>
                <a:rPr lang="en-US" sz="2000">
                  <a:solidFill>
                    <a:srgbClr val="000000"/>
                  </a:solidFill>
                </a:rPr>
                <a:t>3</a:t>
              </a:r>
              <a:endParaRPr lang="en-US" sz="2000"/>
            </a:p>
          </p:txBody>
        </p:sp>
        <p:sp>
          <p:nvSpPr>
            <p:cNvPr id="70687" name="Rectangle 31"/>
            <p:cNvSpPr>
              <a:spLocks noChangeArrowheads="1"/>
            </p:cNvSpPr>
            <p:nvPr/>
          </p:nvSpPr>
          <p:spPr bwMode="auto">
            <a:xfrm>
              <a:off x="1973" y="2115"/>
              <a:ext cx="181" cy="192"/>
            </a:xfrm>
            <a:prstGeom prst="rect">
              <a:avLst/>
            </a:prstGeom>
            <a:noFill/>
            <a:ln w="9525">
              <a:noFill/>
              <a:miter lim="800000"/>
              <a:headEnd/>
              <a:tailEnd/>
            </a:ln>
          </p:spPr>
          <p:txBody>
            <a:bodyPr lIns="0" tIns="0" rIns="0" bIns="0">
              <a:spAutoFit/>
            </a:bodyPr>
            <a:lstStyle/>
            <a:p>
              <a:r>
                <a:rPr lang="en-US" sz="2000" i="1">
                  <a:solidFill>
                    <a:srgbClr val="000000"/>
                  </a:solidFill>
                </a:rPr>
                <a:t>e</a:t>
              </a:r>
              <a:endParaRPr lang="en-US" sz="2000"/>
            </a:p>
          </p:txBody>
        </p:sp>
        <p:sp>
          <p:nvSpPr>
            <p:cNvPr id="70688" name="Rectangle 32"/>
            <p:cNvSpPr>
              <a:spLocks noChangeArrowheads="1"/>
            </p:cNvSpPr>
            <p:nvPr/>
          </p:nvSpPr>
          <p:spPr bwMode="auto">
            <a:xfrm>
              <a:off x="2097" y="2175"/>
              <a:ext cx="89" cy="192"/>
            </a:xfrm>
            <a:prstGeom prst="rect">
              <a:avLst/>
            </a:prstGeom>
            <a:noFill/>
            <a:ln w="9525">
              <a:noFill/>
              <a:miter lim="800000"/>
              <a:headEnd/>
              <a:tailEnd/>
            </a:ln>
          </p:spPr>
          <p:txBody>
            <a:bodyPr wrap="none" lIns="0" tIns="0" rIns="0" bIns="0">
              <a:spAutoFit/>
            </a:bodyPr>
            <a:lstStyle/>
            <a:p>
              <a:r>
                <a:rPr lang="en-US" sz="2000">
                  <a:solidFill>
                    <a:srgbClr val="000000"/>
                  </a:solidFill>
                </a:rPr>
                <a:t>4</a:t>
              </a:r>
              <a:endParaRPr lang="en-US" sz="2000"/>
            </a:p>
          </p:txBody>
        </p:sp>
        <p:sp>
          <p:nvSpPr>
            <p:cNvPr id="70689" name="Rectangle 33"/>
            <p:cNvSpPr>
              <a:spLocks noChangeArrowheads="1"/>
            </p:cNvSpPr>
            <p:nvPr/>
          </p:nvSpPr>
          <p:spPr bwMode="auto">
            <a:xfrm>
              <a:off x="825" y="2853"/>
              <a:ext cx="89" cy="19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0690" name="Rectangle 34"/>
            <p:cNvSpPr>
              <a:spLocks noChangeArrowheads="1"/>
            </p:cNvSpPr>
            <p:nvPr/>
          </p:nvSpPr>
          <p:spPr bwMode="auto">
            <a:xfrm>
              <a:off x="944" y="2927"/>
              <a:ext cx="89" cy="192"/>
            </a:xfrm>
            <a:prstGeom prst="rect">
              <a:avLst/>
            </a:prstGeom>
            <a:noFill/>
            <a:ln w="9525">
              <a:noFill/>
              <a:miter lim="800000"/>
              <a:headEnd/>
              <a:tailEnd/>
            </a:ln>
          </p:spPr>
          <p:txBody>
            <a:bodyPr wrap="none" lIns="0" tIns="0" rIns="0" bIns="0">
              <a:spAutoFit/>
            </a:bodyPr>
            <a:lstStyle/>
            <a:p>
              <a:r>
                <a:rPr lang="en-US" sz="2000">
                  <a:solidFill>
                    <a:srgbClr val="000000"/>
                  </a:solidFill>
                </a:rPr>
                <a:t>5</a:t>
              </a:r>
              <a:endParaRPr lang="en-US" sz="2000"/>
            </a:p>
          </p:txBody>
        </p:sp>
        <p:sp>
          <p:nvSpPr>
            <p:cNvPr id="70691" name="Rectangle 35"/>
            <p:cNvSpPr>
              <a:spLocks noChangeArrowheads="1"/>
            </p:cNvSpPr>
            <p:nvPr/>
          </p:nvSpPr>
          <p:spPr bwMode="auto">
            <a:xfrm>
              <a:off x="1499" y="2723"/>
              <a:ext cx="89" cy="19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0692" name="Rectangle 36"/>
            <p:cNvSpPr>
              <a:spLocks noChangeArrowheads="1"/>
            </p:cNvSpPr>
            <p:nvPr/>
          </p:nvSpPr>
          <p:spPr bwMode="auto">
            <a:xfrm>
              <a:off x="1617" y="2796"/>
              <a:ext cx="89" cy="192"/>
            </a:xfrm>
            <a:prstGeom prst="rect">
              <a:avLst/>
            </a:prstGeom>
            <a:noFill/>
            <a:ln w="9525">
              <a:noFill/>
              <a:miter lim="800000"/>
              <a:headEnd/>
              <a:tailEnd/>
            </a:ln>
          </p:spPr>
          <p:txBody>
            <a:bodyPr wrap="none" lIns="0" tIns="0" rIns="0" bIns="0">
              <a:spAutoFit/>
            </a:bodyPr>
            <a:lstStyle/>
            <a:p>
              <a:r>
                <a:rPr lang="en-US" sz="2000">
                  <a:solidFill>
                    <a:srgbClr val="000000"/>
                  </a:solidFill>
                </a:rPr>
                <a:t>6</a:t>
              </a:r>
              <a:endParaRPr lang="en-US" sz="2000"/>
            </a:p>
          </p:txBody>
        </p:sp>
        <p:sp>
          <p:nvSpPr>
            <p:cNvPr id="70693" name="Rectangle 37"/>
            <p:cNvSpPr>
              <a:spLocks noChangeArrowheads="1"/>
            </p:cNvSpPr>
            <p:nvPr/>
          </p:nvSpPr>
          <p:spPr bwMode="auto">
            <a:xfrm>
              <a:off x="1979" y="2984"/>
              <a:ext cx="89" cy="19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0694" name="Rectangle 38"/>
            <p:cNvSpPr>
              <a:spLocks noChangeArrowheads="1"/>
            </p:cNvSpPr>
            <p:nvPr/>
          </p:nvSpPr>
          <p:spPr bwMode="auto">
            <a:xfrm>
              <a:off x="2097" y="3057"/>
              <a:ext cx="89" cy="192"/>
            </a:xfrm>
            <a:prstGeom prst="rect">
              <a:avLst/>
            </a:prstGeom>
            <a:noFill/>
            <a:ln w="9525">
              <a:noFill/>
              <a:miter lim="800000"/>
              <a:headEnd/>
              <a:tailEnd/>
            </a:ln>
          </p:spPr>
          <p:txBody>
            <a:bodyPr wrap="none" lIns="0" tIns="0" rIns="0" bIns="0">
              <a:spAutoFit/>
            </a:bodyPr>
            <a:lstStyle/>
            <a:p>
              <a:r>
                <a:rPr lang="en-US" sz="2000">
                  <a:solidFill>
                    <a:srgbClr val="000000"/>
                  </a:solidFill>
                </a:rPr>
                <a:t>7</a:t>
              </a:r>
              <a:endParaRPr lang="en-US" sz="2000"/>
            </a:p>
          </p:txBody>
        </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b="1" smtClean="0"/>
              <a:t>TEOREMA</a:t>
            </a:r>
          </a:p>
        </p:txBody>
      </p:sp>
      <p:sp>
        <p:nvSpPr>
          <p:cNvPr id="121859" name="Rectangle 3"/>
          <p:cNvSpPr>
            <a:spLocks noGrp="1" noChangeArrowheads="1"/>
          </p:cNvSpPr>
          <p:nvPr>
            <p:ph type="body" idx="1"/>
          </p:nvPr>
        </p:nvSpPr>
        <p:spPr/>
        <p:txBody>
          <a:bodyPr/>
          <a:lstStyle/>
          <a:p>
            <a:pPr eaLnBrk="1" hangingPunct="1"/>
            <a:r>
              <a:rPr lang="en-US" smtClean="0"/>
              <a:t>Syarat cukup (jadi bukan syarat perlu) supaya graph sederhana </a:t>
            </a:r>
            <a:r>
              <a:rPr lang="en-US" i="1" smtClean="0"/>
              <a:t>G</a:t>
            </a:r>
            <a:r>
              <a:rPr lang="en-US" smtClean="0"/>
              <a:t> dengan </a:t>
            </a:r>
            <a:r>
              <a:rPr lang="en-US" i="1" smtClean="0"/>
              <a:t>n</a:t>
            </a:r>
            <a:r>
              <a:rPr lang="en-US" smtClean="0"/>
              <a:t> (</a:t>
            </a:r>
            <a:r>
              <a:rPr lang="en-US" smtClean="0">
                <a:sym typeface="Symbol" pitchFamily="18" charset="2"/>
              </a:rPr>
              <a:t></a:t>
            </a:r>
            <a:r>
              <a:rPr lang="en-US" smtClean="0"/>
              <a:t> 3) buah simpul adalah graph Hamilton ialah bila derajat tiap simpul paling sedikit </a:t>
            </a:r>
            <a:r>
              <a:rPr lang="en-US" i="1" smtClean="0"/>
              <a:t>n</a:t>
            </a:r>
            <a:r>
              <a:rPr lang="en-US" smtClean="0"/>
              <a:t>/2 (yaitu, </a:t>
            </a:r>
            <a:r>
              <a:rPr lang="en-US" i="1" smtClean="0"/>
              <a:t>d</a:t>
            </a:r>
            <a:r>
              <a:rPr lang="en-US" smtClean="0"/>
              <a:t>(v) </a:t>
            </a:r>
            <a:r>
              <a:rPr lang="en-US" smtClean="0">
                <a:sym typeface="Symbol" pitchFamily="18" charset="2"/>
              </a:rPr>
              <a:t></a:t>
            </a:r>
            <a:r>
              <a:rPr lang="en-US" smtClean="0"/>
              <a:t> </a:t>
            </a:r>
            <a:r>
              <a:rPr lang="en-US" i="1" smtClean="0"/>
              <a:t>n</a:t>
            </a:r>
            <a:r>
              <a:rPr lang="en-US" smtClean="0"/>
              <a:t>/2 untuk setiap simpul </a:t>
            </a:r>
            <a:r>
              <a:rPr lang="en-US" i="1" smtClean="0"/>
              <a:t>v</a:t>
            </a:r>
            <a:r>
              <a:rPr lang="en-US" smtClean="0"/>
              <a:t> di  </a:t>
            </a:r>
            <a:r>
              <a:rPr lang="en-US" i="1" smtClean="0"/>
              <a:t>G</a:t>
            </a:r>
            <a:r>
              <a:rPr lang="en-US" smtClean="0"/>
              <a:t>).</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b="1" smtClean="0"/>
              <a:t>TEOREMA</a:t>
            </a:r>
          </a:p>
        </p:txBody>
      </p:sp>
      <p:sp>
        <p:nvSpPr>
          <p:cNvPr id="122883" name="Rectangle 3"/>
          <p:cNvSpPr>
            <a:spLocks noGrp="1" noChangeArrowheads="1"/>
          </p:cNvSpPr>
          <p:nvPr>
            <p:ph type="body" idx="1"/>
          </p:nvPr>
        </p:nvSpPr>
        <p:spPr/>
        <p:txBody>
          <a:bodyPr/>
          <a:lstStyle/>
          <a:p>
            <a:pPr eaLnBrk="1" hangingPunct="1"/>
            <a:r>
              <a:rPr lang="en-US" smtClean="0"/>
              <a:t>Setiap graph lengkap adalah graph Hamilton</a:t>
            </a:r>
          </a:p>
          <a:p>
            <a:pPr eaLnBrk="1" hangingPunct="1"/>
            <a:r>
              <a:rPr lang="en-US" smtClean="0"/>
              <a:t> </a:t>
            </a:r>
          </a:p>
          <a:p>
            <a:pPr eaLnBrk="1" hangingPunct="1"/>
            <a:r>
              <a:rPr lang="en-US" smtClean="0"/>
              <a:t>Di dalam graph lengkap </a:t>
            </a:r>
            <a:r>
              <a:rPr lang="en-US" i="1" smtClean="0"/>
              <a:t>G</a:t>
            </a:r>
            <a:r>
              <a:rPr lang="en-US" smtClean="0"/>
              <a:t> dengan </a:t>
            </a:r>
            <a:r>
              <a:rPr lang="en-US" i="1" smtClean="0"/>
              <a:t>n</a:t>
            </a:r>
            <a:r>
              <a:rPr lang="en-US" smtClean="0"/>
              <a:t> buah simpul (</a:t>
            </a:r>
            <a:r>
              <a:rPr lang="en-US" i="1" smtClean="0"/>
              <a:t>n</a:t>
            </a:r>
            <a:r>
              <a:rPr lang="en-US" smtClean="0"/>
              <a:t> </a:t>
            </a:r>
            <a:r>
              <a:rPr lang="en-US" smtClean="0">
                <a:sym typeface="Symbol" pitchFamily="18" charset="2"/>
              </a:rPr>
              <a:t></a:t>
            </a:r>
            <a:r>
              <a:rPr lang="en-US" smtClean="0"/>
              <a:t> 3), terdapat (</a:t>
            </a:r>
            <a:r>
              <a:rPr lang="en-US" i="1" smtClean="0"/>
              <a:t>n</a:t>
            </a:r>
            <a:r>
              <a:rPr lang="en-US" smtClean="0"/>
              <a:t> - 1)!/2 buah sirkuit Hamilton.</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b="1" smtClean="0"/>
              <a:t>TEOREMA</a:t>
            </a:r>
          </a:p>
        </p:txBody>
      </p:sp>
      <p:sp>
        <p:nvSpPr>
          <p:cNvPr id="123907" name="Rectangle 3"/>
          <p:cNvSpPr>
            <a:spLocks noGrp="1" noChangeArrowheads="1"/>
          </p:cNvSpPr>
          <p:nvPr>
            <p:ph type="body" idx="1"/>
          </p:nvPr>
        </p:nvSpPr>
        <p:spPr/>
        <p:txBody>
          <a:bodyPr/>
          <a:lstStyle/>
          <a:p>
            <a:pPr eaLnBrk="1" hangingPunct="1"/>
            <a:r>
              <a:rPr lang="en-US" smtClean="0"/>
              <a:t>Di dalam graph lengkap </a:t>
            </a:r>
            <a:r>
              <a:rPr lang="en-US" i="1" smtClean="0"/>
              <a:t>G</a:t>
            </a:r>
            <a:r>
              <a:rPr lang="en-US" smtClean="0"/>
              <a:t> dengan </a:t>
            </a:r>
            <a:r>
              <a:rPr lang="en-US" i="1" smtClean="0"/>
              <a:t>n</a:t>
            </a:r>
            <a:r>
              <a:rPr lang="en-US" smtClean="0"/>
              <a:t> buah simpul (</a:t>
            </a:r>
            <a:r>
              <a:rPr lang="en-US" i="1" smtClean="0"/>
              <a:t>n</a:t>
            </a:r>
            <a:r>
              <a:rPr lang="en-US" smtClean="0"/>
              <a:t> </a:t>
            </a:r>
            <a:r>
              <a:rPr lang="en-US" smtClean="0">
                <a:sym typeface="Symbol" pitchFamily="18" charset="2"/>
              </a:rPr>
              <a:t></a:t>
            </a:r>
            <a:r>
              <a:rPr lang="en-US" smtClean="0"/>
              <a:t> 3 dan n ganjil), terdapat </a:t>
            </a:r>
          </a:p>
          <a:p>
            <a:pPr eaLnBrk="1" hangingPunct="1">
              <a:buFont typeface="Wingdings" pitchFamily="2" charset="2"/>
              <a:buNone/>
            </a:pPr>
            <a:r>
              <a:rPr lang="en-US" smtClean="0"/>
              <a:t>   (</a:t>
            </a:r>
            <a:r>
              <a:rPr lang="en-US" i="1" smtClean="0"/>
              <a:t>n </a:t>
            </a:r>
            <a:r>
              <a:rPr lang="en-US" smtClean="0"/>
              <a:t>- 1)/2 buah sirkuit Hamilton yang saling lepas (tidak ada sisi yang beririsan). Jika </a:t>
            </a:r>
            <a:r>
              <a:rPr lang="en-US" i="1" smtClean="0"/>
              <a:t>n</a:t>
            </a:r>
            <a:r>
              <a:rPr lang="en-US" smtClean="0"/>
              <a:t> genap dan </a:t>
            </a:r>
            <a:r>
              <a:rPr lang="en-US" i="1" smtClean="0"/>
              <a:t>n</a:t>
            </a:r>
            <a:r>
              <a:rPr lang="en-US" smtClean="0"/>
              <a:t>  </a:t>
            </a:r>
            <a:r>
              <a:rPr lang="en-US" smtClean="0">
                <a:sym typeface="Symbol" pitchFamily="18" charset="2"/>
              </a:rPr>
              <a:t></a:t>
            </a:r>
            <a:r>
              <a:rPr lang="en-US" smtClean="0"/>
              <a:t> 4, maka di dalam G terdapat (</a:t>
            </a:r>
            <a:r>
              <a:rPr lang="en-US" i="1" smtClean="0"/>
              <a:t>n </a:t>
            </a:r>
            <a:r>
              <a:rPr lang="en-US" smtClean="0"/>
              <a:t>- 2)/2 buah sirkuit Hamilton yang saling lepas.</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b="1" smtClean="0"/>
              <a:t>Contoh</a:t>
            </a:r>
          </a:p>
        </p:txBody>
      </p:sp>
      <p:sp>
        <p:nvSpPr>
          <p:cNvPr id="124931" name="Rectangle 3"/>
          <p:cNvSpPr>
            <a:spLocks noGrp="1" noChangeArrowheads="1"/>
          </p:cNvSpPr>
          <p:nvPr>
            <p:ph type="body" idx="1"/>
          </p:nvPr>
        </p:nvSpPr>
        <p:spPr>
          <a:xfrm>
            <a:off x="457200" y="1700213"/>
            <a:ext cx="8229600" cy="4167187"/>
          </a:xfrm>
        </p:spPr>
        <p:txBody>
          <a:bodyPr/>
          <a:lstStyle/>
          <a:p>
            <a:pPr marL="0" indent="0" eaLnBrk="1" hangingPunct="1">
              <a:lnSpc>
                <a:spcPct val="80000"/>
              </a:lnSpc>
              <a:buFont typeface="Wingdings" pitchFamily="2" charset="2"/>
              <a:buNone/>
            </a:pPr>
            <a:r>
              <a:rPr lang="en-US" sz="2800" smtClean="0"/>
              <a:t>(Persoalan pengaturan tempat duduk). Sembilan anggota sebuah klub bertemu tiap hari untuk makan siang pada sebuah meja bundar. Mereka memutuskan duduk sedemikian sehingga setiap anggota mempunyai tetangga duduk berbeda pada setiap makan siang. Berapa hari pengaturan tersebut dapat dilaksanakan?</a:t>
            </a:r>
          </a:p>
          <a:p>
            <a:pPr marL="0" indent="0" eaLnBrk="1" hangingPunct="1">
              <a:lnSpc>
                <a:spcPct val="80000"/>
              </a:lnSpc>
              <a:buFont typeface="Wingdings" pitchFamily="2" charset="2"/>
              <a:buNone/>
            </a:pPr>
            <a:endParaRPr lang="en-US" sz="2800" smtClean="0"/>
          </a:p>
          <a:p>
            <a:pPr marL="0" indent="0" eaLnBrk="1" hangingPunct="1">
              <a:lnSpc>
                <a:spcPct val="80000"/>
              </a:lnSpc>
              <a:buFont typeface="Wingdings" pitchFamily="2" charset="2"/>
              <a:buNone/>
            </a:pPr>
            <a:r>
              <a:rPr lang="en-US" sz="2800" smtClean="0"/>
              <a:t>Jumlah pengaturan tempat duduk yang berbeda adalah (9 - 1)/2 = 4.</a:t>
            </a:r>
          </a:p>
          <a:p>
            <a:pPr marL="0" indent="0" eaLnBrk="1" hangingPunct="1">
              <a:lnSpc>
                <a:spcPct val="80000"/>
              </a:lnSpc>
              <a:buFont typeface="Wingdings" pitchFamily="2" charset="2"/>
              <a:buNone/>
            </a:pPr>
            <a:r>
              <a:rPr lang="en-US" sz="2800" smtClean="0"/>
              <a:t/>
            </a:r>
            <a:br>
              <a:rPr lang="en-US" sz="2800" smtClean="0"/>
            </a:br>
            <a:endParaRPr lang="en-US" sz="280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7"/>
          <p:cNvSpPr>
            <a:spLocks noGrp="1" noChangeArrowheads="1"/>
          </p:cNvSpPr>
          <p:nvPr>
            <p:ph type="title"/>
          </p:nvPr>
        </p:nvSpPr>
        <p:spPr/>
        <p:txBody>
          <a:bodyPr/>
          <a:lstStyle/>
          <a:p>
            <a:pPr eaLnBrk="1" hangingPunct="1"/>
            <a:r>
              <a:rPr lang="en-US" b="1" smtClean="0"/>
              <a:t>Lintasan dan Sirkuit Hamilton</a:t>
            </a:r>
          </a:p>
        </p:txBody>
      </p:sp>
      <p:sp>
        <p:nvSpPr>
          <p:cNvPr id="54276" name="Rectangle 8"/>
          <p:cNvSpPr>
            <a:spLocks noGrp="1" noChangeArrowheads="1"/>
          </p:cNvSpPr>
          <p:nvPr>
            <p:ph type="body" idx="1"/>
          </p:nvPr>
        </p:nvSpPr>
        <p:spPr/>
        <p:txBody>
          <a:bodyPr/>
          <a:lstStyle/>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r>
              <a:rPr lang="en-US" sz="2800" smtClean="0"/>
              <a:t>Graph yang merepresentasikan persoalan pengaturan tempat duduk.</a:t>
            </a:r>
          </a:p>
        </p:txBody>
      </p:sp>
      <p:graphicFrame>
        <p:nvGraphicFramePr>
          <p:cNvPr id="54274" name="Object 4"/>
          <p:cNvGraphicFramePr>
            <a:graphicFrameLocks noGrp="1" noChangeAspect="1"/>
          </p:cNvGraphicFramePr>
          <p:nvPr>
            <p:ph idx="4294967295"/>
          </p:nvPr>
        </p:nvGraphicFramePr>
        <p:xfrm>
          <a:off x="2555875" y="1844675"/>
          <a:ext cx="3744913" cy="2905125"/>
        </p:xfrm>
        <a:graphic>
          <a:graphicData uri="http://schemas.openxmlformats.org/presentationml/2006/ole">
            <mc:AlternateContent xmlns:mc="http://schemas.openxmlformats.org/markup-compatibility/2006">
              <mc:Choice xmlns:v="urn:schemas-microsoft-com:vml" Requires="v">
                <p:oleObj spid="_x0000_s54291" name="Visio" r:id="rId3" imgW="2844360" imgH="2776680" progId="Visio.Drawing.11">
                  <p:embed/>
                </p:oleObj>
              </mc:Choice>
              <mc:Fallback>
                <p:oleObj name="Visio" r:id="rId3" imgW="2844360" imgH="27766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844675"/>
                        <a:ext cx="3744913" cy="290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sz="4000" b="1" smtClean="0"/>
              <a:t>Lintasan dan Sirkuit Hamilton/ Euler</a:t>
            </a:r>
          </a:p>
        </p:txBody>
      </p:sp>
      <p:sp>
        <p:nvSpPr>
          <p:cNvPr id="125955" name="Rectangle 3"/>
          <p:cNvSpPr>
            <a:spLocks noGrp="1" noChangeArrowheads="1"/>
          </p:cNvSpPr>
          <p:nvPr>
            <p:ph type="body" idx="1"/>
          </p:nvPr>
        </p:nvSpPr>
        <p:spPr/>
        <p:txBody>
          <a:bodyPr/>
          <a:lstStyle/>
          <a:p>
            <a:pPr eaLnBrk="1" hangingPunct="1"/>
            <a:r>
              <a:rPr lang="en-US" sz="2800" smtClean="0"/>
              <a:t>Beberapa graph dapat mengandung sirkuit Euler dan sirkuit Hamilton sekaligus, mengandung sirkuit Euler tetapi tidak mengandung sirkuit Hamilton, mengandung sirkuit Euler dan lintasan Hamilton, mengandung lintsan Euler maupun lintasan Hamilton, tidak mengandung lintasan Euler namun mengandung sirkuit Hamilton, dan sebagainya!).</a:t>
            </a:r>
          </a:p>
          <a:p>
            <a:pPr eaLnBrk="1" hangingPunct="1">
              <a:buFont typeface="Wingdings" pitchFamily="2" charset="2"/>
              <a:buNone/>
            </a:pPr>
            <a:endParaRPr lang="en-US" sz="2800"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
          <p:cNvSpPr>
            <a:spLocks noGrp="1" noChangeArrowheads="1"/>
          </p:cNvSpPr>
          <p:nvPr>
            <p:ph type="title"/>
          </p:nvPr>
        </p:nvSpPr>
        <p:spPr/>
        <p:txBody>
          <a:bodyPr/>
          <a:lstStyle/>
          <a:p>
            <a:pPr eaLnBrk="1" hangingPunct="1"/>
            <a:r>
              <a:rPr lang="en-US" sz="4000" b="1" smtClean="0"/>
              <a:t>Lintasan dan Sirkuit Hamilton/ Euler</a:t>
            </a:r>
          </a:p>
        </p:txBody>
      </p:sp>
      <p:sp>
        <p:nvSpPr>
          <p:cNvPr id="55300" name="Rectangle 3"/>
          <p:cNvSpPr>
            <a:spLocks noGrp="1" noChangeArrowheads="1"/>
          </p:cNvSpPr>
          <p:nvPr>
            <p:ph type="body" sz="half" idx="1"/>
          </p:nvPr>
        </p:nvSpPr>
        <p:spPr/>
        <p:txBody>
          <a:bodyPr/>
          <a:lstStyle/>
          <a:p>
            <a:pPr eaLnBrk="1" hangingPunct="1"/>
            <a:r>
              <a:rPr lang="en-US" sz="2800" smtClean="0"/>
              <a:t>Graph (a) mengandung sirkuit Hamilton maupun sirkuit Euler  </a:t>
            </a:r>
          </a:p>
          <a:p>
            <a:pPr eaLnBrk="1" hangingPunct="1"/>
            <a:r>
              <a:rPr lang="en-US" sz="2800" smtClean="0"/>
              <a:t>graph (b) mengandung sirkuit Hamilton dan lintasan Euler (periksa!).</a:t>
            </a:r>
          </a:p>
          <a:p>
            <a:pPr eaLnBrk="1" hangingPunct="1"/>
            <a:endParaRPr lang="en-US" sz="2800" smtClean="0"/>
          </a:p>
        </p:txBody>
      </p:sp>
      <p:graphicFrame>
        <p:nvGraphicFramePr>
          <p:cNvPr id="55298" name="Object 4"/>
          <p:cNvGraphicFramePr>
            <a:graphicFrameLocks noGrp="1" noChangeAspect="1"/>
          </p:cNvGraphicFramePr>
          <p:nvPr>
            <p:ph sz="half" idx="2"/>
          </p:nvPr>
        </p:nvGraphicFramePr>
        <p:xfrm>
          <a:off x="5219700" y="2276475"/>
          <a:ext cx="3455988" cy="3024188"/>
        </p:xfrm>
        <a:graphic>
          <a:graphicData uri="http://schemas.openxmlformats.org/presentationml/2006/ole">
            <mc:AlternateContent xmlns:mc="http://schemas.openxmlformats.org/markup-compatibility/2006">
              <mc:Choice xmlns:v="urn:schemas-microsoft-com:vml" Requires="v">
                <p:oleObj spid="_x0000_s55315" name="Visio" r:id="rId3" imgW="3063600" imgH="2266920" progId="Visio.Drawing.11">
                  <p:embed/>
                </p:oleObj>
              </mc:Choice>
              <mc:Fallback>
                <p:oleObj name="Visio" r:id="rId3" imgW="3063600" imgH="22669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2276475"/>
                        <a:ext cx="3455988" cy="302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1" name="Rectangle 7"/>
          <p:cNvSpPr>
            <a:spLocks noChangeArrowheads="1"/>
          </p:cNvSpPr>
          <p:nvPr/>
        </p:nvSpPr>
        <p:spPr bwMode="auto">
          <a:xfrm>
            <a:off x="5724525" y="5373688"/>
            <a:ext cx="2901950" cy="366712"/>
          </a:xfrm>
          <a:prstGeom prst="rect">
            <a:avLst/>
          </a:prstGeom>
          <a:noFill/>
          <a:ln w="9525">
            <a:noFill/>
            <a:miter lim="800000"/>
            <a:headEnd/>
            <a:tailEnd/>
          </a:ln>
        </p:spPr>
        <p:txBody>
          <a:bodyPr anchor="ctr">
            <a:spAutoFit/>
          </a:bodyPr>
          <a:lstStyle/>
          <a:p>
            <a:pPr eaLnBrk="1" hangingPunct="1"/>
            <a:r>
              <a:rPr lang="en-US"/>
              <a:t>(a)     	                (b)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b="1" smtClean="0"/>
              <a:t>Beberapa Aplikasi Graf</a:t>
            </a:r>
          </a:p>
        </p:txBody>
      </p:sp>
      <p:sp>
        <p:nvSpPr>
          <p:cNvPr id="12697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b="1" smtClean="0"/>
              <a:t>a. Lintasan Terpendek (</a:t>
            </a:r>
            <a:r>
              <a:rPr lang="en-US" b="1" i="1" smtClean="0"/>
              <a:t>Shortest Path)</a:t>
            </a:r>
            <a:endParaRPr lang="en-AU" smtClean="0"/>
          </a:p>
          <a:p>
            <a:pPr eaLnBrk="1" hangingPunct="1">
              <a:lnSpc>
                <a:spcPct val="90000"/>
              </a:lnSpc>
            </a:pPr>
            <a:r>
              <a:rPr lang="en-AU" sz="2400" smtClean="0"/>
              <a:t>graf berbobot (</a:t>
            </a:r>
            <a:r>
              <a:rPr lang="en-AU" sz="2400" i="1" smtClean="0"/>
              <a:t>weighted graph</a:t>
            </a:r>
            <a:r>
              <a:rPr lang="en-AU" sz="2400" smtClean="0"/>
              <a:t>), </a:t>
            </a:r>
          </a:p>
          <a:p>
            <a:pPr eaLnBrk="1" hangingPunct="1">
              <a:lnSpc>
                <a:spcPct val="90000"/>
              </a:lnSpc>
            </a:pPr>
            <a:r>
              <a:rPr lang="en-AU" sz="2400" smtClean="0"/>
              <a:t>lintasan terpendek: lintasan yang memiliki total bobot minimum.</a:t>
            </a:r>
            <a:endParaRPr lang="en-US" sz="2400" smtClean="0"/>
          </a:p>
          <a:p>
            <a:pPr eaLnBrk="1" hangingPunct="1">
              <a:lnSpc>
                <a:spcPct val="90000"/>
              </a:lnSpc>
              <a:buFont typeface="Wingdings" pitchFamily="2" charset="2"/>
              <a:buNone/>
            </a:pPr>
            <a:r>
              <a:rPr lang="en-US" sz="2400" smtClean="0"/>
              <a:t>Contoh aplikasi: </a:t>
            </a:r>
          </a:p>
          <a:p>
            <a:pPr eaLnBrk="1" hangingPunct="1">
              <a:lnSpc>
                <a:spcPct val="90000"/>
              </a:lnSpc>
            </a:pPr>
            <a:r>
              <a:rPr lang="en-US" sz="2400" smtClean="0"/>
              <a:t>Menentukan jarak terpendek/waktu tempuh tersingkat/ongkos termurah  antara dua buah kota</a:t>
            </a:r>
          </a:p>
          <a:p>
            <a:pPr eaLnBrk="1" hangingPunct="1">
              <a:lnSpc>
                <a:spcPct val="90000"/>
              </a:lnSpc>
            </a:pPr>
            <a:r>
              <a:rPr lang="en-US" sz="2400" smtClean="0"/>
              <a:t>Menentukan waktu tersingkat pengiriman pesan (</a:t>
            </a:r>
            <a:r>
              <a:rPr lang="en-US" sz="2400" i="1" smtClean="0"/>
              <a:t>message</a:t>
            </a:r>
            <a:r>
              <a:rPr lang="en-US" sz="2400" smtClean="0"/>
              <a:t>) antara dua buah terminal pada jaringan komputer.</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US" sz="5400" b="1" smtClean="0"/>
              <a:t>Lintasan Terpendek</a:t>
            </a:r>
          </a:p>
        </p:txBody>
      </p:sp>
      <p:sp>
        <p:nvSpPr>
          <p:cNvPr id="128003" name="Rectangle 3"/>
          <p:cNvSpPr>
            <a:spLocks noGrp="1" noChangeArrowheads="1"/>
          </p:cNvSpPr>
          <p:nvPr>
            <p:ph type="body" idx="1"/>
          </p:nvPr>
        </p:nvSpPr>
        <p:spPr/>
        <p:txBody>
          <a:bodyPr/>
          <a:lstStyle/>
          <a:p>
            <a:pPr eaLnBrk="1" hangingPunct="1">
              <a:lnSpc>
                <a:spcPct val="90000"/>
              </a:lnSpc>
              <a:buFont typeface="Wingdings" pitchFamily="2" charset="2"/>
              <a:buNone/>
            </a:pPr>
            <a:r>
              <a:rPr lang="en-AU" sz="2400" smtClean="0"/>
              <a:t>Terdapat beberapa jenis persoalan lintasan terpendek, antara lain:</a:t>
            </a:r>
            <a:endParaRPr lang="en-US" sz="2400" smtClean="0"/>
          </a:p>
          <a:p>
            <a:pPr eaLnBrk="1" hangingPunct="1">
              <a:lnSpc>
                <a:spcPct val="90000"/>
              </a:lnSpc>
            </a:pPr>
            <a:r>
              <a:rPr lang="en-US" sz="2400" smtClean="0"/>
              <a:t>Lintasan terpendek antara dua buah simpul tertentu.</a:t>
            </a:r>
          </a:p>
          <a:p>
            <a:pPr eaLnBrk="1" hangingPunct="1">
              <a:lnSpc>
                <a:spcPct val="90000"/>
              </a:lnSpc>
            </a:pPr>
            <a:r>
              <a:rPr lang="en-US" sz="2400" smtClean="0"/>
              <a:t>Lintasan terpendek antara semua pasangan simpul.</a:t>
            </a:r>
          </a:p>
          <a:p>
            <a:pPr eaLnBrk="1" hangingPunct="1">
              <a:lnSpc>
                <a:spcPct val="90000"/>
              </a:lnSpc>
            </a:pPr>
            <a:r>
              <a:rPr lang="en-US" sz="2400" smtClean="0"/>
              <a:t>Lintasan terpendek dari simpul tertentu ke semua simpul yang lain.</a:t>
            </a:r>
          </a:p>
          <a:p>
            <a:pPr eaLnBrk="1" hangingPunct="1">
              <a:lnSpc>
                <a:spcPct val="90000"/>
              </a:lnSpc>
            </a:pPr>
            <a:r>
              <a:rPr lang="en-US" sz="2400" smtClean="0"/>
              <a:t>Lintasan terpendek antara dua buah simpul yang melalui beberapa simpul tertentu.</a:t>
            </a:r>
          </a:p>
          <a:p>
            <a:pPr eaLnBrk="1" hangingPunct="1">
              <a:lnSpc>
                <a:spcPct val="90000"/>
              </a:lnSpc>
              <a:buFont typeface="Wingdings" pitchFamily="2" charset="2"/>
              <a:buNone/>
            </a:pPr>
            <a:r>
              <a:rPr lang="en-US" sz="2400" smtClean="0"/>
              <a:t>       ==&gt; Di dalam kuliah ini kita memilih jenis persoalan 3.</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sz="5400" b="1" smtClean="0"/>
              <a:t>Lintasan Terpendek</a:t>
            </a:r>
          </a:p>
        </p:txBody>
      </p:sp>
      <p:sp>
        <p:nvSpPr>
          <p:cNvPr id="129027" name="Rectangle 3"/>
          <p:cNvSpPr>
            <a:spLocks noGrp="1" noChangeArrowheads="1"/>
          </p:cNvSpPr>
          <p:nvPr>
            <p:ph type="body" idx="1"/>
          </p:nvPr>
        </p:nvSpPr>
        <p:spPr/>
        <p:txBody>
          <a:bodyPr/>
          <a:lstStyle/>
          <a:p>
            <a:pPr eaLnBrk="1" hangingPunct="1"/>
            <a:r>
              <a:rPr lang="en-US" u="sng" smtClean="0"/>
              <a:t>Uraian persoalan</a:t>
            </a:r>
            <a:endParaRPr lang="en-US" smtClean="0"/>
          </a:p>
          <a:p>
            <a:pPr eaLnBrk="1" hangingPunct="1"/>
            <a:r>
              <a:rPr lang="en-US" smtClean="0"/>
              <a:t>Diberikan graf berbobot </a:t>
            </a:r>
            <a:r>
              <a:rPr lang="en-US" i="1" smtClean="0"/>
              <a:t>G</a:t>
            </a:r>
            <a:r>
              <a:rPr lang="en-US" smtClean="0"/>
              <a:t> = (</a:t>
            </a:r>
            <a:r>
              <a:rPr lang="en-US" i="1" smtClean="0"/>
              <a:t>V</a:t>
            </a:r>
            <a:r>
              <a:rPr lang="en-US" smtClean="0"/>
              <a:t>, </a:t>
            </a:r>
            <a:r>
              <a:rPr lang="en-US" i="1" smtClean="0"/>
              <a:t>E</a:t>
            </a:r>
            <a:r>
              <a:rPr lang="en-US" smtClean="0"/>
              <a:t>) dan sebuah simpul </a:t>
            </a:r>
            <a:r>
              <a:rPr lang="en-US" i="1" smtClean="0"/>
              <a:t>a</a:t>
            </a:r>
            <a:r>
              <a:rPr lang="en-US" smtClean="0"/>
              <a:t>. Tentukan lintasan terpendek dari </a:t>
            </a:r>
            <a:r>
              <a:rPr lang="en-US" i="1" smtClean="0"/>
              <a:t>a</a:t>
            </a:r>
            <a:r>
              <a:rPr lang="en-US" smtClean="0"/>
              <a:t> ke setiap simpul lainnya di </a:t>
            </a:r>
            <a:r>
              <a:rPr lang="en-US" i="1" smtClean="0"/>
              <a:t>G</a:t>
            </a:r>
            <a:r>
              <a:rPr lang="en-US" smtClean="0"/>
              <a:t>. Asumsi yang kita buat adalah bahwa semua sisi berbobot positif.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Graph</a:t>
            </a:r>
          </a:p>
        </p:txBody>
      </p:sp>
      <p:sp>
        <p:nvSpPr>
          <p:cNvPr id="71683" name="Rectangle 3"/>
          <p:cNvSpPr>
            <a:spLocks noGrp="1" noChangeArrowheads="1"/>
          </p:cNvSpPr>
          <p:nvPr>
            <p:ph type="body" sz="half" idx="1"/>
          </p:nvPr>
        </p:nvSpPr>
        <p:spPr>
          <a:xfrm>
            <a:off x="457200" y="1981200"/>
            <a:ext cx="3322638" cy="3886200"/>
          </a:xfrm>
        </p:spPr>
        <p:txBody>
          <a:bodyPr/>
          <a:lstStyle/>
          <a:p>
            <a:pPr eaLnBrk="1" hangingPunct="1"/>
            <a:r>
              <a:rPr lang="en-US" smtClean="0"/>
              <a:t>Graph G</a:t>
            </a:r>
            <a:r>
              <a:rPr lang="en-US" sz="2400" baseline="-25000" smtClean="0"/>
              <a:t>3</a:t>
            </a:r>
          </a:p>
        </p:txBody>
      </p:sp>
      <p:sp>
        <p:nvSpPr>
          <p:cNvPr id="71684" name="Rectangle 4"/>
          <p:cNvSpPr>
            <a:spLocks noGrp="1" noChangeArrowheads="1"/>
          </p:cNvSpPr>
          <p:nvPr>
            <p:ph type="body" sz="half" idx="2"/>
          </p:nvPr>
        </p:nvSpPr>
        <p:spPr>
          <a:xfrm>
            <a:off x="4643438" y="1981200"/>
            <a:ext cx="4043362" cy="3886200"/>
          </a:xfrm>
        </p:spPr>
        <p:txBody>
          <a:bodyPr/>
          <a:lstStyle/>
          <a:p>
            <a:pPr marL="0" indent="0" eaLnBrk="1" hangingPunct="1">
              <a:buFont typeface="Wingdings" pitchFamily="2" charset="2"/>
              <a:buNone/>
            </a:pPr>
            <a:r>
              <a:rPr lang="en-US" smtClean="0"/>
              <a:t>Pada </a:t>
            </a:r>
            <a:r>
              <a:rPr lang="en-US" i="1" smtClean="0"/>
              <a:t>G</a:t>
            </a:r>
            <a:r>
              <a:rPr lang="en-US" baseline="-25000" smtClean="0"/>
              <a:t>3</a:t>
            </a:r>
            <a:r>
              <a:rPr lang="en-US" smtClean="0"/>
              <a:t>, sisi </a:t>
            </a:r>
            <a:r>
              <a:rPr lang="en-US" i="1" smtClean="0"/>
              <a:t>e</a:t>
            </a:r>
            <a:r>
              <a:rPr lang="en-US" baseline="-25000" smtClean="0"/>
              <a:t>8</a:t>
            </a:r>
            <a:r>
              <a:rPr lang="en-US" smtClean="0"/>
              <a:t> = (3, 3) dinamakan </a:t>
            </a:r>
            <a:r>
              <a:rPr lang="en-US" b="1" smtClean="0"/>
              <a:t>gelang</a:t>
            </a:r>
            <a:r>
              <a:rPr lang="en-US" smtClean="0"/>
              <a:t> atau </a:t>
            </a:r>
            <a:r>
              <a:rPr lang="en-US" b="1" smtClean="0"/>
              <a:t>kalang</a:t>
            </a:r>
            <a:r>
              <a:rPr lang="en-US" smtClean="0"/>
              <a:t> (</a:t>
            </a:r>
            <a:r>
              <a:rPr lang="en-US" i="1" smtClean="0"/>
              <a:t>loop</a:t>
            </a:r>
            <a:r>
              <a:rPr lang="en-US" smtClean="0"/>
              <a:t>) karena ia berawal dan berakhir pada simpul yang sama. </a:t>
            </a:r>
          </a:p>
        </p:txBody>
      </p:sp>
      <p:grpSp>
        <p:nvGrpSpPr>
          <p:cNvPr id="71685" name="Group 5"/>
          <p:cNvGrpSpPr>
            <a:grpSpLocks/>
          </p:cNvGrpSpPr>
          <p:nvPr/>
        </p:nvGrpSpPr>
        <p:grpSpPr bwMode="auto">
          <a:xfrm>
            <a:off x="395288" y="2492375"/>
            <a:ext cx="3600450" cy="3163888"/>
            <a:chOff x="7009" y="3517"/>
            <a:chExt cx="2780" cy="2301"/>
          </a:xfrm>
        </p:grpSpPr>
        <p:sp>
          <p:nvSpPr>
            <p:cNvPr id="71686" name="Freeform 6"/>
            <p:cNvSpPr>
              <a:spLocks/>
            </p:cNvSpPr>
            <p:nvPr/>
          </p:nvSpPr>
          <p:spPr bwMode="auto">
            <a:xfrm>
              <a:off x="7244" y="4653"/>
              <a:ext cx="86" cy="85"/>
            </a:xfrm>
            <a:custGeom>
              <a:avLst/>
              <a:gdLst>
                <a:gd name="T0" fmla="*/ 0 w 86"/>
                <a:gd name="T1" fmla="*/ 42 h 85"/>
                <a:gd name="T2" fmla="*/ 0 w 86"/>
                <a:gd name="T3" fmla="*/ 39 h 85"/>
                <a:gd name="T4" fmla="*/ 2 w 86"/>
                <a:gd name="T5" fmla="*/ 33 h 85"/>
                <a:gd name="T6" fmla="*/ 4 w 86"/>
                <a:gd name="T7" fmla="*/ 26 h 85"/>
                <a:gd name="T8" fmla="*/ 8 w 86"/>
                <a:gd name="T9" fmla="*/ 19 h 85"/>
                <a:gd name="T10" fmla="*/ 13 w 86"/>
                <a:gd name="T11" fmla="*/ 12 h 85"/>
                <a:gd name="T12" fmla="*/ 20 w 86"/>
                <a:gd name="T13" fmla="*/ 7 h 85"/>
                <a:gd name="T14" fmla="*/ 27 w 86"/>
                <a:gd name="T15" fmla="*/ 3 h 85"/>
                <a:gd name="T16" fmla="*/ 34 w 86"/>
                <a:gd name="T17" fmla="*/ 1 h 85"/>
                <a:gd name="T18" fmla="*/ 39 w 86"/>
                <a:gd name="T19" fmla="*/ 0 h 85"/>
                <a:gd name="T20" fmla="*/ 43 w 86"/>
                <a:gd name="T21" fmla="*/ 0 h 85"/>
                <a:gd name="T22" fmla="*/ 48 w 86"/>
                <a:gd name="T23" fmla="*/ 0 h 85"/>
                <a:gd name="T24" fmla="*/ 52 w 86"/>
                <a:gd name="T25" fmla="*/ 1 h 85"/>
                <a:gd name="T26" fmla="*/ 61 w 86"/>
                <a:gd name="T27" fmla="*/ 3 h 85"/>
                <a:gd name="T28" fmla="*/ 68 w 86"/>
                <a:gd name="T29" fmla="*/ 7 h 85"/>
                <a:gd name="T30" fmla="*/ 73 w 86"/>
                <a:gd name="T31" fmla="*/ 12 h 85"/>
                <a:gd name="T32" fmla="*/ 78 w 86"/>
                <a:gd name="T33" fmla="*/ 19 h 85"/>
                <a:gd name="T34" fmla="*/ 82 w 86"/>
                <a:gd name="T35" fmla="*/ 26 h 85"/>
                <a:gd name="T36" fmla="*/ 86 w 86"/>
                <a:gd name="T37" fmla="*/ 33 h 85"/>
                <a:gd name="T38" fmla="*/ 86 w 86"/>
                <a:gd name="T39" fmla="*/ 39 h 85"/>
                <a:gd name="T40" fmla="*/ 86 w 86"/>
                <a:gd name="T41" fmla="*/ 42 h 85"/>
                <a:gd name="T42" fmla="*/ 86 w 86"/>
                <a:gd name="T43" fmla="*/ 42 h 85"/>
                <a:gd name="T44" fmla="*/ 86 w 86"/>
                <a:gd name="T45" fmla="*/ 47 h 85"/>
                <a:gd name="T46" fmla="*/ 86 w 86"/>
                <a:gd name="T47" fmla="*/ 51 h 85"/>
                <a:gd name="T48" fmla="*/ 82 w 86"/>
                <a:gd name="T49" fmla="*/ 60 h 85"/>
                <a:gd name="T50" fmla="*/ 78 w 86"/>
                <a:gd name="T51" fmla="*/ 67 h 85"/>
                <a:gd name="T52" fmla="*/ 73 w 86"/>
                <a:gd name="T53" fmla="*/ 72 h 85"/>
                <a:gd name="T54" fmla="*/ 68 w 86"/>
                <a:gd name="T55" fmla="*/ 78 h 85"/>
                <a:gd name="T56" fmla="*/ 61 w 86"/>
                <a:gd name="T57" fmla="*/ 81 h 85"/>
                <a:gd name="T58" fmla="*/ 52 w 86"/>
                <a:gd name="T59" fmla="*/ 85 h 85"/>
                <a:gd name="T60" fmla="*/ 48 w 86"/>
                <a:gd name="T61" fmla="*/ 85 h 85"/>
                <a:gd name="T62" fmla="*/ 43 w 86"/>
                <a:gd name="T63" fmla="*/ 85 h 85"/>
                <a:gd name="T64" fmla="*/ 39 w 86"/>
                <a:gd name="T65" fmla="*/ 85 h 85"/>
                <a:gd name="T66" fmla="*/ 34 w 86"/>
                <a:gd name="T67" fmla="*/ 85 h 85"/>
                <a:gd name="T68" fmla="*/ 27 w 86"/>
                <a:gd name="T69" fmla="*/ 81 h 85"/>
                <a:gd name="T70" fmla="*/ 20 w 86"/>
                <a:gd name="T71" fmla="*/ 78 h 85"/>
                <a:gd name="T72" fmla="*/ 13 w 86"/>
                <a:gd name="T73" fmla="*/ 72 h 85"/>
                <a:gd name="T74" fmla="*/ 8 w 86"/>
                <a:gd name="T75" fmla="*/ 67 h 85"/>
                <a:gd name="T76" fmla="*/ 4 w 86"/>
                <a:gd name="T77" fmla="*/ 60 h 85"/>
                <a:gd name="T78" fmla="*/ 2 w 86"/>
                <a:gd name="T79" fmla="*/ 51 h 85"/>
                <a:gd name="T80" fmla="*/ 0 w 86"/>
                <a:gd name="T81" fmla="*/ 47 h 85"/>
                <a:gd name="T82" fmla="*/ 0 w 86"/>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6"/>
                <a:gd name="T127" fmla="*/ 0 h 85"/>
                <a:gd name="T128" fmla="*/ 86 w 86"/>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6" h="85">
                  <a:moveTo>
                    <a:pt x="0" y="42"/>
                  </a:moveTo>
                  <a:lnTo>
                    <a:pt x="0" y="39"/>
                  </a:lnTo>
                  <a:lnTo>
                    <a:pt x="2" y="33"/>
                  </a:lnTo>
                  <a:lnTo>
                    <a:pt x="4" y="26"/>
                  </a:lnTo>
                  <a:lnTo>
                    <a:pt x="8"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6" y="33"/>
                  </a:lnTo>
                  <a:lnTo>
                    <a:pt x="86" y="39"/>
                  </a:lnTo>
                  <a:lnTo>
                    <a:pt x="86" y="42"/>
                  </a:lnTo>
                  <a:lnTo>
                    <a:pt x="86" y="47"/>
                  </a:lnTo>
                  <a:lnTo>
                    <a:pt x="86"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8"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1687" name="Freeform 7"/>
            <p:cNvSpPr>
              <a:spLocks/>
            </p:cNvSpPr>
            <p:nvPr/>
          </p:nvSpPr>
          <p:spPr bwMode="auto">
            <a:xfrm>
              <a:off x="7244" y="4653"/>
              <a:ext cx="86" cy="85"/>
            </a:xfrm>
            <a:custGeom>
              <a:avLst/>
              <a:gdLst>
                <a:gd name="T0" fmla="*/ 0 w 86"/>
                <a:gd name="T1" fmla="*/ 42 h 85"/>
                <a:gd name="T2" fmla="*/ 0 w 86"/>
                <a:gd name="T3" fmla="*/ 39 h 85"/>
                <a:gd name="T4" fmla="*/ 2 w 86"/>
                <a:gd name="T5" fmla="*/ 33 h 85"/>
                <a:gd name="T6" fmla="*/ 4 w 86"/>
                <a:gd name="T7" fmla="*/ 26 h 85"/>
                <a:gd name="T8" fmla="*/ 8 w 86"/>
                <a:gd name="T9" fmla="*/ 19 h 85"/>
                <a:gd name="T10" fmla="*/ 13 w 86"/>
                <a:gd name="T11" fmla="*/ 12 h 85"/>
                <a:gd name="T12" fmla="*/ 20 w 86"/>
                <a:gd name="T13" fmla="*/ 7 h 85"/>
                <a:gd name="T14" fmla="*/ 27 w 86"/>
                <a:gd name="T15" fmla="*/ 3 h 85"/>
                <a:gd name="T16" fmla="*/ 34 w 86"/>
                <a:gd name="T17" fmla="*/ 1 h 85"/>
                <a:gd name="T18" fmla="*/ 39 w 86"/>
                <a:gd name="T19" fmla="*/ 0 h 85"/>
                <a:gd name="T20" fmla="*/ 43 w 86"/>
                <a:gd name="T21" fmla="*/ 0 h 85"/>
                <a:gd name="T22" fmla="*/ 48 w 86"/>
                <a:gd name="T23" fmla="*/ 0 h 85"/>
                <a:gd name="T24" fmla="*/ 52 w 86"/>
                <a:gd name="T25" fmla="*/ 1 h 85"/>
                <a:gd name="T26" fmla="*/ 61 w 86"/>
                <a:gd name="T27" fmla="*/ 3 h 85"/>
                <a:gd name="T28" fmla="*/ 68 w 86"/>
                <a:gd name="T29" fmla="*/ 7 h 85"/>
                <a:gd name="T30" fmla="*/ 73 w 86"/>
                <a:gd name="T31" fmla="*/ 12 h 85"/>
                <a:gd name="T32" fmla="*/ 78 w 86"/>
                <a:gd name="T33" fmla="*/ 19 h 85"/>
                <a:gd name="T34" fmla="*/ 82 w 86"/>
                <a:gd name="T35" fmla="*/ 26 h 85"/>
                <a:gd name="T36" fmla="*/ 86 w 86"/>
                <a:gd name="T37" fmla="*/ 33 h 85"/>
                <a:gd name="T38" fmla="*/ 86 w 86"/>
                <a:gd name="T39" fmla="*/ 39 h 85"/>
                <a:gd name="T40" fmla="*/ 86 w 86"/>
                <a:gd name="T41" fmla="*/ 42 h 85"/>
                <a:gd name="T42" fmla="*/ 86 w 86"/>
                <a:gd name="T43" fmla="*/ 42 h 85"/>
                <a:gd name="T44" fmla="*/ 86 w 86"/>
                <a:gd name="T45" fmla="*/ 47 h 85"/>
                <a:gd name="T46" fmla="*/ 86 w 86"/>
                <a:gd name="T47" fmla="*/ 51 h 85"/>
                <a:gd name="T48" fmla="*/ 82 w 86"/>
                <a:gd name="T49" fmla="*/ 60 h 85"/>
                <a:gd name="T50" fmla="*/ 78 w 86"/>
                <a:gd name="T51" fmla="*/ 67 h 85"/>
                <a:gd name="T52" fmla="*/ 73 w 86"/>
                <a:gd name="T53" fmla="*/ 72 h 85"/>
                <a:gd name="T54" fmla="*/ 68 w 86"/>
                <a:gd name="T55" fmla="*/ 78 h 85"/>
                <a:gd name="T56" fmla="*/ 61 w 86"/>
                <a:gd name="T57" fmla="*/ 81 h 85"/>
                <a:gd name="T58" fmla="*/ 52 w 86"/>
                <a:gd name="T59" fmla="*/ 85 h 85"/>
                <a:gd name="T60" fmla="*/ 48 w 86"/>
                <a:gd name="T61" fmla="*/ 85 h 85"/>
                <a:gd name="T62" fmla="*/ 43 w 86"/>
                <a:gd name="T63" fmla="*/ 85 h 85"/>
                <a:gd name="T64" fmla="*/ 39 w 86"/>
                <a:gd name="T65" fmla="*/ 85 h 85"/>
                <a:gd name="T66" fmla="*/ 34 w 86"/>
                <a:gd name="T67" fmla="*/ 85 h 85"/>
                <a:gd name="T68" fmla="*/ 27 w 86"/>
                <a:gd name="T69" fmla="*/ 81 h 85"/>
                <a:gd name="T70" fmla="*/ 20 w 86"/>
                <a:gd name="T71" fmla="*/ 78 h 85"/>
                <a:gd name="T72" fmla="*/ 13 w 86"/>
                <a:gd name="T73" fmla="*/ 72 h 85"/>
                <a:gd name="T74" fmla="*/ 8 w 86"/>
                <a:gd name="T75" fmla="*/ 67 h 85"/>
                <a:gd name="T76" fmla="*/ 4 w 86"/>
                <a:gd name="T77" fmla="*/ 60 h 85"/>
                <a:gd name="T78" fmla="*/ 2 w 86"/>
                <a:gd name="T79" fmla="*/ 51 h 85"/>
                <a:gd name="T80" fmla="*/ 0 w 86"/>
                <a:gd name="T81" fmla="*/ 47 h 85"/>
                <a:gd name="T82" fmla="*/ 0 w 86"/>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6"/>
                <a:gd name="T127" fmla="*/ 0 h 85"/>
                <a:gd name="T128" fmla="*/ 86 w 86"/>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6" h="85">
                  <a:moveTo>
                    <a:pt x="0" y="42"/>
                  </a:moveTo>
                  <a:lnTo>
                    <a:pt x="0" y="39"/>
                  </a:lnTo>
                  <a:lnTo>
                    <a:pt x="2" y="33"/>
                  </a:lnTo>
                  <a:lnTo>
                    <a:pt x="4" y="26"/>
                  </a:lnTo>
                  <a:lnTo>
                    <a:pt x="8"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6" y="33"/>
                  </a:lnTo>
                  <a:lnTo>
                    <a:pt x="86" y="39"/>
                  </a:lnTo>
                  <a:lnTo>
                    <a:pt x="86" y="42"/>
                  </a:lnTo>
                  <a:lnTo>
                    <a:pt x="86" y="47"/>
                  </a:lnTo>
                  <a:lnTo>
                    <a:pt x="86"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8"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1688" name="Freeform 8"/>
            <p:cNvSpPr>
              <a:spLocks/>
            </p:cNvSpPr>
            <p:nvPr/>
          </p:nvSpPr>
          <p:spPr bwMode="auto">
            <a:xfrm>
              <a:off x="8095" y="38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1689" name="Freeform 9"/>
            <p:cNvSpPr>
              <a:spLocks/>
            </p:cNvSpPr>
            <p:nvPr/>
          </p:nvSpPr>
          <p:spPr bwMode="auto">
            <a:xfrm>
              <a:off x="8095" y="38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1690" name="Freeform 10"/>
            <p:cNvSpPr>
              <a:spLocks/>
            </p:cNvSpPr>
            <p:nvPr/>
          </p:nvSpPr>
          <p:spPr bwMode="auto">
            <a:xfrm>
              <a:off x="8095" y="55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7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7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7"/>
                  </a:lnTo>
                  <a:lnTo>
                    <a:pt x="60" y="81"/>
                  </a:lnTo>
                  <a:lnTo>
                    <a:pt x="51" y="85"/>
                  </a:lnTo>
                  <a:lnTo>
                    <a:pt x="48" y="85"/>
                  </a:lnTo>
                  <a:lnTo>
                    <a:pt x="42" y="85"/>
                  </a:lnTo>
                  <a:lnTo>
                    <a:pt x="39" y="85"/>
                  </a:lnTo>
                  <a:lnTo>
                    <a:pt x="33" y="85"/>
                  </a:lnTo>
                  <a:lnTo>
                    <a:pt x="26" y="81"/>
                  </a:lnTo>
                  <a:lnTo>
                    <a:pt x="19" y="77"/>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1691" name="Freeform 11"/>
            <p:cNvSpPr>
              <a:spLocks/>
            </p:cNvSpPr>
            <p:nvPr/>
          </p:nvSpPr>
          <p:spPr bwMode="auto">
            <a:xfrm>
              <a:off x="8095" y="55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7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7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7"/>
                  </a:lnTo>
                  <a:lnTo>
                    <a:pt x="60" y="81"/>
                  </a:lnTo>
                  <a:lnTo>
                    <a:pt x="51" y="85"/>
                  </a:lnTo>
                  <a:lnTo>
                    <a:pt x="48" y="85"/>
                  </a:lnTo>
                  <a:lnTo>
                    <a:pt x="42" y="85"/>
                  </a:lnTo>
                  <a:lnTo>
                    <a:pt x="39" y="85"/>
                  </a:lnTo>
                  <a:lnTo>
                    <a:pt x="33" y="85"/>
                  </a:lnTo>
                  <a:lnTo>
                    <a:pt x="26" y="81"/>
                  </a:lnTo>
                  <a:lnTo>
                    <a:pt x="19" y="77"/>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1692" name="Freeform 12"/>
            <p:cNvSpPr>
              <a:spLocks/>
            </p:cNvSpPr>
            <p:nvPr/>
          </p:nvSpPr>
          <p:spPr bwMode="auto">
            <a:xfrm>
              <a:off x="8945"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19 w 85"/>
                <a:gd name="T13" fmla="*/ 7 h 85"/>
                <a:gd name="T14" fmla="*/ 27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7 w 85"/>
                <a:gd name="T69" fmla="*/ 81 h 85"/>
                <a:gd name="T70" fmla="*/ 19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19" y="7"/>
                  </a:lnTo>
                  <a:lnTo>
                    <a:pt x="27"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8"/>
                  </a:lnTo>
                  <a:lnTo>
                    <a:pt x="60" y="81"/>
                  </a:lnTo>
                  <a:lnTo>
                    <a:pt x="51" y="85"/>
                  </a:lnTo>
                  <a:lnTo>
                    <a:pt x="48" y="85"/>
                  </a:lnTo>
                  <a:lnTo>
                    <a:pt x="42" y="85"/>
                  </a:lnTo>
                  <a:lnTo>
                    <a:pt x="39" y="85"/>
                  </a:lnTo>
                  <a:lnTo>
                    <a:pt x="34" y="85"/>
                  </a:lnTo>
                  <a:lnTo>
                    <a:pt x="27" y="81"/>
                  </a:lnTo>
                  <a:lnTo>
                    <a:pt x="19"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1693" name="Freeform 13"/>
            <p:cNvSpPr>
              <a:spLocks/>
            </p:cNvSpPr>
            <p:nvPr/>
          </p:nvSpPr>
          <p:spPr bwMode="auto">
            <a:xfrm>
              <a:off x="8945"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19 w 85"/>
                <a:gd name="T13" fmla="*/ 7 h 85"/>
                <a:gd name="T14" fmla="*/ 27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7 w 85"/>
                <a:gd name="T69" fmla="*/ 81 h 85"/>
                <a:gd name="T70" fmla="*/ 19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19" y="7"/>
                  </a:lnTo>
                  <a:lnTo>
                    <a:pt x="27"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8"/>
                  </a:lnTo>
                  <a:lnTo>
                    <a:pt x="60" y="81"/>
                  </a:lnTo>
                  <a:lnTo>
                    <a:pt x="51" y="85"/>
                  </a:lnTo>
                  <a:lnTo>
                    <a:pt x="48" y="85"/>
                  </a:lnTo>
                  <a:lnTo>
                    <a:pt x="42" y="85"/>
                  </a:lnTo>
                  <a:lnTo>
                    <a:pt x="39" y="85"/>
                  </a:lnTo>
                  <a:lnTo>
                    <a:pt x="34" y="85"/>
                  </a:lnTo>
                  <a:lnTo>
                    <a:pt x="27" y="81"/>
                  </a:lnTo>
                  <a:lnTo>
                    <a:pt x="19"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1694" name="Line 14"/>
            <p:cNvSpPr>
              <a:spLocks noChangeShapeType="1"/>
            </p:cNvSpPr>
            <p:nvPr/>
          </p:nvSpPr>
          <p:spPr bwMode="auto">
            <a:xfrm>
              <a:off x="7287" y="4695"/>
              <a:ext cx="850" cy="850"/>
            </a:xfrm>
            <a:prstGeom prst="line">
              <a:avLst/>
            </a:prstGeom>
            <a:noFill/>
            <a:ln w="3175">
              <a:solidFill>
                <a:srgbClr val="000000"/>
              </a:solidFill>
              <a:round/>
              <a:headEnd/>
              <a:tailEnd/>
            </a:ln>
          </p:spPr>
          <p:txBody>
            <a:bodyPr/>
            <a:lstStyle/>
            <a:p>
              <a:endParaRPr lang="en-US"/>
            </a:p>
          </p:txBody>
        </p:sp>
        <p:sp>
          <p:nvSpPr>
            <p:cNvPr id="71695" name="Freeform 15"/>
            <p:cNvSpPr>
              <a:spLocks/>
            </p:cNvSpPr>
            <p:nvPr/>
          </p:nvSpPr>
          <p:spPr bwMode="auto">
            <a:xfrm>
              <a:off x="8137" y="3845"/>
              <a:ext cx="850" cy="850"/>
            </a:xfrm>
            <a:custGeom>
              <a:avLst/>
              <a:gdLst>
                <a:gd name="T0" fmla="*/ 0 w 850"/>
                <a:gd name="T1" fmla="*/ 0 h 850"/>
                <a:gd name="T2" fmla="*/ 13 w 850"/>
                <a:gd name="T3" fmla="*/ 39 h 850"/>
                <a:gd name="T4" fmla="*/ 27 w 850"/>
                <a:gd name="T5" fmla="*/ 76 h 850"/>
                <a:gd name="T6" fmla="*/ 41 w 850"/>
                <a:gd name="T7" fmla="*/ 113 h 850"/>
                <a:gd name="T8" fmla="*/ 57 w 850"/>
                <a:gd name="T9" fmla="*/ 149 h 850"/>
                <a:gd name="T10" fmla="*/ 73 w 850"/>
                <a:gd name="T11" fmla="*/ 184 h 850"/>
                <a:gd name="T12" fmla="*/ 91 w 850"/>
                <a:gd name="T13" fmla="*/ 220 h 850"/>
                <a:gd name="T14" fmla="*/ 108 w 850"/>
                <a:gd name="T15" fmla="*/ 253 h 850"/>
                <a:gd name="T16" fmla="*/ 128 w 850"/>
                <a:gd name="T17" fmla="*/ 287 h 850"/>
                <a:gd name="T18" fmla="*/ 149 w 850"/>
                <a:gd name="T19" fmla="*/ 321 h 850"/>
                <a:gd name="T20" fmla="*/ 170 w 850"/>
                <a:gd name="T21" fmla="*/ 353 h 850"/>
                <a:gd name="T22" fmla="*/ 193 w 850"/>
                <a:gd name="T23" fmla="*/ 384 h 850"/>
                <a:gd name="T24" fmla="*/ 216 w 850"/>
                <a:gd name="T25" fmla="*/ 416 h 850"/>
                <a:gd name="T26" fmla="*/ 241 w 850"/>
                <a:gd name="T27" fmla="*/ 446 h 850"/>
                <a:gd name="T28" fmla="*/ 266 w 850"/>
                <a:gd name="T29" fmla="*/ 475 h 850"/>
                <a:gd name="T30" fmla="*/ 293 w 850"/>
                <a:gd name="T31" fmla="*/ 505 h 850"/>
                <a:gd name="T32" fmla="*/ 319 w 850"/>
                <a:gd name="T33" fmla="*/ 531 h 850"/>
                <a:gd name="T34" fmla="*/ 347 w 850"/>
                <a:gd name="T35" fmla="*/ 560 h 850"/>
                <a:gd name="T36" fmla="*/ 376 w 850"/>
                <a:gd name="T37" fmla="*/ 585 h 850"/>
                <a:gd name="T38" fmla="*/ 406 w 850"/>
                <a:gd name="T39" fmla="*/ 611 h 850"/>
                <a:gd name="T40" fmla="*/ 436 w 850"/>
                <a:gd name="T41" fmla="*/ 634 h 850"/>
                <a:gd name="T42" fmla="*/ 466 w 850"/>
                <a:gd name="T43" fmla="*/ 659 h 850"/>
                <a:gd name="T44" fmla="*/ 498 w 850"/>
                <a:gd name="T45" fmla="*/ 680 h 850"/>
                <a:gd name="T46" fmla="*/ 530 w 850"/>
                <a:gd name="T47" fmla="*/ 701 h 850"/>
                <a:gd name="T48" fmla="*/ 564 w 850"/>
                <a:gd name="T49" fmla="*/ 723 h 850"/>
                <a:gd name="T50" fmla="*/ 597 w 850"/>
                <a:gd name="T51" fmla="*/ 742 h 850"/>
                <a:gd name="T52" fmla="*/ 633 w 850"/>
                <a:gd name="T53" fmla="*/ 762 h 850"/>
                <a:gd name="T54" fmla="*/ 666 w 850"/>
                <a:gd name="T55" fmla="*/ 779 h 850"/>
                <a:gd name="T56" fmla="*/ 702 w 850"/>
                <a:gd name="T57" fmla="*/ 795 h 850"/>
                <a:gd name="T58" fmla="*/ 739 w 850"/>
                <a:gd name="T59" fmla="*/ 811 h 850"/>
                <a:gd name="T60" fmla="*/ 776 w 850"/>
                <a:gd name="T61" fmla="*/ 825 h 850"/>
                <a:gd name="T62" fmla="*/ 813 w 850"/>
                <a:gd name="T63" fmla="*/ 838 h 850"/>
                <a:gd name="T64" fmla="*/ 850 w 850"/>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850"/>
                <a:gd name="T101" fmla="*/ 850 w 850"/>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850">
                  <a:moveTo>
                    <a:pt x="0" y="0"/>
                  </a:moveTo>
                  <a:lnTo>
                    <a:pt x="13" y="39"/>
                  </a:lnTo>
                  <a:lnTo>
                    <a:pt x="27" y="76"/>
                  </a:lnTo>
                  <a:lnTo>
                    <a:pt x="41" y="113"/>
                  </a:lnTo>
                  <a:lnTo>
                    <a:pt x="57" y="149"/>
                  </a:lnTo>
                  <a:lnTo>
                    <a:pt x="73" y="184"/>
                  </a:lnTo>
                  <a:lnTo>
                    <a:pt x="91" y="220"/>
                  </a:lnTo>
                  <a:lnTo>
                    <a:pt x="108" y="253"/>
                  </a:lnTo>
                  <a:lnTo>
                    <a:pt x="128" y="287"/>
                  </a:lnTo>
                  <a:lnTo>
                    <a:pt x="149" y="321"/>
                  </a:lnTo>
                  <a:lnTo>
                    <a:pt x="170" y="353"/>
                  </a:lnTo>
                  <a:lnTo>
                    <a:pt x="193" y="384"/>
                  </a:lnTo>
                  <a:lnTo>
                    <a:pt x="216" y="416"/>
                  </a:lnTo>
                  <a:lnTo>
                    <a:pt x="241" y="446"/>
                  </a:lnTo>
                  <a:lnTo>
                    <a:pt x="266" y="475"/>
                  </a:lnTo>
                  <a:lnTo>
                    <a:pt x="293" y="505"/>
                  </a:lnTo>
                  <a:lnTo>
                    <a:pt x="319" y="531"/>
                  </a:lnTo>
                  <a:lnTo>
                    <a:pt x="347" y="560"/>
                  </a:lnTo>
                  <a:lnTo>
                    <a:pt x="376" y="585"/>
                  </a:lnTo>
                  <a:lnTo>
                    <a:pt x="406" y="611"/>
                  </a:lnTo>
                  <a:lnTo>
                    <a:pt x="436" y="634"/>
                  </a:lnTo>
                  <a:lnTo>
                    <a:pt x="466" y="659"/>
                  </a:lnTo>
                  <a:lnTo>
                    <a:pt x="498" y="680"/>
                  </a:lnTo>
                  <a:lnTo>
                    <a:pt x="530" y="701"/>
                  </a:lnTo>
                  <a:lnTo>
                    <a:pt x="564" y="723"/>
                  </a:lnTo>
                  <a:lnTo>
                    <a:pt x="597" y="742"/>
                  </a:lnTo>
                  <a:lnTo>
                    <a:pt x="633" y="762"/>
                  </a:lnTo>
                  <a:lnTo>
                    <a:pt x="666" y="779"/>
                  </a:lnTo>
                  <a:lnTo>
                    <a:pt x="702" y="795"/>
                  </a:lnTo>
                  <a:lnTo>
                    <a:pt x="739" y="811"/>
                  </a:lnTo>
                  <a:lnTo>
                    <a:pt x="776" y="825"/>
                  </a:lnTo>
                  <a:lnTo>
                    <a:pt x="813" y="838"/>
                  </a:lnTo>
                  <a:lnTo>
                    <a:pt x="850" y="850"/>
                  </a:lnTo>
                </a:path>
              </a:pathLst>
            </a:custGeom>
            <a:noFill/>
            <a:ln w="3175">
              <a:solidFill>
                <a:srgbClr val="000000"/>
              </a:solidFill>
              <a:round/>
              <a:headEnd/>
              <a:tailEnd/>
            </a:ln>
          </p:spPr>
          <p:txBody>
            <a:bodyPr/>
            <a:lstStyle/>
            <a:p>
              <a:endParaRPr lang="en-US"/>
            </a:p>
          </p:txBody>
        </p:sp>
        <p:sp>
          <p:nvSpPr>
            <p:cNvPr id="71696" name="Freeform 16"/>
            <p:cNvSpPr>
              <a:spLocks/>
            </p:cNvSpPr>
            <p:nvPr/>
          </p:nvSpPr>
          <p:spPr bwMode="auto">
            <a:xfrm>
              <a:off x="8137" y="4695"/>
              <a:ext cx="850" cy="850"/>
            </a:xfrm>
            <a:custGeom>
              <a:avLst/>
              <a:gdLst>
                <a:gd name="T0" fmla="*/ 850 w 850"/>
                <a:gd name="T1" fmla="*/ 0 h 850"/>
                <a:gd name="T2" fmla="*/ 813 w 850"/>
                <a:gd name="T3" fmla="*/ 13 h 850"/>
                <a:gd name="T4" fmla="*/ 776 w 850"/>
                <a:gd name="T5" fmla="*/ 27 h 850"/>
                <a:gd name="T6" fmla="*/ 739 w 850"/>
                <a:gd name="T7" fmla="*/ 41 h 850"/>
                <a:gd name="T8" fmla="*/ 702 w 850"/>
                <a:gd name="T9" fmla="*/ 57 h 850"/>
                <a:gd name="T10" fmla="*/ 666 w 850"/>
                <a:gd name="T11" fmla="*/ 73 h 850"/>
                <a:gd name="T12" fmla="*/ 633 w 850"/>
                <a:gd name="T13" fmla="*/ 90 h 850"/>
                <a:gd name="T14" fmla="*/ 597 w 850"/>
                <a:gd name="T15" fmla="*/ 108 h 850"/>
                <a:gd name="T16" fmla="*/ 564 w 850"/>
                <a:gd name="T17" fmla="*/ 128 h 850"/>
                <a:gd name="T18" fmla="*/ 530 w 850"/>
                <a:gd name="T19" fmla="*/ 149 h 850"/>
                <a:gd name="T20" fmla="*/ 498 w 850"/>
                <a:gd name="T21" fmla="*/ 170 h 850"/>
                <a:gd name="T22" fmla="*/ 466 w 850"/>
                <a:gd name="T23" fmla="*/ 193 h 850"/>
                <a:gd name="T24" fmla="*/ 436 w 850"/>
                <a:gd name="T25" fmla="*/ 216 h 850"/>
                <a:gd name="T26" fmla="*/ 406 w 850"/>
                <a:gd name="T27" fmla="*/ 241 h 850"/>
                <a:gd name="T28" fmla="*/ 376 w 850"/>
                <a:gd name="T29" fmla="*/ 266 h 850"/>
                <a:gd name="T30" fmla="*/ 347 w 850"/>
                <a:gd name="T31" fmla="*/ 292 h 850"/>
                <a:gd name="T32" fmla="*/ 319 w 850"/>
                <a:gd name="T33" fmla="*/ 319 h 850"/>
                <a:gd name="T34" fmla="*/ 293 w 850"/>
                <a:gd name="T35" fmla="*/ 347 h 850"/>
                <a:gd name="T36" fmla="*/ 266 w 850"/>
                <a:gd name="T37" fmla="*/ 376 h 850"/>
                <a:gd name="T38" fmla="*/ 241 w 850"/>
                <a:gd name="T39" fmla="*/ 406 h 850"/>
                <a:gd name="T40" fmla="*/ 216 w 850"/>
                <a:gd name="T41" fmla="*/ 436 h 850"/>
                <a:gd name="T42" fmla="*/ 193 w 850"/>
                <a:gd name="T43" fmla="*/ 466 h 850"/>
                <a:gd name="T44" fmla="*/ 170 w 850"/>
                <a:gd name="T45" fmla="*/ 498 h 850"/>
                <a:gd name="T46" fmla="*/ 149 w 850"/>
                <a:gd name="T47" fmla="*/ 530 h 850"/>
                <a:gd name="T48" fmla="*/ 128 w 850"/>
                <a:gd name="T49" fmla="*/ 563 h 850"/>
                <a:gd name="T50" fmla="*/ 108 w 850"/>
                <a:gd name="T51" fmla="*/ 597 h 850"/>
                <a:gd name="T52" fmla="*/ 91 w 850"/>
                <a:gd name="T53" fmla="*/ 632 h 850"/>
                <a:gd name="T54" fmla="*/ 73 w 850"/>
                <a:gd name="T55" fmla="*/ 666 h 850"/>
                <a:gd name="T56" fmla="*/ 57 w 850"/>
                <a:gd name="T57" fmla="*/ 701 h 850"/>
                <a:gd name="T58" fmla="*/ 41 w 850"/>
                <a:gd name="T59" fmla="*/ 739 h 850"/>
                <a:gd name="T60" fmla="*/ 27 w 850"/>
                <a:gd name="T61" fmla="*/ 776 h 850"/>
                <a:gd name="T62" fmla="*/ 13 w 850"/>
                <a:gd name="T63" fmla="*/ 813 h 850"/>
                <a:gd name="T64" fmla="*/ 0 w 850"/>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850"/>
                <a:gd name="T101" fmla="*/ 850 w 850"/>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850">
                  <a:moveTo>
                    <a:pt x="850" y="0"/>
                  </a:moveTo>
                  <a:lnTo>
                    <a:pt x="813" y="13"/>
                  </a:lnTo>
                  <a:lnTo>
                    <a:pt x="776" y="27"/>
                  </a:lnTo>
                  <a:lnTo>
                    <a:pt x="739" y="41"/>
                  </a:lnTo>
                  <a:lnTo>
                    <a:pt x="702" y="57"/>
                  </a:lnTo>
                  <a:lnTo>
                    <a:pt x="666" y="73"/>
                  </a:lnTo>
                  <a:lnTo>
                    <a:pt x="633" y="90"/>
                  </a:lnTo>
                  <a:lnTo>
                    <a:pt x="597" y="108"/>
                  </a:lnTo>
                  <a:lnTo>
                    <a:pt x="564" y="128"/>
                  </a:lnTo>
                  <a:lnTo>
                    <a:pt x="530" y="149"/>
                  </a:lnTo>
                  <a:lnTo>
                    <a:pt x="498" y="170"/>
                  </a:lnTo>
                  <a:lnTo>
                    <a:pt x="466" y="193"/>
                  </a:lnTo>
                  <a:lnTo>
                    <a:pt x="436" y="216"/>
                  </a:lnTo>
                  <a:lnTo>
                    <a:pt x="406" y="241"/>
                  </a:lnTo>
                  <a:lnTo>
                    <a:pt x="376" y="266"/>
                  </a:lnTo>
                  <a:lnTo>
                    <a:pt x="347" y="292"/>
                  </a:lnTo>
                  <a:lnTo>
                    <a:pt x="319" y="319"/>
                  </a:lnTo>
                  <a:lnTo>
                    <a:pt x="293" y="347"/>
                  </a:lnTo>
                  <a:lnTo>
                    <a:pt x="266" y="376"/>
                  </a:lnTo>
                  <a:lnTo>
                    <a:pt x="241" y="406"/>
                  </a:lnTo>
                  <a:lnTo>
                    <a:pt x="216" y="436"/>
                  </a:lnTo>
                  <a:lnTo>
                    <a:pt x="193" y="466"/>
                  </a:lnTo>
                  <a:lnTo>
                    <a:pt x="170" y="498"/>
                  </a:lnTo>
                  <a:lnTo>
                    <a:pt x="149" y="530"/>
                  </a:lnTo>
                  <a:lnTo>
                    <a:pt x="128" y="563"/>
                  </a:lnTo>
                  <a:lnTo>
                    <a:pt x="108" y="597"/>
                  </a:lnTo>
                  <a:lnTo>
                    <a:pt x="91" y="632"/>
                  </a:lnTo>
                  <a:lnTo>
                    <a:pt x="73" y="666"/>
                  </a:lnTo>
                  <a:lnTo>
                    <a:pt x="57" y="701"/>
                  </a:lnTo>
                  <a:lnTo>
                    <a:pt x="41" y="739"/>
                  </a:lnTo>
                  <a:lnTo>
                    <a:pt x="27" y="776"/>
                  </a:lnTo>
                  <a:lnTo>
                    <a:pt x="13" y="813"/>
                  </a:lnTo>
                  <a:lnTo>
                    <a:pt x="0" y="850"/>
                  </a:lnTo>
                </a:path>
              </a:pathLst>
            </a:custGeom>
            <a:noFill/>
            <a:ln w="3175">
              <a:solidFill>
                <a:srgbClr val="000000"/>
              </a:solidFill>
              <a:round/>
              <a:headEnd/>
              <a:tailEnd/>
            </a:ln>
          </p:spPr>
          <p:txBody>
            <a:bodyPr/>
            <a:lstStyle/>
            <a:p>
              <a:endParaRPr lang="en-US"/>
            </a:p>
          </p:txBody>
        </p:sp>
        <p:sp>
          <p:nvSpPr>
            <p:cNvPr id="71697" name="Line 17"/>
            <p:cNvSpPr>
              <a:spLocks noChangeShapeType="1"/>
            </p:cNvSpPr>
            <p:nvPr/>
          </p:nvSpPr>
          <p:spPr bwMode="auto">
            <a:xfrm flipH="1">
              <a:off x="7287" y="3845"/>
              <a:ext cx="850" cy="850"/>
            </a:xfrm>
            <a:prstGeom prst="line">
              <a:avLst/>
            </a:prstGeom>
            <a:noFill/>
            <a:ln w="3175">
              <a:solidFill>
                <a:srgbClr val="000000"/>
              </a:solidFill>
              <a:round/>
              <a:headEnd/>
              <a:tailEnd/>
            </a:ln>
          </p:spPr>
          <p:txBody>
            <a:bodyPr/>
            <a:lstStyle/>
            <a:p>
              <a:endParaRPr lang="en-US"/>
            </a:p>
          </p:txBody>
        </p:sp>
        <p:sp>
          <p:nvSpPr>
            <p:cNvPr id="71698" name="Line 18"/>
            <p:cNvSpPr>
              <a:spLocks noChangeShapeType="1"/>
            </p:cNvSpPr>
            <p:nvPr/>
          </p:nvSpPr>
          <p:spPr bwMode="auto">
            <a:xfrm>
              <a:off x="7287" y="4695"/>
              <a:ext cx="1700" cy="1"/>
            </a:xfrm>
            <a:prstGeom prst="line">
              <a:avLst/>
            </a:prstGeom>
            <a:noFill/>
            <a:ln w="3175">
              <a:solidFill>
                <a:srgbClr val="000000"/>
              </a:solidFill>
              <a:round/>
              <a:headEnd/>
              <a:tailEnd/>
            </a:ln>
          </p:spPr>
          <p:txBody>
            <a:bodyPr/>
            <a:lstStyle/>
            <a:p>
              <a:endParaRPr lang="en-US"/>
            </a:p>
          </p:txBody>
        </p:sp>
        <p:sp>
          <p:nvSpPr>
            <p:cNvPr id="71699" name="Freeform 19"/>
            <p:cNvSpPr>
              <a:spLocks/>
            </p:cNvSpPr>
            <p:nvPr/>
          </p:nvSpPr>
          <p:spPr bwMode="auto">
            <a:xfrm>
              <a:off x="8137" y="3845"/>
              <a:ext cx="850" cy="850"/>
            </a:xfrm>
            <a:custGeom>
              <a:avLst/>
              <a:gdLst>
                <a:gd name="T0" fmla="*/ 0 w 850"/>
                <a:gd name="T1" fmla="*/ 0 h 850"/>
                <a:gd name="T2" fmla="*/ 39 w 850"/>
                <a:gd name="T3" fmla="*/ 13 h 850"/>
                <a:gd name="T4" fmla="*/ 76 w 850"/>
                <a:gd name="T5" fmla="*/ 27 h 850"/>
                <a:gd name="T6" fmla="*/ 114 w 850"/>
                <a:gd name="T7" fmla="*/ 41 h 850"/>
                <a:gd name="T8" fmla="*/ 149 w 850"/>
                <a:gd name="T9" fmla="*/ 57 h 850"/>
                <a:gd name="T10" fmla="*/ 184 w 850"/>
                <a:gd name="T11" fmla="*/ 73 h 850"/>
                <a:gd name="T12" fmla="*/ 220 w 850"/>
                <a:gd name="T13" fmla="*/ 90 h 850"/>
                <a:gd name="T14" fmla="*/ 254 w 850"/>
                <a:gd name="T15" fmla="*/ 108 h 850"/>
                <a:gd name="T16" fmla="*/ 287 w 850"/>
                <a:gd name="T17" fmla="*/ 128 h 850"/>
                <a:gd name="T18" fmla="*/ 321 w 850"/>
                <a:gd name="T19" fmla="*/ 149 h 850"/>
                <a:gd name="T20" fmla="*/ 353 w 850"/>
                <a:gd name="T21" fmla="*/ 170 h 850"/>
                <a:gd name="T22" fmla="*/ 385 w 850"/>
                <a:gd name="T23" fmla="*/ 193 h 850"/>
                <a:gd name="T24" fmla="*/ 417 w 850"/>
                <a:gd name="T25" fmla="*/ 216 h 850"/>
                <a:gd name="T26" fmla="*/ 447 w 850"/>
                <a:gd name="T27" fmla="*/ 241 h 850"/>
                <a:gd name="T28" fmla="*/ 475 w 850"/>
                <a:gd name="T29" fmla="*/ 266 h 850"/>
                <a:gd name="T30" fmla="*/ 505 w 850"/>
                <a:gd name="T31" fmla="*/ 292 h 850"/>
                <a:gd name="T32" fmla="*/ 532 w 850"/>
                <a:gd name="T33" fmla="*/ 319 h 850"/>
                <a:gd name="T34" fmla="*/ 560 w 850"/>
                <a:gd name="T35" fmla="*/ 347 h 850"/>
                <a:gd name="T36" fmla="*/ 585 w 850"/>
                <a:gd name="T37" fmla="*/ 376 h 850"/>
                <a:gd name="T38" fmla="*/ 611 w 850"/>
                <a:gd name="T39" fmla="*/ 406 h 850"/>
                <a:gd name="T40" fmla="*/ 634 w 850"/>
                <a:gd name="T41" fmla="*/ 436 h 850"/>
                <a:gd name="T42" fmla="*/ 659 w 850"/>
                <a:gd name="T43" fmla="*/ 466 h 850"/>
                <a:gd name="T44" fmla="*/ 680 w 850"/>
                <a:gd name="T45" fmla="*/ 498 h 850"/>
                <a:gd name="T46" fmla="*/ 702 w 850"/>
                <a:gd name="T47" fmla="*/ 530 h 850"/>
                <a:gd name="T48" fmla="*/ 723 w 850"/>
                <a:gd name="T49" fmla="*/ 563 h 850"/>
                <a:gd name="T50" fmla="*/ 742 w 850"/>
                <a:gd name="T51" fmla="*/ 597 h 850"/>
                <a:gd name="T52" fmla="*/ 762 w 850"/>
                <a:gd name="T53" fmla="*/ 632 h 850"/>
                <a:gd name="T54" fmla="*/ 780 w 850"/>
                <a:gd name="T55" fmla="*/ 666 h 850"/>
                <a:gd name="T56" fmla="*/ 796 w 850"/>
                <a:gd name="T57" fmla="*/ 701 h 850"/>
                <a:gd name="T58" fmla="*/ 812 w 850"/>
                <a:gd name="T59" fmla="*/ 739 h 850"/>
                <a:gd name="T60" fmla="*/ 826 w 850"/>
                <a:gd name="T61" fmla="*/ 776 h 850"/>
                <a:gd name="T62" fmla="*/ 838 w 850"/>
                <a:gd name="T63" fmla="*/ 813 h 850"/>
                <a:gd name="T64" fmla="*/ 850 w 850"/>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850"/>
                <a:gd name="T101" fmla="*/ 850 w 850"/>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850">
                  <a:moveTo>
                    <a:pt x="0" y="0"/>
                  </a:moveTo>
                  <a:lnTo>
                    <a:pt x="39" y="13"/>
                  </a:lnTo>
                  <a:lnTo>
                    <a:pt x="76" y="27"/>
                  </a:lnTo>
                  <a:lnTo>
                    <a:pt x="114" y="41"/>
                  </a:lnTo>
                  <a:lnTo>
                    <a:pt x="149" y="57"/>
                  </a:lnTo>
                  <a:lnTo>
                    <a:pt x="184" y="73"/>
                  </a:lnTo>
                  <a:lnTo>
                    <a:pt x="220" y="90"/>
                  </a:lnTo>
                  <a:lnTo>
                    <a:pt x="254" y="108"/>
                  </a:lnTo>
                  <a:lnTo>
                    <a:pt x="287" y="128"/>
                  </a:lnTo>
                  <a:lnTo>
                    <a:pt x="321" y="149"/>
                  </a:lnTo>
                  <a:lnTo>
                    <a:pt x="353" y="170"/>
                  </a:lnTo>
                  <a:lnTo>
                    <a:pt x="385" y="193"/>
                  </a:lnTo>
                  <a:lnTo>
                    <a:pt x="417" y="216"/>
                  </a:lnTo>
                  <a:lnTo>
                    <a:pt x="447" y="241"/>
                  </a:lnTo>
                  <a:lnTo>
                    <a:pt x="475" y="266"/>
                  </a:lnTo>
                  <a:lnTo>
                    <a:pt x="505" y="292"/>
                  </a:lnTo>
                  <a:lnTo>
                    <a:pt x="532" y="319"/>
                  </a:lnTo>
                  <a:lnTo>
                    <a:pt x="560" y="347"/>
                  </a:lnTo>
                  <a:lnTo>
                    <a:pt x="585" y="376"/>
                  </a:lnTo>
                  <a:lnTo>
                    <a:pt x="611" y="406"/>
                  </a:lnTo>
                  <a:lnTo>
                    <a:pt x="634" y="436"/>
                  </a:lnTo>
                  <a:lnTo>
                    <a:pt x="659" y="466"/>
                  </a:lnTo>
                  <a:lnTo>
                    <a:pt x="680" y="498"/>
                  </a:lnTo>
                  <a:lnTo>
                    <a:pt x="702" y="530"/>
                  </a:lnTo>
                  <a:lnTo>
                    <a:pt x="723" y="563"/>
                  </a:lnTo>
                  <a:lnTo>
                    <a:pt x="742" y="597"/>
                  </a:lnTo>
                  <a:lnTo>
                    <a:pt x="762" y="632"/>
                  </a:lnTo>
                  <a:lnTo>
                    <a:pt x="780" y="666"/>
                  </a:lnTo>
                  <a:lnTo>
                    <a:pt x="796" y="701"/>
                  </a:lnTo>
                  <a:lnTo>
                    <a:pt x="812" y="739"/>
                  </a:lnTo>
                  <a:lnTo>
                    <a:pt x="826" y="776"/>
                  </a:lnTo>
                  <a:lnTo>
                    <a:pt x="838" y="813"/>
                  </a:lnTo>
                  <a:lnTo>
                    <a:pt x="850" y="850"/>
                  </a:lnTo>
                </a:path>
              </a:pathLst>
            </a:custGeom>
            <a:noFill/>
            <a:ln w="3175">
              <a:solidFill>
                <a:srgbClr val="000000"/>
              </a:solidFill>
              <a:round/>
              <a:headEnd/>
              <a:tailEnd/>
            </a:ln>
          </p:spPr>
          <p:txBody>
            <a:bodyPr/>
            <a:lstStyle/>
            <a:p>
              <a:endParaRPr lang="en-US"/>
            </a:p>
          </p:txBody>
        </p:sp>
        <p:sp>
          <p:nvSpPr>
            <p:cNvPr id="71700" name="Freeform 20"/>
            <p:cNvSpPr>
              <a:spLocks/>
            </p:cNvSpPr>
            <p:nvPr/>
          </p:nvSpPr>
          <p:spPr bwMode="auto">
            <a:xfrm>
              <a:off x="8137" y="4695"/>
              <a:ext cx="850" cy="850"/>
            </a:xfrm>
            <a:custGeom>
              <a:avLst/>
              <a:gdLst>
                <a:gd name="T0" fmla="*/ 850 w 850"/>
                <a:gd name="T1" fmla="*/ 0 h 850"/>
                <a:gd name="T2" fmla="*/ 838 w 850"/>
                <a:gd name="T3" fmla="*/ 39 h 850"/>
                <a:gd name="T4" fmla="*/ 826 w 850"/>
                <a:gd name="T5" fmla="*/ 76 h 850"/>
                <a:gd name="T6" fmla="*/ 812 w 850"/>
                <a:gd name="T7" fmla="*/ 113 h 850"/>
                <a:gd name="T8" fmla="*/ 796 w 850"/>
                <a:gd name="T9" fmla="*/ 149 h 850"/>
                <a:gd name="T10" fmla="*/ 780 w 850"/>
                <a:gd name="T11" fmla="*/ 184 h 850"/>
                <a:gd name="T12" fmla="*/ 762 w 850"/>
                <a:gd name="T13" fmla="*/ 220 h 850"/>
                <a:gd name="T14" fmla="*/ 742 w 850"/>
                <a:gd name="T15" fmla="*/ 253 h 850"/>
                <a:gd name="T16" fmla="*/ 723 w 850"/>
                <a:gd name="T17" fmla="*/ 287 h 850"/>
                <a:gd name="T18" fmla="*/ 702 w 850"/>
                <a:gd name="T19" fmla="*/ 321 h 850"/>
                <a:gd name="T20" fmla="*/ 680 w 850"/>
                <a:gd name="T21" fmla="*/ 352 h 850"/>
                <a:gd name="T22" fmla="*/ 659 w 850"/>
                <a:gd name="T23" fmla="*/ 384 h 850"/>
                <a:gd name="T24" fmla="*/ 634 w 850"/>
                <a:gd name="T25" fmla="*/ 416 h 850"/>
                <a:gd name="T26" fmla="*/ 611 w 850"/>
                <a:gd name="T27" fmla="*/ 446 h 850"/>
                <a:gd name="T28" fmla="*/ 585 w 850"/>
                <a:gd name="T29" fmla="*/ 475 h 850"/>
                <a:gd name="T30" fmla="*/ 560 w 850"/>
                <a:gd name="T31" fmla="*/ 505 h 850"/>
                <a:gd name="T32" fmla="*/ 532 w 850"/>
                <a:gd name="T33" fmla="*/ 531 h 850"/>
                <a:gd name="T34" fmla="*/ 505 w 850"/>
                <a:gd name="T35" fmla="*/ 560 h 850"/>
                <a:gd name="T36" fmla="*/ 475 w 850"/>
                <a:gd name="T37" fmla="*/ 584 h 850"/>
                <a:gd name="T38" fmla="*/ 447 w 850"/>
                <a:gd name="T39" fmla="*/ 611 h 850"/>
                <a:gd name="T40" fmla="*/ 417 w 850"/>
                <a:gd name="T41" fmla="*/ 634 h 850"/>
                <a:gd name="T42" fmla="*/ 385 w 850"/>
                <a:gd name="T43" fmla="*/ 659 h 850"/>
                <a:gd name="T44" fmla="*/ 353 w 850"/>
                <a:gd name="T45" fmla="*/ 680 h 850"/>
                <a:gd name="T46" fmla="*/ 321 w 850"/>
                <a:gd name="T47" fmla="*/ 701 h 850"/>
                <a:gd name="T48" fmla="*/ 287 w 850"/>
                <a:gd name="T49" fmla="*/ 723 h 850"/>
                <a:gd name="T50" fmla="*/ 254 w 850"/>
                <a:gd name="T51" fmla="*/ 742 h 850"/>
                <a:gd name="T52" fmla="*/ 220 w 850"/>
                <a:gd name="T53" fmla="*/ 762 h 850"/>
                <a:gd name="T54" fmla="*/ 184 w 850"/>
                <a:gd name="T55" fmla="*/ 779 h 850"/>
                <a:gd name="T56" fmla="*/ 149 w 850"/>
                <a:gd name="T57" fmla="*/ 795 h 850"/>
                <a:gd name="T58" fmla="*/ 114 w 850"/>
                <a:gd name="T59" fmla="*/ 811 h 850"/>
                <a:gd name="T60" fmla="*/ 76 w 850"/>
                <a:gd name="T61" fmla="*/ 825 h 850"/>
                <a:gd name="T62" fmla="*/ 39 w 850"/>
                <a:gd name="T63" fmla="*/ 838 h 850"/>
                <a:gd name="T64" fmla="*/ 0 w 850"/>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850"/>
                <a:gd name="T101" fmla="*/ 850 w 850"/>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850">
                  <a:moveTo>
                    <a:pt x="850" y="0"/>
                  </a:moveTo>
                  <a:lnTo>
                    <a:pt x="838" y="39"/>
                  </a:lnTo>
                  <a:lnTo>
                    <a:pt x="826" y="76"/>
                  </a:lnTo>
                  <a:lnTo>
                    <a:pt x="812" y="113"/>
                  </a:lnTo>
                  <a:lnTo>
                    <a:pt x="796" y="149"/>
                  </a:lnTo>
                  <a:lnTo>
                    <a:pt x="780" y="184"/>
                  </a:lnTo>
                  <a:lnTo>
                    <a:pt x="762" y="220"/>
                  </a:lnTo>
                  <a:lnTo>
                    <a:pt x="742" y="253"/>
                  </a:lnTo>
                  <a:lnTo>
                    <a:pt x="723" y="287"/>
                  </a:lnTo>
                  <a:lnTo>
                    <a:pt x="702" y="321"/>
                  </a:lnTo>
                  <a:lnTo>
                    <a:pt x="680" y="352"/>
                  </a:lnTo>
                  <a:lnTo>
                    <a:pt x="659" y="384"/>
                  </a:lnTo>
                  <a:lnTo>
                    <a:pt x="634" y="416"/>
                  </a:lnTo>
                  <a:lnTo>
                    <a:pt x="611" y="446"/>
                  </a:lnTo>
                  <a:lnTo>
                    <a:pt x="585" y="475"/>
                  </a:lnTo>
                  <a:lnTo>
                    <a:pt x="560" y="505"/>
                  </a:lnTo>
                  <a:lnTo>
                    <a:pt x="532" y="531"/>
                  </a:lnTo>
                  <a:lnTo>
                    <a:pt x="505" y="560"/>
                  </a:lnTo>
                  <a:lnTo>
                    <a:pt x="475" y="584"/>
                  </a:lnTo>
                  <a:lnTo>
                    <a:pt x="447" y="611"/>
                  </a:lnTo>
                  <a:lnTo>
                    <a:pt x="417" y="634"/>
                  </a:lnTo>
                  <a:lnTo>
                    <a:pt x="385" y="659"/>
                  </a:lnTo>
                  <a:lnTo>
                    <a:pt x="353" y="680"/>
                  </a:lnTo>
                  <a:lnTo>
                    <a:pt x="321" y="701"/>
                  </a:lnTo>
                  <a:lnTo>
                    <a:pt x="287" y="723"/>
                  </a:lnTo>
                  <a:lnTo>
                    <a:pt x="254" y="742"/>
                  </a:lnTo>
                  <a:lnTo>
                    <a:pt x="220" y="762"/>
                  </a:lnTo>
                  <a:lnTo>
                    <a:pt x="184" y="779"/>
                  </a:lnTo>
                  <a:lnTo>
                    <a:pt x="149" y="795"/>
                  </a:lnTo>
                  <a:lnTo>
                    <a:pt x="114" y="811"/>
                  </a:lnTo>
                  <a:lnTo>
                    <a:pt x="76" y="825"/>
                  </a:lnTo>
                  <a:lnTo>
                    <a:pt x="39" y="838"/>
                  </a:lnTo>
                  <a:lnTo>
                    <a:pt x="0" y="850"/>
                  </a:lnTo>
                </a:path>
              </a:pathLst>
            </a:custGeom>
            <a:noFill/>
            <a:ln w="3175">
              <a:solidFill>
                <a:srgbClr val="000000"/>
              </a:solidFill>
              <a:round/>
              <a:headEnd/>
              <a:tailEnd/>
            </a:ln>
          </p:spPr>
          <p:txBody>
            <a:bodyPr/>
            <a:lstStyle/>
            <a:p>
              <a:endParaRPr lang="en-US"/>
            </a:p>
          </p:txBody>
        </p:sp>
        <p:sp>
          <p:nvSpPr>
            <p:cNvPr id="71701" name="Freeform 21"/>
            <p:cNvSpPr>
              <a:spLocks/>
            </p:cNvSpPr>
            <p:nvPr/>
          </p:nvSpPr>
          <p:spPr bwMode="auto">
            <a:xfrm>
              <a:off x="8987" y="4430"/>
              <a:ext cx="479" cy="478"/>
            </a:xfrm>
            <a:custGeom>
              <a:avLst/>
              <a:gdLst>
                <a:gd name="T0" fmla="*/ 0 w 479"/>
                <a:gd name="T1" fmla="*/ 226 h 478"/>
                <a:gd name="T2" fmla="*/ 4 w 479"/>
                <a:gd name="T3" fmla="*/ 203 h 478"/>
                <a:gd name="T4" fmla="*/ 9 w 479"/>
                <a:gd name="T5" fmla="*/ 180 h 478"/>
                <a:gd name="T6" fmla="*/ 15 w 479"/>
                <a:gd name="T7" fmla="*/ 157 h 478"/>
                <a:gd name="T8" fmla="*/ 25 w 479"/>
                <a:gd name="T9" fmla="*/ 136 h 478"/>
                <a:gd name="T10" fmla="*/ 36 w 479"/>
                <a:gd name="T11" fmla="*/ 115 h 478"/>
                <a:gd name="T12" fmla="*/ 48 w 479"/>
                <a:gd name="T13" fmla="*/ 97 h 478"/>
                <a:gd name="T14" fmla="*/ 71 w 479"/>
                <a:gd name="T15" fmla="*/ 70 h 478"/>
                <a:gd name="T16" fmla="*/ 98 w 479"/>
                <a:gd name="T17" fmla="*/ 47 h 478"/>
                <a:gd name="T18" fmla="*/ 116 w 479"/>
                <a:gd name="T19" fmla="*/ 35 h 478"/>
                <a:gd name="T20" fmla="*/ 137 w 479"/>
                <a:gd name="T21" fmla="*/ 24 h 478"/>
                <a:gd name="T22" fmla="*/ 158 w 479"/>
                <a:gd name="T23" fmla="*/ 14 h 478"/>
                <a:gd name="T24" fmla="*/ 181 w 479"/>
                <a:gd name="T25" fmla="*/ 8 h 478"/>
                <a:gd name="T26" fmla="*/ 204 w 479"/>
                <a:gd name="T27" fmla="*/ 3 h 478"/>
                <a:gd name="T28" fmla="*/ 227 w 479"/>
                <a:gd name="T29" fmla="*/ 0 h 478"/>
                <a:gd name="T30" fmla="*/ 252 w 479"/>
                <a:gd name="T31" fmla="*/ 0 h 478"/>
                <a:gd name="T32" fmla="*/ 277 w 479"/>
                <a:gd name="T33" fmla="*/ 3 h 478"/>
                <a:gd name="T34" fmla="*/ 300 w 479"/>
                <a:gd name="T35" fmla="*/ 8 h 478"/>
                <a:gd name="T36" fmla="*/ 323 w 479"/>
                <a:gd name="T37" fmla="*/ 14 h 478"/>
                <a:gd name="T38" fmla="*/ 344 w 479"/>
                <a:gd name="T39" fmla="*/ 24 h 478"/>
                <a:gd name="T40" fmla="*/ 364 w 479"/>
                <a:gd name="T41" fmla="*/ 35 h 478"/>
                <a:gd name="T42" fmla="*/ 383 w 479"/>
                <a:gd name="T43" fmla="*/ 47 h 478"/>
                <a:gd name="T44" fmla="*/ 410 w 479"/>
                <a:gd name="T45" fmla="*/ 70 h 478"/>
                <a:gd name="T46" fmla="*/ 433 w 479"/>
                <a:gd name="T47" fmla="*/ 97 h 478"/>
                <a:gd name="T48" fmla="*/ 445 w 479"/>
                <a:gd name="T49" fmla="*/ 115 h 478"/>
                <a:gd name="T50" fmla="*/ 456 w 479"/>
                <a:gd name="T51" fmla="*/ 136 h 478"/>
                <a:gd name="T52" fmla="*/ 465 w 479"/>
                <a:gd name="T53" fmla="*/ 157 h 478"/>
                <a:gd name="T54" fmla="*/ 472 w 479"/>
                <a:gd name="T55" fmla="*/ 180 h 478"/>
                <a:gd name="T56" fmla="*/ 477 w 479"/>
                <a:gd name="T57" fmla="*/ 203 h 478"/>
                <a:gd name="T58" fmla="*/ 479 w 479"/>
                <a:gd name="T59" fmla="*/ 226 h 478"/>
                <a:gd name="T60" fmla="*/ 479 w 479"/>
                <a:gd name="T61" fmla="*/ 239 h 478"/>
                <a:gd name="T62" fmla="*/ 479 w 479"/>
                <a:gd name="T63" fmla="*/ 263 h 478"/>
                <a:gd name="T64" fmla="*/ 475 w 479"/>
                <a:gd name="T65" fmla="*/ 288 h 478"/>
                <a:gd name="T66" fmla="*/ 468 w 479"/>
                <a:gd name="T67" fmla="*/ 309 h 478"/>
                <a:gd name="T68" fmla="*/ 461 w 479"/>
                <a:gd name="T69" fmla="*/ 332 h 478"/>
                <a:gd name="T70" fmla="*/ 450 w 479"/>
                <a:gd name="T71" fmla="*/ 354 h 478"/>
                <a:gd name="T72" fmla="*/ 438 w 479"/>
                <a:gd name="T73" fmla="*/ 373 h 478"/>
                <a:gd name="T74" fmla="*/ 426 w 479"/>
                <a:gd name="T75" fmla="*/ 391 h 478"/>
                <a:gd name="T76" fmla="*/ 392 w 479"/>
                <a:gd name="T77" fmla="*/ 424 h 478"/>
                <a:gd name="T78" fmla="*/ 374 w 479"/>
                <a:gd name="T79" fmla="*/ 437 h 478"/>
                <a:gd name="T80" fmla="*/ 355 w 479"/>
                <a:gd name="T81" fmla="*/ 449 h 478"/>
                <a:gd name="T82" fmla="*/ 333 w 479"/>
                <a:gd name="T83" fmla="*/ 460 h 478"/>
                <a:gd name="T84" fmla="*/ 310 w 479"/>
                <a:gd name="T85" fmla="*/ 467 h 478"/>
                <a:gd name="T86" fmla="*/ 289 w 479"/>
                <a:gd name="T87" fmla="*/ 474 h 478"/>
                <a:gd name="T88" fmla="*/ 264 w 479"/>
                <a:gd name="T89" fmla="*/ 478 h 478"/>
                <a:gd name="T90" fmla="*/ 240 w 479"/>
                <a:gd name="T91" fmla="*/ 478 h 478"/>
                <a:gd name="T92" fmla="*/ 215 w 479"/>
                <a:gd name="T93" fmla="*/ 478 h 478"/>
                <a:gd name="T94" fmla="*/ 192 w 479"/>
                <a:gd name="T95" fmla="*/ 474 h 478"/>
                <a:gd name="T96" fmla="*/ 169 w 479"/>
                <a:gd name="T97" fmla="*/ 467 h 478"/>
                <a:gd name="T98" fmla="*/ 148 w 479"/>
                <a:gd name="T99" fmla="*/ 460 h 478"/>
                <a:gd name="T100" fmla="*/ 126 w 479"/>
                <a:gd name="T101" fmla="*/ 449 h 478"/>
                <a:gd name="T102" fmla="*/ 107 w 479"/>
                <a:gd name="T103" fmla="*/ 437 h 478"/>
                <a:gd name="T104" fmla="*/ 87 w 479"/>
                <a:gd name="T105" fmla="*/ 424 h 478"/>
                <a:gd name="T106" fmla="*/ 55 w 479"/>
                <a:gd name="T107" fmla="*/ 391 h 478"/>
                <a:gd name="T108" fmla="*/ 41 w 479"/>
                <a:gd name="T109" fmla="*/ 373 h 478"/>
                <a:gd name="T110" fmla="*/ 31 w 479"/>
                <a:gd name="T111" fmla="*/ 354 h 478"/>
                <a:gd name="T112" fmla="*/ 20 w 479"/>
                <a:gd name="T113" fmla="*/ 332 h 478"/>
                <a:gd name="T114" fmla="*/ 11 w 479"/>
                <a:gd name="T115" fmla="*/ 309 h 478"/>
                <a:gd name="T116" fmla="*/ 6 w 479"/>
                <a:gd name="T117" fmla="*/ 288 h 478"/>
                <a:gd name="T118" fmla="*/ 2 w 479"/>
                <a:gd name="T119" fmla="*/ 263 h 478"/>
                <a:gd name="T120" fmla="*/ 0 w 479"/>
                <a:gd name="T121" fmla="*/ 239 h 4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9"/>
                <a:gd name="T184" fmla="*/ 0 h 478"/>
                <a:gd name="T185" fmla="*/ 479 w 479"/>
                <a:gd name="T186" fmla="*/ 478 h 4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9" h="478">
                  <a:moveTo>
                    <a:pt x="0" y="239"/>
                  </a:moveTo>
                  <a:lnTo>
                    <a:pt x="0" y="226"/>
                  </a:lnTo>
                  <a:lnTo>
                    <a:pt x="2" y="214"/>
                  </a:lnTo>
                  <a:lnTo>
                    <a:pt x="4" y="203"/>
                  </a:lnTo>
                  <a:lnTo>
                    <a:pt x="6" y="191"/>
                  </a:lnTo>
                  <a:lnTo>
                    <a:pt x="9" y="180"/>
                  </a:lnTo>
                  <a:lnTo>
                    <a:pt x="11" y="168"/>
                  </a:lnTo>
                  <a:lnTo>
                    <a:pt x="15" y="157"/>
                  </a:lnTo>
                  <a:lnTo>
                    <a:pt x="20" y="146"/>
                  </a:lnTo>
                  <a:lnTo>
                    <a:pt x="25" y="136"/>
                  </a:lnTo>
                  <a:lnTo>
                    <a:pt x="31" y="125"/>
                  </a:lnTo>
                  <a:lnTo>
                    <a:pt x="36" y="115"/>
                  </a:lnTo>
                  <a:lnTo>
                    <a:pt x="41" y="106"/>
                  </a:lnTo>
                  <a:lnTo>
                    <a:pt x="48" y="97"/>
                  </a:lnTo>
                  <a:lnTo>
                    <a:pt x="55" y="86"/>
                  </a:lnTo>
                  <a:lnTo>
                    <a:pt x="71" y="70"/>
                  </a:lnTo>
                  <a:lnTo>
                    <a:pt x="87" y="54"/>
                  </a:lnTo>
                  <a:lnTo>
                    <a:pt x="98" y="47"/>
                  </a:lnTo>
                  <a:lnTo>
                    <a:pt x="107" y="40"/>
                  </a:lnTo>
                  <a:lnTo>
                    <a:pt x="116" y="35"/>
                  </a:lnTo>
                  <a:lnTo>
                    <a:pt x="126" y="30"/>
                  </a:lnTo>
                  <a:lnTo>
                    <a:pt x="137" y="24"/>
                  </a:lnTo>
                  <a:lnTo>
                    <a:pt x="148" y="19"/>
                  </a:lnTo>
                  <a:lnTo>
                    <a:pt x="158" y="14"/>
                  </a:lnTo>
                  <a:lnTo>
                    <a:pt x="169" y="10"/>
                  </a:lnTo>
                  <a:lnTo>
                    <a:pt x="181" y="8"/>
                  </a:lnTo>
                  <a:lnTo>
                    <a:pt x="192" y="5"/>
                  </a:lnTo>
                  <a:lnTo>
                    <a:pt x="204" y="3"/>
                  </a:lnTo>
                  <a:lnTo>
                    <a:pt x="215" y="1"/>
                  </a:lnTo>
                  <a:lnTo>
                    <a:pt x="227" y="0"/>
                  </a:lnTo>
                  <a:lnTo>
                    <a:pt x="240" y="0"/>
                  </a:lnTo>
                  <a:lnTo>
                    <a:pt x="252" y="0"/>
                  </a:lnTo>
                  <a:lnTo>
                    <a:pt x="264" y="1"/>
                  </a:lnTo>
                  <a:lnTo>
                    <a:pt x="277" y="3"/>
                  </a:lnTo>
                  <a:lnTo>
                    <a:pt x="289" y="5"/>
                  </a:lnTo>
                  <a:lnTo>
                    <a:pt x="300" y="8"/>
                  </a:lnTo>
                  <a:lnTo>
                    <a:pt x="310" y="10"/>
                  </a:lnTo>
                  <a:lnTo>
                    <a:pt x="323" y="14"/>
                  </a:lnTo>
                  <a:lnTo>
                    <a:pt x="333" y="19"/>
                  </a:lnTo>
                  <a:lnTo>
                    <a:pt x="344" y="24"/>
                  </a:lnTo>
                  <a:lnTo>
                    <a:pt x="355" y="30"/>
                  </a:lnTo>
                  <a:lnTo>
                    <a:pt x="364" y="35"/>
                  </a:lnTo>
                  <a:lnTo>
                    <a:pt x="374" y="40"/>
                  </a:lnTo>
                  <a:lnTo>
                    <a:pt x="383" y="47"/>
                  </a:lnTo>
                  <a:lnTo>
                    <a:pt x="392" y="54"/>
                  </a:lnTo>
                  <a:lnTo>
                    <a:pt x="410" y="70"/>
                  </a:lnTo>
                  <a:lnTo>
                    <a:pt x="426" y="86"/>
                  </a:lnTo>
                  <a:lnTo>
                    <a:pt x="433" y="97"/>
                  </a:lnTo>
                  <a:lnTo>
                    <a:pt x="438" y="106"/>
                  </a:lnTo>
                  <a:lnTo>
                    <a:pt x="445" y="115"/>
                  </a:lnTo>
                  <a:lnTo>
                    <a:pt x="450" y="125"/>
                  </a:lnTo>
                  <a:lnTo>
                    <a:pt x="456" y="136"/>
                  </a:lnTo>
                  <a:lnTo>
                    <a:pt x="461" y="146"/>
                  </a:lnTo>
                  <a:lnTo>
                    <a:pt x="465" y="157"/>
                  </a:lnTo>
                  <a:lnTo>
                    <a:pt x="468" y="168"/>
                  </a:lnTo>
                  <a:lnTo>
                    <a:pt x="472" y="180"/>
                  </a:lnTo>
                  <a:lnTo>
                    <a:pt x="475" y="191"/>
                  </a:lnTo>
                  <a:lnTo>
                    <a:pt x="477" y="203"/>
                  </a:lnTo>
                  <a:lnTo>
                    <a:pt x="479" y="214"/>
                  </a:lnTo>
                  <a:lnTo>
                    <a:pt x="479" y="226"/>
                  </a:lnTo>
                  <a:lnTo>
                    <a:pt x="479" y="239"/>
                  </a:lnTo>
                  <a:lnTo>
                    <a:pt x="479" y="251"/>
                  </a:lnTo>
                  <a:lnTo>
                    <a:pt x="479" y="263"/>
                  </a:lnTo>
                  <a:lnTo>
                    <a:pt x="477" y="276"/>
                  </a:lnTo>
                  <a:lnTo>
                    <a:pt x="475" y="288"/>
                  </a:lnTo>
                  <a:lnTo>
                    <a:pt x="472" y="299"/>
                  </a:lnTo>
                  <a:lnTo>
                    <a:pt x="468" y="309"/>
                  </a:lnTo>
                  <a:lnTo>
                    <a:pt x="465" y="322"/>
                  </a:lnTo>
                  <a:lnTo>
                    <a:pt x="461" y="332"/>
                  </a:lnTo>
                  <a:lnTo>
                    <a:pt x="456" y="343"/>
                  </a:lnTo>
                  <a:lnTo>
                    <a:pt x="450" y="354"/>
                  </a:lnTo>
                  <a:lnTo>
                    <a:pt x="445" y="363"/>
                  </a:lnTo>
                  <a:lnTo>
                    <a:pt x="438" y="373"/>
                  </a:lnTo>
                  <a:lnTo>
                    <a:pt x="433" y="382"/>
                  </a:lnTo>
                  <a:lnTo>
                    <a:pt x="426" y="391"/>
                  </a:lnTo>
                  <a:lnTo>
                    <a:pt x="410" y="409"/>
                  </a:lnTo>
                  <a:lnTo>
                    <a:pt x="392" y="424"/>
                  </a:lnTo>
                  <a:lnTo>
                    <a:pt x="383" y="432"/>
                  </a:lnTo>
                  <a:lnTo>
                    <a:pt x="374" y="437"/>
                  </a:lnTo>
                  <a:lnTo>
                    <a:pt x="364" y="444"/>
                  </a:lnTo>
                  <a:lnTo>
                    <a:pt x="355" y="449"/>
                  </a:lnTo>
                  <a:lnTo>
                    <a:pt x="344" y="455"/>
                  </a:lnTo>
                  <a:lnTo>
                    <a:pt x="333" y="460"/>
                  </a:lnTo>
                  <a:lnTo>
                    <a:pt x="323" y="463"/>
                  </a:lnTo>
                  <a:lnTo>
                    <a:pt x="310" y="467"/>
                  </a:lnTo>
                  <a:lnTo>
                    <a:pt x="300" y="471"/>
                  </a:lnTo>
                  <a:lnTo>
                    <a:pt x="289" y="474"/>
                  </a:lnTo>
                  <a:lnTo>
                    <a:pt x="277" y="476"/>
                  </a:lnTo>
                  <a:lnTo>
                    <a:pt x="264" y="478"/>
                  </a:lnTo>
                  <a:lnTo>
                    <a:pt x="252" y="478"/>
                  </a:lnTo>
                  <a:lnTo>
                    <a:pt x="240" y="478"/>
                  </a:lnTo>
                  <a:lnTo>
                    <a:pt x="227" y="478"/>
                  </a:lnTo>
                  <a:lnTo>
                    <a:pt x="215" y="478"/>
                  </a:lnTo>
                  <a:lnTo>
                    <a:pt x="204" y="476"/>
                  </a:lnTo>
                  <a:lnTo>
                    <a:pt x="192" y="474"/>
                  </a:lnTo>
                  <a:lnTo>
                    <a:pt x="181" y="471"/>
                  </a:lnTo>
                  <a:lnTo>
                    <a:pt x="169" y="467"/>
                  </a:lnTo>
                  <a:lnTo>
                    <a:pt x="158" y="463"/>
                  </a:lnTo>
                  <a:lnTo>
                    <a:pt x="148" y="460"/>
                  </a:lnTo>
                  <a:lnTo>
                    <a:pt x="137" y="455"/>
                  </a:lnTo>
                  <a:lnTo>
                    <a:pt x="126" y="449"/>
                  </a:lnTo>
                  <a:lnTo>
                    <a:pt x="116" y="444"/>
                  </a:lnTo>
                  <a:lnTo>
                    <a:pt x="107" y="437"/>
                  </a:lnTo>
                  <a:lnTo>
                    <a:pt x="98" y="432"/>
                  </a:lnTo>
                  <a:lnTo>
                    <a:pt x="87" y="424"/>
                  </a:lnTo>
                  <a:lnTo>
                    <a:pt x="71" y="409"/>
                  </a:lnTo>
                  <a:lnTo>
                    <a:pt x="55" y="391"/>
                  </a:lnTo>
                  <a:lnTo>
                    <a:pt x="48" y="382"/>
                  </a:lnTo>
                  <a:lnTo>
                    <a:pt x="41" y="373"/>
                  </a:lnTo>
                  <a:lnTo>
                    <a:pt x="36" y="363"/>
                  </a:lnTo>
                  <a:lnTo>
                    <a:pt x="31" y="354"/>
                  </a:lnTo>
                  <a:lnTo>
                    <a:pt x="25" y="343"/>
                  </a:lnTo>
                  <a:lnTo>
                    <a:pt x="20" y="332"/>
                  </a:lnTo>
                  <a:lnTo>
                    <a:pt x="15" y="322"/>
                  </a:lnTo>
                  <a:lnTo>
                    <a:pt x="11" y="309"/>
                  </a:lnTo>
                  <a:lnTo>
                    <a:pt x="9" y="299"/>
                  </a:lnTo>
                  <a:lnTo>
                    <a:pt x="6" y="288"/>
                  </a:lnTo>
                  <a:lnTo>
                    <a:pt x="4" y="276"/>
                  </a:lnTo>
                  <a:lnTo>
                    <a:pt x="2" y="263"/>
                  </a:lnTo>
                  <a:lnTo>
                    <a:pt x="0" y="251"/>
                  </a:lnTo>
                  <a:lnTo>
                    <a:pt x="0" y="239"/>
                  </a:lnTo>
                  <a:close/>
                </a:path>
              </a:pathLst>
            </a:custGeom>
            <a:solidFill>
              <a:srgbClr val="FFFFFF"/>
            </a:solidFill>
            <a:ln w="9525">
              <a:noFill/>
              <a:round/>
              <a:headEnd/>
              <a:tailEnd/>
            </a:ln>
          </p:spPr>
          <p:txBody>
            <a:bodyPr/>
            <a:lstStyle/>
            <a:p>
              <a:endParaRPr lang="en-US"/>
            </a:p>
          </p:txBody>
        </p:sp>
        <p:sp>
          <p:nvSpPr>
            <p:cNvPr id="71702" name="Freeform 22"/>
            <p:cNvSpPr>
              <a:spLocks/>
            </p:cNvSpPr>
            <p:nvPr/>
          </p:nvSpPr>
          <p:spPr bwMode="auto">
            <a:xfrm>
              <a:off x="8987" y="4430"/>
              <a:ext cx="479" cy="478"/>
            </a:xfrm>
            <a:custGeom>
              <a:avLst/>
              <a:gdLst>
                <a:gd name="T0" fmla="*/ 0 w 479"/>
                <a:gd name="T1" fmla="*/ 226 h 478"/>
                <a:gd name="T2" fmla="*/ 4 w 479"/>
                <a:gd name="T3" fmla="*/ 203 h 478"/>
                <a:gd name="T4" fmla="*/ 9 w 479"/>
                <a:gd name="T5" fmla="*/ 180 h 478"/>
                <a:gd name="T6" fmla="*/ 15 w 479"/>
                <a:gd name="T7" fmla="*/ 157 h 478"/>
                <a:gd name="T8" fmla="*/ 25 w 479"/>
                <a:gd name="T9" fmla="*/ 136 h 478"/>
                <a:gd name="T10" fmla="*/ 36 w 479"/>
                <a:gd name="T11" fmla="*/ 115 h 478"/>
                <a:gd name="T12" fmla="*/ 48 w 479"/>
                <a:gd name="T13" fmla="*/ 97 h 478"/>
                <a:gd name="T14" fmla="*/ 71 w 479"/>
                <a:gd name="T15" fmla="*/ 70 h 478"/>
                <a:gd name="T16" fmla="*/ 98 w 479"/>
                <a:gd name="T17" fmla="*/ 47 h 478"/>
                <a:gd name="T18" fmla="*/ 116 w 479"/>
                <a:gd name="T19" fmla="*/ 35 h 478"/>
                <a:gd name="T20" fmla="*/ 137 w 479"/>
                <a:gd name="T21" fmla="*/ 24 h 478"/>
                <a:gd name="T22" fmla="*/ 158 w 479"/>
                <a:gd name="T23" fmla="*/ 14 h 478"/>
                <a:gd name="T24" fmla="*/ 181 w 479"/>
                <a:gd name="T25" fmla="*/ 8 h 478"/>
                <a:gd name="T26" fmla="*/ 204 w 479"/>
                <a:gd name="T27" fmla="*/ 3 h 478"/>
                <a:gd name="T28" fmla="*/ 227 w 479"/>
                <a:gd name="T29" fmla="*/ 0 h 478"/>
                <a:gd name="T30" fmla="*/ 252 w 479"/>
                <a:gd name="T31" fmla="*/ 0 h 478"/>
                <a:gd name="T32" fmla="*/ 277 w 479"/>
                <a:gd name="T33" fmla="*/ 3 h 478"/>
                <a:gd name="T34" fmla="*/ 300 w 479"/>
                <a:gd name="T35" fmla="*/ 8 h 478"/>
                <a:gd name="T36" fmla="*/ 323 w 479"/>
                <a:gd name="T37" fmla="*/ 14 h 478"/>
                <a:gd name="T38" fmla="*/ 344 w 479"/>
                <a:gd name="T39" fmla="*/ 24 h 478"/>
                <a:gd name="T40" fmla="*/ 364 w 479"/>
                <a:gd name="T41" fmla="*/ 35 h 478"/>
                <a:gd name="T42" fmla="*/ 383 w 479"/>
                <a:gd name="T43" fmla="*/ 47 h 478"/>
                <a:gd name="T44" fmla="*/ 410 w 479"/>
                <a:gd name="T45" fmla="*/ 70 h 478"/>
                <a:gd name="T46" fmla="*/ 433 w 479"/>
                <a:gd name="T47" fmla="*/ 97 h 478"/>
                <a:gd name="T48" fmla="*/ 445 w 479"/>
                <a:gd name="T49" fmla="*/ 115 h 478"/>
                <a:gd name="T50" fmla="*/ 456 w 479"/>
                <a:gd name="T51" fmla="*/ 136 h 478"/>
                <a:gd name="T52" fmla="*/ 465 w 479"/>
                <a:gd name="T53" fmla="*/ 157 h 478"/>
                <a:gd name="T54" fmla="*/ 472 w 479"/>
                <a:gd name="T55" fmla="*/ 180 h 478"/>
                <a:gd name="T56" fmla="*/ 477 w 479"/>
                <a:gd name="T57" fmla="*/ 203 h 478"/>
                <a:gd name="T58" fmla="*/ 479 w 479"/>
                <a:gd name="T59" fmla="*/ 226 h 478"/>
                <a:gd name="T60" fmla="*/ 479 w 479"/>
                <a:gd name="T61" fmla="*/ 239 h 478"/>
                <a:gd name="T62" fmla="*/ 479 w 479"/>
                <a:gd name="T63" fmla="*/ 263 h 478"/>
                <a:gd name="T64" fmla="*/ 475 w 479"/>
                <a:gd name="T65" fmla="*/ 288 h 478"/>
                <a:gd name="T66" fmla="*/ 468 w 479"/>
                <a:gd name="T67" fmla="*/ 309 h 478"/>
                <a:gd name="T68" fmla="*/ 461 w 479"/>
                <a:gd name="T69" fmla="*/ 332 h 478"/>
                <a:gd name="T70" fmla="*/ 450 w 479"/>
                <a:gd name="T71" fmla="*/ 354 h 478"/>
                <a:gd name="T72" fmla="*/ 438 w 479"/>
                <a:gd name="T73" fmla="*/ 373 h 478"/>
                <a:gd name="T74" fmla="*/ 426 w 479"/>
                <a:gd name="T75" fmla="*/ 391 h 478"/>
                <a:gd name="T76" fmla="*/ 392 w 479"/>
                <a:gd name="T77" fmla="*/ 424 h 478"/>
                <a:gd name="T78" fmla="*/ 374 w 479"/>
                <a:gd name="T79" fmla="*/ 437 h 478"/>
                <a:gd name="T80" fmla="*/ 355 w 479"/>
                <a:gd name="T81" fmla="*/ 449 h 478"/>
                <a:gd name="T82" fmla="*/ 333 w 479"/>
                <a:gd name="T83" fmla="*/ 460 h 478"/>
                <a:gd name="T84" fmla="*/ 310 w 479"/>
                <a:gd name="T85" fmla="*/ 467 h 478"/>
                <a:gd name="T86" fmla="*/ 289 w 479"/>
                <a:gd name="T87" fmla="*/ 474 h 478"/>
                <a:gd name="T88" fmla="*/ 264 w 479"/>
                <a:gd name="T89" fmla="*/ 478 h 478"/>
                <a:gd name="T90" fmla="*/ 240 w 479"/>
                <a:gd name="T91" fmla="*/ 478 h 478"/>
                <a:gd name="T92" fmla="*/ 215 w 479"/>
                <a:gd name="T93" fmla="*/ 478 h 478"/>
                <a:gd name="T94" fmla="*/ 192 w 479"/>
                <a:gd name="T95" fmla="*/ 474 h 478"/>
                <a:gd name="T96" fmla="*/ 169 w 479"/>
                <a:gd name="T97" fmla="*/ 467 h 478"/>
                <a:gd name="T98" fmla="*/ 148 w 479"/>
                <a:gd name="T99" fmla="*/ 460 h 478"/>
                <a:gd name="T100" fmla="*/ 126 w 479"/>
                <a:gd name="T101" fmla="*/ 449 h 478"/>
                <a:gd name="T102" fmla="*/ 107 w 479"/>
                <a:gd name="T103" fmla="*/ 437 h 478"/>
                <a:gd name="T104" fmla="*/ 87 w 479"/>
                <a:gd name="T105" fmla="*/ 424 h 478"/>
                <a:gd name="T106" fmla="*/ 55 w 479"/>
                <a:gd name="T107" fmla="*/ 391 h 478"/>
                <a:gd name="T108" fmla="*/ 41 w 479"/>
                <a:gd name="T109" fmla="*/ 373 h 478"/>
                <a:gd name="T110" fmla="*/ 31 w 479"/>
                <a:gd name="T111" fmla="*/ 354 h 478"/>
                <a:gd name="T112" fmla="*/ 20 w 479"/>
                <a:gd name="T113" fmla="*/ 332 h 478"/>
                <a:gd name="T114" fmla="*/ 11 w 479"/>
                <a:gd name="T115" fmla="*/ 309 h 478"/>
                <a:gd name="T116" fmla="*/ 6 w 479"/>
                <a:gd name="T117" fmla="*/ 288 h 478"/>
                <a:gd name="T118" fmla="*/ 2 w 479"/>
                <a:gd name="T119" fmla="*/ 263 h 478"/>
                <a:gd name="T120" fmla="*/ 0 w 479"/>
                <a:gd name="T121" fmla="*/ 239 h 4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9"/>
                <a:gd name="T184" fmla="*/ 0 h 478"/>
                <a:gd name="T185" fmla="*/ 479 w 479"/>
                <a:gd name="T186" fmla="*/ 478 h 4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9" h="478">
                  <a:moveTo>
                    <a:pt x="0" y="239"/>
                  </a:moveTo>
                  <a:lnTo>
                    <a:pt x="0" y="226"/>
                  </a:lnTo>
                  <a:lnTo>
                    <a:pt x="2" y="214"/>
                  </a:lnTo>
                  <a:lnTo>
                    <a:pt x="4" y="203"/>
                  </a:lnTo>
                  <a:lnTo>
                    <a:pt x="6" y="191"/>
                  </a:lnTo>
                  <a:lnTo>
                    <a:pt x="9" y="180"/>
                  </a:lnTo>
                  <a:lnTo>
                    <a:pt x="11" y="168"/>
                  </a:lnTo>
                  <a:lnTo>
                    <a:pt x="15" y="157"/>
                  </a:lnTo>
                  <a:lnTo>
                    <a:pt x="20" y="146"/>
                  </a:lnTo>
                  <a:lnTo>
                    <a:pt x="25" y="136"/>
                  </a:lnTo>
                  <a:lnTo>
                    <a:pt x="31" y="125"/>
                  </a:lnTo>
                  <a:lnTo>
                    <a:pt x="36" y="115"/>
                  </a:lnTo>
                  <a:lnTo>
                    <a:pt x="41" y="106"/>
                  </a:lnTo>
                  <a:lnTo>
                    <a:pt x="48" y="97"/>
                  </a:lnTo>
                  <a:lnTo>
                    <a:pt x="55" y="86"/>
                  </a:lnTo>
                  <a:lnTo>
                    <a:pt x="71" y="70"/>
                  </a:lnTo>
                  <a:lnTo>
                    <a:pt x="87" y="54"/>
                  </a:lnTo>
                  <a:lnTo>
                    <a:pt x="98" y="47"/>
                  </a:lnTo>
                  <a:lnTo>
                    <a:pt x="107" y="40"/>
                  </a:lnTo>
                  <a:lnTo>
                    <a:pt x="116" y="35"/>
                  </a:lnTo>
                  <a:lnTo>
                    <a:pt x="126" y="30"/>
                  </a:lnTo>
                  <a:lnTo>
                    <a:pt x="137" y="24"/>
                  </a:lnTo>
                  <a:lnTo>
                    <a:pt x="148" y="19"/>
                  </a:lnTo>
                  <a:lnTo>
                    <a:pt x="158" y="14"/>
                  </a:lnTo>
                  <a:lnTo>
                    <a:pt x="169" y="10"/>
                  </a:lnTo>
                  <a:lnTo>
                    <a:pt x="181" y="8"/>
                  </a:lnTo>
                  <a:lnTo>
                    <a:pt x="192" y="5"/>
                  </a:lnTo>
                  <a:lnTo>
                    <a:pt x="204" y="3"/>
                  </a:lnTo>
                  <a:lnTo>
                    <a:pt x="215" y="1"/>
                  </a:lnTo>
                  <a:lnTo>
                    <a:pt x="227" y="0"/>
                  </a:lnTo>
                  <a:lnTo>
                    <a:pt x="240" y="0"/>
                  </a:lnTo>
                  <a:lnTo>
                    <a:pt x="252" y="0"/>
                  </a:lnTo>
                  <a:lnTo>
                    <a:pt x="264" y="1"/>
                  </a:lnTo>
                  <a:lnTo>
                    <a:pt x="277" y="3"/>
                  </a:lnTo>
                  <a:lnTo>
                    <a:pt x="289" y="5"/>
                  </a:lnTo>
                  <a:lnTo>
                    <a:pt x="300" y="8"/>
                  </a:lnTo>
                  <a:lnTo>
                    <a:pt x="310" y="10"/>
                  </a:lnTo>
                  <a:lnTo>
                    <a:pt x="323" y="14"/>
                  </a:lnTo>
                  <a:lnTo>
                    <a:pt x="333" y="19"/>
                  </a:lnTo>
                  <a:lnTo>
                    <a:pt x="344" y="24"/>
                  </a:lnTo>
                  <a:lnTo>
                    <a:pt x="355" y="30"/>
                  </a:lnTo>
                  <a:lnTo>
                    <a:pt x="364" y="35"/>
                  </a:lnTo>
                  <a:lnTo>
                    <a:pt x="374" y="40"/>
                  </a:lnTo>
                  <a:lnTo>
                    <a:pt x="383" y="47"/>
                  </a:lnTo>
                  <a:lnTo>
                    <a:pt x="392" y="54"/>
                  </a:lnTo>
                  <a:lnTo>
                    <a:pt x="410" y="70"/>
                  </a:lnTo>
                  <a:lnTo>
                    <a:pt x="426" y="86"/>
                  </a:lnTo>
                  <a:lnTo>
                    <a:pt x="433" y="97"/>
                  </a:lnTo>
                  <a:lnTo>
                    <a:pt x="438" y="106"/>
                  </a:lnTo>
                  <a:lnTo>
                    <a:pt x="445" y="115"/>
                  </a:lnTo>
                  <a:lnTo>
                    <a:pt x="450" y="125"/>
                  </a:lnTo>
                  <a:lnTo>
                    <a:pt x="456" y="136"/>
                  </a:lnTo>
                  <a:lnTo>
                    <a:pt x="461" y="146"/>
                  </a:lnTo>
                  <a:lnTo>
                    <a:pt x="465" y="157"/>
                  </a:lnTo>
                  <a:lnTo>
                    <a:pt x="468" y="168"/>
                  </a:lnTo>
                  <a:lnTo>
                    <a:pt x="472" y="180"/>
                  </a:lnTo>
                  <a:lnTo>
                    <a:pt x="475" y="191"/>
                  </a:lnTo>
                  <a:lnTo>
                    <a:pt x="477" y="203"/>
                  </a:lnTo>
                  <a:lnTo>
                    <a:pt x="479" y="214"/>
                  </a:lnTo>
                  <a:lnTo>
                    <a:pt x="479" y="226"/>
                  </a:lnTo>
                  <a:lnTo>
                    <a:pt x="479" y="239"/>
                  </a:lnTo>
                  <a:lnTo>
                    <a:pt x="479" y="251"/>
                  </a:lnTo>
                  <a:lnTo>
                    <a:pt x="479" y="263"/>
                  </a:lnTo>
                  <a:lnTo>
                    <a:pt x="477" y="276"/>
                  </a:lnTo>
                  <a:lnTo>
                    <a:pt x="475" y="288"/>
                  </a:lnTo>
                  <a:lnTo>
                    <a:pt x="472" y="299"/>
                  </a:lnTo>
                  <a:lnTo>
                    <a:pt x="468" y="309"/>
                  </a:lnTo>
                  <a:lnTo>
                    <a:pt x="465" y="322"/>
                  </a:lnTo>
                  <a:lnTo>
                    <a:pt x="461" y="332"/>
                  </a:lnTo>
                  <a:lnTo>
                    <a:pt x="456" y="343"/>
                  </a:lnTo>
                  <a:lnTo>
                    <a:pt x="450" y="354"/>
                  </a:lnTo>
                  <a:lnTo>
                    <a:pt x="445" y="363"/>
                  </a:lnTo>
                  <a:lnTo>
                    <a:pt x="438" y="373"/>
                  </a:lnTo>
                  <a:lnTo>
                    <a:pt x="433" y="382"/>
                  </a:lnTo>
                  <a:lnTo>
                    <a:pt x="426" y="391"/>
                  </a:lnTo>
                  <a:lnTo>
                    <a:pt x="410" y="409"/>
                  </a:lnTo>
                  <a:lnTo>
                    <a:pt x="392" y="424"/>
                  </a:lnTo>
                  <a:lnTo>
                    <a:pt x="383" y="432"/>
                  </a:lnTo>
                  <a:lnTo>
                    <a:pt x="374" y="437"/>
                  </a:lnTo>
                  <a:lnTo>
                    <a:pt x="364" y="444"/>
                  </a:lnTo>
                  <a:lnTo>
                    <a:pt x="355" y="449"/>
                  </a:lnTo>
                  <a:lnTo>
                    <a:pt x="344" y="455"/>
                  </a:lnTo>
                  <a:lnTo>
                    <a:pt x="333" y="460"/>
                  </a:lnTo>
                  <a:lnTo>
                    <a:pt x="323" y="463"/>
                  </a:lnTo>
                  <a:lnTo>
                    <a:pt x="310" y="467"/>
                  </a:lnTo>
                  <a:lnTo>
                    <a:pt x="300" y="471"/>
                  </a:lnTo>
                  <a:lnTo>
                    <a:pt x="289" y="474"/>
                  </a:lnTo>
                  <a:lnTo>
                    <a:pt x="277" y="476"/>
                  </a:lnTo>
                  <a:lnTo>
                    <a:pt x="264" y="478"/>
                  </a:lnTo>
                  <a:lnTo>
                    <a:pt x="252" y="478"/>
                  </a:lnTo>
                  <a:lnTo>
                    <a:pt x="240" y="478"/>
                  </a:lnTo>
                  <a:lnTo>
                    <a:pt x="227" y="478"/>
                  </a:lnTo>
                  <a:lnTo>
                    <a:pt x="215" y="478"/>
                  </a:lnTo>
                  <a:lnTo>
                    <a:pt x="204" y="476"/>
                  </a:lnTo>
                  <a:lnTo>
                    <a:pt x="192" y="474"/>
                  </a:lnTo>
                  <a:lnTo>
                    <a:pt x="181" y="471"/>
                  </a:lnTo>
                  <a:lnTo>
                    <a:pt x="169" y="467"/>
                  </a:lnTo>
                  <a:lnTo>
                    <a:pt x="158" y="463"/>
                  </a:lnTo>
                  <a:lnTo>
                    <a:pt x="148" y="460"/>
                  </a:lnTo>
                  <a:lnTo>
                    <a:pt x="137" y="455"/>
                  </a:lnTo>
                  <a:lnTo>
                    <a:pt x="126" y="449"/>
                  </a:lnTo>
                  <a:lnTo>
                    <a:pt x="116" y="444"/>
                  </a:lnTo>
                  <a:lnTo>
                    <a:pt x="107" y="437"/>
                  </a:lnTo>
                  <a:lnTo>
                    <a:pt x="98" y="432"/>
                  </a:lnTo>
                  <a:lnTo>
                    <a:pt x="87" y="424"/>
                  </a:lnTo>
                  <a:lnTo>
                    <a:pt x="71" y="409"/>
                  </a:lnTo>
                  <a:lnTo>
                    <a:pt x="55" y="391"/>
                  </a:lnTo>
                  <a:lnTo>
                    <a:pt x="48" y="382"/>
                  </a:lnTo>
                  <a:lnTo>
                    <a:pt x="41" y="373"/>
                  </a:lnTo>
                  <a:lnTo>
                    <a:pt x="36" y="363"/>
                  </a:lnTo>
                  <a:lnTo>
                    <a:pt x="31" y="354"/>
                  </a:lnTo>
                  <a:lnTo>
                    <a:pt x="25" y="343"/>
                  </a:lnTo>
                  <a:lnTo>
                    <a:pt x="20" y="332"/>
                  </a:lnTo>
                  <a:lnTo>
                    <a:pt x="15" y="322"/>
                  </a:lnTo>
                  <a:lnTo>
                    <a:pt x="11" y="309"/>
                  </a:lnTo>
                  <a:lnTo>
                    <a:pt x="9" y="299"/>
                  </a:lnTo>
                  <a:lnTo>
                    <a:pt x="6" y="288"/>
                  </a:lnTo>
                  <a:lnTo>
                    <a:pt x="4" y="276"/>
                  </a:lnTo>
                  <a:lnTo>
                    <a:pt x="2" y="263"/>
                  </a:lnTo>
                  <a:lnTo>
                    <a:pt x="0" y="251"/>
                  </a:lnTo>
                  <a:lnTo>
                    <a:pt x="0" y="239"/>
                  </a:lnTo>
                </a:path>
              </a:pathLst>
            </a:custGeom>
            <a:noFill/>
            <a:ln w="3175">
              <a:solidFill>
                <a:srgbClr val="000000"/>
              </a:solidFill>
              <a:round/>
              <a:headEnd/>
              <a:tailEnd/>
            </a:ln>
          </p:spPr>
          <p:txBody>
            <a:bodyPr/>
            <a:lstStyle/>
            <a:p>
              <a:endParaRPr lang="en-US"/>
            </a:p>
          </p:txBody>
        </p:sp>
        <p:sp>
          <p:nvSpPr>
            <p:cNvPr id="71703" name="Rectangle 23"/>
            <p:cNvSpPr>
              <a:spLocks noChangeArrowheads="1"/>
            </p:cNvSpPr>
            <p:nvPr/>
          </p:nvSpPr>
          <p:spPr bwMode="auto">
            <a:xfrm>
              <a:off x="8070" y="3517"/>
              <a:ext cx="110" cy="222"/>
            </a:xfrm>
            <a:prstGeom prst="rect">
              <a:avLst/>
            </a:prstGeom>
            <a:noFill/>
            <a:ln w="9525">
              <a:noFill/>
              <a:miter lim="800000"/>
              <a:headEnd/>
              <a:tailEnd/>
            </a:ln>
          </p:spPr>
          <p:txBody>
            <a:bodyPr wrap="none" lIns="0" tIns="0" rIns="0" bIns="0">
              <a:spAutoFit/>
            </a:bodyPr>
            <a:lstStyle/>
            <a:p>
              <a:r>
                <a:rPr lang="en-US" sz="2000">
                  <a:solidFill>
                    <a:srgbClr val="000000"/>
                  </a:solidFill>
                </a:rPr>
                <a:t>1</a:t>
              </a:r>
              <a:endParaRPr lang="en-US" sz="2000"/>
            </a:p>
          </p:txBody>
        </p:sp>
        <p:sp>
          <p:nvSpPr>
            <p:cNvPr id="71704" name="Rectangle 24"/>
            <p:cNvSpPr>
              <a:spLocks noChangeArrowheads="1"/>
            </p:cNvSpPr>
            <p:nvPr/>
          </p:nvSpPr>
          <p:spPr bwMode="auto">
            <a:xfrm>
              <a:off x="7009" y="4553"/>
              <a:ext cx="109" cy="221"/>
            </a:xfrm>
            <a:prstGeom prst="rect">
              <a:avLst/>
            </a:prstGeom>
            <a:noFill/>
            <a:ln w="9525">
              <a:noFill/>
              <a:miter lim="800000"/>
              <a:headEnd/>
              <a:tailEnd/>
            </a:ln>
          </p:spPr>
          <p:txBody>
            <a:bodyPr wrap="none" lIns="0" tIns="0" rIns="0" bIns="0">
              <a:spAutoFit/>
            </a:bodyPr>
            <a:lstStyle/>
            <a:p>
              <a:r>
                <a:rPr lang="en-US" sz="2000">
                  <a:solidFill>
                    <a:srgbClr val="000000"/>
                  </a:solidFill>
                </a:rPr>
                <a:t>2</a:t>
              </a:r>
              <a:endParaRPr lang="en-US" sz="2000"/>
            </a:p>
          </p:txBody>
        </p:sp>
        <p:sp>
          <p:nvSpPr>
            <p:cNvPr id="71705" name="Rectangle 25"/>
            <p:cNvSpPr>
              <a:spLocks noChangeArrowheads="1"/>
            </p:cNvSpPr>
            <p:nvPr/>
          </p:nvSpPr>
          <p:spPr bwMode="auto">
            <a:xfrm>
              <a:off x="8070" y="5596"/>
              <a:ext cx="110" cy="222"/>
            </a:xfrm>
            <a:prstGeom prst="rect">
              <a:avLst/>
            </a:prstGeom>
            <a:noFill/>
            <a:ln w="9525">
              <a:noFill/>
              <a:miter lim="800000"/>
              <a:headEnd/>
              <a:tailEnd/>
            </a:ln>
          </p:spPr>
          <p:txBody>
            <a:bodyPr wrap="none" lIns="0" tIns="0" rIns="0" bIns="0">
              <a:spAutoFit/>
            </a:bodyPr>
            <a:lstStyle/>
            <a:p>
              <a:r>
                <a:rPr lang="en-US" sz="2000">
                  <a:solidFill>
                    <a:srgbClr val="000000"/>
                  </a:solidFill>
                </a:rPr>
                <a:t>4</a:t>
              </a:r>
              <a:endParaRPr lang="en-US" sz="2000"/>
            </a:p>
          </p:txBody>
        </p:sp>
        <p:sp>
          <p:nvSpPr>
            <p:cNvPr id="71706" name="Rectangle 26"/>
            <p:cNvSpPr>
              <a:spLocks noChangeArrowheads="1"/>
            </p:cNvSpPr>
            <p:nvPr/>
          </p:nvSpPr>
          <p:spPr bwMode="auto">
            <a:xfrm>
              <a:off x="8921" y="4792"/>
              <a:ext cx="109" cy="221"/>
            </a:xfrm>
            <a:prstGeom prst="rect">
              <a:avLst/>
            </a:prstGeom>
            <a:noFill/>
            <a:ln w="9525">
              <a:noFill/>
              <a:miter lim="800000"/>
              <a:headEnd/>
              <a:tailEnd/>
            </a:ln>
          </p:spPr>
          <p:txBody>
            <a:bodyPr wrap="none" lIns="0" tIns="0" rIns="0" bIns="0">
              <a:spAutoFit/>
            </a:bodyPr>
            <a:lstStyle/>
            <a:p>
              <a:r>
                <a:rPr lang="en-US" sz="2000">
                  <a:solidFill>
                    <a:srgbClr val="000000"/>
                  </a:solidFill>
                </a:rPr>
                <a:t>3</a:t>
              </a:r>
              <a:endParaRPr lang="en-US" sz="2000"/>
            </a:p>
          </p:txBody>
        </p:sp>
        <p:sp>
          <p:nvSpPr>
            <p:cNvPr id="71707" name="Rectangle 27"/>
            <p:cNvSpPr>
              <a:spLocks noChangeArrowheads="1"/>
            </p:cNvSpPr>
            <p:nvPr/>
          </p:nvSpPr>
          <p:spPr bwMode="auto">
            <a:xfrm>
              <a:off x="7603" y="3940"/>
              <a:ext cx="110" cy="221"/>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1708" name="Rectangle 28"/>
            <p:cNvSpPr>
              <a:spLocks noChangeArrowheads="1"/>
            </p:cNvSpPr>
            <p:nvPr/>
          </p:nvSpPr>
          <p:spPr bwMode="auto">
            <a:xfrm>
              <a:off x="7736" y="4049"/>
              <a:ext cx="109" cy="222"/>
            </a:xfrm>
            <a:prstGeom prst="rect">
              <a:avLst/>
            </a:prstGeom>
            <a:noFill/>
            <a:ln w="9525">
              <a:noFill/>
              <a:miter lim="800000"/>
              <a:headEnd/>
              <a:tailEnd/>
            </a:ln>
          </p:spPr>
          <p:txBody>
            <a:bodyPr wrap="none" lIns="0" tIns="0" rIns="0" bIns="0">
              <a:spAutoFit/>
            </a:bodyPr>
            <a:lstStyle/>
            <a:p>
              <a:r>
                <a:rPr lang="en-US" sz="2000">
                  <a:solidFill>
                    <a:srgbClr val="000000"/>
                  </a:solidFill>
                </a:rPr>
                <a:t>1</a:t>
              </a:r>
              <a:endParaRPr lang="en-US" sz="2000"/>
            </a:p>
          </p:txBody>
        </p:sp>
        <p:sp>
          <p:nvSpPr>
            <p:cNvPr id="71709" name="Rectangle 29"/>
            <p:cNvSpPr>
              <a:spLocks noChangeArrowheads="1"/>
            </p:cNvSpPr>
            <p:nvPr/>
          </p:nvSpPr>
          <p:spPr bwMode="auto">
            <a:xfrm>
              <a:off x="7764" y="4367"/>
              <a:ext cx="109" cy="221"/>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1710" name="Rectangle 30"/>
            <p:cNvSpPr>
              <a:spLocks noChangeArrowheads="1"/>
            </p:cNvSpPr>
            <p:nvPr/>
          </p:nvSpPr>
          <p:spPr bwMode="auto">
            <a:xfrm>
              <a:off x="7894" y="4472"/>
              <a:ext cx="109" cy="221"/>
            </a:xfrm>
            <a:prstGeom prst="rect">
              <a:avLst/>
            </a:prstGeom>
            <a:noFill/>
            <a:ln w="9525">
              <a:noFill/>
              <a:miter lim="800000"/>
              <a:headEnd/>
              <a:tailEnd/>
            </a:ln>
          </p:spPr>
          <p:txBody>
            <a:bodyPr wrap="none" lIns="0" tIns="0" rIns="0" bIns="0">
              <a:spAutoFit/>
            </a:bodyPr>
            <a:lstStyle/>
            <a:p>
              <a:r>
                <a:rPr lang="en-US" sz="2000">
                  <a:solidFill>
                    <a:srgbClr val="000000"/>
                  </a:solidFill>
                </a:rPr>
                <a:t>2</a:t>
              </a:r>
              <a:endParaRPr lang="en-US" sz="2000"/>
            </a:p>
          </p:txBody>
        </p:sp>
        <p:sp>
          <p:nvSpPr>
            <p:cNvPr id="71711" name="Rectangle 31"/>
            <p:cNvSpPr>
              <a:spLocks noChangeArrowheads="1"/>
            </p:cNvSpPr>
            <p:nvPr/>
          </p:nvSpPr>
          <p:spPr bwMode="auto">
            <a:xfrm>
              <a:off x="8189" y="4130"/>
              <a:ext cx="109" cy="22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1712" name="Rectangle 32"/>
            <p:cNvSpPr>
              <a:spLocks noChangeArrowheads="1"/>
            </p:cNvSpPr>
            <p:nvPr/>
          </p:nvSpPr>
          <p:spPr bwMode="auto">
            <a:xfrm>
              <a:off x="8321" y="4236"/>
              <a:ext cx="109" cy="222"/>
            </a:xfrm>
            <a:prstGeom prst="rect">
              <a:avLst/>
            </a:prstGeom>
            <a:noFill/>
            <a:ln w="9525">
              <a:noFill/>
              <a:miter lim="800000"/>
              <a:headEnd/>
              <a:tailEnd/>
            </a:ln>
          </p:spPr>
          <p:txBody>
            <a:bodyPr wrap="none" lIns="0" tIns="0" rIns="0" bIns="0">
              <a:spAutoFit/>
            </a:bodyPr>
            <a:lstStyle/>
            <a:p>
              <a:r>
                <a:rPr lang="en-US" sz="2000">
                  <a:solidFill>
                    <a:srgbClr val="000000"/>
                  </a:solidFill>
                </a:rPr>
                <a:t>3</a:t>
              </a:r>
              <a:endParaRPr lang="en-US" sz="2000"/>
            </a:p>
          </p:txBody>
        </p:sp>
        <p:sp>
          <p:nvSpPr>
            <p:cNvPr id="71713" name="Rectangle 33"/>
            <p:cNvSpPr>
              <a:spLocks noChangeArrowheads="1"/>
            </p:cNvSpPr>
            <p:nvPr/>
          </p:nvSpPr>
          <p:spPr bwMode="auto">
            <a:xfrm>
              <a:off x="8614" y="3895"/>
              <a:ext cx="109" cy="221"/>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1714" name="Rectangle 34"/>
            <p:cNvSpPr>
              <a:spLocks noChangeArrowheads="1"/>
            </p:cNvSpPr>
            <p:nvPr/>
          </p:nvSpPr>
          <p:spPr bwMode="auto">
            <a:xfrm>
              <a:off x="8743" y="3998"/>
              <a:ext cx="110" cy="222"/>
            </a:xfrm>
            <a:prstGeom prst="rect">
              <a:avLst/>
            </a:prstGeom>
            <a:noFill/>
            <a:ln w="9525">
              <a:noFill/>
              <a:miter lim="800000"/>
              <a:headEnd/>
              <a:tailEnd/>
            </a:ln>
          </p:spPr>
          <p:txBody>
            <a:bodyPr wrap="none" lIns="0" tIns="0" rIns="0" bIns="0">
              <a:spAutoFit/>
            </a:bodyPr>
            <a:lstStyle/>
            <a:p>
              <a:r>
                <a:rPr lang="en-US" sz="2000">
                  <a:solidFill>
                    <a:srgbClr val="000000"/>
                  </a:solidFill>
                </a:rPr>
                <a:t>4</a:t>
              </a:r>
              <a:endParaRPr lang="en-US" sz="2000"/>
            </a:p>
          </p:txBody>
        </p:sp>
        <p:sp>
          <p:nvSpPr>
            <p:cNvPr id="71715" name="Rectangle 35"/>
            <p:cNvSpPr>
              <a:spLocks noChangeArrowheads="1"/>
            </p:cNvSpPr>
            <p:nvPr/>
          </p:nvSpPr>
          <p:spPr bwMode="auto">
            <a:xfrm>
              <a:off x="7445" y="4980"/>
              <a:ext cx="109" cy="221"/>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1716" name="Rectangle 36"/>
            <p:cNvSpPr>
              <a:spLocks noChangeArrowheads="1"/>
            </p:cNvSpPr>
            <p:nvPr/>
          </p:nvSpPr>
          <p:spPr bwMode="auto">
            <a:xfrm>
              <a:off x="7577" y="5087"/>
              <a:ext cx="109" cy="222"/>
            </a:xfrm>
            <a:prstGeom prst="rect">
              <a:avLst/>
            </a:prstGeom>
            <a:noFill/>
            <a:ln w="9525">
              <a:noFill/>
              <a:miter lim="800000"/>
              <a:headEnd/>
              <a:tailEnd/>
            </a:ln>
          </p:spPr>
          <p:txBody>
            <a:bodyPr wrap="none" lIns="0" tIns="0" rIns="0" bIns="0">
              <a:spAutoFit/>
            </a:bodyPr>
            <a:lstStyle/>
            <a:p>
              <a:r>
                <a:rPr lang="en-US" sz="2000">
                  <a:solidFill>
                    <a:srgbClr val="000000"/>
                  </a:solidFill>
                </a:rPr>
                <a:t>5</a:t>
              </a:r>
              <a:endParaRPr lang="en-US" sz="2000"/>
            </a:p>
          </p:txBody>
        </p:sp>
        <p:sp>
          <p:nvSpPr>
            <p:cNvPr id="71717" name="Rectangle 37"/>
            <p:cNvSpPr>
              <a:spLocks noChangeArrowheads="1"/>
            </p:cNvSpPr>
            <p:nvPr/>
          </p:nvSpPr>
          <p:spPr bwMode="auto">
            <a:xfrm>
              <a:off x="8189" y="4792"/>
              <a:ext cx="109" cy="221"/>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1718" name="Rectangle 38"/>
            <p:cNvSpPr>
              <a:spLocks noChangeArrowheads="1"/>
            </p:cNvSpPr>
            <p:nvPr/>
          </p:nvSpPr>
          <p:spPr bwMode="auto">
            <a:xfrm>
              <a:off x="8321" y="4898"/>
              <a:ext cx="109" cy="222"/>
            </a:xfrm>
            <a:prstGeom prst="rect">
              <a:avLst/>
            </a:prstGeom>
            <a:noFill/>
            <a:ln w="9525">
              <a:noFill/>
              <a:miter lim="800000"/>
              <a:headEnd/>
              <a:tailEnd/>
            </a:ln>
          </p:spPr>
          <p:txBody>
            <a:bodyPr wrap="none" lIns="0" tIns="0" rIns="0" bIns="0">
              <a:spAutoFit/>
            </a:bodyPr>
            <a:lstStyle/>
            <a:p>
              <a:r>
                <a:rPr lang="en-US" sz="2000">
                  <a:solidFill>
                    <a:srgbClr val="000000"/>
                  </a:solidFill>
                </a:rPr>
                <a:t>6</a:t>
              </a:r>
              <a:endParaRPr lang="en-US" sz="2000"/>
            </a:p>
          </p:txBody>
        </p:sp>
        <p:sp>
          <p:nvSpPr>
            <p:cNvPr id="71719" name="Rectangle 39"/>
            <p:cNvSpPr>
              <a:spLocks noChangeArrowheads="1"/>
            </p:cNvSpPr>
            <p:nvPr/>
          </p:nvSpPr>
          <p:spPr bwMode="auto">
            <a:xfrm>
              <a:off x="8614" y="5216"/>
              <a:ext cx="109" cy="22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1720" name="Rectangle 40"/>
            <p:cNvSpPr>
              <a:spLocks noChangeArrowheads="1"/>
            </p:cNvSpPr>
            <p:nvPr/>
          </p:nvSpPr>
          <p:spPr bwMode="auto">
            <a:xfrm>
              <a:off x="8743" y="5324"/>
              <a:ext cx="110" cy="222"/>
            </a:xfrm>
            <a:prstGeom prst="rect">
              <a:avLst/>
            </a:prstGeom>
            <a:noFill/>
            <a:ln w="9525">
              <a:noFill/>
              <a:miter lim="800000"/>
              <a:headEnd/>
              <a:tailEnd/>
            </a:ln>
          </p:spPr>
          <p:txBody>
            <a:bodyPr wrap="none" lIns="0" tIns="0" rIns="0" bIns="0">
              <a:spAutoFit/>
            </a:bodyPr>
            <a:lstStyle/>
            <a:p>
              <a:r>
                <a:rPr lang="en-US" sz="2000">
                  <a:solidFill>
                    <a:srgbClr val="000000"/>
                  </a:solidFill>
                </a:rPr>
                <a:t>7</a:t>
              </a:r>
              <a:endParaRPr lang="en-US" sz="2000"/>
            </a:p>
          </p:txBody>
        </p:sp>
        <p:sp>
          <p:nvSpPr>
            <p:cNvPr id="71721" name="Rectangle 41"/>
            <p:cNvSpPr>
              <a:spLocks noChangeArrowheads="1"/>
            </p:cNvSpPr>
            <p:nvPr/>
          </p:nvSpPr>
          <p:spPr bwMode="auto">
            <a:xfrm>
              <a:off x="9570" y="4556"/>
              <a:ext cx="109" cy="22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1722" name="Rectangle 42"/>
            <p:cNvSpPr>
              <a:spLocks noChangeArrowheads="1"/>
            </p:cNvSpPr>
            <p:nvPr/>
          </p:nvSpPr>
          <p:spPr bwMode="auto">
            <a:xfrm>
              <a:off x="9700" y="4662"/>
              <a:ext cx="89" cy="222"/>
            </a:xfrm>
            <a:prstGeom prst="rect">
              <a:avLst/>
            </a:prstGeom>
            <a:noFill/>
            <a:ln w="9525">
              <a:noFill/>
              <a:miter lim="800000"/>
              <a:headEnd/>
              <a:tailEnd/>
            </a:ln>
          </p:spPr>
          <p:txBody>
            <a:bodyPr lIns="0" tIns="0" rIns="0" bIns="0">
              <a:spAutoFit/>
            </a:bodyPr>
            <a:lstStyle/>
            <a:p>
              <a:r>
                <a:rPr lang="en-US" sz="2000">
                  <a:solidFill>
                    <a:srgbClr val="000000"/>
                  </a:solidFill>
                </a:rPr>
                <a:t>8</a:t>
              </a:r>
              <a:endParaRPr lang="en-US" sz="2000"/>
            </a:p>
          </p:txBody>
        </p:sp>
      </p:grpSp>
    </p:spTree>
    <p:custDataLst>
      <p:tags r:id="rId1"/>
    </p:custData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104"/>
          <p:cNvSpPr>
            <a:spLocks noGrp="1" noChangeArrowheads="1"/>
          </p:cNvSpPr>
          <p:nvPr>
            <p:ph type="title"/>
          </p:nvPr>
        </p:nvSpPr>
        <p:spPr/>
        <p:txBody>
          <a:bodyPr/>
          <a:lstStyle/>
          <a:p>
            <a:pPr eaLnBrk="1" hangingPunct="1"/>
            <a:r>
              <a:rPr lang="en-US" sz="5400" b="1" smtClean="0"/>
              <a:t>Lintasan Terpendek</a:t>
            </a:r>
          </a:p>
        </p:txBody>
      </p:sp>
      <p:sp>
        <p:nvSpPr>
          <p:cNvPr id="56324" name="Rectangle 105"/>
          <p:cNvSpPr>
            <a:spLocks noGrp="1" noChangeArrowheads="1"/>
          </p:cNvSpPr>
          <p:nvPr>
            <p:ph type="body" sz="half" idx="1"/>
          </p:nvPr>
        </p:nvSpPr>
        <p:spPr/>
        <p:txBody>
          <a:bodyPr/>
          <a:lstStyle/>
          <a:p>
            <a:pPr eaLnBrk="1" hangingPunct="1"/>
            <a:r>
              <a:rPr lang="en-US" sz="2800" smtClean="0"/>
              <a:t>Graph</a:t>
            </a:r>
          </a:p>
        </p:txBody>
      </p:sp>
      <p:graphicFrame>
        <p:nvGraphicFramePr>
          <p:cNvPr id="56322" name="Object 4"/>
          <p:cNvGraphicFramePr>
            <a:graphicFrameLocks noGrp="1" noChangeAspect="1"/>
          </p:cNvGraphicFramePr>
          <p:nvPr>
            <p:ph idx="4294967295"/>
          </p:nvPr>
        </p:nvGraphicFramePr>
        <p:xfrm>
          <a:off x="755650" y="2636838"/>
          <a:ext cx="3552825" cy="2146300"/>
        </p:xfrm>
        <a:graphic>
          <a:graphicData uri="http://schemas.openxmlformats.org/presentationml/2006/ole">
            <mc:AlternateContent xmlns:mc="http://schemas.openxmlformats.org/markup-compatibility/2006">
              <mc:Choice xmlns:v="urn:schemas-microsoft-com:vml" Requires="v">
                <p:oleObj spid="_x0000_s56339" name="Visio" r:id="rId3" imgW="3553200" imgH="2146680" progId="Visio.Drawing.11">
                  <p:embed/>
                </p:oleObj>
              </mc:Choice>
              <mc:Fallback>
                <p:oleObj name="Visio" r:id="rId3" imgW="3553200" imgH="21466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636838"/>
                        <a:ext cx="3552825" cy="214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185" name="Group 121"/>
          <p:cNvGraphicFramePr>
            <a:graphicFrameLocks noGrp="1"/>
          </p:cNvGraphicFramePr>
          <p:nvPr>
            <p:ph sz="half" idx="2"/>
          </p:nvPr>
        </p:nvGraphicFramePr>
        <p:xfrm>
          <a:off x="4500563" y="1981200"/>
          <a:ext cx="4186237" cy="3287714"/>
        </p:xfrm>
        <a:graphic>
          <a:graphicData uri="http://schemas.openxmlformats.org/drawingml/2006/table">
            <a:tbl>
              <a:tblPr/>
              <a:tblGrid>
                <a:gridCol w="1008062"/>
                <a:gridCol w="935038"/>
                <a:gridCol w="1535112"/>
                <a:gridCol w="708025"/>
              </a:tblGrid>
              <a:tr h="727075">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Simpul</a:t>
                      </a:r>
                    </a:p>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asal</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Simpul </a:t>
                      </a:r>
                    </a:p>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Tujuan</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Lintasan </a:t>
                      </a:r>
                    </a:p>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terpendek</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Jarak</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481013">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 </a:t>
                      </a:r>
                      <a:r>
                        <a:rPr kumimoji="0" lang="en-US" sz="1400" b="0" i="0" u="none" strike="noStrike" cap="none" normalizeH="0" baseline="0" smtClean="0">
                          <a:ln>
                            <a:noFill/>
                          </a:ln>
                          <a:solidFill>
                            <a:schemeClr val="tx1"/>
                          </a:solidFill>
                          <a:effectLst/>
                          <a:latin typeface="Symbol" pitchFamily="18" charset="2"/>
                          <a:cs typeface="Times New Roman" pitchFamily="18" charset="0"/>
                        </a:rPr>
                        <a:t>®</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a:noFill/>
                    </a:lnB>
                    <a:lnTlToBr>
                      <a:noFill/>
                    </a:lnTlToBr>
                    <a:lnBlToTr>
                      <a:noFill/>
                    </a:lnBlToTr>
                    <a:noFill/>
                  </a:tcPr>
                </a:tc>
              </a:tr>
              <a:tr h="481013">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 </a:t>
                      </a:r>
                      <a:r>
                        <a:rPr kumimoji="0" lang="en-US" sz="1400" b="0" i="0" u="none" strike="noStrike" cap="none" normalizeH="0" baseline="0" smtClean="0">
                          <a:ln>
                            <a:noFill/>
                          </a:ln>
                          <a:solidFill>
                            <a:schemeClr val="tx1"/>
                          </a:solidFill>
                          <a:effectLst/>
                          <a:latin typeface="Symbol" pitchFamily="18" charset="2"/>
                          <a:cs typeface="Times New Roman" pitchFamily="18" charset="0"/>
                        </a:rPr>
                        <a:t>®</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3 </a:t>
                      </a:r>
                      <a:r>
                        <a:rPr kumimoji="0" lang="en-US" sz="1400" b="0" i="0" u="none" strike="noStrike" cap="none" normalizeH="0" baseline="0" smtClean="0">
                          <a:ln>
                            <a:noFill/>
                          </a:ln>
                          <a:solidFill>
                            <a:schemeClr val="tx1"/>
                          </a:solidFill>
                          <a:effectLst/>
                          <a:latin typeface="Symbol" pitchFamily="18" charset="2"/>
                          <a:cs typeface="Times New Roman" pitchFamily="18" charset="0"/>
                        </a:rPr>
                        <a:t>®</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812800">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 </a:t>
                      </a:r>
                      <a:r>
                        <a:rPr kumimoji="0" lang="en-US" sz="1400" b="0" i="0" u="none" strike="noStrike" cap="none" normalizeH="0" baseline="0" smtClean="0">
                          <a:ln>
                            <a:noFill/>
                          </a:ln>
                          <a:solidFill>
                            <a:schemeClr val="tx1"/>
                          </a:solidFill>
                          <a:effectLst/>
                          <a:latin typeface="Symbol" pitchFamily="18" charset="2"/>
                          <a:cs typeface="Times New Roman" pitchFamily="18" charset="0"/>
                        </a:rPr>
                        <a:t>®</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3 </a:t>
                      </a:r>
                      <a:r>
                        <a:rPr kumimoji="0" lang="en-US" sz="1400" b="0" i="0" u="none" strike="noStrike" cap="none" normalizeH="0" baseline="0" smtClean="0">
                          <a:ln>
                            <a:noFill/>
                          </a:ln>
                          <a:solidFill>
                            <a:schemeClr val="tx1"/>
                          </a:solidFill>
                          <a:effectLst/>
                          <a:latin typeface="Symbol" pitchFamily="18" charset="2"/>
                          <a:cs typeface="Times New Roman" pitchFamily="18" charset="0"/>
                        </a:rPr>
                        <a:t>®</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4 </a:t>
                      </a:r>
                      <a:r>
                        <a:rPr kumimoji="0" lang="en-US" sz="1400" b="0" i="0" u="none" strike="noStrike" cap="none" normalizeH="0" baseline="0" smtClean="0">
                          <a:ln>
                            <a:noFill/>
                          </a:ln>
                          <a:solidFill>
                            <a:schemeClr val="tx1"/>
                          </a:solidFill>
                          <a:effectLst/>
                          <a:latin typeface="Symbol" pitchFamily="18" charset="2"/>
                          <a:cs typeface="Times New Roman" pitchFamily="18" charset="0"/>
                        </a:rPr>
                        <a:t>®</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81013">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 </a:t>
                      </a:r>
                      <a:r>
                        <a:rPr kumimoji="0" lang="en-US" sz="1400" b="0" i="0" u="none" strike="noStrike" cap="none" normalizeH="0" baseline="0" smtClean="0">
                          <a:ln>
                            <a:noFill/>
                          </a:ln>
                          <a:solidFill>
                            <a:schemeClr val="tx1"/>
                          </a:solidFill>
                          <a:effectLst/>
                          <a:latin typeface="Symbol" pitchFamily="18" charset="2"/>
                          <a:cs typeface="Times New Roman" pitchFamily="18" charset="0"/>
                        </a:rPr>
                        <a:t>®</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 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180975">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tidak ada</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smtClean="0"/>
              <a:t>Algoritma Dijkstra</a:t>
            </a:r>
          </a:p>
        </p:txBody>
      </p:sp>
      <p:sp>
        <p:nvSpPr>
          <p:cNvPr id="130051" name="Rectangle 3"/>
          <p:cNvSpPr>
            <a:spLocks noGrp="1" noChangeArrowheads="1"/>
          </p:cNvSpPr>
          <p:nvPr>
            <p:ph type="body" idx="1"/>
          </p:nvPr>
        </p:nvSpPr>
        <p:spPr>
          <a:xfrm>
            <a:off x="457200" y="1484313"/>
            <a:ext cx="8229600" cy="4608512"/>
          </a:xfrm>
        </p:spPr>
        <p:txBody>
          <a:bodyPr/>
          <a:lstStyle/>
          <a:p>
            <a:pPr eaLnBrk="1" hangingPunct="1">
              <a:lnSpc>
                <a:spcPct val="80000"/>
              </a:lnSpc>
              <a:buFont typeface="Wingdings" pitchFamily="2" charset="2"/>
              <a:buNone/>
            </a:pPr>
            <a:r>
              <a:rPr lang="en-US" sz="2400" smtClean="0"/>
              <a:t>Merupakan Algoritma menentukan lintasan terpendek yang terkenal.</a:t>
            </a:r>
          </a:p>
          <a:p>
            <a:pPr eaLnBrk="1" hangingPunct="1">
              <a:lnSpc>
                <a:spcPct val="80000"/>
              </a:lnSpc>
              <a:buFont typeface="Wingdings" pitchFamily="2" charset="2"/>
              <a:buNone/>
            </a:pPr>
            <a:r>
              <a:rPr lang="en-US" sz="2400" b="1" smtClean="0"/>
              <a:t>Properti algoritma Dijkstra:</a:t>
            </a:r>
          </a:p>
          <a:p>
            <a:pPr eaLnBrk="1" hangingPunct="1">
              <a:lnSpc>
                <a:spcPct val="80000"/>
              </a:lnSpc>
              <a:buFont typeface="Wingdings" pitchFamily="2" charset="2"/>
              <a:buNone/>
            </a:pPr>
            <a:r>
              <a:rPr lang="en-US" sz="2400" smtClean="0"/>
              <a:t>1. Matriks ketetanggaan M[m</a:t>
            </a:r>
            <a:r>
              <a:rPr lang="en-US" sz="2400" baseline="-25000" smtClean="0"/>
              <a:t>ij</a:t>
            </a:r>
            <a:r>
              <a:rPr lang="en-US" sz="2400" smtClean="0"/>
              <a:t>]</a:t>
            </a:r>
          </a:p>
          <a:p>
            <a:pPr eaLnBrk="1" hangingPunct="1">
              <a:lnSpc>
                <a:spcPct val="80000"/>
              </a:lnSpc>
              <a:buFont typeface="Wingdings" pitchFamily="2" charset="2"/>
              <a:buNone/>
            </a:pPr>
            <a:r>
              <a:rPr lang="en-US" sz="2400" smtClean="0"/>
              <a:t>		</a:t>
            </a:r>
            <a:r>
              <a:rPr lang="en-US" sz="2400" i="1" smtClean="0"/>
              <a:t>m</a:t>
            </a:r>
            <a:r>
              <a:rPr lang="en-US" sz="2400" i="1" baseline="-25000" smtClean="0"/>
              <a:t>ij</a:t>
            </a:r>
            <a:r>
              <a:rPr lang="en-US" sz="2400" i="1" smtClean="0"/>
              <a:t> </a:t>
            </a:r>
            <a:r>
              <a:rPr lang="en-US" sz="2400" smtClean="0"/>
              <a:t>= bobot sisi (</a:t>
            </a:r>
            <a:r>
              <a:rPr lang="en-US" sz="2400" i="1" smtClean="0"/>
              <a:t>i</a:t>
            </a:r>
            <a:r>
              <a:rPr lang="en-US" sz="2400" smtClean="0"/>
              <a:t>, </a:t>
            </a:r>
            <a:r>
              <a:rPr lang="en-US" sz="2400" i="1" smtClean="0"/>
              <a:t>j</a:t>
            </a:r>
            <a:r>
              <a:rPr lang="en-US" sz="2400" smtClean="0"/>
              <a:t>)   (pada graf tak-berarah </a:t>
            </a:r>
            <a:r>
              <a:rPr lang="en-US" sz="2400" i="1" smtClean="0"/>
              <a:t>m</a:t>
            </a:r>
            <a:r>
              <a:rPr lang="en-US" sz="2400" i="1" baseline="-25000" smtClean="0"/>
              <a:t>ij</a:t>
            </a:r>
            <a:r>
              <a:rPr lang="en-US" sz="2400" baseline="-25000" smtClean="0"/>
              <a:t> </a:t>
            </a:r>
            <a:r>
              <a:rPr lang="en-US" sz="2400" smtClean="0"/>
              <a:t>= </a:t>
            </a:r>
            <a:r>
              <a:rPr lang="en-US" sz="2400" i="1" smtClean="0"/>
              <a:t>m</a:t>
            </a:r>
            <a:r>
              <a:rPr lang="en-US" sz="2400" i="1" baseline="-25000" smtClean="0"/>
              <a:t>ji </a:t>
            </a:r>
            <a:r>
              <a:rPr lang="en-US" sz="2400" smtClean="0"/>
              <a:t>)</a:t>
            </a:r>
          </a:p>
          <a:p>
            <a:pPr eaLnBrk="1" hangingPunct="1">
              <a:lnSpc>
                <a:spcPct val="80000"/>
              </a:lnSpc>
              <a:buFont typeface="Wingdings" pitchFamily="2" charset="2"/>
              <a:buNone/>
            </a:pPr>
            <a:r>
              <a:rPr lang="en-US" sz="2400" smtClean="0"/>
              <a:t>		</a:t>
            </a:r>
            <a:r>
              <a:rPr lang="en-US" sz="2400" i="1" smtClean="0"/>
              <a:t>m</a:t>
            </a:r>
            <a:r>
              <a:rPr lang="en-US" sz="2400" i="1" baseline="-25000" smtClean="0"/>
              <a:t>ii</a:t>
            </a:r>
            <a:r>
              <a:rPr lang="en-US" sz="2400" i="1" smtClean="0"/>
              <a:t> </a:t>
            </a:r>
            <a:r>
              <a:rPr lang="en-US" sz="2400" smtClean="0"/>
              <a:t>= 0</a:t>
            </a:r>
          </a:p>
          <a:p>
            <a:pPr eaLnBrk="1" hangingPunct="1">
              <a:lnSpc>
                <a:spcPct val="80000"/>
              </a:lnSpc>
              <a:buFont typeface="Wingdings" pitchFamily="2" charset="2"/>
              <a:buNone/>
            </a:pPr>
            <a:r>
              <a:rPr lang="en-US" sz="2400" smtClean="0"/>
              <a:t>		</a:t>
            </a:r>
            <a:r>
              <a:rPr lang="en-US" sz="2400" i="1" smtClean="0"/>
              <a:t>m</a:t>
            </a:r>
            <a:r>
              <a:rPr lang="en-US" sz="2400" i="1" baseline="-25000" smtClean="0"/>
              <a:t>ij</a:t>
            </a:r>
            <a:r>
              <a:rPr lang="en-US" sz="2400" smtClean="0"/>
              <a:t> = </a:t>
            </a:r>
            <a:r>
              <a:rPr lang="en-US" sz="2400" smtClean="0">
                <a:sym typeface="Symbol" pitchFamily="18" charset="2"/>
              </a:rPr>
              <a:t></a:t>
            </a:r>
            <a:r>
              <a:rPr lang="en-US" sz="2400" smtClean="0"/>
              <a:t>, jika tidak ada sisi dari simpul </a:t>
            </a:r>
            <a:r>
              <a:rPr lang="en-US" sz="2400" i="1" smtClean="0"/>
              <a:t>i</a:t>
            </a:r>
            <a:r>
              <a:rPr lang="en-US" sz="2400" smtClean="0"/>
              <a:t> ke simpul </a:t>
            </a:r>
            <a:r>
              <a:rPr lang="en-US" sz="2400" i="1" smtClean="0"/>
              <a:t>j</a:t>
            </a:r>
            <a:endParaRPr lang="en-US" sz="2400" smtClean="0"/>
          </a:p>
          <a:p>
            <a:pPr eaLnBrk="1" hangingPunct="1">
              <a:lnSpc>
                <a:spcPct val="80000"/>
              </a:lnSpc>
              <a:buFont typeface="Wingdings" pitchFamily="2" charset="2"/>
              <a:buNone/>
            </a:pPr>
            <a:r>
              <a:rPr lang="en-US" sz="2400" smtClean="0"/>
              <a:t>2. Larik </a:t>
            </a:r>
            <a:r>
              <a:rPr lang="en-US" sz="2400" i="1" smtClean="0"/>
              <a:t>S </a:t>
            </a:r>
            <a:r>
              <a:rPr lang="en-US" sz="2400" smtClean="0"/>
              <a:t>= [</a:t>
            </a:r>
            <a:r>
              <a:rPr lang="en-US" sz="2400" i="1" smtClean="0"/>
              <a:t>s</a:t>
            </a:r>
            <a:r>
              <a:rPr lang="en-US" sz="2400" i="1" baseline="-25000" smtClean="0"/>
              <a:t>i</a:t>
            </a:r>
            <a:r>
              <a:rPr lang="en-US" sz="2400" smtClean="0"/>
              <a:t>] yang dalam hal ini,</a:t>
            </a:r>
          </a:p>
          <a:p>
            <a:pPr eaLnBrk="1" hangingPunct="1">
              <a:lnSpc>
                <a:spcPct val="80000"/>
              </a:lnSpc>
              <a:buFont typeface="Wingdings" pitchFamily="2" charset="2"/>
              <a:buNone/>
            </a:pPr>
            <a:r>
              <a:rPr lang="en-US" sz="2400" smtClean="0"/>
              <a:t>	</a:t>
            </a:r>
            <a:r>
              <a:rPr lang="en-US" sz="2400" i="1" smtClean="0"/>
              <a:t>s</a:t>
            </a:r>
            <a:r>
              <a:rPr lang="en-US" sz="2400" i="1" baseline="-25000" smtClean="0"/>
              <a:t>i</a:t>
            </a:r>
            <a:r>
              <a:rPr lang="en-US" sz="2400" i="1" smtClean="0"/>
              <a:t> </a:t>
            </a:r>
            <a:r>
              <a:rPr lang="en-US" sz="2400" smtClean="0"/>
              <a:t>= 1, jika simpul i termasuk ke dalam lintasan terpendek</a:t>
            </a:r>
            <a:endParaRPr lang="en-US" sz="2400" i="1" smtClean="0"/>
          </a:p>
          <a:p>
            <a:pPr eaLnBrk="1" hangingPunct="1">
              <a:lnSpc>
                <a:spcPct val="80000"/>
              </a:lnSpc>
              <a:buFont typeface="Wingdings" pitchFamily="2" charset="2"/>
              <a:buNone/>
            </a:pPr>
            <a:r>
              <a:rPr lang="en-US" sz="2400" i="1" smtClean="0"/>
              <a:t>    s</a:t>
            </a:r>
            <a:r>
              <a:rPr lang="en-US" sz="2400" i="1" baseline="-25000" smtClean="0"/>
              <a:t>i</a:t>
            </a:r>
            <a:r>
              <a:rPr lang="en-US" sz="2400" i="1" smtClean="0"/>
              <a:t> </a:t>
            </a:r>
            <a:r>
              <a:rPr lang="en-US" sz="2400" smtClean="0"/>
              <a:t>= 0, jika simpul i tidak termasuk ke dalam lintasan terpendek</a:t>
            </a:r>
          </a:p>
          <a:p>
            <a:pPr eaLnBrk="1" hangingPunct="1">
              <a:lnSpc>
                <a:spcPct val="80000"/>
              </a:lnSpc>
              <a:buFont typeface="Wingdings" pitchFamily="2" charset="2"/>
              <a:buNone/>
            </a:pPr>
            <a:r>
              <a:rPr lang="en-US" sz="2400" smtClean="0"/>
              <a:t>3. Larik/tabel </a:t>
            </a:r>
            <a:r>
              <a:rPr lang="en-US" sz="2400" i="1" smtClean="0"/>
              <a:t>D</a:t>
            </a:r>
            <a:r>
              <a:rPr lang="en-US" sz="2400" smtClean="0"/>
              <a:t> = [</a:t>
            </a:r>
            <a:r>
              <a:rPr lang="en-US" sz="2400" i="1" smtClean="0"/>
              <a:t>d</a:t>
            </a:r>
            <a:r>
              <a:rPr lang="en-US" sz="2400" i="1" baseline="-25000" smtClean="0"/>
              <a:t>i</a:t>
            </a:r>
            <a:r>
              <a:rPr lang="en-US" sz="2400" smtClean="0"/>
              <a:t>] yang dalam hal ini,</a:t>
            </a:r>
          </a:p>
          <a:p>
            <a:pPr eaLnBrk="1" hangingPunct="1">
              <a:lnSpc>
                <a:spcPct val="80000"/>
              </a:lnSpc>
              <a:buFont typeface="Wingdings" pitchFamily="2" charset="2"/>
              <a:buNone/>
            </a:pPr>
            <a:r>
              <a:rPr lang="en-US" sz="2400" smtClean="0"/>
              <a:t>	</a:t>
            </a:r>
            <a:r>
              <a:rPr lang="en-US" sz="2400" i="1" smtClean="0"/>
              <a:t>d</a:t>
            </a:r>
            <a:r>
              <a:rPr lang="en-US" sz="2400" i="1" baseline="-25000" smtClean="0"/>
              <a:t>i</a:t>
            </a:r>
            <a:r>
              <a:rPr lang="en-US" sz="2400" i="1" smtClean="0"/>
              <a:t> </a:t>
            </a:r>
            <a:r>
              <a:rPr lang="en-US" sz="2400" smtClean="0"/>
              <a:t>= panjang lintasan dari simpul awal </a:t>
            </a:r>
            <a:r>
              <a:rPr lang="en-US" sz="2400" i="1" smtClean="0"/>
              <a:t>s</a:t>
            </a:r>
            <a:r>
              <a:rPr lang="en-US" sz="2400" smtClean="0"/>
              <a:t> ke simpul </a:t>
            </a:r>
            <a:r>
              <a:rPr lang="en-US" sz="2400" i="1" smtClean="0"/>
              <a:t>i</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b="1" smtClean="0"/>
              <a:t>Beberapa Aplikasi Graf</a:t>
            </a:r>
          </a:p>
        </p:txBody>
      </p:sp>
      <p:sp>
        <p:nvSpPr>
          <p:cNvPr id="13107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800" b="1" smtClean="0"/>
              <a:t>b.  Persoalan Perjalanan Pedagang (</a:t>
            </a:r>
            <a:r>
              <a:rPr lang="en-US" sz="2800" b="1" i="1" smtClean="0"/>
              <a:t>Travelling Salesperson Problem</a:t>
            </a:r>
            <a:r>
              <a:rPr lang="en-US" sz="2800" b="1" smtClean="0"/>
              <a:t> - TSP) </a:t>
            </a:r>
            <a:endParaRPr lang="en-US" sz="2800" smtClean="0"/>
          </a:p>
          <a:p>
            <a:pPr eaLnBrk="1" hangingPunct="1">
              <a:lnSpc>
                <a:spcPct val="80000"/>
              </a:lnSpc>
            </a:pPr>
            <a:r>
              <a:rPr lang="en-US" sz="2800" smtClean="0"/>
              <a:t>Diberikan sejumlah kota dan jarak antar kota. Tentukan sirkuit terpendek yang harus dilalui oleh seorang pedagang bila pedagang itu berangkat dari sebuah kota asal dan menyinggahi setiap kota tepat satu kali dan kembali lagi ke kota asal keberangkatan.</a:t>
            </a:r>
          </a:p>
          <a:p>
            <a:pPr eaLnBrk="1" hangingPunct="1">
              <a:lnSpc>
                <a:spcPct val="80000"/>
              </a:lnSpc>
              <a:buFont typeface="Wingdings" pitchFamily="2" charset="2"/>
              <a:buNone/>
            </a:pPr>
            <a:r>
              <a:rPr lang="en-US" sz="2800" smtClean="0"/>
              <a:t>==&gt; menentukan sirkuit Hamilton yang memiliki bobot minimum.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smtClean="0"/>
              <a:t>Aplikasi TSP</a:t>
            </a:r>
          </a:p>
        </p:txBody>
      </p:sp>
      <p:sp>
        <p:nvSpPr>
          <p:cNvPr id="132099" name="Rectangle 3"/>
          <p:cNvSpPr>
            <a:spLocks noGrp="1" noChangeArrowheads="1"/>
          </p:cNvSpPr>
          <p:nvPr>
            <p:ph type="body" idx="1"/>
          </p:nvPr>
        </p:nvSpPr>
        <p:spPr/>
        <p:txBody>
          <a:bodyPr/>
          <a:lstStyle/>
          <a:p>
            <a:pPr eaLnBrk="1" hangingPunct="1">
              <a:lnSpc>
                <a:spcPct val="90000"/>
              </a:lnSpc>
            </a:pPr>
            <a:r>
              <a:rPr lang="en-US" smtClean="0"/>
              <a:t>Pak Pos mengambil surat di kotak pos yang tersebar pada </a:t>
            </a:r>
            <a:r>
              <a:rPr lang="en-US" i="1" smtClean="0"/>
              <a:t>n</a:t>
            </a:r>
            <a:r>
              <a:rPr lang="en-US" smtClean="0"/>
              <a:t> buah lokasi  di berbagai sudut kota. </a:t>
            </a:r>
          </a:p>
          <a:p>
            <a:pPr eaLnBrk="1" hangingPunct="1">
              <a:lnSpc>
                <a:spcPct val="90000"/>
              </a:lnSpc>
            </a:pPr>
            <a:r>
              <a:rPr lang="en-US" smtClean="0"/>
              <a:t>Lengan robot mengencangkan </a:t>
            </a:r>
            <a:r>
              <a:rPr lang="en-US" i="1" smtClean="0"/>
              <a:t>n</a:t>
            </a:r>
            <a:r>
              <a:rPr lang="en-US" smtClean="0"/>
              <a:t> buah mur pada beberapa buah peralatan mesin dalam sebuah jalur perakitan. </a:t>
            </a:r>
          </a:p>
          <a:p>
            <a:pPr eaLnBrk="1" hangingPunct="1">
              <a:lnSpc>
                <a:spcPct val="90000"/>
              </a:lnSpc>
            </a:pPr>
            <a:r>
              <a:rPr lang="en-US" smtClean="0"/>
              <a:t>Produksi </a:t>
            </a:r>
            <a:r>
              <a:rPr lang="en-US" i="1" smtClean="0"/>
              <a:t>n</a:t>
            </a:r>
            <a:r>
              <a:rPr lang="en-US" smtClean="0"/>
              <a:t> komoditi berbeda dalam sebuah siklus. </a:t>
            </a:r>
          </a:p>
        </p:txBody>
      </p:sp>
    </p:spTree>
    <p:custDataLst>
      <p:tags r:id="rId1"/>
    </p:custData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5"/>
          <p:cNvSpPr>
            <a:spLocks noGrp="1" noChangeArrowheads="1"/>
          </p:cNvSpPr>
          <p:nvPr>
            <p:ph type="title"/>
          </p:nvPr>
        </p:nvSpPr>
        <p:spPr/>
        <p:txBody>
          <a:bodyPr/>
          <a:lstStyle/>
          <a:p>
            <a:pPr eaLnBrk="1" hangingPunct="1"/>
            <a:r>
              <a:rPr lang="en-US" sz="4000" b="1" i="1" smtClean="0"/>
              <a:t>Travelling Salesperson Problem</a:t>
            </a:r>
            <a:r>
              <a:rPr lang="en-US" sz="4000" b="1" smtClean="0"/>
              <a:t> </a:t>
            </a:r>
          </a:p>
        </p:txBody>
      </p:sp>
      <p:sp>
        <p:nvSpPr>
          <p:cNvPr id="57348" name="Rectangle 3"/>
          <p:cNvSpPr>
            <a:spLocks noGrp="1" noChangeArrowheads="1"/>
          </p:cNvSpPr>
          <p:nvPr>
            <p:ph type="body" sz="half" idx="1"/>
          </p:nvPr>
        </p:nvSpPr>
        <p:spPr>
          <a:xfrm>
            <a:off x="457200" y="1981200"/>
            <a:ext cx="8435975" cy="3886200"/>
          </a:xfrm>
        </p:spPr>
        <p:txBody>
          <a:bodyPr/>
          <a:lstStyle/>
          <a:p>
            <a:pPr eaLnBrk="1" hangingPunct="1">
              <a:lnSpc>
                <a:spcPct val="80000"/>
              </a:lnSpc>
            </a:pPr>
            <a:r>
              <a:rPr lang="en-US" sz="2200" smtClean="0"/>
              <a:t>Jumlah sirkuit Hamilton di dalam graf lengkap dengan n simpul:</a:t>
            </a:r>
          </a:p>
          <a:p>
            <a:pPr eaLnBrk="1" hangingPunct="1">
              <a:lnSpc>
                <a:spcPct val="80000"/>
              </a:lnSpc>
              <a:buFont typeface="Wingdings" pitchFamily="2" charset="2"/>
              <a:buNone/>
            </a:pPr>
            <a:r>
              <a:rPr lang="en-US" sz="2200" smtClean="0"/>
              <a:t>     (</a:t>
            </a:r>
            <a:r>
              <a:rPr lang="en-US" sz="2200" i="1" smtClean="0"/>
              <a:t>n</a:t>
            </a:r>
            <a:r>
              <a:rPr lang="en-US" sz="2200" smtClean="0"/>
              <a:t> - 1)!/2.</a:t>
            </a:r>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r>
              <a:rPr lang="en-US" sz="2000" smtClean="0"/>
              <a:t>Graf di atas memiliki (4 – 1)!/2 = 3 sirkuit Hamilton, yaitu:</a:t>
            </a:r>
            <a:endParaRPr lang="en-US" sz="2000" i="1" smtClean="0"/>
          </a:p>
          <a:p>
            <a:pPr eaLnBrk="1" hangingPunct="1">
              <a:lnSpc>
                <a:spcPct val="80000"/>
              </a:lnSpc>
              <a:buFont typeface="Wingdings" pitchFamily="2" charset="2"/>
              <a:buNone/>
            </a:pPr>
            <a:r>
              <a:rPr lang="en-US" sz="2000" smtClean="0"/>
              <a:t>I</a:t>
            </a:r>
            <a:r>
              <a:rPr lang="en-US" sz="2000" baseline="-25000" smtClean="0"/>
              <a:t>1</a:t>
            </a:r>
            <a:r>
              <a:rPr lang="en-US" sz="2000" smtClean="0"/>
              <a:t> = (</a:t>
            </a:r>
            <a:r>
              <a:rPr lang="en-US" sz="2000" i="1" smtClean="0"/>
              <a:t>a</a:t>
            </a:r>
            <a:r>
              <a:rPr lang="en-US" sz="2000" smtClean="0"/>
              <a:t>, </a:t>
            </a:r>
            <a:r>
              <a:rPr lang="en-US" sz="2000" i="1" smtClean="0"/>
              <a:t>b</a:t>
            </a:r>
            <a:r>
              <a:rPr lang="en-US" sz="2000" smtClean="0"/>
              <a:t>, </a:t>
            </a:r>
            <a:r>
              <a:rPr lang="en-US" sz="2000" i="1" smtClean="0"/>
              <a:t>c</a:t>
            </a:r>
            <a:r>
              <a:rPr lang="en-US" sz="2000" smtClean="0"/>
              <a:t>, </a:t>
            </a:r>
            <a:r>
              <a:rPr lang="en-US" sz="2000" i="1" smtClean="0"/>
              <a:t>d</a:t>
            </a:r>
            <a:r>
              <a:rPr lang="en-US" sz="2000" smtClean="0"/>
              <a:t>, </a:t>
            </a:r>
            <a:r>
              <a:rPr lang="en-US" sz="2000" i="1" smtClean="0"/>
              <a:t>a</a:t>
            </a:r>
            <a:r>
              <a:rPr lang="en-US" sz="2000" smtClean="0"/>
              <a:t>) atau (</a:t>
            </a:r>
            <a:r>
              <a:rPr lang="en-US" sz="2000" i="1" smtClean="0"/>
              <a:t>a</a:t>
            </a:r>
            <a:r>
              <a:rPr lang="en-US" sz="2000" smtClean="0"/>
              <a:t>, </a:t>
            </a:r>
            <a:r>
              <a:rPr lang="en-US" sz="2000" i="1" smtClean="0"/>
              <a:t>d</a:t>
            </a:r>
            <a:r>
              <a:rPr lang="en-US" sz="2000" smtClean="0"/>
              <a:t>, </a:t>
            </a:r>
            <a:r>
              <a:rPr lang="en-US" sz="2000" i="1" smtClean="0"/>
              <a:t>c</a:t>
            </a:r>
            <a:r>
              <a:rPr lang="en-US" sz="2000" smtClean="0"/>
              <a:t>, </a:t>
            </a:r>
            <a:r>
              <a:rPr lang="en-US" sz="2000" i="1" smtClean="0"/>
              <a:t>b</a:t>
            </a:r>
            <a:r>
              <a:rPr lang="en-US" sz="2000" smtClean="0"/>
              <a:t>, </a:t>
            </a:r>
            <a:r>
              <a:rPr lang="en-US" sz="2000" i="1" smtClean="0"/>
              <a:t>a</a:t>
            </a:r>
            <a:r>
              <a:rPr lang="en-US" sz="2000" smtClean="0"/>
              <a:t>)  ==&gt; panjang = 10 + 12 + 8 + 15 = 45</a:t>
            </a:r>
          </a:p>
          <a:p>
            <a:pPr eaLnBrk="1" hangingPunct="1">
              <a:lnSpc>
                <a:spcPct val="80000"/>
              </a:lnSpc>
              <a:buFont typeface="Wingdings" pitchFamily="2" charset="2"/>
              <a:buNone/>
            </a:pPr>
            <a:r>
              <a:rPr lang="en-US" sz="2000" smtClean="0"/>
              <a:t>I</a:t>
            </a:r>
            <a:r>
              <a:rPr lang="en-US" sz="2000" baseline="-25000" smtClean="0"/>
              <a:t>2</a:t>
            </a:r>
            <a:r>
              <a:rPr lang="en-US" sz="2000" smtClean="0"/>
              <a:t> = (</a:t>
            </a:r>
            <a:r>
              <a:rPr lang="en-US" sz="2000" i="1" smtClean="0"/>
              <a:t>a</a:t>
            </a:r>
            <a:r>
              <a:rPr lang="en-US" sz="2000" smtClean="0"/>
              <a:t>, </a:t>
            </a:r>
            <a:r>
              <a:rPr lang="en-US" sz="2000" i="1" smtClean="0"/>
              <a:t>c</a:t>
            </a:r>
            <a:r>
              <a:rPr lang="en-US" sz="2000" smtClean="0"/>
              <a:t>, </a:t>
            </a:r>
            <a:r>
              <a:rPr lang="en-US" sz="2000" i="1" smtClean="0"/>
              <a:t>d</a:t>
            </a:r>
            <a:r>
              <a:rPr lang="en-US" sz="2000" smtClean="0"/>
              <a:t>, </a:t>
            </a:r>
            <a:r>
              <a:rPr lang="en-US" sz="2000" i="1" smtClean="0"/>
              <a:t>b</a:t>
            </a:r>
            <a:r>
              <a:rPr lang="en-US" sz="2000" smtClean="0"/>
              <a:t>, </a:t>
            </a:r>
            <a:r>
              <a:rPr lang="en-US" sz="2000" i="1" smtClean="0"/>
              <a:t>a</a:t>
            </a:r>
            <a:r>
              <a:rPr lang="en-US" sz="2000" smtClean="0"/>
              <a:t>) atau (</a:t>
            </a:r>
            <a:r>
              <a:rPr lang="en-US" sz="2000" i="1" smtClean="0"/>
              <a:t>a</a:t>
            </a:r>
            <a:r>
              <a:rPr lang="en-US" sz="2000" smtClean="0"/>
              <a:t>, </a:t>
            </a:r>
            <a:r>
              <a:rPr lang="en-US" sz="2000" i="1" smtClean="0"/>
              <a:t>b</a:t>
            </a:r>
            <a:r>
              <a:rPr lang="en-US" sz="2000" smtClean="0"/>
              <a:t>, </a:t>
            </a:r>
            <a:r>
              <a:rPr lang="en-US" sz="2000" i="1" smtClean="0"/>
              <a:t>d</a:t>
            </a:r>
            <a:r>
              <a:rPr lang="en-US" sz="2000" smtClean="0"/>
              <a:t>, </a:t>
            </a:r>
            <a:r>
              <a:rPr lang="en-US" sz="2000" i="1" smtClean="0"/>
              <a:t>c</a:t>
            </a:r>
            <a:r>
              <a:rPr lang="en-US" sz="2000" smtClean="0"/>
              <a:t>, </a:t>
            </a:r>
            <a:r>
              <a:rPr lang="en-US" sz="2000" i="1" smtClean="0"/>
              <a:t>a</a:t>
            </a:r>
            <a:r>
              <a:rPr lang="en-US" sz="2000" smtClean="0"/>
              <a:t>)  ==&gt; panjang = 12 + 5 + 9 + 15 = 41</a:t>
            </a:r>
          </a:p>
          <a:p>
            <a:pPr eaLnBrk="1" hangingPunct="1">
              <a:lnSpc>
                <a:spcPct val="80000"/>
              </a:lnSpc>
              <a:buFont typeface="Wingdings" pitchFamily="2" charset="2"/>
              <a:buNone/>
            </a:pPr>
            <a:r>
              <a:rPr lang="en-US" sz="2000" smtClean="0"/>
              <a:t>I</a:t>
            </a:r>
            <a:r>
              <a:rPr lang="en-US" sz="2000" baseline="-25000" smtClean="0"/>
              <a:t>3</a:t>
            </a:r>
            <a:r>
              <a:rPr lang="en-US" sz="2000" smtClean="0"/>
              <a:t> = (</a:t>
            </a:r>
            <a:r>
              <a:rPr lang="en-US" sz="2000" i="1" smtClean="0"/>
              <a:t>a</a:t>
            </a:r>
            <a:r>
              <a:rPr lang="en-US" sz="2000" smtClean="0"/>
              <a:t>, </a:t>
            </a:r>
            <a:r>
              <a:rPr lang="en-US" sz="2000" i="1" smtClean="0"/>
              <a:t>c</a:t>
            </a:r>
            <a:r>
              <a:rPr lang="en-US" sz="2000" smtClean="0"/>
              <a:t>, </a:t>
            </a:r>
            <a:r>
              <a:rPr lang="en-US" sz="2000" i="1" smtClean="0"/>
              <a:t>b</a:t>
            </a:r>
            <a:r>
              <a:rPr lang="en-US" sz="2000" smtClean="0"/>
              <a:t>, </a:t>
            </a:r>
            <a:r>
              <a:rPr lang="en-US" sz="2000" i="1" smtClean="0"/>
              <a:t>d</a:t>
            </a:r>
            <a:r>
              <a:rPr lang="en-US" sz="2000" smtClean="0"/>
              <a:t>, a) atau (</a:t>
            </a:r>
            <a:r>
              <a:rPr lang="en-US" sz="2000" i="1" smtClean="0"/>
              <a:t>a</a:t>
            </a:r>
            <a:r>
              <a:rPr lang="en-US" sz="2000" smtClean="0"/>
              <a:t>, </a:t>
            </a:r>
            <a:r>
              <a:rPr lang="en-US" sz="2000" i="1" smtClean="0"/>
              <a:t>d</a:t>
            </a:r>
            <a:r>
              <a:rPr lang="en-US" sz="2000" smtClean="0"/>
              <a:t>, </a:t>
            </a:r>
            <a:r>
              <a:rPr lang="en-US" sz="2000" i="1" smtClean="0"/>
              <a:t>b</a:t>
            </a:r>
            <a:r>
              <a:rPr lang="en-US" sz="2000" smtClean="0"/>
              <a:t>, </a:t>
            </a:r>
            <a:r>
              <a:rPr lang="en-US" sz="2000" i="1" smtClean="0"/>
              <a:t>c</a:t>
            </a:r>
            <a:r>
              <a:rPr lang="en-US" sz="2000" smtClean="0"/>
              <a:t>, </a:t>
            </a:r>
            <a:r>
              <a:rPr lang="en-US" sz="2000" i="1" smtClean="0"/>
              <a:t>a</a:t>
            </a:r>
            <a:r>
              <a:rPr lang="en-US" sz="2000" smtClean="0"/>
              <a:t>)  ==&gt; panjang  = 10 + 5 + 9 + 8 = 32</a:t>
            </a:r>
          </a:p>
        </p:txBody>
      </p:sp>
      <p:graphicFrame>
        <p:nvGraphicFramePr>
          <p:cNvPr id="57346" name="Object 4"/>
          <p:cNvGraphicFramePr>
            <a:graphicFrameLocks noGrp="1" noChangeAspect="1"/>
          </p:cNvGraphicFramePr>
          <p:nvPr>
            <p:ph sz="half" idx="2"/>
          </p:nvPr>
        </p:nvGraphicFramePr>
        <p:xfrm>
          <a:off x="3419475" y="2349500"/>
          <a:ext cx="2447925" cy="1644650"/>
        </p:xfrm>
        <a:graphic>
          <a:graphicData uri="http://schemas.openxmlformats.org/presentationml/2006/ole">
            <mc:AlternateContent xmlns:mc="http://schemas.openxmlformats.org/markup-compatibility/2006">
              <mc:Choice xmlns:v="urn:schemas-microsoft-com:vml" Requires="v">
                <p:oleObj spid="_x0000_s57363" name="Visio" r:id="rId3" imgW="2169360" imgH="1456920" progId="Visio.Drawing.11">
                  <p:embed/>
                </p:oleObj>
              </mc:Choice>
              <mc:Fallback>
                <p:oleObj name="Visio" r:id="rId3" imgW="2169360" imgH="14569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349500"/>
                        <a:ext cx="2447925"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7"/>
          <p:cNvSpPr>
            <a:spLocks noGrp="1" noChangeArrowheads="1"/>
          </p:cNvSpPr>
          <p:nvPr>
            <p:ph type="title"/>
          </p:nvPr>
        </p:nvSpPr>
        <p:spPr/>
        <p:txBody>
          <a:bodyPr/>
          <a:lstStyle/>
          <a:p>
            <a:pPr eaLnBrk="1" hangingPunct="1"/>
            <a:r>
              <a:rPr lang="en-US" sz="4000" b="1" i="1" smtClean="0"/>
              <a:t>Travelling Salesperson Problem</a:t>
            </a:r>
          </a:p>
        </p:txBody>
      </p:sp>
      <p:sp>
        <p:nvSpPr>
          <p:cNvPr id="58372" name="Rectangle 8"/>
          <p:cNvSpPr>
            <a:spLocks noGrp="1" noChangeArrowheads="1"/>
          </p:cNvSpPr>
          <p:nvPr>
            <p:ph type="body" idx="1"/>
          </p:nvPr>
        </p:nvSpPr>
        <p:spPr/>
        <p:txBody>
          <a:bodyPr/>
          <a:lstStyle/>
          <a:p>
            <a:pPr eaLnBrk="1" hangingPunct="1"/>
            <a:r>
              <a:rPr lang="en-US" sz="2400" smtClean="0"/>
              <a:t>Jadi, sirkuit Hamilton terpendek adalah I3 = (</a:t>
            </a:r>
            <a:r>
              <a:rPr lang="en-US" sz="2400" i="1" smtClean="0"/>
              <a:t>a</a:t>
            </a:r>
            <a:r>
              <a:rPr lang="en-US" sz="2400" smtClean="0"/>
              <a:t>, </a:t>
            </a:r>
            <a:r>
              <a:rPr lang="en-US" sz="2400" i="1" smtClean="0"/>
              <a:t>c</a:t>
            </a:r>
            <a:r>
              <a:rPr lang="en-US" sz="2400" smtClean="0"/>
              <a:t>, </a:t>
            </a:r>
            <a:r>
              <a:rPr lang="en-US" sz="2400" i="1" smtClean="0"/>
              <a:t>b</a:t>
            </a:r>
            <a:r>
              <a:rPr lang="en-US" sz="2400" smtClean="0"/>
              <a:t>, </a:t>
            </a:r>
            <a:r>
              <a:rPr lang="en-US" sz="2400" i="1" smtClean="0"/>
              <a:t>d</a:t>
            </a:r>
            <a:r>
              <a:rPr lang="en-US" sz="2400" smtClean="0"/>
              <a:t>, </a:t>
            </a:r>
            <a:r>
              <a:rPr lang="en-US" sz="2400" i="1" smtClean="0"/>
              <a:t>a</a:t>
            </a:r>
            <a:r>
              <a:rPr lang="en-US" sz="2400" smtClean="0"/>
              <a:t>) atau (</a:t>
            </a:r>
            <a:r>
              <a:rPr lang="en-US" sz="2400" i="1" smtClean="0"/>
              <a:t>a</a:t>
            </a:r>
            <a:r>
              <a:rPr lang="en-US" sz="2400" smtClean="0"/>
              <a:t>, </a:t>
            </a:r>
            <a:r>
              <a:rPr lang="en-US" sz="2400" i="1" smtClean="0"/>
              <a:t>d</a:t>
            </a:r>
            <a:r>
              <a:rPr lang="en-US" sz="2400" smtClean="0"/>
              <a:t>, </a:t>
            </a:r>
            <a:r>
              <a:rPr lang="en-US" sz="2400" i="1" smtClean="0"/>
              <a:t>b</a:t>
            </a:r>
            <a:r>
              <a:rPr lang="en-US" sz="2400" smtClean="0"/>
              <a:t>, </a:t>
            </a:r>
            <a:r>
              <a:rPr lang="en-US" sz="2400" i="1" smtClean="0"/>
              <a:t>c</a:t>
            </a:r>
            <a:r>
              <a:rPr lang="en-US" sz="2400" smtClean="0"/>
              <a:t>, </a:t>
            </a:r>
            <a:r>
              <a:rPr lang="en-US" sz="2400" i="1" smtClean="0"/>
              <a:t>a</a:t>
            </a:r>
            <a:r>
              <a:rPr lang="en-US" sz="2400" smtClean="0"/>
              <a:t>) dengan panjang sirkuit = 10 + 5 + 9 + 8 = 32. </a:t>
            </a:r>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r>
              <a:rPr lang="en-US" sz="2400" smtClean="0"/>
              <a:t>Jika jumlah simpul </a:t>
            </a:r>
            <a:r>
              <a:rPr lang="en-US" sz="2400" i="1" smtClean="0"/>
              <a:t>n</a:t>
            </a:r>
            <a:r>
              <a:rPr lang="en-US" sz="2400" smtClean="0"/>
              <a:t> = 20 akan terdapat (19!)/2 sirkuit Hamilton atau sekitar 6 </a:t>
            </a:r>
            <a:r>
              <a:rPr lang="en-US" sz="2400" smtClean="0">
                <a:sym typeface="Symbol" pitchFamily="18" charset="2"/>
              </a:rPr>
              <a:t></a:t>
            </a:r>
            <a:r>
              <a:rPr lang="en-US" sz="2400" smtClean="0"/>
              <a:t> 10</a:t>
            </a:r>
            <a:r>
              <a:rPr lang="en-US" sz="2400" baseline="30000" smtClean="0"/>
              <a:t>16</a:t>
            </a:r>
            <a:r>
              <a:rPr lang="en-US" sz="2400" smtClean="0"/>
              <a:t> penyelesaian. </a:t>
            </a:r>
          </a:p>
        </p:txBody>
      </p:sp>
      <p:graphicFrame>
        <p:nvGraphicFramePr>
          <p:cNvPr id="58370" name="Object 4"/>
          <p:cNvGraphicFramePr>
            <a:graphicFrameLocks noGrp="1" noChangeAspect="1"/>
          </p:cNvGraphicFramePr>
          <p:nvPr>
            <p:ph idx="4294967295"/>
          </p:nvPr>
        </p:nvGraphicFramePr>
        <p:xfrm>
          <a:off x="1476375" y="2924175"/>
          <a:ext cx="6794500" cy="2105025"/>
        </p:xfrm>
        <a:graphic>
          <a:graphicData uri="http://schemas.openxmlformats.org/presentationml/2006/ole">
            <mc:AlternateContent xmlns:mc="http://schemas.openxmlformats.org/markup-compatibility/2006">
              <mc:Choice xmlns:v="urn:schemas-microsoft-com:vml" Requires="v">
                <p:oleObj spid="_x0000_s58387" name="Visio" r:id="rId3" imgW="6362640" imgH="1456920" progId="Visio.Drawing.11">
                  <p:embed/>
                </p:oleObj>
              </mc:Choice>
              <mc:Fallback>
                <p:oleObj name="Visio" r:id="rId3" imgW="6362640" imgH="14569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924175"/>
                        <a:ext cx="6794500" cy="210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b="1" smtClean="0"/>
              <a:t>Beberapa Aplikasi Graf</a:t>
            </a:r>
          </a:p>
        </p:txBody>
      </p:sp>
      <p:sp>
        <p:nvSpPr>
          <p:cNvPr id="13312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b="1" smtClean="0"/>
              <a:t>c.  Persoalan Tukang Pos Cina (</a:t>
            </a:r>
            <a:r>
              <a:rPr lang="en-US" sz="2400" b="1" i="1" smtClean="0"/>
              <a:t>Chinese Postman Problem</a:t>
            </a:r>
            <a:r>
              <a:rPr lang="en-US" sz="2400" b="1" smtClean="0"/>
              <a:t>) </a:t>
            </a:r>
            <a:endParaRPr lang="en-AU" sz="2400" smtClean="0"/>
          </a:p>
          <a:p>
            <a:pPr eaLnBrk="1" hangingPunct="1">
              <a:lnSpc>
                <a:spcPct val="90000"/>
              </a:lnSpc>
            </a:pPr>
            <a:r>
              <a:rPr lang="en-AU" sz="2400" smtClean="0"/>
              <a:t>Dikemukakan oleh Mei Gan (berasal dari Cina) pada tahun 1962. </a:t>
            </a:r>
          </a:p>
          <a:p>
            <a:pPr eaLnBrk="1" hangingPunct="1">
              <a:lnSpc>
                <a:spcPct val="90000"/>
              </a:lnSpc>
            </a:pPr>
            <a:r>
              <a:rPr lang="en-AU" sz="2400" smtClean="0"/>
              <a:t>Masalahnya adalah sebagai berikut: </a:t>
            </a:r>
            <a:r>
              <a:rPr lang="en-AU" sz="2400" i="1" smtClean="0"/>
              <a:t>seorang tukang pos akan mengantar surat ke alamat-alamat sepanjang jalan di suatu daerah. Bagaimana ia merencanakan rute perjalanannya supaya ia melewati setiap jalan tepat sekali dan kembali lagi ke tempat awal keberangkatan.</a:t>
            </a:r>
            <a:r>
              <a:rPr lang="en-AU" sz="2400" smtClean="0"/>
              <a:t> </a:t>
            </a:r>
          </a:p>
          <a:p>
            <a:pPr eaLnBrk="1" hangingPunct="1">
              <a:lnSpc>
                <a:spcPct val="90000"/>
              </a:lnSpc>
              <a:buFont typeface="Wingdings" pitchFamily="2" charset="2"/>
              <a:buNone/>
            </a:pPr>
            <a:r>
              <a:rPr lang="en-AU" sz="2400" smtClean="0"/>
              <a:t>===&gt; menentukan sirkuit Euler di dalam graf. </a:t>
            </a:r>
            <a:endParaRPr lang="en-US" sz="2400" smtClean="0"/>
          </a:p>
        </p:txBody>
      </p:sp>
    </p:spTree>
    <p:custDataLst>
      <p:tags r:id="rId1"/>
    </p:custData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7"/>
          <p:cNvSpPr>
            <a:spLocks noGrp="1" noChangeArrowheads="1"/>
          </p:cNvSpPr>
          <p:nvPr>
            <p:ph type="title"/>
          </p:nvPr>
        </p:nvSpPr>
        <p:spPr/>
        <p:txBody>
          <a:bodyPr/>
          <a:lstStyle/>
          <a:p>
            <a:pPr eaLnBrk="1" hangingPunct="1"/>
            <a:r>
              <a:rPr lang="en-US" b="1" i="1" smtClean="0"/>
              <a:t>Chinese Postman Problem</a:t>
            </a:r>
          </a:p>
        </p:txBody>
      </p:sp>
      <p:sp>
        <p:nvSpPr>
          <p:cNvPr id="59396" name="Rectangle 8"/>
          <p:cNvSpPr>
            <a:spLocks noGrp="1" noChangeArrowheads="1"/>
          </p:cNvSpPr>
          <p:nvPr>
            <p:ph type="body" idx="1"/>
          </p:nvPr>
        </p:nvSpPr>
        <p:spPr/>
        <p:txBody>
          <a:bodyPr/>
          <a:lstStyle/>
          <a:p>
            <a:pPr eaLnBrk="1" hangingPunct="1"/>
            <a:r>
              <a:rPr lang="en-AU" sz="2800" smtClean="0"/>
              <a:t>Lintasan yang dilalui tukang pos: </a:t>
            </a:r>
            <a:r>
              <a:rPr lang="en-AU" sz="2800" i="1" smtClean="0"/>
              <a:t>A</a:t>
            </a:r>
            <a:r>
              <a:rPr lang="en-AU" sz="2800" smtClean="0"/>
              <a:t>, </a:t>
            </a:r>
            <a:r>
              <a:rPr lang="en-AU" sz="2800" i="1" smtClean="0"/>
              <a:t>B</a:t>
            </a:r>
            <a:r>
              <a:rPr lang="en-AU" sz="2800" smtClean="0"/>
              <a:t>, </a:t>
            </a:r>
            <a:r>
              <a:rPr lang="en-AU" sz="2800" i="1" smtClean="0"/>
              <a:t>C</a:t>
            </a:r>
            <a:r>
              <a:rPr lang="en-AU" sz="2800" smtClean="0"/>
              <a:t>, </a:t>
            </a:r>
            <a:r>
              <a:rPr lang="en-AU" sz="2800" i="1" smtClean="0"/>
              <a:t>D</a:t>
            </a:r>
            <a:r>
              <a:rPr lang="en-AU" sz="2800" smtClean="0"/>
              <a:t>, </a:t>
            </a:r>
            <a:r>
              <a:rPr lang="en-AU" sz="2800" i="1" smtClean="0"/>
              <a:t>E</a:t>
            </a:r>
            <a:r>
              <a:rPr lang="en-AU" sz="2800" smtClean="0"/>
              <a:t>, </a:t>
            </a:r>
            <a:r>
              <a:rPr lang="en-AU" sz="2800" i="1" smtClean="0"/>
              <a:t>F</a:t>
            </a:r>
            <a:r>
              <a:rPr lang="en-AU" sz="2800" smtClean="0"/>
              <a:t>, </a:t>
            </a:r>
            <a:r>
              <a:rPr lang="en-AU" sz="2800" i="1" smtClean="0"/>
              <a:t>C</a:t>
            </a:r>
            <a:r>
              <a:rPr lang="en-AU" sz="2800" smtClean="0"/>
              <a:t>, </a:t>
            </a:r>
            <a:r>
              <a:rPr lang="en-AU" sz="2800" i="1" smtClean="0"/>
              <a:t>E</a:t>
            </a:r>
            <a:r>
              <a:rPr lang="en-AU" sz="2800" smtClean="0"/>
              <a:t>, </a:t>
            </a:r>
            <a:r>
              <a:rPr lang="en-AU" sz="2800" i="1" smtClean="0"/>
              <a:t>B</a:t>
            </a:r>
            <a:r>
              <a:rPr lang="en-AU" sz="2800" smtClean="0"/>
              <a:t>, </a:t>
            </a:r>
            <a:r>
              <a:rPr lang="en-AU" sz="2800" i="1" smtClean="0"/>
              <a:t>F</a:t>
            </a:r>
            <a:r>
              <a:rPr lang="en-AU" sz="2800" smtClean="0"/>
              <a:t>, </a:t>
            </a:r>
            <a:r>
              <a:rPr lang="en-AU" sz="2800" i="1" smtClean="0"/>
              <a:t>A</a:t>
            </a:r>
            <a:r>
              <a:rPr lang="en-AU" sz="2800" smtClean="0"/>
              <a:t>.</a:t>
            </a:r>
            <a:endParaRPr lang="en-US" sz="2800" smtClean="0"/>
          </a:p>
        </p:txBody>
      </p:sp>
      <p:graphicFrame>
        <p:nvGraphicFramePr>
          <p:cNvPr id="59394" name="Object 4"/>
          <p:cNvGraphicFramePr>
            <a:graphicFrameLocks noGrp="1" noChangeAspect="1"/>
          </p:cNvGraphicFramePr>
          <p:nvPr>
            <p:ph idx="4294967295"/>
          </p:nvPr>
        </p:nvGraphicFramePr>
        <p:xfrm>
          <a:off x="2195513" y="3284538"/>
          <a:ext cx="4824412" cy="2308225"/>
        </p:xfrm>
        <a:graphic>
          <a:graphicData uri="http://schemas.openxmlformats.org/presentationml/2006/ole">
            <mc:AlternateContent xmlns:mc="http://schemas.openxmlformats.org/markup-compatibility/2006">
              <mc:Choice xmlns:v="urn:schemas-microsoft-com:vml" Requires="v">
                <p:oleObj spid="_x0000_s59412" name="Visio" r:id="rId4" imgW="3046680" imgH="1456920" progId="Visio.Drawing.11">
                  <p:embed/>
                </p:oleObj>
              </mc:Choice>
              <mc:Fallback>
                <p:oleObj name="Visio" r:id="rId4" imgW="3046680" imgH="14569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3284538"/>
                        <a:ext cx="4824412" cy="230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b="1" smtClean="0"/>
              <a:t>Jenis-Jenis Graph</a:t>
            </a:r>
          </a:p>
        </p:txBody>
      </p:sp>
      <p:sp>
        <p:nvSpPr>
          <p:cNvPr id="72707" name="Rectangle 3"/>
          <p:cNvSpPr>
            <a:spLocks noGrp="1" noChangeArrowheads="1"/>
          </p:cNvSpPr>
          <p:nvPr>
            <p:ph type="body" idx="1"/>
          </p:nvPr>
        </p:nvSpPr>
        <p:spPr/>
        <p:txBody>
          <a:bodyPr/>
          <a:lstStyle/>
          <a:p>
            <a:pPr marL="0" indent="0" eaLnBrk="1" hangingPunct="1">
              <a:lnSpc>
                <a:spcPct val="90000"/>
              </a:lnSpc>
              <a:buFont typeface="Wingdings" pitchFamily="2" charset="2"/>
              <a:buNone/>
            </a:pPr>
            <a:r>
              <a:rPr lang="en-AU" smtClean="0"/>
              <a:t>Berdasarkan ada tidaknya gelang atau sisi ganda pada suatu graph, maka graph digolongkan menjadi dua jenis:</a:t>
            </a:r>
          </a:p>
          <a:p>
            <a:pPr marL="0" indent="0" eaLnBrk="1" hangingPunct="1">
              <a:lnSpc>
                <a:spcPct val="90000"/>
              </a:lnSpc>
              <a:buFont typeface="Wingdings" pitchFamily="2" charset="2"/>
              <a:buNone/>
            </a:pPr>
            <a:endParaRPr lang="en-US" smtClean="0"/>
          </a:p>
          <a:p>
            <a:pPr marL="0" indent="0" eaLnBrk="1" hangingPunct="1">
              <a:lnSpc>
                <a:spcPct val="90000"/>
              </a:lnSpc>
              <a:buFont typeface="Wingdings" pitchFamily="2" charset="2"/>
              <a:buNone/>
            </a:pPr>
            <a:r>
              <a:rPr lang="en-US" smtClean="0"/>
              <a:t>1. </a:t>
            </a:r>
            <a:r>
              <a:rPr lang="en-US" b="1" smtClean="0"/>
              <a:t>Graph sederhana</a:t>
            </a:r>
            <a:r>
              <a:rPr lang="en-US" smtClean="0"/>
              <a:t> (</a:t>
            </a:r>
            <a:r>
              <a:rPr lang="en-US" i="1" smtClean="0"/>
              <a:t>simple graph</a:t>
            </a:r>
            <a:r>
              <a:rPr lang="en-US" smtClean="0"/>
              <a:t>).</a:t>
            </a:r>
          </a:p>
          <a:p>
            <a:pPr marL="0" indent="0" eaLnBrk="1" hangingPunct="1">
              <a:lnSpc>
                <a:spcPct val="90000"/>
              </a:lnSpc>
              <a:buFont typeface="Wingdings" pitchFamily="2" charset="2"/>
              <a:buNone/>
            </a:pPr>
            <a:r>
              <a:rPr lang="en-US" smtClean="0"/>
              <a:t>2. </a:t>
            </a:r>
            <a:r>
              <a:rPr lang="en-US" b="1" smtClean="0"/>
              <a:t>Graph tak-sederhana</a:t>
            </a:r>
            <a:r>
              <a:rPr lang="en-US" smtClean="0"/>
              <a:t> (</a:t>
            </a:r>
            <a:r>
              <a:rPr lang="en-US" i="1" smtClean="0"/>
              <a:t>unsimple-graph</a:t>
            </a:r>
            <a:r>
              <a:rPr lang="en-US" smtClean="0"/>
              <a:t>).</a:t>
            </a:r>
          </a:p>
          <a:p>
            <a:pPr marL="0" indent="0" eaLnBrk="1" hangingPunct="1">
              <a:lnSpc>
                <a:spcPct val="90000"/>
              </a:lnSpc>
              <a:buFont typeface="Wingdings" pitchFamily="2" charset="2"/>
              <a:buNone/>
            </a:pPr>
            <a:r>
              <a:rPr lang="en-US" smtClean="0"/>
              <a:t>    </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z="4000" b="1" smtClean="0"/>
              <a:t>Graph sederhana</a:t>
            </a:r>
            <a:r>
              <a:rPr lang="en-US" sz="4000" smtClean="0"/>
              <a:t> (</a:t>
            </a:r>
            <a:r>
              <a:rPr lang="en-US" sz="4000" i="1" smtClean="0"/>
              <a:t>simple graph</a:t>
            </a:r>
            <a:r>
              <a:rPr lang="en-US" sz="4000" smtClean="0"/>
              <a:t>)</a:t>
            </a:r>
          </a:p>
        </p:txBody>
      </p:sp>
      <p:sp>
        <p:nvSpPr>
          <p:cNvPr id="73731" name="Rectangle 3"/>
          <p:cNvSpPr>
            <a:spLocks noGrp="1" noChangeArrowheads="1"/>
          </p:cNvSpPr>
          <p:nvPr>
            <p:ph type="body" idx="1"/>
          </p:nvPr>
        </p:nvSpPr>
        <p:spPr/>
        <p:txBody>
          <a:bodyPr/>
          <a:lstStyle/>
          <a:p>
            <a:pPr marL="0" indent="0" eaLnBrk="1" hangingPunct="1">
              <a:buFont typeface="Wingdings" pitchFamily="2" charset="2"/>
              <a:buNone/>
            </a:pPr>
            <a:r>
              <a:rPr lang="en-US" smtClean="0"/>
              <a:t>Graph yang tidak mengandung gelang maupun sisi-ganda dinamakan graph sederhana. </a:t>
            </a:r>
            <a:r>
              <a:rPr lang="en-US" i="1" smtClean="0"/>
              <a:t>G</a:t>
            </a:r>
            <a:r>
              <a:rPr lang="en-US" smtClean="0"/>
              <a:t>1 adalah contoh graph sederhana </a:t>
            </a:r>
          </a:p>
        </p:txBody>
      </p:sp>
      <p:grpSp>
        <p:nvGrpSpPr>
          <p:cNvPr id="73732" name="Group 4"/>
          <p:cNvGrpSpPr>
            <a:grpSpLocks/>
          </p:cNvGrpSpPr>
          <p:nvPr/>
        </p:nvGrpSpPr>
        <p:grpSpPr bwMode="auto">
          <a:xfrm rot="10703813" flipV="1">
            <a:off x="4067175" y="3933825"/>
            <a:ext cx="2238375" cy="2271713"/>
            <a:chOff x="1057" y="3517"/>
            <a:chExt cx="2258" cy="2287"/>
          </a:xfrm>
        </p:grpSpPr>
        <p:sp>
          <p:nvSpPr>
            <p:cNvPr id="73733" name="Freeform 5"/>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3734" name="Freeform 6"/>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3735" name="Freeform 7"/>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3736" name="Freeform 8"/>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3737" name="Freeform 9"/>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3738" name="Freeform 10"/>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3739" name="Freeform 11"/>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3740" name="Freeform 12"/>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3741" name="Line 13"/>
            <p:cNvSpPr>
              <a:spLocks noChangeShapeType="1"/>
            </p:cNvSpPr>
            <p:nvPr/>
          </p:nvSpPr>
          <p:spPr bwMode="auto">
            <a:xfrm flipH="1">
              <a:off x="1335" y="3845"/>
              <a:ext cx="851" cy="850"/>
            </a:xfrm>
            <a:prstGeom prst="line">
              <a:avLst/>
            </a:prstGeom>
            <a:noFill/>
            <a:ln w="3175">
              <a:solidFill>
                <a:srgbClr val="000000"/>
              </a:solidFill>
              <a:round/>
              <a:headEnd/>
              <a:tailEnd/>
            </a:ln>
          </p:spPr>
          <p:txBody>
            <a:bodyPr/>
            <a:lstStyle/>
            <a:p>
              <a:endParaRPr lang="en-US"/>
            </a:p>
          </p:txBody>
        </p:sp>
        <p:sp>
          <p:nvSpPr>
            <p:cNvPr id="73742" name="Line 14"/>
            <p:cNvSpPr>
              <a:spLocks noChangeShapeType="1"/>
            </p:cNvSpPr>
            <p:nvPr/>
          </p:nvSpPr>
          <p:spPr bwMode="auto">
            <a:xfrm>
              <a:off x="1335" y="4695"/>
              <a:ext cx="851" cy="850"/>
            </a:xfrm>
            <a:prstGeom prst="line">
              <a:avLst/>
            </a:prstGeom>
            <a:noFill/>
            <a:ln w="3175">
              <a:solidFill>
                <a:srgbClr val="000000"/>
              </a:solidFill>
              <a:round/>
              <a:headEnd/>
              <a:tailEnd/>
            </a:ln>
          </p:spPr>
          <p:txBody>
            <a:bodyPr/>
            <a:lstStyle/>
            <a:p>
              <a:endParaRPr lang="en-US"/>
            </a:p>
          </p:txBody>
        </p:sp>
        <p:sp>
          <p:nvSpPr>
            <p:cNvPr id="73743" name="Line 15"/>
            <p:cNvSpPr>
              <a:spLocks noChangeShapeType="1"/>
            </p:cNvSpPr>
            <p:nvPr/>
          </p:nvSpPr>
          <p:spPr bwMode="auto">
            <a:xfrm>
              <a:off x="2186" y="3845"/>
              <a:ext cx="850" cy="850"/>
            </a:xfrm>
            <a:prstGeom prst="line">
              <a:avLst/>
            </a:prstGeom>
            <a:noFill/>
            <a:ln w="3175">
              <a:solidFill>
                <a:srgbClr val="000000"/>
              </a:solidFill>
              <a:round/>
              <a:headEnd/>
              <a:tailEnd/>
            </a:ln>
          </p:spPr>
          <p:txBody>
            <a:bodyPr/>
            <a:lstStyle/>
            <a:p>
              <a:endParaRPr lang="en-US"/>
            </a:p>
          </p:txBody>
        </p:sp>
        <p:sp>
          <p:nvSpPr>
            <p:cNvPr id="73744" name="Line 16"/>
            <p:cNvSpPr>
              <a:spLocks noChangeShapeType="1"/>
            </p:cNvSpPr>
            <p:nvPr/>
          </p:nvSpPr>
          <p:spPr bwMode="auto">
            <a:xfrm flipH="1">
              <a:off x="2186" y="4695"/>
              <a:ext cx="850" cy="850"/>
            </a:xfrm>
            <a:prstGeom prst="line">
              <a:avLst/>
            </a:prstGeom>
            <a:noFill/>
            <a:ln w="3175">
              <a:solidFill>
                <a:srgbClr val="000000"/>
              </a:solidFill>
              <a:round/>
              <a:headEnd/>
              <a:tailEnd/>
            </a:ln>
          </p:spPr>
          <p:txBody>
            <a:bodyPr/>
            <a:lstStyle/>
            <a:p>
              <a:endParaRPr lang="en-US"/>
            </a:p>
          </p:txBody>
        </p:sp>
        <p:sp>
          <p:nvSpPr>
            <p:cNvPr id="73745" name="Line 17"/>
            <p:cNvSpPr>
              <a:spLocks noChangeShapeType="1"/>
            </p:cNvSpPr>
            <p:nvPr/>
          </p:nvSpPr>
          <p:spPr bwMode="auto">
            <a:xfrm>
              <a:off x="1335" y="4695"/>
              <a:ext cx="1701" cy="1"/>
            </a:xfrm>
            <a:prstGeom prst="line">
              <a:avLst/>
            </a:prstGeom>
            <a:noFill/>
            <a:ln w="3175">
              <a:solidFill>
                <a:srgbClr val="000000"/>
              </a:solidFill>
              <a:round/>
              <a:headEnd/>
              <a:tailEnd/>
            </a:ln>
          </p:spPr>
          <p:txBody>
            <a:bodyPr/>
            <a:lstStyle/>
            <a:p>
              <a:endParaRPr lang="en-US"/>
            </a:p>
          </p:txBody>
        </p:sp>
        <p:sp>
          <p:nvSpPr>
            <p:cNvPr id="73746" name="Rectangle 18"/>
            <p:cNvSpPr>
              <a:spLocks noChangeArrowheads="1"/>
            </p:cNvSpPr>
            <p:nvPr/>
          </p:nvSpPr>
          <p:spPr bwMode="auto">
            <a:xfrm>
              <a:off x="2120" y="3517"/>
              <a:ext cx="132" cy="210"/>
            </a:xfrm>
            <a:prstGeom prst="rect">
              <a:avLst/>
            </a:prstGeom>
            <a:noFill/>
            <a:ln w="9525">
              <a:noFill/>
              <a:miter lim="800000"/>
              <a:headEnd/>
              <a:tailEnd/>
            </a:ln>
          </p:spPr>
          <p:txBody>
            <a:bodyPr lIns="0" tIns="0" rIns="0" bIns="0"/>
            <a:lstStyle/>
            <a:p>
              <a:r>
                <a:rPr lang="en-US" sz="2000">
                  <a:solidFill>
                    <a:srgbClr val="000000"/>
                  </a:solidFill>
                </a:rPr>
                <a:t>1</a:t>
              </a:r>
              <a:endParaRPr lang="en-US" sz="2000"/>
            </a:p>
          </p:txBody>
        </p:sp>
        <p:sp>
          <p:nvSpPr>
            <p:cNvPr id="73747" name="Rectangle 19"/>
            <p:cNvSpPr>
              <a:spLocks noChangeArrowheads="1"/>
            </p:cNvSpPr>
            <p:nvPr/>
          </p:nvSpPr>
          <p:spPr bwMode="auto">
            <a:xfrm>
              <a:off x="1057" y="4555"/>
              <a:ext cx="132" cy="210"/>
            </a:xfrm>
            <a:prstGeom prst="rect">
              <a:avLst/>
            </a:prstGeom>
            <a:noFill/>
            <a:ln w="9525">
              <a:noFill/>
              <a:miter lim="800000"/>
              <a:headEnd/>
              <a:tailEnd/>
            </a:ln>
          </p:spPr>
          <p:txBody>
            <a:bodyPr lIns="0" tIns="0" rIns="0" bIns="0"/>
            <a:lstStyle/>
            <a:p>
              <a:r>
                <a:rPr lang="en-US" sz="2000">
                  <a:solidFill>
                    <a:srgbClr val="000000"/>
                  </a:solidFill>
                </a:rPr>
                <a:t>2</a:t>
              </a:r>
              <a:endParaRPr lang="en-US" sz="2000"/>
            </a:p>
          </p:txBody>
        </p:sp>
        <p:sp>
          <p:nvSpPr>
            <p:cNvPr id="73748" name="Rectangle 20"/>
            <p:cNvSpPr>
              <a:spLocks noChangeArrowheads="1"/>
            </p:cNvSpPr>
            <p:nvPr/>
          </p:nvSpPr>
          <p:spPr bwMode="auto">
            <a:xfrm>
              <a:off x="3183" y="4555"/>
              <a:ext cx="132" cy="210"/>
            </a:xfrm>
            <a:prstGeom prst="rect">
              <a:avLst/>
            </a:prstGeom>
            <a:noFill/>
            <a:ln w="9525">
              <a:noFill/>
              <a:miter lim="800000"/>
              <a:headEnd/>
              <a:tailEnd/>
            </a:ln>
          </p:spPr>
          <p:txBody>
            <a:bodyPr lIns="0" tIns="0" rIns="0" bIns="0"/>
            <a:lstStyle/>
            <a:p>
              <a:r>
                <a:rPr lang="en-US" sz="2000">
                  <a:solidFill>
                    <a:srgbClr val="000000"/>
                  </a:solidFill>
                </a:rPr>
                <a:t>3</a:t>
              </a:r>
              <a:endParaRPr lang="en-US" sz="2000"/>
            </a:p>
          </p:txBody>
        </p:sp>
        <p:sp>
          <p:nvSpPr>
            <p:cNvPr id="73749" name="Rectangle 21"/>
            <p:cNvSpPr>
              <a:spLocks noChangeArrowheads="1"/>
            </p:cNvSpPr>
            <p:nvPr/>
          </p:nvSpPr>
          <p:spPr bwMode="auto">
            <a:xfrm>
              <a:off x="2120" y="5594"/>
              <a:ext cx="132" cy="210"/>
            </a:xfrm>
            <a:prstGeom prst="rect">
              <a:avLst/>
            </a:prstGeom>
            <a:noFill/>
            <a:ln w="9525">
              <a:noFill/>
              <a:miter lim="800000"/>
              <a:headEnd/>
              <a:tailEnd/>
            </a:ln>
          </p:spPr>
          <p:txBody>
            <a:bodyPr lIns="0" tIns="0" rIns="0" bIns="0"/>
            <a:lstStyle/>
            <a:p>
              <a:r>
                <a:rPr lang="en-US" sz="2000">
                  <a:solidFill>
                    <a:srgbClr val="000000"/>
                  </a:solidFill>
                </a:rPr>
                <a:t>4</a:t>
              </a:r>
              <a:endParaRPr lang="en-US" sz="2000"/>
            </a:p>
          </p:txBody>
        </p:sp>
      </p:gr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z="4000" b="1" smtClean="0"/>
              <a:t>Graph tak-sederhana</a:t>
            </a:r>
            <a:r>
              <a:rPr lang="en-US" sz="4000" smtClean="0"/>
              <a:t> (</a:t>
            </a:r>
            <a:r>
              <a:rPr lang="en-US" sz="4000" i="1" smtClean="0"/>
              <a:t>unsimple-graph)</a:t>
            </a:r>
            <a:endParaRPr lang="en-US" sz="4000" smtClean="0"/>
          </a:p>
        </p:txBody>
      </p:sp>
      <p:sp>
        <p:nvSpPr>
          <p:cNvPr id="74755" name="Rectangle 3"/>
          <p:cNvSpPr>
            <a:spLocks noGrp="1" noChangeArrowheads="1"/>
          </p:cNvSpPr>
          <p:nvPr>
            <p:ph type="body" idx="1"/>
          </p:nvPr>
        </p:nvSpPr>
        <p:spPr>
          <a:xfrm>
            <a:off x="457200" y="1981200"/>
            <a:ext cx="8229600" cy="4256088"/>
          </a:xfrm>
        </p:spPr>
        <p:txBody>
          <a:bodyPr/>
          <a:lstStyle/>
          <a:p>
            <a:pPr marL="0" indent="0" eaLnBrk="1" hangingPunct="1">
              <a:buFont typeface="Wingdings" pitchFamily="2" charset="2"/>
              <a:buNone/>
            </a:pPr>
            <a:r>
              <a:rPr lang="en-US" smtClean="0"/>
              <a:t>Graph yang mengandung sisi ganda atau gelang dinamakan  graph tak-sederhana (</a:t>
            </a:r>
            <a:r>
              <a:rPr lang="en-US" i="1" smtClean="0"/>
              <a:t>unsimple graph</a:t>
            </a:r>
            <a:r>
              <a:rPr lang="en-US" smtClean="0"/>
              <a:t>). </a:t>
            </a:r>
            <a:r>
              <a:rPr lang="en-US" i="1" smtClean="0"/>
              <a:t>G</a:t>
            </a:r>
            <a:r>
              <a:rPr lang="en-US" smtClean="0"/>
              <a:t>2 dan </a:t>
            </a:r>
            <a:r>
              <a:rPr lang="en-US" i="1" smtClean="0"/>
              <a:t>G</a:t>
            </a:r>
            <a:r>
              <a:rPr lang="en-US" smtClean="0"/>
              <a:t>3 adalah contoh graph tak-sederhana </a:t>
            </a:r>
          </a:p>
        </p:txBody>
      </p:sp>
      <p:grpSp>
        <p:nvGrpSpPr>
          <p:cNvPr id="74756" name="Group 4"/>
          <p:cNvGrpSpPr>
            <a:grpSpLocks/>
          </p:cNvGrpSpPr>
          <p:nvPr/>
        </p:nvGrpSpPr>
        <p:grpSpPr bwMode="auto">
          <a:xfrm>
            <a:off x="4787900" y="3933825"/>
            <a:ext cx="3024188" cy="2125663"/>
            <a:chOff x="7009" y="3517"/>
            <a:chExt cx="2780" cy="2426"/>
          </a:xfrm>
        </p:grpSpPr>
        <p:sp>
          <p:nvSpPr>
            <p:cNvPr id="74791" name="Freeform 5"/>
            <p:cNvSpPr>
              <a:spLocks/>
            </p:cNvSpPr>
            <p:nvPr/>
          </p:nvSpPr>
          <p:spPr bwMode="auto">
            <a:xfrm>
              <a:off x="7244" y="4653"/>
              <a:ext cx="86" cy="85"/>
            </a:xfrm>
            <a:custGeom>
              <a:avLst/>
              <a:gdLst>
                <a:gd name="T0" fmla="*/ 0 w 86"/>
                <a:gd name="T1" fmla="*/ 42 h 85"/>
                <a:gd name="T2" fmla="*/ 0 w 86"/>
                <a:gd name="T3" fmla="*/ 39 h 85"/>
                <a:gd name="T4" fmla="*/ 2 w 86"/>
                <a:gd name="T5" fmla="*/ 33 h 85"/>
                <a:gd name="T6" fmla="*/ 4 w 86"/>
                <a:gd name="T7" fmla="*/ 26 h 85"/>
                <a:gd name="T8" fmla="*/ 8 w 86"/>
                <a:gd name="T9" fmla="*/ 19 h 85"/>
                <a:gd name="T10" fmla="*/ 13 w 86"/>
                <a:gd name="T11" fmla="*/ 12 h 85"/>
                <a:gd name="T12" fmla="*/ 20 w 86"/>
                <a:gd name="T13" fmla="*/ 7 h 85"/>
                <a:gd name="T14" fmla="*/ 27 w 86"/>
                <a:gd name="T15" fmla="*/ 3 h 85"/>
                <a:gd name="T16" fmla="*/ 34 w 86"/>
                <a:gd name="T17" fmla="*/ 1 h 85"/>
                <a:gd name="T18" fmla="*/ 39 w 86"/>
                <a:gd name="T19" fmla="*/ 0 h 85"/>
                <a:gd name="T20" fmla="*/ 43 w 86"/>
                <a:gd name="T21" fmla="*/ 0 h 85"/>
                <a:gd name="T22" fmla="*/ 48 w 86"/>
                <a:gd name="T23" fmla="*/ 0 h 85"/>
                <a:gd name="T24" fmla="*/ 52 w 86"/>
                <a:gd name="T25" fmla="*/ 1 h 85"/>
                <a:gd name="T26" fmla="*/ 61 w 86"/>
                <a:gd name="T27" fmla="*/ 3 h 85"/>
                <a:gd name="T28" fmla="*/ 68 w 86"/>
                <a:gd name="T29" fmla="*/ 7 h 85"/>
                <a:gd name="T30" fmla="*/ 73 w 86"/>
                <a:gd name="T31" fmla="*/ 12 h 85"/>
                <a:gd name="T32" fmla="*/ 78 w 86"/>
                <a:gd name="T33" fmla="*/ 19 h 85"/>
                <a:gd name="T34" fmla="*/ 82 w 86"/>
                <a:gd name="T35" fmla="*/ 26 h 85"/>
                <a:gd name="T36" fmla="*/ 86 w 86"/>
                <a:gd name="T37" fmla="*/ 33 h 85"/>
                <a:gd name="T38" fmla="*/ 86 w 86"/>
                <a:gd name="T39" fmla="*/ 39 h 85"/>
                <a:gd name="T40" fmla="*/ 86 w 86"/>
                <a:gd name="T41" fmla="*/ 42 h 85"/>
                <a:gd name="T42" fmla="*/ 86 w 86"/>
                <a:gd name="T43" fmla="*/ 42 h 85"/>
                <a:gd name="T44" fmla="*/ 86 w 86"/>
                <a:gd name="T45" fmla="*/ 47 h 85"/>
                <a:gd name="T46" fmla="*/ 86 w 86"/>
                <a:gd name="T47" fmla="*/ 51 h 85"/>
                <a:gd name="T48" fmla="*/ 82 w 86"/>
                <a:gd name="T49" fmla="*/ 60 h 85"/>
                <a:gd name="T50" fmla="*/ 78 w 86"/>
                <a:gd name="T51" fmla="*/ 67 h 85"/>
                <a:gd name="T52" fmla="*/ 73 w 86"/>
                <a:gd name="T53" fmla="*/ 72 h 85"/>
                <a:gd name="T54" fmla="*/ 68 w 86"/>
                <a:gd name="T55" fmla="*/ 78 h 85"/>
                <a:gd name="T56" fmla="*/ 61 w 86"/>
                <a:gd name="T57" fmla="*/ 81 h 85"/>
                <a:gd name="T58" fmla="*/ 52 w 86"/>
                <a:gd name="T59" fmla="*/ 85 h 85"/>
                <a:gd name="T60" fmla="*/ 48 w 86"/>
                <a:gd name="T61" fmla="*/ 85 h 85"/>
                <a:gd name="T62" fmla="*/ 43 w 86"/>
                <a:gd name="T63" fmla="*/ 85 h 85"/>
                <a:gd name="T64" fmla="*/ 39 w 86"/>
                <a:gd name="T65" fmla="*/ 85 h 85"/>
                <a:gd name="T66" fmla="*/ 34 w 86"/>
                <a:gd name="T67" fmla="*/ 85 h 85"/>
                <a:gd name="T68" fmla="*/ 27 w 86"/>
                <a:gd name="T69" fmla="*/ 81 h 85"/>
                <a:gd name="T70" fmla="*/ 20 w 86"/>
                <a:gd name="T71" fmla="*/ 78 h 85"/>
                <a:gd name="T72" fmla="*/ 13 w 86"/>
                <a:gd name="T73" fmla="*/ 72 h 85"/>
                <a:gd name="T74" fmla="*/ 8 w 86"/>
                <a:gd name="T75" fmla="*/ 67 h 85"/>
                <a:gd name="T76" fmla="*/ 4 w 86"/>
                <a:gd name="T77" fmla="*/ 60 h 85"/>
                <a:gd name="T78" fmla="*/ 2 w 86"/>
                <a:gd name="T79" fmla="*/ 51 h 85"/>
                <a:gd name="T80" fmla="*/ 0 w 86"/>
                <a:gd name="T81" fmla="*/ 47 h 85"/>
                <a:gd name="T82" fmla="*/ 0 w 86"/>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6"/>
                <a:gd name="T127" fmla="*/ 0 h 85"/>
                <a:gd name="T128" fmla="*/ 86 w 86"/>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6" h="85">
                  <a:moveTo>
                    <a:pt x="0" y="42"/>
                  </a:moveTo>
                  <a:lnTo>
                    <a:pt x="0" y="39"/>
                  </a:lnTo>
                  <a:lnTo>
                    <a:pt x="2" y="33"/>
                  </a:lnTo>
                  <a:lnTo>
                    <a:pt x="4" y="26"/>
                  </a:lnTo>
                  <a:lnTo>
                    <a:pt x="8"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6" y="33"/>
                  </a:lnTo>
                  <a:lnTo>
                    <a:pt x="86" y="39"/>
                  </a:lnTo>
                  <a:lnTo>
                    <a:pt x="86" y="42"/>
                  </a:lnTo>
                  <a:lnTo>
                    <a:pt x="86" y="47"/>
                  </a:lnTo>
                  <a:lnTo>
                    <a:pt x="86"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8"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4792" name="Freeform 6"/>
            <p:cNvSpPr>
              <a:spLocks/>
            </p:cNvSpPr>
            <p:nvPr/>
          </p:nvSpPr>
          <p:spPr bwMode="auto">
            <a:xfrm>
              <a:off x="7244" y="4653"/>
              <a:ext cx="86" cy="85"/>
            </a:xfrm>
            <a:custGeom>
              <a:avLst/>
              <a:gdLst>
                <a:gd name="T0" fmla="*/ 0 w 86"/>
                <a:gd name="T1" fmla="*/ 42 h 85"/>
                <a:gd name="T2" fmla="*/ 0 w 86"/>
                <a:gd name="T3" fmla="*/ 39 h 85"/>
                <a:gd name="T4" fmla="*/ 2 w 86"/>
                <a:gd name="T5" fmla="*/ 33 h 85"/>
                <a:gd name="T6" fmla="*/ 4 w 86"/>
                <a:gd name="T7" fmla="*/ 26 h 85"/>
                <a:gd name="T8" fmla="*/ 8 w 86"/>
                <a:gd name="T9" fmla="*/ 19 h 85"/>
                <a:gd name="T10" fmla="*/ 13 w 86"/>
                <a:gd name="T11" fmla="*/ 12 h 85"/>
                <a:gd name="T12" fmla="*/ 20 w 86"/>
                <a:gd name="T13" fmla="*/ 7 h 85"/>
                <a:gd name="T14" fmla="*/ 27 w 86"/>
                <a:gd name="T15" fmla="*/ 3 h 85"/>
                <a:gd name="T16" fmla="*/ 34 w 86"/>
                <a:gd name="T17" fmla="*/ 1 h 85"/>
                <a:gd name="T18" fmla="*/ 39 w 86"/>
                <a:gd name="T19" fmla="*/ 0 h 85"/>
                <a:gd name="T20" fmla="*/ 43 w 86"/>
                <a:gd name="T21" fmla="*/ 0 h 85"/>
                <a:gd name="T22" fmla="*/ 48 w 86"/>
                <a:gd name="T23" fmla="*/ 0 h 85"/>
                <a:gd name="T24" fmla="*/ 52 w 86"/>
                <a:gd name="T25" fmla="*/ 1 h 85"/>
                <a:gd name="T26" fmla="*/ 61 w 86"/>
                <a:gd name="T27" fmla="*/ 3 h 85"/>
                <a:gd name="T28" fmla="*/ 68 w 86"/>
                <a:gd name="T29" fmla="*/ 7 h 85"/>
                <a:gd name="T30" fmla="*/ 73 w 86"/>
                <a:gd name="T31" fmla="*/ 12 h 85"/>
                <a:gd name="T32" fmla="*/ 78 w 86"/>
                <a:gd name="T33" fmla="*/ 19 h 85"/>
                <a:gd name="T34" fmla="*/ 82 w 86"/>
                <a:gd name="T35" fmla="*/ 26 h 85"/>
                <a:gd name="T36" fmla="*/ 86 w 86"/>
                <a:gd name="T37" fmla="*/ 33 h 85"/>
                <a:gd name="T38" fmla="*/ 86 w 86"/>
                <a:gd name="T39" fmla="*/ 39 h 85"/>
                <a:gd name="T40" fmla="*/ 86 w 86"/>
                <a:gd name="T41" fmla="*/ 42 h 85"/>
                <a:gd name="T42" fmla="*/ 86 w 86"/>
                <a:gd name="T43" fmla="*/ 42 h 85"/>
                <a:gd name="T44" fmla="*/ 86 w 86"/>
                <a:gd name="T45" fmla="*/ 47 h 85"/>
                <a:gd name="T46" fmla="*/ 86 w 86"/>
                <a:gd name="T47" fmla="*/ 51 h 85"/>
                <a:gd name="T48" fmla="*/ 82 w 86"/>
                <a:gd name="T49" fmla="*/ 60 h 85"/>
                <a:gd name="T50" fmla="*/ 78 w 86"/>
                <a:gd name="T51" fmla="*/ 67 h 85"/>
                <a:gd name="T52" fmla="*/ 73 w 86"/>
                <a:gd name="T53" fmla="*/ 72 h 85"/>
                <a:gd name="T54" fmla="*/ 68 w 86"/>
                <a:gd name="T55" fmla="*/ 78 h 85"/>
                <a:gd name="T56" fmla="*/ 61 w 86"/>
                <a:gd name="T57" fmla="*/ 81 h 85"/>
                <a:gd name="T58" fmla="*/ 52 w 86"/>
                <a:gd name="T59" fmla="*/ 85 h 85"/>
                <a:gd name="T60" fmla="*/ 48 w 86"/>
                <a:gd name="T61" fmla="*/ 85 h 85"/>
                <a:gd name="T62" fmla="*/ 43 w 86"/>
                <a:gd name="T63" fmla="*/ 85 h 85"/>
                <a:gd name="T64" fmla="*/ 39 w 86"/>
                <a:gd name="T65" fmla="*/ 85 h 85"/>
                <a:gd name="T66" fmla="*/ 34 w 86"/>
                <a:gd name="T67" fmla="*/ 85 h 85"/>
                <a:gd name="T68" fmla="*/ 27 w 86"/>
                <a:gd name="T69" fmla="*/ 81 h 85"/>
                <a:gd name="T70" fmla="*/ 20 w 86"/>
                <a:gd name="T71" fmla="*/ 78 h 85"/>
                <a:gd name="T72" fmla="*/ 13 w 86"/>
                <a:gd name="T73" fmla="*/ 72 h 85"/>
                <a:gd name="T74" fmla="*/ 8 w 86"/>
                <a:gd name="T75" fmla="*/ 67 h 85"/>
                <a:gd name="T76" fmla="*/ 4 w 86"/>
                <a:gd name="T77" fmla="*/ 60 h 85"/>
                <a:gd name="T78" fmla="*/ 2 w 86"/>
                <a:gd name="T79" fmla="*/ 51 h 85"/>
                <a:gd name="T80" fmla="*/ 0 w 86"/>
                <a:gd name="T81" fmla="*/ 47 h 85"/>
                <a:gd name="T82" fmla="*/ 0 w 86"/>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6"/>
                <a:gd name="T127" fmla="*/ 0 h 85"/>
                <a:gd name="T128" fmla="*/ 86 w 86"/>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6" h="85">
                  <a:moveTo>
                    <a:pt x="0" y="42"/>
                  </a:moveTo>
                  <a:lnTo>
                    <a:pt x="0" y="39"/>
                  </a:lnTo>
                  <a:lnTo>
                    <a:pt x="2" y="33"/>
                  </a:lnTo>
                  <a:lnTo>
                    <a:pt x="4" y="26"/>
                  </a:lnTo>
                  <a:lnTo>
                    <a:pt x="8"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6" y="33"/>
                  </a:lnTo>
                  <a:lnTo>
                    <a:pt x="86" y="39"/>
                  </a:lnTo>
                  <a:lnTo>
                    <a:pt x="86" y="42"/>
                  </a:lnTo>
                  <a:lnTo>
                    <a:pt x="86" y="47"/>
                  </a:lnTo>
                  <a:lnTo>
                    <a:pt x="86"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8"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4793" name="Freeform 7"/>
            <p:cNvSpPr>
              <a:spLocks/>
            </p:cNvSpPr>
            <p:nvPr/>
          </p:nvSpPr>
          <p:spPr bwMode="auto">
            <a:xfrm>
              <a:off x="8095" y="38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4794" name="Freeform 8"/>
            <p:cNvSpPr>
              <a:spLocks/>
            </p:cNvSpPr>
            <p:nvPr/>
          </p:nvSpPr>
          <p:spPr bwMode="auto">
            <a:xfrm>
              <a:off x="8095" y="38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4795" name="Freeform 9"/>
            <p:cNvSpPr>
              <a:spLocks/>
            </p:cNvSpPr>
            <p:nvPr/>
          </p:nvSpPr>
          <p:spPr bwMode="auto">
            <a:xfrm>
              <a:off x="8095" y="55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7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7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7"/>
                  </a:lnTo>
                  <a:lnTo>
                    <a:pt x="60" y="81"/>
                  </a:lnTo>
                  <a:lnTo>
                    <a:pt x="51" y="85"/>
                  </a:lnTo>
                  <a:lnTo>
                    <a:pt x="48" y="85"/>
                  </a:lnTo>
                  <a:lnTo>
                    <a:pt x="42" y="85"/>
                  </a:lnTo>
                  <a:lnTo>
                    <a:pt x="39" y="85"/>
                  </a:lnTo>
                  <a:lnTo>
                    <a:pt x="33" y="85"/>
                  </a:lnTo>
                  <a:lnTo>
                    <a:pt x="26" y="81"/>
                  </a:lnTo>
                  <a:lnTo>
                    <a:pt x="19" y="77"/>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4796" name="Freeform 10"/>
            <p:cNvSpPr>
              <a:spLocks/>
            </p:cNvSpPr>
            <p:nvPr/>
          </p:nvSpPr>
          <p:spPr bwMode="auto">
            <a:xfrm>
              <a:off x="8095" y="55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7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7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7"/>
                  </a:lnTo>
                  <a:lnTo>
                    <a:pt x="60" y="81"/>
                  </a:lnTo>
                  <a:lnTo>
                    <a:pt x="51" y="85"/>
                  </a:lnTo>
                  <a:lnTo>
                    <a:pt x="48" y="85"/>
                  </a:lnTo>
                  <a:lnTo>
                    <a:pt x="42" y="85"/>
                  </a:lnTo>
                  <a:lnTo>
                    <a:pt x="39" y="85"/>
                  </a:lnTo>
                  <a:lnTo>
                    <a:pt x="33" y="85"/>
                  </a:lnTo>
                  <a:lnTo>
                    <a:pt x="26" y="81"/>
                  </a:lnTo>
                  <a:lnTo>
                    <a:pt x="19" y="77"/>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4797" name="Freeform 11"/>
            <p:cNvSpPr>
              <a:spLocks/>
            </p:cNvSpPr>
            <p:nvPr/>
          </p:nvSpPr>
          <p:spPr bwMode="auto">
            <a:xfrm>
              <a:off x="8945"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19 w 85"/>
                <a:gd name="T13" fmla="*/ 7 h 85"/>
                <a:gd name="T14" fmla="*/ 27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7 w 85"/>
                <a:gd name="T69" fmla="*/ 81 h 85"/>
                <a:gd name="T70" fmla="*/ 19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19" y="7"/>
                  </a:lnTo>
                  <a:lnTo>
                    <a:pt x="27"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8"/>
                  </a:lnTo>
                  <a:lnTo>
                    <a:pt x="60" y="81"/>
                  </a:lnTo>
                  <a:lnTo>
                    <a:pt x="51" y="85"/>
                  </a:lnTo>
                  <a:lnTo>
                    <a:pt x="48" y="85"/>
                  </a:lnTo>
                  <a:lnTo>
                    <a:pt x="42" y="85"/>
                  </a:lnTo>
                  <a:lnTo>
                    <a:pt x="39" y="85"/>
                  </a:lnTo>
                  <a:lnTo>
                    <a:pt x="34" y="85"/>
                  </a:lnTo>
                  <a:lnTo>
                    <a:pt x="27" y="81"/>
                  </a:lnTo>
                  <a:lnTo>
                    <a:pt x="19"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4798" name="Freeform 12"/>
            <p:cNvSpPr>
              <a:spLocks/>
            </p:cNvSpPr>
            <p:nvPr/>
          </p:nvSpPr>
          <p:spPr bwMode="auto">
            <a:xfrm>
              <a:off x="8945"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19 w 85"/>
                <a:gd name="T13" fmla="*/ 7 h 85"/>
                <a:gd name="T14" fmla="*/ 27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7 w 85"/>
                <a:gd name="T69" fmla="*/ 81 h 85"/>
                <a:gd name="T70" fmla="*/ 19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19" y="7"/>
                  </a:lnTo>
                  <a:lnTo>
                    <a:pt x="27"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8"/>
                  </a:lnTo>
                  <a:lnTo>
                    <a:pt x="60" y="81"/>
                  </a:lnTo>
                  <a:lnTo>
                    <a:pt x="51" y="85"/>
                  </a:lnTo>
                  <a:lnTo>
                    <a:pt x="48" y="85"/>
                  </a:lnTo>
                  <a:lnTo>
                    <a:pt x="42" y="85"/>
                  </a:lnTo>
                  <a:lnTo>
                    <a:pt x="39" y="85"/>
                  </a:lnTo>
                  <a:lnTo>
                    <a:pt x="34" y="85"/>
                  </a:lnTo>
                  <a:lnTo>
                    <a:pt x="27" y="81"/>
                  </a:lnTo>
                  <a:lnTo>
                    <a:pt x="19"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4799" name="Line 13"/>
            <p:cNvSpPr>
              <a:spLocks noChangeShapeType="1"/>
            </p:cNvSpPr>
            <p:nvPr/>
          </p:nvSpPr>
          <p:spPr bwMode="auto">
            <a:xfrm>
              <a:off x="7287" y="4695"/>
              <a:ext cx="850" cy="850"/>
            </a:xfrm>
            <a:prstGeom prst="line">
              <a:avLst/>
            </a:prstGeom>
            <a:noFill/>
            <a:ln w="3175">
              <a:solidFill>
                <a:srgbClr val="000000"/>
              </a:solidFill>
              <a:round/>
              <a:headEnd/>
              <a:tailEnd/>
            </a:ln>
          </p:spPr>
          <p:txBody>
            <a:bodyPr/>
            <a:lstStyle/>
            <a:p>
              <a:endParaRPr lang="en-US"/>
            </a:p>
          </p:txBody>
        </p:sp>
        <p:sp>
          <p:nvSpPr>
            <p:cNvPr id="74800" name="Freeform 14"/>
            <p:cNvSpPr>
              <a:spLocks/>
            </p:cNvSpPr>
            <p:nvPr/>
          </p:nvSpPr>
          <p:spPr bwMode="auto">
            <a:xfrm>
              <a:off x="8137" y="3845"/>
              <a:ext cx="850" cy="850"/>
            </a:xfrm>
            <a:custGeom>
              <a:avLst/>
              <a:gdLst>
                <a:gd name="T0" fmla="*/ 0 w 850"/>
                <a:gd name="T1" fmla="*/ 0 h 850"/>
                <a:gd name="T2" fmla="*/ 13 w 850"/>
                <a:gd name="T3" fmla="*/ 39 h 850"/>
                <a:gd name="T4" fmla="*/ 27 w 850"/>
                <a:gd name="T5" fmla="*/ 76 h 850"/>
                <a:gd name="T6" fmla="*/ 41 w 850"/>
                <a:gd name="T7" fmla="*/ 113 h 850"/>
                <a:gd name="T8" fmla="*/ 57 w 850"/>
                <a:gd name="T9" fmla="*/ 149 h 850"/>
                <a:gd name="T10" fmla="*/ 73 w 850"/>
                <a:gd name="T11" fmla="*/ 184 h 850"/>
                <a:gd name="T12" fmla="*/ 91 w 850"/>
                <a:gd name="T13" fmla="*/ 220 h 850"/>
                <a:gd name="T14" fmla="*/ 108 w 850"/>
                <a:gd name="T15" fmla="*/ 253 h 850"/>
                <a:gd name="T16" fmla="*/ 128 w 850"/>
                <a:gd name="T17" fmla="*/ 287 h 850"/>
                <a:gd name="T18" fmla="*/ 149 w 850"/>
                <a:gd name="T19" fmla="*/ 321 h 850"/>
                <a:gd name="T20" fmla="*/ 170 w 850"/>
                <a:gd name="T21" fmla="*/ 353 h 850"/>
                <a:gd name="T22" fmla="*/ 193 w 850"/>
                <a:gd name="T23" fmla="*/ 384 h 850"/>
                <a:gd name="T24" fmla="*/ 216 w 850"/>
                <a:gd name="T25" fmla="*/ 416 h 850"/>
                <a:gd name="T26" fmla="*/ 241 w 850"/>
                <a:gd name="T27" fmla="*/ 446 h 850"/>
                <a:gd name="T28" fmla="*/ 266 w 850"/>
                <a:gd name="T29" fmla="*/ 475 h 850"/>
                <a:gd name="T30" fmla="*/ 293 w 850"/>
                <a:gd name="T31" fmla="*/ 505 h 850"/>
                <a:gd name="T32" fmla="*/ 319 w 850"/>
                <a:gd name="T33" fmla="*/ 531 h 850"/>
                <a:gd name="T34" fmla="*/ 347 w 850"/>
                <a:gd name="T35" fmla="*/ 560 h 850"/>
                <a:gd name="T36" fmla="*/ 376 w 850"/>
                <a:gd name="T37" fmla="*/ 585 h 850"/>
                <a:gd name="T38" fmla="*/ 406 w 850"/>
                <a:gd name="T39" fmla="*/ 611 h 850"/>
                <a:gd name="T40" fmla="*/ 436 w 850"/>
                <a:gd name="T41" fmla="*/ 634 h 850"/>
                <a:gd name="T42" fmla="*/ 466 w 850"/>
                <a:gd name="T43" fmla="*/ 659 h 850"/>
                <a:gd name="T44" fmla="*/ 498 w 850"/>
                <a:gd name="T45" fmla="*/ 680 h 850"/>
                <a:gd name="T46" fmla="*/ 530 w 850"/>
                <a:gd name="T47" fmla="*/ 701 h 850"/>
                <a:gd name="T48" fmla="*/ 564 w 850"/>
                <a:gd name="T49" fmla="*/ 723 h 850"/>
                <a:gd name="T50" fmla="*/ 597 w 850"/>
                <a:gd name="T51" fmla="*/ 742 h 850"/>
                <a:gd name="T52" fmla="*/ 633 w 850"/>
                <a:gd name="T53" fmla="*/ 762 h 850"/>
                <a:gd name="T54" fmla="*/ 666 w 850"/>
                <a:gd name="T55" fmla="*/ 779 h 850"/>
                <a:gd name="T56" fmla="*/ 702 w 850"/>
                <a:gd name="T57" fmla="*/ 795 h 850"/>
                <a:gd name="T58" fmla="*/ 739 w 850"/>
                <a:gd name="T59" fmla="*/ 811 h 850"/>
                <a:gd name="T60" fmla="*/ 776 w 850"/>
                <a:gd name="T61" fmla="*/ 825 h 850"/>
                <a:gd name="T62" fmla="*/ 813 w 850"/>
                <a:gd name="T63" fmla="*/ 838 h 850"/>
                <a:gd name="T64" fmla="*/ 850 w 850"/>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850"/>
                <a:gd name="T101" fmla="*/ 850 w 850"/>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850">
                  <a:moveTo>
                    <a:pt x="0" y="0"/>
                  </a:moveTo>
                  <a:lnTo>
                    <a:pt x="13" y="39"/>
                  </a:lnTo>
                  <a:lnTo>
                    <a:pt x="27" y="76"/>
                  </a:lnTo>
                  <a:lnTo>
                    <a:pt x="41" y="113"/>
                  </a:lnTo>
                  <a:lnTo>
                    <a:pt x="57" y="149"/>
                  </a:lnTo>
                  <a:lnTo>
                    <a:pt x="73" y="184"/>
                  </a:lnTo>
                  <a:lnTo>
                    <a:pt x="91" y="220"/>
                  </a:lnTo>
                  <a:lnTo>
                    <a:pt x="108" y="253"/>
                  </a:lnTo>
                  <a:lnTo>
                    <a:pt x="128" y="287"/>
                  </a:lnTo>
                  <a:lnTo>
                    <a:pt x="149" y="321"/>
                  </a:lnTo>
                  <a:lnTo>
                    <a:pt x="170" y="353"/>
                  </a:lnTo>
                  <a:lnTo>
                    <a:pt x="193" y="384"/>
                  </a:lnTo>
                  <a:lnTo>
                    <a:pt x="216" y="416"/>
                  </a:lnTo>
                  <a:lnTo>
                    <a:pt x="241" y="446"/>
                  </a:lnTo>
                  <a:lnTo>
                    <a:pt x="266" y="475"/>
                  </a:lnTo>
                  <a:lnTo>
                    <a:pt x="293" y="505"/>
                  </a:lnTo>
                  <a:lnTo>
                    <a:pt x="319" y="531"/>
                  </a:lnTo>
                  <a:lnTo>
                    <a:pt x="347" y="560"/>
                  </a:lnTo>
                  <a:lnTo>
                    <a:pt x="376" y="585"/>
                  </a:lnTo>
                  <a:lnTo>
                    <a:pt x="406" y="611"/>
                  </a:lnTo>
                  <a:lnTo>
                    <a:pt x="436" y="634"/>
                  </a:lnTo>
                  <a:lnTo>
                    <a:pt x="466" y="659"/>
                  </a:lnTo>
                  <a:lnTo>
                    <a:pt x="498" y="680"/>
                  </a:lnTo>
                  <a:lnTo>
                    <a:pt x="530" y="701"/>
                  </a:lnTo>
                  <a:lnTo>
                    <a:pt x="564" y="723"/>
                  </a:lnTo>
                  <a:lnTo>
                    <a:pt x="597" y="742"/>
                  </a:lnTo>
                  <a:lnTo>
                    <a:pt x="633" y="762"/>
                  </a:lnTo>
                  <a:lnTo>
                    <a:pt x="666" y="779"/>
                  </a:lnTo>
                  <a:lnTo>
                    <a:pt x="702" y="795"/>
                  </a:lnTo>
                  <a:lnTo>
                    <a:pt x="739" y="811"/>
                  </a:lnTo>
                  <a:lnTo>
                    <a:pt x="776" y="825"/>
                  </a:lnTo>
                  <a:lnTo>
                    <a:pt x="813" y="838"/>
                  </a:lnTo>
                  <a:lnTo>
                    <a:pt x="850" y="850"/>
                  </a:lnTo>
                </a:path>
              </a:pathLst>
            </a:custGeom>
            <a:noFill/>
            <a:ln w="3175">
              <a:solidFill>
                <a:srgbClr val="000000"/>
              </a:solidFill>
              <a:round/>
              <a:headEnd/>
              <a:tailEnd/>
            </a:ln>
          </p:spPr>
          <p:txBody>
            <a:bodyPr/>
            <a:lstStyle/>
            <a:p>
              <a:endParaRPr lang="en-US"/>
            </a:p>
          </p:txBody>
        </p:sp>
        <p:sp>
          <p:nvSpPr>
            <p:cNvPr id="74801" name="Freeform 15"/>
            <p:cNvSpPr>
              <a:spLocks/>
            </p:cNvSpPr>
            <p:nvPr/>
          </p:nvSpPr>
          <p:spPr bwMode="auto">
            <a:xfrm>
              <a:off x="8137" y="4695"/>
              <a:ext cx="850" cy="850"/>
            </a:xfrm>
            <a:custGeom>
              <a:avLst/>
              <a:gdLst>
                <a:gd name="T0" fmla="*/ 850 w 850"/>
                <a:gd name="T1" fmla="*/ 0 h 850"/>
                <a:gd name="T2" fmla="*/ 813 w 850"/>
                <a:gd name="T3" fmla="*/ 13 h 850"/>
                <a:gd name="T4" fmla="*/ 776 w 850"/>
                <a:gd name="T5" fmla="*/ 27 h 850"/>
                <a:gd name="T6" fmla="*/ 739 w 850"/>
                <a:gd name="T7" fmla="*/ 41 h 850"/>
                <a:gd name="T8" fmla="*/ 702 w 850"/>
                <a:gd name="T9" fmla="*/ 57 h 850"/>
                <a:gd name="T10" fmla="*/ 666 w 850"/>
                <a:gd name="T11" fmla="*/ 73 h 850"/>
                <a:gd name="T12" fmla="*/ 633 w 850"/>
                <a:gd name="T13" fmla="*/ 90 h 850"/>
                <a:gd name="T14" fmla="*/ 597 w 850"/>
                <a:gd name="T15" fmla="*/ 108 h 850"/>
                <a:gd name="T16" fmla="*/ 564 w 850"/>
                <a:gd name="T17" fmla="*/ 128 h 850"/>
                <a:gd name="T18" fmla="*/ 530 w 850"/>
                <a:gd name="T19" fmla="*/ 149 h 850"/>
                <a:gd name="T20" fmla="*/ 498 w 850"/>
                <a:gd name="T21" fmla="*/ 170 h 850"/>
                <a:gd name="T22" fmla="*/ 466 w 850"/>
                <a:gd name="T23" fmla="*/ 193 h 850"/>
                <a:gd name="T24" fmla="*/ 436 w 850"/>
                <a:gd name="T25" fmla="*/ 216 h 850"/>
                <a:gd name="T26" fmla="*/ 406 w 850"/>
                <a:gd name="T27" fmla="*/ 241 h 850"/>
                <a:gd name="T28" fmla="*/ 376 w 850"/>
                <a:gd name="T29" fmla="*/ 266 h 850"/>
                <a:gd name="T30" fmla="*/ 347 w 850"/>
                <a:gd name="T31" fmla="*/ 292 h 850"/>
                <a:gd name="T32" fmla="*/ 319 w 850"/>
                <a:gd name="T33" fmla="*/ 319 h 850"/>
                <a:gd name="T34" fmla="*/ 293 w 850"/>
                <a:gd name="T35" fmla="*/ 347 h 850"/>
                <a:gd name="T36" fmla="*/ 266 w 850"/>
                <a:gd name="T37" fmla="*/ 376 h 850"/>
                <a:gd name="T38" fmla="*/ 241 w 850"/>
                <a:gd name="T39" fmla="*/ 406 h 850"/>
                <a:gd name="T40" fmla="*/ 216 w 850"/>
                <a:gd name="T41" fmla="*/ 436 h 850"/>
                <a:gd name="T42" fmla="*/ 193 w 850"/>
                <a:gd name="T43" fmla="*/ 466 h 850"/>
                <a:gd name="T44" fmla="*/ 170 w 850"/>
                <a:gd name="T45" fmla="*/ 498 h 850"/>
                <a:gd name="T46" fmla="*/ 149 w 850"/>
                <a:gd name="T47" fmla="*/ 530 h 850"/>
                <a:gd name="T48" fmla="*/ 128 w 850"/>
                <a:gd name="T49" fmla="*/ 563 h 850"/>
                <a:gd name="T50" fmla="*/ 108 w 850"/>
                <a:gd name="T51" fmla="*/ 597 h 850"/>
                <a:gd name="T52" fmla="*/ 91 w 850"/>
                <a:gd name="T53" fmla="*/ 632 h 850"/>
                <a:gd name="T54" fmla="*/ 73 w 850"/>
                <a:gd name="T55" fmla="*/ 666 h 850"/>
                <a:gd name="T56" fmla="*/ 57 w 850"/>
                <a:gd name="T57" fmla="*/ 701 h 850"/>
                <a:gd name="T58" fmla="*/ 41 w 850"/>
                <a:gd name="T59" fmla="*/ 739 h 850"/>
                <a:gd name="T60" fmla="*/ 27 w 850"/>
                <a:gd name="T61" fmla="*/ 776 h 850"/>
                <a:gd name="T62" fmla="*/ 13 w 850"/>
                <a:gd name="T63" fmla="*/ 813 h 850"/>
                <a:gd name="T64" fmla="*/ 0 w 850"/>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850"/>
                <a:gd name="T101" fmla="*/ 850 w 850"/>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850">
                  <a:moveTo>
                    <a:pt x="850" y="0"/>
                  </a:moveTo>
                  <a:lnTo>
                    <a:pt x="813" y="13"/>
                  </a:lnTo>
                  <a:lnTo>
                    <a:pt x="776" y="27"/>
                  </a:lnTo>
                  <a:lnTo>
                    <a:pt x="739" y="41"/>
                  </a:lnTo>
                  <a:lnTo>
                    <a:pt x="702" y="57"/>
                  </a:lnTo>
                  <a:lnTo>
                    <a:pt x="666" y="73"/>
                  </a:lnTo>
                  <a:lnTo>
                    <a:pt x="633" y="90"/>
                  </a:lnTo>
                  <a:lnTo>
                    <a:pt x="597" y="108"/>
                  </a:lnTo>
                  <a:lnTo>
                    <a:pt x="564" y="128"/>
                  </a:lnTo>
                  <a:lnTo>
                    <a:pt x="530" y="149"/>
                  </a:lnTo>
                  <a:lnTo>
                    <a:pt x="498" y="170"/>
                  </a:lnTo>
                  <a:lnTo>
                    <a:pt x="466" y="193"/>
                  </a:lnTo>
                  <a:lnTo>
                    <a:pt x="436" y="216"/>
                  </a:lnTo>
                  <a:lnTo>
                    <a:pt x="406" y="241"/>
                  </a:lnTo>
                  <a:lnTo>
                    <a:pt x="376" y="266"/>
                  </a:lnTo>
                  <a:lnTo>
                    <a:pt x="347" y="292"/>
                  </a:lnTo>
                  <a:lnTo>
                    <a:pt x="319" y="319"/>
                  </a:lnTo>
                  <a:lnTo>
                    <a:pt x="293" y="347"/>
                  </a:lnTo>
                  <a:lnTo>
                    <a:pt x="266" y="376"/>
                  </a:lnTo>
                  <a:lnTo>
                    <a:pt x="241" y="406"/>
                  </a:lnTo>
                  <a:lnTo>
                    <a:pt x="216" y="436"/>
                  </a:lnTo>
                  <a:lnTo>
                    <a:pt x="193" y="466"/>
                  </a:lnTo>
                  <a:lnTo>
                    <a:pt x="170" y="498"/>
                  </a:lnTo>
                  <a:lnTo>
                    <a:pt x="149" y="530"/>
                  </a:lnTo>
                  <a:lnTo>
                    <a:pt x="128" y="563"/>
                  </a:lnTo>
                  <a:lnTo>
                    <a:pt x="108" y="597"/>
                  </a:lnTo>
                  <a:lnTo>
                    <a:pt x="91" y="632"/>
                  </a:lnTo>
                  <a:lnTo>
                    <a:pt x="73" y="666"/>
                  </a:lnTo>
                  <a:lnTo>
                    <a:pt x="57" y="701"/>
                  </a:lnTo>
                  <a:lnTo>
                    <a:pt x="41" y="739"/>
                  </a:lnTo>
                  <a:lnTo>
                    <a:pt x="27" y="776"/>
                  </a:lnTo>
                  <a:lnTo>
                    <a:pt x="13" y="813"/>
                  </a:lnTo>
                  <a:lnTo>
                    <a:pt x="0" y="850"/>
                  </a:lnTo>
                </a:path>
              </a:pathLst>
            </a:custGeom>
            <a:noFill/>
            <a:ln w="3175">
              <a:solidFill>
                <a:srgbClr val="000000"/>
              </a:solidFill>
              <a:round/>
              <a:headEnd/>
              <a:tailEnd/>
            </a:ln>
          </p:spPr>
          <p:txBody>
            <a:bodyPr/>
            <a:lstStyle/>
            <a:p>
              <a:endParaRPr lang="en-US"/>
            </a:p>
          </p:txBody>
        </p:sp>
        <p:sp>
          <p:nvSpPr>
            <p:cNvPr id="74802" name="Line 16"/>
            <p:cNvSpPr>
              <a:spLocks noChangeShapeType="1"/>
            </p:cNvSpPr>
            <p:nvPr/>
          </p:nvSpPr>
          <p:spPr bwMode="auto">
            <a:xfrm flipH="1">
              <a:off x="7287" y="3845"/>
              <a:ext cx="850" cy="850"/>
            </a:xfrm>
            <a:prstGeom prst="line">
              <a:avLst/>
            </a:prstGeom>
            <a:noFill/>
            <a:ln w="3175">
              <a:solidFill>
                <a:srgbClr val="000000"/>
              </a:solidFill>
              <a:round/>
              <a:headEnd/>
              <a:tailEnd/>
            </a:ln>
          </p:spPr>
          <p:txBody>
            <a:bodyPr/>
            <a:lstStyle/>
            <a:p>
              <a:endParaRPr lang="en-US"/>
            </a:p>
          </p:txBody>
        </p:sp>
        <p:sp>
          <p:nvSpPr>
            <p:cNvPr id="74803" name="Line 17"/>
            <p:cNvSpPr>
              <a:spLocks noChangeShapeType="1"/>
            </p:cNvSpPr>
            <p:nvPr/>
          </p:nvSpPr>
          <p:spPr bwMode="auto">
            <a:xfrm>
              <a:off x="7287" y="4695"/>
              <a:ext cx="1700" cy="1"/>
            </a:xfrm>
            <a:prstGeom prst="line">
              <a:avLst/>
            </a:prstGeom>
            <a:noFill/>
            <a:ln w="3175">
              <a:solidFill>
                <a:srgbClr val="000000"/>
              </a:solidFill>
              <a:round/>
              <a:headEnd/>
              <a:tailEnd/>
            </a:ln>
          </p:spPr>
          <p:txBody>
            <a:bodyPr/>
            <a:lstStyle/>
            <a:p>
              <a:endParaRPr lang="en-US"/>
            </a:p>
          </p:txBody>
        </p:sp>
        <p:sp>
          <p:nvSpPr>
            <p:cNvPr id="74804" name="Freeform 18"/>
            <p:cNvSpPr>
              <a:spLocks/>
            </p:cNvSpPr>
            <p:nvPr/>
          </p:nvSpPr>
          <p:spPr bwMode="auto">
            <a:xfrm>
              <a:off x="8137" y="3845"/>
              <a:ext cx="850" cy="850"/>
            </a:xfrm>
            <a:custGeom>
              <a:avLst/>
              <a:gdLst>
                <a:gd name="T0" fmla="*/ 0 w 850"/>
                <a:gd name="T1" fmla="*/ 0 h 850"/>
                <a:gd name="T2" fmla="*/ 39 w 850"/>
                <a:gd name="T3" fmla="*/ 13 h 850"/>
                <a:gd name="T4" fmla="*/ 76 w 850"/>
                <a:gd name="T5" fmla="*/ 27 h 850"/>
                <a:gd name="T6" fmla="*/ 114 w 850"/>
                <a:gd name="T7" fmla="*/ 41 h 850"/>
                <a:gd name="T8" fmla="*/ 149 w 850"/>
                <a:gd name="T9" fmla="*/ 57 h 850"/>
                <a:gd name="T10" fmla="*/ 184 w 850"/>
                <a:gd name="T11" fmla="*/ 73 h 850"/>
                <a:gd name="T12" fmla="*/ 220 w 850"/>
                <a:gd name="T13" fmla="*/ 90 h 850"/>
                <a:gd name="T14" fmla="*/ 254 w 850"/>
                <a:gd name="T15" fmla="*/ 108 h 850"/>
                <a:gd name="T16" fmla="*/ 287 w 850"/>
                <a:gd name="T17" fmla="*/ 128 h 850"/>
                <a:gd name="T18" fmla="*/ 321 w 850"/>
                <a:gd name="T19" fmla="*/ 149 h 850"/>
                <a:gd name="T20" fmla="*/ 353 w 850"/>
                <a:gd name="T21" fmla="*/ 170 h 850"/>
                <a:gd name="T22" fmla="*/ 385 w 850"/>
                <a:gd name="T23" fmla="*/ 193 h 850"/>
                <a:gd name="T24" fmla="*/ 417 w 850"/>
                <a:gd name="T25" fmla="*/ 216 h 850"/>
                <a:gd name="T26" fmla="*/ 447 w 850"/>
                <a:gd name="T27" fmla="*/ 241 h 850"/>
                <a:gd name="T28" fmla="*/ 475 w 850"/>
                <a:gd name="T29" fmla="*/ 266 h 850"/>
                <a:gd name="T30" fmla="*/ 505 w 850"/>
                <a:gd name="T31" fmla="*/ 292 h 850"/>
                <a:gd name="T32" fmla="*/ 532 w 850"/>
                <a:gd name="T33" fmla="*/ 319 h 850"/>
                <a:gd name="T34" fmla="*/ 560 w 850"/>
                <a:gd name="T35" fmla="*/ 347 h 850"/>
                <a:gd name="T36" fmla="*/ 585 w 850"/>
                <a:gd name="T37" fmla="*/ 376 h 850"/>
                <a:gd name="T38" fmla="*/ 611 w 850"/>
                <a:gd name="T39" fmla="*/ 406 h 850"/>
                <a:gd name="T40" fmla="*/ 634 w 850"/>
                <a:gd name="T41" fmla="*/ 436 h 850"/>
                <a:gd name="T42" fmla="*/ 659 w 850"/>
                <a:gd name="T43" fmla="*/ 466 h 850"/>
                <a:gd name="T44" fmla="*/ 680 w 850"/>
                <a:gd name="T45" fmla="*/ 498 h 850"/>
                <a:gd name="T46" fmla="*/ 702 w 850"/>
                <a:gd name="T47" fmla="*/ 530 h 850"/>
                <a:gd name="T48" fmla="*/ 723 w 850"/>
                <a:gd name="T49" fmla="*/ 563 h 850"/>
                <a:gd name="T50" fmla="*/ 742 w 850"/>
                <a:gd name="T51" fmla="*/ 597 h 850"/>
                <a:gd name="T52" fmla="*/ 762 w 850"/>
                <a:gd name="T53" fmla="*/ 632 h 850"/>
                <a:gd name="T54" fmla="*/ 780 w 850"/>
                <a:gd name="T55" fmla="*/ 666 h 850"/>
                <a:gd name="T56" fmla="*/ 796 w 850"/>
                <a:gd name="T57" fmla="*/ 701 h 850"/>
                <a:gd name="T58" fmla="*/ 812 w 850"/>
                <a:gd name="T59" fmla="*/ 739 h 850"/>
                <a:gd name="T60" fmla="*/ 826 w 850"/>
                <a:gd name="T61" fmla="*/ 776 h 850"/>
                <a:gd name="T62" fmla="*/ 838 w 850"/>
                <a:gd name="T63" fmla="*/ 813 h 850"/>
                <a:gd name="T64" fmla="*/ 850 w 850"/>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850"/>
                <a:gd name="T101" fmla="*/ 850 w 850"/>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850">
                  <a:moveTo>
                    <a:pt x="0" y="0"/>
                  </a:moveTo>
                  <a:lnTo>
                    <a:pt x="39" y="13"/>
                  </a:lnTo>
                  <a:lnTo>
                    <a:pt x="76" y="27"/>
                  </a:lnTo>
                  <a:lnTo>
                    <a:pt x="114" y="41"/>
                  </a:lnTo>
                  <a:lnTo>
                    <a:pt x="149" y="57"/>
                  </a:lnTo>
                  <a:lnTo>
                    <a:pt x="184" y="73"/>
                  </a:lnTo>
                  <a:lnTo>
                    <a:pt x="220" y="90"/>
                  </a:lnTo>
                  <a:lnTo>
                    <a:pt x="254" y="108"/>
                  </a:lnTo>
                  <a:lnTo>
                    <a:pt x="287" y="128"/>
                  </a:lnTo>
                  <a:lnTo>
                    <a:pt x="321" y="149"/>
                  </a:lnTo>
                  <a:lnTo>
                    <a:pt x="353" y="170"/>
                  </a:lnTo>
                  <a:lnTo>
                    <a:pt x="385" y="193"/>
                  </a:lnTo>
                  <a:lnTo>
                    <a:pt x="417" y="216"/>
                  </a:lnTo>
                  <a:lnTo>
                    <a:pt x="447" y="241"/>
                  </a:lnTo>
                  <a:lnTo>
                    <a:pt x="475" y="266"/>
                  </a:lnTo>
                  <a:lnTo>
                    <a:pt x="505" y="292"/>
                  </a:lnTo>
                  <a:lnTo>
                    <a:pt x="532" y="319"/>
                  </a:lnTo>
                  <a:lnTo>
                    <a:pt x="560" y="347"/>
                  </a:lnTo>
                  <a:lnTo>
                    <a:pt x="585" y="376"/>
                  </a:lnTo>
                  <a:lnTo>
                    <a:pt x="611" y="406"/>
                  </a:lnTo>
                  <a:lnTo>
                    <a:pt x="634" y="436"/>
                  </a:lnTo>
                  <a:lnTo>
                    <a:pt x="659" y="466"/>
                  </a:lnTo>
                  <a:lnTo>
                    <a:pt x="680" y="498"/>
                  </a:lnTo>
                  <a:lnTo>
                    <a:pt x="702" y="530"/>
                  </a:lnTo>
                  <a:lnTo>
                    <a:pt x="723" y="563"/>
                  </a:lnTo>
                  <a:lnTo>
                    <a:pt x="742" y="597"/>
                  </a:lnTo>
                  <a:lnTo>
                    <a:pt x="762" y="632"/>
                  </a:lnTo>
                  <a:lnTo>
                    <a:pt x="780" y="666"/>
                  </a:lnTo>
                  <a:lnTo>
                    <a:pt x="796" y="701"/>
                  </a:lnTo>
                  <a:lnTo>
                    <a:pt x="812" y="739"/>
                  </a:lnTo>
                  <a:lnTo>
                    <a:pt x="826" y="776"/>
                  </a:lnTo>
                  <a:lnTo>
                    <a:pt x="838" y="813"/>
                  </a:lnTo>
                  <a:lnTo>
                    <a:pt x="850" y="850"/>
                  </a:lnTo>
                </a:path>
              </a:pathLst>
            </a:custGeom>
            <a:noFill/>
            <a:ln w="3175">
              <a:solidFill>
                <a:srgbClr val="000000"/>
              </a:solidFill>
              <a:round/>
              <a:headEnd/>
              <a:tailEnd/>
            </a:ln>
          </p:spPr>
          <p:txBody>
            <a:bodyPr/>
            <a:lstStyle/>
            <a:p>
              <a:endParaRPr lang="en-US"/>
            </a:p>
          </p:txBody>
        </p:sp>
        <p:sp>
          <p:nvSpPr>
            <p:cNvPr id="74805" name="Freeform 19"/>
            <p:cNvSpPr>
              <a:spLocks/>
            </p:cNvSpPr>
            <p:nvPr/>
          </p:nvSpPr>
          <p:spPr bwMode="auto">
            <a:xfrm>
              <a:off x="8137" y="4695"/>
              <a:ext cx="850" cy="850"/>
            </a:xfrm>
            <a:custGeom>
              <a:avLst/>
              <a:gdLst>
                <a:gd name="T0" fmla="*/ 850 w 850"/>
                <a:gd name="T1" fmla="*/ 0 h 850"/>
                <a:gd name="T2" fmla="*/ 838 w 850"/>
                <a:gd name="T3" fmla="*/ 39 h 850"/>
                <a:gd name="T4" fmla="*/ 826 w 850"/>
                <a:gd name="T5" fmla="*/ 76 h 850"/>
                <a:gd name="T6" fmla="*/ 812 w 850"/>
                <a:gd name="T7" fmla="*/ 113 h 850"/>
                <a:gd name="T8" fmla="*/ 796 w 850"/>
                <a:gd name="T9" fmla="*/ 149 h 850"/>
                <a:gd name="T10" fmla="*/ 780 w 850"/>
                <a:gd name="T11" fmla="*/ 184 h 850"/>
                <a:gd name="T12" fmla="*/ 762 w 850"/>
                <a:gd name="T13" fmla="*/ 220 h 850"/>
                <a:gd name="T14" fmla="*/ 742 w 850"/>
                <a:gd name="T15" fmla="*/ 253 h 850"/>
                <a:gd name="T16" fmla="*/ 723 w 850"/>
                <a:gd name="T17" fmla="*/ 287 h 850"/>
                <a:gd name="T18" fmla="*/ 702 w 850"/>
                <a:gd name="T19" fmla="*/ 321 h 850"/>
                <a:gd name="T20" fmla="*/ 680 w 850"/>
                <a:gd name="T21" fmla="*/ 352 h 850"/>
                <a:gd name="T22" fmla="*/ 659 w 850"/>
                <a:gd name="T23" fmla="*/ 384 h 850"/>
                <a:gd name="T24" fmla="*/ 634 w 850"/>
                <a:gd name="T25" fmla="*/ 416 h 850"/>
                <a:gd name="T26" fmla="*/ 611 w 850"/>
                <a:gd name="T27" fmla="*/ 446 h 850"/>
                <a:gd name="T28" fmla="*/ 585 w 850"/>
                <a:gd name="T29" fmla="*/ 475 h 850"/>
                <a:gd name="T30" fmla="*/ 560 w 850"/>
                <a:gd name="T31" fmla="*/ 505 h 850"/>
                <a:gd name="T32" fmla="*/ 532 w 850"/>
                <a:gd name="T33" fmla="*/ 531 h 850"/>
                <a:gd name="T34" fmla="*/ 505 w 850"/>
                <a:gd name="T35" fmla="*/ 560 h 850"/>
                <a:gd name="T36" fmla="*/ 475 w 850"/>
                <a:gd name="T37" fmla="*/ 584 h 850"/>
                <a:gd name="T38" fmla="*/ 447 w 850"/>
                <a:gd name="T39" fmla="*/ 611 h 850"/>
                <a:gd name="T40" fmla="*/ 417 w 850"/>
                <a:gd name="T41" fmla="*/ 634 h 850"/>
                <a:gd name="T42" fmla="*/ 385 w 850"/>
                <a:gd name="T43" fmla="*/ 659 h 850"/>
                <a:gd name="T44" fmla="*/ 353 w 850"/>
                <a:gd name="T45" fmla="*/ 680 h 850"/>
                <a:gd name="T46" fmla="*/ 321 w 850"/>
                <a:gd name="T47" fmla="*/ 701 h 850"/>
                <a:gd name="T48" fmla="*/ 287 w 850"/>
                <a:gd name="T49" fmla="*/ 723 h 850"/>
                <a:gd name="T50" fmla="*/ 254 w 850"/>
                <a:gd name="T51" fmla="*/ 742 h 850"/>
                <a:gd name="T52" fmla="*/ 220 w 850"/>
                <a:gd name="T53" fmla="*/ 762 h 850"/>
                <a:gd name="T54" fmla="*/ 184 w 850"/>
                <a:gd name="T55" fmla="*/ 779 h 850"/>
                <a:gd name="T56" fmla="*/ 149 w 850"/>
                <a:gd name="T57" fmla="*/ 795 h 850"/>
                <a:gd name="T58" fmla="*/ 114 w 850"/>
                <a:gd name="T59" fmla="*/ 811 h 850"/>
                <a:gd name="T60" fmla="*/ 76 w 850"/>
                <a:gd name="T61" fmla="*/ 825 h 850"/>
                <a:gd name="T62" fmla="*/ 39 w 850"/>
                <a:gd name="T63" fmla="*/ 838 h 850"/>
                <a:gd name="T64" fmla="*/ 0 w 850"/>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850"/>
                <a:gd name="T101" fmla="*/ 850 w 850"/>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850">
                  <a:moveTo>
                    <a:pt x="850" y="0"/>
                  </a:moveTo>
                  <a:lnTo>
                    <a:pt x="838" y="39"/>
                  </a:lnTo>
                  <a:lnTo>
                    <a:pt x="826" y="76"/>
                  </a:lnTo>
                  <a:lnTo>
                    <a:pt x="812" y="113"/>
                  </a:lnTo>
                  <a:lnTo>
                    <a:pt x="796" y="149"/>
                  </a:lnTo>
                  <a:lnTo>
                    <a:pt x="780" y="184"/>
                  </a:lnTo>
                  <a:lnTo>
                    <a:pt x="762" y="220"/>
                  </a:lnTo>
                  <a:lnTo>
                    <a:pt x="742" y="253"/>
                  </a:lnTo>
                  <a:lnTo>
                    <a:pt x="723" y="287"/>
                  </a:lnTo>
                  <a:lnTo>
                    <a:pt x="702" y="321"/>
                  </a:lnTo>
                  <a:lnTo>
                    <a:pt x="680" y="352"/>
                  </a:lnTo>
                  <a:lnTo>
                    <a:pt x="659" y="384"/>
                  </a:lnTo>
                  <a:lnTo>
                    <a:pt x="634" y="416"/>
                  </a:lnTo>
                  <a:lnTo>
                    <a:pt x="611" y="446"/>
                  </a:lnTo>
                  <a:lnTo>
                    <a:pt x="585" y="475"/>
                  </a:lnTo>
                  <a:lnTo>
                    <a:pt x="560" y="505"/>
                  </a:lnTo>
                  <a:lnTo>
                    <a:pt x="532" y="531"/>
                  </a:lnTo>
                  <a:lnTo>
                    <a:pt x="505" y="560"/>
                  </a:lnTo>
                  <a:lnTo>
                    <a:pt x="475" y="584"/>
                  </a:lnTo>
                  <a:lnTo>
                    <a:pt x="447" y="611"/>
                  </a:lnTo>
                  <a:lnTo>
                    <a:pt x="417" y="634"/>
                  </a:lnTo>
                  <a:lnTo>
                    <a:pt x="385" y="659"/>
                  </a:lnTo>
                  <a:lnTo>
                    <a:pt x="353" y="680"/>
                  </a:lnTo>
                  <a:lnTo>
                    <a:pt x="321" y="701"/>
                  </a:lnTo>
                  <a:lnTo>
                    <a:pt x="287" y="723"/>
                  </a:lnTo>
                  <a:lnTo>
                    <a:pt x="254" y="742"/>
                  </a:lnTo>
                  <a:lnTo>
                    <a:pt x="220" y="762"/>
                  </a:lnTo>
                  <a:lnTo>
                    <a:pt x="184" y="779"/>
                  </a:lnTo>
                  <a:lnTo>
                    <a:pt x="149" y="795"/>
                  </a:lnTo>
                  <a:lnTo>
                    <a:pt x="114" y="811"/>
                  </a:lnTo>
                  <a:lnTo>
                    <a:pt x="76" y="825"/>
                  </a:lnTo>
                  <a:lnTo>
                    <a:pt x="39" y="838"/>
                  </a:lnTo>
                  <a:lnTo>
                    <a:pt x="0" y="850"/>
                  </a:lnTo>
                </a:path>
              </a:pathLst>
            </a:custGeom>
            <a:noFill/>
            <a:ln w="3175">
              <a:solidFill>
                <a:srgbClr val="000000"/>
              </a:solidFill>
              <a:round/>
              <a:headEnd/>
              <a:tailEnd/>
            </a:ln>
          </p:spPr>
          <p:txBody>
            <a:bodyPr/>
            <a:lstStyle/>
            <a:p>
              <a:endParaRPr lang="en-US"/>
            </a:p>
          </p:txBody>
        </p:sp>
        <p:sp>
          <p:nvSpPr>
            <p:cNvPr id="74806" name="Freeform 20"/>
            <p:cNvSpPr>
              <a:spLocks/>
            </p:cNvSpPr>
            <p:nvPr/>
          </p:nvSpPr>
          <p:spPr bwMode="auto">
            <a:xfrm>
              <a:off x="8987" y="4430"/>
              <a:ext cx="479" cy="478"/>
            </a:xfrm>
            <a:custGeom>
              <a:avLst/>
              <a:gdLst>
                <a:gd name="T0" fmla="*/ 0 w 479"/>
                <a:gd name="T1" fmla="*/ 226 h 478"/>
                <a:gd name="T2" fmla="*/ 4 w 479"/>
                <a:gd name="T3" fmla="*/ 203 h 478"/>
                <a:gd name="T4" fmla="*/ 9 w 479"/>
                <a:gd name="T5" fmla="*/ 180 h 478"/>
                <a:gd name="T6" fmla="*/ 15 w 479"/>
                <a:gd name="T7" fmla="*/ 157 h 478"/>
                <a:gd name="T8" fmla="*/ 25 w 479"/>
                <a:gd name="T9" fmla="*/ 136 h 478"/>
                <a:gd name="T10" fmla="*/ 36 w 479"/>
                <a:gd name="T11" fmla="*/ 115 h 478"/>
                <a:gd name="T12" fmla="*/ 48 w 479"/>
                <a:gd name="T13" fmla="*/ 97 h 478"/>
                <a:gd name="T14" fmla="*/ 71 w 479"/>
                <a:gd name="T15" fmla="*/ 70 h 478"/>
                <a:gd name="T16" fmla="*/ 98 w 479"/>
                <a:gd name="T17" fmla="*/ 47 h 478"/>
                <a:gd name="T18" fmla="*/ 116 w 479"/>
                <a:gd name="T19" fmla="*/ 35 h 478"/>
                <a:gd name="T20" fmla="*/ 137 w 479"/>
                <a:gd name="T21" fmla="*/ 24 h 478"/>
                <a:gd name="T22" fmla="*/ 158 w 479"/>
                <a:gd name="T23" fmla="*/ 14 h 478"/>
                <a:gd name="T24" fmla="*/ 181 w 479"/>
                <a:gd name="T25" fmla="*/ 8 h 478"/>
                <a:gd name="T26" fmla="*/ 204 w 479"/>
                <a:gd name="T27" fmla="*/ 3 h 478"/>
                <a:gd name="T28" fmla="*/ 227 w 479"/>
                <a:gd name="T29" fmla="*/ 0 h 478"/>
                <a:gd name="T30" fmla="*/ 252 w 479"/>
                <a:gd name="T31" fmla="*/ 0 h 478"/>
                <a:gd name="T32" fmla="*/ 277 w 479"/>
                <a:gd name="T33" fmla="*/ 3 h 478"/>
                <a:gd name="T34" fmla="*/ 300 w 479"/>
                <a:gd name="T35" fmla="*/ 8 h 478"/>
                <a:gd name="T36" fmla="*/ 323 w 479"/>
                <a:gd name="T37" fmla="*/ 14 h 478"/>
                <a:gd name="T38" fmla="*/ 344 w 479"/>
                <a:gd name="T39" fmla="*/ 24 h 478"/>
                <a:gd name="T40" fmla="*/ 364 w 479"/>
                <a:gd name="T41" fmla="*/ 35 h 478"/>
                <a:gd name="T42" fmla="*/ 383 w 479"/>
                <a:gd name="T43" fmla="*/ 47 h 478"/>
                <a:gd name="T44" fmla="*/ 410 w 479"/>
                <a:gd name="T45" fmla="*/ 70 h 478"/>
                <a:gd name="T46" fmla="*/ 433 w 479"/>
                <a:gd name="T47" fmla="*/ 97 h 478"/>
                <a:gd name="T48" fmla="*/ 445 w 479"/>
                <a:gd name="T49" fmla="*/ 115 h 478"/>
                <a:gd name="T50" fmla="*/ 456 w 479"/>
                <a:gd name="T51" fmla="*/ 136 h 478"/>
                <a:gd name="T52" fmla="*/ 465 w 479"/>
                <a:gd name="T53" fmla="*/ 157 h 478"/>
                <a:gd name="T54" fmla="*/ 472 w 479"/>
                <a:gd name="T55" fmla="*/ 180 h 478"/>
                <a:gd name="T56" fmla="*/ 477 w 479"/>
                <a:gd name="T57" fmla="*/ 203 h 478"/>
                <a:gd name="T58" fmla="*/ 479 w 479"/>
                <a:gd name="T59" fmla="*/ 226 h 478"/>
                <a:gd name="T60" fmla="*/ 479 w 479"/>
                <a:gd name="T61" fmla="*/ 239 h 478"/>
                <a:gd name="T62" fmla="*/ 479 w 479"/>
                <a:gd name="T63" fmla="*/ 263 h 478"/>
                <a:gd name="T64" fmla="*/ 475 w 479"/>
                <a:gd name="T65" fmla="*/ 288 h 478"/>
                <a:gd name="T66" fmla="*/ 468 w 479"/>
                <a:gd name="T67" fmla="*/ 309 h 478"/>
                <a:gd name="T68" fmla="*/ 461 w 479"/>
                <a:gd name="T69" fmla="*/ 332 h 478"/>
                <a:gd name="T70" fmla="*/ 450 w 479"/>
                <a:gd name="T71" fmla="*/ 354 h 478"/>
                <a:gd name="T72" fmla="*/ 438 w 479"/>
                <a:gd name="T73" fmla="*/ 373 h 478"/>
                <a:gd name="T74" fmla="*/ 426 w 479"/>
                <a:gd name="T75" fmla="*/ 391 h 478"/>
                <a:gd name="T76" fmla="*/ 392 w 479"/>
                <a:gd name="T77" fmla="*/ 424 h 478"/>
                <a:gd name="T78" fmla="*/ 374 w 479"/>
                <a:gd name="T79" fmla="*/ 437 h 478"/>
                <a:gd name="T80" fmla="*/ 355 w 479"/>
                <a:gd name="T81" fmla="*/ 449 h 478"/>
                <a:gd name="T82" fmla="*/ 333 w 479"/>
                <a:gd name="T83" fmla="*/ 460 h 478"/>
                <a:gd name="T84" fmla="*/ 310 w 479"/>
                <a:gd name="T85" fmla="*/ 467 h 478"/>
                <a:gd name="T86" fmla="*/ 289 w 479"/>
                <a:gd name="T87" fmla="*/ 474 h 478"/>
                <a:gd name="T88" fmla="*/ 264 w 479"/>
                <a:gd name="T89" fmla="*/ 478 h 478"/>
                <a:gd name="T90" fmla="*/ 240 w 479"/>
                <a:gd name="T91" fmla="*/ 478 h 478"/>
                <a:gd name="T92" fmla="*/ 215 w 479"/>
                <a:gd name="T93" fmla="*/ 478 h 478"/>
                <a:gd name="T94" fmla="*/ 192 w 479"/>
                <a:gd name="T95" fmla="*/ 474 h 478"/>
                <a:gd name="T96" fmla="*/ 169 w 479"/>
                <a:gd name="T97" fmla="*/ 467 h 478"/>
                <a:gd name="T98" fmla="*/ 148 w 479"/>
                <a:gd name="T99" fmla="*/ 460 h 478"/>
                <a:gd name="T100" fmla="*/ 126 w 479"/>
                <a:gd name="T101" fmla="*/ 449 h 478"/>
                <a:gd name="T102" fmla="*/ 107 w 479"/>
                <a:gd name="T103" fmla="*/ 437 h 478"/>
                <a:gd name="T104" fmla="*/ 87 w 479"/>
                <a:gd name="T105" fmla="*/ 424 h 478"/>
                <a:gd name="T106" fmla="*/ 55 w 479"/>
                <a:gd name="T107" fmla="*/ 391 h 478"/>
                <a:gd name="T108" fmla="*/ 41 w 479"/>
                <a:gd name="T109" fmla="*/ 373 h 478"/>
                <a:gd name="T110" fmla="*/ 31 w 479"/>
                <a:gd name="T111" fmla="*/ 354 h 478"/>
                <a:gd name="T112" fmla="*/ 20 w 479"/>
                <a:gd name="T113" fmla="*/ 332 h 478"/>
                <a:gd name="T114" fmla="*/ 11 w 479"/>
                <a:gd name="T115" fmla="*/ 309 h 478"/>
                <a:gd name="T116" fmla="*/ 6 w 479"/>
                <a:gd name="T117" fmla="*/ 288 h 478"/>
                <a:gd name="T118" fmla="*/ 2 w 479"/>
                <a:gd name="T119" fmla="*/ 263 h 478"/>
                <a:gd name="T120" fmla="*/ 0 w 479"/>
                <a:gd name="T121" fmla="*/ 239 h 4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9"/>
                <a:gd name="T184" fmla="*/ 0 h 478"/>
                <a:gd name="T185" fmla="*/ 479 w 479"/>
                <a:gd name="T186" fmla="*/ 478 h 4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9" h="478">
                  <a:moveTo>
                    <a:pt x="0" y="239"/>
                  </a:moveTo>
                  <a:lnTo>
                    <a:pt x="0" y="226"/>
                  </a:lnTo>
                  <a:lnTo>
                    <a:pt x="2" y="214"/>
                  </a:lnTo>
                  <a:lnTo>
                    <a:pt x="4" y="203"/>
                  </a:lnTo>
                  <a:lnTo>
                    <a:pt x="6" y="191"/>
                  </a:lnTo>
                  <a:lnTo>
                    <a:pt x="9" y="180"/>
                  </a:lnTo>
                  <a:lnTo>
                    <a:pt x="11" y="168"/>
                  </a:lnTo>
                  <a:lnTo>
                    <a:pt x="15" y="157"/>
                  </a:lnTo>
                  <a:lnTo>
                    <a:pt x="20" y="146"/>
                  </a:lnTo>
                  <a:lnTo>
                    <a:pt x="25" y="136"/>
                  </a:lnTo>
                  <a:lnTo>
                    <a:pt x="31" y="125"/>
                  </a:lnTo>
                  <a:lnTo>
                    <a:pt x="36" y="115"/>
                  </a:lnTo>
                  <a:lnTo>
                    <a:pt x="41" y="106"/>
                  </a:lnTo>
                  <a:lnTo>
                    <a:pt x="48" y="97"/>
                  </a:lnTo>
                  <a:lnTo>
                    <a:pt x="55" y="86"/>
                  </a:lnTo>
                  <a:lnTo>
                    <a:pt x="71" y="70"/>
                  </a:lnTo>
                  <a:lnTo>
                    <a:pt x="87" y="54"/>
                  </a:lnTo>
                  <a:lnTo>
                    <a:pt x="98" y="47"/>
                  </a:lnTo>
                  <a:lnTo>
                    <a:pt x="107" y="40"/>
                  </a:lnTo>
                  <a:lnTo>
                    <a:pt x="116" y="35"/>
                  </a:lnTo>
                  <a:lnTo>
                    <a:pt x="126" y="30"/>
                  </a:lnTo>
                  <a:lnTo>
                    <a:pt x="137" y="24"/>
                  </a:lnTo>
                  <a:lnTo>
                    <a:pt x="148" y="19"/>
                  </a:lnTo>
                  <a:lnTo>
                    <a:pt x="158" y="14"/>
                  </a:lnTo>
                  <a:lnTo>
                    <a:pt x="169" y="10"/>
                  </a:lnTo>
                  <a:lnTo>
                    <a:pt x="181" y="8"/>
                  </a:lnTo>
                  <a:lnTo>
                    <a:pt x="192" y="5"/>
                  </a:lnTo>
                  <a:lnTo>
                    <a:pt x="204" y="3"/>
                  </a:lnTo>
                  <a:lnTo>
                    <a:pt x="215" y="1"/>
                  </a:lnTo>
                  <a:lnTo>
                    <a:pt x="227" y="0"/>
                  </a:lnTo>
                  <a:lnTo>
                    <a:pt x="240" y="0"/>
                  </a:lnTo>
                  <a:lnTo>
                    <a:pt x="252" y="0"/>
                  </a:lnTo>
                  <a:lnTo>
                    <a:pt x="264" y="1"/>
                  </a:lnTo>
                  <a:lnTo>
                    <a:pt x="277" y="3"/>
                  </a:lnTo>
                  <a:lnTo>
                    <a:pt x="289" y="5"/>
                  </a:lnTo>
                  <a:lnTo>
                    <a:pt x="300" y="8"/>
                  </a:lnTo>
                  <a:lnTo>
                    <a:pt x="310" y="10"/>
                  </a:lnTo>
                  <a:lnTo>
                    <a:pt x="323" y="14"/>
                  </a:lnTo>
                  <a:lnTo>
                    <a:pt x="333" y="19"/>
                  </a:lnTo>
                  <a:lnTo>
                    <a:pt x="344" y="24"/>
                  </a:lnTo>
                  <a:lnTo>
                    <a:pt x="355" y="30"/>
                  </a:lnTo>
                  <a:lnTo>
                    <a:pt x="364" y="35"/>
                  </a:lnTo>
                  <a:lnTo>
                    <a:pt x="374" y="40"/>
                  </a:lnTo>
                  <a:lnTo>
                    <a:pt x="383" y="47"/>
                  </a:lnTo>
                  <a:lnTo>
                    <a:pt x="392" y="54"/>
                  </a:lnTo>
                  <a:lnTo>
                    <a:pt x="410" y="70"/>
                  </a:lnTo>
                  <a:lnTo>
                    <a:pt x="426" y="86"/>
                  </a:lnTo>
                  <a:lnTo>
                    <a:pt x="433" y="97"/>
                  </a:lnTo>
                  <a:lnTo>
                    <a:pt x="438" y="106"/>
                  </a:lnTo>
                  <a:lnTo>
                    <a:pt x="445" y="115"/>
                  </a:lnTo>
                  <a:lnTo>
                    <a:pt x="450" y="125"/>
                  </a:lnTo>
                  <a:lnTo>
                    <a:pt x="456" y="136"/>
                  </a:lnTo>
                  <a:lnTo>
                    <a:pt x="461" y="146"/>
                  </a:lnTo>
                  <a:lnTo>
                    <a:pt x="465" y="157"/>
                  </a:lnTo>
                  <a:lnTo>
                    <a:pt x="468" y="168"/>
                  </a:lnTo>
                  <a:lnTo>
                    <a:pt x="472" y="180"/>
                  </a:lnTo>
                  <a:lnTo>
                    <a:pt x="475" y="191"/>
                  </a:lnTo>
                  <a:lnTo>
                    <a:pt x="477" y="203"/>
                  </a:lnTo>
                  <a:lnTo>
                    <a:pt x="479" y="214"/>
                  </a:lnTo>
                  <a:lnTo>
                    <a:pt x="479" y="226"/>
                  </a:lnTo>
                  <a:lnTo>
                    <a:pt x="479" y="239"/>
                  </a:lnTo>
                  <a:lnTo>
                    <a:pt x="479" y="251"/>
                  </a:lnTo>
                  <a:lnTo>
                    <a:pt x="479" y="263"/>
                  </a:lnTo>
                  <a:lnTo>
                    <a:pt x="477" y="276"/>
                  </a:lnTo>
                  <a:lnTo>
                    <a:pt x="475" y="288"/>
                  </a:lnTo>
                  <a:lnTo>
                    <a:pt x="472" y="299"/>
                  </a:lnTo>
                  <a:lnTo>
                    <a:pt x="468" y="309"/>
                  </a:lnTo>
                  <a:lnTo>
                    <a:pt x="465" y="322"/>
                  </a:lnTo>
                  <a:lnTo>
                    <a:pt x="461" y="332"/>
                  </a:lnTo>
                  <a:lnTo>
                    <a:pt x="456" y="343"/>
                  </a:lnTo>
                  <a:lnTo>
                    <a:pt x="450" y="354"/>
                  </a:lnTo>
                  <a:lnTo>
                    <a:pt x="445" y="363"/>
                  </a:lnTo>
                  <a:lnTo>
                    <a:pt x="438" y="373"/>
                  </a:lnTo>
                  <a:lnTo>
                    <a:pt x="433" y="382"/>
                  </a:lnTo>
                  <a:lnTo>
                    <a:pt x="426" y="391"/>
                  </a:lnTo>
                  <a:lnTo>
                    <a:pt x="410" y="409"/>
                  </a:lnTo>
                  <a:lnTo>
                    <a:pt x="392" y="424"/>
                  </a:lnTo>
                  <a:lnTo>
                    <a:pt x="383" y="432"/>
                  </a:lnTo>
                  <a:lnTo>
                    <a:pt x="374" y="437"/>
                  </a:lnTo>
                  <a:lnTo>
                    <a:pt x="364" y="444"/>
                  </a:lnTo>
                  <a:lnTo>
                    <a:pt x="355" y="449"/>
                  </a:lnTo>
                  <a:lnTo>
                    <a:pt x="344" y="455"/>
                  </a:lnTo>
                  <a:lnTo>
                    <a:pt x="333" y="460"/>
                  </a:lnTo>
                  <a:lnTo>
                    <a:pt x="323" y="463"/>
                  </a:lnTo>
                  <a:lnTo>
                    <a:pt x="310" y="467"/>
                  </a:lnTo>
                  <a:lnTo>
                    <a:pt x="300" y="471"/>
                  </a:lnTo>
                  <a:lnTo>
                    <a:pt x="289" y="474"/>
                  </a:lnTo>
                  <a:lnTo>
                    <a:pt x="277" y="476"/>
                  </a:lnTo>
                  <a:lnTo>
                    <a:pt x="264" y="478"/>
                  </a:lnTo>
                  <a:lnTo>
                    <a:pt x="252" y="478"/>
                  </a:lnTo>
                  <a:lnTo>
                    <a:pt x="240" y="478"/>
                  </a:lnTo>
                  <a:lnTo>
                    <a:pt x="227" y="478"/>
                  </a:lnTo>
                  <a:lnTo>
                    <a:pt x="215" y="478"/>
                  </a:lnTo>
                  <a:lnTo>
                    <a:pt x="204" y="476"/>
                  </a:lnTo>
                  <a:lnTo>
                    <a:pt x="192" y="474"/>
                  </a:lnTo>
                  <a:lnTo>
                    <a:pt x="181" y="471"/>
                  </a:lnTo>
                  <a:lnTo>
                    <a:pt x="169" y="467"/>
                  </a:lnTo>
                  <a:lnTo>
                    <a:pt x="158" y="463"/>
                  </a:lnTo>
                  <a:lnTo>
                    <a:pt x="148" y="460"/>
                  </a:lnTo>
                  <a:lnTo>
                    <a:pt x="137" y="455"/>
                  </a:lnTo>
                  <a:lnTo>
                    <a:pt x="126" y="449"/>
                  </a:lnTo>
                  <a:lnTo>
                    <a:pt x="116" y="444"/>
                  </a:lnTo>
                  <a:lnTo>
                    <a:pt x="107" y="437"/>
                  </a:lnTo>
                  <a:lnTo>
                    <a:pt x="98" y="432"/>
                  </a:lnTo>
                  <a:lnTo>
                    <a:pt x="87" y="424"/>
                  </a:lnTo>
                  <a:lnTo>
                    <a:pt x="71" y="409"/>
                  </a:lnTo>
                  <a:lnTo>
                    <a:pt x="55" y="391"/>
                  </a:lnTo>
                  <a:lnTo>
                    <a:pt x="48" y="382"/>
                  </a:lnTo>
                  <a:lnTo>
                    <a:pt x="41" y="373"/>
                  </a:lnTo>
                  <a:lnTo>
                    <a:pt x="36" y="363"/>
                  </a:lnTo>
                  <a:lnTo>
                    <a:pt x="31" y="354"/>
                  </a:lnTo>
                  <a:lnTo>
                    <a:pt x="25" y="343"/>
                  </a:lnTo>
                  <a:lnTo>
                    <a:pt x="20" y="332"/>
                  </a:lnTo>
                  <a:lnTo>
                    <a:pt x="15" y="322"/>
                  </a:lnTo>
                  <a:lnTo>
                    <a:pt x="11" y="309"/>
                  </a:lnTo>
                  <a:lnTo>
                    <a:pt x="9" y="299"/>
                  </a:lnTo>
                  <a:lnTo>
                    <a:pt x="6" y="288"/>
                  </a:lnTo>
                  <a:lnTo>
                    <a:pt x="4" y="276"/>
                  </a:lnTo>
                  <a:lnTo>
                    <a:pt x="2" y="263"/>
                  </a:lnTo>
                  <a:lnTo>
                    <a:pt x="0" y="251"/>
                  </a:lnTo>
                  <a:lnTo>
                    <a:pt x="0" y="239"/>
                  </a:lnTo>
                  <a:close/>
                </a:path>
              </a:pathLst>
            </a:custGeom>
            <a:solidFill>
              <a:srgbClr val="FFFFFF"/>
            </a:solidFill>
            <a:ln w="9525">
              <a:noFill/>
              <a:round/>
              <a:headEnd/>
              <a:tailEnd/>
            </a:ln>
          </p:spPr>
          <p:txBody>
            <a:bodyPr/>
            <a:lstStyle/>
            <a:p>
              <a:endParaRPr lang="en-US"/>
            </a:p>
          </p:txBody>
        </p:sp>
        <p:sp>
          <p:nvSpPr>
            <p:cNvPr id="74807" name="Freeform 21"/>
            <p:cNvSpPr>
              <a:spLocks/>
            </p:cNvSpPr>
            <p:nvPr/>
          </p:nvSpPr>
          <p:spPr bwMode="auto">
            <a:xfrm>
              <a:off x="8987" y="4430"/>
              <a:ext cx="479" cy="478"/>
            </a:xfrm>
            <a:custGeom>
              <a:avLst/>
              <a:gdLst>
                <a:gd name="T0" fmla="*/ 0 w 479"/>
                <a:gd name="T1" fmla="*/ 226 h 478"/>
                <a:gd name="T2" fmla="*/ 4 w 479"/>
                <a:gd name="T3" fmla="*/ 203 h 478"/>
                <a:gd name="T4" fmla="*/ 9 w 479"/>
                <a:gd name="T5" fmla="*/ 180 h 478"/>
                <a:gd name="T6" fmla="*/ 15 w 479"/>
                <a:gd name="T7" fmla="*/ 157 h 478"/>
                <a:gd name="T8" fmla="*/ 25 w 479"/>
                <a:gd name="T9" fmla="*/ 136 h 478"/>
                <a:gd name="T10" fmla="*/ 36 w 479"/>
                <a:gd name="T11" fmla="*/ 115 h 478"/>
                <a:gd name="T12" fmla="*/ 48 w 479"/>
                <a:gd name="T13" fmla="*/ 97 h 478"/>
                <a:gd name="T14" fmla="*/ 71 w 479"/>
                <a:gd name="T15" fmla="*/ 70 h 478"/>
                <a:gd name="T16" fmla="*/ 98 w 479"/>
                <a:gd name="T17" fmla="*/ 47 h 478"/>
                <a:gd name="T18" fmla="*/ 116 w 479"/>
                <a:gd name="T19" fmla="*/ 35 h 478"/>
                <a:gd name="T20" fmla="*/ 137 w 479"/>
                <a:gd name="T21" fmla="*/ 24 h 478"/>
                <a:gd name="T22" fmla="*/ 158 w 479"/>
                <a:gd name="T23" fmla="*/ 14 h 478"/>
                <a:gd name="T24" fmla="*/ 181 w 479"/>
                <a:gd name="T25" fmla="*/ 8 h 478"/>
                <a:gd name="T26" fmla="*/ 204 w 479"/>
                <a:gd name="T27" fmla="*/ 3 h 478"/>
                <a:gd name="T28" fmla="*/ 227 w 479"/>
                <a:gd name="T29" fmla="*/ 0 h 478"/>
                <a:gd name="T30" fmla="*/ 252 w 479"/>
                <a:gd name="T31" fmla="*/ 0 h 478"/>
                <a:gd name="T32" fmla="*/ 277 w 479"/>
                <a:gd name="T33" fmla="*/ 3 h 478"/>
                <a:gd name="T34" fmla="*/ 300 w 479"/>
                <a:gd name="T35" fmla="*/ 8 h 478"/>
                <a:gd name="T36" fmla="*/ 323 w 479"/>
                <a:gd name="T37" fmla="*/ 14 h 478"/>
                <a:gd name="T38" fmla="*/ 344 w 479"/>
                <a:gd name="T39" fmla="*/ 24 h 478"/>
                <a:gd name="T40" fmla="*/ 364 w 479"/>
                <a:gd name="T41" fmla="*/ 35 h 478"/>
                <a:gd name="T42" fmla="*/ 383 w 479"/>
                <a:gd name="T43" fmla="*/ 47 h 478"/>
                <a:gd name="T44" fmla="*/ 410 w 479"/>
                <a:gd name="T45" fmla="*/ 70 h 478"/>
                <a:gd name="T46" fmla="*/ 433 w 479"/>
                <a:gd name="T47" fmla="*/ 97 h 478"/>
                <a:gd name="T48" fmla="*/ 445 w 479"/>
                <a:gd name="T49" fmla="*/ 115 h 478"/>
                <a:gd name="T50" fmla="*/ 456 w 479"/>
                <a:gd name="T51" fmla="*/ 136 h 478"/>
                <a:gd name="T52" fmla="*/ 465 w 479"/>
                <a:gd name="T53" fmla="*/ 157 h 478"/>
                <a:gd name="T54" fmla="*/ 472 w 479"/>
                <a:gd name="T55" fmla="*/ 180 h 478"/>
                <a:gd name="T56" fmla="*/ 477 w 479"/>
                <a:gd name="T57" fmla="*/ 203 h 478"/>
                <a:gd name="T58" fmla="*/ 479 w 479"/>
                <a:gd name="T59" fmla="*/ 226 h 478"/>
                <a:gd name="T60" fmla="*/ 479 w 479"/>
                <a:gd name="T61" fmla="*/ 239 h 478"/>
                <a:gd name="T62" fmla="*/ 479 w 479"/>
                <a:gd name="T63" fmla="*/ 263 h 478"/>
                <a:gd name="T64" fmla="*/ 475 w 479"/>
                <a:gd name="T65" fmla="*/ 288 h 478"/>
                <a:gd name="T66" fmla="*/ 468 w 479"/>
                <a:gd name="T67" fmla="*/ 309 h 478"/>
                <a:gd name="T68" fmla="*/ 461 w 479"/>
                <a:gd name="T69" fmla="*/ 332 h 478"/>
                <a:gd name="T70" fmla="*/ 450 w 479"/>
                <a:gd name="T71" fmla="*/ 354 h 478"/>
                <a:gd name="T72" fmla="*/ 438 w 479"/>
                <a:gd name="T73" fmla="*/ 373 h 478"/>
                <a:gd name="T74" fmla="*/ 426 w 479"/>
                <a:gd name="T75" fmla="*/ 391 h 478"/>
                <a:gd name="T76" fmla="*/ 392 w 479"/>
                <a:gd name="T77" fmla="*/ 424 h 478"/>
                <a:gd name="T78" fmla="*/ 374 w 479"/>
                <a:gd name="T79" fmla="*/ 437 h 478"/>
                <a:gd name="T80" fmla="*/ 355 w 479"/>
                <a:gd name="T81" fmla="*/ 449 h 478"/>
                <a:gd name="T82" fmla="*/ 333 w 479"/>
                <a:gd name="T83" fmla="*/ 460 h 478"/>
                <a:gd name="T84" fmla="*/ 310 w 479"/>
                <a:gd name="T85" fmla="*/ 467 h 478"/>
                <a:gd name="T86" fmla="*/ 289 w 479"/>
                <a:gd name="T87" fmla="*/ 474 h 478"/>
                <a:gd name="T88" fmla="*/ 264 w 479"/>
                <a:gd name="T89" fmla="*/ 478 h 478"/>
                <a:gd name="T90" fmla="*/ 240 w 479"/>
                <a:gd name="T91" fmla="*/ 478 h 478"/>
                <a:gd name="T92" fmla="*/ 215 w 479"/>
                <a:gd name="T93" fmla="*/ 478 h 478"/>
                <a:gd name="T94" fmla="*/ 192 w 479"/>
                <a:gd name="T95" fmla="*/ 474 h 478"/>
                <a:gd name="T96" fmla="*/ 169 w 479"/>
                <a:gd name="T97" fmla="*/ 467 h 478"/>
                <a:gd name="T98" fmla="*/ 148 w 479"/>
                <a:gd name="T99" fmla="*/ 460 h 478"/>
                <a:gd name="T100" fmla="*/ 126 w 479"/>
                <a:gd name="T101" fmla="*/ 449 h 478"/>
                <a:gd name="T102" fmla="*/ 107 w 479"/>
                <a:gd name="T103" fmla="*/ 437 h 478"/>
                <a:gd name="T104" fmla="*/ 87 w 479"/>
                <a:gd name="T105" fmla="*/ 424 h 478"/>
                <a:gd name="T106" fmla="*/ 55 w 479"/>
                <a:gd name="T107" fmla="*/ 391 h 478"/>
                <a:gd name="T108" fmla="*/ 41 w 479"/>
                <a:gd name="T109" fmla="*/ 373 h 478"/>
                <a:gd name="T110" fmla="*/ 31 w 479"/>
                <a:gd name="T111" fmla="*/ 354 h 478"/>
                <a:gd name="T112" fmla="*/ 20 w 479"/>
                <a:gd name="T113" fmla="*/ 332 h 478"/>
                <a:gd name="T114" fmla="*/ 11 w 479"/>
                <a:gd name="T115" fmla="*/ 309 h 478"/>
                <a:gd name="T116" fmla="*/ 6 w 479"/>
                <a:gd name="T117" fmla="*/ 288 h 478"/>
                <a:gd name="T118" fmla="*/ 2 w 479"/>
                <a:gd name="T119" fmla="*/ 263 h 478"/>
                <a:gd name="T120" fmla="*/ 0 w 479"/>
                <a:gd name="T121" fmla="*/ 239 h 4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9"/>
                <a:gd name="T184" fmla="*/ 0 h 478"/>
                <a:gd name="T185" fmla="*/ 479 w 479"/>
                <a:gd name="T186" fmla="*/ 478 h 4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9" h="478">
                  <a:moveTo>
                    <a:pt x="0" y="239"/>
                  </a:moveTo>
                  <a:lnTo>
                    <a:pt x="0" y="226"/>
                  </a:lnTo>
                  <a:lnTo>
                    <a:pt x="2" y="214"/>
                  </a:lnTo>
                  <a:lnTo>
                    <a:pt x="4" y="203"/>
                  </a:lnTo>
                  <a:lnTo>
                    <a:pt x="6" y="191"/>
                  </a:lnTo>
                  <a:lnTo>
                    <a:pt x="9" y="180"/>
                  </a:lnTo>
                  <a:lnTo>
                    <a:pt x="11" y="168"/>
                  </a:lnTo>
                  <a:lnTo>
                    <a:pt x="15" y="157"/>
                  </a:lnTo>
                  <a:lnTo>
                    <a:pt x="20" y="146"/>
                  </a:lnTo>
                  <a:lnTo>
                    <a:pt x="25" y="136"/>
                  </a:lnTo>
                  <a:lnTo>
                    <a:pt x="31" y="125"/>
                  </a:lnTo>
                  <a:lnTo>
                    <a:pt x="36" y="115"/>
                  </a:lnTo>
                  <a:lnTo>
                    <a:pt x="41" y="106"/>
                  </a:lnTo>
                  <a:lnTo>
                    <a:pt x="48" y="97"/>
                  </a:lnTo>
                  <a:lnTo>
                    <a:pt x="55" y="86"/>
                  </a:lnTo>
                  <a:lnTo>
                    <a:pt x="71" y="70"/>
                  </a:lnTo>
                  <a:lnTo>
                    <a:pt x="87" y="54"/>
                  </a:lnTo>
                  <a:lnTo>
                    <a:pt x="98" y="47"/>
                  </a:lnTo>
                  <a:lnTo>
                    <a:pt x="107" y="40"/>
                  </a:lnTo>
                  <a:lnTo>
                    <a:pt x="116" y="35"/>
                  </a:lnTo>
                  <a:lnTo>
                    <a:pt x="126" y="30"/>
                  </a:lnTo>
                  <a:lnTo>
                    <a:pt x="137" y="24"/>
                  </a:lnTo>
                  <a:lnTo>
                    <a:pt x="148" y="19"/>
                  </a:lnTo>
                  <a:lnTo>
                    <a:pt x="158" y="14"/>
                  </a:lnTo>
                  <a:lnTo>
                    <a:pt x="169" y="10"/>
                  </a:lnTo>
                  <a:lnTo>
                    <a:pt x="181" y="8"/>
                  </a:lnTo>
                  <a:lnTo>
                    <a:pt x="192" y="5"/>
                  </a:lnTo>
                  <a:lnTo>
                    <a:pt x="204" y="3"/>
                  </a:lnTo>
                  <a:lnTo>
                    <a:pt x="215" y="1"/>
                  </a:lnTo>
                  <a:lnTo>
                    <a:pt x="227" y="0"/>
                  </a:lnTo>
                  <a:lnTo>
                    <a:pt x="240" y="0"/>
                  </a:lnTo>
                  <a:lnTo>
                    <a:pt x="252" y="0"/>
                  </a:lnTo>
                  <a:lnTo>
                    <a:pt x="264" y="1"/>
                  </a:lnTo>
                  <a:lnTo>
                    <a:pt x="277" y="3"/>
                  </a:lnTo>
                  <a:lnTo>
                    <a:pt x="289" y="5"/>
                  </a:lnTo>
                  <a:lnTo>
                    <a:pt x="300" y="8"/>
                  </a:lnTo>
                  <a:lnTo>
                    <a:pt x="310" y="10"/>
                  </a:lnTo>
                  <a:lnTo>
                    <a:pt x="323" y="14"/>
                  </a:lnTo>
                  <a:lnTo>
                    <a:pt x="333" y="19"/>
                  </a:lnTo>
                  <a:lnTo>
                    <a:pt x="344" y="24"/>
                  </a:lnTo>
                  <a:lnTo>
                    <a:pt x="355" y="30"/>
                  </a:lnTo>
                  <a:lnTo>
                    <a:pt x="364" y="35"/>
                  </a:lnTo>
                  <a:lnTo>
                    <a:pt x="374" y="40"/>
                  </a:lnTo>
                  <a:lnTo>
                    <a:pt x="383" y="47"/>
                  </a:lnTo>
                  <a:lnTo>
                    <a:pt x="392" y="54"/>
                  </a:lnTo>
                  <a:lnTo>
                    <a:pt x="410" y="70"/>
                  </a:lnTo>
                  <a:lnTo>
                    <a:pt x="426" y="86"/>
                  </a:lnTo>
                  <a:lnTo>
                    <a:pt x="433" y="97"/>
                  </a:lnTo>
                  <a:lnTo>
                    <a:pt x="438" y="106"/>
                  </a:lnTo>
                  <a:lnTo>
                    <a:pt x="445" y="115"/>
                  </a:lnTo>
                  <a:lnTo>
                    <a:pt x="450" y="125"/>
                  </a:lnTo>
                  <a:lnTo>
                    <a:pt x="456" y="136"/>
                  </a:lnTo>
                  <a:lnTo>
                    <a:pt x="461" y="146"/>
                  </a:lnTo>
                  <a:lnTo>
                    <a:pt x="465" y="157"/>
                  </a:lnTo>
                  <a:lnTo>
                    <a:pt x="468" y="168"/>
                  </a:lnTo>
                  <a:lnTo>
                    <a:pt x="472" y="180"/>
                  </a:lnTo>
                  <a:lnTo>
                    <a:pt x="475" y="191"/>
                  </a:lnTo>
                  <a:lnTo>
                    <a:pt x="477" y="203"/>
                  </a:lnTo>
                  <a:lnTo>
                    <a:pt x="479" y="214"/>
                  </a:lnTo>
                  <a:lnTo>
                    <a:pt x="479" y="226"/>
                  </a:lnTo>
                  <a:lnTo>
                    <a:pt x="479" y="239"/>
                  </a:lnTo>
                  <a:lnTo>
                    <a:pt x="479" y="251"/>
                  </a:lnTo>
                  <a:lnTo>
                    <a:pt x="479" y="263"/>
                  </a:lnTo>
                  <a:lnTo>
                    <a:pt x="477" y="276"/>
                  </a:lnTo>
                  <a:lnTo>
                    <a:pt x="475" y="288"/>
                  </a:lnTo>
                  <a:lnTo>
                    <a:pt x="472" y="299"/>
                  </a:lnTo>
                  <a:lnTo>
                    <a:pt x="468" y="309"/>
                  </a:lnTo>
                  <a:lnTo>
                    <a:pt x="465" y="322"/>
                  </a:lnTo>
                  <a:lnTo>
                    <a:pt x="461" y="332"/>
                  </a:lnTo>
                  <a:lnTo>
                    <a:pt x="456" y="343"/>
                  </a:lnTo>
                  <a:lnTo>
                    <a:pt x="450" y="354"/>
                  </a:lnTo>
                  <a:lnTo>
                    <a:pt x="445" y="363"/>
                  </a:lnTo>
                  <a:lnTo>
                    <a:pt x="438" y="373"/>
                  </a:lnTo>
                  <a:lnTo>
                    <a:pt x="433" y="382"/>
                  </a:lnTo>
                  <a:lnTo>
                    <a:pt x="426" y="391"/>
                  </a:lnTo>
                  <a:lnTo>
                    <a:pt x="410" y="409"/>
                  </a:lnTo>
                  <a:lnTo>
                    <a:pt x="392" y="424"/>
                  </a:lnTo>
                  <a:lnTo>
                    <a:pt x="383" y="432"/>
                  </a:lnTo>
                  <a:lnTo>
                    <a:pt x="374" y="437"/>
                  </a:lnTo>
                  <a:lnTo>
                    <a:pt x="364" y="444"/>
                  </a:lnTo>
                  <a:lnTo>
                    <a:pt x="355" y="449"/>
                  </a:lnTo>
                  <a:lnTo>
                    <a:pt x="344" y="455"/>
                  </a:lnTo>
                  <a:lnTo>
                    <a:pt x="333" y="460"/>
                  </a:lnTo>
                  <a:lnTo>
                    <a:pt x="323" y="463"/>
                  </a:lnTo>
                  <a:lnTo>
                    <a:pt x="310" y="467"/>
                  </a:lnTo>
                  <a:lnTo>
                    <a:pt x="300" y="471"/>
                  </a:lnTo>
                  <a:lnTo>
                    <a:pt x="289" y="474"/>
                  </a:lnTo>
                  <a:lnTo>
                    <a:pt x="277" y="476"/>
                  </a:lnTo>
                  <a:lnTo>
                    <a:pt x="264" y="478"/>
                  </a:lnTo>
                  <a:lnTo>
                    <a:pt x="252" y="478"/>
                  </a:lnTo>
                  <a:lnTo>
                    <a:pt x="240" y="478"/>
                  </a:lnTo>
                  <a:lnTo>
                    <a:pt x="227" y="478"/>
                  </a:lnTo>
                  <a:lnTo>
                    <a:pt x="215" y="478"/>
                  </a:lnTo>
                  <a:lnTo>
                    <a:pt x="204" y="476"/>
                  </a:lnTo>
                  <a:lnTo>
                    <a:pt x="192" y="474"/>
                  </a:lnTo>
                  <a:lnTo>
                    <a:pt x="181" y="471"/>
                  </a:lnTo>
                  <a:lnTo>
                    <a:pt x="169" y="467"/>
                  </a:lnTo>
                  <a:lnTo>
                    <a:pt x="158" y="463"/>
                  </a:lnTo>
                  <a:lnTo>
                    <a:pt x="148" y="460"/>
                  </a:lnTo>
                  <a:lnTo>
                    <a:pt x="137" y="455"/>
                  </a:lnTo>
                  <a:lnTo>
                    <a:pt x="126" y="449"/>
                  </a:lnTo>
                  <a:lnTo>
                    <a:pt x="116" y="444"/>
                  </a:lnTo>
                  <a:lnTo>
                    <a:pt x="107" y="437"/>
                  </a:lnTo>
                  <a:lnTo>
                    <a:pt x="98" y="432"/>
                  </a:lnTo>
                  <a:lnTo>
                    <a:pt x="87" y="424"/>
                  </a:lnTo>
                  <a:lnTo>
                    <a:pt x="71" y="409"/>
                  </a:lnTo>
                  <a:lnTo>
                    <a:pt x="55" y="391"/>
                  </a:lnTo>
                  <a:lnTo>
                    <a:pt x="48" y="382"/>
                  </a:lnTo>
                  <a:lnTo>
                    <a:pt x="41" y="373"/>
                  </a:lnTo>
                  <a:lnTo>
                    <a:pt x="36" y="363"/>
                  </a:lnTo>
                  <a:lnTo>
                    <a:pt x="31" y="354"/>
                  </a:lnTo>
                  <a:lnTo>
                    <a:pt x="25" y="343"/>
                  </a:lnTo>
                  <a:lnTo>
                    <a:pt x="20" y="332"/>
                  </a:lnTo>
                  <a:lnTo>
                    <a:pt x="15" y="322"/>
                  </a:lnTo>
                  <a:lnTo>
                    <a:pt x="11" y="309"/>
                  </a:lnTo>
                  <a:lnTo>
                    <a:pt x="9" y="299"/>
                  </a:lnTo>
                  <a:lnTo>
                    <a:pt x="6" y="288"/>
                  </a:lnTo>
                  <a:lnTo>
                    <a:pt x="4" y="276"/>
                  </a:lnTo>
                  <a:lnTo>
                    <a:pt x="2" y="263"/>
                  </a:lnTo>
                  <a:lnTo>
                    <a:pt x="0" y="251"/>
                  </a:lnTo>
                  <a:lnTo>
                    <a:pt x="0" y="239"/>
                  </a:lnTo>
                </a:path>
              </a:pathLst>
            </a:custGeom>
            <a:noFill/>
            <a:ln w="3175">
              <a:solidFill>
                <a:srgbClr val="000000"/>
              </a:solidFill>
              <a:round/>
              <a:headEnd/>
              <a:tailEnd/>
            </a:ln>
          </p:spPr>
          <p:txBody>
            <a:bodyPr/>
            <a:lstStyle/>
            <a:p>
              <a:endParaRPr lang="en-US"/>
            </a:p>
          </p:txBody>
        </p:sp>
        <p:sp>
          <p:nvSpPr>
            <p:cNvPr id="74808" name="Rectangle 22"/>
            <p:cNvSpPr>
              <a:spLocks noChangeArrowheads="1"/>
            </p:cNvSpPr>
            <p:nvPr/>
          </p:nvSpPr>
          <p:spPr bwMode="auto">
            <a:xfrm>
              <a:off x="8070" y="3517"/>
              <a:ext cx="130" cy="348"/>
            </a:xfrm>
            <a:prstGeom prst="rect">
              <a:avLst/>
            </a:prstGeom>
            <a:noFill/>
            <a:ln w="9525">
              <a:noFill/>
              <a:miter lim="800000"/>
              <a:headEnd/>
              <a:tailEnd/>
            </a:ln>
          </p:spPr>
          <p:txBody>
            <a:bodyPr wrap="none" lIns="0" tIns="0" rIns="0" bIns="0">
              <a:spAutoFit/>
            </a:bodyPr>
            <a:lstStyle/>
            <a:p>
              <a:r>
                <a:rPr lang="en-US" sz="2000">
                  <a:solidFill>
                    <a:srgbClr val="000000"/>
                  </a:solidFill>
                </a:rPr>
                <a:t>1</a:t>
              </a:r>
              <a:endParaRPr lang="en-US" sz="2000"/>
            </a:p>
          </p:txBody>
        </p:sp>
        <p:sp>
          <p:nvSpPr>
            <p:cNvPr id="74809" name="Rectangle 23"/>
            <p:cNvSpPr>
              <a:spLocks noChangeArrowheads="1"/>
            </p:cNvSpPr>
            <p:nvPr/>
          </p:nvSpPr>
          <p:spPr bwMode="auto">
            <a:xfrm>
              <a:off x="7009" y="4553"/>
              <a:ext cx="130" cy="348"/>
            </a:xfrm>
            <a:prstGeom prst="rect">
              <a:avLst/>
            </a:prstGeom>
            <a:noFill/>
            <a:ln w="9525">
              <a:noFill/>
              <a:miter lim="800000"/>
              <a:headEnd/>
              <a:tailEnd/>
            </a:ln>
          </p:spPr>
          <p:txBody>
            <a:bodyPr wrap="none" lIns="0" tIns="0" rIns="0" bIns="0">
              <a:spAutoFit/>
            </a:bodyPr>
            <a:lstStyle/>
            <a:p>
              <a:r>
                <a:rPr lang="en-US" sz="2000">
                  <a:solidFill>
                    <a:srgbClr val="000000"/>
                  </a:solidFill>
                </a:rPr>
                <a:t>2</a:t>
              </a:r>
              <a:endParaRPr lang="en-US" sz="2000"/>
            </a:p>
          </p:txBody>
        </p:sp>
        <p:sp>
          <p:nvSpPr>
            <p:cNvPr id="74810" name="Rectangle 24"/>
            <p:cNvSpPr>
              <a:spLocks noChangeArrowheads="1"/>
            </p:cNvSpPr>
            <p:nvPr/>
          </p:nvSpPr>
          <p:spPr bwMode="auto">
            <a:xfrm>
              <a:off x="8070" y="5595"/>
              <a:ext cx="130" cy="348"/>
            </a:xfrm>
            <a:prstGeom prst="rect">
              <a:avLst/>
            </a:prstGeom>
            <a:noFill/>
            <a:ln w="9525">
              <a:noFill/>
              <a:miter lim="800000"/>
              <a:headEnd/>
              <a:tailEnd/>
            </a:ln>
          </p:spPr>
          <p:txBody>
            <a:bodyPr wrap="none" lIns="0" tIns="0" rIns="0" bIns="0">
              <a:spAutoFit/>
            </a:bodyPr>
            <a:lstStyle/>
            <a:p>
              <a:r>
                <a:rPr lang="en-US" sz="2000">
                  <a:solidFill>
                    <a:srgbClr val="000000"/>
                  </a:solidFill>
                </a:rPr>
                <a:t>4</a:t>
              </a:r>
              <a:endParaRPr lang="en-US" sz="2000"/>
            </a:p>
          </p:txBody>
        </p:sp>
        <p:sp>
          <p:nvSpPr>
            <p:cNvPr id="74811" name="Rectangle 25"/>
            <p:cNvSpPr>
              <a:spLocks noChangeArrowheads="1"/>
            </p:cNvSpPr>
            <p:nvPr/>
          </p:nvSpPr>
          <p:spPr bwMode="auto">
            <a:xfrm>
              <a:off x="8922" y="4793"/>
              <a:ext cx="130" cy="347"/>
            </a:xfrm>
            <a:prstGeom prst="rect">
              <a:avLst/>
            </a:prstGeom>
            <a:noFill/>
            <a:ln w="9525">
              <a:noFill/>
              <a:miter lim="800000"/>
              <a:headEnd/>
              <a:tailEnd/>
            </a:ln>
          </p:spPr>
          <p:txBody>
            <a:bodyPr wrap="none" lIns="0" tIns="0" rIns="0" bIns="0">
              <a:spAutoFit/>
            </a:bodyPr>
            <a:lstStyle/>
            <a:p>
              <a:r>
                <a:rPr lang="en-US" sz="2000">
                  <a:solidFill>
                    <a:srgbClr val="000000"/>
                  </a:solidFill>
                </a:rPr>
                <a:t>3</a:t>
              </a:r>
              <a:endParaRPr lang="en-US" sz="2000"/>
            </a:p>
          </p:txBody>
        </p:sp>
        <p:sp>
          <p:nvSpPr>
            <p:cNvPr id="74812" name="Rectangle 26"/>
            <p:cNvSpPr>
              <a:spLocks noChangeArrowheads="1"/>
            </p:cNvSpPr>
            <p:nvPr/>
          </p:nvSpPr>
          <p:spPr bwMode="auto">
            <a:xfrm>
              <a:off x="7603" y="3939"/>
              <a:ext cx="130" cy="348"/>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813" name="Rectangle 27"/>
            <p:cNvSpPr>
              <a:spLocks noChangeArrowheads="1"/>
            </p:cNvSpPr>
            <p:nvPr/>
          </p:nvSpPr>
          <p:spPr bwMode="auto">
            <a:xfrm>
              <a:off x="7737" y="4050"/>
              <a:ext cx="130" cy="348"/>
            </a:xfrm>
            <a:prstGeom prst="rect">
              <a:avLst/>
            </a:prstGeom>
            <a:noFill/>
            <a:ln w="9525">
              <a:noFill/>
              <a:miter lim="800000"/>
              <a:headEnd/>
              <a:tailEnd/>
            </a:ln>
          </p:spPr>
          <p:txBody>
            <a:bodyPr wrap="none" lIns="0" tIns="0" rIns="0" bIns="0">
              <a:spAutoFit/>
            </a:bodyPr>
            <a:lstStyle/>
            <a:p>
              <a:r>
                <a:rPr lang="en-US" sz="2000">
                  <a:solidFill>
                    <a:srgbClr val="000000"/>
                  </a:solidFill>
                </a:rPr>
                <a:t>1</a:t>
              </a:r>
              <a:endParaRPr lang="en-US" sz="2000"/>
            </a:p>
          </p:txBody>
        </p:sp>
        <p:sp>
          <p:nvSpPr>
            <p:cNvPr id="74814" name="Rectangle 28"/>
            <p:cNvSpPr>
              <a:spLocks noChangeArrowheads="1"/>
            </p:cNvSpPr>
            <p:nvPr/>
          </p:nvSpPr>
          <p:spPr bwMode="auto">
            <a:xfrm>
              <a:off x="7763" y="4367"/>
              <a:ext cx="130" cy="348"/>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815" name="Rectangle 29"/>
            <p:cNvSpPr>
              <a:spLocks noChangeArrowheads="1"/>
            </p:cNvSpPr>
            <p:nvPr/>
          </p:nvSpPr>
          <p:spPr bwMode="auto">
            <a:xfrm>
              <a:off x="7893" y="4472"/>
              <a:ext cx="130" cy="348"/>
            </a:xfrm>
            <a:prstGeom prst="rect">
              <a:avLst/>
            </a:prstGeom>
            <a:noFill/>
            <a:ln w="9525">
              <a:noFill/>
              <a:miter lim="800000"/>
              <a:headEnd/>
              <a:tailEnd/>
            </a:ln>
          </p:spPr>
          <p:txBody>
            <a:bodyPr wrap="none" lIns="0" tIns="0" rIns="0" bIns="0">
              <a:spAutoFit/>
            </a:bodyPr>
            <a:lstStyle/>
            <a:p>
              <a:r>
                <a:rPr lang="en-US" sz="2000">
                  <a:solidFill>
                    <a:srgbClr val="000000"/>
                  </a:solidFill>
                </a:rPr>
                <a:t>2</a:t>
              </a:r>
              <a:endParaRPr lang="en-US" sz="2000"/>
            </a:p>
          </p:txBody>
        </p:sp>
        <p:sp>
          <p:nvSpPr>
            <p:cNvPr id="74816" name="Rectangle 30"/>
            <p:cNvSpPr>
              <a:spLocks noChangeArrowheads="1"/>
            </p:cNvSpPr>
            <p:nvPr/>
          </p:nvSpPr>
          <p:spPr bwMode="auto">
            <a:xfrm>
              <a:off x="8190" y="4129"/>
              <a:ext cx="129" cy="348"/>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817" name="Rectangle 31"/>
            <p:cNvSpPr>
              <a:spLocks noChangeArrowheads="1"/>
            </p:cNvSpPr>
            <p:nvPr/>
          </p:nvSpPr>
          <p:spPr bwMode="auto">
            <a:xfrm>
              <a:off x="8321" y="4236"/>
              <a:ext cx="130" cy="348"/>
            </a:xfrm>
            <a:prstGeom prst="rect">
              <a:avLst/>
            </a:prstGeom>
            <a:noFill/>
            <a:ln w="9525">
              <a:noFill/>
              <a:miter lim="800000"/>
              <a:headEnd/>
              <a:tailEnd/>
            </a:ln>
          </p:spPr>
          <p:txBody>
            <a:bodyPr wrap="none" lIns="0" tIns="0" rIns="0" bIns="0">
              <a:spAutoFit/>
            </a:bodyPr>
            <a:lstStyle/>
            <a:p>
              <a:r>
                <a:rPr lang="en-US" sz="2000">
                  <a:solidFill>
                    <a:srgbClr val="000000"/>
                  </a:solidFill>
                </a:rPr>
                <a:t>3</a:t>
              </a:r>
              <a:endParaRPr lang="en-US" sz="2000"/>
            </a:p>
          </p:txBody>
        </p:sp>
        <p:sp>
          <p:nvSpPr>
            <p:cNvPr id="74818" name="Rectangle 32"/>
            <p:cNvSpPr>
              <a:spLocks noChangeArrowheads="1"/>
            </p:cNvSpPr>
            <p:nvPr/>
          </p:nvSpPr>
          <p:spPr bwMode="auto">
            <a:xfrm>
              <a:off x="8614" y="3896"/>
              <a:ext cx="130" cy="348"/>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819" name="Rectangle 33"/>
            <p:cNvSpPr>
              <a:spLocks noChangeArrowheads="1"/>
            </p:cNvSpPr>
            <p:nvPr/>
          </p:nvSpPr>
          <p:spPr bwMode="auto">
            <a:xfrm>
              <a:off x="8743" y="3997"/>
              <a:ext cx="130" cy="348"/>
            </a:xfrm>
            <a:prstGeom prst="rect">
              <a:avLst/>
            </a:prstGeom>
            <a:noFill/>
            <a:ln w="9525">
              <a:noFill/>
              <a:miter lim="800000"/>
              <a:headEnd/>
              <a:tailEnd/>
            </a:ln>
          </p:spPr>
          <p:txBody>
            <a:bodyPr wrap="none" lIns="0" tIns="0" rIns="0" bIns="0">
              <a:spAutoFit/>
            </a:bodyPr>
            <a:lstStyle/>
            <a:p>
              <a:r>
                <a:rPr lang="en-US" sz="2000">
                  <a:solidFill>
                    <a:srgbClr val="000000"/>
                  </a:solidFill>
                </a:rPr>
                <a:t>4</a:t>
              </a:r>
              <a:endParaRPr lang="en-US" sz="2000"/>
            </a:p>
          </p:txBody>
        </p:sp>
        <p:sp>
          <p:nvSpPr>
            <p:cNvPr id="74820" name="Rectangle 34"/>
            <p:cNvSpPr>
              <a:spLocks noChangeArrowheads="1"/>
            </p:cNvSpPr>
            <p:nvPr/>
          </p:nvSpPr>
          <p:spPr bwMode="auto">
            <a:xfrm>
              <a:off x="7444" y="4979"/>
              <a:ext cx="130" cy="348"/>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821" name="Rectangle 35"/>
            <p:cNvSpPr>
              <a:spLocks noChangeArrowheads="1"/>
            </p:cNvSpPr>
            <p:nvPr/>
          </p:nvSpPr>
          <p:spPr bwMode="auto">
            <a:xfrm>
              <a:off x="7577" y="5088"/>
              <a:ext cx="130" cy="348"/>
            </a:xfrm>
            <a:prstGeom prst="rect">
              <a:avLst/>
            </a:prstGeom>
            <a:noFill/>
            <a:ln w="9525">
              <a:noFill/>
              <a:miter lim="800000"/>
              <a:headEnd/>
              <a:tailEnd/>
            </a:ln>
          </p:spPr>
          <p:txBody>
            <a:bodyPr wrap="none" lIns="0" tIns="0" rIns="0" bIns="0">
              <a:spAutoFit/>
            </a:bodyPr>
            <a:lstStyle/>
            <a:p>
              <a:r>
                <a:rPr lang="en-US" sz="2000">
                  <a:solidFill>
                    <a:srgbClr val="000000"/>
                  </a:solidFill>
                </a:rPr>
                <a:t>5</a:t>
              </a:r>
              <a:endParaRPr lang="en-US" sz="2000"/>
            </a:p>
          </p:txBody>
        </p:sp>
        <p:sp>
          <p:nvSpPr>
            <p:cNvPr id="74822" name="Rectangle 36"/>
            <p:cNvSpPr>
              <a:spLocks noChangeArrowheads="1"/>
            </p:cNvSpPr>
            <p:nvPr/>
          </p:nvSpPr>
          <p:spPr bwMode="auto">
            <a:xfrm>
              <a:off x="8190" y="4793"/>
              <a:ext cx="129" cy="347"/>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823" name="Rectangle 37"/>
            <p:cNvSpPr>
              <a:spLocks noChangeArrowheads="1"/>
            </p:cNvSpPr>
            <p:nvPr/>
          </p:nvSpPr>
          <p:spPr bwMode="auto">
            <a:xfrm>
              <a:off x="8321" y="4898"/>
              <a:ext cx="130" cy="347"/>
            </a:xfrm>
            <a:prstGeom prst="rect">
              <a:avLst/>
            </a:prstGeom>
            <a:noFill/>
            <a:ln w="9525">
              <a:noFill/>
              <a:miter lim="800000"/>
              <a:headEnd/>
              <a:tailEnd/>
            </a:ln>
          </p:spPr>
          <p:txBody>
            <a:bodyPr wrap="none" lIns="0" tIns="0" rIns="0" bIns="0">
              <a:spAutoFit/>
            </a:bodyPr>
            <a:lstStyle/>
            <a:p>
              <a:r>
                <a:rPr lang="en-US" sz="2000">
                  <a:solidFill>
                    <a:srgbClr val="000000"/>
                  </a:solidFill>
                </a:rPr>
                <a:t>6</a:t>
              </a:r>
              <a:endParaRPr lang="en-US" sz="2000"/>
            </a:p>
          </p:txBody>
        </p:sp>
        <p:sp>
          <p:nvSpPr>
            <p:cNvPr id="74824" name="Rectangle 38"/>
            <p:cNvSpPr>
              <a:spLocks noChangeArrowheads="1"/>
            </p:cNvSpPr>
            <p:nvPr/>
          </p:nvSpPr>
          <p:spPr bwMode="auto">
            <a:xfrm>
              <a:off x="8614" y="5216"/>
              <a:ext cx="130" cy="348"/>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825" name="Rectangle 39"/>
            <p:cNvSpPr>
              <a:spLocks noChangeArrowheads="1"/>
            </p:cNvSpPr>
            <p:nvPr/>
          </p:nvSpPr>
          <p:spPr bwMode="auto">
            <a:xfrm>
              <a:off x="8743" y="5323"/>
              <a:ext cx="130" cy="348"/>
            </a:xfrm>
            <a:prstGeom prst="rect">
              <a:avLst/>
            </a:prstGeom>
            <a:noFill/>
            <a:ln w="9525">
              <a:noFill/>
              <a:miter lim="800000"/>
              <a:headEnd/>
              <a:tailEnd/>
            </a:ln>
          </p:spPr>
          <p:txBody>
            <a:bodyPr wrap="none" lIns="0" tIns="0" rIns="0" bIns="0">
              <a:spAutoFit/>
            </a:bodyPr>
            <a:lstStyle/>
            <a:p>
              <a:r>
                <a:rPr lang="en-US" sz="2000">
                  <a:solidFill>
                    <a:srgbClr val="000000"/>
                  </a:solidFill>
                </a:rPr>
                <a:t>7</a:t>
              </a:r>
              <a:endParaRPr lang="en-US" sz="2000"/>
            </a:p>
          </p:txBody>
        </p:sp>
        <p:sp>
          <p:nvSpPr>
            <p:cNvPr id="74826" name="Rectangle 40"/>
            <p:cNvSpPr>
              <a:spLocks noChangeArrowheads="1"/>
            </p:cNvSpPr>
            <p:nvPr/>
          </p:nvSpPr>
          <p:spPr bwMode="auto">
            <a:xfrm>
              <a:off x="9572" y="4555"/>
              <a:ext cx="129" cy="348"/>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827" name="Rectangle 41"/>
            <p:cNvSpPr>
              <a:spLocks noChangeArrowheads="1"/>
            </p:cNvSpPr>
            <p:nvPr/>
          </p:nvSpPr>
          <p:spPr bwMode="auto">
            <a:xfrm>
              <a:off x="9699" y="4662"/>
              <a:ext cx="90" cy="348"/>
            </a:xfrm>
            <a:prstGeom prst="rect">
              <a:avLst/>
            </a:prstGeom>
            <a:noFill/>
            <a:ln w="9525">
              <a:noFill/>
              <a:miter lim="800000"/>
              <a:headEnd/>
              <a:tailEnd/>
            </a:ln>
          </p:spPr>
          <p:txBody>
            <a:bodyPr lIns="0" tIns="0" rIns="0" bIns="0">
              <a:spAutoFit/>
            </a:bodyPr>
            <a:lstStyle/>
            <a:p>
              <a:r>
                <a:rPr lang="en-US" sz="2000">
                  <a:solidFill>
                    <a:srgbClr val="000000"/>
                  </a:solidFill>
                </a:rPr>
                <a:t>8</a:t>
              </a:r>
              <a:endParaRPr lang="en-US" sz="2000"/>
            </a:p>
          </p:txBody>
        </p:sp>
      </p:grpSp>
      <p:grpSp>
        <p:nvGrpSpPr>
          <p:cNvPr id="74757" name="Group 42"/>
          <p:cNvGrpSpPr>
            <a:grpSpLocks/>
          </p:cNvGrpSpPr>
          <p:nvPr/>
        </p:nvGrpSpPr>
        <p:grpSpPr bwMode="auto">
          <a:xfrm>
            <a:off x="971550" y="3940175"/>
            <a:ext cx="2686050" cy="2274888"/>
            <a:chOff x="4033" y="3517"/>
            <a:chExt cx="2242" cy="2401"/>
          </a:xfrm>
        </p:grpSpPr>
        <p:sp>
          <p:nvSpPr>
            <p:cNvPr id="74758" name="Freeform 43"/>
            <p:cNvSpPr>
              <a:spLocks/>
            </p:cNvSpPr>
            <p:nvPr/>
          </p:nvSpPr>
          <p:spPr bwMode="auto">
            <a:xfrm>
              <a:off x="4269" y="4653"/>
              <a:ext cx="85" cy="85"/>
            </a:xfrm>
            <a:custGeom>
              <a:avLst/>
              <a:gdLst>
                <a:gd name="T0" fmla="*/ 0 w 85"/>
                <a:gd name="T1" fmla="*/ 42 h 85"/>
                <a:gd name="T2" fmla="*/ 0 w 85"/>
                <a:gd name="T3" fmla="*/ 39 h 85"/>
                <a:gd name="T4" fmla="*/ 1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7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7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1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1" y="33"/>
                  </a:lnTo>
                  <a:lnTo>
                    <a:pt x="3" y="26"/>
                  </a:lnTo>
                  <a:lnTo>
                    <a:pt x="7" y="19"/>
                  </a:lnTo>
                  <a:lnTo>
                    <a:pt x="12" y="12"/>
                  </a:lnTo>
                  <a:lnTo>
                    <a:pt x="19" y="7"/>
                  </a:lnTo>
                  <a:lnTo>
                    <a:pt x="26" y="3"/>
                  </a:lnTo>
                  <a:lnTo>
                    <a:pt x="33" y="1"/>
                  </a:lnTo>
                  <a:lnTo>
                    <a:pt x="39" y="0"/>
                  </a:lnTo>
                  <a:lnTo>
                    <a:pt x="42" y="0"/>
                  </a:lnTo>
                  <a:lnTo>
                    <a:pt x="47"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7" y="85"/>
                  </a:lnTo>
                  <a:lnTo>
                    <a:pt x="42" y="85"/>
                  </a:lnTo>
                  <a:lnTo>
                    <a:pt x="39" y="85"/>
                  </a:lnTo>
                  <a:lnTo>
                    <a:pt x="33" y="85"/>
                  </a:lnTo>
                  <a:lnTo>
                    <a:pt x="26" y="81"/>
                  </a:lnTo>
                  <a:lnTo>
                    <a:pt x="19" y="78"/>
                  </a:lnTo>
                  <a:lnTo>
                    <a:pt x="12" y="72"/>
                  </a:lnTo>
                  <a:lnTo>
                    <a:pt x="7" y="67"/>
                  </a:lnTo>
                  <a:lnTo>
                    <a:pt x="3" y="60"/>
                  </a:lnTo>
                  <a:lnTo>
                    <a:pt x="1" y="51"/>
                  </a:lnTo>
                  <a:lnTo>
                    <a:pt x="0" y="47"/>
                  </a:lnTo>
                  <a:lnTo>
                    <a:pt x="0" y="42"/>
                  </a:lnTo>
                  <a:close/>
                </a:path>
              </a:pathLst>
            </a:custGeom>
            <a:solidFill>
              <a:srgbClr val="000000"/>
            </a:solidFill>
            <a:ln w="9525">
              <a:noFill/>
              <a:round/>
              <a:headEnd/>
              <a:tailEnd/>
            </a:ln>
          </p:spPr>
          <p:txBody>
            <a:bodyPr/>
            <a:lstStyle/>
            <a:p>
              <a:endParaRPr lang="en-US"/>
            </a:p>
          </p:txBody>
        </p:sp>
        <p:sp>
          <p:nvSpPr>
            <p:cNvPr id="74759" name="Freeform 44"/>
            <p:cNvSpPr>
              <a:spLocks/>
            </p:cNvSpPr>
            <p:nvPr/>
          </p:nvSpPr>
          <p:spPr bwMode="auto">
            <a:xfrm>
              <a:off x="4269" y="4653"/>
              <a:ext cx="85" cy="85"/>
            </a:xfrm>
            <a:custGeom>
              <a:avLst/>
              <a:gdLst>
                <a:gd name="T0" fmla="*/ 0 w 85"/>
                <a:gd name="T1" fmla="*/ 42 h 85"/>
                <a:gd name="T2" fmla="*/ 0 w 85"/>
                <a:gd name="T3" fmla="*/ 39 h 85"/>
                <a:gd name="T4" fmla="*/ 1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7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7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1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1" y="33"/>
                  </a:lnTo>
                  <a:lnTo>
                    <a:pt x="3" y="26"/>
                  </a:lnTo>
                  <a:lnTo>
                    <a:pt x="7" y="19"/>
                  </a:lnTo>
                  <a:lnTo>
                    <a:pt x="12" y="12"/>
                  </a:lnTo>
                  <a:lnTo>
                    <a:pt x="19" y="7"/>
                  </a:lnTo>
                  <a:lnTo>
                    <a:pt x="26" y="3"/>
                  </a:lnTo>
                  <a:lnTo>
                    <a:pt x="33" y="1"/>
                  </a:lnTo>
                  <a:lnTo>
                    <a:pt x="39" y="0"/>
                  </a:lnTo>
                  <a:lnTo>
                    <a:pt x="42" y="0"/>
                  </a:lnTo>
                  <a:lnTo>
                    <a:pt x="47"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7" y="85"/>
                  </a:lnTo>
                  <a:lnTo>
                    <a:pt x="42" y="85"/>
                  </a:lnTo>
                  <a:lnTo>
                    <a:pt x="39" y="85"/>
                  </a:lnTo>
                  <a:lnTo>
                    <a:pt x="33" y="85"/>
                  </a:lnTo>
                  <a:lnTo>
                    <a:pt x="26" y="81"/>
                  </a:lnTo>
                  <a:lnTo>
                    <a:pt x="19" y="78"/>
                  </a:lnTo>
                  <a:lnTo>
                    <a:pt x="12" y="72"/>
                  </a:lnTo>
                  <a:lnTo>
                    <a:pt x="7" y="67"/>
                  </a:lnTo>
                  <a:lnTo>
                    <a:pt x="3" y="60"/>
                  </a:lnTo>
                  <a:lnTo>
                    <a:pt x="1" y="51"/>
                  </a:lnTo>
                  <a:lnTo>
                    <a:pt x="0" y="47"/>
                  </a:lnTo>
                  <a:lnTo>
                    <a:pt x="0" y="42"/>
                  </a:lnTo>
                </a:path>
              </a:pathLst>
            </a:custGeom>
            <a:noFill/>
            <a:ln w="3175">
              <a:solidFill>
                <a:srgbClr val="000000"/>
              </a:solidFill>
              <a:round/>
              <a:headEnd/>
              <a:tailEnd/>
            </a:ln>
          </p:spPr>
          <p:txBody>
            <a:bodyPr/>
            <a:lstStyle/>
            <a:p>
              <a:endParaRPr lang="en-US"/>
            </a:p>
          </p:txBody>
        </p:sp>
        <p:sp>
          <p:nvSpPr>
            <p:cNvPr id="74760" name="Freeform 45"/>
            <p:cNvSpPr>
              <a:spLocks/>
            </p:cNvSpPr>
            <p:nvPr/>
          </p:nvSpPr>
          <p:spPr bwMode="auto">
            <a:xfrm>
              <a:off x="5119" y="55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6 w 85"/>
                <a:gd name="T69" fmla="*/ 81 h 85"/>
                <a:gd name="T70" fmla="*/ 19 w 85"/>
                <a:gd name="T71" fmla="*/ 77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7"/>
                  </a:lnTo>
                  <a:lnTo>
                    <a:pt x="60" y="81"/>
                  </a:lnTo>
                  <a:lnTo>
                    <a:pt x="51" y="85"/>
                  </a:lnTo>
                  <a:lnTo>
                    <a:pt x="48" y="85"/>
                  </a:lnTo>
                  <a:lnTo>
                    <a:pt x="42" y="85"/>
                  </a:lnTo>
                  <a:lnTo>
                    <a:pt x="39" y="85"/>
                  </a:lnTo>
                  <a:lnTo>
                    <a:pt x="34" y="85"/>
                  </a:lnTo>
                  <a:lnTo>
                    <a:pt x="26" y="81"/>
                  </a:lnTo>
                  <a:lnTo>
                    <a:pt x="19" y="77"/>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4761" name="Freeform 46"/>
            <p:cNvSpPr>
              <a:spLocks/>
            </p:cNvSpPr>
            <p:nvPr/>
          </p:nvSpPr>
          <p:spPr bwMode="auto">
            <a:xfrm>
              <a:off x="5119" y="55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6 w 85"/>
                <a:gd name="T69" fmla="*/ 81 h 85"/>
                <a:gd name="T70" fmla="*/ 19 w 85"/>
                <a:gd name="T71" fmla="*/ 77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7"/>
                  </a:lnTo>
                  <a:lnTo>
                    <a:pt x="60" y="81"/>
                  </a:lnTo>
                  <a:lnTo>
                    <a:pt x="51" y="85"/>
                  </a:lnTo>
                  <a:lnTo>
                    <a:pt x="48" y="85"/>
                  </a:lnTo>
                  <a:lnTo>
                    <a:pt x="42" y="85"/>
                  </a:lnTo>
                  <a:lnTo>
                    <a:pt x="39" y="85"/>
                  </a:lnTo>
                  <a:lnTo>
                    <a:pt x="34" y="85"/>
                  </a:lnTo>
                  <a:lnTo>
                    <a:pt x="26" y="81"/>
                  </a:lnTo>
                  <a:lnTo>
                    <a:pt x="19" y="77"/>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4762" name="Freeform 47"/>
            <p:cNvSpPr>
              <a:spLocks/>
            </p:cNvSpPr>
            <p:nvPr/>
          </p:nvSpPr>
          <p:spPr bwMode="auto">
            <a:xfrm>
              <a:off x="5119" y="38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8"/>
                  </a:lnTo>
                  <a:lnTo>
                    <a:pt x="60" y="81"/>
                  </a:lnTo>
                  <a:lnTo>
                    <a:pt x="51" y="85"/>
                  </a:lnTo>
                  <a:lnTo>
                    <a:pt x="48" y="85"/>
                  </a:lnTo>
                  <a:lnTo>
                    <a:pt x="42" y="85"/>
                  </a:lnTo>
                  <a:lnTo>
                    <a:pt x="39" y="85"/>
                  </a:lnTo>
                  <a:lnTo>
                    <a:pt x="34"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4763" name="Freeform 48"/>
            <p:cNvSpPr>
              <a:spLocks/>
            </p:cNvSpPr>
            <p:nvPr/>
          </p:nvSpPr>
          <p:spPr bwMode="auto">
            <a:xfrm>
              <a:off x="5119" y="38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8"/>
                  </a:lnTo>
                  <a:lnTo>
                    <a:pt x="60" y="81"/>
                  </a:lnTo>
                  <a:lnTo>
                    <a:pt x="51" y="85"/>
                  </a:lnTo>
                  <a:lnTo>
                    <a:pt x="48" y="85"/>
                  </a:lnTo>
                  <a:lnTo>
                    <a:pt x="42" y="85"/>
                  </a:lnTo>
                  <a:lnTo>
                    <a:pt x="39" y="85"/>
                  </a:lnTo>
                  <a:lnTo>
                    <a:pt x="34"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4764" name="Freeform 49"/>
            <p:cNvSpPr>
              <a:spLocks/>
            </p:cNvSpPr>
            <p:nvPr/>
          </p:nvSpPr>
          <p:spPr bwMode="auto">
            <a:xfrm>
              <a:off x="5969"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74765" name="Freeform 50"/>
            <p:cNvSpPr>
              <a:spLocks/>
            </p:cNvSpPr>
            <p:nvPr/>
          </p:nvSpPr>
          <p:spPr bwMode="auto">
            <a:xfrm>
              <a:off x="5969"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74766" name="Freeform 51"/>
            <p:cNvSpPr>
              <a:spLocks/>
            </p:cNvSpPr>
            <p:nvPr/>
          </p:nvSpPr>
          <p:spPr bwMode="auto">
            <a:xfrm>
              <a:off x="5161" y="3845"/>
              <a:ext cx="851" cy="850"/>
            </a:xfrm>
            <a:custGeom>
              <a:avLst/>
              <a:gdLst>
                <a:gd name="T0" fmla="*/ 0 w 851"/>
                <a:gd name="T1" fmla="*/ 0 h 850"/>
                <a:gd name="T2" fmla="*/ 13 w 851"/>
                <a:gd name="T3" fmla="*/ 39 h 850"/>
                <a:gd name="T4" fmla="*/ 27 w 851"/>
                <a:gd name="T5" fmla="*/ 76 h 850"/>
                <a:gd name="T6" fmla="*/ 41 w 851"/>
                <a:gd name="T7" fmla="*/ 113 h 850"/>
                <a:gd name="T8" fmla="*/ 57 w 851"/>
                <a:gd name="T9" fmla="*/ 149 h 850"/>
                <a:gd name="T10" fmla="*/ 73 w 851"/>
                <a:gd name="T11" fmla="*/ 184 h 850"/>
                <a:gd name="T12" fmla="*/ 91 w 851"/>
                <a:gd name="T13" fmla="*/ 220 h 850"/>
                <a:gd name="T14" fmla="*/ 108 w 851"/>
                <a:gd name="T15" fmla="*/ 253 h 850"/>
                <a:gd name="T16" fmla="*/ 128 w 851"/>
                <a:gd name="T17" fmla="*/ 287 h 850"/>
                <a:gd name="T18" fmla="*/ 149 w 851"/>
                <a:gd name="T19" fmla="*/ 321 h 850"/>
                <a:gd name="T20" fmla="*/ 170 w 851"/>
                <a:gd name="T21" fmla="*/ 353 h 850"/>
                <a:gd name="T22" fmla="*/ 193 w 851"/>
                <a:gd name="T23" fmla="*/ 384 h 850"/>
                <a:gd name="T24" fmla="*/ 217 w 851"/>
                <a:gd name="T25" fmla="*/ 416 h 850"/>
                <a:gd name="T26" fmla="*/ 241 w 851"/>
                <a:gd name="T27" fmla="*/ 446 h 850"/>
                <a:gd name="T28" fmla="*/ 266 w 851"/>
                <a:gd name="T29" fmla="*/ 475 h 850"/>
                <a:gd name="T30" fmla="*/ 293 w 851"/>
                <a:gd name="T31" fmla="*/ 505 h 850"/>
                <a:gd name="T32" fmla="*/ 319 w 851"/>
                <a:gd name="T33" fmla="*/ 531 h 850"/>
                <a:gd name="T34" fmla="*/ 348 w 851"/>
                <a:gd name="T35" fmla="*/ 560 h 850"/>
                <a:gd name="T36" fmla="*/ 376 w 851"/>
                <a:gd name="T37" fmla="*/ 585 h 850"/>
                <a:gd name="T38" fmla="*/ 406 w 851"/>
                <a:gd name="T39" fmla="*/ 611 h 850"/>
                <a:gd name="T40" fmla="*/ 436 w 851"/>
                <a:gd name="T41" fmla="*/ 634 h 850"/>
                <a:gd name="T42" fmla="*/ 466 w 851"/>
                <a:gd name="T43" fmla="*/ 659 h 850"/>
                <a:gd name="T44" fmla="*/ 498 w 851"/>
                <a:gd name="T45" fmla="*/ 680 h 850"/>
                <a:gd name="T46" fmla="*/ 530 w 851"/>
                <a:gd name="T47" fmla="*/ 701 h 850"/>
                <a:gd name="T48" fmla="*/ 564 w 851"/>
                <a:gd name="T49" fmla="*/ 723 h 850"/>
                <a:gd name="T50" fmla="*/ 597 w 851"/>
                <a:gd name="T51" fmla="*/ 742 h 850"/>
                <a:gd name="T52" fmla="*/ 633 w 851"/>
                <a:gd name="T53" fmla="*/ 762 h 850"/>
                <a:gd name="T54" fmla="*/ 666 w 851"/>
                <a:gd name="T55" fmla="*/ 779 h 850"/>
                <a:gd name="T56" fmla="*/ 702 w 851"/>
                <a:gd name="T57" fmla="*/ 795 h 850"/>
                <a:gd name="T58" fmla="*/ 739 w 851"/>
                <a:gd name="T59" fmla="*/ 811 h 850"/>
                <a:gd name="T60" fmla="*/ 776 w 851"/>
                <a:gd name="T61" fmla="*/ 825 h 850"/>
                <a:gd name="T62" fmla="*/ 813 w 851"/>
                <a:gd name="T63" fmla="*/ 838 h 850"/>
                <a:gd name="T64" fmla="*/ 851 w 851"/>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1"/>
                <a:gd name="T100" fmla="*/ 0 h 850"/>
                <a:gd name="T101" fmla="*/ 851 w 851"/>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1" h="850">
                  <a:moveTo>
                    <a:pt x="0" y="0"/>
                  </a:moveTo>
                  <a:lnTo>
                    <a:pt x="13" y="39"/>
                  </a:lnTo>
                  <a:lnTo>
                    <a:pt x="27" y="76"/>
                  </a:lnTo>
                  <a:lnTo>
                    <a:pt x="41" y="113"/>
                  </a:lnTo>
                  <a:lnTo>
                    <a:pt x="57" y="149"/>
                  </a:lnTo>
                  <a:lnTo>
                    <a:pt x="73" y="184"/>
                  </a:lnTo>
                  <a:lnTo>
                    <a:pt x="91" y="220"/>
                  </a:lnTo>
                  <a:lnTo>
                    <a:pt x="108" y="253"/>
                  </a:lnTo>
                  <a:lnTo>
                    <a:pt x="128" y="287"/>
                  </a:lnTo>
                  <a:lnTo>
                    <a:pt x="149" y="321"/>
                  </a:lnTo>
                  <a:lnTo>
                    <a:pt x="170" y="353"/>
                  </a:lnTo>
                  <a:lnTo>
                    <a:pt x="193" y="384"/>
                  </a:lnTo>
                  <a:lnTo>
                    <a:pt x="217" y="416"/>
                  </a:lnTo>
                  <a:lnTo>
                    <a:pt x="241" y="446"/>
                  </a:lnTo>
                  <a:lnTo>
                    <a:pt x="266" y="475"/>
                  </a:lnTo>
                  <a:lnTo>
                    <a:pt x="293" y="505"/>
                  </a:lnTo>
                  <a:lnTo>
                    <a:pt x="319" y="531"/>
                  </a:lnTo>
                  <a:lnTo>
                    <a:pt x="348" y="560"/>
                  </a:lnTo>
                  <a:lnTo>
                    <a:pt x="376" y="585"/>
                  </a:lnTo>
                  <a:lnTo>
                    <a:pt x="406" y="611"/>
                  </a:lnTo>
                  <a:lnTo>
                    <a:pt x="436" y="634"/>
                  </a:lnTo>
                  <a:lnTo>
                    <a:pt x="466" y="659"/>
                  </a:lnTo>
                  <a:lnTo>
                    <a:pt x="498" y="680"/>
                  </a:lnTo>
                  <a:lnTo>
                    <a:pt x="530" y="701"/>
                  </a:lnTo>
                  <a:lnTo>
                    <a:pt x="564" y="723"/>
                  </a:lnTo>
                  <a:lnTo>
                    <a:pt x="597" y="742"/>
                  </a:lnTo>
                  <a:lnTo>
                    <a:pt x="633" y="762"/>
                  </a:lnTo>
                  <a:lnTo>
                    <a:pt x="666" y="779"/>
                  </a:lnTo>
                  <a:lnTo>
                    <a:pt x="702" y="795"/>
                  </a:lnTo>
                  <a:lnTo>
                    <a:pt x="739" y="811"/>
                  </a:lnTo>
                  <a:lnTo>
                    <a:pt x="776" y="825"/>
                  </a:lnTo>
                  <a:lnTo>
                    <a:pt x="813" y="838"/>
                  </a:lnTo>
                  <a:lnTo>
                    <a:pt x="851" y="850"/>
                  </a:lnTo>
                </a:path>
              </a:pathLst>
            </a:custGeom>
            <a:noFill/>
            <a:ln w="3175">
              <a:solidFill>
                <a:srgbClr val="000000"/>
              </a:solidFill>
              <a:round/>
              <a:headEnd/>
              <a:tailEnd/>
            </a:ln>
          </p:spPr>
          <p:txBody>
            <a:bodyPr/>
            <a:lstStyle/>
            <a:p>
              <a:endParaRPr lang="en-US"/>
            </a:p>
          </p:txBody>
        </p:sp>
        <p:sp>
          <p:nvSpPr>
            <p:cNvPr id="74767" name="Freeform 52"/>
            <p:cNvSpPr>
              <a:spLocks/>
            </p:cNvSpPr>
            <p:nvPr/>
          </p:nvSpPr>
          <p:spPr bwMode="auto">
            <a:xfrm>
              <a:off x="5161" y="4695"/>
              <a:ext cx="851" cy="850"/>
            </a:xfrm>
            <a:custGeom>
              <a:avLst/>
              <a:gdLst>
                <a:gd name="T0" fmla="*/ 851 w 851"/>
                <a:gd name="T1" fmla="*/ 0 h 850"/>
                <a:gd name="T2" fmla="*/ 813 w 851"/>
                <a:gd name="T3" fmla="*/ 13 h 850"/>
                <a:gd name="T4" fmla="*/ 776 w 851"/>
                <a:gd name="T5" fmla="*/ 27 h 850"/>
                <a:gd name="T6" fmla="*/ 739 w 851"/>
                <a:gd name="T7" fmla="*/ 41 h 850"/>
                <a:gd name="T8" fmla="*/ 702 w 851"/>
                <a:gd name="T9" fmla="*/ 57 h 850"/>
                <a:gd name="T10" fmla="*/ 666 w 851"/>
                <a:gd name="T11" fmla="*/ 73 h 850"/>
                <a:gd name="T12" fmla="*/ 633 w 851"/>
                <a:gd name="T13" fmla="*/ 90 h 850"/>
                <a:gd name="T14" fmla="*/ 597 w 851"/>
                <a:gd name="T15" fmla="*/ 108 h 850"/>
                <a:gd name="T16" fmla="*/ 564 w 851"/>
                <a:gd name="T17" fmla="*/ 128 h 850"/>
                <a:gd name="T18" fmla="*/ 530 w 851"/>
                <a:gd name="T19" fmla="*/ 149 h 850"/>
                <a:gd name="T20" fmla="*/ 498 w 851"/>
                <a:gd name="T21" fmla="*/ 170 h 850"/>
                <a:gd name="T22" fmla="*/ 466 w 851"/>
                <a:gd name="T23" fmla="*/ 193 h 850"/>
                <a:gd name="T24" fmla="*/ 436 w 851"/>
                <a:gd name="T25" fmla="*/ 216 h 850"/>
                <a:gd name="T26" fmla="*/ 406 w 851"/>
                <a:gd name="T27" fmla="*/ 241 h 850"/>
                <a:gd name="T28" fmla="*/ 376 w 851"/>
                <a:gd name="T29" fmla="*/ 266 h 850"/>
                <a:gd name="T30" fmla="*/ 348 w 851"/>
                <a:gd name="T31" fmla="*/ 292 h 850"/>
                <a:gd name="T32" fmla="*/ 319 w 851"/>
                <a:gd name="T33" fmla="*/ 319 h 850"/>
                <a:gd name="T34" fmla="*/ 293 w 851"/>
                <a:gd name="T35" fmla="*/ 347 h 850"/>
                <a:gd name="T36" fmla="*/ 266 w 851"/>
                <a:gd name="T37" fmla="*/ 376 h 850"/>
                <a:gd name="T38" fmla="*/ 241 w 851"/>
                <a:gd name="T39" fmla="*/ 406 h 850"/>
                <a:gd name="T40" fmla="*/ 217 w 851"/>
                <a:gd name="T41" fmla="*/ 436 h 850"/>
                <a:gd name="T42" fmla="*/ 193 w 851"/>
                <a:gd name="T43" fmla="*/ 466 h 850"/>
                <a:gd name="T44" fmla="*/ 170 w 851"/>
                <a:gd name="T45" fmla="*/ 498 h 850"/>
                <a:gd name="T46" fmla="*/ 149 w 851"/>
                <a:gd name="T47" fmla="*/ 530 h 850"/>
                <a:gd name="T48" fmla="*/ 128 w 851"/>
                <a:gd name="T49" fmla="*/ 563 h 850"/>
                <a:gd name="T50" fmla="*/ 108 w 851"/>
                <a:gd name="T51" fmla="*/ 597 h 850"/>
                <a:gd name="T52" fmla="*/ 91 w 851"/>
                <a:gd name="T53" fmla="*/ 632 h 850"/>
                <a:gd name="T54" fmla="*/ 73 w 851"/>
                <a:gd name="T55" fmla="*/ 666 h 850"/>
                <a:gd name="T56" fmla="*/ 57 w 851"/>
                <a:gd name="T57" fmla="*/ 701 h 850"/>
                <a:gd name="T58" fmla="*/ 41 w 851"/>
                <a:gd name="T59" fmla="*/ 739 h 850"/>
                <a:gd name="T60" fmla="*/ 27 w 851"/>
                <a:gd name="T61" fmla="*/ 776 h 850"/>
                <a:gd name="T62" fmla="*/ 13 w 851"/>
                <a:gd name="T63" fmla="*/ 813 h 850"/>
                <a:gd name="T64" fmla="*/ 0 w 851"/>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1"/>
                <a:gd name="T100" fmla="*/ 0 h 850"/>
                <a:gd name="T101" fmla="*/ 851 w 851"/>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1" h="850">
                  <a:moveTo>
                    <a:pt x="851" y="0"/>
                  </a:moveTo>
                  <a:lnTo>
                    <a:pt x="813" y="13"/>
                  </a:lnTo>
                  <a:lnTo>
                    <a:pt x="776" y="27"/>
                  </a:lnTo>
                  <a:lnTo>
                    <a:pt x="739" y="41"/>
                  </a:lnTo>
                  <a:lnTo>
                    <a:pt x="702" y="57"/>
                  </a:lnTo>
                  <a:lnTo>
                    <a:pt x="666" y="73"/>
                  </a:lnTo>
                  <a:lnTo>
                    <a:pt x="633" y="90"/>
                  </a:lnTo>
                  <a:lnTo>
                    <a:pt x="597" y="108"/>
                  </a:lnTo>
                  <a:lnTo>
                    <a:pt x="564" y="128"/>
                  </a:lnTo>
                  <a:lnTo>
                    <a:pt x="530" y="149"/>
                  </a:lnTo>
                  <a:lnTo>
                    <a:pt x="498" y="170"/>
                  </a:lnTo>
                  <a:lnTo>
                    <a:pt x="466" y="193"/>
                  </a:lnTo>
                  <a:lnTo>
                    <a:pt x="436" y="216"/>
                  </a:lnTo>
                  <a:lnTo>
                    <a:pt x="406" y="241"/>
                  </a:lnTo>
                  <a:lnTo>
                    <a:pt x="376" y="266"/>
                  </a:lnTo>
                  <a:lnTo>
                    <a:pt x="348" y="292"/>
                  </a:lnTo>
                  <a:lnTo>
                    <a:pt x="319" y="319"/>
                  </a:lnTo>
                  <a:lnTo>
                    <a:pt x="293" y="347"/>
                  </a:lnTo>
                  <a:lnTo>
                    <a:pt x="266" y="376"/>
                  </a:lnTo>
                  <a:lnTo>
                    <a:pt x="241" y="406"/>
                  </a:lnTo>
                  <a:lnTo>
                    <a:pt x="217" y="436"/>
                  </a:lnTo>
                  <a:lnTo>
                    <a:pt x="193" y="466"/>
                  </a:lnTo>
                  <a:lnTo>
                    <a:pt x="170" y="498"/>
                  </a:lnTo>
                  <a:lnTo>
                    <a:pt x="149" y="530"/>
                  </a:lnTo>
                  <a:lnTo>
                    <a:pt x="128" y="563"/>
                  </a:lnTo>
                  <a:lnTo>
                    <a:pt x="108" y="597"/>
                  </a:lnTo>
                  <a:lnTo>
                    <a:pt x="91" y="632"/>
                  </a:lnTo>
                  <a:lnTo>
                    <a:pt x="73" y="666"/>
                  </a:lnTo>
                  <a:lnTo>
                    <a:pt x="57" y="701"/>
                  </a:lnTo>
                  <a:lnTo>
                    <a:pt x="41" y="739"/>
                  </a:lnTo>
                  <a:lnTo>
                    <a:pt x="27" y="776"/>
                  </a:lnTo>
                  <a:lnTo>
                    <a:pt x="13" y="813"/>
                  </a:lnTo>
                  <a:lnTo>
                    <a:pt x="0" y="850"/>
                  </a:lnTo>
                </a:path>
              </a:pathLst>
            </a:custGeom>
            <a:noFill/>
            <a:ln w="3175">
              <a:solidFill>
                <a:srgbClr val="000000"/>
              </a:solidFill>
              <a:round/>
              <a:headEnd/>
              <a:tailEnd/>
            </a:ln>
          </p:spPr>
          <p:txBody>
            <a:bodyPr/>
            <a:lstStyle/>
            <a:p>
              <a:endParaRPr lang="en-US"/>
            </a:p>
          </p:txBody>
        </p:sp>
        <p:sp>
          <p:nvSpPr>
            <p:cNvPr id="74768" name="Line 53"/>
            <p:cNvSpPr>
              <a:spLocks noChangeShapeType="1"/>
            </p:cNvSpPr>
            <p:nvPr/>
          </p:nvSpPr>
          <p:spPr bwMode="auto">
            <a:xfrm>
              <a:off x="4311" y="4695"/>
              <a:ext cx="850" cy="850"/>
            </a:xfrm>
            <a:prstGeom prst="line">
              <a:avLst/>
            </a:prstGeom>
            <a:noFill/>
            <a:ln w="3175">
              <a:solidFill>
                <a:srgbClr val="000000"/>
              </a:solidFill>
              <a:round/>
              <a:headEnd/>
              <a:tailEnd/>
            </a:ln>
          </p:spPr>
          <p:txBody>
            <a:bodyPr/>
            <a:lstStyle/>
            <a:p>
              <a:endParaRPr lang="en-US"/>
            </a:p>
          </p:txBody>
        </p:sp>
        <p:sp>
          <p:nvSpPr>
            <p:cNvPr id="74769" name="Line 54"/>
            <p:cNvSpPr>
              <a:spLocks noChangeShapeType="1"/>
            </p:cNvSpPr>
            <p:nvPr/>
          </p:nvSpPr>
          <p:spPr bwMode="auto">
            <a:xfrm flipH="1">
              <a:off x="4311" y="3845"/>
              <a:ext cx="850" cy="850"/>
            </a:xfrm>
            <a:prstGeom prst="line">
              <a:avLst/>
            </a:prstGeom>
            <a:noFill/>
            <a:ln w="3175">
              <a:solidFill>
                <a:srgbClr val="000000"/>
              </a:solidFill>
              <a:round/>
              <a:headEnd/>
              <a:tailEnd/>
            </a:ln>
          </p:spPr>
          <p:txBody>
            <a:bodyPr/>
            <a:lstStyle/>
            <a:p>
              <a:endParaRPr lang="en-US"/>
            </a:p>
          </p:txBody>
        </p:sp>
        <p:sp>
          <p:nvSpPr>
            <p:cNvPr id="74770" name="Line 55"/>
            <p:cNvSpPr>
              <a:spLocks noChangeShapeType="1"/>
            </p:cNvSpPr>
            <p:nvPr/>
          </p:nvSpPr>
          <p:spPr bwMode="auto">
            <a:xfrm>
              <a:off x="4311" y="4695"/>
              <a:ext cx="1701" cy="1"/>
            </a:xfrm>
            <a:prstGeom prst="line">
              <a:avLst/>
            </a:prstGeom>
            <a:noFill/>
            <a:ln w="3175">
              <a:solidFill>
                <a:srgbClr val="000000"/>
              </a:solidFill>
              <a:round/>
              <a:headEnd/>
              <a:tailEnd/>
            </a:ln>
          </p:spPr>
          <p:txBody>
            <a:bodyPr/>
            <a:lstStyle/>
            <a:p>
              <a:endParaRPr lang="en-US"/>
            </a:p>
          </p:txBody>
        </p:sp>
        <p:sp>
          <p:nvSpPr>
            <p:cNvPr id="74771" name="Freeform 56"/>
            <p:cNvSpPr>
              <a:spLocks/>
            </p:cNvSpPr>
            <p:nvPr/>
          </p:nvSpPr>
          <p:spPr bwMode="auto">
            <a:xfrm>
              <a:off x="5161" y="3845"/>
              <a:ext cx="851" cy="850"/>
            </a:xfrm>
            <a:custGeom>
              <a:avLst/>
              <a:gdLst>
                <a:gd name="T0" fmla="*/ 0 w 851"/>
                <a:gd name="T1" fmla="*/ 0 h 850"/>
                <a:gd name="T2" fmla="*/ 22 w 851"/>
                <a:gd name="T3" fmla="*/ 2 h 850"/>
                <a:gd name="T4" fmla="*/ 43 w 851"/>
                <a:gd name="T5" fmla="*/ 4 h 850"/>
                <a:gd name="T6" fmla="*/ 64 w 851"/>
                <a:gd name="T7" fmla="*/ 7 h 850"/>
                <a:gd name="T8" fmla="*/ 85 w 851"/>
                <a:gd name="T9" fmla="*/ 9 h 850"/>
                <a:gd name="T10" fmla="*/ 107 w 851"/>
                <a:gd name="T11" fmla="*/ 13 h 850"/>
                <a:gd name="T12" fmla="*/ 126 w 851"/>
                <a:gd name="T13" fmla="*/ 16 h 850"/>
                <a:gd name="T14" fmla="*/ 147 w 851"/>
                <a:gd name="T15" fmla="*/ 21 h 850"/>
                <a:gd name="T16" fmla="*/ 167 w 851"/>
                <a:gd name="T17" fmla="*/ 27 h 850"/>
                <a:gd name="T18" fmla="*/ 188 w 851"/>
                <a:gd name="T19" fmla="*/ 32 h 850"/>
                <a:gd name="T20" fmla="*/ 208 w 851"/>
                <a:gd name="T21" fmla="*/ 37 h 850"/>
                <a:gd name="T22" fmla="*/ 247 w 851"/>
                <a:gd name="T23" fmla="*/ 50 h 850"/>
                <a:gd name="T24" fmla="*/ 286 w 851"/>
                <a:gd name="T25" fmla="*/ 64 h 850"/>
                <a:gd name="T26" fmla="*/ 323 w 851"/>
                <a:gd name="T27" fmla="*/ 80 h 850"/>
                <a:gd name="T28" fmla="*/ 360 w 851"/>
                <a:gd name="T29" fmla="*/ 98 h 850"/>
                <a:gd name="T30" fmla="*/ 395 w 851"/>
                <a:gd name="T31" fmla="*/ 117 h 850"/>
                <a:gd name="T32" fmla="*/ 431 w 851"/>
                <a:gd name="T33" fmla="*/ 138 h 850"/>
                <a:gd name="T34" fmla="*/ 465 w 851"/>
                <a:gd name="T35" fmla="*/ 161 h 850"/>
                <a:gd name="T36" fmla="*/ 496 w 851"/>
                <a:gd name="T37" fmla="*/ 184 h 850"/>
                <a:gd name="T38" fmla="*/ 528 w 851"/>
                <a:gd name="T39" fmla="*/ 209 h 850"/>
                <a:gd name="T40" fmla="*/ 558 w 851"/>
                <a:gd name="T41" fmla="*/ 236 h 850"/>
                <a:gd name="T42" fmla="*/ 587 w 851"/>
                <a:gd name="T43" fmla="*/ 264 h 850"/>
                <a:gd name="T44" fmla="*/ 615 w 851"/>
                <a:gd name="T45" fmla="*/ 292 h 850"/>
                <a:gd name="T46" fmla="*/ 642 w 851"/>
                <a:gd name="T47" fmla="*/ 324 h 850"/>
                <a:gd name="T48" fmla="*/ 666 w 851"/>
                <a:gd name="T49" fmla="*/ 354 h 850"/>
                <a:gd name="T50" fmla="*/ 691 w 851"/>
                <a:gd name="T51" fmla="*/ 388 h 850"/>
                <a:gd name="T52" fmla="*/ 712 w 851"/>
                <a:gd name="T53" fmla="*/ 422 h 850"/>
                <a:gd name="T54" fmla="*/ 734 w 851"/>
                <a:gd name="T55" fmla="*/ 455 h 850"/>
                <a:gd name="T56" fmla="*/ 753 w 851"/>
                <a:gd name="T57" fmla="*/ 492 h 850"/>
                <a:gd name="T58" fmla="*/ 771 w 851"/>
                <a:gd name="T59" fmla="*/ 528 h 850"/>
                <a:gd name="T60" fmla="*/ 787 w 851"/>
                <a:gd name="T61" fmla="*/ 567 h 850"/>
                <a:gd name="T62" fmla="*/ 801 w 851"/>
                <a:gd name="T63" fmla="*/ 604 h 850"/>
                <a:gd name="T64" fmla="*/ 815 w 851"/>
                <a:gd name="T65" fmla="*/ 643 h 850"/>
                <a:gd name="T66" fmla="*/ 821 w 851"/>
                <a:gd name="T67" fmla="*/ 664 h 850"/>
                <a:gd name="T68" fmla="*/ 826 w 851"/>
                <a:gd name="T69" fmla="*/ 684 h 850"/>
                <a:gd name="T70" fmla="*/ 829 w 851"/>
                <a:gd name="T71" fmla="*/ 703 h 850"/>
                <a:gd name="T72" fmla="*/ 835 w 851"/>
                <a:gd name="T73" fmla="*/ 724 h 850"/>
                <a:gd name="T74" fmla="*/ 838 w 851"/>
                <a:gd name="T75" fmla="*/ 746 h 850"/>
                <a:gd name="T76" fmla="*/ 842 w 851"/>
                <a:gd name="T77" fmla="*/ 765 h 850"/>
                <a:gd name="T78" fmla="*/ 845 w 851"/>
                <a:gd name="T79" fmla="*/ 786 h 850"/>
                <a:gd name="T80" fmla="*/ 847 w 851"/>
                <a:gd name="T81" fmla="*/ 808 h 850"/>
                <a:gd name="T82" fmla="*/ 849 w 851"/>
                <a:gd name="T83" fmla="*/ 829 h 850"/>
                <a:gd name="T84" fmla="*/ 851 w 851"/>
                <a:gd name="T85" fmla="*/ 850 h 85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1"/>
                <a:gd name="T130" fmla="*/ 0 h 850"/>
                <a:gd name="T131" fmla="*/ 851 w 851"/>
                <a:gd name="T132" fmla="*/ 850 h 85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1" h="850">
                  <a:moveTo>
                    <a:pt x="0" y="0"/>
                  </a:moveTo>
                  <a:lnTo>
                    <a:pt x="22" y="2"/>
                  </a:lnTo>
                  <a:lnTo>
                    <a:pt x="43" y="4"/>
                  </a:lnTo>
                  <a:lnTo>
                    <a:pt x="64" y="7"/>
                  </a:lnTo>
                  <a:lnTo>
                    <a:pt x="85" y="9"/>
                  </a:lnTo>
                  <a:lnTo>
                    <a:pt x="107" y="13"/>
                  </a:lnTo>
                  <a:lnTo>
                    <a:pt x="126" y="16"/>
                  </a:lnTo>
                  <a:lnTo>
                    <a:pt x="147" y="21"/>
                  </a:lnTo>
                  <a:lnTo>
                    <a:pt x="167" y="27"/>
                  </a:lnTo>
                  <a:lnTo>
                    <a:pt x="188" y="32"/>
                  </a:lnTo>
                  <a:lnTo>
                    <a:pt x="208" y="37"/>
                  </a:lnTo>
                  <a:lnTo>
                    <a:pt x="247" y="50"/>
                  </a:lnTo>
                  <a:lnTo>
                    <a:pt x="286" y="64"/>
                  </a:lnTo>
                  <a:lnTo>
                    <a:pt x="323" y="80"/>
                  </a:lnTo>
                  <a:lnTo>
                    <a:pt x="360" y="98"/>
                  </a:lnTo>
                  <a:lnTo>
                    <a:pt x="395" y="117"/>
                  </a:lnTo>
                  <a:lnTo>
                    <a:pt x="431" y="138"/>
                  </a:lnTo>
                  <a:lnTo>
                    <a:pt x="465" y="161"/>
                  </a:lnTo>
                  <a:lnTo>
                    <a:pt x="496" y="184"/>
                  </a:lnTo>
                  <a:lnTo>
                    <a:pt x="528" y="209"/>
                  </a:lnTo>
                  <a:lnTo>
                    <a:pt x="558" y="236"/>
                  </a:lnTo>
                  <a:lnTo>
                    <a:pt x="587" y="264"/>
                  </a:lnTo>
                  <a:lnTo>
                    <a:pt x="615" y="292"/>
                  </a:lnTo>
                  <a:lnTo>
                    <a:pt x="642" y="324"/>
                  </a:lnTo>
                  <a:lnTo>
                    <a:pt x="666" y="354"/>
                  </a:lnTo>
                  <a:lnTo>
                    <a:pt x="691" y="388"/>
                  </a:lnTo>
                  <a:lnTo>
                    <a:pt x="712" y="422"/>
                  </a:lnTo>
                  <a:lnTo>
                    <a:pt x="734" y="455"/>
                  </a:lnTo>
                  <a:lnTo>
                    <a:pt x="753" y="492"/>
                  </a:lnTo>
                  <a:lnTo>
                    <a:pt x="771" y="528"/>
                  </a:lnTo>
                  <a:lnTo>
                    <a:pt x="787" y="567"/>
                  </a:lnTo>
                  <a:lnTo>
                    <a:pt x="801" y="604"/>
                  </a:lnTo>
                  <a:lnTo>
                    <a:pt x="815" y="643"/>
                  </a:lnTo>
                  <a:lnTo>
                    <a:pt x="821" y="664"/>
                  </a:lnTo>
                  <a:lnTo>
                    <a:pt x="826" y="684"/>
                  </a:lnTo>
                  <a:lnTo>
                    <a:pt x="829" y="703"/>
                  </a:lnTo>
                  <a:lnTo>
                    <a:pt x="835" y="724"/>
                  </a:lnTo>
                  <a:lnTo>
                    <a:pt x="838" y="746"/>
                  </a:lnTo>
                  <a:lnTo>
                    <a:pt x="842" y="765"/>
                  </a:lnTo>
                  <a:lnTo>
                    <a:pt x="845" y="786"/>
                  </a:lnTo>
                  <a:lnTo>
                    <a:pt x="847" y="808"/>
                  </a:lnTo>
                  <a:lnTo>
                    <a:pt x="849" y="829"/>
                  </a:lnTo>
                  <a:lnTo>
                    <a:pt x="851" y="850"/>
                  </a:lnTo>
                </a:path>
              </a:pathLst>
            </a:custGeom>
            <a:noFill/>
            <a:ln w="3175">
              <a:solidFill>
                <a:srgbClr val="000000"/>
              </a:solidFill>
              <a:round/>
              <a:headEnd/>
              <a:tailEnd/>
            </a:ln>
          </p:spPr>
          <p:txBody>
            <a:bodyPr/>
            <a:lstStyle/>
            <a:p>
              <a:endParaRPr lang="en-US"/>
            </a:p>
          </p:txBody>
        </p:sp>
        <p:sp>
          <p:nvSpPr>
            <p:cNvPr id="74772" name="Freeform 57"/>
            <p:cNvSpPr>
              <a:spLocks/>
            </p:cNvSpPr>
            <p:nvPr/>
          </p:nvSpPr>
          <p:spPr bwMode="auto">
            <a:xfrm>
              <a:off x="5161" y="4695"/>
              <a:ext cx="851" cy="850"/>
            </a:xfrm>
            <a:custGeom>
              <a:avLst/>
              <a:gdLst>
                <a:gd name="T0" fmla="*/ 851 w 851"/>
                <a:gd name="T1" fmla="*/ 0 h 850"/>
                <a:gd name="T2" fmla="*/ 838 w 851"/>
                <a:gd name="T3" fmla="*/ 39 h 850"/>
                <a:gd name="T4" fmla="*/ 826 w 851"/>
                <a:gd name="T5" fmla="*/ 76 h 850"/>
                <a:gd name="T6" fmla="*/ 812 w 851"/>
                <a:gd name="T7" fmla="*/ 113 h 850"/>
                <a:gd name="T8" fmla="*/ 796 w 851"/>
                <a:gd name="T9" fmla="*/ 149 h 850"/>
                <a:gd name="T10" fmla="*/ 780 w 851"/>
                <a:gd name="T11" fmla="*/ 184 h 850"/>
                <a:gd name="T12" fmla="*/ 762 w 851"/>
                <a:gd name="T13" fmla="*/ 220 h 850"/>
                <a:gd name="T14" fmla="*/ 743 w 851"/>
                <a:gd name="T15" fmla="*/ 253 h 850"/>
                <a:gd name="T16" fmla="*/ 723 w 851"/>
                <a:gd name="T17" fmla="*/ 287 h 850"/>
                <a:gd name="T18" fmla="*/ 702 w 851"/>
                <a:gd name="T19" fmla="*/ 321 h 850"/>
                <a:gd name="T20" fmla="*/ 681 w 851"/>
                <a:gd name="T21" fmla="*/ 352 h 850"/>
                <a:gd name="T22" fmla="*/ 659 w 851"/>
                <a:gd name="T23" fmla="*/ 384 h 850"/>
                <a:gd name="T24" fmla="*/ 635 w 851"/>
                <a:gd name="T25" fmla="*/ 416 h 850"/>
                <a:gd name="T26" fmla="*/ 612 w 851"/>
                <a:gd name="T27" fmla="*/ 446 h 850"/>
                <a:gd name="T28" fmla="*/ 585 w 851"/>
                <a:gd name="T29" fmla="*/ 475 h 850"/>
                <a:gd name="T30" fmla="*/ 560 w 851"/>
                <a:gd name="T31" fmla="*/ 505 h 850"/>
                <a:gd name="T32" fmla="*/ 532 w 851"/>
                <a:gd name="T33" fmla="*/ 531 h 850"/>
                <a:gd name="T34" fmla="*/ 505 w 851"/>
                <a:gd name="T35" fmla="*/ 560 h 850"/>
                <a:gd name="T36" fmla="*/ 475 w 851"/>
                <a:gd name="T37" fmla="*/ 584 h 850"/>
                <a:gd name="T38" fmla="*/ 447 w 851"/>
                <a:gd name="T39" fmla="*/ 611 h 850"/>
                <a:gd name="T40" fmla="*/ 417 w 851"/>
                <a:gd name="T41" fmla="*/ 634 h 850"/>
                <a:gd name="T42" fmla="*/ 385 w 851"/>
                <a:gd name="T43" fmla="*/ 659 h 850"/>
                <a:gd name="T44" fmla="*/ 353 w 851"/>
                <a:gd name="T45" fmla="*/ 680 h 850"/>
                <a:gd name="T46" fmla="*/ 321 w 851"/>
                <a:gd name="T47" fmla="*/ 701 h 850"/>
                <a:gd name="T48" fmla="*/ 287 w 851"/>
                <a:gd name="T49" fmla="*/ 723 h 850"/>
                <a:gd name="T50" fmla="*/ 254 w 851"/>
                <a:gd name="T51" fmla="*/ 742 h 850"/>
                <a:gd name="T52" fmla="*/ 220 w 851"/>
                <a:gd name="T53" fmla="*/ 762 h 850"/>
                <a:gd name="T54" fmla="*/ 185 w 851"/>
                <a:gd name="T55" fmla="*/ 779 h 850"/>
                <a:gd name="T56" fmla="*/ 149 w 851"/>
                <a:gd name="T57" fmla="*/ 795 h 850"/>
                <a:gd name="T58" fmla="*/ 114 w 851"/>
                <a:gd name="T59" fmla="*/ 811 h 850"/>
                <a:gd name="T60" fmla="*/ 77 w 851"/>
                <a:gd name="T61" fmla="*/ 825 h 850"/>
                <a:gd name="T62" fmla="*/ 39 w 851"/>
                <a:gd name="T63" fmla="*/ 838 h 850"/>
                <a:gd name="T64" fmla="*/ 0 w 851"/>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1"/>
                <a:gd name="T100" fmla="*/ 0 h 850"/>
                <a:gd name="T101" fmla="*/ 851 w 851"/>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1" h="850">
                  <a:moveTo>
                    <a:pt x="851" y="0"/>
                  </a:moveTo>
                  <a:lnTo>
                    <a:pt x="838" y="39"/>
                  </a:lnTo>
                  <a:lnTo>
                    <a:pt x="826" y="76"/>
                  </a:lnTo>
                  <a:lnTo>
                    <a:pt x="812" y="113"/>
                  </a:lnTo>
                  <a:lnTo>
                    <a:pt x="796" y="149"/>
                  </a:lnTo>
                  <a:lnTo>
                    <a:pt x="780" y="184"/>
                  </a:lnTo>
                  <a:lnTo>
                    <a:pt x="762" y="220"/>
                  </a:lnTo>
                  <a:lnTo>
                    <a:pt x="743" y="253"/>
                  </a:lnTo>
                  <a:lnTo>
                    <a:pt x="723" y="287"/>
                  </a:lnTo>
                  <a:lnTo>
                    <a:pt x="702" y="321"/>
                  </a:lnTo>
                  <a:lnTo>
                    <a:pt x="681" y="352"/>
                  </a:lnTo>
                  <a:lnTo>
                    <a:pt x="659" y="384"/>
                  </a:lnTo>
                  <a:lnTo>
                    <a:pt x="635" y="416"/>
                  </a:lnTo>
                  <a:lnTo>
                    <a:pt x="612" y="446"/>
                  </a:lnTo>
                  <a:lnTo>
                    <a:pt x="585" y="475"/>
                  </a:lnTo>
                  <a:lnTo>
                    <a:pt x="560" y="505"/>
                  </a:lnTo>
                  <a:lnTo>
                    <a:pt x="532" y="531"/>
                  </a:lnTo>
                  <a:lnTo>
                    <a:pt x="505" y="560"/>
                  </a:lnTo>
                  <a:lnTo>
                    <a:pt x="475" y="584"/>
                  </a:lnTo>
                  <a:lnTo>
                    <a:pt x="447" y="611"/>
                  </a:lnTo>
                  <a:lnTo>
                    <a:pt x="417" y="634"/>
                  </a:lnTo>
                  <a:lnTo>
                    <a:pt x="385" y="659"/>
                  </a:lnTo>
                  <a:lnTo>
                    <a:pt x="353" y="680"/>
                  </a:lnTo>
                  <a:lnTo>
                    <a:pt x="321" y="701"/>
                  </a:lnTo>
                  <a:lnTo>
                    <a:pt x="287" y="723"/>
                  </a:lnTo>
                  <a:lnTo>
                    <a:pt x="254" y="742"/>
                  </a:lnTo>
                  <a:lnTo>
                    <a:pt x="220" y="762"/>
                  </a:lnTo>
                  <a:lnTo>
                    <a:pt x="185" y="779"/>
                  </a:lnTo>
                  <a:lnTo>
                    <a:pt x="149" y="795"/>
                  </a:lnTo>
                  <a:lnTo>
                    <a:pt x="114" y="811"/>
                  </a:lnTo>
                  <a:lnTo>
                    <a:pt x="77" y="825"/>
                  </a:lnTo>
                  <a:lnTo>
                    <a:pt x="39" y="838"/>
                  </a:lnTo>
                  <a:lnTo>
                    <a:pt x="0" y="850"/>
                  </a:lnTo>
                </a:path>
              </a:pathLst>
            </a:custGeom>
            <a:noFill/>
            <a:ln w="3175">
              <a:solidFill>
                <a:srgbClr val="000000"/>
              </a:solidFill>
              <a:round/>
              <a:headEnd/>
              <a:tailEnd/>
            </a:ln>
          </p:spPr>
          <p:txBody>
            <a:bodyPr/>
            <a:lstStyle/>
            <a:p>
              <a:endParaRPr lang="en-US"/>
            </a:p>
          </p:txBody>
        </p:sp>
        <p:sp>
          <p:nvSpPr>
            <p:cNvPr id="74773" name="Rectangle 58"/>
            <p:cNvSpPr>
              <a:spLocks noChangeArrowheads="1"/>
            </p:cNvSpPr>
            <p:nvPr/>
          </p:nvSpPr>
          <p:spPr bwMode="auto">
            <a:xfrm>
              <a:off x="5096" y="3517"/>
              <a:ext cx="118" cy="322"/>
            </a:xfrm>
            <a:prstGeom prst="rect">
              <a:avLst/>
            </a:prstGeom>
            <a:noFill/>
            <a:ln w="9525">
              <a:noFill/>
              <a:miter lim="800000"/>
              <a:headEnd/>
              <a:tailEnd/>
            </a:ln>
          </p:spPr>
          <p:txBody>
            <a:bodyPr wrap="none" lIns="0" tIns="0" rIns="0" bIns="0">
              <a:spAutoFit/>
            </a:bodyPr>
            <a:lstStyle/>
            <a:p>
              <a:r>
                <a:rPr lang="en-US" sz="2000">
                  <a:solidFill>
                    <a:srgbClr val="000000"/>
                  </a:solidFill>
                </a:rPr>
                <a:t>1</a:t>
              </a:r>
              <a:endParaRPr lang="en-US" sz="2000"/>
            </a:p>
          </p:txBody>
        </p:sp>
        <p:sp>
          <p:nvSpPr>
            <p:cNvPr id="74774" name="Rectangle 59"/>
            <p:cNvSpPr>
              <a:spLocks noChangeArrowheads="1"/>
            </p:cNvSpPr>
            <p:nvPr/>
          </p:nvSpPr>
          <p:spPr bwMode="auto">
            <a:xfrm>
              <a:off x="4033" y="4554"/>
              <a:ext cx="118" cy="322"/>
            </a:xfrm>
            <a:prstGeom prst="rect">
              <a:avLst/>
            </a:prstGeom>
            <a:noFill/>
            <a:ln w="9525">
              <a:noFill/>
              <a:miter lim="800000"/>
              <a:headEnd/>
              <a:tailEnd/>
            </a:ln>
          </p:spPr>
          <p:txBody>
            <a:bodyPr wrap="none" lIns="0" tIns="0" rIns="0" bIns="0">
              <a:spAutoFit/>
            </a:bodyPr>
            <a:lstStyle/>
            <a:p>
              <a:r>
                <a:rPr lang="en-US" sz="2000">
                  <a:solidFill>
                    <a:srgbClr val="000000"/>
                  </a:solidFill>
                </a:rPr>
                <a:t>2</a:t>
              </a:r>
              <a:endParaRPr lang="en-US" sz="2000"/>
            </a:p>
          </p:txBody>
        </p:sp>
        <p:sp>
          <p:nvSpPr>
            <p:cNvPr id="74775" name="Rectangle 60"/>
            <p:cNvSpPr>
              <a:spLocks noChangeArrowheads="1"/>
            </p:cNvSpPr>
            <p:nvPr/>
          </p:nvSpPr>
          <p:spPr bwMode="auto">
            <a:xfrm>
              <a:off x="6157" y="4554"/>
              <a:ext cx="118" cy="322"/>
            </a:xfrm>
            <a:prstGeom prst="rect">
              <a:avLst/>
            </a:prstGeom>
            <a:noFill/>
            <a:ln w="9525">
              <a:noFill/>
              <a:miter lim="800000"/>
              <a:headEnd/>
              <a:tailEnd/>
            </a:ln>
          </p:spPr>
          <p:txBody>
            <a:bodyPr wrap="none" lIns="0" tIns="0" rIns="0" bIns="0">
              <a:spAutoFit/>
            </a:bodyPr>
            <a:lstStyle/>
            <a:p>
              <a:r>
                <a:rPr lang="en-US" sz="2000">
                  <a:solidFill>
                    <a:srgbClr val="000000"/>
                  </a:solidFill>
                </a:rPr>
                <a:t>3</a:t>
              </a:r>
              <a:endParaRPr lang="en-US" sz="2000"/>
            </a:p>
          </p:txBody>
        </p:sp>
        <p:sp>
          <p:nvSpPr>
            <p:cNvPr id="74776" name="Rectangle 61"/>
            <p:cNvSpPr>
              <a:spLocks noChangeArrowheads="1"/>
            </p:cNvSpPr>
            <p:nvPr/>
          </p:nvSpPr>
          <p:spPr bwMode="auto">
            <a:xfrm>
              <a:off x="5095" y="5597"/>
              <a:ext cx="118" cy="321"/>
            </a:xfrm>
            <a:prstGeom prst="rect">
              <a:avLst/>
            </a:prstGeom>
            <a:noFill/>
            <a:ln w="9525">
              <a:noFill/>
              <a:miter lim="800000"/>
              <a:headEnd/>
              <a:tailEnd/>
            </a:ln>
          </p:spPr>
          <p:txBody>
            <a:bodyPr wrap="none" lIns="0" tIns="0" rIns="0" bIns="0">
              <a:spAutoFit/>
            </a:bodyPr>
            <a:lstStyle/>
            <a:p>
              <a:r>
                <a:rPr lang="en-US" sz="2000">
                  <a:solidFill>
                    <a:srgbClr val="000000"/>
                  </a:solidFill>
                </a:rPr>
                <a:t>4</a:t>
              </a:r>
              <a:endParaRPr lang="en-US" sz="2000"/>
            </a:p>
          </p:txBody>
        </p:sp>
        <p:sp>
          <p:nvSpPr>
            <p:cNvPr id="74777" name="Rectangle 62"/>
            <p:cNvSpPr>
              <a:spLocks noChangeArrowheads="1"/>
            </p:cNvSpPr>
            <p:nvPr/>
          </p:nvSpPr>
          <p:spPr bwMode="auto">
            <a:xfrm>
              <a:off x="4627" y="3894"/>
              <a:ext cx="117" cy="32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778" name="Rectangle 63"/>
            <p:cNvSpPr>
              <a:spLocks noChangeArrowheads="1"/>
            </p:cNvSpPr>
            <p:nvPr/>
          </p:nvSpPr>
          <p:spPr bwMode="auto">
            <a:xfrm>
              <a:off x="4760" y="4000"/>
              <a:ext cx="118" cy="321"/>
            </a:xfrm>
            <a:prstGeom prst="rect">
              <a:avLst/>
            </a:prstGeom>
            <a:noFill/>
            <a:ln w="9525">
              <a:noFill/>
              <a:miter lim="800000"/>
              <a:headEnd/>
              <a:tailEnd/>
            </a:ln>
          </p:spPr>
          <p:txBody>
            <a:bodyPr wrap="none" lIns="0" tIns="0" rIns="0" bIns="0">
              <a:spAutoFit/>
            </a:bodyPr>
            <a:lstStyle/>
            <a:p>
              <a:r>
                <a:rPr lang="en-US" sz="2000">
                  <a:solidFill>
                    <a:srgbClr val="000000"/>
                  </a:solidFill>
                </a:rPr>
                <a:t>1</a:t>
              </a:r>
              <a:endParaRPr lang="en-US" sz="2000"/>
            </a:p>
          </p:txBody>
        </p:sp>
        <p:sp>
          <p:nvSpPr>
            <p:cNvPr id="74779" name="Rectangle 64"/>
            <p:cNvSpPr>
              <a:spLocks noChangeArrowheads="1"/>
            </p:cNvSpPr>
            <p:nvPr/>
          </p:nvSpPr>
          <p:spPr bwMode="auto">
            <a:xfrm>
              <a:off x="4893" y="4367"/>
              <a:ext cx="118" cy="321"/>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780" name="Rectangle 65"/>
            <p:cNvSpPr>
              <a:spLocks noChangeArrowheads="1"/>
            </p:cNvSpPr>
            <p:nvPr/>
          </p:nvSpPr>
          <p:spPr bwMode="auto">
            <a:xfrm>
              <a:off x="5025" y="4472"/>
              <a:ext cx="118" cy="322"/>
            </a:xfrm>
            <a:prstGeom prst="rect">
              <a:avLst/>
            </a:prstGeom>
            <a:noFill/>
            <a:ln w="9525">
              <a:noFill/>
              <a:miter lim="800000"/>
              <a:headEnd/>
              <a:tailEnd/>
            </a:ln>
          </p:spPr>
          <p:txBody>
            <a:bodyPr wrap="none" lIns="0" tIns="0" rIns="0" bIns="0">
              <a:spAutoFit/>
            </a:bodyPr>
            <a:lstStyle/>
            <a:p>
              <a:r>
                <a:rPr lang="en-US" sz="2000">
                  <a:solidFill>
                    <a:srgbClr val="000000"/>
                  </a:solidFill>
                </a:rPr>
                <a:t>2</a:t>
              </a:r>
              <a:endParaRPr lang="en-US" sz="2000"/>
            </a:p>
          </p:txBody>
        </p:sp>
        <p:sp>
          <p:nvSpPr>
            <p:cNvPr id="74781" name="Rectangle 66"/>
            <p:cNvSpPr>
              <a:spLocks noChangeArrowheads="1"/>
            </p:cNvSpPr>
            <p:nvPr/>
          </p:nvSpPr>
          <p:spPr bwMode="auto">
            <a:xfrm>
              <a:off x="5213" y="4130"/>
              <a:ext cx="118" cy="32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782" name="Rectangle 67"/>
            <p:cNvSpPr>
              <a:spLocks noChangeArrowheads="1"/>
            </p:cNvSpPr>
            <p:nvPr/>
          </p:nvSpPr>
          <p:spPr bwMode="auto">
            <a:xfrm>
              <a:off x="5345" y="4236"/>
              <a:ext cx="117" cy="322"/>
            </a:xfrm>
            <a:prstGeom prst="rect">
              <a:avLst/>
            </a:prstGeom>
            <a:noFill/>
            <a:ln w="9525">
              <a:noFill/>
              <a:miter lim="800000"/>
              <a:headEnd/>
              <a:tailEnd/>
            </a:ln>
          </p:spPr>
          <p:txBody>
            <a:bodyPr wrap="none" lIns="0" tIns="0" rIns="0" bIns="0">
              <a:spAutoFit/>
            </a:bodyPr>
            <a:lstStyle/>
            <a:p>
              <a:r>
                <a:rPr lang="en-US" sz="2000">
                  <a:solidFill>
                    <a:srgbClr val="000000"/>
                  </a:solidFill>
                </a:rPr>
                <a:t>3</a:t>
              </a:r>
              <a:endParaRPr lang="en-US" sz="2000"/>
            </a:p>
          </p:txBody>
        </p:sp>
        <p:sp>
          <p:nvSpPr>
            <p:cNvPr id="74783" name="Rectangle 68"/>
            <p:cNvSpPr>
              <a:spLocks noChangeArrowheads="1"/>
            </p:cNvSpPr>
            <p:nvPr/>
          </p:nvSpPr>
          <p:spPr bwMode="auto">
            <a:xfrm>
              <a:off x="5745" y="3894"/>
              <a:ext cx="118" cy="32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784" name="Rectangle 69"/>
            <p:cNvSpPr>
              <a:spLocks noChangeArrowheads="1"/>
            </p:cNvSpPr>
            <p:nvPr/>
          </p:nvSpPr>
          <p:spPr bwMode="auto">
            <a:xfrm>
              <a:off x="5874" y="4000"/>
              <a:ext cx="118" cy="321"/>
            </a:xfrm>
            <a:prstGeom prst="rect">
              <a:avLst/>
            </a:prstGeom>
            <a:noFill/>
            <a:ln w="9525">
              <a:noFill/>
              <a:miter lim="800000"/>
              <a:headEnd/>
              <a:tailEnd/>
            </a:ln>
          </p:spPr>
          <p:txBody>
            <a:bodyPr wrap="none" lIns="0" tIns="0" rIns="0" bIns="0">
              <a:spAutoFit/>
            </a:bodyPr>
            <a:lstStyle/>
            <a:p>
              <a:r>
                <a:rPr lang="en-US" sz="2000">
                  <a:solidFill>
                    <a:srgbClr val="000000"/>
                  </a:solidFill>
                </a:rPr>
                <a:t>4</a:t>
              </a:r>
              <a:endParaRPr lang="en-US" sz="2000"/>
            </a:p>
          </p:txBody>
        </p:sp>
        <p:sp>
          <p:nvSpPr>
            <p:cNvPr id="74785" name="Rectangle 70"/>
            <p:cNvSpPr>
              <a:spLocks noChangeArrowheads="1"/>
            </p:cNvSpPr>
            <p:nvPr/>
          </p:nvSpPr>
          <p:spPr bwMode="auto">
            <a:xfrm>
              <a:off x="4469" y="4978"/>
              <a:ext cx="118" cy="32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786" name="Rectangle 71"/>
            <p:cNvSpPr>
              <a:spLocks noChangeArrowheads="1"/>
            </p:cNvSpPr>
            <p:nvPr/>
          </p:nvSpPr>
          <p:spPr bwMode="auto">
            <a:xfrm>
              <a:off x="4600" y="5085"/>
              <a:ext cx="118" cy="322"/>
            </a:xfrm>
            <a:prstGeom prst="rect">
              <a:avLst/>
            </a:prstGeom>
            <a:noFill/>
            <a:ln w="9525">
              <a:noFill/>
              <a:miter lim="800000"/>
              <a:headEnd/>
              <a:tailEnd/>
            </a:ln>
          </p:spPr>
          <p:txBody>
            <a:bodyPr wrap="none" lIns="0" tIns="0" rIns="0" bIns="0">
              <a:spAutoFit/>
            </a:bodyPr>
            <a:lstStyle/>
            <a:p>
              <a:r>
                <a:rPr lang="en-US" sz="2000">
                  <a:solidFill>
                    <a:srgbClr val="000000"/>
                  </a:solidFill>
                </a:rPr>
                <a:t>5</a:t>
              </a:r>
              <a:endParaRPr lang="en-US" sz="2000"/>
            </a:p>
          </p:txBody>
        </p:sp>
        <p:sp>
          <p:nvSpPr>
            <p:cNvPr id="74787" name="Rectangle 72"/>
            <p:cNvSpPr>
              <a:spLocks noChangeArrowheads="1"/>
            </p:cNvSpPr>
            <p:nvPr/>
          </p:nvSpPr>
          <p:spPr bwMode="auto">
            <a:xfrm>
              <a:off x="5213" y="4791"/>
              <a:ext cx="118" cy="321"/>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788" name="Rectangle 73"/>
            <p:cNvSpPr>
              <a:spLocks noChangeArrowheads="1"/>
            </p:cNvSpPr>
            <p:nvPr/>
          </p:nvSpPr>
          <p:spPr bwMode="auto">
            <a:xfrm>
              <a:off x="5345" y="4898"/>
              <a:ext cx="117" cy="321"/>
            </a:xfrm>
            <a:prstGeom prst="rect">
              <a:avLst/>
            </a:prstGeom>
            <a:noFill/>
            <a:ln w="9525">
              <a:noFill/>
              <a:miter lim="800000"/>
              <a:headEnd/>
              <a:tailEnd/>
            </a:ln>
          </p:spPr>
          <p:txBody>
            <a:bodyPr wrap="none" lIns="0" tIns="0" rIns="0" bIns="0">
              <a:spAutoFit/>
            </a:bodyPr>
            <a:lstStyle/>
            <a:p>
              <a:r>
                <a:rPr lang="en-US" sz="2000">
                  <a:solidFill>
                    <a:srgbClr val="000000"/>
                  </a:solidFill>
                </a:rPr>
                <a:t>6</a:t>
              </a:r>
              <a:endParaRPr lang="en-US" sz="2000"/>
            </a:p>
          </p:txBody>
        </p:sp>
        <p:sp>
          <p:nvSpPr>
            <p:cNvPr id="74789" name="Rectangle 74"/>
            <p:cNvSpPr>
              <a:spLocks noChangeArrowheads="1"/>
            </p:cNvSpPr>
            <p:nvPr/>
          </p:nvSpPr>
          <p:spPr bwMode="auto">
            <a:xfrm>
              <a:off x="5745" y="5169"/>
              <a:ext cx="118" cy="322"/>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74790" name="Rectangle 75"/>
            <p:cNvSpPr>
              <a:spLocks noChangeArrowheads="1"/>
            </p:cNvSpPr>
            <p:nvPr/>
          </p:nvSpPr>
          <p:spPr bwMode="auto">
            <a:xfrm>
              <a:off x="5874" y="5275"/>
              <a:ext cx="118" cy="322"/>
            </a:xfrm>
            <a:prstGeom prst="rect">
              <a:avLst/>
            </a:prstGeom>
            <a:noFill/>
            <a:ln w="9525">
              <a:noFill/>
              <a:miter lim="800000"/>
              <a:headEnd/>
              <a:tailEnd/>
            </a:ln>
          </p:spPr>
          <p:txBody>
            <a:bodyPr wrap="none" lIns="0" tIns="0" rIns="0" bIns="0">
              <a:spAutoFit/>
            </a:bodyPr>
            <a:lstStyle/>
            <a:p>
              <a:r>
                <a:rPr lang="en-US" sz="2000">
                  <a:solidFill>
                    <a:srgbClr val="000000"/>
                  </a:solidFill>
                </a:rPr>
                <a:t>7</a:t>
              </a:r>
              <a:endParaRPr lang="en-US" sz="2000"/>
            </a:p>
          </p:txBody>
        </p:sp>
      </p:gr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b="1" smtClean="0"/>
              <a:t>Jenis-Jenis Graph</a:t>
            </a:r>
          </a:p>
        </p:txBody>
      </p:sp>
      <p:sp>
        <p:nvSpPr>
          <p:cNvPr id="75779" name="Rectangle 3"/>
          <p:cNvSpPr>
            <a:spLocks noGrp="1" noChangeArrowheads="1"/>
          </p:cNvSpPr>
          <p:nvPr>
            <p:ph type="body" idx="1"/>
          </p:nvPr>
        </p:nvSpPr>
        <p:spPr/>
        <p:txBody>
          <a:bodyPr/>
          <a:lstStyle/>
          <a:p>
            <a:pPr marL="0" indent="0" eaLnBrk="1" hangingPunct="1">
              <a:buFont typeface="Wingdings" pitchFamily="2" charset="2"/>
              <a:buNone/>
            </a:pPr>
            <a:r>
              <a:rPr lang="en-US" smtClean="0"/>
              <a:t>Berdasarkan jumlah simpul pada suatu graph, maka secara umum graph dapat digolongkan menjadi dua jenis:</a:t>
            </a:r>
          </a:p>
          <a:p>
            <a:pPr marL="0" indent="0" eaLnBrk="1" hangingPunct="1">
              <a:buFont typeface="Wingdings" pitchFamily="2" charset="2"/>
              <a:buNone/>
            </a:pPr>
            <a:r>
              <a:rPr lang="en-US" smtClean="0"/>
              <a:t>    1. </a:t>
            </a:r>
            <a:r>
              <a:rPr lang="en-US" b="1" smtClean="0"/>
              <a:t>Graph berhingga</a:t>
            </a:r>
            <a:r>
              <a:rPr lang="en-US" smtClean="0"/>
              <a:t> (</a:t>
            </a:r>
            <a:r>
              <a:rPr lang="en-US" i="1" smtClean="0"/>
              <a:t>limited graph</a:t>
            </a:r>
            <a:r>
              <a:rPr lang="en-US" smtClean="0"/>
              <a:t>)</a:t>
            </a:r>
          </a:p>
          <a:p>
            <a:pPr marL="0" indent="0" eaLnBrk="1" hangingPunct="1">
              <a:buFont typeface="Wingdings" pitchFamily="2" charset="2"/>
              <a:buNone/>
            </a:pPr>
            <a:r>
              <a:rPr lang="en-US" smtClean="0"/>
              <a:t>    2. </a:t>
            </a:r>
            <a:r>
              <a:rPr lang="en-US" b="1" smtClean="0"/>
              <a:t>Graph tak-berhingga</a:t>
            </a:r>
            <a:r>
              <a:rPr lang="en-US" smtClean="0"/>
              <a:t> (</a:t>
            </a:r>
            <a:r>
              <a:rPr lang="en-US" i="1" smtClean="0"/>
              <a:t>unlimited </a:t>
            </a:r>
          </a:p>
          <a:p>
            <a:pPr marL="0" indent="0" eaLnBrk="1" hangingPunct="1">
              <a:buFont typeface="Wingdings" pitchFamily="2" charset="2"/>
              <a:buNone/>
            </a:pPr>
            <a:r>
              <a:rPr lang="en-US" i="1" smtClean="0"/>
              <a:t>        graph</a:t>
            </a:r>
            <a:r>
              <a:rPr lang="en-US" smtClean="0"/>
              <a:t>)</a:t>
            </a:r>
          </a:p>
          <a:p>
            <a:pPr marL="0" indent="0" eaLnBrk="1" hangingPunct="1">
              <a:buFont typeface="Wingdings" pitchFamily="2" charset="2"/>
              <a:buNone/>
            </a:pPr>
            <a:endParaRPr lang="en-US" smtClean="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z="4000" b="1" smtClean="0"/>
              <a:t>Graph berhingga</a:t>
            </a:r>
            <a:r>
              <a:rPr lang="en-US" sz="4000" smtClean="0"/>
              <a:t> (</a:t>
            </a:r>
            <a:r>
              <a:rPr lang="en-US" sz="4000" i="1" smtClean="0"/>
              <a:t>limited graph</a:t>
            </a:r>
            <a:r>
              <a:rPr lang="en-US" sz="4000" smtClean="0"/>
              <a:t>)</a:t>
            </a:r>
            <a:br>
              <a:rPr lang="en-US" sz="4000" smtClean="0"/>
            </a:br>
            <a:endParaRPr lang="en-US" sz="4000" smtClean="0"/>
          </a:p>
        </p:txBody>
      </p:sp>
      <p:sp>
        <p:nvSpPr>
          <p:cNvPr id="76803" name="Rectangle 3"/>
          <p:cNvSpPr>
            <a:spLocks noGrp="1" noChangeArrowheads="1"/>
          </p:cNvSpPr>
          <p:nvPr>
            <p:ph type="body" idx="1"/>
          </p:nvPr>
        </p:nvSpPr>
        <p:spPr/>
        <p:txBody>
          <a:bodyPr/>
          <a:lstStyle/>
          <a:p>
            <a:pPr marL="0" indent="0" eaLnBrk="1" hangingPunct="1">
              <a:buFont typeface="Wingdings" pitchFamily="2" charset="2"/>
              <a:buNone/>
            </a:pPr>
            <a:r>
              <a:rPr lang="en-US" smtClean="0"/>
              <a:t>Graph berhingga adalah graph yang jumlah simpulnya, </a:t>
            </a:r>
            <a:r>
              <a:rPr lang="en-US" i="1" smtClean="0"/>
              <a:t>n</a:t>
            </a:r>
            <a:r>
              <a:rPr lang="en-US" smtClean="0"/>
              <a:t>, berhingga. </a:t>
            </a:r>
          </a:p>
          <a:p>
            <a:pPr marL="0" indent="0" eaLnBrk="1" hangingPunct="1">
              <a:buFont typeface="Wingdings" pitchFamily="2" charset="2"/>
              <a:buNone/>
            </a:pPr>
            <a:r>
              <a:rPr lang="en-US" smtClean="0"/>
              <a:t>    </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z="4000" b="1" smtClean="0"/>
              <a:t>Graph tak-berhingga</a:t>
            </a:r>
            <a:r>
              <a:rPr lang="en-US" sz="4000" smtClean="0"/>
              <a:t> (</a:t>
            </a:r>
            <a:r>
              <a:rPr lang="en-US" sz="4000" i="1" smtClean="0"/>
              <a:t>unlimited graph</a:t>
            </a:r>
            <a:r>
              <a:rPr lang="en-US" sz="4000" smtClean="0"/>
              <a:t>)</a:t>
            </a:r>
          </a:p>
        </p:txBody>
      </p:sp>
      <p:sp>
        <p:nvSpPr>
          <p:cNvPr id="77827" name="Rectangle 3"/>
          <p:cNvSpPr>
            <a:spLocks noGrp="1" noChangeArrowheads="1"/>
          </p:cNvSpPr>
          <p:nvPr>
            <p:ph type="body" idx="1"/>
          </p:nvPr>
        </p:nvSpPr>
        <p:spPr/>
        <p:txBody>
          <a:bodyPr/>
          <a:lstStyle/>
          <a:p>
            <a:pPr marL="0" indent="0" eaLnBrk="1" hangingPunct="1">
              <a:buFont typeface="Wingdings" pitchFamily="2" charset="2"/>
              <a:buNone/>
            </a:pPr>
            <a:r>
              <a:rPr lang="en-US" smtClean="0"/>
              <a:t>Graph yang jumlah simpulnya, </a:t>
            </a:r>
            <a:r>
              <a:rPr lang="en-US" i="1" smtClean="0"/>
              <a:t>n</a:t>
            </a:r>
            <a:r>
              <a:rPr lang="en-US" smtClean="0"/>
              <a:t>, tidak berhingga banyaknya disebut </a:t>
            </a:r>
            <a:r>
              <a:rPr lang="en-US" b="1" smtClean="0"/>
              <a:t>graph tak-berhingga</a:t>
            </a:r>
            <a:r>
              <a:rPr lang="en-US" smtClean="0"/>
              <a:t>. </a:t>
            </a:r>
          </a:p>
          <a:p>
            <a:pPr marL="0" indent="0" eaLnBrk="1" hangingPunct="1"/>
            <a:endParaRPr lang="en-US" smtClean="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b="1" smtClean="0"/>
              <a:t>Jenis-Jenis Graph</a:t>
            </a:r>
          </a:p>
        </p:txBody>
      </p:sp>
      <p:sp>
        <p:nvSpPr>
          <p:cNvPr id="78851" name="Rectangle 3"/>
          <p:cNvSpPr>
            <a:spLocks noGrp="1" noChangeArrowheads="1"/>
          </p:cNvSpPr>
          <p:nvPr>
            <p:ph type="body" idx="1"/>
          </p:nvPr>
        </p:nvSpPr>
        <p:spPr/>
        <p:txBody>
          <a:bodyPr/>
          <a:lstStyle/>
          <a:p>
            <a:pPr marL="0" indent="0" eaLnBrk="1" hangingPunct="1">
              <a:lnSpc>
                <a:spcPct val="90000"/>
              </a:lnSpc>
              <a:buFont typeface="Wingdings" pitchFamily="2" charset="2"/>
              <a:buNone/>
            </a:pPr>
            <a:r>
              <a:rPr lang="en-US" smtClean="0"/>
              <a:t>Berdasarkan orientasi arah pada sisi, maka secara umum graph  dibedakan atas 2 jenis:</a:t>
            </a:r>
          </a:p>
          <a:p>
            <a:pPr marL="0" indent="0" eaLnBrk="1" hangingPunct="1">
              <a:lnSpc>
                <a:spcPct val="90000"/>
              </a:lnSpc>
              <a:buFont typeface="Wingdings" pitchFamily="2" charset="2"/>
              <a:buNone/>
            </a:pPr>
            <a:r>
              <a:rPr lang="en-US" smtClean="0"/>
              <a:t>      	1.  </a:t>
            </a:r>
            <a:r>
              <a:rPr lang="en-US" b="1" smtClean="0"/>
              <a:t>Graph</a:t>
            </a:r>
            <a:r>
              <a:rPr lang="en-US" smtClean="0"/>
              <a:t> </a:t>
            </a:r>
            <a:r>
              <a:rPr lang="en-US" b="1" smtClean="0"/>
              <a:t>tak-berarah</a:t>
            </a:r>
            <a:r>
              <a:rPr lang="en-US" smtClean="0"/>
              <a:t> (</a:t>
            </a:r>
            <a:r>
              <a:rPr lang="en-US" i="1" smtClean="0"/>
              <a:t>undirected </a:t>
            </a:r>
          </a:p>
          <a:p>
            <a:pPr marL="0" indent="0" eaLnBrk="1" hangingPunct="1">
              <a:lnSpc>
                <a:spcPct val="90000"/>
              </a:lnSpc>
              <a:buFont typeface="Wingdings" pitchFamily="2" charset="2"/>
              <a:buNone/>
            </a:pPr>
            <a:r>
              <a:rPr lang="en-US" i="1" smtClean="0"/>
              <a:t>              graph</a:t>
            </a:r>
            <a:r>
              <a:rPr lang="en-US" smtClean="0"/>
              <a:t>)</a:t>
            </a:r>
          </a:p>
          <a:p>
            <a:pPr marL="0" indent="0" eaLnBrk="1" hangingPunct="1">
              <a:lnSpc>
                <a:spcPct val="90000"/>
              </a:lnSpc>
              <a:buFont typeface="Wingdings" pitchFamily="2" charset="2"/>
              <a:buNone/>
            </a:pPr>
            <a:r>
              <a:rPr lang="en-US" smtClean="0"/>
              <a:t>	2.  </a:t>
            </a:r>
            <a:r>
              <a:rPr lang="en-US" b="1" smtClean="0"/>
              <a:t>Graph berarah</a:t>
            </a:r>
            <a:r>
              <a:rPr lang="en-US" smtClean="0"/>
              <a:t> (</a:t>
            </a:r>
            <a:r>
              <a:rPr lang="en-US" i="1" smtClean="0"/>
              <a:t>directed graph</a:t>
            </a:r>
            <a:r>
              <a:rPr lang="en-US" smtClean="0"/>
              <a:t> atau</a:t>
            </a:r>
          </a:p>
          <a:p>
            <a:pPr marL="0" indent="0" eaLnBrk="1" hangingPunct="1">
              <a:lnSpc>
                <a:spcPct val="90000"/>
              </a:lnSpc>
              <a:buFont typeface="Wingdings" pitchFamily="2" charset="2"/>
              <a:buNone/>
            </a:pPr>
            <a:r>
              <a:rPr lang="en-US" smtClean="0"/>
              <a:t>             </a:t>
            </a:r>
            <a:r>
              <a:rPr lang="en-US" i="1" smtClean="0"/>
              <a:t>digraph</a:t>
            </a:r>
            <a:r>
              <a:rPr lang="en-US" smtClean="0"/>
              <a:t>)</a:t>
            </a:r>
          </a:p>
          <a:p>
            <a:pPr marL="0" indent="0" eaLnBrk="1" hangingPunct="1">
              <a:lnSpc>
                <a:spcPct val="90000"/>
              </a:lnSpc>
              <a:buFont typeface="Wingdings" pitchFamily="2" charset="2"/>
              <a:buNone/>
            </a:pPr>
            <a:r>
              <a:rPr lang="en-US" smtClean="0"/>
              <a:t>    </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Graph</a:t>
            </a:r>
          </a:p>
        </p:txBody>
      </p:sp>
      <p:sp>
        <p:nvSpPr>
          <p:cNvPr id="64515" name="Rectangle 3"/>
          <p:cNvSpPr>
            <a:spLocks noGrp="1" noChangeArrowheads="1"/>
          </p:cNvSpPr>
          <p:nvPr>
            <p:ph type="body" idx="1"/>
          </p:nvPr>
        </p:nvSpPr>
        <p:spPr/>
        <p:txBody>
          <a:bodyPr/>
          <a:lstStyle/>
          <a:p>
            <a:pPr eaLnBrk="1" hangingPunct="1"/>
            <a:r>
              <a:rPr lang="en-US" dirty="0" smtClean="0"/>
              <a:t>Graph </a:t>
            </a:r>
            <a:r>
              <a:rPr lang="en-US" dirty="0" err="1" smtClean="0"/>
              <a:t>digunakan</a:t>
            </a:r>
            <a:r>
              <a:rPr lang="en-US" dirty="0" smtClean="0"/>
              <a:t> </a:t>
            </a:r>
            <a:r>
              <a:rPr lang="en-US" dirty="0" err="1" smtClean="0"/>
              <a:t>untuk</a:t>
            </a:r>
            <a:r>
              <a:rPr lang="en-US" dirty="0" smtClean="0"/>
              <a:t> </a:t>
            </a:r>
            <a:r>
              <a:rPr lang="id-ID" dirty="0" smtClean="0"/>
              <a:t> m</a:t>
            </a:r>
            <a:r>
              <a:rPr lang="en-US" dirty="0" err="1" smtClean="0"/>
              <a:t>erepresentasikan</a:t>
            </a:r>
            <a:r>
              <a:rPr lang="en-US" dirty="0" smtClean="0"/>
              <a:t> </a:t>
            </a:r>
            <a:r>
              <a:rPr lang="en-US" dirty="0" err="1" smtClean="0"/>
              <a:t>objek-objek</a:t>
            </a:r>
            <a:r>
              <a:rPr lang="en-US" dirty="0" smtClean="0"/>
              <a:t> </a:t>
            </a:r>
            <a:r>
              <a:rPr lang="en-US" dirty="0" err="1" smtClean="0">
                <a:solidFill>
                  <a:srgbClr val="FF0000"/>
                </a:solidFill>
              </a:rPr>
              <a:t>diskrit</a:t>
            </a:r>
            <a:r>
              <a:rPr lang="en-US" dirty="0" smtClean="0"/>
              <a:t> </a:t>
            </a:r>
            <a:r>
              <a:rPr lang="en-US" dirty="0" err="1" smtClean="0"/>
              <a:t>dan</a:t>
            </a:r>
            <a:r>
              <a:rPr lang="en-US" dirty="0" smtClean="0"/>
              <a:t> </a:t>
            </a:r>
            <a:r>
              <a:rPr lang="en-US" dirty="0" err="1" smtClean="0">
                <a:solidFill>
                  <a:srgbClr val="FF0000"/>
                </a:solidFill>
              </a:rPr>
              <a:t>hubungan</a:t>
            </a:r>
            <a:r>
              <a:rPr lang="en-US" dirty="0" smtClean="0"/>
              <a:t> </a:t>
            </a:r>
            <a:r>
              <a:rPr lang="en-US" dirty="0" err="1" smtClean="0"/>
              <a:t>antara</a:t>
            </a:r>
            <a:r>
              <a:rPr lang="en-US" dirty="0" smtClean="0"/>
              <a:t> </a:t>
            </a:r>
            <a:r>
              <a:rPr lang="en-US" dirty="0" err="1" smtClean="0"/>
              <a:t>objek-objek</a:t>
            </a:r>
            <a:r>
              <a:rPr lang="en-US" dirty="0" smtClean="0"/>
              <a:t> </a:t>
            </a:r>
            <a:r>
              <a:rPr lang="en-US" dirty="0" err="1" smtClean="0"/>
              <a:t>tersebut</a:t>
            </a:r>
            <a:r>
              <a:rPr lang="en-US" dirty="0" smtClean="0"/>
              <a:t>.</a:t>
            </a:r>
          </a:p>
          <a:p>
            <a:pPr algn="just" eaLnBrk="1" hangingPunct="1"/>
            <a:r>
              <a:rPr lang="en-US" dirty="0" err="1" smtClean="0"/>
              <a:t>Gambar</a:t>
            </a:r>
            <a:r>
              <a:rPr lang="en-US" dirty="0" smtClean="0"/>
              <a:t> </a:t>
            </a:r>
            <a:r>
              <a:rPr lang="en-US" dirty="0" err="1" smtClean="0"/>
              <a:t>berikut</a:t>
            </a:r>
            <a:r>
              <a:rPr lang="en-US" dirty="0" smtClean="0"/>
              <a:t> </a:t>
            </a:r>
            <a:r>
              <a:rPr lang="en-US" dirty="0" err="1" smtClean="0"/>
              <a:t>ini</a:t>
            </a:r>
            <a:r>
              <a:rPr lang="en-US" dirty="0" smtClean="0"/>
              <a:t> </a:t>
            </a:r>
            <a:r>
              <a:rPr lang="en-US" dirty="0" err="1" smtClean="0"/>
              <a:t>sebuah</a:t>
            </a:r>
            <a:r>
              <a:rPr lang="en-US" dirty="0" smtClean="0"/>
              <a:t> graph yang </a:t>
            </a:r>
            <a:r>
              <a:rPr lang="en-US" dirty="0" err="1" smtClean="0"/>
              <a:t>menyatakan</a:t>
            </a:r>
            <a:r>
              <a:rPr lang="en-US" dirty="0" smtClean="0"/>
              <a:t> </a:t>
            </a:r>
            <a:r>
              <a:rPr lang="en-US" dirty="0" err="1" smtClean="0"/>
              <a:t>peta</a:t>
            </a:r>
            <a:r>
              <a:rPr lang="en-US" dirty="0" smtClean="0"/>
              <a:t> </a:t>
            </a:r>
            <a:r>
              <a:rPr lang="en-US" dirty="0" err="1" smtClean="0"/>
              <a:t>jaringan</a:t>
            </a:r>
            <a:r>
              <a:rPr lang="en-US" dirty="0" smtClean="0"/>
              <a:t> </a:t>
            </a:r>
            <a:r>
              <a:rPr lang="en-US" dirty="0" err="1" smtClean="0"/>
              <a:t>jalan</a:t>
            </a:r>
            <a:r>
              <a:rPr lang="en-US" dirty="0" smtClean="0"/>
              <a:t> </a:t>
            </a:r>
            <a:r>
              <a:rPr lang="en-US" dirty="0" err="1" smtClean="0"/>
              <a:t>raya</a:t>
            </a:r>
            <a:r>
              <a:rPr lang="en-US" dirty="0" smtClean="0"/>
              <a:t> yang </a:t>
            </a:r>
            <a:r>
              <a:rPr lang="en-US" dirty="0" err="1" smtClean="0"/>
              <a:t>menghubungkan</a:t>
            </a:r>
            <a:r>
              <a:rPr lang="en-US" dirty="0" smtClean="0"/>
              <a:t> </a:t>
            </a:r>
            <a:r>
              <a:rPr lang="en-US" dirty="0" err="1" smtClean="0"/>
              <a:t>sejumlah</a:t>
            </a:r>
            <a:r>
              <a:rPr lang="en-US" dirty="0" smtClean="0"/>
              <a:t> </a:t>
            </a:r>
            <a:r>
              <a:rPr lang="en-US" dirty="0" err="1" smtClean="0"/>
              <a:t>kota</a:t>
            </a:r>
            <a:r>
              <a:rPr lang="en-US" dirty="0" smtClean="0"/>
              <a:t> di </a:t>
            </a:r>
            <a:r>
              <a:rPr lang="en-US" dirty="0" err="1" smtClean="0"/>
              <a:t>Provinsi</a:t>
            </a:r>
            <a:r>
              <a:rPr lang="en-US" dirty="0" smtClean="0"/>
              <a:t> </a:t>
            </a:r>
            <a:r>
              <a:rPr lang="en-US" dirty="0" err="1" smtClean="0"/>
              <a:t>Jawa</a:t>
            </a:r>
            <a:r>
              <a:rPr lang="en-US" dirty="0" smtClean="0"/>
              <a:t> Tengah.</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z="4000" b="1" smtClean="0"/>
              <a:t>Graph</a:t>
            </a:r>
            <a:r>
              <a:rPr lang="en-US" sz="4000" smtClean="0"/>
              <a:t> </a:t>
            </a:r>
            <a:r>
              <a:rPr lang="en-US" sz="4000" b="1" smtClean="0"/>
              <a:t>tak-berarah</a:t>
            </a:r>
            <a:r>
              <a:rPr lang="en-US" sz="4000" smtClean="0"/>
              <a:t> (</a:t>
            </a:r>
            <a:r>
              <a:rPr lang="en-US" sz="4000" i="1" smtClean="0"/>
              <a:t>undirected graph</a:t>
            </a:r>
            <a:r>
              <a:rPr lang="en-US" sz="4000" smtClean="0"/>
              <a:t>)</a:t>
            </a:r>
          </a:p>
        </p:txBody>
      </p:sp>
      <p:sp>
        <p:nvSpPr>
          <p:cNvPr id="4100" name="Rectangle 3"/>
          <p:cNvSpPr>
            <a:spLocks noGrp="1" noChangeArrowheads="1"/>
          </p:cNvSpPr>
          <p:nvPr>
            <p:ph type="body" sz="half" idx="1"/>
          </p:nvPr>
        </p:nvSpPr>
        <p:spPr>
          <a:xfrm>
            <a:off x="457200" y="1981200"/>
            <a:ext cx="8075613" cy="3886200"/>
          </a:xfrm>
        </p:spPr>
        <p:txBody>
          <a:bodyPr/>
          <a:lstStyle/>
          <a:p>
            <a:pPr marL="0" indent="0" eaLnBrk="1" hangingPunct="1">
              <a:buFont typeface="Wingdings" pitchFamily="2" charset="2"/>
              <a:buNone/>
            </a:pPr>
            <a:r>
              <a:rPr lang="en-US" sz="2800" smtClean="0"/>
              <a:t>Graph yang sisinya tidak mempunyai orientasi arah disebut graph tak-berarah. Graph G</a:t>
            </a:r>
            <a:r>
              <a:rPr lang="en-US" sz="2800" baseline="-25000" smtClean="0"/>
              <a:t>1</a:t>
            </a:r>
            <a:r>
              <a:rPr lang="en-US" sz="2800" smtClean="0"/>
              <a:t>, G</a:t>
            </a:r>
            <a:r>
              <a:rPr lang="en-US" sz="2800" baseline="-25000" smtClean="0"/>
              <a:t>2</a:t>
            </a:r>
            <a:r>
              <a:rPr lang="en-US" sz="2800" smtClean="0"/>
              <a:t>, dan G</a:t>
            </a:r>
            <a:r>
              <a:rPr lang="en-US" sz="2800" baseline="-25000" smtClean="0"/>
              <a:t>3 </a:t>
            </a:r>
            <a:r>
              <a:rPr lang="en-US" sz="2800" smtClean="0"/>
              <a:t>adalah graph tak-berarah.</a:t>
            </a:r>
          </a:p>
        </p:txBody>
      </p:sp>
      <p:graphicFrame>
        <p:nvGraphicFramePr>
          <p:cNvPr id="4098" name="Object 4"/>
          <p:cNvGraphicFramePr>
            <a:graphicFrameLocks noGrp="1" noChangeAspect="1"/>
          </p:cNvGraphicFramePr>
          <p:nvPr>
            <p:ph sz="half" idx="2"/>
          </p:nvPr>
        </p:nvGraphicFramePr>
        <p:xfrm>
          <a:off x="755650" y="3429000"/>
          <a:ext cx="7200900" cy="2447925"/>
        </p:xfrm>
        <a:graphic>
          <a:graphicData uri="http://schemas.openxmlformats.org/presentationml/2006/ole">
            <mc:AlternateContent xmlns:mc="http://schemas.openxmlformats.org/markup-compatibility/2006">
              <mc:Choice xmlns:v="urn:schemas-microsoft-com:vml" Requires="v">
                <p:oleObj spid="_x0000_s4115" name="Visio" r:id="rId4" imgW="5814360" imgH="1696680" progId="Visio.Drawing.11">
                  <p:embed/>
                </p:oleObj>
              </mc:Choice>
              <mc:Fallback>
                <p:oleObj name="Visio" r:id="rId4" imgW="5814360" imgH="169668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3429000"/>
                        <a:ext cx="7200900" cy="244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z="4000" b="1" smtClean="0"/>
              <a:t>Graph berarah</a:t>
            </a:r>
            <a:r>
              <a:rPr lang="en-US" sz="4000" smtClean="0"/>
              <a:t> (</a:t>
            </a:r>
            <a:r>
              <a:rPr lang="en-US" sz="4000" i="1" smtClean="0"/>
              <a:t>directed graph</a:t>
            </a:r>
            <a:r>
              <a:rPr lang="en-US" sz="4000" smtClean="0"/>
              <a:t> atau </a:t>
            </a:r>
            <a:r>
              <a:rPr lang="en-US" sz="4000" i="1" smtClean="0"/>
              <a:t>digraph</a:t>
            </a:r>
            <a:r>
              <a:rPr lang="en-US" sz="4000" smtClean="0"/>
              <a:t>)</a:t>
            </a:r>
          </a:p>
        </p:txBody>
      </p:sp>
      <p:sp>
        <p:nvSpPr>
          <p:cNvPr id="5124" name="Rectangle 3"/>
          <p:cNvSpPr>
            <a:spLocks noGrp="1" noChangeArrowheads="1"/>
          </p:cNvSpPr>
          <p:nvPr>
            <p:ph type="body" sz="half" idx="1"/>
          </p:nvPr>
        </p:nvSpPr>
        <p:spPr>
          <a:xfrm>
            <a:off x="457200" y="1981200"/>
            <a:ext cx="8147050" cy="3886200"/>
          </a:xfrm>
        </p:spPr>
        <p:txBody>
          <a:bodyPr/>
          <a:lstStyle/>
          <a:p>
            <a:pPr marL="0" indent="0" eaLnBrk="1" hangingPunct="1">
              <a:buFont typeface="Wingdings" pitchFamily="2" charset="2"/>
              <a:buNone/>
            </a:pPr>
            <a:r>
              <a:rPr lang="en-US" sz="2800" smtClean="0"/>
              <a:t>Graph yang setiap sisinya diberikan orientasi arah disebut sebagai graph berarah. </a:t>
            </a:r>
          </a:p>
        </p:txBody>
      </p:sp>
      <p:graphicFrame>
        <p:nvGraphicFramePr>
          <p:cNvPr id="5122" name="Object 4"/>
          <p:cNvGraphicFramePr>
            <a:graphicFrameLocks noGrp="1" noChangeAspect="1"/>
          </p:cNvGraphicFramePr>
          <p:nvPr>
            <p:ph sz="half" idx="2"/>
          </p:nvPr>
        </p:nvGraphicFramePr>
        <p:xfrm>
          <a:off x="1763713" y="2924175"/>
          <a:ext cx="5543550" cy="2305050"/>
        </p:xfrm>
        <a:graphic>
          <a:graphicData uri="http://schemas.openxmlformats.org/presentationml/2006/ole">
            <mc:AlternateContent xmlns:mc="http://schemas.openxmlformats.org/markup-compatibility/2006">
              <mc:Choice xmlns:v="urn:schemas-microsoft-com:vml" Requires="v">
                <p:oleObj spid="_x0000_s5139" name="Visio" r:id="rId4" imgW="3586680" imgH="1696680" progId="Visio.Drawing.11">
                  <p:embed/>
                </p:oleObj>
              </mc:Choice>
              <mc:Fallback>
                <p:oleObj name="Visio" r:id="rId4" imgW="3586680" imgH="169668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924175"/>
                        <a:ext cx="5543550" cy="230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Rectangle 6"/>
          <p:cNvSpPr>
            <a:spLocks noChangeArrowheads="1"/>
          </p:cNvSpPr>
          <p:nvPr/>
        </p:nvSpPr>
        <p:spPr bwMode="auto">
          <a:xfrm>
            <a:off x="2627313" y="5229225"/>
            <a:ext cx="4032250" cy="366713"/>
          </a:xfrm>
          <a:prstGeom prst="rect">
            <a:avLst/>
          </a:prstGeom>
          <a:noFill/>
          <a:ln w="9525">
            <a:noFill/>
            <a:miter lim="800000"/>
            <a:headEnd/>
            <a:tailEnd/>
          </a:ln>
        </p:spPr>
        <p:txBody>
          <a:bodyPr anchor="ctr">
            <a:spAutoFit/>
          </a:bodyPr>
          <a:lstStyle/>
          <a:p>
            <a:pPr algn="just" eaLnBrk="1" hangingPunct="1"/>
            <a:r>
              <a:rPr lang="en-US"/>
              <a:t>(a) </a:t>
            </a:r>
            <a:r>
              <a:rPr lang="en-US" i="1"/>
              <a:t>G</a:t>
            </a:r>
            <a:r>
              <a:rPr lang="en-US"/>
              <a:t>4		                  (b) </a:t>
            </a:r>
            <a:r>
              <a:rPr lang="en-US" i="1"/>
              <a:t>G</a:t>
            </a:r>
            <a:r>
              <a:rPr lang="en-US"/>
              <a:t>5</a:t>
            </a:r>
          </a:p>
        </p:txBody>
      </p:sp>
      <p:sp>
        <p:nvSpPr>
          <p:cNvPr id="5126" name="Rectangle 7"/>
          <p:cNvSpPr>
            <a:spLocks noChangeArrowheads="1"/>
          </p:cNvSpPr>
          <p:nvPr/>
        </p:nvSpPr>
        <p:spPr bwMode="auto">
          <a:xfrm>
            <a:off x="900113" y="5661025"/>
            <a:ext cx="7127875" cy="457200"/>
          </a:xfrm>
          <a:prstGeom prst="rect">
            <a:avLst/>
          </a:prstGeom>
          <a:noFill/>
          <a:ln w="9525">
            <a:noFill/>
            <a:miter lim="800000"/>
            <a:headEnd/>
            <a:tailEnd/>
          </a:ln>
        </p:spPr>
        <p:txBody>
          <a:bodyPr>
            <a:spAutoFit/>
          </a:bodyPr>
          <a:lstStyle/>
          <a:p>
            <a:r>
              <a:rPr lang="en-US" sz="2400"/>
              <a:t>(a) graph berarah,           (b) graph-ganda berarah</a:t>
            </a:r>
          </a:p>
        </p:txBody>
      </p:sp>
    </p:spTree>
    <p:custDataLst>
      <p:tags r:id="rId2"/>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99"/>
          <p:cNvSpPr>
            <a:spLocks noGrp="1" noChangeArrowheads="1"/>
          </p:cNvSpPr>
          <p:nvPr>
            <p:ph type="title"/>
          </p:nvPr>
        </p:nvSpPr>
        <p:spPr/>
        <p:txBody>
          <a:bodyPr/>
          <a:lstStyle/>
          <a:p>
            <a:pPr eaLnBrk="1" hangingPunct="1"/>
            <a:r>
              <a:rPr lang="en-US" smtClean="0"/>
              <a:t>Jenis-jenis graph [ROS99]</a:t>
            </a:r>
          </a:p>
        </p:txBody>
      </p:sp>
      <p:graphicFrame>
        <p:nvGraphicFramePr>
          <p:cNvPr id="26730" name="Group 106"/>
          <p:cNvGraphicFramePr>
            <a:graphicFrameLocks noGrp="1"/>
          </p:cNvGraphicFramePr>
          <p:nvPr>
            <p:ph idx="1"/>
          </p:nvPr>
        </p:nvGraphicFramePr>
        <p:xfrm>
          <a:off x="457200" y="1981200"/>
          <a:ext cx="8229600" cy="4070033"/>
        </p:xfrm>
        <a:graphic>
          <a:graphicData uri="http://schemas.openxmlformats.org/drawingml/2006/table">
            <a:tbl>
              <a:tblPr/>
              <a:tblGrid>
                <a:gridCol w="2986088"/>
                <a:gridCol w="1763712"/>
                <a:gridCol w="1739900"/>
                <a:gridCol w="1739900"/>
              </a:tblGrid>
              <a:tr h="800100">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Jenis</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Sisi</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Sisi ganda</a:t>
                      </a:r>
                    </a:p>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dibolehkan?</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Sisi gelang</a:t>
                      </a:r>
                    </a:p>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dibolehkan?</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6425">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Graph sederhana</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Tak-berarah</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Tidak</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Tidak</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604838">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Graph ganda</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Tak-berarah</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Ya</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Tidak</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606425">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Graph semu</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Tak-berarah</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Ya</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Ya</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357188">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Graph berarah</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Bearah</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Tidak</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Ya</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606425">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Graph-ganda berarah</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Bearah</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Ya</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Ya</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b="1" smtClean="0"/>
              <a:t>Contoh Terapan Graph</a:t>
            </a:r>
          </a:p>
        </p:txBody>
      </p:sp>
      <p:sp>
        <p:nvSpPr>
          <p:cNvPr id="6148" name="Rectangle 3"/>
          <p:cNvSpPr>
            <a:spLocks noGrp="1" noChangeArrowheads="1"/>
          </p:cNvSpPr>
          <p:nvPr>
            <p:ph type="body" sz="half" idx="1"/>
          </p:nvPr>
        </p:nvSpPr>
        <p:spPr/>
        <p:txBody>
          <a:bodyPr/>
          <a:lstStyle/>
          <a:p>
            <a:pPr eaLnBrk="1" hangingPunct="1"/>
            <a:r>
              <a:rPr lang="en-US" sz="2800" smtClean="0"/>
              <a:t> </a:t>
            </a:r>
            <a:r>
              <a:rPr lang="en-US" sz="2800" i="1" smtClean="0"/>
              <a:t>Rangkaian listrik</a:t>
            </a:r>
            <a:r>
              <a:rPr lang="en-US" sz="2800" smtClean="0"/>
              <a:t>.</a:t>
            </a:r>
          </a:p>
        </p:txBody>
      </p:sp>
      <p:graphicFrame>
        <p:nvGraphicFramePr>
          <p:cNvPr id="6146" name="Object 4"/>
          <p:cNvGraphicFramePr>
            <a:graphicFrameLocks noGrp="1" noChangeAspect="1"/>
          </p:cNvGraphicFramePr>
          <p:nvPr>
            <p:ph sz="half" idx="2"/>
          </p:nvPr>
        </p:nvGraphicFramePr>
        <p:xfrm>
          <a:off x="971550" y="2790825"/>
          <a:ext cx="7129463" cy="2725738"/>
        </p:xfrm>
        <a:graphic>
          <a:graphicData uri="http://schemas.openxmlformats.org/presentationml/2006/ole">
            <mc:AlternateContent xmlns:mc="http://schemas.openxmlformats.org/markup-compatibility/2006">
              <mc:Choice xmlns:v="urn:schemas-microsoft-com:vml" Requires="v">
                <p:oleObj spid="_x0000_s6163" name="Visio" r:id="rId4" imgW="6354360" imgH="2092320" progId="Visio.Drawing.11">
                  <p:embed/>
                </p:oleObj>
              </mc:Choice>
              <mc:Fallback>
                <p:oleObj name="Visio" r:id="rId4" imgW="6354360" imgH="20923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790825"/>
                        <a:ext cx="7129463" cy="2725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nvPr>
        </p:nvSpPr>
        <p:spPr/>
        <p:txBody>
          <a:bodyPr/>
          <a:lstStyle/>
          <a:p>
            <a:pPr eaLnBrk="1" hangingPunct="1"/>
            <a:r>
              <a:rPr lang="en-US" b="1" smtClean="0"/>
              <a:t>Contoh Terapan Graph</a:t>
            </a:r>
          </a:p>
        </p:txBody>
      </p:sp>
      <p:sp>
        <p:nvSpPr>
          <p:cNvPr id="7172" name="Rectangle 3"/>
          <p:cNvSpPr>
            <a:spLocks noGrp="1" noChangeArrowheads="1"/>
          </p:cNvSpPr>
          <p:nvPr>
            <p:ph type="body" sz="half" idx="1"/>
          </p:nvPr>
        </p:nvSpPr>
        <p:spPr>
          <a:xfrm>
            <a:off x="457200" y="1981200"/>
            <a:ext cx="8218488" cy="3886200"/>
          </a:xfrm>
        </p:spPr>
        <p:txBody>
          <a:bodyPr/>
          <a:lstStyle/>
          <a:p>
            <a:pPr eaLnBrk="1" hangingPunct="1"/>
            <a:r>
              <a:rPr lang="en-US" sz="2800" i="1" smtClean="0"/>
              <a:t>Isomer senyawa kimia karbon</a:t>
            </a:r>
            <a:endParaRPr lang="en-US" sz="2800" smtClean="0"/>
          </a:p>
          <a:p>
            <a:pPr eaLnBrk="1" hangingPunct="1">
              <a:buFont typeface="Wingdings" pitchFamily="2" charset="2"/>
              <a:buNone/>
            </a:pPr>
            <a:endParaRPr lang="en-US" sz="2800" smtClean="0"/>
          </a:p>
          <a:p>
            <a:pPr eaLnBrk="1" hangingPunct="1">
              <a:buFont typeface="Wingdings" pitchFamily="2" charset="2"/>
              <a:buNone/>
            </a:pPr>
            <a:endParaRPr lang="en-US" sz="2800" smtClean="0"/>
          </a:p>
          <a:p>
            <a:pPr eaLnBrk="1" hangingPunct="1">
              <a:buFont typeface="Wingdings" pitchFamily="2" charset="2"/>
              <a:buNone/>
            </a:pPr>
            <a:endParaRPr lang="en-US" sz="2800" smtClean="0"/>
          </a:p>
          <a:p>
            <a:pPr eaLnBrk="1" hangingPunct="1">
              <a:buFont typeface="Wingdings" pitchFamily="2" charset="2"/>
              <a:buNone/>
            </a:pPr>
            <a:endParaRPr lang="en-US" sz="2800" smtClean="0"/>
          </a:p>
          <a:p>
            <a:pPr eaLnBrk="1" hangingPunct="1">
              <a:buFont typeface="Wingdings" pitchFamily="2" charset="2"/>
              <a:buNone/>
            </a:pPr>
            <a:r>
              <a:rPr lang="en-US" sz="2800" smtClean="0"/>
              <a:t>	     </a:t>
            </a:r>
          </a:p>
          <a:p>
            <a:pPr eaLnBrk="1" hangingPunct="1">
              <a:buFont typeface="Wingdings" pitchFamily="2" charset="2"/>
              <a:buNone/>
            </a:pPr>
            <a:r>
              <a:rPr lang="en-US" sz="2000" smtClean="0"/>
              <a:t>    metana (CH4)	          etana (C2H6)	</a:t>
            </a:r>
            <a:r>
              <a:rPr lang="en-US" sz="2800" smtClean="0"/>
              <a:t>       </a:t>
            </a:r>
            <a:r>
              <a:rPr lang="en-US" sz="2000" smtClean="0"/>
              <a:t>propana (C3H8)</a:t>
            </a:r>
          </a:p>
        </p:txBody>
      </p:sp>
      <p:graphicFrame>
        <p:nvGraphicFramePr>
          <p:cNvPr id="7170" name="Object 4"/>
          <p:cNvGraphicFramePr>
            <a:graphicFrameLocks noGrp="1" noChangeAspect="1"/>
          </p:cNvGraphicFramePr>
          <p:nvPr>
            <p:ph sz="half" idx="2"/>
          </p:nvPr>
        </p:nvGraphicFramePr>
        <p:xfrm>
          <a:off x="684213" y="2492375"/>
          <a:ext cx="7488237" cy="2376488"/>
        </p:xfrm>
        <a:graphic>
          <a:graphicData uri="http://schemas.openxmlformats.org/presentationml/2006/ole">
            <mc:AlternateContent xmlns:mc="http://schemas.openxmlformats.org/markup-compatibility/2006">
              <mc:Choice xmlns:v="urn:schemas-microsoft-com:vml" Requires="v">
                <p:oleObj spid="_x0000_s7187" name="Visio" r:id="rId4" imgW="6130080" imgH="2092680" progId="Visio.Drawing.11">
                  <p:embed/>
                </p:oleObj>
              </mc:Choice>
              <mc:Fallback>
                <p:oleObj name="Visio" r:id="rId4" imgW="6130080" imgH="209268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492375"/>
                        <a:ext cx="7488237" cy="237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Grp="1" noChangeArrowheads="1"/>
          </p:cNvSpPr>
          <p:nvPr>
            <p:ph type="title"/>
          </p:nvPr>
        </p:nvSpPr>
        <p:spPr/>
        <p:txBody>
          <a:bodyPr/>
          <a:lstStyle/>
          <a:p>
            <a:pPr eaLnBrk="1" hangingPunct="1"/>
            <a:r>
              <a:rPr lang="en-US" b="1" smtClean="0"/>
              <a:t>Contoh Terapan Graph</a:t>
            </a:r>
          </a:p>
        </p:txBody>
      </p:sp>
      <p:sp>
        <p:nvSpPr>
          <p:cNvPr id="8196" name="Rectangle 3"/>
          <p:cNvSpPr>
            <a:spLocks noGrp="1" noChangeArrowheads="1"/>
          </p:cNvSpPr>
          <p:nvPr>
            <p:ph type="body" sz="half" idx="1"/>
          </p:nvPr>
        </p:nvSpPr>
        <p:spPr>
          <a:xfrm>
            <a:off x="457200" y="1981200"/>
            <a:ext cx="8218488" cy="3886200"/>
          </a:xfrm>
        </p:spPr>
        <p:txBody>
          <a:bodyPr/>
          <a:lstStyle/>
          <a:p>
            <a:pPr marL="0" indent="0" eaLnBrk="1" hangingPunct="1">
              <a:lnSpc>
                <a:spcPct val="90000"/>
              </a:lnSpc>
              <a:buFont typeface="Wingdings" pitchFamily="2" charset="2"/>
              <a:buNone/>
            </a:pPr>
            <a:r>
              <a:rPr lang="en-US" sz="2400" i="1" smtClean="0"/>
              <a:t>Transaksi konkuren pada basis data terpusat</a:t>
            </a:r>
            <a:endParaRPr lang="en-US" sz="2400" smtClean="0"/>
          </a:p>
          <a:p>
            <a:pPr marL="0" indent="0" eaLnBrk="1" hangingPunct="1">
              <a:lnSpc>
                <a:spcPct val="90000"/>
              </a:lnSpc>
              <a:buFont typeface="Wingdings" pitchFamily="2" charset="2"/>
              <a:buNone/>
            </a:pPr>
            <a:r>
              <a:rPr lang="en-US" sz="2400" smtClean="0"/>
              <a:t>	Transaksi </a:t>
            </a:r>
            <a:r>
              <a:rPr lang="en-US" sz="2400" i="1" smtClean="0"/>
              <a:t>T</a:t>
            </a:r>
            <a:r>
              <a:rPr lang="en-US" sz="2400" baseline="-25000" smtClean="0"/>
              <a:t>0</a:t>
            </a:r>
            <a:r>
              <a:rPr lang="en-US" sz="2400" smtClean="0"/>
              <a:t> menunggu  transaksi </a:t>
            </a:r>
            <a:r>
              <a:rPr lang="en-US" sz="2400" i="1" smtClean="0"/>
              <a:t>T</a:t>
            </a:r>
            <a:r>
              <a:rPr lang="en-US" sz="2400" baseline="-25000" smtClean="0"/>
              <a:t>1</a:t>
            </a:r>
            <a:r>
              <a:rPr lang="en-US" sz="2400" smtClean="0"/>
              <a:t>  dan </a:t>
            </a:r>
            <a:r>
              <a:rPr lang="en-US" sz="2400" i="1" smtClean="0"/>
              <a:t>T</a:t>
            </a:r>
            <a:r>
              <a:rPr lang="en-US" sz="2400" baseline="-25000" smtClean="0"/>
              <a:t>2</a:t>
            </a:r>
            <a:r>
              <a:rPr lang="en-US" sz="2400" smtClean="0"/>
              <a:t>  </a:t>
            </a:r>
          </a:p>
          <a:p>
            <a:pPr marL="0" indent="0" eaLnBrk="1" hangingPunct="1">
              <a:lnSpc>
                <a:spcPct val="90000"/>
              </a:lnSpc>
              <a:buFont typeface="Wingdings" pitchFamily="2" charset="2"/>
              <a:buNone/>
            </a:pPr>
            <a:r>
              <a:rPr lang="en-US" sz="2400" smtClean="0"/>
              <a:t>	Transaksi </a:t>
            </a:r>
            <a:r>
              <a:rPr lang="en-US" sz="2400" i="1" smtClean="0"/>
              <a:t>T</a:t>
            </a:r>
            <a:r>
              <a:rPr lang="en-US" sz="2400" baseline="-25000" smtClean="0"/>
              <a:t>2</a:t>
            </a:r>
            <a:r>
              <a:rPr lang="en-US" sz="2400" smtClean="0"/>
              <a:t> menunggu transaksi </a:t>
            </a:r>
            <a:r>
              <a:rPr lang="en-US" sz="2400" i="1" smtClean="0"/>
              <a:t>T</a:t>
            </a:r>
            <a:r>
              <a:rPr lang="en-US" sz="2400" baseline="-25000" smtClean="0"/>
              <a:t>1 </a:t>
            </a:r>
            <a:r>
              <a:rPr lang="en-US" sz="2400" smtClean="0"/>
              <a:t> </a:t>
            </a:r>
          </a:p>
          <a:p>
            <a:pPr marL="0" indent="0" eaLnBrk="1" hangingPunct="1">
              <a:lnSpc>
                <a:spcPct val="90000"/>
              </a:lnSpc>
              <a:buFont typeface="Wingdings" pitchFamily="2" charset="2"/>
              <a:buNone/>
            </a:pPr>
            <a:r>
              <a:rPr lang="en-US" sz="2400" smtClean="0"/>
              <a:t>	Transaksi </a:t>
            </a:r>
            <a:r>
              <a:rPr lang="en-US" sz="2400" i="1" smtClean="0"/>
              <a:t>T</a:t>
            </a:r>
            <a:r>
              <a:rPr lang="en-US" sz="2400" baseline="-25000" smtClean="0"/>
              <a:t>1</a:t>
            </a:r>
            <a:r>
              <a:rPr lang="en-US" sz="2400" smtClean="0"/>
              <a:t>  menunggu transaksi </a:t>
            </a:r>
            <a:r>
              <a:rPr lang="en-US" sz="2400" i="1" smtClean="0"/>
              <a:t>T</a:t>
            </a:r>
            <a:r>
              <a:rPr lang="en-US" sz="2400" baseline="-25000" smtClean="0"/>
              <a:t>3</a:t>
            </a:r>
            <a:r>
              <a:rPr lang="en-US" sz="2400" smtClean="0"/>
              <a:t>  </a:t>
            </a:r>
          </a:p>
          <a:p>
            <a:pPr marL="0" indent="0" eaLnBrk="1" hangingPunct="1">
              <a:lnSpc>
                <a:spcPct val="90000"/>
              </a:lnSpc>
              <a:buFont typeface="Wingdings" pitchFamily="2" charset="2"/>
              <a:buNone/>
            </a:pPr>
            <a:r>
              <a:rPr lang="en-US" sz="2400" smtClean="0"/>
              <a:t>	Transaksi </a:t>
            </a:r>
            <a:r>
              <a:rPr lang="en-US" sz="2400" i="1" smtClean="0"/>
              <a:t>T</a:t>
            </a:r>
            <a:r>
              <a:rPr lang="en-US" sz="2400" baseline="-25000" smtClean="0"/>
              <a:t>3</a:t>
            </a:r>
            <a:r>
              <a:rPr lang="en-US" sz="2400" smtClean="0"/>
              <a:t> menunggu transaksi </a:t>
            </a:r>
            <a:r>
              <a:rPr lang="en-US" sz="2400" i="1" smtClean="0"/>
              <a:t>T</a:t>
            </a:r>
            <a:r>
              <a:rPr lang="en-US" sz="2400" baseline="-25000" smtClean="0"/>
              <a:t>2</a:t>
            </a:r>
            <a:r>
              <a:rPr lang="en-US" sz="2400" smtClean="0"/>
              <a:t> </a:t>
            </a:r>
          </a:p>
        </p:txBody>
      </p:sp>
      <p:graphicFrame>
        <p:nvGraphicFramePr>
          <p:cNvPr id="8194" name="Object 4"/>
          <p:cNvGraphicFramePr>
            <a:graphicFrameLocks noGrp="1" noChangeAspect="1"/>
          </p:cNvGraphicFramePr>
          <p:nvPr>
            <p:ph sz="half" idx="2"/>
          </p:nvPr>
        </p:nvGraphicFramePr>
        <p:xfrm>
          <a:off x="2484438" y="3933825"/>
          <a:ext cx="3586162" cy="2016125"/>
        </p:xfrm>
        <a:graphic>
          <a:graphicData uri="http://schemas.openxmlformats.org/presentationml/2006/ole">
            <mc:AlternateContent xmlns:mc="http://schemas.openxmlformats.org/markup-compatibility/2006">
              <mc:Choice xmlns:v="urn:schemas-microsoft-com:vml" Requires="v">
                <p:oleObj spid="_x0000_s8211" name="Visio" r:id="rId4" imgW="3586680" imgH="2015640" progId="Visio.Drawing.11">
                  <p:embed/>
                </p:oleObj>
              </mc:Choice>
              <mc:Fallback>
                <p:oleObj name="Visio" r:id="rId4" imgW="3586680" imgH="201564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3933825"/>
                        <a:ext cx="3586162"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b="1" dirty="0" err="1" smtClean="0">
                <a:solidFill>
                  <a:srgbClr val="FFC000"/>
                </a:solidFill>
                <a:effectLst>
                  <a:outerShdw blurRad="38100" dist="38100" dir="2700000" algn="tl">
                    <a:srgbClr val="000000">
                      <a:alpha val="43137"/>
                    </a:srgbClr>
                  </a:outerShdw>
                </a:effectLst>
              </a:rPr>
              <a:t>Contoh</a:t>
            </a:r>
            <a:r>
              <a:rPr lang="en-US" b="1" dirty="0" smtClean="0">
                <a:solidFill>
                  <a:srgbClr val="FFC000"/>
                </a:solidFill>
                <a:effectLst>
                  <a:outerShdw blurRad="38100" dist="38100" dir="2700000" algn="tl">
                    <a:srgbClr val="000000">
                      <a:alpha val="43137"/>
                    </a:srgbClr>
                  </a:outerShdw>
                </a:effectLst>
              </a:rPr>
              <a:t> </a:t>
            </a:r>
            <a:r>
              <a:rPr lang="en-US" b="1" dirty="0" err="1" smtClean="0">
                <a:solidFill>
                  <a:srgbClr val="FFC000"/>
                </a:solidFill>
                <a:effectLst>
                  <a:outerShdw blurRad="38100" dist="38100" dir="2700000" algn="tl">
                    <a:srgbClr val="000000">
                      <a:alpha val="43137"/>
                    </a:srgbClr>
                  </a:outerShdw>
                </a:effectLst>
              </a:rPr>
              <a:t>Terapan</a:t>
            </a:r>
            <a:r>
              <a:rPr lang="en-US" b="1" dirty="0" smtClean="0">
                <a:solidFill>
                  <a:srgbClr val="FFC000"/>
                </a:solidFill>
                <a:effectLst>
                  <a:outerShdw blurRad="38100" dist="38100" dir="2700000" algn="tl">
                    <a:srgbClr val="000000">
                      <a:alpha val="43137"/>
                    </a:srgbClr>
                  </a:outerShdw>
                </a:effectLst>
              </a:rPr>
              <a:t> Graph</a:t>
            </a:r>
          </a:p>
        </p:txBody>
      </p:sp>
      <p:sp>
        <p:nvSpPr>
          <p:cNvPr id="9220" name="Rectangle 3"/>
          <p:cNvSpPr>
            <a:spLocks noGrp="1" noChangeArrowheads="1"/>
          </p:cNvSpPr>
          <p:nvPr>
            <p:ph type="body" sz="half" idx="1"/>
          </p:nvPr>
        </p:nvSpPr>
        <p:spPr/>
        <p:txBody>
          <a:bodyPr/>
          <a:lstStyle/>
          <a:p>
            <a:pPr marL="0" indent="0" eaLnBrk="1" hangingPunct="1">
              <a:lnSpc>
                <a:spcPct val="80000"/>
              </a:lnSpc>
              <a:buFont typeface="Wingdings" pitchFamily="2" charset="2"/>
              <a:buNone/>
            </a:pPr>
            <a:r>
              <a:rPr lang="en-US" sz="1400" dirty="0" smtClean="0"/>
              <a:t>.  </a:t>
            </a:r>
            <a:r>
              <a:rPr lang="en-US" sz="2000" i="1" dirty="0" err="1" smtClean="0"/>
              <a:t>Pengujian</a:t>
            </a:r>
            <a:r>
              <a:rPr lang="en-US" sz="2000" i="1" dirty="0" smtClean="0"/>
              <a:t> program</a:t>
            </a:r>
            <a:endParaRPr lang="en-US" sz="2000" dirty="0" smtClean="0"/>
          </a:p>
          <a:p>
            <a:pPr marL="0" indent="0" eaLnBrk="1" hangingPunct="1">
              <a:lnSpc>
                <a:spcPct val="80000"/>
              </a:lnSpc>
              <a:buFont typeface="Wingdings" pitchFamily="2" charset="2"/>
              <a:buNone/>
            </a:pPr>
            <a:r>
              <a:rPr lang="en-US" sz="2000" b="1" dirty="0" smtClean="0"/>
              <a:t>read</a:t>
            </a:r>
            <a:r>
              <a:rPr lang="en-US" sz="2000" dirty="0" smtClean="0"/>
              <a:t>(x);</a:t>
            </a:r>
          </a:p>
          <a:p>
            <a:pPr marL="0" indent="0" eaLnBrk="1" hangingPunct="1">
              <a:lnSpc>
                <a:spcPct val="80000"/>
              </a:lnSpc>
              <a:buFont typeface="Wingdings" pitchFamily="2" charset="2"/>
              <a:buNone/>
            </a:pPr>
            <a:r>
              <a:rPr lang="en-US" sz="2000" b="1" dirty="0" smtClean="0"/>
              <a:t>while</a:t>
            </a:r>
            <a:r>
              <a:rPr lang="en-US" sz="2000" dirty="0" smtClean="0"/>
              <a:t> x &lt;&gt; 9999 </a:t>
            </a:r>
            <a:r>
              <a:rPr lang="en-US" sz="2000" b="1" dirty="0" smtClean="0"/>
              <a:t>do</a:t>
            </a:r>
            <a:endParaRPr lang="en-US" sz="2000" dirty="0" smtClean="0"/>
          </a:p>
          <a:p>
            <a:pPr marL="0" indent="0" eaLnBrk="1" hangingPunct="1">
              <a:lnSpc>
                <a:spcPct val="80000"/>
              </a:lnSpc>
              <a:buFont typeface="Wingdings" pitchFamily="2" charset="2"/>
              <a:buNone/>
            </a:pPr>
            <a:r>
              <a:rPr lang="en-US" sz="2000" b="1" dirty="0" smtClean="0"/>
              <a:t> begin		   </a:t>
            </a:r>
            <a:endParaRPr lang="en-US" sz="2000" dirty="0" smtClean="0"/>
          </a:p>
          <a:p>
            <a:pPr marL="0" indent="0" eaLnBrk="1" hangingPunct="1">
              <a:lnSpc>
                <a:spcPct val="80000"/>
              </a:lnSpc>
              <a:buFont typeface="Wingdings" pitchFamily="2" charset="2"/>
              <a:buNone/>
            </a:pPr>
            <a:r>
              <a:rPr lang="en-US" sz="2000" b="1" dirty="0" smtClean="0"/>
              <a:t>   if</a:t>
            </a:r>
            <a:r>
              <a:rPr lang="en-US" sz="2000" dirty="0" smtClean="0"/>
              <a:t> x &lt; 0 </a:t>
            </a:r>
            <a:r>
              <a:rPr lang="en-US" sz="2000" b="1" dirty="0" smtClean="0"/>
              <a:t>then</a:t>
            </a:r>
            <a:endParaRPr lang="en-US" sz="2000" dirty="0" smtClean="0"/>
          </a:p>
          <a:p>
            <a:pPr marL="0" indent="0" eaLnBrk="1" hangingPunct="1">
              <a:lnSpc>
                <a:spcPct val="80000"/>
              </a:lnSpc>
              <a:buFont typeface="Wingdings" pitchFamily="2" charset="2"/>
              <a:buNone/>
            </a:pPr>
            <a:r>
              <a:rPr lang="en-US" sz="2000" b="1" dirty="0" smtClean="0"/>
              <a:t>       </a:t>
            </a:r>
            <a:r>
              <a:rPr lang="en-US" sz="2000" b="1" dirty="0" err="1" smtClean="0"/>
              <a:t>writeln</a:t>
            </a:r>
            <a:r>
              <a:rPr lang="en-US" sz="2000" dirty="0" smtClean="0"/>
              <a:t>(‘</a:t>
            </a:r>
            <a:r>
              <a:rPr lang="en-US" sz="2000" dirty="0" err="1" smtClean="0"/>
              <a:t>Masukan</a:t>
            </a:r>
            <a:r>
              <a:rPr lang="en-US" sz="2000" dirty="0" smtClean="0"/>
              <a:t> </a:t>
            </a:r>
            <a:r>
              <a:rPr lang="en-US" sz="2000" dirty="0" err="1" smtClean="0"/>
              <a:t>tidak</a:t>
            </a:r>
            <a:r>
              <a:rPr lang="en-US" sz="2000" dirty="0" smtClean="0"/>
              <a:t> </a:t>
            </a:r>
            <a:r>
              <a:rPr lang="en-US" sz="2000" dirty="0" err="1" smtClean="0"/>
              <a:t>boleh</a:t>
            </a:r>
            <a:r>
              <a:rPr lang="en-US" sz="2000" dirty="0" smtClean="0"/>
              <a:t> </a:t>
            </a:r>
            <a:r>
              <a:rPr lang="en-US" sz="2000" dirty="0" err="1" smtClean="0"/>
              <a:t>negatif</a:t>
            </a:r>
            <a:r>
              <a:rPr lang="en-US" sz="2000" dirty="0" smtClean="0"/>
              <a:t>’)</a:t>
            </a:r>
          </a:p>
          <a:p>
            <a:pPr marL="0" indent="0" eaLnBrk="1" hangingPunct="1">
              <a:lnSpc>
                <a:spcPct val="80000"/>
              </a:lnSpc>
              <a:buFont typeface="Wingdings" pitchFamily="2" charset="2"/>
              <a:buNone/>
            </a:pPr>
            <a:r>
              <a:rPr lang="en-US" sz="2000" b="1" dirty="0" smtClean="0"/>
              <a:t>   else</a:t>
            </a:r>
            <a:endParaRPr lang="en-US" sz="2000" dirty="0" smtClean="0"/>
          </a:p>
          <a:p>
            <a:pPr marL="0" indent="0" eaLnBrk="1" hangingPunct="1">
              <a:lnSpc>
                <a:spcPct val="80000"/>
              </a:lnSpc>
              <a:buFont typeface="Wingdings" pitchFamily="2" charset="2"/>
              <a:buNone/>
            </a:pPr>
            <a:r>
              <a:rPr lang="en-US" sz="2000" dirty="0" smtClean="0"/>
              <a:t>        x:=x+10;</a:t>
            </a:r>
          </a:p>
          <a:p>
            <a:pPr marL="0" indent="0" eaLnBrk="1" hangingPunct="1">
              <a:lnSpc>
                <a:spcPct val="80000"/>
              </a:lnSpc>
              <a:buFont typeface="Wingdings" pitchFamily="2" charset="2"/>
              <a:buNone/>
            </a:pPr>
            <a:r>
              <a:rPr lang="en-US" sz="2000" dirty="0" smtClean="0"/>
              <a:t>   </a:t>
            </a:r>
            <a:r>
              <a:rPr lang="en-US" sz="2000" b="1" dirty="0" smtClean="0"/>
              <a:t>read</a:t>
            </a:r>
            <a:r>
              <a:rPr lang="en-US" sz="2000" dirty="0" smtClean="0"/>
              <a:t>(x);</a:t>
            </a:r>
          </a:p>
          <a:p>
            <a:pPr marL="0" indent="0" eaLnBrk="1" hangingPunct="1">
              <a:lnSpc>
                <a:spcPct val="80000"/>
              </a:lnSpc>
              <a:buFont typeface="Wingdings" pitchFamily="2" charset="2"/>
              <a:buNone/>
            </a:pPr>
            <a:r>
              <a:rPr lang="en-US" sz="2000" b="1" dirty="0" smtClean="0"/>
              <a:t> end</a:t>
            </a:r>
            <a:r>
              <a:rPr lang="en-US" sz="2000" dirty="0" smtClean="0"/>
              <a:t>;</a:t>
            </a:r>
          </a:p>
          <a:p>
            <a:pPr marL="0" indent="0" eaLnBrk="1" hangingPunct="1">
              <a:lnSpc>
                <a:spcPct val="80000"/>
              </a:lnSpc>
              <a:buFont typeface="Wingdings" pitchFamily="2" charset="2"/>
              <a:buNone/>
            </a:pPr>
            <a:r>
              <a:rPr lang="en-US" sz="2000" b="1" dirty="0" err="1" smtClean="0"/>
              <a:t>writeln</a:t>
            </a:r>
            <a:r>
              <a:rPr lang="en-US" sz="2000" dirty="0" smtClean="0"/>
              <a:t>(x);</a:t>
            </a:r>
          </a:p>
        </p:txBody>
      </p:sp>
      <p:sp>
        <p:nvSpPr>
          <p:cNvPr id="9221" name="Rectangle 7"/>
          <p:cNvSpPr>
            <a:spLocks noGrp="1" noChangeArrowheads="1"/>
          </p:cNvSpPr>
          <p:nvPr>
            <p:ph type="body" sz="half" idx="2"/>
          </p:nvPr>
        </p:nvSpPr>
        <p:spPr>
          <a:xfrm>
            <a:off x="4648200" y="1981200"/>
            <a:ext cx="4038600" cy="4400550"/>
          </a:xfrm>
        </p:spPr>
        <p:txBody>
          <a:bodyPr/>
          <a:lstStyle/>
          <a:p>
            <a:pPr eaLnBrk="1" hangingPunct="1">
              <a:lnSpc>
                <a:spcPct val="80000"/>
              </a:lnSpc>
              <a:buFont typeface="Wingdings" pitchFamily="2" charset="2"/>
              <a:buNone/>
            </a:pPr>
            <a:r>
              <a:rPr lang="en-US" sz="2400" smtClean="0"/>
              <a:t>keterangan</a:t>
            </a:r>
            <a:br>
              <a:rPr lang="en-US" sz="2400" smtClean="0"/>
            </a:br>
            <a:endParaRPr lang="en-US" sz="2400" smtClean="0"/>
          </a:p>
          <a:p>
            <a:pPr eaLnBrk="1" hangingPunct="1">
              <a:lnSpc>
                <a:spcPct val="80000"/>
              </a:lnSpc>
              <a:buFont typeface="Wingdings" pitchFamily="2" charset="2"/>
              <a:buNone/>
            </a:pPr>
            <a:endParaRPr lang="en-US" sz="900" smtClean="0"/>
          </a:p>
          <a:p>
            <a:pPr eaLnBrk="1" hangingPunct="1">
              <a:lnSpc>
                <a:spcPct val="80000"/>
              </a:lnSpc>
              <a:buFont typeface="Wingdings" pitchFamily="2" charset="2"/>
              <a:buNone/>
            </a:pPr>
            <a:endParaRPr lang="en-US" sz="900" smtClean="0"/>
          </a:p>
          <a:p>
            <a:pPr eaLnBrk="1" hangingPunct="1">
              <a:lnSpc>
                <a:spcPct val="80000"/>
              </a:lnSpc>
              <a:buFont typeface="Wingdings" pitchFamily="2" charset="2"/>
              <a:buNone/>
            </a:pPr>
            <a:endParaRPr lang="en-US" sz="900" smtClean="0"/>
          </a:p>
          <a:p>
            <a:pPr eaLnBrk="1" hangingPunct="1">
              <a:lnSpc>
                <a:spcPct val="80000"/>
              </a:lnSpc>
              <a:buFont typeface="Wingdings" pitchFamily="2" charset="2"/>
              <a:buNone/>
            </a:pPr>
            <a:endParaRPr lang="en-US" sz="900" smtClean="0"/>
          </a:p>
          <a:p>
            <a:pPr eaLnBrk="1" hangingPunct="1">
              <a:lnSpc>
                <a:spcPct val="80000"/>
              </a:lnSpc>
              <a:buFont typeface="Wingdings" pitchFamily="2" charset="2"/>
              <a:buNone/>
            </a:pPr>
            <a:endParaRPr lang="en-US" sz="900" smtClean="0"/>
          </a:p>
          <a:p>
            <a:pPr eaLnBrk="1" hangingPunct="1">
              <a:lnSpc>
                <a:spcPct val="80000"/>
              </a:lnSpc>
              <a:buFont typeface="Wingdings" pitchFamily="2" charset="2"/>
              <a:buNone/>
            </a:pPr>
            <a:endParaRPr lang="en-US" sz="900" smtClean="0"/>
          </a:p>
          <a:p>
            <a:pPr eaLnBrk="1" hangingPunct="1">
              <a:lnSpc>
                <a:spcPct val="80000"/>
              </a:lnSpc>
              <a:buFont typeface="Wingdings" pitchFamily="2" charset="2"/>
              <a:buNone/>
            </a:pPr>
            <a:endParaRPr lang="en-US" sz="900" smtClean="0"/>
          </a:p>
          <a:p>
            <a:pPr eaLnBrk="1" hangingPunct="1">
              <a:lnSpc>
                <a:spcPct val="80000"/>
              </a:lnSpc>
              <a:buFont typeface="Wingdings" pitchFamily="2" charset="2"/>
              <a:buNone/>
            </a:pPr>
            <a:endParaRPr lang="en-US" sz="1600" smtClean="0"/>
          </a:p>
          <a:p>
            <a:pPr eaLnBrk="1" hangingPunct="1">
              <a:lnSpc>
                <a:spcPct val="80000"/>
              </a:lnSpc>
              <a:buFont typeface="Wingdings" pitchFamily="2" charset="2"/>
              <a:buNone/>
            </a:pPr>
            <a:endParaRPr lang="en-US" sz="1600" smtClean="0"/>
          </a:p>
          <a:p>
            <a:pPr eaLnBrk="1" hangingPunct="1">
              <a:lnSpc>
                <a:spcPct val="80000"/>
              </a:lnSpc>
              <a:buFont typeface="Wingdings" pitchFamily="2" charset="2"/>
              <a:buNone/>
            </a:pPr>
            <a:r>
              <a:rPr lang="en-US" sz="1600" smtClean="0"/>
              <a:t>Keterangan:   </a:t>
            </a:r>
          </a:p>
          <a:p>
            <a:pPr eaLnBrk="1" hangingPunct="1">
              <a:lnSpc>
                <a:spcPct val="80000"/>
              </a:lnSpc>
              <a:buFont typeface="Wingdings" pitchFamily="2" charset="2"/>
              <a:buNone/>
            </a:pPr>
            <a:r>
              <a:rPr lang="en-US" sz="1600" smtClean="0"/>
              <a:t>1 : read(x)			</a:t>
            </a:r>
          </a:p>
          <a:p>
            <a:pPr eaLnBrk="1" hangingPunct="1">
              <a:lnSpc>
                <a:spcPct val="80000"/>
              </a:lnSpc>
              <a:buFont typeface="Wingdings" pitchFamily="2" charset="2"/>
              <a:buNone/>
            </a:pPr>
            <a:r>
              <a:rPr lang="en-US" sz="1600" smtClean="0"/>
              <a:t>2 : x &lt;&gt; 9999</a:t>
            </a:r>
          </a:p>
          <a:p>
            <a:pPr eaLnBrk="1" hangingPunct="1">
              <a:lnSpc>
                <a:spcPct val="80000"/>
              </a:lnSpc>
              <a:buFont typeface="Wingdings" pitchFamily="2" charset="2"/>
              <a:buNone/>
            </a:pPr>
            <a:r>
              <a:rPr lang="en-US" sz="1600" smtClean="0"/>
              <a:t>3 : x &lt; 0 </a:t>
            </a:r>
          </a:p>
          <a:p>
            <a:pPr eaLnBrk="1" hangingPunct="1">
              <a:lnSpc>
                <a:spcPct val="80000"/>
              </a:lnSpc>
              <a:buFont typeface="Wingdings" pitchFamily="2" charset="2"/>
              <a:buNone/>
            </a:pPr>
            <a:r>
              <a:rPr lang="en-US" sz="1600" smtClean="0"/>
              <a:t>4 : writeln(‘Masukan tidak boleh negatif’); </a:t>
            </a:r>
          </a:p>
          <a:p>
            <a:pPr eaLnBrk="1" hangingPunct="1">
              <a:lnSpc>
                <a:spcPct val="80000"/>
              </a:lnSpc>
              <a:buFont typeface="Wingdings" pitchFamily="2" charset="2"/>
              <a:buNone/>
            </a:pPr>
            <a:r>
              <a:rPr lang="en-US" sz="1600" smtClean="0"/>
              <a:t>5 : x := x + 10</a:t>
            </a:r>
          </a:p>
          <a:p>
            <a:pPr eaLnBrk="1" hangingPunct="1">
              <a:lnSpc>
                <a:spcPct val="80000"/>
              </a:lnSpc>
              <a:buFont typeface="Wingdings" pitchFamily="2" charset="2"/>
              <a:buNone/>
            </a:pPr>
            <a:r>
              <a:rPr lang="en-US" sz="1600" smtClean="0"/>
              <a:t>6 : read(x)            			</a:t>
            </a:r>
          </a:p>
          <a:p>
            <a:pPr eaLnBrk="1" hangingPunct="1">
              <a:lnSpc>
                <a:spcPct val="80000"/>
              </a:lnSpc>
              <a:buFont typeface="Wingdings" pitchFamily="2" charset="2"/>
              <a:buNone/>
            </a:pPr>
            <a:r>
              <a:rPr lang="en-US" sz="1600" smtClean="0"/>
              <a:t>7 : writeln(x)</a:t>
            </a:r>
          </a:p>
          <a:p>
            <a:pPr eaLnBrk="1" hangingPunct="1">
              <a:lnSpc>
                <a:spcPct val="80000"/>
              </a:lnSpc>
              <a:buFont typeface="Wingdings" pitchFamily="2" charset="2"/>
              <a:buNone/>
            </a:pPr>
            <a:r>
              <a:rPr lang="en-US" sz="1600" smtClean="0"/>
              <a:t>	</a:t>
            </a:r>
          </a:p>
        </p:txBody>
      </p:sp>
      <p:graphicFrame>
        <p:nvGraphicFramePr>
          <p:cNvPr id="9218" name="Object 5"/>
          <p:cNvGraphicFramePr>
            <a:graphicFrameLocks noGrp="1" noChangeAspect="1"/>
          </p:cNvGraphicFramePr>
          <p:nvPr>
            <p:ph sz="half" idx="4294967295"/>
          </p:nvPr>
        </p:nvGraphicFramePr>
        <p:xfrm>
          <a:off x="5003800" y="2565400"/>
          <a:ext cx="2962275" cy="1635125"/>
        </p:xfrm>
        <a:graphic>
          <a:graphicData uri="http://schemas.openxmlformats.org/presentationml/2006/ole">
            <mc:AlternateContent xmlns:mc="http://schemas.openxmlformats.org/markup-compatibility/2006">
              <mc:Choice xmlns:v="urn:schemas-microsoft-com:vml" Requires="v">
                <p:oleObj spid="_x0000_s9235" name="Visio" r:id="rId4" imgW="5071680" imgH="2052720" progId="Visio.Drawing.11">
                  <p:embed/>
                </p:oleObj>
              </mc:Choice>
              <mc:Fallback>
                <p:oleObj name="Visio" r:id="rId4" imgW="5071680" imgH="205272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2565400"/>
                        <a:ext cx="2962275" cy="163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b="1" dirty="0" err="1" smtClean="0">
                <a:solidFill>
                  <a:srgbClr val="FFC000"/>
                </a:solidFill>
                <a:effectLst>
                  <a:outerShdw blurRad="38100" dist="38100" dir="2700000" algn="tl">
                    <a:srgbClr val="000000">
                      <a:alpha val="43137"/>
                    </a:srgbClr>
                  </a:outerShdw>
                </a:effectLst>
              </a:rPr>
              <a:t>Contoh</a:t>
            </a:r>
            <a:r>
              <a:rPr lang="en-US" b="1" dirty="0" smtClean="0">
                <a:solidFill>
                  <a:srgbClr val="FFC000"/>
                </a:solidFill>
                <a:effectLst>
                  <a:outerShdw blurRad="38100" dist="38100" dir="2700000" algn="tl">
                    <a:srgbClr val="000000">
                      <a:alpha val="43137"/>
                    </a:srgbClr>
                  </a:outerShdw>
                </a:effectLst>
              </a:rPr>
              <a:t> </a:t>
            </a:r>
            <a:r>
              <a:rPr lang="en-US" b="1" dirty="0" err="1" smtClean="0">
                <a:solidFill>
                  <a:srgbClr val="FFC000"/>
                </a:solidFill>
                <a:effectLst>
                  <a:outerShdw blurRad="38100" dist="38100" dir="2700000" algn="tl">
                    <a:srgbClr val="000000">
                      <a:alpha val="43137"/>
                    </a:srgbClr>
                  </a:outerShdw>
                </a:effectLst>
              </a:rPr>
              <a:t>Terapan</a:t>
            </a:r>
            <a:r>
              <a:rPr lang="en-US" b="1" dirty="0" smtClean="0">
                <a:solidFill>
                  <a:srgbClr val="FFC000"/>
                </a:solidFill>
                <a:effectLst>
                  <a:outerShdw blurRad="38100" dist="38100" dir="2700000" algn="tl">
                    <a:srgbClr val="000000">
                      <a:alpha val="43137"/>
                    </a:srgbClr>
                  </a:outerShdw>
                </a:effectLst>
              </a:rPr>
              <a:t> Graph</a:t>
            </a:r>
          </a:p>
        </p:txBody>
      </p:sp>
      <p:sp>
        <p:nvSpPr>
          <p:cNvPr id="10244" name="Rectangle 3"/>
          <p:cNvSpPr>
            <a:spLocks noGrp="1" noChangeArrowheads="1"/>
          </p:cNvSpPr>
          <p:nvPr>
            <p:ph type="body" sz="half" idx="1"/>
          </p:nvPr>
        </p:nvSpPr>
        <p:spPr>
          <a:xfrm>
            <a:off x="457200" y="1981200"/>
            <a:ext cx="8218488" cy="3886200"/>
          </a:xfrm>
        </p:spPr>
        <p:txBody>
          <a:bodyPr/>
          <a:lstStyle/>
          <a:p>
            <a:pPr eaLnBrk="1" hangingPunct="1">
              <a:buFont typeface="Wingdings" pitchFamily="2" charset="2"/>
              <a:buNone/>
            </a:pPr>
            <a:r>
              <a:rPr lang="en-US" sz="2800" i="1" dirty="0" err="1" smtClean="0"/>
              <a:t>Terapan</a:t>
            </a:r>
            <a:r>
              <a:rPr lang="en-US" sz="2800" i="1" dirty="0" smtClean="0"/>
              <a:t> graph </a:t>
            </a:r>
            <a:r>
              <a:rPr lang="en-US" sz="2800" i="1" dirty="0" err="1" smtClean="0"/>
              <a:t>pada</a:t>
            </a:r>
            <a:r>
              <a:rPr lang="en-US" sz="2800" i="1" dirty="0" smtClean="0"/>
              <a:t> </a:t>
            </a:r>
            <a:r>
              <a:rPr lang="en-US" sz="2800" i="1" dirty="0" err="1" smtClean="0"/>
              <a:t>teori</a:t>
            </a:r>
            <a:r>
              <a:rPr lang="en-US" sz="2800" i="1" dirty="0" smtClean="0"/>
              <a:t> </a:t>
            </a:r>
            <a:r>
              <a:rPr lang="en-US" sz="2800" i="1" dirty="0" err="1" smtClean="0"/>
              <a:t>otomata</a:t>
            </a:r>
            <a:r>
              <a:rPr lang="en-US" sz="2800" dirty="0" smtClean="0"/>
              <a:t> [LIU85].</a:t>
            </a:r>
          </a:p>
          <a:p>
            <a:pPr eaLnBrk="1" hangingPunct="1">
              <a:buFont typeface="Wingdings" pitchFamily="2" charset="2"/>
              <a:buNone/>
            </a:pPr>
            <a:r>
              <a:rPr lang="en-US" sz="2800" dirty="0" smtClean="0"/>
              <a:t/>
            </a:r>
            <a:br>
              <a:rPr lang="en-US" sz="2800" dirty="0" smtClean="0"/>
            </a:br>
            <a:endParaRPr lang="en-US" sz="2800" dirty="0" smtClean="0"/>
          </a:p>
          <a:p>
            <a:pPr eaLnBrk="1" hangingPunct="1">
              <a:buFont typeface="Wingdings" pitchFamily="2" charset="2"/>
              <a:buNone/>
            </a:pPr>
            <a:endParaRPr lang="en-US" sz="2800" dirty="0" smtClean="0"/>
          </a:p>
          <a:p>
            <a:pPr eaLnBrk="1" hangingPunct="1">
              <a:buFont typeface="Wingdings" pitchFamily="2" charset="2"/>
              <a:buNone/>
            </a:pPr>
            <a:r>
              <a:rPr lang="en-US" sz="1600" dirty="0" err="1" smtClean="0"/>
              <a:t>Mesin</a:t>
            </a:r>
            <a:r>
              <a:rPr lang="en-US" sz="1600" dirty="0" smtClean="0"/>
              <a:t> </a:t>
            </a:r>
            <a:r>
              <a:rPr lang="en-US" sz="1600" dirty="0" err="1" smtClean="0"/>
              <a:t>jaja</a:t>
            </a:r>
            <a:r>
              <a:rPr lang="en-US" sz="1600" dirty="0" smtClean="0"/>
              <a:t> (</a:t>
            </a:r>
            <a:r>
              <a:rPr lang="en-US" sz="1600" i="1" dirty="0" smtClean="0"/>
              <a:t>vending machine</a:t>
            </a:r>
            <a:r>
              <a:rPr lang="en-US" sz="1600" dirty="0" smtClean="0"/>
              <a:t>)</a:t>
            </a:r>
          </a:p>
          <a:p>
            <a:pPr eaLnBrk="1" hangingPunct="1">
              <a:buFont typeface="Wingdings" pitchFamily="2" charset="2"/>
              <a:buNone/>
            </a:pPr>
            <a:r>
              <a:rPr lang="en-US" sz="1600" dirty="0" smtClean="0"/>
              <a:t>	</a:t>
            </a:r>
            <a:r>
              <a:rPr lang="en-US" sz="1600" dirty="0" err="1" smtClean="0"/>
              <a:t>Keterangan</a:t>
            </a:r>
            <a:r>
              <a:rPr lang="en-US" sz="1600" dirty="0" smtClean="0"/>
              <a:t>:</a:t>
            </a:r>
          </a:p>
          <a:p>
            <a:pPr eaLnBrk="1" hangingPunct="1">
              <a:buFont typeface="Wingdings" pitchFamily="2" charset="2"/>
              <a:buNone/>
            </a:pPr>
            <a:r>
              <a:rPr lang="en-US" sz="1600" dirty="0" smtClean="0"/>
              <a:t>	</a:t>
            </a:r>
            <a:r>
              <a:rPr lang="en-US" sz="1600" i="1" dirty="0" smtClean="0"/>
              <a:t>a</a:t>
            </a:r>
            <a:r>
              <a:rPr lang="en-US" sz="1600" dirty="0" smtClean="0"/>
              <a:t> : 0 </a:t>
            </a:r>
            <a:r>
              <a:rPr lang="en-US" sz="1600" dirty="0" err="1" smtClean="0"/>
              <a:t>sen</a:t>
            </a:r>
            <a:r>
              <a:rPr lang="en-US" sz="1600" dirty="0" smtClean="0"/>
              <a:t> </a:t>
            </a:r>
            <a:r>
              <a:rPr lang="en-US" sz="1600" dirty="0" err="1" smtClean="0"/>
              <a:t>dimasukkan</a:t>
            </a:r>
            <a:endParaRPr lang="en-US" sz="1600" dirty="0" smtClean="0"/>
          </a:p>
          <a:p>
            <a:pPr eaLnBrk="1" hangingPunct="1">
              <a:buFont typeface="Wingdings" pitchFamily="2" charset="2"/>
              <a:buNone/>
            </a:pPr>
            <a:r>
              <a:rPr lang="en-US" sz="1600" dirty="0" smtClean="0"/>
              <a:t>	</a:t>
            </a:r>
            <a:r>
              <a:rPr lang="en-US" sz="1600" i="1" dirty="0" smtClean="0"/>
              <a:t>b</a:t>
            </a:r>
            <a:r>
              <a:rPr lang="en-US" sz="1600" dirty="0" smtClean="0"/>
              <a:t> : 5 </a:t>
            </a:r>
            <a:r>
              <a:rPr lang="en-US" sz="1600" dirty="0" err="1" smtClean="0"/>
              <a:t>sen</a:t>
            </a:r>
            <a:r>
              <a:rPr lang="en-US" sz="1600" dirty="0" smtClean="0"/>
              <a:t> </a:t>
            </a:r>
            <a:r>
              <a:rPr lang="en-US" sz="1600" dirty="0" err="1" smtClean="0"/>
              <a:t>dimasukkan</a:t>
            </a:r>
            <a:endParaRPr lang="en-US" sz="1600" dirty="0" smtClean="0"/>
          </a:p>
          <a:p>
            <a:pPr eaLnBrk="1" hangingPunct="1">
              <a:buFont typeface="Wingdings" pitchFamily="2" charset="2"/>
              <a:buNone/>
            </a:pPr>
            <a:r>
              <a:rPr lang="en-US" sz="1600" dirty="0" smtClean="0"/>
              <a:t>	</a:t>
            </a:r>
            <a:r>
              <a:rPr lang="en-US" sz="1600" i="1" dirty="0" smtClean="0"/>
              <a:t>c</a:t>
            </a:r>
            <a:r>
              <a:rPr lang="en-US" sz="1600" dirty="0" smtClean="0"/>
              <a:t> : 10 </a:t>
            </a:r>
            <a:r>
              <a:rPr lang="en-US" sz="1600" dirty="0" err="1" smtClean="0"/>
              <a:t>sen</a:t>
            </a:r>
            <a:r>
              <a:rPr lang="en-US" sz="1600" dirty="0" smtClean="0"/>
              <a:t> </a:t>
            </a:r>
            <a:r>
              <a:rPr lang="en-US" sz="1600" dirty="0" err="1" smtClean="0"/>
              <a:t>dimasukkan</a:t>
            </a:r>
            <a:endParaRPr lang="en-US" sz="1600" dirty="0" smtClean="0"/>
          </a:p>
          <a:p>
            <a:pPr eaLnBrk="1" hangingPunct="1">
              <a:buFont typeface="Wingdings" pitchFamily="2" charset="2"/>
              <a:buNone/>
            </a:pPr>
            <a:r>
              <a:rPr lang="en-US" sz="1600" dirty="0" smtClean="0"/>
              <a:t>	</a:t>
            </a:r>
            <a:r>
              <a:rPr lang="en-US" sz="1600" i="1" dirty="0" smtClean="0"/>
              <a:t>d</a:t>
            </a:r>
            <a:r>
              <a:rPr lang="en-US" sz="1600" dirty="0" smtClean="0"/>
              <a:t> : 15 </a:t>
            </a:r>
            <a:r>
              <a:rPr lang="en-US" sz="1600" dirty="0" err="1" smtClean="0"/>
              <a:t>sen</a:t>
            </a:r>
            <a:r>
              <a:rPr lang="en-US" sz="1600" dirty="0" smtClean="0"/>
              <a:t> </a:t>
            </a:r>
            <a:r>
              <a:rPr lang="en-US" sz="1600" dirty="0" err="1" smtClean="0"/>
              <a:t>atau</a:t>
            </a:r>
            <a:r>
              <a:rPr lang="en-US" sz="1600" dirty="0" smtClean="0"/>
              <a:t> </a:t>
            </a:r>
            <a:r>
              <a:rPr lang="en-US" sz="1600" dirty="0" err="1" smtClean="0"/>
              <a:t>lebih</a:t>
            </a:r>
            <a:r>
              <a:rPr lang="en-US" sz="1600" dirty="0" smtClean="0"/>
              <a:t> </a:t>
            </a:r>
            <a:r>
              <a:rPr lang="en-US" sz="1600" dirty="0" err="1" smtClean="0"/>
              <a:t>dimasukkan</a:t>
            </a:r>
            <a:endParaRPr lang="en-US" sz="1600" dirty="0" smtClean="0"/>
          </a:p>
        </p:txBody>
      </p:sp>
      <p:graphicFrame>
        <p:nvGraphicFramePr>
          <p:cNvPr id="10242" name="Object 4"/>
          <p:cNvGraphicFramePr>
            <a:graphicFrameLocks noGrp="1" noChangeAspect="1"/>
          </p:cNvGraphicFramePr>
          <p:nvPr>
            <p:ph sz="half" idx="2"/>
          </p:nvPr>
        </p:nvGraphicFramePr>
        <p:xfrm>
          <a:off x="3708400" y="2565400"/>
          <a:ext cx="4967288" cy="2879725"/>
        </p:xfrm>
        <a:graphic>
          <a:graphicData uri="http://schemas.openxmlformats.org/presentationml/2006/ole">
            <mc:AlternateContent xmlns:mc="http://schemas.openxmlformats.org/markup-compatibility/2006">
              <mc:Choice xmlns:v="urn:schemas-microsoft-com:vml" Requires="v">
                <p:oleObj spid="_x0000_s10259" name="Visio" r:id="rId4" imgW="5485320" imgH="2506680" progId="Visio.Drawing.11">
                  <p:embed/>
                </p:oleObj>
              </mc:Choice>
              <mc:Fallback>
                <p:oleObj name="Visio" r:id="rId4" imgW="5485320" imgH="250668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2565400"/>
                        <a:ext cx="4967288" cy="287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b="1" smtClean="0"/>
              <a:t>Ketetanggaan (</a:t>
            </a:r>
            <a:r>
              <a:rPr lang="en-US" b="1" i="1" smtClean="0"/>
              <a:t>Adjacent</a:t>
            </a:r>
            <a:r>
              <a:rPr lang="en-US" b="1" smtClean="0"/>
              <a:t>)</a:t>
            </a:r>
            <a:endParaRPr lang="en-US" smtClean="0"/>
          </a:p>
        </p:txBody>
      </p:sp>
      <p:sp>
        <p:nvSpPr>
          <p:cNvPr id="80899" name="Rectangle 3"/>
          <p:cNvSpPr>
            <a:spLocks noGrp="1" noChangeArrowheads="1"/>
          </p:cNvSpPr>
          <p:nvPr>
            <p:ph type="body" sz="half" idx="1"/>
          </p:nvPr>
        </p:nvSpPr>
        <p:spPr/>
        <p:txBody>
          <a:bodyPr/>
          <a:lstStyle/>
          <a:p>
            <a:pPr marL="0" indent="0" eaLnBrk="1" hangingPunct="1">
              <a:buFont typeface="Wingdings" pitchFamily="2" charset="2"/>
              <a:buNone/>
            </a:pPr>
            <a:r>
              <a:rPr lang="en-US" sz="2400" smtClean="0"/>
              <a:t>Dua buah simpul dikatakan </a:t>
            </a:r>
            <a:r>
              <a:rPr lang="en-US" sz="2400" i="1" smtClean="0"/>
              <a:t>bertetangga </a:t>
            </a:r>
            <a:r>
              <a:rPr lang="en-US" sz="2400" smtClean="0"/>
              <a:t>bila keduanya terhubung langsung. </a:t>
            </a:r>
          </a:p>
          <a:p>
            <a:pPr marL="0" indent="0" eaLnBrk="1" hangingPunct="1">
              <a:buFont typeface="Wingdings" pitchFamily="2" charset="2"/>
              <a:buNone/>
            </a:pPr>
            <a:r>
              <a:rPr lang="en-US" sz="2400" smtClean="0"/>
              <a:t>Tinjau graph  : </a:t>
            </a:r>
          </a:p>
          <a:p>
            <a:pPr marL="0" indent="0" eaLnBrk="1" hangingPunct="1">
              <a:buFont typeface="Wingdings" pitchFamily="2" charset="2"/>
              <a:buNone/>
            </a:pPr>
            <a:r>
              <a:rPr lang="en-US" sz="2400" smtClean="0"/>
              <a:t>simpul 1 bertetangga dengan simpul 2 dan 3, </a:t>
            </a:r>
          </a:p>
          <a:p>
            <a:pPr marL="0" indent="0" eaLnBrk="1" hangingPunct="1">
              <a:buFont typeface="Wingdings" pitchFamily="2" charset="2"/>
              <a:buNone/>
            </a:pPr>
            <a:r>
              <a:rPr lang="en-US" sz="2400" smtClean="0"/>
              <a:t>simpul 1 tidak bertetangga dengan simpul 4.</a:t>
            </a:r>
          </a:p>
        </p:txBody>
      </p:sp>
      <p:sp>
        <p:nvSpPr>
          <p:cNvPr id="80900" name="Rectangle 4"/>
          <p:cNvSpPr>
            <a:spLocks noGrp="1" noChangeArrowheads="1"/>
          </p:cNvSpPr>
          <p:nvPr>
            <p:ph type="body" sz="half" idx="2"/>
          </p:nvPr>
        </p:nvSpPr>
        <p:spPr/>
        <p:txBody>
          <a:bodyPr/>
          <a:lstStyle/>
          <a:p>
            <a:pPr eaLnBrk="1" hangingPunct="1"/>
            <a:r>
              <a:rPr lang="en-US" sz="2400" smtClean="0"/>
              <a:t>Graph</a:t>
            </a:r>
            <a:endParaRPr lang="en-US" sz="2400" baseline="-25000" smtClean="0"/>
          </a:p>
        </p:txBody>
      </p:sp>
      <p:grpSp>
        <p:nvGrpSpPr>
          <p:cNvPr id="80901" name="Group 5"/>
          <p:cNvGrpSpPr>
            <a:grpSpLocks/>
          </p:cNvGrpSpPr>
          <p:nvPr/>
        </p:nvGrpSpPr>
        <p:grpSpPr bwMode="auto">
          <a:xfrm>
            <a:off x="5076825" y="2492375"/>
            <a:ext cx="2947988" cy="2505075"/>
            <a:chOff x="1057" y="3517"/>
            <a:chExt cx="2188" cy="2242"/>
          </a:xfrm>
        </p:grpSpPr>
        <p:sp>
          <p:nvSpPr>
            <p:cNvPr id="80902" name="Freeform 6"/>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0903" name="Freeform 7"/>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0904" name="Freeform 8"/>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0905" name="Freeform 9"/>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0906" name="Freeform 10"/>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0907" name="Freeform 11"/>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0908" name="Freeform 12"/>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0909" name="Freeform 13"/>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0910" name="Line 14"/>
            <p:cNvSpPr>
              <a:spLocks noChangeShapeType="1"/>
            </p:cNvSpPr>
            <p:nvPr/>
          </p:nvSpPr>
          <p:spPr bwMode="auto">
            <a:xfrm flipH="1">
              <a:off x="1335" y="3845"/>
              <a:ext cx="851" cy="850"/>
            </a:xfrm>
            <a:prstGeom prst="line">
              <a:avLst/>
            </a:prstGeom>
            <a:noFill/>
            <a:ln w="3175">
              <a:solidFill>
                <a:srgbClr val="000000"/>
              </a:solidFill>
              <a:round/>
              <a:headEnd/>
              <a:tailEnd/>
            </a:ln>
          </p:spPr>
          <p:txBody>
            <a:bodyPr/>
            <a:lstStyle/>
            <a:p>
              <a:endParaRPr lang="en-US"/>
            </a:p>
          </p:txBody>
        </p:sp>
        <p:sp>
          <p:nvSpPr>
            <p:cNvPr id="80911" name="Line 15"/>
            <p:cNvSpPr>
              <a:spLocks noChangeShapeType="1"/>
            </p:cNvSpPr>
            <p:nvPr/>
          </p:nvSpPr>
          <p:spPr bwMode="auto">
            <a:xfrm>
              <a:off x="1335" y="4695"/>
              <a:ext cx="851" cy="850"/>
            </a:xfrm>
            <a:prstGeom prst="line">
              <a:avLst/>
            </a:prstGeom>
            <a:noFill/>
            <a:ln w="3175">
              <a:solidFill>
                <a:srgbClr val="000000"/>
              </a:solidFill>
              <a:round/>
              <a:headEnd/>
              <a:tailEnd/>
            </a:ln>
          </p:spPr>
          <p:txBody>
            <a:bodyPr/>
            <a:lstStyle/>
            <a:p>
              <a:endParaRPr lang="en-US"/>
            </a:p>
          </p:txBody>
        </p:sp>
        <p:sp>
          <p:nvSpPr>
            <p:cNvPr id="80912" name="Line 16"/>
            <p:cNvSpPr>
              <a:spLocks noChangeShapeType="1"/>
            </p:cNvSpPr>
            <p:nvPr/>
          </p:nvSpPr>
          <p:spPr bwMode="auto">
            <a:xfrm>
              <a:off x="2186" y="3845"/>
              <a:ext cx="850" cy="850"/>
            </a:xfrm>
            <a:prstGeom prst="line">
              <a:avLst/>
            </a:prstGeom>
            <a:noFill/>
            <a:ln w="3175">
              <a:solidFill>
                <a:srgbClr val="000000"/>
              </a:solidFill>
              <a:round/>
              <a:headEnd/>
              <a:tailEnd/>
            </a:ln>
          </p:spPr>
          <p:txBody>
            <a:bodyPr/>
            <a:lstStyle/>
            <a:p>
              <a:endParaRPr lang="en-US"/>
            </a:p>
          </p:txBody>
        </p:sp>
        <p:sp>
          <p:nvSpPr>
            <p:cNvPr id="80913" name="Line 17"/>
            <p:cNvSpPr>
              <a:spLocks noChangeShapeType="1"/>
            </p:cNvSpPr>
            <p:nvPr/>
          </p:nvSpPr>
          <p:spPr bwMode="auto">
            <a:xfrm flipH="1">
              <a:off x="2186" y="4695"/>
              <a:ext cx="850" cy="850"/>
            </a:xfrm>
            <a:prstGeom prst="line">
              <a:avLst/>
            </a:prstGeom>
            <a:noFill/>
            <a:ln w="3175">
              <a:solidFill>
                <a:srgbClr val="000000"/>
              </a:solidFill>
              <a:round/>
              <a:headEnd/>
              <a:tailEnd/>
            </a:ln>
          </p:spPr>
          <p:txBody>
            <a:bodyPr/>
            <a:lstStyle/>
            <a:p>
              <a:endParaRPr lang="en-US"/>
            </a:p>
          </p:txBody>
        </p:sp>
        <p:sp>
          <p:nvSpPr>
            <p:cNvPr id="80914" name="Line 18"/>
            <p:cNvSpPr>
              <a:spLocks noChangeShapeType="1"/>
            </p:cNvSpPr>
            <p:nvPr/>
          </p:nvSpPr>
          <p:spPr bwMode="auto">
            <a:xfrm>
              <a:off x="1335" y="4695"/>
              <a:ext cx="1701" cy="1"/>
            </a:xfrm>
            <a:prstGeom prst="line">
              <a:avLst/>
            </a:prstGeom>
            <a:noFill/>
            <a:ln w="3175">
              <a:solidFill>
                <a:srgbClr val="000000"/>
              </a:solidFill>
              <a:round/>
              <a:headEnd/>
              <a:tailEnd/>
            </a:ln>
          </p:spPr>
          <p:txBody>
            <a:bodyPr/>
            <a:lstStyle/>
            <a:p>
              <a:endParaRPr lang="en-US"/>
            </a:p>
          </p:txBody>
        </p:sp>
        <p:sp>
          <p:nvSpPr>
            <p:cNvPr id="80915" name="Rectangle 19"/>
            <p:cNvSpPr>
              <a:spLocks noChangeArrowheads="1"/>
            </p:cNvSpPr>
            <p:nvPr/>
          </p:nvSpPr>
          <p:spPr bwMode="auto">
            <a:xfrm>
              <a:off x="2120" y="3517"/>
              <a:ext cx="62" cy="163"/>
            </a:xfrm>
            <a:prstGeom prst="rect">
              <a:avLst/>
            </a:prstGeom>
            <a:noFill/>
            <a:ln w="9525">
              <a:noFill/>
              <a:miter lim="800000"/>
              <a:headEnd/>
              <a:tailEnd/>
            </a:ln>
          </p:spPr>
          <p:txBody>
            <a:bodyPr wrap="none" lIns="0" tIns="0" rIns="0" bIns="0">
              <a:spAutoFit/>
            </a:bodyPr>
            <a:lstStyle/>
            <a:p>
              <a:r>
                <a:rPr lang="en-US" sz="1200">
                  <a:solidFill>
                    <a:srgbClr val="000000"/>
                  </a:solidFill>
                </a:rPr>
                <a:t>1</a:t>
              </a:r>
              <a:endParaRPr lang="en-US"/>
            </a:p>
          </p:txBody>
        </p:sp>
        <p:sp>
          <p:nvSpPr>
            <p:cNvPr id="80916" name="Rectangle 20"/>
            <p:cNvSpPr>
              <a:spLocks noChangeArrowheads="1"/>
            </p:cNvSpPr>
            <p:nvPr/>
          </p:nvSpPr>
          <p:spPr bwMode="auto">
            <a:xfrm>
              <a:off x="1057" y="4556"/>
              <a:ext cx="62" cy="163"/>
            </a:xfrm>
            <a:prstGeom prst="rect">
              <a:avLst/>
            </a:prstGeom>
            <a:noFill/>
            <a:ln w="9525">
              <a:noFill/>
              <a:miter lim="800000"/>
              <a:headEnd/>
              <a:tailEnd/>
            </a:ln>
          </p:spPr>
          <p:txBody>
            <a:bodyPr wrap="none" lIns="0" tIns="0" rIns="0" bIns="0">
              <a:spAutoFit/>
            </a:bodyPr>
            <a:lstStyle/>
            <a:p>
              <a:r>
                <a:rPr lang="en-US" sz="1200">
                  <a:solidFill>
                    <a:srgbClr val="000000"/>
                  </a:solidFill>
                </a:rPr>
                <a:t>2</a:t>
              </a:r>
              <a:endParaRPr lang="en-US"/>
            </a:p>
          </p:txBody>
        </p:sp>
        <p:sp>
          <p:nvSpPr>
            <p:cNvPr id="80917" name="Rectangle 21"/>
            <p:cNvSpPr>
              <a:spLocks noChangeArrowheads="1"/>
            </p:cNvSpPr>
            <p:nvPr/>
          </p:nvSpPr>
          <p:spPr bwMode="auto">
            <a:xfrm>
              <a:off x="3183" y="4556"/>
              <a:ext cx="62" cy="163"/>
            </a:xfrm>
            <a:prstGeom prst="rect">
              <a:avLst/>
            </a:prstGeom>
            <a:noFill/>
            <a:ln w="9525">
              <a:noFill/>
              <a:miter lim="800000"/>
              <a:headEnd/>
              <a:tailEnd/>
            </a:ln>
          </p:spPr>
          <p:txBody>
            <a:bodyPr wrap="none" lIns="0" tIns="0" rIns="0" bIns="0">
              <a:spAutoFit/>
            </a:bodyPr>
            <a:lstStyle/>
            <a:p>
              <a:r>
                <a:rPr lang="en-US" sz="1200">
                  <a:solidFill>
                    <a:srgbClr val="000000"/>
                  </a:solidFill>
                </a:rPr>
                <a:t>3</a:t>
              </a:r>
              <a:endParaRPr lang="en-US"/>
            </a:p>
          </p:txBody>
        </p:sp>
        <p:sp>
          <p:nvSpPr>
            <p:cNvPr id="80918" name="Rectangle 22"/>
            <p:cNvSpPr>
              <a:spLocks noChangeArrowheads="1"/>
            </p:cNvSpPr>
            <p:nvPr/>
          </p:nvSpPr>
          <p:spPr bwMode="auto">
            <a:xfrm>
              <a:off x="2120" y="5596"/>
              <a:ext cx="62" cy="163"/>
            </a:xfrm>
            <a:prstGeom prst="rect">
              <a:avLst/>
            </a:prstGeom>
            <a:noFill/>
            <a:ln w="9525">
              <a:noFill/>
              <a:miter lim="800000"/>
              <a:headEnd/>
              <a:tailEnd/>
            </a:ln>
          </p:spPr>
          <p:txBody>
            <a:bodyPr wrap="none" lIns="0" tIns="0" rIns="0" bIns="0">
              <a:spAutoFit/>
            </a:bodyPr>
            <a:lstStyle/>
            <a:p>
              <a:r>
                <a:rPr lang="en-US" sz="1200">
                  <a:solidFill>
                    <a:srgbClr val="000000"/>
                  </a:solidFill>
                </a:rPr>
                <a:t>4</a:t>
              </a:r>
              <a:endParaRPr lang="en-US"/>
            </a:p>
          </p:txBody>
        </p:sp>
      </p:gr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b="1" smtClean="0"/>
              <a:t>Bersisian (</a:t>
            </a:r>
            <a:r>
              <a:rPr lang="en-US" b="1" i="1" smtClean="0"/>
              <a:t>Incidency</a:t>
            </a:r>
            <a:r>
              <a:rPr lang="en-US" b="1" smtClean="0"/>
              <a:t>)</a:t>
            </a:r>
          </a:p>
        </p:txBody>
      </p:sp>
      <p:sp>
        <p:nvSpPr>
          <p:cNvPr id="81923" name="Rectangle 3"/>
          <p:cNvSpPr>
            <a:spLocks noGrp="1" noChangeArrowheads="1"/>
          </p:cNvSpPr>
          <p:nvPr>
            <p:ph type="body" idx="1"/>
          </p:nvPr>
        </p:nvSpPr>
        <p:spPr>
          <a:xfrm>
            <a:off x="395288" y="1916113"/>
            <a:ext cx="8229600" cy="3886200"/>
          </a:xfrm>
        </p:spPr>
        <p:txBody>
          <a:bodyPr/>
          <a:lstStyle/>
          <a:p>
            <a:pPr marL="0" indent="0" eaLnBrk="1" hangingPunct="1">
              <a:lnSpc>
                <a:spcPct val="90000"/>
              </a:lnSpc>
              <a:buFont typeface="Wingdings" pitchFamily="2" charset="2"/>
              <a:buNone/>
            </a:pPr>
            <a:r>
              <a:rPr lang="en-US" sz="2400" smtClean="0"/>
              <a:t>Untuk sembarang sisi </a:t>
            </a:r>
            <a:r>
              <a:rPr lang="en-US" sz="2400" i="1" smtClean="0"/>
              <a:t>e</a:t>
            </a:r>
            <a:r>
              <a:rPr lang="en-US" sz="2400" smtClean="0"/>
              <a:t> = (</a:t>
            </a:r>
            <a:r>
              <a:rPr lang="en-US" sz="2400" i="1" smtClean="0"/>
              <a:t>vj</a:t>
            </a:r>
            <a:r>
              <a:rPr lang="en-US" sz="2400" smtClean="0"/>
              <a:t>, </a:t>
            </a:r>
            <a:r>
              <a:rPr lang="en-US" sz="2400" i="1" smtClean="0"/>
              <a:t>vk</a:t>
            </a:r>
            <a:r>
              <a:rPr lang="en-US" sz="2400" smtClean="0"/>
              <a:t>) dikatakan</a:t>
            </a:r>
          </a:p>
          <a:p>
            <a:pPr marL="0" indent="0" eaLnBrk="1" hangingPunct="1">
              <a:lnSpc>
                <a:spcPct val="90000"/>
              </a:lnSpc>
              <a:buFont typeface="Wingdings" pitchFamily="2" charset="2"/>
              <a:buNone/>
            </a:pPr>
            <a:r>
              <a:rPr lang="en-US" sz="2400" smtClean="0"/>
              <a:t>	</a:t>
            </a:r>
            <a:r>
              <a:rPr lang="en-US" sz="2400" i="1" smtClean="0"/>
              <a:t>e</a:t>
            </a:r>
            <a:r>
              <a:rPr lang="en-US" sz="2400" smtClean="0"/>
              <a:t> bersisian dengan simpul </a:t>
            </a:r>
            <a:r>
              <a:rPr lang="en-US" sz="2400" i="1" smtClean="0"/>
              <a:t>vj</a:t>
            </a:r>
            <a:r>
              <a:rPr lang="en-US" sz="2400" smtClean="0"/>
              <a:t> , atau</a:t>
            </a:r>
          </a:p>
          <a:p>
            <a:pPr marL="0" indent="0" eaLnBrk="1" hangingPunct="1">
              <a:lnSpc>
                <a:spcPct val="90000"/>
              </a:lnSpc>
              <a:buFont typeface="Wingdings" pitchFamily="2" charset="2"/>
              <a:buNone/>
            </a:pPr>
            <a:r>
              <a:rPr lang="en-US" sz="2400" smtClean="0"/>
              <a:t>	</a:t>
            </a:r>
            <a:r>
              <a:rPr lang="en-US" sz="2400" i="1" smtClean="0"/>
              <a:t>e</a:t>
            </a:r>
            <a:r>
              <a:rPr lang="en-US" sz="2400" smtClean="0"/>
              <a:t> bersisian dengan simpul </a:t>
            </a:r>
            <a:r>
              <a:rPr lang="en-US" sz="2400" i="1" smtClean="0"/>
              <a:t>vk</a:t>
            </a:r>
            <a:endParaRPr lang="en-US" sz="2400" smtClean="0"/>
          </a:p>
          <a:p>
            <a:pPr marL="0" indent="0" eaLnBrk="1" hangingPunct="1">
              <a:lnSpc>
                <a:spcPct val="90000"/>
              </a:lnSpc>
              <a:buFont typeface="Wingdings" pitchFamily="2" charset="2"/>
              <a:buNone/>
            </a:pPr>
            <a:r>
              <a:rPr lang="en-US" sz="2400" smtClean="0"/>
              <a:t>Tinjau graph : </a:t>
            </a:r>
          </a:p>
          <a:p>
            <a:pPr marL="0" indent="0" eaLnBrk="1" hangingPunct="1">
              <a:lnSpc>
                <a:spcPct val="90000"/>
              </a:lnSpc>
              <a:buFont typeface="Wingdings" pitchFamily="2" charset="2"/>
              <a:buNone/>
            </a:pPr>
            <a:r>
              <a:rPr lang="en-US" sz="2400" smtClean="0"/>
              <a:t>sisi (2, 3) bersisian dengan simpul 2 </a:t>
            </a:r>
          </a:p>
          <a:p>
            <a:pPr marL="0" indent="0" eaLnBrk="1" hangingPunct="1">
              <a:lnSpc>
                <a:spcPct val="90000"/>
              </a:lnSpc>
              <a:buFont typeface="Wingdings" pitchFamily="2" charset="2"/>
              <a:buNone/>
            </a:pPr>
            <a:r>
              <a:rPr lang="en-US" sz="2400" smtClean="0"/>
              <a:t>dan simpul 3, </a:t>
            </a:r>
          </a:p>
          <a:p>
            <a:pPr marL="0" indent="0" eaLnBrk="1" hangingPunct="1">
              <a:lnSpc>
                <a:spcPct val="90000"/>
              </a:lnSpc>
              <a:buFont typeface="Wingdings" pitchFamily="2" charset="2"/>
              <a:buNone/>
            </a:pPr>
            <a:r>
              <a:rPr lang="en-US" sz="2400" smtClean="0"/>
              <a:t>sisi (2, 4) bersisian dengan simpul 2 </a:t>
            </a:r>
          </a:p>
          <a:p>
            <a:pPr marL="0" indent="0" eaLnBrk="1" hangingPunct="1">
              <a:lnSpc>
                <a:spcPct val="90000"/>
              </a:lnSpc>
              <a:buFont typeface="Wingdings" pitchFamily="2" charset="2"/>
              <a:buNone/>
            </a:pPr>
            <a:r>
              <a:rPr lang="en-US" sz="2400" smtClean="0"/>
              <a:t>dan simpul 4,  </a:t>
            </a:r>
          </a:p>
          <a:p>
            <a:pPr marL="0" indent="0" eaLnBrk="1" hangingPunct="1">
              <a:lnSpc>
                <a:spcPct val="90000"/>
              </a:lnSpc>
              <a:buFont typeface="Wingdings" pitchFamily="2" charset="2"/>
              <a:buNone/>
            </a:pPr>
            <a:r>
              <a:rPr lang="en-US" sz="2400" smtClean="0"/>
              <a:t>tetapi sisi (1, 2) tidak bersisian dengan simpul 4.</a:t>
            </a:r>
          </a:p>
        </p:txBody>
      </p:sp>
      <p:grpSp>
        <p:nvGrpSpPr>
          <p:cNvPr id="81924" name="Group 49"/>
          <p:cNvGrpSpPr>
            <a:grpSpLocks/>
          </p:cNvGrpSpPr>
          <p:nvPr/>
        </p:nvGrpSpPr>
        <p:grpSpPr bwMode="auto">
          <a:xfrm>
            <a:off x="5940425" y="2205038"/>
            <a:ext cx="2592388" cy="2506662"/>
            <a:chOff x="1057" y="3517"/>
            <a:chExt cx="2188" cy="2243"/>
          </a:xfrm>
        </p:grpSpPr>
        <p:sp>
          <p:nvSpPr>
            <p:cNvPr id="81925" name="Freeform 50"/>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1926" name="Freeform 51"/>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1927" name="Freeform 52"/>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1928" name="Freeform 53"/>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1929" name="Freeform 54"/>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1930" name="Freeform 55"/>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1931" name="Freeform 56"/>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1932" name="Freeform 57"/>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1933" name="Line 58"/>
            <p:cNvSpPr>
              <a:spLocks noChangeShapeType="1"/>
            </p:cNvSpPr>
            <p:nvPr/>
          </p:nvSpPr>
          <p:spPr bwMode="auto">
            <a:xfrm flipH="1">
              <a:off x="1335" y="3845"/>
              <a:ext cx="851" cy="850"/>
            </a:xfrm>
            <a:prstGeom prst="line">
              <a:avLst/>
            </a:prstGeom>
            <a:noFill/>
            <a:ln w="3175">
              <a:solidFill>
                <a:srgbClr val="000000"/>
              </a:solidFill>
              <a:round/>
              <a:headEnd/>
              <a:tailEnd/>
            </a:ln>
          </p:spPr>
          <p:txBody>
            <a:bodyPr/>
            <a:lstStyle/>
            <a:p>
              <a:endParaRPr lang="en-US"/>
            </a:p>
          </p:txBody>
        </p:sp>
        <p:sp>
          <p:nvSpPr>
            <p:cNvPr id="81934" name="Line 59"/>
            <p:cNvSpPr>
              <a:spLocks noChangeShapeType="1"/>
            </p:cNvSpPr>
            <p:nvPr/>
          </p:nvSpPr>
          <p:spPr bwMode="auto">
            <a:xfrm>
              <a:off x="1335" y="4695"/>
              <a:ext cx="851" cy="850"/>
            </a:xfrm>
            <a:prstGeom prst="line">
              <a:avLst/>
            </a:prstGeom>
            <a:noFill/>
            <a:ln w="3175">
              <a:solidFill>
                <a:srgbClr val="000000"/>
              </a:solidFill>
              <a:round/>
              <a:headEnd/>
              <a:tailEnd/>
            </a:ln>
          </p:spPr>
          <p:txBody>
            <a:bodyPr/>
            <a:lstStyle/>
            <a:p>
              <a:endParaRPr lang="en-US"/>
            </a:p>
          </p:txBody>
        </p:sp>
        <p:sp>
          <p:nvSpPr>
            <p:cNvPr id="81935" name="Line 60"/>
            <p:cNvSpPr>
              <a:spLocks noChangeShapeType="1"/>
            </p:cNvSpPr>
            <p:nvPr/>
          </p:nvSpPr>
          <p:spPr bwMode="auto">
            <a:xfrm>
              <a:off x="2186" y="3845"/>
              <a:ext cx="850" cy="850"/>
            </a:xfrm>
            <a:prstGeom prst="line">
              <a:avLst/>
            </a:prstGeom>
            <a:noFill/>
            <a:ln w="3175">
              <a:solidFill>
                <a:srgbClr val="000000"/>
              </a:solidFill>
              <a:round/>
              <a:headEnd/>
              <a:tailEnd/>
            </a:ln>
          </p:spPr>
          <p:txBody>
            <a:bodyPr/>
            <a:lstStyle/>
            <a:p>
              <a:endParaRPr lang="en-US"/>
            </a:p>
          </p:txBody>
        </p:sp>
        <p:sp>
          <p:nvSpPr>
            <p:cNvPr id="81936" name="Line 61"/>
            <p:cNvSpPr>
              <a:spLocks noChangeShapeType="1"/>
            </p:cNvSpPr>
            <p:nvPr/>
          </p:nvSpPr>
          <p:spPr bwMode="auto">
            <a:xfrm flipH="1">
              <a:off x="2186" y="4695"/>
              <a:ext cx="850" cy="850"/>
            </a:xfrm>
            <a:prstGeom prst="line">
              <a:avLst/>
            </a:prstGeom>
            <a:noFill/>
            <a:ln w="3175">
              <a:solidFill>
                <a:srgbClr val="000000"/>
              </a:solidFill>
              <a:round/>
              <a:headEnd/>
              <a:tailEnd/>
            </a:ln>
          </p:spPr>
          <p:txBody>
            <a:bodyPr/>
            <a:lstStyle/>
            <a:p>
              <a:endParaRPr lang="en-US"/>
            </a:p>
          </p:txBody>
        </p:sp>
        <p:sp>
          <p:nvSpPr>
            <p:cNvPr id="81937" name="Line 62"/>
            <p:cNvSpPr>
              <a:spLocks noChangeShapeType="1"/>
            </p:cNvSpPr>
            <p:nvPr/>
          </p:nvSpPr>
          <p:spPr bwMode="auto">
            <a:xfrm>
              <a:off x="1335" y="4695"/>
              <a:ext cx="1701" cy="1"/>
            </a:xfrm>
            <a:prstGeom prst="line">
              <a:avLst/>
            </a:prstGeom>
            <a:noFill/>
            <a:ln w="3175">
              <a:solidFill>
                <a:srgbClr val="000000"/>
              </a:solidFill>
              <a:round/>
              <a:headEnd/>
              <a:tailEnd/>
            </a:ln>
          </p:spPr>
          <p:txBody>
            <a:bodyPr/>
            <a:lstStyle/>
            <a:p>
              <a:endParaRPr lang="en-US"/>
            </a:p>
          </p:txBody>
        </p:sp>
        <p:sp>
          <p:nvSpPr>
            <p:cNvPr id="81938" name="Rectangle 63"/>
            <p:cNvSpPr>
              <a:spLocks noChangeArrowheads="1"/>
            </p:cNvSpPr>
            <p:nvPr/>
          </p:nvSpPr>
          <p:spPr bwMode="auto">
            <a:xfrm>
              <a:off x="2120" y="3517"/>
              <a:ext cx="71" cy="163"/>
            </a:xfrm>
            <a:prstGeom prst="rect">
              <a:avLst/>
            </a:prstGeom>
            <a:noFill/>
            <a:ln w="9525">
              <a:noFill/>
              <a:miter lim="800000"/>
              <a:headEnd/>
              <a:tailEnd/>
            </a:ln>
          </p:spPr>
          <p:txBody>
            <a:bodyPr wrap="none" lIns="0" tIns="0" rIns="0" bIns="0">
              <a:spAutoFit/>
            </a:bodyPr>
            <a:lstStyle/>
            <a:p>
              <a:r>
                <a:rPr lang="en-US" sz="1200">
                  <a:solidFill>
                    <a:srgbClr val="000000"/>
                  </a:solidFill>
                </a:rPr>
                <a:t>1</a:t>
              </a:r>
              <a:endParaRPr lang="en-US"/>
            </a:p>
          </p:txBody>
        </p:sp>
        <p:sp>
          <p:nvSpPr>
            <p:cNvPr id="81939" name="Rectangle 64"/>
            <p:cNvSpPr>
              <a:spLocks noChangeArrowheads="1"/>
            </p:cNvSpPr>
            <p:nvPr/>
          </p:nvSpPr>
          <p:spPr bwMode="auto">
            <a:xfrm>
              <a:off x="1057" y="4555"/>
              <a:ext cx="71" cy="164"/>
            </a:xfrm>
            <a:prstGeom prst="rect">
              <a:avLst/>
            </a:prstGeom>
            <a:noFill/>
            <a:ln w="9525">
              <a:noFill/>
              <a:miter lim="800000"/>
              <a:headEnd/>
              <a:tailEnd/>
            </a:ln>
          </p:spPr>
          <p:txBody>
            <a:bodyPr wrap="none" lIns="0" tIns="0" rIns="0" bIns="0">
              <a:spAutoFit/>
            </a:bodyPr>
            <a:lstStyle/>
            <a:p>
              <a:r>
                <a:rPr lang="en-US" sz="1200">
                  <a:solidFill>
                    <a:srgbClr val="000000"/>
                  </a:solidFill>
                </a:rPr>
                <a:t>2</a:t>
              </a:r>
              <a:endParaRPr lang="en-US"/>
            </a:p>
          </p:txBody>
        </p:sp>
        <p:sp>
          <p:nvSpPr>
            <p:cNvPr id="81940" name="Rectangle 65"/>
            <p:cNvSpPr>
              <a:spLocks noChangeArrowheads="1"/>
            </p:cNvSpPr>
            <p:nvPr/>
          </p:nvSpPr>
          <p:spPr bwMode="auto">
            <a:xfrm>
              <a:off x="3183" y="4555"/>
              <a:ext cx="62" cy="164"/>
            </a:xfrm>
            <a:prstGeom prst="rect">
              <a:avLst/>
            </a:prstGeom>
            <a:noFill/>
            <a:ln w="9525">
              <a:noFill/>
              <a:miter lim="800000"/>
              <a:headEnd/>
              <a:tailEnd/>
            </a:ln>
          </p:spPr>
          <p:txBody>
            <a:bodyPr lIns="0" tIns="0" rIns="0" bIns="0">
              <a:spAutoFit/>
            </a:bodyPr>
            <a:lstStyle/>
            <a:p>
              <a:r>
                <a:rPr lang="en-US" sz="1200">
                  <a:solidFill>
                    <a:srgbClr val="000000"/>
                  </a:solidFill>
                </a:rPr>
                <a:t>3</a:t>
              </a:r>
              <a:endParaRPr lang="en-US"/>
            </a:p>
          </p:txBody>
        </p:sp>
        <p:sp>
          <p:nvSpPr>
            <p:cNvPr id="81941" name="Rectangle 66"/>
            <p:cNvSpPr>
              <a:spLocks noChangeArrowheads="1"/>
            </p:cNvSpPr>
            <p:nvPr/>
          </p:nvSpPr>
          <p:spPr bwMode="auto">
            <a:xfrm>
              <a:off x="2120" y="5597"/>
              <a:ext cx="71" cy="163"/>
            </a:xfrm>
            <a:prstGeom prst="rect">
              <a:avLst/>
            </a:prstGeom>
            <a:noFill/>
            <a:ln w="9525">
              <a:noFill/>
              <a:miter lim="800000"/>
              <a:headEnd/>
              <a:tailEnd/>
            </a:ln>
          </p:spPr>
          <p:txBody>
            <a:bodyPr wrap="none" lIns="0" tIns="0" rIns="0" bIns="0">
              <a:spAutoFit/>
            </a:bodyPr>
            <a:lstStyle/>
            <a:p>
              <a:r>
                <a:rPr lang="en-US" sz="1200">
                  <a:solidFill>
                    <a:srgbClr val="000000"/>
                  </a:solidFill>
                </a:rPr>
                <a:t>4</a:t>
              </a:r>
              <a:endParaRPr lang="en-US"/>
            </a:p>
          </p:txBody>
        </p:sp>
      </p:gr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lstStyle/>
          <a:p>
            <a:pPr eaLnBrk="1" hangingPunct="1"/>
            <a:r>
              <a:rPr lang="en-US" smtClean="0"/>
              <a:t>Graph</a:t>
            </a:r>
          </a:p>
        </p:txBody>
      </p:sp>
      <p:graphicFrame>
        <p:nvGraphicFramePr>
          <p:cNvPr id="1026" name="Object 4"/>
          <p:cNvGraphicFramePr>
            <a:graphicFrameLocks noGrp="1" noChangeAspect="1"/>
          </p:cNvGraphicFramePr>
          <p:nvPr>
            <p:ph idx="1"/>
          </p:nvPr>
        </p:nvGraphicFramePr>
        <p:xfrm>
          <a:off x="889000" y="2235200"/>
          <a:ext cx="7366000" cy="3376613"/>
        </p:xfrm>
        <a:graphic>
          <a:graphicData uri="http://schemas.openxmlformats.org/presentationml/2006/ole">
            <mc:AlternateContent xmlns:mc="http://schemas.openxmlformats.org/markup-compatibility/2006">
              <mc:Choice xmlns:v="urn:schemas-microsoft-com:vml" Requires="v">
                <p:oleObj spid="_x0000_s1043" name="Visio" r:id="rId4" imgW="7366680" imgH="3376800" progId="Visio.Drawing.11">
                  <p:embed/>
                </p:oleObj>
              </mc:Choice>
              <mc:Fallback>
                <p:oleObj name="Visio" r:id="rId4" imgW="7366680" imgH="33768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0" y="2235200"/>
                        <a:ext cx="7366000" cy="337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z="4000" b="1" smtClean="0"/>
              <a:t>Simpul Terpencil (</a:t>
            </a:r>
            <a:r>
              <a:rPr lang="en-US" sz="4000" b="1" i="1" smtClean="0"/>
              <a:t>Isolated Vertex</a:t>
            </a:r>
            <a:r>
              <a:rPr lang="en-US" sz="4000" b="1" smtClean="0"/>
              <a:t>)</a:t>
            </a:r>
          </a:p>
        </p:txBody>
      </p:sp>
      <p:sp>
        <p:nvSpPr>
          <p:cNvPr id="82947" name="Rectangle 3"/>
          <p:cNvSpPr>
            <a:spLocks noGrp="1" noChangeArrowheads="1"/>
          </p:cNvSpPr>
          <p:nvPr>
            <p:ph type="body" idx="1"/>
          </p:nvPr>
        </p:nvSpPr>
        <p:spPr/>
        <p:txBody>
          <a:bodyPr/>
          <a:lstStyle/>
          <a:p>
            <a:pPr marL="0" indent="0" eaLnBrk="1" hangingPunct="1">
              <a:buFont typeface="Wingdings" pitchFamily="2" charset="2"/>
              <a:buNone/>
            </a:pPr>
            <a:r>
              <a:rPr lang="en-US" i="1" dirty="0" err="1" smtClean="0"/>
              <a:t>Simpul</a:t>
            </a:r>
            <a:r>
              <a:rPr lang="en-US" i="1" dirty="0" smtClean="0"/>
              <a:t> </a:t>
            </a:r>
            <a:r>
              <a:rPr lang="en-US" i="1" dirty="0" err="1" smtClean="0"/>
              <a:t>terpencil</a:t>
            </a:r>
            <a:r>
              <a:rPr lang="en-US" dirty="0" smtClean="0"/>
              <a:t> </a:t>
            </a:r>
            <a:r>
              <a:rPr lang="en-US" dirty="0" err="1" smtClean="0"/>
              <a:t>ialah</a:t>
            </a:r>
            <a:r>
              <a:rPr lang="en-US" dirty="0" smtClean="0"/>
              <a:t> </a:t>
            </a:r>
            <a:r>
              <a:rPr lang="en-US" dirty="0" err="1" smtClean="0"/>
              <a:t>simpul</a:t>
            </a:r>
            <a:r>
              <a:rPr lang="en-US" dirty="0" smtClean="0"/>
              <a:t> yang </a:t>
            </a:r>
            <a:r>
              <a:rPr lang="en-US" dirty="0" err="1" smtClean="0"/>
              <a:t>tidak</a:t>
            </a:r>
            <a:r>
              <a:rPr lang="en-US" dirty="0" smtClean="0"/>
              <a:t> </a:t>
            </a:r>
            <a:r>
              <a:rPr lang="en-US" dirty="0" err="1" smtClean="0"/>
              <a:t>mempunyai</a:t>
            </a:r>
            <a:r>
              <a:rPr lang="en-US" dirty="0" smtClean="0"/>
              <a:t> </a:t>
            </a:r>
            <a:r>
              <a:rPr lang="en-US" dirty="0" err="1" smtClean="0"/>
              <a:t>sisi</a:t>
            </a:r>
            <a:r>
              <a:rPr lang="en-US" dirty="0" smtClean="0"/>
              <a:t> yang </a:t>
            </a:r>
            <a:r>
              <a:rPr lang="en-US" dirty="0" err="1" smtClean="0"/>
              <a:t>bersisian</a:t>
            </a:r>
            <a:r>
              <a:rPr lang="en-US" dirty="0" smtClean="0"/>
              <a:t> </a:t>
            </a:r>
            <a:r>
              <a:rPr lang="en-US" dirty="0" err="1" smtClean="0"/>
              <a:t>dengannya</a:t>
            </a:r>
            <a:r>
              <a:rPr lang="en-US" dirty="0" smtClean="0"/>
              <a:t>. </a:t>
            </a:r>
          </a:p>
          <a:p>
            <a:pPr marL="0" indent="0" eaLnBrk="1" hangingPunct="1">
              <a:buFont typeface="Wingdings" pitchFamily="2" charset="2"/>
              <a:buNone/>
            </a:pPr>
            <a:r>
              <a:rPr lang="en-US" dirty="0" err="1" smtClean="0"/>
              <a:t>Tinjau</a:t>
            </a:r>
            <a:r>
              <a:rPr lang="en-US" dirty="0" smtClean="0"/>
              <a:t> graph : </a:t>
            </a:r>
            <a:r>
              <a:rPr lang="en-US" dirty="0" err="1" smtClean="0"/>
              <a:t>simpul</a:t>
            </a:r>
            <a:r>
              <a:rPr lang="en-US" dirty="0" smtClean="0"/>
              <a:t> 5 </a:t>
            </a:r>
            <a:r>
              <a:rPr lang="en-US" dirty="0" err="1" smtClean="0"/>
              <a:t>adalah</a:t>
            </a:r>
            <a:r>
              <a:rPr lang="en-US" dirty="0" smtClean="0"/>
              <a:t> </a:t>
            </a:r>
            <a:r>
              <a:rPr lang="en-US" dirty="0" err="1" smtClean="0"/>
              <a:t>simpul</a:t>
            </a:r>
            <a:r>
              <a:rPr lang="en-US" dirty="0" smtClean="0"/>
              <a:t> </a:t>
            </a:r>
            <a:r>
              <a:rPr lang="en-US" dirty="0" err="1" smtClean="0"/>
              <a:t>terpencil</a:t>
            </a:r>
            <a:r>
              <a:rPr lang="en-US" dirty="0" smtClean="0"/>
              <a:t> </a:t>
            </a:r>
          </a:p>
        </p:txBody>
      </p:sp>
      <p:grpSp>
        <p:nvGrpSpPr>
          <p:cNvPr id="82948" name="Group 4"/>
          <p:cNvGrpSpPr>
            <a:grpSpLocks/>
          </p:cNvGrpSpPr>
          <p:nvPr/>
        </p:nvGrpSpPr>
        <p:grpSpPr bwMode="auto">
          <a:xfrm>
            <a:off x="3924300" y="3716338"/>
            <a:ext cx="3475038" cy="2089150"/>
            <a:chOff x="7556" y="360"/>
            <a:chExt cx="2051" cy="1289"/>
          </a:xfrm>
        </p:grpSpPr>
        <p:sp>
          <p:nvSpPr>
            <p:cNvPr id="82949" name="Freeform 5"/>
            <p:cNvSpPr>
              <a:spLocks/>
            </p:cNvSpPr>
            <p:nvPr/>
          </p:nvSpPr>
          <p:spPr bwMode="auto">
            <a:xfrm>
              <a:off x="7957" y="746"/>
              <a:ext cx="68" cy="37"/>
            </a:xfrm>
            <a:custGeom>
              <a:avLst/>
              <a:gdLst>
                <a:gd name="T0" fmla="*/ 0 w 68"/>
                <a:gd name="T1" fmla="*/ 2 h 64"/>
                <a:gd name="T2" fmla="*/ 8 w 68"/>
                <a:gd name="T3" fmla="*/ 1 h 64"/>
                <a:gd name="T4" fmla="*/ 23 w 68"/>
                <a:gd name="T5" fmla="*/ 0 h 64"/>
                <a:gd name="T6" fmla="*/ 46 w 68"/>
                <a:gd name="T7" fmla="*/ 0 h 64"/>
                <a:gd name="T8" fmla="*/ 61 w 68"/>
                <a:gd name="T9" fmla="*/ 1 h 64"/>
                <a:gd name="T10" fmla="*/ 68 w 68"/>
                <a:gd name="T11" fmla="*/ 2 h 64"/>
                <a:gd name="T12" fmla="*/ 61 w 68"/>
                <a:gd name="T13" fmla="*/ 3 h 64"/>
                <a:gd name="T14" fmla="*/ 46 w 68"/>
                <a:gd name="T15" fmla="*/ 4 h 64"/>
                <a:gd name="T16" fmla="*/ 23 w 68"/>
                <a:gd name="T17" fmla="*/ 4 h 64"/>
                <a:gd name="T18" fmla="*/ 8 w 68"/>
                <a:gd name="T19" fmla="*/ 3 h 64"/>
                <a:gd name="T20" fmla="*/ 0 w 68"/>
                <a:gd name="T21" fmla="*/ 2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8" y="15"/>
                  </a:lnTo>
                  <a:lnTo>
                    <a:pt x="23" y="0"/>
                  </a:lnTo>
                  <a:lnTo>
                    <a:pt x="46" y="0"/>
                  </a:lnTo>
                  <a:lnTo>
                    <a:pt x="61" y="15"/>
                  </a:lnTo>
                  <a:lnTo>
                    <a:pt x="68" y="34"/>
                  </a:lnTo>
                  <a:lnTo>
                    <a:pt x="61" y="53"/>
                  </a:lnTo>
                  <a:lnTo>
                    <a:pt x="46" y="64"/>
                  </a:lnTo>
                  <a:lnTo>
                    <a:pt x="23" y="64"/>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2950" name="Freeform 6"/>
            <p:cNvSpPr>
              <a:spLocks/>
            </p:cNvSpPr>
            <p:nvPr/>
          </p:nvSpPr>
          <p:spPr bwMode="auto">
            <a:xfrm>
              <a:off x="9320" y="1435"/>
              <a:ext cx="68" cy="37"/>
            </a:xfrm>
            <a:custGeom>
              <a:avLst/>
              <a:gdLst>
                <a:gd name="T0" fmla="*/ 0 w 68"/>
                <a:gd name="T1" fmla="*/ 2 h 65"/>
                <a:gd name="T2" fmla="*/ 8 w 68"/>
                <a:gd name="T3" fmla="*/ 1 h 65"/>
                <a:gd name="T4" fmla="*/ 23 w 68"/>
                <a:gd name="T5" fmla="*/ 0 h 65"/>
                <a:gd name="T6" fmla="*/ 46 w 68"/>
                <a:gd name="T7" fmla="*/ 0 h 65"/>
                <a:gd name="T8" fmla="*/ 61 w 68"/>
                <a:gd name="T9" fmla="*/ 1 h 65"/>
                <a:gd name="T10" fmla="*/ 68 w 68"/>
                <a:gd name="T11" fmla="*/ 2 h 65"/>
                <a:gd name="T12" fmla="*/ 61 w 68"/>
                <a:gd name="T13" fmla="*/ 3 h 65"/>
                <a:gd name="T14" fmla="*/ 46 w 68"/>
                <a:gd name="T15" fmla="*/ 4 h 65"/>
                <a:gd name="T16" fmla="*/ 23 w 68"/>
                <a:gd name="T17" fmla="*/ 4 h 65"/>
                <a:gd name="T18" fmla="*/ 8 w 68"/>
                <a:gd name="T19" fmla="*/ 3 h 65"/>
                <a:gd name="T20" fmla="*/ 0 w 68"/>
                <a:gd name="T21" fmla="*/ 2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5"/>
                <a:gd name="T35" fmla="*/ 68 w 68"/>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5">
                  <a:moveTo>
                    <a:pt x="0" y="34"/>
                  </a:moveTo>
                  <a:lnTo>
                    <a:pt x="8" y="15"/>
                  </a:lnTo>
                  <a:lnTo>
                    <a:pt x="23" y="0"/>
                  </a:lnTo>
                  <a:lnTo>
                    <a:pt x="46" y="0"/>
                  </a:lnTo>
                  <a:lnTo>
                    <a:pt x="61" y="15"/>
                  </a:lnTo>
                  <a:lnTo>
                    <a:pt x="68" y="34"/>
                  </a:lnTo>
                  <a:lnTo>
                    <a:pt x="61" y="53"/>
                  </a:lnTo>
                  <a:lnTo>
                    <a:pt x="46" y="65"/>
                  </a:lnTo>
                  <a:lnTo>
                    <a:pt x="23" y="65"/>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2951" name="Freeform 7"/>
            <p:cNvSpPr>
              <a:spLocks/>
            </p:cNvSpPr>
            <p:nvPr/>
          </p:nvSpPr>
          <p:spPr bwMode="auto">
            <a:xfrm>
              <a:off x="8639" y="1336"/>
              <a:ext cx="68" cy="37"/>
            </a:xfrm>
            <a:custGeom>
              <a:avLst/>
              <a:gdLst>
                <a:gd name="T0" fmla="*/ 0 w 68"/>
                <a:gd name="T1" fmla="*/ 2 h 64"/>
                <a:gd name="T2" fmla="*/ 7 w 68"/>
                <a:gd name="T3" fmla="*/ 1 h 64"/>
                <a:gd name="T4" fmla="*/ 22 w 68"/>
                <a:gd name="T5" fmla="*/ 0 h 64"/>
                <a:gd name="T6" fmla="*/ 45 w 68"/>
                <a:gd name="T7" fmla="*/ 0 h 64"/>
                <a:gd name="T8" fmla="*/ 60 w 68"/>
                <a:gd name="T9" fmla="*/ 1 h 64"/>
                <a:gd name="T10" fmla="*/ 68 w 68"/>
                <a:gd name="T11" fmla="*/ 2 h 64"/>
                <a:gd name="T12" fmla="*/ 60 w 68"/>
                <a:gd name="T13" fmla="*/ 3 h 64"/>
                <a:gd name="T14" fmla="*/ 45 w 68"/>
                <a:gd name="T15" fmla="*/ 4 h 64"/>
                <a:gd name="T16" fmla="*/ 22 w 68"/>
                <a:gd name="T17" fmla="*/ 4 h 64"/>
                <a:gd name="T18" fmla="*/ 7 w 68"/>
                <a:gd name="T19" fmla="*/ 3 h 64"/>
                <a:gd name="T20" fmla="*/ 0 w 68"/>
                <a:gd name="T21" fmla="*/ 2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7" y="15"/>
                  </a:lnTo>
                  <a:lnTo>
                    <a:pt x="22" y="0"/>
                  </a:lnTo>
                  <a:lnTo>
                    <a:pt x="45" y="0"/>
                  </a:lnTo>
                  <a:lnTo>
                    <a:pt x="60" y="15"/>
                  </a:lnTo>
                  <a:lnTo>
                    <a:pt x="68" y="34"/>
                  </a:lnTo>
                  <a:lnTo>
                    <a:pt x="60" y="53"/>
                  </a:lnTo>
                  <a:lnTo>
                    <a:pt x="45" y="64"/>
                  </a:lnTo>
                  <a:lnTo>
                    <a:pt x="22" y="64"/>
                  </a:lnTo>
                  <a:lnTo>
                    <a:pt x="7"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2952" name="Freeform 8"/>
            <p:cNvSpPr>
              <a:spLocks/>
            </p:cNvSpPr>
            <p:nvPr/>
          </p:nvSpPr>
          <p:spPr bwMode="auto">
            <a:xfrm>
              <a:off x="7617" y="1435"/>
              <a:ext cx="68" cy="37"/>
            </a:xfrm>
            <a:custGeom>
              <a:avLst/>
              <a:gdLst>
                <a:gd name="T0" fmla="*/ 0 w 68"/>
                <a:gd name="T1" fmla="*/ 2 h 65"/>
                <a:gd name="T2" fmla="*/ 7 w 68"/>
                <a:gd name="T3" fmla="*/ 1 h 65"/>
                <a:gd name="T4" fmla="*/ 22 w 68"/>
                <a:gd name="T5" fmla="*/ 0 h 65"/>
                <a:gd name="T6" fmla="*/ 45 w 68"/>
                <a:gd name="T7" fmla="*/ 0 h 65"/>
                <a:gd name="T8" fmla="*/ 60 w 68"/>
                <a:gd name="T9" fmla="*/ 1 h 65"/>
                <a:gd name="T10" fmla="*/ 68 w 68"/>
                <a:gd name="T11" fmla="*/ 2 h 65"/>
                <a:gd name="T12" fmla="*/ 60 w 68"/>
                <a:gd name="T13" fmla="*/ 3 h 65"/>
                <a:gd name="T14" fmla="*/ 45 w 68"/>
                <a:gd name="T15" fmla="*/ 4 h 65"/>
                <a:gd name="T16" fmla="*/ 22 w 68"/>
                <a:gd name="T17" fmla="*/ 4 h 65"/>
                <a:gd name="T18" fmla="*/ 7 w 68"/>
                <a:gd name="T19" fmla="*/ 3 h 65"/>
                <a:gd name="T20" fmla="*/ 0 w 68"/>
                <a:gd name="T21" fmla="*/ 2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5"/>
                <a:gd name="T35" fmla="*/ 68 w 68"/>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5">
                  <a:moveTo>
                    <a:pt x="0" y="34"/>
                  </a:moveTo>
                  <a:lnTo>
                    <a:pt x="7" y="15"/>
                  </a:lnTo>
                  <a:lnTo>
                    <a:pt x="22" y="0"/>
                  </a:lnTo>
                  <a:lnTo>
                    <a:pt x="45" y="0"/>
                  </a:lnTo>
                  <a:lnTo>
                    <a:pt x="60" y="15"/>
                  </a:lnTo>
                  <a:lnTo>
                    <a:pt x="68" y="34"/>
                  </a:lnTo>
                  <a:lnTo>
                    <a:pt x="60" y="53"/>
                  </a:lnTo>
                  <a:lnTo>
                    <a:pt x="45" y="65"/>
                  </a:lnTo>
                  <a:lnTo>
                    <a:pt x="22" y="65"/>
                  </a:lnTo>
                  <a:lnTo>
                    <a:pt x="7"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2953" name="Freeform 9"/>
            <p:cNvSpPr>
              <a:spLocks/>
            </p:cNvSpPr>
            <p:nvPr/>
          </p:nvSpPr>
          <p:spPr bwMode="auto">
            <a:xfrm>
              <a:off x="9320" y="1140"/>
              <a:ext cx="68" cy="37"/>
            </a:xfrm>
            <a:custGeom>
              <a:avLst/>
              <a:gdLst>
                <a:gd name="T0" fmla="*/ 0 w 68"/>
                <a:gd name="T1" fmla="*/ 2 h 64"/>
                <a:gd name="T2" fmla="*/ 8 w 68"/>
                <a:gd name="T3" fmla="*/ 1 h 64"/>
                <a:gd name="T4" fmla="*/ 23 w 68"/>
                <a:gd name="T5" fmla="*/ 0 h 64"/>
                <a:gd name="T6" fmla="*/ 46 w 68"/>
                <a:gd name="T7" fmla="*/ 0 h 64"/>
                <a:gd name="T8" fmla="*/ 61 w 68"/>
                <a:gd name="T9" fmla="*/ 1 h 64"/>
                <a:gd name="T10" fmla="*/ 68 w 68"/>
                <a:gd name="T11" fmla="*/ 2 h 64"/>
                <a:gd name="T12" fmla="*/ 61 w 68"/>
                <a:gd name="T13" fmla="*/ 3 h 64"/>
                <a:gd name="T14" fmla="*/ 46 w 68"/>
                <a:gd name="T15" fmla="*/ 4 h 64"/>
                <a:gd name="T16" fmla="*/ 23 w 68"/>
                <a:gd name="T17" fmla="*/ 4 h 64"/>
                <a:gd name="T18" fmla="*/ 8 w 68"/>
                <a:gd name="T19" fmla="*/ 3 h 64"/>
                <a:gd name="T20" fmla="*/ 0 w 68"/>
                <a:gd name="T21" fmla="*/ 2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8" y="15"/>
                  </a:lnTo>
                  <a:lnTo>
                    <a:pt x="23" y="0"/>
                  </a:lnTo>
                  <a:lnTo>
                    <a:pt x="46" y="0"/>
                  </a:lnTo>
                  <a:lnTo>
                    <a:pt x="61" y="15"/>
                  </a:lnTo>
                  <a:lnTo>
                    <a:pt x="68" y="34"/>
                  </a:lnTo>
                  <a:lnTo>
                    <a:pt x="61" y="53"/>
                  </a:lnTo>
                  <a:lnTo>
                    <a:pt x="46" y="64"/>
                  </a:lnTo>
                  <a:lnTo>
                    <a:pt x="23" y="64"/>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2954" name="Line 10"/>
            <p:cNvSpPr>
              <a:spLocks noChangeShapeType="1"/>
            </p:cNvSpPr>
            <p:nvPr/>
          </p:nvSpPr>
          <p:spPr bwMode="auto">
            <a:xfrm flipH="1">
              <a:off x="7651" y="766"/>
              <a:ext cx="340" cy="688"/>
            </a:xfrm>
            <a:prstGeom prst="line">
              <a:avLst/>
            </a:prstGeom>
            <a:noFill/>
            <a:ln w="2540">
              <a:solidFill>
                <a:srgbClr val="000000"/>
              </a:solidFill>
              <a:round/>
              <a:headEnd/>
              <a:tailEnd/>
            </a:ln>
          </p:spPr>
          <p:txBody>
            <a:bodyPr/>
            <a:lstStyle/>
            <a:p>
              <a:endParaRPr lang="en-US"/>
            </a:p>
          </p:txBody>
        </p:sp>
        <p:sp>
          <p:nvSpPr>
            <p:cNvPr id="82955" name="Line 11"/>
            <p:cNvSpPr>
              <a:spLocks noChangeShapeType="1"/>
            </p:cNvSpPr>
            <p:nvPr/>
          </p:nvSpPr>
          <p:spPr bwMode="auto">
            <a:xfrm>
              <a:off x="8673" y="1356"/>
              <a:ext cx="681" cy="98"/>
            </a:xfrm>
            <a:prstGeom prst="line">
              <a:avLst/>
            </a:prstGeom>
            <a:noFill/>
            <a:ln w="2540">
              <a:solidFill>
                <a:srgbClr val="000000"/>
              </a:solidFill>
              <a:round/>
              <a:headEnd/>
              <a:tailEnd/>
            </a:ln>
          </p:spPr>
          <p:txBody>
            <a:bodyPr/>
            <a:lstStyle/>
            <a:p>
              <a:endParaRPr lang="en-US"/>
            </a:p>
          </p:txBody>
        </p:sp>
        <p:sp>
          <p:nvSpPr>
            <p:cNvPr id="82956" name="Line 12"/>
            <p:cNvSpPr>
              <a:spLocks noChangeShapeType="1"/>
            </p:cNvSpPr>
            <p:nvPr/>
          </p:nvSpPr>
          <p:spPr bwMode="auto">
            <a:xfrm flipV="1">
              <a:off x="7651" y="1356"/>
              <a:ext cx="1022" cy="98"/>
            </a:xfrm>
            <a:prstGeom prst="line">
              <a:avLst/>
            </a:prstGeom>
            <a:noFill/>
            <a:ln w="2540">
              <a:solidFill>
                <a:srgbClr val="000000"/>
              </a:solidFill>
              <a:round/>
              <a:headEnd/>
              <a:tailEnd/>
            </a:ln>
          </p:spPr>
          <p:txBody>
            <a:bodyPr/>
            <a:lstStyle/>
            <a:p>
              <a:endParaRPr lang="en-US"/>
            </a:p>
          </p:txBody>
        </p:sp>
        <p:sp>
          <p:nvSpPr>
            <p:cNvPr id="82957" name="Line 13"/>
            <p:cNvSpPr>
              <a:spLocks noChangeShapeType="1"/>
            </p:cNvSpPr>
            <p:nvPr/>
          </p:nvSpPr>
          <p:spPr bwMode="auto">
            <a:xfrm>
              <a:off x="7991" y="766"/>
              <a:ext cx="682" cy="590"/>
            </a:xfrm>
            <a:prstGeom prst="line">
              <a:avLst/>
            </a:prstGeom>
            <a:noFill/>
            <a:ln w="2540">
              <a:solidFill>
                <a:srgbClr val="000000"/>
              </a:solidFill>
              <a:round/>
              <a:headEnd/>
              <a:tailEnd/>
            </a:ln>
          </p:spPr>
          <p:txBody>
            <a:bodyPr/>
            <a:lstStyle/>
            <a:p>
              <a:endParaRPr lang="en-US"/>
            </a:p>
          </p:txBody>
        </p:sp>
        <p:sp>
          <p:nvSpPr>
            <p:cNvPr id="82958" name="Rectangle 14"/>
            <p:cNvSpPr>
              <a:spLocks noChangeArrowheads="1"/>
            </p:cNvSpPr>
            <p:nvPr/>
          </p:nvSpPr>
          <p:spPr bwMode="auto">
            <a:xfrm>
              <a:off x="8101" y="360"/>
              <a:ext cx="67" cy="151"/>
            </a:xfrm>
            <a:prstGeom prst="rect">
              <a:avLst/>
            </a:prstGeom>
            <a:noFill/>
            <a:ln w="9525">
              <a:noFill/>
              <a:miter lim="800000"/>
              <a:headEnd/>
              <a:tailEnd/>
            </a:ln>
          </p:spPr>
          <p:txBody>
            <a:bodyPr wrap="none" lIns="0" tIns="0" rIns="0" bIns="0">
              <a:spAutoFit/>
            </a:bodyPr>
            <a:lstStyle/>
            <a:p>
              <a:r>
                <a:rPr lang="en-US" sz="1600">
                  <a:solidFill>
                    <a:srgbClr val="000000"/>
                  </a:solidFill>
                </a:rPr>
                <a:t>1</a:t>
              </a:r>
              <a:endParaRPr lang="en-US"/>
            </a:p>
          </p:txBody>
        </p:sp>
        <p:sp>
          <p:nvSpPr>
            <p:cNvPr id="82959" name="Rectangle 15"/>
            <p:cNvSpPr>
              <a:spLocks noChangeArrowheads="1"/>
            </p:cNvSpPr>
            <p:nvPr/>
          </p:nvSpPr>
          <p:spPr bwMode="auto">
            <a:xfrm>
              <a:off x="7556" y="1496"/>
              <a:ext cx="67" cy="151"/>
            </a:xfrm>
            <a:prstGeom prst="rect">
              <a:avLst/>
            </a:prstGeom>
            <a:noFill/>
            <a:ln w="9525">
              <a:noFill/>
              <a:miter lim="800000"/>
              <a:headEnd/>
              <a:tailEnd/>
            </a:ln>
          </p:spPr>
          <p:txBody>
            <a:bodyPr wrap="none" lIns="0" tIns="0" rIns="0" bIns="0">
              <a:spAutoFit/>
            </a:bodyPr>
            <a:lstStyle/>
            <a:p>
              <a:r>
                <a:rPr lang="en-US" sz="1600">
                  <a:solidFill>
                    <a:srgbClr val="000000"/>
                  </a:solidFill>
                </a:rPr>
                <a:t>2</a:t>
              </a:r>
              <a:endParaRPr lang="en-US"/>
            </a:p>
          </p:txBody>
        </p:sp>
        <p:sp>
          <p:nvSpPr>
            <p:cNvPr id="82960" name="Rectangle 16"/>
            <p:cNvSpPr>
              <a:spLocks noChangeArrowheads="1"/>
            </p:cNvSpPr>
            <p:nvPr/>
          </p:nvSpPr>
          <p:spPr bwMode="auto">
            <a:xfrm>
              <a:off x="8621" y="1376"/>
              <a:ext cx="67" cy="151"/>
            </a:xfrm>
            <a:prstGeom prst="rect">
              <a:avLst/>
            </a:prstGeom>
            <a:noFill/>
            <a:ln w="9525">
              <a:noFill/>
              <a:miter lim="800000"/>
              <a:headEnd/>
              <a:tailEnd/>
            </a:ln>
          </p:spPr>
          <p:txBody>
            <a:bodyPr wrap="none" lIns="0" tIns="0" rIns="0" bIns="0">
              <a:spAutoFit/>
            </a:bodyPr>
            <a:lstStyle/>
            <a:p>
              <a:r>
                <a:rPr lang="en-US" sz="1600">
                  <a:solidFill>
                    <a:srgbClr val="000000"/>
                  </a:solidFill>
                </a:rPr>
                <a:t>3</a:t>
              </a:r>
              <a:endParaRPr lang="en-US"/>
            </a:p>
          </p:txBody>
        </p:sp>
        <p:sp>
          <p:nvSpPr>
            <p:cNvPr id="82961" name="Rectangle 17"/>
            <p:cNvSpPr>
              <a:spLocks noChangeArrowheads="1"/>
            </p:cNvSpPr>
            <p:nvPr/>
          </p:nvSpPr>
          <p:spPr bwMode="auto">
            <a:xfrm>
              <a:off x="9343" y="1498"/>
              <a:ext cx="66" cy="151"/>
            </a:xfrm>
            <a:prstGeom prst="rect">
              <a:avLst/>
            </a:prstGeom>
            <a:noFill/>
            <a:ln w="9525">
              <a:noFill/>
              <a:miter lim="800000"/>
              <a:headEnd/>
              <a:tailEnd/>
            </a:ln>
          </p:spPr>
          <p:txBody>
            <a:bodyPr wrap="none" lIns="0" tIns="0" rIns="0" bIns="0">
              <a:spAutoFit/>
            </a:bodyPr>
            <a:lstStyle/>
            <a:p>
              <a:r>
                <a:rPr lang="en-US" sz="1600">
                  <a:solidFill>
                    <a:srgbClr val="000000"/>
                  </a:solidFill>
                </a:rPr>
                <a:t>4</a:t>
              </a:r>
              <a:endParaRPr lang="en-US"/>
            </a:p>
          </p:txBody>
        </p:sp>
        <p:sp>
          <p:nvSpPr>
            <p:cNvPr id="82962" name="Rectangle 18"/>
            <p:cNvSpPr>
              <a:spLocks noChangeArrowheads="1"/>
            </p:cNvSpPr>
            <p:nvPr/>
          </p:nvSpPr>
          <p:spPr bwMode="auto">
            <a:xfrm>
              <a:off x="9541" y="899"/>
              <a:ext cx="66" cy="151"/>
            </a:xfrm>
            <a:prstGeom prst="rect">
              <a:avLst/>
            </a:prstGeom>
            <a:noFill/>
            <a:ln w="9525">
              <a:noFill/>
              <a:miter lim="800000"/>
              <a:headEnd/>
              <a:tailEnd/>
            </a:ln>
          </p:spPr>
          <p:txBody>
            <a:bodyPr wrap="none" lIns="0" tIns="0" rIns="0" bIns="0">
              <a:spAutoFit/>
            </a:bodyPr>
            <a:lstStyle/>
            <a:p>
              <a:r>
                <a:rPr lang="en-US" sz="1600">
                  <a:solidFill>
                    <a:srgbClr val="000000"/>
                  </a:solidFill>
                </a:rPr>
                <a:t>5</a:t>
              </a:r>
              <a:endParaRPr lang="en-US"/>
            </a:p>
          </p:txBody>
        </p:sp>
      </p:gr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AU" sz="4000" b="1" smtClean="0"/>
              <a:t>Graph  Kosong (</a:t>
            </a:r>
            <a:r>
              <a:rPr lang="en-AU" sz="4000" b="1" i="1" smtClean="0"/>
              <a:t>null graph</a:t>
            </a:r>
            <a:r>
              <a:rPr lang="en-AU" sz="4000" b="1" smtClean="0"/>
              <a:t> atau </a:t>
            </a:r>
            <a:r>
              <a:rPr lang="en-AU" sz="4000" b="1" i="1" smtClean="0"/>
              <a:t>empty graph</a:t>
            </a:r>
            <a:r>
              <a:rPr lang="en-AU" sz="4000" b="1" smtClean="0"/>
              <a:t>)</a:t>
            </a:r>
            <a:endParaRPr lang="en-US" sz="4000" b="1" smtClean="0"/>
          </a:p>
        </p:txBody>
      </p:sp>
      <p:sp>
        <p:nvSpPr>
          <p:cNvPr id="11268" name="Rectangle 3"/>
          <p:cNvSpPr>
            <a:spLocks noGrp="1" noChangeArrowheads="1"/>
          </p:cNvSpPr>
          <p:nvPr>
            <p:ph type="body" sz="half" idx="1"/>
          </p:nvPr>
        </p:nvSpPr>
        <p:spPr>
          <a:xfrm>
            <a:off x="457200" y="1981200"/>
            <a:ext cx="7786688" cy="3886200"/>
          </a:xfrm>
        </p:spPr>
        <p:txBody>
          <a:bodyPr/>
          <a:lstStyle/>
          <a:p>
            <a:pPr marL="0" indent="0" eaLnBrk="1" hangingPunct="1">
              <a:buFont typeface="Wingdings" pitchFamily="2" charset="2"/>
              <a:buNone/>
            </a:pPr>
            <a:r>
              <a:rPr lang="en-US" sz="2800" smtClean="0"/>
              <a:t>Graph yang himpunan sisinya merupakan himpunan kosong (</a:t>
            </a:r>
            <a:r>
              <a:rPr lang="en-US" sz="2800" i="1" smtClean="0"/>
              <a:t>N</a:t>
            </a:r>
            <a:r>
              <a:rPr lang="en-US" sz="2800" i="1" baseline="-25000" smtClean="0"/>
              <a:t>n</a:t>
            </a:r>
            <a:r>
              <a:rPr lang="en-US" sz="2800" smtClean="0"/>
              <a:t>). </a:t>
            </a:r>
          </a:p>
          <a:p>
            <a:pPr marL="0" indent="0" eaLnBrk="1" hangingPunct="1">
              <a:buFont typeface="Wingdings" pitchFamily="2" charset="2"/>
              <a:buNone/>
            </a:pPr>
            <a:r>
              <a:rPr lang="en-US" sz="2800" smtClean="0"/>
              <a:t/>
            </a:r>
            <a:br>
              <a:rPr lang="en-US" sz="2800" smtClean="0"/>
            </a:br>
            <a:endParaRPr lang="en-US" sz="2800" smtClean="0"/>
          </a:p>
        </p:txBody>
      </p:sp>
      <p:graphicFrame>
        <p:nvGraphicFramePr>
          <p:cNvPr id="11266" name="Object 4"/>
          <p:cNvGraphicFramePr>
            <a:graphicFrameLocks noGrp="1" noChangeAspect="1"/>
          </p:cNvGraphicFramePr>
          <p:nvPr>
            <p:ph sz="half" idx="2"/>
          </p:nvPr>
        </p:nvGraphicFramePr>
        <p:xfrm>
          <a:off x="2700338" y="2997200"/>
          <a:ext cx="4319587" cy="2605088"/>
        </p:xfrm>
        <a:graphic>
          <a:graphicData uri="http://schemas.openxmlformats.org/presentationml/2006/ole">
            <mc:AlternateContent xmlns:mc="http://schemas.openxmlformats.org/markup-compatibility/2006">
              <mc:Choice xmlns:v="urn:schemas-microsoft-com:vml" Requires="v">
                <p:oleObj spid="_x0000_s11284" name="Visio" r:id="rId4" imgW="2506680" imgH="1741680" progId="Visio.Drawing.11">
                  <p:embed/>
                </p:oleObj>
              </mc:Choice>
              <mc:Fallback>
                <p:oleObj name="Visio" r:id="rId4" imgW="2506680" imgH="174168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2997200"/>
                        <a:ext cx="4319587" cy="260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b="1" smtClean="0"/>
              <a:t>Derajat (</a:t>
            </a:r>
            <a:r>
              <a:rPr lang="en-US" b="1" i="1" smtClean="0"/>
              <a:t>Degree</a:t>
            </a:r>
            <a:r>
              <a:rPr lang="en-US" b="1" smtClean="0"/>
              <a:t>)</a:t>
            </a:r>
          </a:p>
        </p:txBody>
      </p:sp>
      <p:sp>
        <p:nvSpPr>
          <p:cNvPr id="83971" name="Rectangle 3"/>
          <p:cNvSpPr>
            <a:spLocks noGrp="1" noChangeArrowheads="1"/>
          </p:cNvSpPr>
          <p:nvPr>
            <p:ph type="body" idx="1"/>
          </p:nvPr>
        </p:nvSpPr>
        <p:spPr/>
        <p:txBody>
          <a:bodyPr/>
          <a:lstStyle/>
          <a:p>
            <a:pPr marL="0" indent="0" eaLnBrk="1" hangingPunct="1">
              <a:buFont typeface="Wingdings" pitchFamily="2" charset="2"/>
              <a:buNone/>
            </a:pPr>
            <a:r>
              <a:rPr lang="en-US" i="1" dirty="0" err="1" smtClean="0"/>
              <a:t>Derajat</a:t>
            </a:r>
            <a:r>
              <a:rPr lang="en-US" dirty="0" smtClean="0"/>
              <a:t> </a:t>
            </a:r>
            <a:r>
              <a:rPr lang="en-US" dirty="0" err="1" smtClean="0"/>
              <a:t>suatu</a:t>
            </a:r>
            <a:r>
              <a:rPr lang="en-US" dirty="0" smtClean="0"/>
              <a:t> </a:t>
            </a:r>
            <a:r>
              <a:rPr lang="en-US" dirty="0" err="1" smtClean="0"/>
              <a:t>simpul</a:t>
            </a:r>
            <a:r>
              <a:rPr lang="en-US" dirty="0" smtClean="0"/>
              <a:t> </a:t>
            </a:r>
            <a:r>
              <a:rPr lang="en-US" dirty="0" err="1" smtClean="0"/>
              <a:t>adalah</a:t>
            </a:r>
            <a:r>
              <a:rPr lang="en-US" dirty="0" smtClean="0"/>
              <a:t> </a:t>
            </a:r>
            <a:r>
              <a:rPr lang="en-US" dirty="0" err="1" smtClean="0"/>
              <a:t>jumlah</a:t>
            </a:r>
            <a:r>
              <a:rPr lang="en-US" dirty="0" smtClean="0"/>
              <a:t> </a:t>
            </a:r>
            <a:r>
              <a:rPr lang="en-US" dirty="0" err="1" smtClean="0"/>
              <a:t>sisi</a:t>
            </a:r>
            <a:r>
              <a:rPr lang="en-US" dirty="0" smtClean="0"/>
              <a:t> yang </a:t>
            </a:r>
            <a:r>
              <a:rPr lang="en-US" dirty="0" err="1" smtClean="0"/>
              <a:t>bersisian</a:t>
            </a:r>
            <a:r>
              <a:rPr lang="en-US" dirty="0" smtClean="0"/>
              <a:t> </a:t>
            </a:r>
            <a:r>
              <a:rPr lang="en-US" dirty="0" err="1" smtClean="0"/>
              <a:t>dengan</a:t>
            </a:r>
            <a:r>
              <a:rPr lang="en-US" dirty="0" smtClean="0"/>
              <a:t> </a:t>
            </a:r>
            <a:r>
              <a:rPr lang="en-US" dirty="0" err="1" smtClean="0"/>
              <a:t>simpul</a:t>
            </a:r>
            <a:r>
              <a:rPr lang="en-US" dirty="0" smtClean="0"/>
              <a:t> </a:t>
            </a:r>
            <a:r>
              <a:rPr lang="en-US" dirty="0" err="1" smtClean="0"/>
              <a:t>tersebut</a:t>
            </a:r>
            <a:r>
              <a:rPr lang="en-US" dirty="0" smtClean="0"/>
              <a:t>.</a:t>
            </a:r>
          </a:p>
          <a:p>
            <a:pPr marL="0" indent="0" eaLnBrk="1" hangingPunct="1">
              <a:buFont typeface="Wingdings" pitchFamily="2" charset="2"/>
              <a:buNone/>
            </a:pPr>
            <a:r>
              <a:rPr lang="en-US" dirty="0" err="1" smtClean="0"/>
              <a:t>Notasi</a:t>
            </a:r>
            <a:r>
              <a:rPr lang="en-US" dirty="0" smtClean="0"/>
              <a:t>: </a:t>
            </a:r>
            <a:r>
              <a:rPr lang="en-US" i="1" dirty="0" smtClean="0"/>
              <a:t>d</a:t>
            </a:r>
            <a:r>
              <a:rPr lang="en-US" dirty="0" smtClean="0"/>
              <a:t>(</a:t>
            </a:r>
            <a:r>
              <a:rPr lang="en-US" i="1" dirty="0" smtClean="0"/>
              <a:t>v</a:t>
            </a:r>
            <a:r>
              <a:rPr lang="en-US" dirty="0" smtClean="0"/>
              <a:t>)</a:t>
            </a:r>
          </a:p>
          <a:p>
            <a:pPr marL="0" indent="0" eaLnBrk="1" hangingPunct="1">
              <a:buFont typeface="Wingdings" pitchFamily="2" charset="2"/>
              <a:buNone/>
            </a:pPr>
            <a:r>
              <a:rPr lang="en-US" dirty="0" err="1" smtClean="0"/>
              <a:t>Tinjau</a:t>
            </a:r>
            <a:r>
              <a:rPr lang="en-US" dirty="0" smtClean="0"/>
              <a:t> graph </a:t>
            </a:r>
            <a:r>
              <a:rPr lang="en-US" i="1" dirty="0" smtClean="0"/>
              <a:t>G</a:t>
            </a:r>
            <a:r>
              <a:rPr lang="en-US" dirty="0" smtClean="0"/>
              <a:t>1: </a:t>
            </a:r>
          </a:p>
          <a:p>
            <a:pPr marL="0" indent="0" eaLnBrk="1" hangingPunct="1">
              <a:buFont typeface="Wingdings" pitchFamily="2" charset="2"/>
              <a:buNone/>
            </a:pPr>
            <a:r>
              <a:rPr lang="en-US" sz="2400" i="1" dirty="0" smtClean="0"/>
              <a:t>d</a:t>
            </a:r>
            <a:r>
              <a:rPr lang="en-US" sz="2400" dirty="0" smtClean="0"/>
              <a:t>(1) = </a:t>
            </a:r>
            <a:r>
              <a:rPr lang="en-US" sz="2400" i="1" dirty="0" smtClean="0"/>
              <a:t>d</a:t>
            </a:r>
            <a:r>
              <a:rPr lang="en-US" sz="2400" dirty="0" smtClean="0"/>
              <a:t>(4) = 2</a:t>
            </a:r>
          </a:p>
          <a:p>
            <a:pPr marL="0" indent="0" eaLnBrk="1" hangingPunct="1">
              <a:buFont typeface="Wingdings" pitchFamily="2" charset="2"/>
              <a:buNone/>
            </a:pPr>
            <a:r>
              <a:rPr lang="en-US" sz="2400" i="1" dirty="0" smtClean="0"/>
              <a:t>d</a:t>
            </a:r>
            <a:r>
              <a:rPr lang="en-US" sz="2400" dirty="0" smtClean="0"/>
              <a:t>(2) = </a:t>
            </a:r>
            <a:r>
              <a:rPr lang="en-US" sz="2400" i="1" dirty="0" smtClean="0"/>
              <a:t>d</a:t>
            </a:r>
            <a:r>
              <a:rPr lang="en-US" sz="2400" dirty="0" smtClean="0"/>
              <a:t>(3) = 3</a:t>
            </a:r>
          </a:p>
        </p:txBody>
      </p:sp>
      <p:grpSp>
        <p:nvGrpSpPr>
          <p:cNvPr id="83972" name="Group 4"/>
          <p:cNvGrpSpPr>
            <a:grpSpLocks/>
          </p:cNvGrpSpPr>
          <p:nvPr/>
        </p:nvGrpSpPr>
        <p:grpSpPr bwMode="auto">
          <a:xfrm>
            <a:off x="4859338" y="3284538"/>
            <a:ext cx="2592387" cy="2506662"/>
            <a:chOff x="1057" y="3517"/>
            <a:chExt cx="2188" cy="2243"/>
          </a:xfrm>
        </p:grpSpPr>
        <p:sp>
          <p:nvSpPr>
            <p:cNvPr id="83973" name="Freeform 5"/>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3974" name="Freeform 6"/>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3975" name="Freeform 7"/>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3976" name="Freeform 8"/>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3977" name="Freeform 9"/>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3978" name="Freeform 10"/>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3979" name="Freeform 11"/>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3980" name="Freeform 12"/>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3981" name="Line 13"/>
            <p:cNvSpPr>
              <a:spLocks noChangeShapeType="1"/>
            </p:cNvSpPr>
            <p:nvPr/>
          </p:nvSpPr>
          <p:spPr bwMode="auto">
            <a:xfrm flipH="1">
              <a:off x="1335" y="3845"/>
              <a:ext cx="851" cy="850"/>
            </a:xfrm>
            <a:prstGeom prst="line">
              <a:avLst/>
            </a:prstGeom>
            <a:noFill/>
            <a:ln w="3175">
              <a:solidFill>
                <a:srgbClr val="000000"/>
              </a:solidFill>
              <a:round/>
              <a:headEnd/>
              <a:tailEnd/>
            </a:ln>
          </p:spPr>
          <p:txBody>
            <a:bodyPr/>
            <a:lstStyle/>
            <a:p>
              <a:endParaRPr lang="en-US"/>
            </a:p>
          </p:txBody>
        </p:sp>
        <p:sp>
          <p:nvSpPr>
            <p:cNvPr id="83982" name="Line 14"/>
            <p:cNvSpPr>
              <a:spLocks noChangeShapeType="1"/>
            </p:cNvSpPr>
            <p:nvPr/>
          </p:nvSpPr>
          <p:spPr bwMode="auto">
            <a:xfrm>
              <a:off x="1335" y="4695"/>
              <a:ext cx="851" cy="850"/>
            </a:xfrm>
            <a:prstGeom prst="line">
              <a:avLst/>
            </a:prstGeom>
            <a:noFill/>
            <a:ln w="3175">
              <a:solidFill>
                <a:srgbClr val="000000"/>
              </a:solidFill>
              <a:round/>
              <a:headEnd/>
              <a:tailEnd/>
            </a:ln>
          </p:spPr>
          <p:txBody>
            <a:bodyPr/>
            <a:lstStyle/>
            <a:p>
              <a:endParaRPr lang="en-US"/>
            </a:p>
          </p:txBody>
        </p:sp>
        <p:sp>
          <p:nvSpPr>
            <p:cNvPr id="83983" name="Line 15"/>
            <p:cNvSpPr>
              <a:spLocks noChangeShapeType="1"/>
            </p:cNvSpPr>
            <p:nvPr/>
          </p:nvSpPr>
          <p:spPr bwMode="auto">
            <a:xfrm>
              <a:off x="2186" y="3845"/>
              <a:ext cx="850" cy="850"/>
            </a:xfrm>
            <a:prstGeom prst="line">
              <a:avLst/>
            </a:prstGeom>
            <a:noFill/>
            <a:ln w="3175">
              <a:solidFill>
                <a:srgbClr val="000000"/>
              </a:solidFill>
              <a:round/>
              <a:headEnd/>
              <a:tailEnd/>
            </a:ln>
          </p:spPr>
          <p:txBody>
            <a:bodyPr/>
            <a:lstStyle/>
            <a:p>
              <a:endParaRPr lang="en-US"/>
            </a:p>
          </p:txBody>
        </p:sp>
        <p:sp>
          <p:nvSpPr>
            <p:cNvPr id="83984" name="Line 16"/>
            <p:cNvSpPr>
              <a:spLocks noChangeShapeType="1"/>
            </p:cNvSpPr>
            <p:nvPr/>
          </p:nvSpPr>
          <p:spPr bwMode="auto">
            <a:xfrm flipH="1">
              <a:off x="2186" y="4695"/>
              <a:ext cx="850" cy="850"/>
            </a:xfrm>
            <a:prstGeom prst="line">
              <a:avLst/>
            </a:prstGeom>
            <a:noFill/>
            <a:ln w="3175">
              <a:solidFill>
                <a:srgbClr val="000000"/>
              </a:solidFill>
              <a:round/>
              <a:headEnd/>
              <a:tailEnd/>
            </a:ln>
          </p:spPr>
          <p:txBody>
            <a:bodyPr/>
            <a:lstStyle/>
            <a:p>
              <a:endParaRPr lang="en-US"/>
            </a:p>
          </p:txBody>
        </p:sp>
        <p:sp>
          <p:nvSpPr>
            <p:cNvPr id="83985" name="Line 17"/>
            <p:cNvSpPr>
              <a:spLocks noChangeShapeType="1"/>
            </p:cNvSpPr>
            <p:nvPr/>
          </p:nvSpPr>
          <p:spPr bwMode="auto">
            <a:xfrm>
              <a:off x="1335" y="4695"/>
              <a:ext cx="1701" cy="1"/>
            </a:xfrm>
            <a:prstGeom prst="line">
              <a:avLst/>
            </a:prstGeom>
            <a:noFill/>
            <a:ln w="3175">
              <a:solidFill>
                <a:srgbClr val="000000"/>
              </a:solidFill>
              <a:round/>
              <a:headEnd/>
              <a:tailEnd/>
            </a:ln>
          </p:spPr>
          <p:txBody>
            <a:bodyPr/>
            <a:lstStyle/>
            <a:p>
              <a:endParaRPr lang="en-US"/>
            </a:p>
          </p:txBody>
        </p:sp>
        <p:sp>
          <p:nvSpPr>
            <p:cNvPr id="83986" name="Rectangle 18"/>
            <p:cNvSpPr>
              <a:spLocks noChangeArrowheads="1"/>
            </p:cNvSpPr>
            <p:nvPr/>
          </p:nvSpPr>
          <p:spPr bwMode="auto">
            <a:xfrm>
              <a:off x="2120" y="3517"/>
              <a:ext cx="71" cy="163"/>
            </a:xfrm>
            <a:prstGeom prst="rect">
              <a:avLst/>
            </a:prstGeom>
            <a:noFill/>
            <a:ln w="9525">
              <a:noFill/>
              <a:miter lim="800000"/>
              <a:headEnd/>
              <a:tailEnd/>
            </a:ln>
          </p:spPr>
          <p:txBody>
            <a:bodyPr wrap="none" lIns="0" tIns="0" rIns="0" bIns="0">
              <a:spAutoFit/>
            </a:bodyPr>
            <a:lstStyle/>
            <a:p>
              <a:r>
                <a:rPr lang="en-US" sz="1200">
                  <a:solidFill>
                    <a:srgbClr val="000000"/>
                  </a:solidFill>
                </a:rPr>
                <a:t>1</a:t>
              </a:r>
              <a:endParaRPr lang="en-US"/>
            </a:p>
          </p:txBody>
        </p:sp>
        <p:sp>
          <p:nvSpPr>
            <p:cNvPr id="83987" name="Rectangle 19"/>
            <p:cNvSpPr>
              <a:spLocks noChangeArrowheads="1"/>
            </p:cNvSpPr>
            <p:nvPr/>
          </p:nvSpPr>
          <p:spPr bwMode="auto">
            <a:xfrm>
              <a:off x="1057" y="4555"/>
              <a:ext cx="71" cy="164"/>
            </a:xfrm>
            <a:prstGeom prst="rect">
              <a:avLst/>
            </a:prstGeom>
            <a:noFill/>
            <a:ln w="9525">
              <a:noFill/>
              <a:miter lim="800000"/>
              <a:headEnd/>
              <a:tailEnd/>
            </a:ln>
          </p:spPr>
          <p:txBody>
            <a:bodyPr wrap="none" lIns="0" tIns="0" rIns="0" bIns="0">
              <a:spAutoFit/>
            </a:bodyPr>
            <a:lstStyle/>
            <a:p>
              <a:r>
                <a:rPr lang="en-US" sz="1200">
                  <a:solidFill>
                    <a:srgbClr val="000000"/>
                  </a:solidFill>
                </a:rPr>
                <a:t>2</a:t>
              </a:r>
              <a:endParaRPr lang="en-US"/>
            </a:p>
          </p:txBody>
        </p:sp>
        <p:sp>
          <p:nvSpPr>
            <p:cNvPr id="83988" name="Rectangle 20"/>
            <p:cNvSpPr>
              <a:spLocks noChangeArrowheads="1"/>
            </p:cNvSpPr>
            <p:nvPr/>
          </p:nvSpPr>
          <p:spPr bwMode="auto">
            <a:xfrm>
              <a:off x="3183" y="4555"/>
              <a:ext cx="62" cy="164"/>
            </a:xfrm>
            <a:prstGeom prst="rect">
              <a:avLst/>
            </a:prstGeom>
            <a:noFill/>
            <a:ln w="9525">
              <a:noFill/>
              <a:miter lim="800000"/>
              <a:headEnd/>
              <a:tailEnd/>
            </a:ln>
          </p:spPr>
          <p:txBody>
            <a:bodyPr lIns="0" tIns="0" rIns="0" bIns="0">
              <a:spAutoFit/>
            </a:bodyPr>
            <a:lstStyle/>
            <a:p>
              <a:r>
                <a:rPr lang="en-US" sz="1200">
                  <a:solidFill>
                    <a:srgbClr val="000000"/>
                  </a:solidFill>
                </a:rPr>
                <a:t>3</a:t>
              </a:r>
              <a:endParaRPr lang="en-US"/>
            </a:p>
          </p:txBody>
        </p:sp>
        <p:sp>
          <p:nvSpPr>
            <p:cNvPr id="83989" name="Rectangle 21"/>
            <p:cNvSpPr>
              <a:spLocks noChangeArrowheads="1"/>
            </p:cNvSpPr>
            <p:nvPr/>
          </p:nvSpPr>
          <p:spPr bwMode="auto">
            <a:xfrm>
              <a:off x="2120" y="5597"/>
              <a:ext cx="71" cy="163"/>
            </a:xfrm>
            <a:prstGeom prst="rect">
              <a:avLst/>
            </a:prstGeom>
            <a:noFill/>
            <a:ln w="9525">
              <a:noFill/>
              <a:miter lim="800000"/>
              <a:headEnd/>
              <a:tailEnd/>
            </a:ln>
          </p:spPr>
          <p:txBody>
            <a:bodyPr wrap="none" lIns="0" tIns="0" rIns="0" bIns="0">
              <a:spAutoFit/>
            </a:bodyPr>
            <a:lstStyle/>
            <a:p>
              <a:r>
                <a:rPr lang="en-US" sz="1200">
                  <a:solidFill>
                    <a:srgbClr val="000000"/>
                  </a:solidFill>
                </a:rPr>
                <a:t>4</a:t>
              </a:r>
              <a:endParaRPr lang="en-US"/>
            </a:p>
          </p:txBody>
        </p:sp>
      </p:gr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b="1" smtClean="0"/>
              <a:t>Derajat (</a:t>
            </a:r>
            <a:r>
              <a:rPr lang="en-US" b="1" i="1" smtClean="0"/>
              <a:t>Degree</a:t>
            </a:r>
            <a:r>
              <a:rPr lang="en-US" b="1" smtClean="0"/>
              <a:t>)</a:t>
            </a:r>
          </a:p>
        </p:txBody>
      </p:sp>
      <p:sp>
        <p:nvSpPr>
          <p:cNvPr id="84995" name="Rectangle 3"/>
          <p:cNvSpPr>
            <a:spLocks noGrp="1" noChangeArrowheads="1"/>
          </p:cNvSpPr>
          <p:nvPr>
            <p:ph type="body" sz="half" idx="1"/>
          </p:nvPr>
        </p:nvSpPr>
        <p:spPr/>
        <p:txBody>
          <a:bodyPr/>
          <a:lstStyle/>
          <a:p>
            <a:pPr eaLnBrk="1" hangingPunct="1">
              <a:buFont typeface="Wingdings" pitchFamily="2" charset="2"/>
              <a:buNone/>
            </a:pPr>
            <a:r>
              <a:rPr lang="en-US" sz="2200" smtClean="0"/>
              <a:t>Tinjau graph </a:t>
            </a:r>
            <a:r>
              <a:rPr lang="en-US" sz="2200" i="1" smtClean="0"/>
              <a:t>G</a:t>
            </a:r>
            <a:r>
              <a:rPr lang="en-US" sz="2200" smtClean="0"/>
              <a:t>3: </a:t>
            </a:r>
          </a:p>
          <a:p>
            <a:pPr eaLnBrk="1" hangingPunct="1">
              <a:buFont typeface="Wingdings" pitchFamily="2" charset="2"/>
              <a:buNone/>
            </a:pPr>
            <a:r>
              <a:rPr lang="en-US" sz="2200" i="1" smtClean="0"/>
              <a:t>d</a:t>
            </a:r>
            <a:r>
              <a:rPr lang="en-US" sz="2200" smtClean="0"/>
              <a:t>(5) = 0    </a:t>
            </a:r>
            <a:r>
              <a:rPr lang="en-US" sz="2200" smtClean="0">
                <a:sym typeface="Wingdings" pitchFamily="2" charset="2"/>
              </a:rPr>
              <a:t></a:t>
            </a:r>
            <a:r>
              <a:rPr lang="en-US" sz="2200" smtClean="0"/>
              <a:t> simpul terpencil</a:t>
            </a:r>
            <a:endParaRPr lang="en-US" sz="2200" i="1" smtClean="0"/>
          </a:p>
          <a:p>
            <a:pPr eaLnBrk="1" hangingPunct="1">
              <a:buFont typeface="Wingdings" pitchFamily="2" charset="2"/>
              <a:buNone/>
            </a:pPr>
            <a:r>
              <a:rPr lang="en-US" sz="2200" i="1" smtClean="0"/>
              <a:t>d</a:t>
            </a:r>
            <a:r>
              <a:rPr lang="en-US" sz="2200" smtClean="0"/>
              <a:t>(4) = 1    </a:t>
            </a:r>
            <a:r>
              <a:rPr lang="en-US" sz="2200" smtClean="0">
                <a:sym typeface="Wingdings" pitchFamily="2" charset="2"/>
              </a:rPr>
              <a:t></a:t>
            </a:r>
            <a:r>
              <a:rPr lang="en-US" sz="2200" smtClean="0"/>
              <a:t> simpul anting-anting (</a:t>
            </a:r>
            <a:r>
              <a:rPr lang="en-US" sz="2200" i="1" smtClean="0"/>
              <a:t>pendant vertex</a:t>
            </a:r>
            <a:r>
              <a:rPr lang="en-US" sz="2200" smtClean="0"/>
              <a:t>)</a:t>
            </a:r>
          </a:p>
          <a:p>
            <a:pPr eaLnBrk="1" hangingPunct="1">
              <a:buFont typeface="Wingdings" pitchFamily="2" charset="2"/>
              <a:buNone/>
            </a:pPr>
            <a:endParaRPr lang="en-US" sz="2200" smtClean="0"/>
          </a:p>
          <a:p>
            <a:pPr eaLnBrk="1" hangingPunct="1">
              <a:buFont typeface="Wingdings" pitchFamily="2" charset="2"/>
              <a:buNone/>
            </a:pPr>
            <a:r>
              <a:rPr lang="en-US" sz="2200" smtClean="0"/>
              <a:t>Tinjau graph </a:t>
            </a:r>
            <a:r>
              <a:rPr lang="en-US" sz="2200" i="1" smtClean="0"/>
              <a:t>G</a:t>
            </a:r>
            <a:r>
              <a:rPr lang="en-US" sz="2200" smtClean="0"/>
              <a:t>2: </a:t>
            </a:r>
          </a:p>
          <a:p>
            <a:pPr eaLnBrk="1" hangingPunct="1">
              <a:buFont typeface="Wingdings" pitchFamily="2" charset="2"/>
              <a:buNone/>
            </a:pPr>
            <a:r>
              <a:rPr lang="en-US" sz="2200" i="1" smtClean="0"/>
              <a:t>d</a:t>
            </a:r>
            <a:r>
              <a:rPr lang="en-US" sz="2200" smtClean="0"/>
              <a:t>(1) = 3     </a:t>
            </a:r>
            <a:r>
              <a:rPr lang="en-US" sz="2200" smtClean="0">
                <a:sym typeface="Wingdings" pitchFamily="2" charset="2"/>
              </a:rPr>
              <a:t></a:t>
            </a:r>
            <a:r>
              <a:rPr lang="en-US" sz="2200" smtClean="0"/>
              <a:t> bersisian dengan sisi ganda	</a:t>
            </a:r>
            <a:endParaRPr lang="en-US" sz="2200" i="1" smtClean="0"/>
          </a:p>
          <a:p>
            <a:pPr eaLnBrk="1" hangingPunct="1">
              <a:buFont typeface="Wingdings" pitchFamily="2" charset="2"/>
              <a:buNone/>
            </a:pPr>
            <a:r>
              <a:rPr lang="en-US" sz="2200" i="1" smtClean="0"/>
              <a:t>d</a:t>
            </a:r>
            <a:r>
              <a:rPr lang="en-US" sz="2200" smtClean="0"/>
              <a:t>(3) = 4     </a:t>
            </a:r>
            <a:r>
              <a:rPr lang="en-US" sz="2200" smtClean="0">
                <a:sym typeface="Wingdings" pitchFamily="2" charset="2"/>
              </a:rPr>
              <a:t></a:t>
            </a:r>
            <a:r>
              <a:rPr lang="en-US" sz="2200" smtClean="0"/>
              <a:t> bersisian dengan sisi gelang (</a:t>
            </a:r>
            <a:r>
              <a:rPr lang="en-US" sz="2200" i="1" smtClean="0"/>
              <a:t>loop</a:t>
            </a:r>
            <a:r>
              <a:rPr lang="en-US" sz="2200" smtClean="0"/>
              <a:t>)	</a:t>
            </a:r>
          </a:p>
        </p:txBody>
      </p:sp>
      <p:sp>
        <p:nvSpPr>
          <p:cNvPr id="84996" name="Rectangle 4"/>
          <p:cNvSpPr>
            <a:spLocks noGrp="1" noChangeArrowheads="1"/>
          </p:cNvSpPr>
          <p:nvPr>
            <p:ph type="body" sz="half" idx="2"/>
          </p:nvPr>
        </p:nvSpPr>
        <p:spPr/>
        <p:txBody>
          <a:bodyPr/>
          <a:lstStyle/>
          <a:p>
            <a:pPr eaLnBrk="1" hangingPunct="1"/>
            <a:r>
              <a:rPr lang="en-US" sz="2200" smtClean="0"/>
              <a:t>Graph G3</a:t>
            </a:r>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a:p>
            <a:pPr eaLnBrk="1" hangingPunct="1"/>
            <a:r>
              <a:rPr lang="en-US" sz="2200" smtClean="0"/>
              <a:t>Graph G2</a:t>
            </a:r>
          </a:p>
        </p:txBody>
      </p:sp>
      <p:sp>
        <p:nvSpPr>
          <p:cNvPr id="84997" name="Freeform 6"/>
          <p:cNvSpPr>
            <a:spLocks/>
          </p:cNvSpPr>
          <p:nvPr/>
        </p:nvSpPr>
        <p:spPr bwMode="auto">
          <a:xfrm>
            <a:off x="5918200" y="2781300"/>
            <a:ext cx="77788" cy="41275"/>
          </a:xfrm>
          <a:custGeom>
            <a:avLst/>
            <a:gdLst>
              <a:gd name="T0" fmla="*/ 0 w 68"/>
              <a:gd name="T1" fmla="*/ 2147483647 h 64"/>
              <a:gd name="T2" fmla="*/ 2147483647 w 68"/>
              <a:gd name="T3" fmla="*/ 2147483647 h 64"/>
              <a:gd name="T4" fmla="*/ 2147483647 w 68"/>
              <a:gd name="T5" fmla="*/ 0 h 64"/>
              <a:gd name="T6" fmla="*/ 2147483647 w 68"/>
              <a:gd name="T7" fmla="*/ 0 h 64"/>
              <a:gd name="T8" fmla="*/ 2147483647 w 68"/>
              <a:gd name="T9" fmla="*/ 2147483647 h 64"/>
              <a:gd name="T10" fmla="*/ 2147483647 w 68"/>
              <a:gd name="T11" fmla="*/ 2147483647 h 64"/>
              <a:gd name="T12" fmla="*/ 2147483647 w 68"/>
              <a:gd name="T13" fmla="*/ 2147483647 h 64"/>
              <a:gd name="T14" fmla="*/ 2147483647 w 68"/>
              <a:gd name="T15" fmla="*/ 2147483647 h 64"/>
              <a:gd name="T16" fmla="*/ 2147483647 w 68"/>
              <a:gd name="T17" fmla="*/ 2147483647 h 64"/>
              <a:gd name="T18" fmla="*/ 2147483647 w 68"/>
              <a:gd name="T19" fmla="*/ 2147483647 h 64"/>
              <a:gd name="T20" fmla="*/ 0 w 68"/>
              <a:gd name="T21" fmla="*/ 2147483647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8" y="15"/>
                </a:lnTo>
                <a:lnTo>
                  <a:pt x="23" y="0"/>
                </a:lnTo>
                <a:lnTo>
                  <a:pt x="46" y="0"/>
                </a:lnTo>
                <a:lnTo>
                  <a:pt x="61" y="15"/>
                </a:lnTo>
                <a:lnTo>
                  <a:pt x="68" y="34"/>
                </a:lnTo>
                <a:lnTo>
                  <a:pt x="61" y="53"/>
                </a:lnTo>
                <a:lnTo>
                  <a:pt x="46" y="64"/>
                </a:lnTo>
                <a:lnTo>
                  <a:pt x="23" y="64"/>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4998" name="Freeform 7"/>
          <p:cNvSpPr>
            <a:spLocks/>
          </p:cNvSpPr>
          <p:nvPr/>
        </p:nvSpPr>
        <p:spPr bwMode="auto">
          <a:xfrm>
            <a:off x="7496175" y="3551238"/>
            <a:ext cx="79375" cy="41275"/>
          </a:xfrm>
          <a:custGeom>
            <a:avLst/>
            <a:gdLst>
              <a:gd name="T0" fmla="*/ 0 w 68"/>
              <a:gd name="T1" fmla="*/ 2147483647 h 65"/>
              <a:gd name="T2" fmla="*/ 2147483647 w 68"/>
              <a:gd name="T3" fmla="*/ 2147483647 h 65"/>
              <a:gd name="T4" fmla="*/ 2147483647 w 68"/>
              <a:gd name="T5" fmla="*/ 0 h 65"/>
              <a:gd name="T6" fmla="*/ 2147483647 w 68"/>
              <a:gd name="T7" fmla="*/ 0 h 65"/>
              <a:gd name="T8" fmla="*/ 2147483647 w 68"/>
              <a:gd name="T9" fmla="*/ 2147483647 h 65"/>
              <a:gd name="T10" fmla="*/ 2147483647 w 68"/>
              <a:gd name="T11" fmla="*/ 2147483647 h 65"/>
              <a:gd name="T12" fmla="*/ 2147483647 w 68"/>
              <a:gd name="T13" fmla="*/ 2147483647 h 65"/>
              <a:gd name="T14" fmla="*/ 2147483647 w 68"/>
              <a:gd name="T15" fmla="*/ 2147483647 h 65"/>
              <a:gd name="T16" fmla="*/ 2147483647 w 68"/>
              <a:gd name="T17" fmla="*/ 2147483647 h 65"/>
              <a:gd name="T18" fmla="*/ 2147483647 w 68"/>
              <a:gd name="T19" fmla="*/ 2147483647 h 65"/>
              <a:gd name="T20" fmla="*/ 0 w 68"/>
              <a:gd name="T21" fmla="*/ 2147483647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5"/>
              <a:gd name="T35" fmla="*/ 68 w 68"/>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5">
                <a:moveTo>
                  <a:pt x="0" y="34"/>
                </a:moveTo>
                <a:lnTo>
                  <a:pt x="8" y="15"/>
                </a:lnTo>
                <a:lnTo>
                  <a:pt x="23" y="0"/>
                </a:lnTo>
                <a:lnTo>
                  <a:pt x="46" y="0"/>
                </a:lnTo>
                <a:lnTo>
                  <a:pt x="61" y="15"/>
                </a:lnTo>
                <a:lnTo>
                  <a:pt x="68" y="34"/>
                </a:lnTo>
                <a:lnTo>
                  <a:pt x="61" y="53"/>
                </a:lnTo>
                <a:lnTo>
                  <a:pt x="46" y="65"/>
                </a:lnTo>
                <a:lnTo>
                  <a:pt x="23" y="65"/>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4999" name="Freeform 8"/>
          <p:cNvSpPr>
            <a:spLocks/>
          </p:cNvSpPr>
          <p:nvPr/>
        </p:nvSpPr>
        <p:spPr bwMode="auto">
          <a:xfrm>
            <a:off x="6707188" y="3440113"/>
            <a:ext cx="79375" cy="41275"/>
          </a:xfrm>
          <a:custGeom>
            <a:avLst/>
            <a:gdLst>
              <a:gd name="T0" fmla="*/ 0 w 68"/>
              <a:gd name="T1" fmla="*/ 2147483647 h 64"/>
              <a:gd name="T2" fmla="*/ 2147483647 w 68"/>
              <a:gd name="T3" fmla="*/ 2147483647 h 64"/>
              <a:gd name="T4" fmla="*/ 2147483647 w 68"/>
              <a:gd name="T5" fmla="*/ 0 h 64"/>
              <a:gd name="T6" fmla="*/ 2147483647 w 68"/>
              <a:gd name="T7" fmla="*/ 0 h 64"/>
              <a:gd name="T8" fmla="*/ 2147483647 w 68"/>
              <a:gd name="T9" fmla="*/ 2147483647 h 64"/>
              <a:gd name="T10" fmla="*/ 2147483647 w 68"/>
              <a:gd name="T11" fmla="*/ 2147483647 h 64"/>
              <a:gd name="T12" fmla="*/ 2147483647 w 68"/>
              <a:gd name="T13" fmla="*/ 2147483647 h 64"/>
              <a:gd name="T14" fmla="*/ 2147483647 w 68"/>
              <a:gd name="T15" fmla="*/ 2147483647 h 64"/>
              <a:gd name="T16" fmla="*/ 2147483647 w 68"/>
              <a:gd name="T17" fmla="*/ 2147483647 h 64"/>
              <a:gd name="T18" fmla="*/ 2147483647 w 68"/>
              <a:gd name="T19" fmla="*/ 2147483647 h 64"/>
              <a:gd name="T20" fmla="*/ 0 w 68"/>
              <a:gd name="T21" fmla="*/ 2147483647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7" y="15"/>
                </a:lnTo>
                <a:lnTo>
                  <a:pt x="22" y="0"/>
                </a:lnTo>
                <a:lnTo>
                  <a:pt x="45" y="0"/>
                </a:lnTo>
                <a:lnTo>
                  <a:pt x="60" y="15"/>
                </a:lnTo>
                <a:lnTo>
                  <a:pt x="68" y="34"/>
                </a:lnTo>
                <a:lnTo>
                  <a:pt x="60" y="53"/>
                </a:lnTo>
                <a:lnTo>
                  <a:pt x="45" y="64"/>
                </a:lnTo>
                <a:lnTo>
                  <a:pt x="22" y="64"/>
                </a:lnTo>
                <a:lnTo>
                  <a:pt x="7"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5000" name="Freeform 9"/>
          <p:cNvSpPr>
            <a:spLocks/>
          </p:cNvSpPr>
          <p:nvPr/>
        </p:nvSpPr>
        <p:spPr bwMode="auto">
          <a:xfrm>
            <a:off x="5524500" y="3551238"/>
            <a:ext cx="77788" cy="41275"/>
          </a:xfrm>
          <a:custGeom>
            <a:avLst/>
            <a:gdLst>
              <a:gd name="T0" fmla="*/ 0 w 68"/>
              <a:gd name="T1" fmla="*/ 2147483647 h 65"/>
              <a:gd name="T2" fmla="*/ 2147483647 w 68"/>
              <a:gd name="T3" fmla="*/ 2147483647 h 65"/>
              <a:gd name="T4" fmla="*/ 2147483647 w 68"/>
              <a:gd name="T5" fmla="*/ 0 h 65"/>
              <a:gd name="T6" fmla="*/ 2147483647 w 68"/>
              <a:gd name="T7" fmla="*/ 0 h 65"/>
              <a:gd name="T8" fmla="*/ 2147483647 w 68"/>
              <a:gd name="T9" fmla="*/ 2147483647 h 65"/>
              <a:gd name="T10" fmla="*/ 2147483647 w 68"/>
              <a:gd name="T11" fmla="*/ 2147483647 h 65"/>
              <a:gd name="T12" fmla="*/ 2147483647 w 68"/>
              <a:gd name="T13" fmla="*/ 2147483647 h 65"/>
              <a:gd name="T14" fmla="*/ 2147483647 w 68"/>
              <a:gd name="T15" fmla="*/ 2147483647 h 65"/>
              <a:gd name="T16" fmla="*/ 2147483647 w 68"/>
              <a:gd name="T17" fmla="*/ 2147483647 h 65"/>
              <a:gd name="T18" fmla="*/ 2147483647 w 68"/>
              <a:gd name="T19" fmla="*/ 2147483647 h 65"/>
              <a:gd name="T20" fmla="*/ 0 w 68"/>
              <a:gd name="T21" fmla="*/ 2147483647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5"/>
              <a:gd name="T35" fmla="*/ 68 w 68"/>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5">
                <a:moveTo>
                  <a:pt x="0" y="34"/>
                </a:moveTo>
                <a:lnTo>
                  <a:pt x="7" y="15"/>
                </a:lnTo>
                <a:lnTo>
                  <a:pt x="22" y="0"/>
                </a:lnTo>
                <a:lnTo>
                  <a:pt x="45" y="0"/>
                </a:lnTo>
                <a:lnTo>
                  <a:pt x="60" y="15"/>
                </a:lnTo>
                <a:lnTo>
                  <a:pt x="68" y="34"/>
                </a:lnTo>
                <a:lnTo>
                  <a:pt x="60" y="53"/>
                </a:lnTo>
                <a:lnTo>
                  <a:pt x="45" y="65"/>
                </a:lnTo>
                <a:lnTo>
                  <a:pt x="22" y="65"/>
                </a:lnTo>
                <a:lnTo>
                  <a:pt x="7"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5001" name="Freeform 10"/>
          <p:cNvSpPr>
            <a:spLocks/>
          </p:cNvSpPr>
          <p:nvPr/>
        </p:nvSpPr>
        <p:spPr bwMode="auto">
          <a:xfrm>
            <a:off x="7496175" y="3221038"/>
            <a:ext cx="79375" cy="41275"/>
          </a:xfrm>
          <a:custGeom>
            <a:avLst/>
            <a:gdLst>
              <a:gd name="T0" fmla="*/ 0 w 68"/>
              <a:gd name="T1" fmla="*/ 2147483647 h 64"/>
              <a:gd name="T2" fmla="*/ 2147483647 w 68"/>
              <a:gd name="T3" fmla="*/ 2147483647 h 64"/>
              <a:gd name="T4" fmla="*/ 2147483647 w 68"/>
              <a:gd name="T5" fmla="*/ 0 h 64"/>
              <a:gd name="T6" fmla="*/ 2147483647 w 68"/>
              <a:gd name="T7" fmla="*/ 0 h 64"/>
              <a:gd name="T8" fmla="*/ 2147483647 w 68"/>
              <a:gd name="T9" fmla="*/ 2147483647 h 64"/>
              <a:gd name="T10" fmla="*/ 2147483647 w 68"/>
              <a:gd name="T11" fmla="*/ 2147483647 h 64"/>
              <a:gd name="T12" fmla="*/ 2147483647 w 68"/>
              <a:gd name="T13" fmla="*/ 2147483647 h 64"/>
              <a:gd name="T14" fmla="*/ 2147483647 w 68"/>
              <a:gd name="T15" fmla="*/ 2147483647 h 64"/>
              <a:gd name="T16" fmla="*/ 2147483647 w 68"/>
              <a:gd name="T17" fmla="*/ 2147483647 h 64"/>
              <a:gd name="T18" fmla="*/ 2147483647 w 68"/>
              <a:gd name="T19" fmla="*/ 2147483647 h 64"/>
              <a:gd name="T20" fmla="*/ 0 w 68"/>
              <a:gd name="T21" fmla="*/ 2147483647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8" y="15"/>
                </a:lnTo>
                <a:lnTo>
                  <a:pt x="23" y="0"/>
                </a:lnTo>
                <a:lnTo>
                  <a:pt x="46" y="0"/>
                </a:lnTo>
                <a:lnTo>
                  <a:pt x="61" y="15"/>
                </a:lnTo>
                <a:lnTo>
                  <a:pt x="68" y="34"/>
                </a:lnTo>
                <a:lnTo>
                  <a:pt x="61" y="53"/>
                </a:lnTo>
                <a:lnTo>
                  <a:pt x="46" y="64"/>
                </a:lnTo>
                <a:lnTo>
                  <a:pt x="23" y="64"/>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5002" name="Line 11"/>
          <p:cNvSpPr>
            <a:spLocks noChangeShapeType="1"/>
          </p:cNvSpPr>
          <p:nvPr/>
        </p:nvSpPr>
        <p:spPr bwMode="auto">
          <a:xfrm flipH="1">
            <a:off x="5562600" y="2803525"/>
            <a:ext cx="393700" cy="768350"/>
          </a:xfrm>
          <a:prstGeom prst="line">
            <a:avLst/>
          </a:prstGeom>
          <a:noFill/>
          <a:ln w="2540">
            <a:solidFill>
              <a:srgbClr val="000000"/>
            </a:solidFill>
            <a:round/>
            <a:headEnd/>
            <a:tailEnd/>
          </a:ln>
        </p:spPr>
        <p:txBody>
          <a:bodyPr/>
          <a:lstStyle/>
          <a:p>
            <a:endParaRPr lang="en-US"/>
          </a:p>
        </p:txBody>
      </p:sp>
      <p:sp>
        <p:nvSpPr>
          <p:cNvPr id="85003" name="Line 12"/>
          <p:cNvSpPr>
            <a:spLocks noChangeShapeType="1"/>
          </p:cNvSpPr>
          <p:nvPr/>
        </p:nvSpPr>
        <p:spPr bwMode="auto">
          <a:xfrm>
            <a:off x="6746875" y="3462338"/>
            <a:ext cx="788988" cy="109537"/>
          </a:xfrm>
          <a:prstGeom prst="line">
            <a:avLst/>
          </a:prstGeom>
          <a:noFill/>
          <a:ln w="2540">
            <a:solidFill>
              <a:srgbClr val="000000"/>
            </a:solidFill>
            <a:round/>
            <a:headEnd/>
            <a:tailEnd/>
          </a:ln>
        </p:spPr>
        <p:txBody>
          <a:bodyPr/>
          <a:lstStyle/>
          <a:p>
            <a:endParaRPr lang="en-US"/>
          </a:p>
        </p:txBody>
      </p:sp>
      <p:sp>
        <p:nvSpPr>
          <p:cNvPr id="85004" name="Line 13"/>
          <p:cNvSpPr>
            <a:spLocks noChangeShapeType="1"/>
          </p:cNvSpPr>
          <p:nvPr/>
        </p:nvSpPr>
        <p:spPr bwMode="auto">
          <a:xfrm flipV="1">
            <a:off x="5562600" y="3462338"/>
            <a:ext cx="1184275" cy="109537"/>
          </a:xfrm>
          <a:prstGeom prst="line">
            <a:avLst/>
          </a:prstGeom>
          <a:noFill/>
          <a:ln w="2540">
            <a:solidFill>
              <a:srgbClr val="000000"/>
            </a:solidFill>
            <a:round/>
            <a:headEnd/>
            <a:tailEnd/>
          </a:ln>
        </p:spPr>
        <p:txBody>
          <a:bodyPr/>
          <a:lstStyle/>
          <a:p>
            <a:endParaRPr lang="en-US"/>
          </a:p>
        </p:txBody>
      </p:sp>
      <p:sp>
        <p:nvSpPr>
          <p:cNvPr id="85005" name="Line 14"/>
          <p:cNvSpPr>
            <a:spLocks noChangeShapeType="1"/>
          </p:cNvSpPr>
          <p:nvPr/>
        </p:nvSpPr>
        <p:spPr bwMode="auto">
          <a:xfrm>
            <a:off x="5956300" y="2803525"/>
            <a:ext cx="790575" cy="658813"/>
          </a:xfrm>
          <a:prstGeom prst="line">
            <a:avLst/>
          </a:prstGeom>
          <a:noFill/>
          <a:ln w="2540">
            <a:solidFill>
              <a:srgbClr val="000000"/>
            </a:solidFill>
            <a:round/>
            <a:headEnd/>
            <a:tailEnd/>
          </a:ln>
        </p:spPr>
        <p:txBody>
          <a:bodyPr/>
          <a:lstStyle/>
          <a:p>
            <a:endParaRPr lang="en-US"/>
          </a:p>
        </p:txBody>
      </p:sp>
      <p:sp>
        <p:nvSpPr>
          <p:cNvPr id="85006" name="Rectangle 15"/>
          <p:cNvSpPr>
            <a:spLocks noChangeArrowheads="1"/>
          </p:cNvSpPr>
          <p:nvPr/>
        </p:nvSpPr>
        <p:spPr bwMode="auto">
          <a:xfrm>
            <a:off x="6084888" y="2636838"/>
            <a:ext cx="112712" cy="244475"/>
          </a:xfrm>
          <a:prstGeom prst="rect">
            <a:avLst/>
          </a:prstGeom>
          <a:noFill/>
          <a:ln w="9525">
            <a:noFill/>
            <a:miter lim="800000"/>
            <a:headEnd/>
            <a:tailEnd/>
          </a:ln>
        </p:spPr>
        <p:txBody>
          <a:bodyPr wrap="none" lIns="0" tIns="0" rIns="0" bIns="0">
            <a:spAutoFit/>
          </a:bodyPr>
          <a:lstStyle/>
          <a:p>
            <a:r>
              <a:rPr lang="en-US" sz="1600">
                <a:solidFill>
                  <a:srgbClr val="000000"/>
                </a:solidFill>
              </a:rPr>
              <a:t>1</a:t>
            </a:r>
            <a:endParaRPr lang="en-US"/>
          </a:p>
        </p:txBody>
      </p:sp>
      <p:sp>
        <p:nvSpPr>
          <p:cNvPr id="85007" name="Rectangle 16"/>
          <p:cNvSpPr>
            <a:spLocks noChangeArrowheads="1"/>
          </p:cNvSpPr>
          <p:nvPr/>
        </p:nvSpPr>
        <p:spPr bwMode="auto">
          <a:xfrm>
            <a:off x="5453063" y="3617913"/>
            <a:ext cx="112712" cy="244475"/>
          </a:xfrm>
          <a:prstGeom prst="rect">
            <a:avLst/>
          </a:prstGeom>
          <a:noFill/>
          <a:ln w="9525">
            <a:noFill/>
            <a:miter lim="800000"/>
            <a:headEnd/>
            <a:tailEnd/>
          </a:ln>
        </p:spPr>
        <p:txBody>
          <a:bodyPr wrap="none" lIns="0" tIns="0" rIns="0" bIns="0">
            <a:spAutoFit/>
          </a:bodyPr>
          <a:lstStyle/>
          <a:p>
            <a:r>
              <a:rPr lang="en-US" sz="1600">
                <a:solidFill>
                  <a:srgbClr val="000000"/>
                </a:solidFill>
              </a:rPr>
              <a:t>2</a:t>
            </a:r>
            <a:endParaRPr lang="en-US"/>
          </a:p>
        </p:txBody>
      </p:sp>
      <p:sp>
        <p:nvSpPr>
          <p:cNvPr id="85008" name="Rectangle 17"/>
          <p:cNvSpPr>
            <a:spLocks noChangeArrowheads="1"/>
          </p:cNvSpPr>
          <p:nvPr/>
        </p:nvSpPr>
        <p:spPr bwMode="auto">
          <a:xfrm>
            <a:off x="6686550" y="3484563"/>
            <a:ext cx="112713" cy="244475"/>
          </a:xfrm>
          <a:prstGeom prst="rect">
            <a:avLst/>
          </a:prstGeom>
          <a:noFill/>
          <a:ln w="9525">
            <a:noFill/>
            <a:miter lim="800000"/>
            <a:headEnd/>
            <a:tailEnd/>
          </a:ln>
        </p:spPr>
        <p:txBody>
          <a:bodyPr wrap="none" lIns="0" tIns="0" rIns="0" bIns="0">
            <a:spAutoFit/>
          </a:bodyPr>
          <a:lstStyle/>
          <a:p>
            <a:r>
              <a:rPr lang="en-US" sz="1600">
                <a:solidFill>
                  <a:srgbClr val="000000"/>
                </a:solidFill>
              </a:rPr>
              <a:t>3</a:t>
            </a:r>
            <a:endParaRPr lang="en-US"/>
          </a:p>
        </p:txBody>
      </p:sp>
      <p:sp>
        <p:nvSpPr>
          <p:cNvPr id="85009" name="Rectangle 18"/>
          <p:cNvSpPr>
            <a:spLocks noChangeArrowheads="1"/>
          </p:cNvSpPr>
          <p:nvPr/>
        </p:nvSpPr>
        <p:spPr bwMode="auto">
          <a:xfrm>
            <a:off x="7523163" y="3621088"/>
            <a:ext cx="112712" cy="244475"/>
          </a:xfrm>
          <a:prstGeom prst="rect">
            <a:avLst/>
          </a:prstGeom>
          <a:noFill/>
          <a:ln w="9525">
            <a:noFill/>
            <a:miter lim="800000"/>
            <a:headEnd/>
            <a:tailEnd/>
          </a:ln>
        </p:spPr>
        <p:txBody>
          <a:bodyPr wrap="none" lIns="0" tIns="0" rIns="0" bIns="0">
            <a:spAutoFit/>
          </a:bodyPr>
          <a:lstStyle/>
          <a:p>
            <a:r>
              <a:rPr lang="en-US" sz="1600">
                <a:solidFill>
                  <a:srgbClr val="000000"/>
                </a:solidFill>
              </a:rPr>
              <a:t>4</a:t>
            </a:r>
            <a:endParaRPr lang="en-US"/>
          </a:p>
        </p:txBody>
      </p:sp>
      <p:sp>
        <p:nvSpPr>
          <p:cNvPr id="85010" name="Rectangle 19"/>
          <p:cNvSpPr>
            <a:spLocks noChangeArrowheads="1"/>
          </p:cNvSpPr>
          <p:nvPr/>
        </p:nvSpPr>
        <p:spPr bwMode="auto">
          <a:xfrm>
            <a:off x="7751763" y="2951163"/>
            <a:ext cx="112712" cy="244475"/>
          </a:xfrm>
          <a:prstGeom prst="rect">
            <a:avLst/>
          </a:prstGeom>
          <a:noFill/>
          <a:ln w="9525">
            <a:noFill/>
            <a:miter lim="800000"/>
            <a:headEnd/>
            <a:tailEnd/>
          </a:ln>
        </p:spPr>
        <p:txBody>
          <a:bodyPr wrap="none" lIns="0" tIns="0" rIns="0" bIns="0">
            <a:spAutoFit/>
          </a:bodyPr>
          <a:lstStyle/>
          <a:p>
            <a:r>
              <a:rPr lang="en-US" sz="1600">
                <a:solidFill>
                  <a:srgbClr val="000000"/>
                </a:solidFill>
              </a:rPr>
              <a:t>5</a:t>
            </a:r>
            <a:endParaRPr lang="en-US"/>
          </a:p>
        </p:txBody>
      </p:sp>
      <p:grpSp>
        <p:nvGrpSpPr>
          <p:cNvPr id="85011" name="Group 20"/>
          <p:cNvGrpSpPr>
            <a:grpSpLocks/>
          </p:cNvGrpSpPr>
          <p:nvPr/>
        </p:nvGrpSpPr>
        <p:grpSpPr bwMode="auto">
          <a:xfrm>
            <a:off x="5435600" y="4365625"/>
            <a:ext cx="2416175" cy="1490663"/>
            <a:chOff x="4168" y="2308"/>
            <a:chExt cx="2854" cy="1936"/>
          </a:xfrm>
        </p:grpSpPr>
        <p:sp>
          <p:nvSpPr>
            <p:cNvPr id="85012" name="Freeform 21"/>
            <p:cNvSpPr>
              <a:spLocks/>
            </p:cNvSpPr>
            <p:nvPr/>
          </p:nvSpPr>
          <p:spPr bwMode="auto">
            <a:xfrm>
              <a:off x="5012" y="2508"/>
              <a:ext cx="68" cy="64"/>
            </a:xfrm>
            <a:custGeom>
              <a:avLst/>
              <a:gdLst>
                <a:gd name="T0" fmla="*/ 0 w 68"/>
                <a:gd name="T1" fmla="*/ 34 h 64"/>
                <a:gd name="T2" fmla="*/ 4 w 68"/>
                <a:gd name="T3" fmla="*/ 15 h 64"/>
                <a:gd name="T4" fmla="*/ 23 w 68"/>
                <a:gd name="T5" fmla="*/ 0 h 64"/>
                <a:gd name="T6" fmla="*/ 42 w 68"/>
                <a:gd name="T7" fmla="*/ 0 h 64"/>
                <a:gd name="T8" fmla="*/ 61 w 68"/>
                <a:gd name="T9" fmla="*/ 15 h 64"/>
                <a:gd name="T10" fmla="*/ 68 w 68"/>
                <a:gd name="T11" fmla="*/ 34 h 64"/>
                <a:gd name="T12" fmla="*/ 61 w 68"/>
                <a:gd name="T13" fmla="*/ 53 h 64"/>
                <a:gd name="T14" fmla="*/ 42 w 68"/>
                <a:gd name="T15" fmla="*/ 64 h 64"/>
                <a:gd name="T16" fmla="*/ 23 w 68"/>
                <a:gd name="T17" fmla="*/ 64 h 64"/>
                <a:gd name="T18" fmla="*/ 4 w 68"/>
                <a:gd name="T19" fmla="*/ 53 h 64"/>
                <a:gd name="T20" fmla="*/ 0 w 68"/>
                <a:gd name="T21" fmla="*/ 34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4" y="15"/>
                  </a:lnTo>
                  <a:lnTo>
                    <a:pt x="23" y="0"/>
                  </a:lnTo>
                  <a:lnTo>
                    <a:pt x="42" y="0"/>
                  </a:lnTo>
                  <a:lnTo>
                    <a:pt x="61" y="15"/>
                  </a:lnTo>
                  <a:lnTo>
                    <a:pt x="68" y="34"/>
                  </a:lnTo>
                  <a:lnTo>
                    <a:pt x="61" y="53"/>
                  </a:lnTo>
                  <a:lnTo>
                    <a:pt x="42" y="64"/>
                  </a:lnTo>
                  <a:lnTo>
                    <a:pt x="23" y="64"/>
                  </a:lnTo>
                  <a:lnTo>
                    <a:pt x="4"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5013" name="Freeform 22"/>
            <p:cNvSpPr>
              <a:spLocks/>
            </p:cNvSpPr>
            <p:nvPr/>
          </p:nvSpPr>
          <p:spPr bwMode="auto">
            <a:xfrm>
              <a:off x="4331" y="3870"/>
              <a:ext cx="68" cy="64"/>
            </a:xfrm>
            <a:custGeom>
              <a:avLst/>
              <a:gdLst>
                <a:gd name="T0" fmla="*/ 0 w 68"/>
                <a:gd name="T1" fmla="*/ 34 h 64"/>
                <a:gd name="T2" fmla="*/ 4 w 68"/>
                <a:gd name="T3" fmla="*/ 15 h 64"/>
                <a:gd name="T4" fmla="*/ 23 w 68"/>
                <a:gd name="T5" fmla="*/ 0 h 64"/>
                <a:gd name="T6" fmla="*/ 41 w 68"/>
                <a:gd name="T7" fmla="*/ 0 h 64"/>
                <a:gd name="T8" fmla="*/ 60 w 68"/>
                <a:gd name="T9" fmla="*/ 15 h 64"/>
                <a:gd name="T10" fmla="*/ 68 w 68"/>
                <a:gd name="T11" fmla="*/ 34 h 64"/>
                <a:gd name="T12" fmla="*/ 60 w 68"/>
                <a:gd name="T13" fmla="*/ 53 h 64"/>
                <a:gd name="T14" fmla="*/ 41 w 68"/>
                <a:gd name="T15" fmla="*/ 64 h 64"/>
                <a:gd name="T16" fmla="*/ 23 w 68"/>
                <a:gd name="T17" fmla="*/ 64 h 64"/>
                <a:gd name="T18" fmla="*/ 4 w 68"/>
                <a:gd name="T19" fmla="*/ 53 h 64"/>
                <a:gd name="T20" fmla="*/ 0 w 68"/>
                <a:gd name="T21" fmla="*/ 34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4" y="15"/>
                  </a:lnTo>
                  <a:lnTo>
                    <a:pt x="23" y="0"/>
                  </a:lnTo>
                  <a:lnTo>
                    <a:pt x="41" y="0"/>
                  </a:lnTo>
                  <a:lnTo>
                    <a:pt x="60" y="15"/>
                  </a:lnTo>
                  <a:lnTo>
                    <a:pt x="68" y="34"/>
                  </a:lnTo>
                  <a:lnTo>
                    <a:pt x="60" y="53"/>
                  </a:lnTo>
                  <a:lnTo>
                    <a:pt x="41" y="64"/>
                  </a:lnTo>
                  <a:lnTo>
                    <a:pt x="23" y="64"/>
                  </a:lnTo>
                  <a:lnTo>
                    <a:pt x="4"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5014" name="Freeform 23"/>
            <p:cNvSpPr>
              <a:spLocks/>
            </p:cNvSpPr>
            <p:nvPr/>
          </p:nvSpPr>
          <p:spPr bwMode="auto">
            <a:xfrm>
              <a:off x="6375" y="3870"/>
              <a:ext cx="68" cy="64"/>
            </a:xfrm>
            <a:custGeom>
              <a:avLst/>
              <a:gdLst>
                <a:gd name="T0" fmla="*/ 0 w 68"/>
                <a:gd name="T1" fmla="*/ 34 h 64"/>
                <a:gd name="T2" fmla="*/ 4 w 68"/>
                <a:gd name="T3" fmla="*/ 15 h 64"/>
                <a:gd name="T4" fmla="*/ 23 w 68"/>
                <a:gd name="T5" fmla="*/ 0 h 64"/>
                <a:gd name="T6" fmla="*/ 42 w 68"/>
                <a:gd name="T7" fmla="*/ 0 h 64"/>
                <a:gd name="T8" fmla="*/ 61 w 68"/>
                <a:gd name="T9" fmla="*/ 15 h 64"/>
                <a:gd name="T10" fmla="*/ 68 w 68"/>
                <a:gd name="T11" fmla="*/ 34 h 64"/>
                <a:gd name="T12" fmla="*/ 61 w 68"/>
                <a:gd name="T13" fmla="*/ 53 h 64"/>
                <a:gd name="T14" fmla="*/ 42 w 68"/>
                <a:gd name="T15" fmla="*/ 64 h 64"/>
                <a:gd name="T16" fmla="*/ 23 w 68"/>
                <a:gd name="T17" fmla="*/ 64 h 64"/>
                <a:gd name="T18" fmla="*/ 4 w 68"/>
                <a:gd name="T19" fmla="*/ 53 h 64"/>
                <a:gd name="T20" fmla="*/ 0 w 68"/>
                <a:gd name="T21" fmla="*/ 34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4" y="15"/>
                  </a:lnTo>
                  <a:lnTo>
                    <a:pt x="23" y="0"/>
                  </a:lnTo>
                  <a:lnTo>
                    <a:pt x="42" y="0"/>
                  </a:lnTo>
                  <a:lnTo>
                    <a:pt x="61" y="15"/>
                  </a:lnTo>
                  <a:lnTo>
                    <a:pt x="68" y="34"/>
                  </a:lnTo>
                  <a:lnTo>
                    <a:pt x="61" y="53"/>
                  </a:lnTo>
                  <a:lnTo>
                    <a:pt x="42" y="64"/>
                  </a:lnTo>
                  <a:lnTo>
                    <a:pt x="23" y="64"/>
                  </a:lnTo>
                  <a:lnTo>
                    <a:pt x="4"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5015" name="Line 24"/>
            <p:cNvSpPr>
              <a:spLocks noChangeShapeType="1"/>
            </p:cNvSpPr>
            <p:nvPr/>
          </p:nvSpPr>
          <p:spPr bwMode="auto">
            <a:xfrm flipH="1">
              <a:off x="4365" y="2542"/>
              <a:ext cx="681" cy="1362"/>
            </a:xfrm>
            <a:prstGeom prst="line">
              <a:avLst/>
            </a:prstGeom>
            <a:noFill/>
            <a:ln w="2540">
              <a:solidFill>
                <a:srgbClr val="000000"/>
              </a:solidFill>
              <a:round/>
              <a:headEnd/>
              <a:tailEnd/>
            </a:ln>
          </p:spPr>
          <p:txBody>
            <a:bodyPr/>
            <a:lstStyle/>
            <a:p>
              <a:endParaRPr lang="en-US"/>
            </a:p>
          </p:txBody>
        </p:sp>
        <p:sp>
          <p:nvSpPr>
            <p:cNvPr id="85016" name="Line 25"/>
            <p:cNvSpPr>
              <a:spLocks noChangeShapeType="1"/>
            </p:cNvSpPr>
            <p:nvPr/>
          </p:nvSpPr>
          <p:spPr bwMode="auto">
            <a:xfrm>
              <a:off x="5046" y="2542"/>
              <a:ext cx="1363" cy="1362"/>
            </a:xfrm>
            <a:prstGeom prst="line">
              <a:avLst/>
            </a:prstGeom>
            <a:noFill/>
            <a:ln w="2540">
              <a:solidFill>
                <a:srgbClr val="000000"/>
              </a:solidFill>
              <a:round/>
              <a:headEnd/>
              <a:tailEnd/>
            </a:ln>
          </p:spPr>
          <p:txBody>
            <a:bodyPr/>
            <a:lstStyle/>
            <a:p>
              <a:endParaRPr lang="en-US"/>
            </a:p>
          </p:txBody>
        </p:sp>
        <p:sp>
          <p:nvSpPr>
            <p:cNvPr id="85017" name="Line 26"/>
            <p:cNvSpPr>
              <a:spLocks noChangeShapeType="1"/>
            </p:cNvSpPr>
            <p:nvPr/>
          </p:nvSpPr>
          <p:spPr bwMode="auto">
            <a:xfrm>
              <a:off x="4365" y="3904"/>
              <a:ext cx="2044" cy="1"/>
            </a:xfrm>
            <a:prstGeom prst="line">
              <a:avLst/>
            </a:prstGeom>
            <a:noFill/>
            <a:ln w="2540">
              <a:solidFill>
                <a:srgbClr val="000000"/>
              </a:solidFill>
              <a:round/>
              <a:headEnd/>
              <a:tailEnd/>
            </a:ln>
          </p:spPr>
          <p:txBody>
            <a:bodyPr/>
            <a:lstStyle/>
            <a:p>
              <a:endParaRPr lang="en-US"/>
            </a:p>
          </p:txBody>
        </p:sp>
        <p:sp>
          <p:nvSpPr>
            <p:cNvPr id="85018" name="Freeform 27"/>
            <p:cNvSpPr>
              <a:spLocks/>
            </p:cNvSpPr>
            <p:nvPr/>
          </p:nvSpPr>
          <p:spPr bwMode="auto">
            <a:xfrm>
              <a:off x="4259" y="2542"/>
              <a:ext cx="787" cy="1362"/>
            </a:xfrm>
            <a:custGeom>
              <a:avLst/>
              <a:gdLst>
                <a:gd name="T0" fmla="*/ 787 w 787"/>
                <a:gd name="T1" fmla="*/ 0 h 1362"/>
                <a:gd name="T2" fmla="*/ 693 w 787"/>
                <a:gd name="T3" fmla="*/ 42 h 1362"/>
                <a:gd name="T4" fmla="*/ 606 w 787"/>
                <a:gd name="T5" fmla="*/ 83 h 1362"/>
                <a:gd name="T6" fmla="*/ 522 w 787"/>
                <a:gd name="T7" fmla="*/ 132 h 1362"/>
                <a:gd name="T8" fmla="*/ 447 w 787"/>
                <a:gd name="T9" fmla="*/ 178 h 1362"/>
                <a:gd name="T10" fmla="*/ 375 w 787"/>
                <a:gd name="T11" fmla="*/ 227 h 1362"/>
                <a:gd name="T12" fmla="*/ 310 w 787"/>
                <a:gd name="T13" fmla="*/ 280 h 1362"/>
                <a:gd name="T14" fmla="*/ 254 w 787"/>
                <a:gd name="T15" fmla="*/ 333 h 1362"/>
                <a:gd name="T16" fmla="*/ 201 w 787"/>
                <a:gd name="T17" fmla="*/ 386 h 1362"/>
                <a:gd name="T18" fmla="*/ 155 w 787"/>
                <a:gd name="T19" fmla="*/ 443 h 1362"/>
                <a:gd name="T20" fmla="*/ 113 w 787"/>
                <a:gd name="T21" fmla="*/ 503 h 1362"/>
                <a:gd name="T22" fmla="*/ 79 w 787"/>
                <a:gd name="T23" fmla="*/ 564 h 1362"/>
                <a:gd name="T24" fmla="*/ 53 w 787"/>
                <a:gd name="T25" fmla="*/ 628 h 1362"/>
                <a:gd name="T26" fmla="*/ 30 w 787"/>
                <a:gd name="T27" fmla="*/ 692 h 1362"/>
                <a:gd name="T28" fmla="*/ 15 w 787"/>
                <a:gd name="T29" fmla="*/ 760 h 1362"/>
                <a:gd name="T30" fmla="*/ 4 w 787"/>
                <a:gd name="T31" fmla="*/ 829 h 1362"/>
                <a:gd name="T32" fmla="*/ 0 w 787"/>
                <a:gd name="T33" fmla="*/ 897 h 1362"/>
                <a:gd name="T34" fmla="*/ 4 w 787"/>
                <a:gd name="T35" fmla="*/ 969 h 1362"/>
                <a:gd name="T36" fmla="*/ 11 w 787"/>
                <a:gd name="T37" fmla="*/ 1044 h 1362"/>
                <a:gd name="T38" fmla="*/ 26 w 787"/>
                <a:gd name="T39" fmla="*/ 1120 h 1362"/>
                <a:gd name="T40" fmla="*/ 45 w 787"/>
                <a:gd name="T41" fmla="*/ 1199 h 1362"/>
                <a:gd name="T42" fmla="*/ 72 w 787"/>
                <a:gd name="T43" fmla="*/ 1279 h 1362"/>
                <a:gd name="T44" fmla="*/ 106 w 787"/>
                <a:gd name="T45" fmla="*/ 1362 h 13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7"/>
                <a:gd name="T70" fmla="*/ 0 h 1362"/>
                <a:gd name="T71" fmla="*/ 787 w 787"/>
                <a:gd name="T72" fmla="*/ 1362 h 13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7" h="1362">
                  <a:moveTo>
                    <a:pt x="787" y="0"/>
                  </a:moveTo>
                  <a:lnTo>
                    <a:pt x="693" y="42"/>
                  </a:lnTo>
                  <a:lnTo>
                    <a:pt x="606" y="83"/>
                  </a:lnTo>
                  <a:lnTo>
                    <a:pt x="522" y="132"/>
                  </a:lnTo>
                  <a:lnTo>
                    <a:pt x="447" y="178"/>
                  </a:lnTo>
                  <a:lnTo>
                    <a:pt x="375" y="227"/>
                  </a:lnTo>
                  <a:lnTo>
                    <a:pt x="310" y="280"/>
                  </a:lnTo>
                  <a:lnTo>
                    <a:pt x="254" y="333"/>
                  </a:lnTo>
                  <a:lnTo>
                    <a:pt x="201" y="386"/>
                  </a:lnTo>
                  <a:lnTo>
                    <a:pt x="155" y="443"/>
                  </a:lnTo>
                  <a:lnTo>
                    <a:pt x="113" y="503"/>
                  </a:lnTo>
                  <a:lnTo>
                    <a:pt x="79" y="564"/>
                  </a:lnTo>
                  <a:lnTo>
                    <a:pt x="53" y="628"/>
                  </a:lnTo>
                  <a:lnTo>
                    <a:pt x="30" y="692"/>
                  </a:lnTo>
                  <a:lnTo>
                    <a:pt x="15" y="760"/>
                  </a:lnTo>
                  <a:lnTo>
                    <a:pt x="4" y="829"/>
                  </a:lnTo>
                  <a:lnTo>
                    <a:pt x="0" y="897"/>
                  </a:lnTo>
                  <a:lnTo>
                    <a:pt x="4" y="969"/>
                  </a:lnTo>
                  <a:lnTo>
                    <a:pt x="11" y="1044"/>
                  </a:lnTo>
                  <a:lnTo>
                    <a:pt x="26" y="1120"/>
                  </a:lnTo>
                  <a:lnTo>
                    <a:pt x="45" y="1199"/>
                  </a:lnTo>
                  <a:lnTo>
                    <a:pt x="72" y="1279"/>
                  </a:lnTo>
                  <a:lnTo>
                    <a:pt x="106" y="1362"/>
                  </a:lnTo>
                </a:path>
              </a:pathLst>
            </a:custGeom>
            <a:noFill/>
            <a:ln w="2540">
              <a:solidFill>
                <a:srgbClr val="000000"/>
              </a:solidFill>
              <a:round/>
              <a:headEnd/>
              <a:tailEnd/>
            </a:ln>
          </p:spPr>
          <p:txBody>
            <a:bodyPr/>
            <a:lstStyle/>
            <a:p>
              <a:endParaRPr lang="en-US"/>
            </a:p>
          </p:txBody>
        </p:sp>
        <p:sp>
          <p:nvSpPr>
            <p:cNvPr id="85019" name="Freeform 28"/>
            <p:cNvSpPr>
              <a:spLocks/>
            </p:cNvSpPr>
            <p:nvPr/>
          </p:nvSpPr>
          <p:spPr bwMode="auto">
            <a:xfrm>
              <a:off x="6409" y="3817"/>
              <a:ext cx="424" cy="427"/>
            </a:xfrm>
            <a:custGeom>
              <a:avLst/>
              <a:gdLst>
                <a:gd name="T0" fmla="*/ 0 w 424"/>
                <a:gd name="T1" fmla="*/ 216 h 427"/>
                <a:gd name="T2" fmla="*/ 8 w 424"/>
                <a:gd name="T3" fmla="*/ 159 h 427"/>
                <a:gd name="T4" fmla="*/ 27 w 424"/>
                <a:gd name="T5" fmla="*/ 110 h 427"/>
                <a:gd name="T6" fmla="*/ 61 w 424"/>
                <a:gd name="T7" fmla="*/ 64 h 427"/>
                <a:gd name="T8" fmla="*/ 106 w 424"/>
                <a:gd name="T9" fmla="*/ 30 h 427"/>
                <a:gd name="T10" fmla="*/ 155 w 424"/>
                <a:gd name="T11" fmla="*/ 8 h 427"/>
                <a:gd name="T12" fmla="*/ 212 w 424"/>
                <a:gd name="T13" fmla="*/ 0 h 427"/>
                <a:gd name="T14" fmla="*/ 269 w 424"/>
                <a:gd name="T15" fmla="*/ 8 h 427"/>
                <a:gd name="T16" fmla="*/ 318 w 424"/>
                <a:gd name="T17" fmla="*/ 30 h 427"/>
                <a:gd name="T18" fmla="*/ 363 w 424"/>
                <a:gd name="T19" fmla="*/ 64 h 427"/>
                <a:gd name="T20" fmla="*/ 398 w 424"/>
                <a:gd name="T21" fmla="*/ 110 h 427"/>
                <a:gd name="T22" fmla="*/ 416 w 424"/>
                <a:gd name="T23" fmla="*/ 159 h 427"/>
                <a:gd name="T24" fmla="*/ 424 w 424"/>
                <a:gd name="T25" fmla="*/ 216 h 427"/>
                <a:gd name="T26" fmla="*/ 416 w 424"/>
                <a:gd name="T27" fmla="*/ 269 h 427"/>
                <a:gd name="T28" fmla="*/ 398 w 424"/>
                <a:gd name="T29" fmla="*/ 322 h 427"/>
                <a:gd name="T30" fmla="*/ 363 w 424"/>
                <a:gd name="T31" fmla="*/ 363 h 427"/>
                <a:gd name="T32" fmla="*/ 318 w 424"/>
                <a:gd name="T33" fmla="*/ 397 h 427"/>
                <a:gd name="T34" fmla="*/ 269 w 424"/>
                <a:gd name="T35" fmla="*/ 420 h 427"/>
                <a:gd name="T36" fmla="*/ 212 w 424"/>
                <a:gd name="T37" fmla="*/ 427 h 427"/>
                <a:gd name="T38" fmla="*/ 155 w 424"/>
                <a:gd name="T39" fmla="*/ 420 h 427"/>
                <a:gd name="T40" fmla="*/ 106 w 424"/>
                <a:gd name="T41" fmla="*/ 397 h 427"/>
                <a:gd name="T42" fmla="*/ 61 w 424"/>
                <a:gd name="T43" fmla="*/ 363 h 427"/>
                <a:gd name="T44" fmla="*/ 27 w 424"/>
                <a:gd name="T45" fmla="*/ 322 h 427"/>
                <a:gd name="T46" fmla="*/ 8 w 424"/>
                <a:gd name="T47" fmla="*/ 269 h 427"/>
                <a:gd name="T48" fmla="*/ 0 w 424"/>
                <a:gd name="T49" fmla="*/ 216 h 4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4"/>
                <a:gd name="T76" fmla="*/ 0 h 427"/>
                <a:gd name="T77" fmla="*/ 424 w 424"/>
                <a:gd name="T78" fmla="*/ 427 h 4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4" h="427">
                  <a:moveTo>
                    <a:pt x="0" y="216"/>
                  </a:moveTo>
                  <a:lnTo>
                    <a:pt x="8" y="159"/>
                  </a:lnTo>
                  <a:lnTo>
                    <a:pt x="27" y="110"/>
                  </a:lnTo>
                  <a:lnTo>
                    <a:pt x="61" y="64"/>
                  </a:lnTo>
                  <a:lnTo>
                    <a:pt x="106" y="30"/>
                  </a:lnTo>
                  <a:lnTo>
                    <a:pt x="155" y="8"/>
                  </a:lnTo>
                  <a:lnTo>
                    <a:pt x="212" y="0"/>
                  </a:lnTo>
                  <a:lnTo>
                    <a:pt x="269" y="8"/>
                  </a:lnTo>
                  <a:lnTo>
                    <a:pt x="318" y="30"/>
                  </a:lnTo>
                  <a:lnTo>
                    <a:pt x="363" y="64"/>
                  </a:lnTo>
                  <a:lnTo>
                    <a:pt x="398" y="110"/>
                  </a:lnTo>
                  <a:lnTo>
                    <a:pt x="416" y="159"/>
                  </a:lnTo>
                  <a:lnTo>
                    <a:pt x="424" y="216"/>
                  </a:lnTo>
                  <a:lnTo>
                    <a:pt x="416" y="269"/>
                  </a:lnTo>
                  <a:lnTo>
                    <a:pt x="398" y="322"/>
                  </a:lnTo>
                  <a:lnTo>
                    <a:pt x="363" y="363"/>
                  </a:lnTo>
                  <a:lnTo>
                    <a:pt x="318" y="397"/>
                  </a:lnTo>
                  <a:lnTo>
                    <a:pt x="269" y="420"/>
                  </a:lnTo>
                  <a:lnTo>
                    <a:pt x="212" y="427"/>
                  </a:lnTo>
                  <a:lnTo>
                    <a:pt x="155" y="420"/>
                  </a:lnTo>
                  <a:lnTo>
                    <a:pt x="106" y="397"/>
                  </a:lnTo>
                  <a:lnTo>
                    <a:pt x="61" y="363"/>
                  </a:lnTo>
                  <a:lnTo>
                    <a:pt x="27" y="322"/>
                  </a:lnTo>
                  <a:lnTo>
                    <a:pt x="8" y="269"/>
                  </a:lnTo>
                  <a:lnTo>
                    <a:pt x="0" y="216"/>
                  </a:lnTo>
                  <a:close/>
                </a:path>
              </a:pathLst>
            </a:custGeom>
            <a:solidFill>
              <a:srgbClr val="FFFFFF"/>
            </a:solidFill>
            <a:ln w="2540">
              <a:solidFill>
                <a:srgbClr val="000000"/>
              </a:solidFill>
              <a:round/>
              <a:headEnd/>
              <a:tailEnd/>
            </a:ln>
          </p:spPr>
          <p:txBody>
            <a:bodyPr/>
            <a:lstStyle/>
            <a:p>
              <a:endParaRPr lang="en-US"/>
            </a:p>
          </p:txBody>
        </p:sp>
        <p:sp>
          <p:nvSpPr>
            <p:cNvPr id="85020" name="Rectangle 29"/>
            <p:cNvSpPr>
              <a:spLocks noChangeArrowheads="1"/>
            </p:cNvSpPr>
            <p:nvPr/>
          </p:nvSpPr>
          <p:spPr bwMode="auto">
            <a:xfrm>
              <a:off x="4986" y="2308"/>
              <a:ext cx="116" cy="276"/>
            </a:xfrm>
            <a:prstGeom prst="rect">
              <a:avLst/>
            </a:prstGeom>
            <a:noFill/>
            <a:ln w="9525">
              <a:noFill/>
              <a:miter lim="800000"/>
              <a:headEnd/>
              <a:tailEnd/>
            </a:ln>
          </p:spPr>
          <p:txBody>
            <a:bodyPr lIns="0" tIns="0" rIns="0" bIns="0">
              <a:spAutoFit/>
            </a:bodyPr>
            <a:lstStyle/>
            <a:p>
              <a:r>
                <a:rPr lang="en-US" sz="1400">
                  <a:solidFill>
                    <a:srgbClr val="000000"/>
                  </a:solidFill>
                </a:rPr>
                <a:t>1</a:t>
              </a:r>
              <a:endParaRPr lang="en-US"/>
            </a:p>
          </p:txBody>
        </p:sp>
        <p:sp>
          <p:nvSpPr>
            <p:cNvPr id="85021" name="Rectangle 30"/>
            <p:cNvSpPr>
              <a:spLocks noChangeArrowheads="1"/>
            </p:cNvSpPr>
            <p:nvPr/>
          </p:nvSpPr>
          <p:spPr bwMode="auto">
            <a:xfrm>
              <a:off x="4176" y="3885"/>
              <a:ext cx="116" cy="277"/>
            </a:xfrm>
            <a:prstGeom prst="rect">
              <a:avLst/>
            </a:prstGeom>
            <a:noFill/>
            <a:ln w="9525">
              <a:noFill/>
              <a:miter lim="800000"/>
              <a:headEnd/>
              <a:tailEnd/>
            </a:ln>
          </p:spPr>
          <p:txBody>
            <a:bodyPr wrap="none" lIns="0" tIns="0" rIns="0" bIns="0">
              <a:spAutoFit/>
            </a:bodyPr>
            <a:lstStyle/>
            <a:p>
              <a:r>
                <a:rPr lang="en-US" sz="1400">
                  <a:solidFill>
                    <a:srgbClr val="000000"/>
                  </a:solidFill>
                </a:rPr>
                <a:t>2</a:t>
              </a:r>
              <a:endParaRPr lang="en-US"/>
            </a:p>
          </p:txBody>
        </p:sp>
        <p:sp>
          <p:nvSpPr>
            <p:cNvPr id="85022" name="Rectangle 31"/>
            <p:cNvSpPr>
              <a:spLocks noChangeArrowheads="1"/>
            </p:cNvSpPr>
            <p:nvPr/>
          </p:nvSpPr>
          <p:spPr bwMode="auto">
            <a:xfrm>
              <a:off x="4849" y="3044"/>
              <a:ext cx="153" cy="276"/>
            </a:xfrm>
            <a:prstGeom prst="rect">
              <a:avLst/>
            </a:prstGeom>
            <a:noFill/>
            <a:ln w="9525">
              <a:noFill/>
              <a:miter lim="800000"/>
              <a:headEnd/>
              <a:tailEnd/>
            </a:ln>
          </p:spPr>
          <p:txBody>
            <a:bodyPr lIns="0" tIns="0" rIns="0" bIns="0">
              <a:spAutoFit/>
            </a:bodyPr>
            <a:lstStyle/>
            <a:p>
              <a:r>
                <a:rPr lang="en-US" sz="1400" i="1">
                  <a:solidFill>
                    <a:srgbClr val="000000"/>
                  </a:solidFill>
                </a:rPr>
                <a:t>e</a:t>
              </a:r>
              <a:endParaRPr lang="en-US"/>
            </a:p>
          </p:txBody>
        </p:sp>
        <p:sp>
          <p:nvSpPr>
            <p:cNvPr id="85023" name="Rectangle 32"/>
            <p:cNvSpPr>
              <a:spLocks noChangeArrowheads="1"/>
            </p:cNvSpPr>
            <p:nvPr/>
          </p:nvSpPr>
          <p:spPr bwMode="auto">
            <a:xfrm>
              <a:off x="4972" y="3188"/>
              <a:ext cx="117" cy="277"/>
            </a:xfrm>
            <a:prstGeom prst="rect">
              <a:avLst/>
            </a:prstGeom>
            <a:noFill/>
            <a:ln w="9525">
              <a:noFill/>
              <a:miter lim="800000"/>
              <a:headEnd/>
              <a:tailEnd/>
            </a:ln>
          </p:spPr>
          <p:txBody>
            <a:bodyPr wrap="none" lIns="0" tIns="0" rIns="0" bIns="0">
              <a:spAutoFit/>
            </a:bodyPr>
            <a:lstStyle/>
            <a:p>
              <a:r>
                <a:rPr lang="en-US" sz="1400">
                  <a:solidFill>
                    <a:srgbClr val="000000"/>
                  </a:solidFill>
                </a:rPr>
                <a:t>1</a:t>
              </a:r>
              <a:endParaRPr lang="en-US"/>
            </a:p>
          </p:txBody>
        </p:sp>
        <p:sp>
          <p:nvSpPr>
            <p:cNvPr id="85024" name="Rectangle 33"/>
            <p:cNvSpPr>
              <a:spLocks noChangeArrowheads="1"/>
            </p:cNvSpPr>
            <p:nvPr/>
          </p:nvSpPr>
          <p:spPr bwMode="auto">
            <a:xfrm>
              <a:off x="4168" y="2706"/>
              <a:ext cx="116" cy="276"/>
            </a:xfrm>
            <a:prstGeom prst="rect">
              <a:avLst/>
            </a:prstGeom>
            <a:noFill/>
            <a:ln w="9525">
              <a:noFill/>
              <a:miter lim="800000"/>
              <a:headEnd/>
              <a:tailEnd/>
            </a:ln>
          </p:spPr>
          <p:txBody>
            <a:bodyPr wrap="none" lIns="0" tIns="0" rIns="0" bIns="0">
              <a:spAutoFit/>
            </a:bodyPr>
            <a:lstStyle/>
            <a:p>
              <a:r>
                <a:rPr lang="en-US" sz="1400" i="1">
                  <a:solidFill>
                    <a:srgbClr val="000000"/>
                  </a:solidFill>
                </a:rPr>
                <a:t>e</a:t>
              </a:r>
              <a:endParaRPr lang="en-US"/>
            </a:p>
          </p:txBody>
        </p:sp>
        <p:sp>
          <p:nvSpPr>
            <p:cNvPr id="85025" name="Rectangle 34"/>
            <p:cNvSpPr>
              <a:spLocks noChangeArrowheads="1"/>
            </p:cNvSpPr>
            <p:nvPr/>
          </p:nvSpPr>
          <p:spPr bwMode="auto">
            <a:xfrm>
              <a:off x="4294" y="2850"/>
              <a:ext cx="116" cy="277"/>
            </a:xfrm>
            <a:prstGeom prst="rect">
              <a:avLst/>
            </a:prstGeom>
            <a:noFill/>
            <a:ln w="9525">
              <a:noFill/>
              <a:miter lim="800000"/>
              <a:headEnd/>
              <a:tailEnd/>
            </a:ln>
          </p:spPr>
          <p:txBody>
            <a:bodyPr wrap="none" lIns="0" tIns="0" rIns="0" bIns="0">
              <a:spAutoFit/>
            </a:bodyPr>
            <a:lstStyle/>
            <a:p>
              <a:r>
                <a:rPr lang="en-US" sz="1400">
                  <a:solidFill>
                    <a:srgbClr val="000000"/>
                  </a:solidFill>
                </a:rPr>
                <a:t>2</a:t>
              </a:r>
              <a:endParaRPr lang="en-US"/>
            </a:p>
          </p:txBody>
        </p:sp>
        <p:sp>
          <p:nvSpPr>
            <p:cNvPr id="85026" name="Rectangle 35"/>
            <p:cNvSpPr>
              <a:spLocks noChangeArrowheads="1"/>
            </p:cNvSpPr>
            <p:nvPr/>
          </p:nvSpPr>
          <p:spPr bwMode="auto">
            <a:xfrm>
              <a:off x="5678" y="2904"/>
              <a:ext cx="116" cy="276"/>
            </a:xfrm>
            <a:prstGeom prst="rect">
              <a:avLst/>
            </a:prstGeom>
            <a:noFill/>
            <a:ln w="9525">
              <a:noFill/>
              <a:miter lim="800000"/>
              <a:headEnd/>
              <a:tailEnd/>
            </a:ln>
          </p:spPr>
          <p:txBody>
            <a:bodyPr wrap="none" lIns="0" tIns="0" rIns="0" bIns="0">
              <a:spAutoFit/>
            </a:bodyPr>
            <a:lstStyle/>
            <a:p>
              <a:r>
                <a:rPr lang="en-US" sz="1400" i="1">
                  <a:solidFill>
                    <a:srgbClr val="000000"/>
                  </a:solidFill>
                </a:rPr>
                <a:t>e</a:t>
              </a:r>
              <a:endParaRPr lang="en-US"/>
            </a:p>
          </p:txBody>
        </p:sp>
        <p:sp>
          <p:nvSpPr>
            <p:cNvPr id="85027" name="Rectangle 36"/>
            <p:cNvSpPr>
              <a:spLocks noChangeArrowheads="1"/>
            </p:cNvSpPr>
            <p:nvPr/>
          </p:nvSpPr>
          <p:spPr bwMode="auto">
            <a:xfrm>
              <a:off x="5803" y="3044"/>
              <a:ext cx="116" cy="276"/>
            </a:xfrm>
            <a:prstGeom prst="rect">
              <a:avLst/>
            </a:prstGeom>
            <a:noFill/>
            <a:ln w="9525">
              <a:noFill/>
              <a:miter lim="800000"/>
              <a:headEnd/>
              <a:tailEnd/>
            </a:ln>
          </p:spPr>
          <p:txBody>
            <a:bodyPr wrap="none" lIns="0" tIns="0" rIns="0" bIns="0">
              <a:spAutoFit/>
            </a:bodyPr>
            <a:lstStyle/>
            <a:p>
              <a:r>
                <a:rPr lang="en-US" sz="1400">
                  <a:solidFill>
                    <a:srgbClr val="000000"/>
                  </a:solidFill>
                </a:rPr>
                <a:t>3</a:t>
              </a:r>
              <a:endParaRPr lang="en-US"/>
            </a:p>
          </p:txBody>
        </p:sp>
        <p:sp>
          <p:nvSpPr>
            <p:cNvPr id="85028" name="Rectangle 37"/>
            <p:cNvSpPr>
              <a:spLocks noChangeArrowheads="1"/>
            </p:cNvSpPr>
            <p:nvPr/>
          </p:nvSpPr>
          <p:spPr bwMode="auto">
            <a:xfrm>
              <a:off x="5119" y="3795"/>
              <a:ext cx="116" cy="276"/>
            </a:xfrm>
            <a:prstGeom prst="rect">
              <a:avLst/>
            </a:prstGeom>
            <a:noFill/>
            <a:ln w="9525">
              <a:noFill/>
              <a:miter lim="800000"/>
              <a:headEnd/>
              <a:tailEnd/>
            </a:ln>
          </p:spPr>
          <p:txBody>
            <a:bodyPr wrap="none" lIns="0" tIns="0" rIns="0" bIns="0">
              <a:spAutoFit/>
            </a:bodyPr>
            <a:lstStyle/>
            <a:p>
              <a:r>
                <a:rPr lang="en-US" sz="1400" i="1">
                  <a:solidFill>
                    <a:srgbClr val="000000"/>
                  </a:solidFill>
                </a:rPr>
                <a:t>e</a:t>
              </a:r>
              <a:endParaRPr lang="en-US"/>
            </a:p>
          </p:txBody>
        </p:sp>
        <p:sp>
          <p:nvSpPr>
            <p:cNvPr id="85029" name="Rectangle 38"/>
            <p:cNvSpPr>
              <a:spLocks noChangeArrowheads="1"/>
            </p:cNvSpPr>
            <p:nvPr/>
          </p:nvSpPr>
          <p:spPr bwMode="auto">
            <a:xfrm>
              <a:off x="5242" y="3936"/>
              <a:ext cx="117" cy="277"/>
            </a:xfrm>
            <a:prstGeom prst="rect">
              <a:avLst/>
            </a:prstGeom>
            <a:noFill/>
            <a:ln w="9525">
              <a:noFill/>
              <a:miter lim="800000"/>
              <a:headEnd/>
              <a:tailEnd/>
            </a:ln>
          </p:spPr>
          <p:txBody>
            <a:bodyPr wrap="none" lIns="0" tIns="0" rIns="0" bIns="0">
              <a:spAutoFit/>
            </a:bodyPr>
            <a:lstStyle/>
            <a:p>
              <a:r>
                <a:rPr lang="en-US" sz="1400">
                  <a:solidFill>
                    <a:srgbClr val="000000"/>
                  </a:solidFill>
                </a:rPr>
                <a:t>4</a:t>
              </a:r>
              <a:endParaRPr lang="en-US"/>
            </a:p>
          </p:txBody>
        </p:sp>
        <p:sp>
          <p:nvSpPr>
            <p:cNvPr id="85030" name="Rectangle 39"/>
            <p:cNvSpPr>
              <a:spLocks noChangeArrowheads="1"/>
            </p:cNvSpPr>
            <p:nvPr/>
          </p:nvSpPr>
          <p:spPr bwMode="auto">
            <a:xfrm>
              <a:off x="6780" y="3605"/>
              <a:ext cx="116" cy="276"/>
            </a:xfrm>
            <a:prstGeom prst="rect">
              <a:avLst/>
            </a:prstGeom>
            <a:noFill/>
            <a:ln w="9525">
              <a:noFill/>
              <a:miter lim="800000"/>
              <a:headEnd/>
              <a:tailEnd/>
            </a:ln>
          </p:spPr>
          <p:txBody>
            <a:bodyPr wrap="none" lIns="0" tIns="0" rIns="0" bIns="0">
              <a:spAutoFit/>
            </a:bodyPr>
            <a:lstStyle/>
            <a:p>
              <a:r>
                <a:rPr lang="en-US" sz="1400" i="1">
                  <a:solidFill>
                    <a:srgbClr val="000000"/>
                  </a:solidFill>
                </a:rPr>
                <a:t>e</a:t>
              </a:r>
              <a:endParaRPr lang="en-US"/>
            </a:p>
          </p:txBody>
        </p:sp>
        <p:sp>
          <p:nvSpPr>
            <p:cNvPr id="85031" name="Rectangle 40"/>
            <p:cNvSpPr>
              <a:spLocks noChangeArrowheads="1"/>
            </p:cNvSpPr>
            <p:nvPr/>
          </p:nvSpPr>
          <p:spPr bwMode="auto">
            <a:xfrm>
              <a:off x="6906" y="3751"/>
              <a:ext cx="116" cy="276"/>
            </a:xfrm>
            <a:prstGeom prst="rect">
              <a:avLst/>
            </a:prstGeom>
            <a:noFill/>
            <a:ln w="9525">
              <a:noFill/>
              <a:miter lim="800000"/>
              <a:headEnd/>
              <a:tailEnd/>
            </a:ln>
          </p:spPr>
          <p:txBody>
            <a:bodyPr wrap="none" lIns="0" tIns="0" rIns="0" bIns="0">
              <a:spAutoFit/>
            </a:bodyPr>
            <a:lstStyle/>
            <a:p>
              <a:r>
                <a:rPr lang="en-US" sz="1400">
                  <a:solidFill>
                    <a:srgbClr val="000000"/>
                  </a:solidFill>
                </a:rPr>
                <a:t>5</a:t>
              </a:r>
              <a:endParaRPr lang="en-US"/>
            </a:p>
          </p:txBody>
        </p:sp>
        <p:sp>
          <p:nvSpPr>
            <p:cNvPr id="85032" name="Rectangle 41"/>
            <p:cNvSpPr>
              <a:spLocks noChangeArrowheads="1"/>
            </p:cNvSpPr>
            <p:nvPr/>
          </p:nvSpPr>
          <p:spPr bwMode="auto">
            <a:xfrm>
              <a:off x="6424" y="3662"/>
              <a:ext cx="116" cy="276"/>
            </a:xfrm>
            <a:prstGeom prst="rect">
              <a:avLst/>
            </a:prstGeom>
            <a:noFill/>
            <a:ln w="9525">
              <a:noFill/>
              <a:miter lim="800000"/>
              <a:headEnd/>
              <a:tailEnd/>
            </a:ln>
          </p:spPr>
          <p:txBody>
            <a:bodyPr wrap="none" lIns="0" tIns="0" rIns="0" bIns="0">
              <a:spAutoFit/>
            </a:bodyPr>
            <a:lstStyle/>
            <a:p>
              <a:r>
                <a:rPr lang="en-US" sz="1400">
                  <a:solidFill>
                    <a:srgbClr val="000000"/>
                  </a:solidFill>
                </a:rPr>
                <a:t>3</a:t>
              </a:r>
              <a:endParaRPr lang="en-US"/>
            </a:p>
          </p:txBody>
        </p:sp>
      </p:gr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b="1" smtClean="0"/>
              <a:t>Derajat (</a:t>
            </a:r>
            <a:r>
              <a:rPr lang="en-US" b="1" i="1" smtClean="0"/>
              <a:t>Degree</a:t>
            </a:r>
            <a:r>
              <a:rPr lang="en-US" b="1" smtClean="0"/>
              <a:t>)</a:t>
            </a:r>
          </a:p>
        </p:txBody>
      </p:sp>
      <p:sp>
        <p:nvSpPr>
          <p:cNvPr id="86019" name="Rectangle 3"/>
          <p:cNvSpPr>
            <a:spLocks noGrp="1" noChangeArrowheads="1"/>
          </p:cNvSpPr>
          <p:nvPr>
            <p:ph type="body" idx="1"/>
          </p:nvPr>
        </p:nvSpPr>
        <p:spPr/>
        <p:txBody>
          <a:bodyPr/>
          <a:lstStyle/>
          <a:p>
            <a:pPr eaLnBrk="1" hangingPunct="1">
              <a:lnSpc>
                <a:spcPct val="90000"/>
              </a:lnSpc>
              <a:buFont typeface="Wingdings" pitchFamily="2" charset="2"/>
              <a:buNone/>
            </a:pPr>
            <a:r>
              <a:rPr lang="en-AU" sz="2800" dirty="0" err="1" smtClean="0"/>
              <a:t>Pada</a:t>
            </a:r>
            <a:r>
              <a:rPr lang="en-AU" sz="2800" dirty="0" smtClean="0"/>
              <a:t> graph </a:t>
            </a:r>
            <a:r>
              <a:rPr lang="en-AU" sz="2800" dirty="0" err="1" smtClean="0"/>
              <a:t>berarah</a:t>
            </a:r>
            <a:r>
              <a:rPr lang="en-AU" sz="2800" dirty="0" smtClean="0"/>
              <a:t>, </a:t>
            </a:r>
            <a:endParaRPr lang="en-US" sz="2800" dirty="0" smtClean="0"/>
          </a:p>
          <a:p>
            <a:pPr eaLnBrk="1" hangingPunct="1">
              <a:lnSpc>
                <a:spcPct val="90000"/>
              </a:lnSpc>
              <a:buFont typeface="Wingdings" pitchFamily="2" charset="2"/>
              <a:buNone/>
            </a:pPr>
            <a:r>
              <a:rPr lang="en-US" sz="2800" dirty="0" smtClean="0"/>
              <a:t>	</a:t>
            </a:r>
            <a:r>
              <a:rPr lang="en-US" sz="2800" i="1" dirty="0" smtClean="0"/>
              <a:t>d</a:t>
            </a:r>
            <a:r>
              <a:rPr lang="en-US" sz="2800" baseline="-25000" dirty="0" smtClean="0"/>
              <a:t>in</a:t>
            </a:r>
            <a:r>
              <a:rPr lang="en-US" sz="2800" dirty="0" smtClean="0"/>
              <a:t>(</a:t>
            </a:r>
            <a:r>
              <a:rPr lang="en-US" sz="2800" i="1" dirty="0" smtClean="0"/>
              <a:t>v</a:t>
            </a:r>
            <a:r>
              <a:rPr lang="en-US" sz="2800" dirty="0" smtClean="0"/>
              <a:t>) = </a:t>
            </a:r>
            <a:r>
              <a:rPr lang="en-US" sz="2800" dirty="0" err="1" smtClean="0"/>
              <a:t>derajat-masuk</a:t>
            </a:r>
            <a:r>
              <a:rPr lang="en-US" sz="2800" dirty="0" smtClean="0"/>
              <a:t> (</a:t>
            </a:r>
            <a:r>
              <a:rPr lang="en-US" sz="2800" i="1" dirty="0" smtClean="0"/>
              <a:t>in-degree</a:t>
            </a:r>
            <a:r>
              <a:rPr lang="en-US" sz="2800" dirty="0" smtClean="0"/>
              <a:t>) </a:t>
            </a:r>
          </a:p>
          <a:p>
            <a:pPr eaLnBrk="1" hangingPunct="1">
              <a:lnSpc>
                <a:spcPct val="90000"/>
              </a:lnSpc>
              <a:buFont typeface="Wingdings" pitchFamily="2" charset="2"/>
              <a:buNone/>
            </a:pPr>
            <a:r>
              <a:rPr lang="en-US" sz="2800" dirty="0" smtClean="0"/>
              <a:t>             = </a:t>
            </a:r>
            <a:r>
              <a:rPr lang="en-US" sz="2800" dirty="0" err="1" smtClean="0"/>
              <a:t>jumlah</a:t>
            </a:r>
            <a:r>
              <a:rPr lang="en-US" sz="2800" dirty="0" smtClean="0"/>
              <a:t> </a:t>
            </a:r>
            <a:r>
              <a:rPr lang="en-US" sz="2800" dirty="0" err="1" smtClean="0"/>
              <a:t>busur</a:t>
            </a:r>
            <a:r>
              <a:rPr lang="en-US" sz="2800" dirty="0" smtClean="0"/>
              <a:t> yang </a:t>
            </a:r>
            <a:r>
              <a:rPr lang="en-US" sz="2800" dirty="0" err="1" smtClean="0"/>
              <a:t>masuk</a:t>
            </a:r>
            <a:r>
              <a:rPr lang="en-US" sz="2800" dirty="0" smtClean="0"/>
              <a:t> </a:t>
            </a:r>
            <a:r>
              <a:rPr lang="en-US" sz="2800" dirty="0" err="1" smtClean="0"/>
              <a:t>ke</a:t>
            </a:r>
            <a:r>
              <a:rPr lang="en-US" sz="2800" dirty="0" smtClean="0"/>
              <a:t> </a:t>
            </a:r>
          </a:p>
          <a:p>
            <a:pPr eaLnBrk="1" hangingPunct="1">
              <a:lnSpc>
                <a:spcPct val="90000"/>
              </a:lnSpc>
              <a:buFont typeface="Wingdings" pitchFamily="2" charset="2"/>
              <a:buNone/>
            </a:pPr>
            <a:r>
              <a:rPr lang="en-US" sz="2800" dirty="0" smtClean="0"/>
              <a:t>                </a:t>
            </a:r>
            <a:r>
              <a:rPr lang="en-US" sz="2800" dirty="0" err="1" smtClean="0"/>
              <a:t>simpul</a:t>
            </a:r>
            <a:r>
              <a:rPr lang="en-US" sz="2800" dirty="0" smtClean="0"/>
              <a:t> </a:t>
            </a:r>
            <a:r>
              <a:rPr lang="en-US" sz="2800" i="1" dirty="0" smtClean="0"/>
              <a:t>v</a:t>
            </a:r>
            <a:endParaRPr lang="en-US" sz="2800" dirty="0" smtClean="0"/>
          </a:p>
          <a:p>
            <a:pPr eaLnBrk="1" hangingPunct="1">
              <a:lnSpc>
                <a:spcPct val="90000"/>
              </a:lnSpc>
              <a:buFont typeface="Wingdings" pitchFamily="2" charset="2"/>
              <a:buNone/>
            </a:pPr>
            <a:r>
              <a:rPr lang="en-US" sz="2800" dirty="0" smtClean="0"/>
              <a:t>	</a:t>
            </a:r>
            <a:r>
              <a:rPr lang="en-US" sz="2800" i="1" dirty="0" err="1" smtClean="0"/>
              <a:t>d</a:t>
            </a:r>
            <a:r>
              <a:rPr lang="en-US" sz="2800" baseline="-25000" dirty="0" err="1" smtClean="0"/>
              <a:t>out</a:t>
            </a:r>
            <a:r>
              <a:rPr lang="en-US" sz="2800" dirty="0" smtClean="0"/>
              <a:t>(</a:t>
            </a:r>
            <a:r>
              <a:rPr lang="en-US" sz="2800" i="1" dirty="0" smtClean="0"/>
              <a:t>v</a:t>
            </a:r>
            <a:r>
              <a:rPr lang="en-US" sz="2800" dirty="0" smtClean="0"/>
              <a:t>) = </a:t>
            </a:r>
            <a:r>
              <a:rPr lang="en-US" sz="2800" dirty="0" err="1" smtClean="0"/>
              <a:t>derajat-keluar</a:t>
            </a:r>
            <a:r>
              <a:rPr lang="en-US" sz="2800" dirty="0" smtClean="0"/>
              <a:t> (</a:t>
            </a:r>
            <a:r>
              <a:rPr lang="en-US" sz="2800" i="1" dirty="0" smtClean="0"/>
              <a:t>out-degree</a:t>
            </a:r>
            <a:r>
              <a:rPr lang="en-US" sz="2800" dirty="0" smtClean="0"/>
              <a:t>) </a:t>
            </a:r>
          </a:p>
          <a:p>
            <a:pPr eaLnBrk="1" hangingPunct="1">
              <a:lnSpc>
                <a:spcPct val="90000"/>
              </a:lnSpc>
              <a:buFont typeface="Wingdings" pitchFamily="2" charset="2"/>
              <a:buNone/>
            </a:pPr>
            <a:r>
              <a:rPr lang="en-US" sz="2800" dirty="0" smtClean="0"/>
              <a:t>               = </a:t>
            </a:r>
            <a:r>
              <a:rPr lang="en-US" sz="2800" dirty="0" err="1" smtClean="0"/>
              <a:t>jumlah</a:t>
            </a:r>
            <a:r>
              <a:rPr lang="en-US" sz="2800" dirty="0" smtClean="0"/>
              <a:t> </a:t>
            </a:r>
            <a:r>
              <a:rPr lang="en-US" sz="2800" dirty="0" err="1" smtClean="0"/>
              <a:t>busur</a:t>
            </a:r>
            <a:r>
              <a:rPr lang="en-US" sz="2800" dirty="0" smtClean="0"/>
              <a:t> yang </a:t>
            </a:r>
            <a:r>
              <a:rPr lang="en-US" sz="2800" dirty="0" err="1" smtClean="0"/>
              <a:t>keluar</a:t>
            </a:r>
            <a:r>
              <a:rPr lang="en-US" sz="2800" dirty="0" smtClean="0"/>
              <a:t> </a:t>
            </a:r>
            <a:r>
              <a:rPr lang="en-US" sz="2800" dirty="0" err="1" smtClean="0"/>
              <a:t>dari</a:t>
            </a:r>
            <a:r>
              <a:rPr lang="en-US" sz="2800" dirty="0" smtClean="0"/>
              <a:t> </a:t>
            </a:r>
          </a:p>
          <a:p>
            <a:pPr eaLnBrk="1" hangingPunct="1">
              <a:lnSpc>
                <a:spcPct val="90000"/>
              </a:lnSpc>
              <a:buFont typeface="Wingdings" pitchFamily="2" charset="2"/>
              <a:buNone/>
            </a:pPr>
            <a:r>
              <a:rPr lang="en-US" sz="2800" dirty="0" smtClean="0"/>
              <a:t>                  </a:t>
            </a:r>
            <a:r>
              <a:rPr lang="en-US" sz="2800" dirty="0" err="1" smtClean="0"/>
              <a:t>simpul</a:t>
            </a:r>
            <a:r>
              <a:rPr lang="en-US" sz="2800" dirty="0" smtClean="0"/>
              <a:t> </a:t>
            </a:r>
            <a:r>
              <a:rPr lang="en-US" sz="2800" i="1" dirty="0" smtClean="0"/>
              <a:t>v</a:t>
            </a:r>
          </a:p>
          <a:p>
            <a:pPr eaLnBrk="1" hangingPunct="1">
              <a:lnSpc>
                <a:spcPct val="90000"/>
              </a:lnSpc>
              <a:buFont typeface="Wingdings" pitchFamily="2" charset="2"/>
              <a:buNone/>
            </a:pPr>
            <a:r>
              <a:rPr lang="en-US" sz="2800" i="1" dirty="0" smtClean="0"/>
              <a:t>   </a:t>
            </a:r>
            <a:r>
              <a:rPr lang="en-US" i="1" dirty="0" smtClean="0"/>
              <a:t>d(v) = d</a:t>
            </a:r>
            <a:r>
              <a:rPr lang="en-US" i="1" baseline="-25000" dirty="0" smtClean="0"/>
              <a:t>in</a:t>
            </a:r>
            <a:r>
              <a:rPr lang="en-US" i="1" dirty="0" smtClean="0"/>
              <a:t>(v) + </a:t>
            </a:r>
            <a:r>
              <a:rPr lang="en-US" i="1" dirty="0" err="1" smtClean="0"/>
              <a:t>d</a:t>
            </a:r>
            <a:r>
              <a:rPr lang="en-US" i="1" baseline="-25000" dirty="0" err="1" smtClean="0"/>
              <a:t>out</a:t>
            </a:r>
            <a:r>
              <a:rPr lang="en-US" i="1" dirty="0" smtClean="0"/>
              <a:t>(v)	</a:t>
            </a:r>
            <a:r>
              <a:rPr lang="en-US" dirty="0" smtClean="0"/>
              <a:t> </a:t>
            </a: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b="1" smtClean="0"/>
              <a:t>Derajat (</a:t>
            </a:r>
            <a:r>
              <a:rPr lang="en-US" b="1" i="1" smtClean="0"/>
              <a:t>Degree</a:t>
            </a:r>
            <a:r>
              <a:rPr lang="en-US" b="1" smtClean="0"/>
              <a:t>)</a:t>
            </a:r>
          </a:p>
        </p:txBody>
      </p:sp>
      <p:sp>
        <p:nvSpPr>
          <p:cNvPr id="87043" name="Rectangle 3"/>
          <p:cNvSpPr>
            <a:spLocks noGrp="1" noChangeArrowheads="1"/>
          </p:cNvSpPr>
          <p:nvPr>
            <p:ph type="body" idx="1"/>
          </p:nvPr>
        </p:nvSpPr>
        <p:spPr/>
        <p:txBody>
          <a:bodyPr/>
          <a:lstStyle/>
          <a:p>
            <a:pPr marL="0" indent="0" eaLnBrk="1" hangingPunct="1">
              <a:buFont typeface="Wingdings" pitchFamily="2" charset="2"/>
              <a:buNone/>
            </a:pPr>
            <a:r>
              <a:rPr lang="en-US" smtClean="0"/>
              <a:t>Tinjau graph :</a:t>
            </a:r>
          </a:p>
          <a:p>
            <a:pPr marL="0" indent="0" eaLnBrk="1" hangingPunct="1">
              <a:buFont typeface="Wingdings" pitchFamily="2" charset="2"/>
              <a:buNone/>
            </a:pPr>
            <a:r>
              <a:rPr lang="en-US" smtClean="0"/>
              <a:t>	</a:t>
            </a:r>
            <a:r>
              <a:rPr lang="en-US" i="1" smtClean="0"/>
              <a:t>d</a:t>
            </a:r>
            <a:r>
              <a:rPr lang="en-US" baseline="-25000" smtClean="0"/>
              <a:t>in</a:t>
            </a:r>
            <a:r>
              <a:rPr lang="en-US" smtClean="0"/>
              <a:t>(1) = 2; </a:t>
            </a:r>
            <a:r>
              <a:rPr lang="en-US" i="1" smtClean="0"/>
              <a:t>d</a:t>
            </a:r>
            <a:r>
              <a:rPr lang="en-US" baseline="-25000" smtClean="0"/>
              <a:t>out</a:t>
            </a:r>
            <a:r>
              <a:rPr lang="en-US" smtClean="0"/>
              <a:t>(1) = 1</a:t>
            </a:r>
          </a:p>
          <a:p>
            <a:pPr marL="0" indent="0" eaLnBrk="1" hangingPunct="1">
              <a:buFont typeface="Wingdings" pitchFamily="2" charset="2"/>
              <a:buNone/>
            </a:pPr>
            <a:r>
              <a:rPr lang="en-US" smtClean="0"/>
              <a:t>	</a:t>
            </a:r>
            <a:r>
              <a:rPr lang="en-US" i="1" smtClean="0"/>
              <a:t>d</a:t>
            </a:r>
            <a:r>
              <a:rPr lang="en-US" baseline="-25000" smtClean="0"/>
              <a:t>in</a:t>
            </a:r>
            <a:r>
              <a:rPr lang="en-US" smtClean="0"/>
              <a:t> (2) = 2; </a:t>
            </a:r>
            <a:r>
              <a:rPr lang="en-US" i="1" smtClean="0"/>
              <a:t>d</a:t>
            </a:r>
            <a:r>
              <a:rPr lang="en-US" baseline="-25000" smtClean="0"/>
              <a:t>out</a:t>
            </a:r>
            <a:r>
              <a:rPr lang="en-US" smtClean="0"/>
              <a:t>(2) = 3</a:t>
            </a:r>
          </a:p>
          <a:p>
            <a:pPr marL="0" indent="0" eaLnBrk="1" hangingPunct="1">
              <a:buFont typeface="Wingdings" pitchFamily="2" charset="2"/>
              <a:buNone/>
            </a:pPr>
            <a:r>
              <a:rPr lang="en-US" smtClean="0"/>
              <a:t>	</a:t>
            </a:r>
            <a:r>
              <a:rPr lang="en-US" i="1" smtClean="0"/>
              <a:t>d</a:t>
            </a:r>
            <a:r>
              <a:rPr lang="en-US" baseline="-25000" smtClean="0"/>
              <a:t>in</a:t>
            </a:r>
            <a:r>
              <a:rPr lang="en-US" smtClean="0"/>
              <a:t> (3) = 2; </a:t>
            </a:r>
            <a:r>
              <a:rPr lang="en-US" i="1" smtClean="0"/>
              <a:t>d</a:t>
            </a:r>
            <a:r>
              <a:rPr lang="en-US" baseline="-25000" smtClean="0"/>
              <a:t>out</a:t>
            </a:r>
            <a:r>
              <a:rPr lang="en-US" smtClean="0"/>
              <a:t>(3) = 1</a:t>
            </a:r>
          </a:p>
          <a:p>
            <a:pPr marL="0" indent="0" eaLnBrk="1" hangingPunct="1">
              <a:buFont typeface="Wingdings" pitchFamily="2" charset="2"/>
              <a:buNone/>
            </a:pPr>
            <a:r>
              <a:rPr lang="en-US" smtClean="0"/>
              <a:t>	</a:t>
            </a:r>
            <a:r>
              <a:rPr lang="en-US" i="1" smtClean="0"/>
              <a:t>d</a:t>
            </a:r>
            <a:r>
              <a:rPr lang="en-US" baseline="-25000" smtClean="0"/>
              <a:t>in</a:t>
            </a:r>
            <a:r>
              <a:rPr lang="en-US" smtClean="0"/>
              <a:t> (4) = 1; </a:t>
            </a:r>
            <a:r>
              <a:rPr lang="en-US" i="1" smtClean="0"/>
              <a:t>d</a:t>
            </a:r>
            <a:r>
              <a:rPr lang="en-US" baseline="-25000" smtClean="0"/>
              <a:t>out</a:t>
            </a:r>
            <a:r>
              <a:rPr lang="en-US" smtClean="0"/>
              <a:t>(4) = 2</a:t>
            </a:r>
          </a:p>
        </p:txBody>
      </p:sp>
      <p:grpSp>
        <p:nvGrpSpPr>
          <p:cNvPr id="87044" name="Group 4"/>
          <p:cNvGrpSpPr>
            <a:grpSpLocks/>
          </p:cNvGrpSpPr>
          <p:nvPr/>
        </p:nvGrpSpPr>
        <p:grpSpPr bwMode="auto">
          <a:xfrm>
            <a:off x="5724525" y="2276475"/>
            <a:ext cx="2600325" cy="2763838"/>
            <a:chOff x="3168" y="1556"/>
            <a:chExt cx="2182" cy="2215"/>
          </a:xfrm>
        </p:grpSpPr>
        <p:sp>
          <p:nvSpPr>
            <p:cNvPr id="87045" name="Freeform 5"/>
            <p:cNvSpPr>
              <a:spLocks/>
            </p:cNvSpPr>
            <p:nvPr/>
          </p:nvSpPr>
          <p:spPr bwMode="auto">
            <a:xfrm>
              <a:off x="4248" y="1847"/>
              <a:ext cx="84" cy="80"/>
            </a:xfrm>
            <a:custGeom>
              <a:avLst/>
              <a:gdLst>
                <a:gd name="T0" fmla="*/ 0 w 84"/>
                <a:gd name="T1" fmla="*/ 43 h 80"/>
                <a:gd name="T2" fmla="*/ 9 w 84"/>
                <a:gd name="T3" fmla="*/ 19 h 80"/>
                <a:gd name="T4" fmla="*/ 28 w 84"/>
                <a:gd name="T5" fmla="*/ 0 h 80"/>
                <a:gd name="T6" fmla="*/ 56 w 84"/>
                <a:gd name="T7" fmla="*/ 0 h 80"/>
                <a:gd name="T8" fmla="*/ 75 w 84"/>
                <a:gd name="T9" fmla="*/ 19 h 80"/>
                <a:gd name="T10" fmla="*/ 84 w 84"/>
                <a:gd name="T11" fmla="*/ 43 h 80"/>
                <a:gd name="T12" fmla="*/ 75 w 84"/>
                <a:gd name="T13" fmla="*/ 66 h 80"/>
                <a:gd name="T14" fmla="*/ 56 w 84"/>
                <a:gd name="T15" fmla="*/ 80 h 80"/>
                <a:gd name="T16" fmla="*/ 28 w 84"/>
                <a:gd name="T17" fmla="*/ 80 h 80"/>
                <a:gd name="T18" fmla="*/ 9 w 84"/>
                <a:gd name="T19" fmla="*/ 66 h 80"/>
                <a:gd name="T20" fmla="*/ 0 w 84"/>
                <a:gd name="T21" fmla="*/ 4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80"/>
                <a:gd name="T35" fmla="*/ 84 w 84"/>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80">
                  <a:moveTo>
                    <a:pt x="0" y="43"/>
                  </a:moveTo>
                  <a:lnTo>
                    <a:pt x="9" y="19"/>
                  </a:lnTo>
                  <a:lnTo>
                    <a:pt x="28" y="0"/>
                  </a:lnTo>
                  <a:lnTo>
                    <a:pt x="56" y="0"/>
                  </a:lnTo>
                  <a:lnTo>
                    <a:pt x="75" y="19"/>
                  </a:lnTo>
                  <a:lnTo>
                    <a:pt x="84" y="43"/>
                  </a:lnTo>
                  <a:lnTo>
                    <a:pt x="75" y="66"/>
                  </a:lnTo>
                  <a:lnTo>
                    <a:pt x="56" y="80"/>
                  </a:lnTo>
                  <a:lnTo>
                    <a:pt x="28" y="80"/>
                  </a:lnTo>
                  <a:lnTo>
                    <a:pt x="9" y="66"/>
                  </a:lnTo>
                  <a:lnTo>
                    <a:pt x="0" y="43"/>
                  </a:lnTo>
                  <a:close/>
                </a:path>
              </a:pathLst>
            </a:custGeom>
            <a:solidFill>
              <a:srgbClr val="000000"/>
            </a:solidFill>
            <a:ln w="3175">
              <a:solidFill>
                <a:srgbClr val="000000"/>
              </a:solidFill>
              <a:round/>
              <a:headEnd/>
              <a:tailEnd/>
            </a:ln>
          </p:spPr>
          <p:txBody>
            <a:bodyPr/>
            <a:lstStyle/>
            <a:p>
              <a:endParaRPr lang="en-US"/>
            </a:p>
          </p:txBody>
        </p:sp>
        <p:sp>
          <p:nvSpPr>
            <p:cNvPr id="87046" name="Freeform 6"/>
            <p:cNvSpPr>
              <a:spLocks/>
            </p:cNvSpPr>
            <p:nvPr/>
          </p:nvSpPr>
          <p:spPr bwMode="auto">
            <a:xfrm>
              <a:off x="3402" y="2693"/>
              <a:ext cx="85" cy="80"/>
            </a:xfrm>
            <a:custGeom>
              <a:avLst/>
              <a:gdLst>
                <a:gd name="T0" fmla="*/ 0 w 85"/>
                <a:gd name="T1" fmla="*/ 42 h 80"/>
                <a:gd name="T2" fmla="*/ 10 w 85"/>
                <a:gd name="T3" fmla="*/ 19 h 80"/>
                <a:gd name="T4" fmla="*/ 29 w 85"/>
                <a:gd name="T5" fmla="*/ 0 h 80"/>
                <a:gd name="T6" fmla="*/ 57 w 85"/>
                <a:gd name="T7" fmla="*/ 0 h 80"/>
                <a:gd name="T8" fmla="*/ 76 w 85"/>
                <a:gd name="T9" fmla="*/ 19 h 80"/>
                <a:gd name="T10" fmla="*/ 85 w 85"/>
                <a:gd name="T11" fmla="*/ 42 h 80"/>
                <a:gd name="T12" fmla="*/ 76 w 85"/>
                <a:gd name="T13" fmla="*/ 65 h 80"/>
                <a:gd name="T14" fmla="*/ 57 w 85"/>
                <a:gd name="T15" fmla="*/ 80 h 80"/>
                <a:gd name="T16" fmla="*/ 29 w 85"/>
                <a:gd name="T17" fmla="*/ 80 h 80"/>
                <a:gd name="T18" fmla="*/ 10 w 85"/>
                <a:gd name="T19" fmla="*/ 65 h 80"/>
                <a:gd name="T20" fmla="*/ 0 w 85"/>
                <a:gd name="T21" fmla="*/ 42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80"/>
                <a:gd name="T35" fmla="*/ 85 w 85"/>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80">
                  <a:moveTo>
                    <a:pt x="0" y="42"/>
                  </a:moveTo>
                  <a:lnTo>
                    <a:pt x="10" y="19"/>
                  </a:lnTo>
                  <a:lnTo>
                    <a:pt x="29" y="0"/>
                  </a:lnTo>
                  <a:lnTo>
                    <a:pt x="57" y="0"/>
                  </a:lnTo>
                  <a:lnTo>
                    <a:pt x="76" y="19"/>
                  </a:lnTo>
                  <a:lnTo>
                    <a:pt x="85" y="42"/>
                  </a:lnTo>
                  <a:lnTo>
                    <a:pt x="76" y="65"/>
                  </a:lnTo>
                  <a:lnTo>
                    <a:pt x="57" y="80"/>
                  </a:lnTo>
                  <a:lnTo>
                    <a:pt x="29" y="80"/>
                  </a:lnTo>
                  <a:lnTo>
                    <a:pt x="10" y="65"/>
                  </a:lnTo>
                  <a:lnTo>
                    <a:pt x="0" y="42"/>
                  </a:lnTo>
                  <a:close/>
                </a:path>
              </a:pathLst>
            </a:custGeom>
            <a:solidFill>
              <a:srgbClr val="000000"/>
            </a:solidFill>
            <a:ln w="3175">
              <a:solidFill>
                <a:srgbClr val="000000"/>
              </a:solidFill>
              <a:round/>
              <a:headEnd/>
              <a:tailEnd/>
            </a:ln>
          </p:spPr>
          <p:txBody>
            <a:bodyPr/>
            <a:lstStyle/>
            <a:p>
              <a:endParaRPr lang="en-US"/>
            </a:p>
          </p:txBody>
        </p:sp>
        <p:sp>
          <p:nvSpPr>
            <p:cNvPr id="87047" name="Freeform 7"/>
            <p:cNvSpPr>
              <a:spLocks/>
            </p:cNvSpPr>
            <p:nvPr/>
          </p:nvSpPr>
          <p:spPr bwMode="auto">
            <a:xfrm>
              <a:off x="4248" y="3538"/>
              <a:ext cx="84" cy="80"/>
            </a:xfrm>
            <a:custGeom>
              <a:avLst/>
              <a:gdLst>
                <a:gd name="T0" fmla="*/ 0 w 84"/>
                <a:gd name="T1" fmla="*/ 42 h 80"/>
                <a:gd name="T2" fmla="*/ 9 w 84"/>
                <a:gd name="T3" fmla="*/ 19 h 80"/>
                <a:gd name="T4" fmla="*/ 28 w 84"/>
                <a:gd name="T5" fmla="*/ 0 h 80"/>
                <a:gd name="T6" fmla="*/ 56 w 84"/>
                <a:gd name="T7" fmla="*/ 0 h 80"/>
                <a:gd name="T8" fmla="*/ 75 w 84"/>
                <a:gd name="T9" fmla="*/ 19 h 80"/>
                <a:gd name="T10" fmla="*/ 84 w 84"/>
                <a:gd name="T11" fmla="*/ 42 h 80"/>
                <a:gd name="T12" fmla="*/ 75 w 84"/>
                <a:gd name="T13" fmla="*/ 66 h 80"/>
                <a:gd name="T14" fmla="*/ 56 w 84"/>
                <a:gd name="T15" fmla="*/ 80 h 80"/>
                <a:gd name="T16" fmla="*/ 28 w 84"/>
                <a:gd name="T17" fmla="*/ 80 h 80"/>
                <a:gd name="T18" fmla="*/ 9 w 84"/>
                <a:gd name="T19" fmla="*/ 66 h 80"/>
                <a:gd name="T20" fmla="*/ 0 w 84"/>
                <a:gd name="T21" fmla="*/ 42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80"/>
                <a:gd name="T35" fmla="*/ 84 w 84"/>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80">
                  <a:moveTo>
                    <a:pt x="0" y="42"/>
                  </a:moveTo>
                  <a:lnTo>
                    <a:pt x="9" y="19"/>
                  </a:lnTo>
                  <a:lnTo>
                    <a:pt x="28" y="0"/>
                  </a:lnTo>
                  <a:lnTo>
                    <a:pt x="56" y="0"/>
                  </a:lnTo>
                  <a:lnTo>
                    <a:pt x="75" y="19"/>
                  </a:lnTo>
                  <a:lnTo>
                    <a:pt x="84" y="42"/>
                  </a:lnTo>
                  <a:lnTo>
                    <a:pt x="75" y="66"/>
                  </a:lnTo>
                  <a:lnTo>
                    <a:pt x="56" y="80"/>
                  </a:lnTo>
                  <a:lnTo>
                    <a:pt x="28" y="80"/>
                  </a:lnTo>
                  <a:lnTo>
                    <a:pt x="9" y="66"/>
                  </a:lnTo>
                  <a:lnTo>
                    <a:pt x="0" y="42"/>
                  </a:lnTo>
                  <a:close/>
                </a:path>
              </a:pathLst>
            </a:custGeom>
            <a:solidFill>
              <a:srgbClr val="000000"/>
            </a:solidFill>
            <a:ln w="3175">
              <a:solidFill>
                <a:srgbClr val="000000"/>
              </a:solidFill>
              <a:round/>
              <a:headEnd/>
              <a:tailEnd/>
            </a:ln>
          </p:spPr>
          <p:txBody>
            <a:bodyPr/>
            <a:lstStyle/>
            <a:p>
              <a:endParaRPr lang="en-US"/>
            </a:p>
          </p:txBody>
        </p:sp>
        <p:sp>
          <p:nvSpPr>
            <p:cNvPr id="87048" name="Freeform 8"/>
            <p:cNvSpPr>
              <a:spLocks/>
            </p:cNvSpPr>
            <p:nvPr/>
          </p:nvSpPr>
          <p:spPr bwMode="auto">
            <a:xfrm>
              <a:off x="5093" y="2693"/>
              <a:ext cx="84" cy="80"/>
            </a:xfrm>
            <a:custGeom>
              <a:avLst/>
              <a:gdLst>
                <a:gd name="T0" fmla="*/ 0 w 84"/>
                <a:gd name="T1" fmla="*/ 42 h 80"/>
                <a:gd name="T2" fmla="*/ 9 w 84"/>
                <a:gd name="T3" fmla="*/ 19 h 80"/>
                <a:gd name="T4" fmla="*/ 28 w 84"/>
                <a:gd name="T5" fmla="*/ 0 h 80"/>
                <a:gd name="T6" fmla="*/ 56 w 84"/>
                <a:gd name="T7" fmla="*/ 0 h 80"/>
                <a:gd name="T8" fmla="*/ 75 w 84"/>
                <a:gd name="T9" fmla="*/ 19 h 80"/>
                <a:gd name="T10" fmla="*/ 84 w 84"/>
                <a:gd name="T11" fmla="*/ 42 h 80"/>
                <a:gd name="T12" fmla="*/ 75 w 84"/>
                <a:gd name="T13" fmla="*/ 65 h 80"/>
                <a:gd name="T14" fmla="*/ 56 w 84"/>
                <a:gd name="T15" fmla="*/ 80 h 80"/>
                <a:gd name="T16" fmla="*/ 28 w 84"/>
                <a:gd name="T17" fmla="*/ 80 h 80"/>
                <a:gd name="T18" fmla="*/ 9 w 84"/>
                <a:gd name="T19" fmla="*/ 65 h 80"/>
                <a:gd name="T20" fmla="*/ 0 w 84"/>
                <a:gd name="T21" fmla="*/ 42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80"/>
                <a:gd name="T35" fmla="*/ 84 w 84"/>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80">
                  <a:moveTo>
                    <a:pt x="0" y="42"/>
                  </a:moveTo>
                  <a:lnTo>
                    <a:pt x="9" y="19"/>
                  </a:lnTo>
                  <a:lnTo>
                    <a:pt x="28" y="0"/>
                  </a:lnTo>
                  <a:lnTo>
                    <a:pt x="56" y="0"/>
                  </a:lnTo>
                  <a:lnTo>
                    <a:pt x="75" y="19"/>
                  </a:lnTo>
                  <a:lnTo>
                    <a:pt x="84" y="42"/>
                  </a:lnTo>
                  <a:lnTo>
                    <a:pt x="75" y="65"/>
                  </a:lnTo>
                  <a:lnTo>
                    <a:pt x="56" y="80"/>
                  </a:lnTo>
                  <a:lnTo>
                    <a:pt x="28" y="80"/>
                  </a:lnTo>
                  <a:lnTo>
                    <a:pt x="9" y="65"/>
                  </a:lnTo>
                  <a:lnTo>
                    <a:pt x="0" y="42"/>
                  </a:lnTo>
                  <a:close/>
                </a:path>
              </a:pathLst>
            </a:custGeom>
            <a:solidFill>
              <a:srgbClr val="000000"/>
            </a:solidFill>
            <a:ln w="3175">
              <a:solidFill>
                <a:srgbClr val="000000"/>
              </a:solidFill>
              <a:round/>
              <a:headEnd/>
              <a:tailEnd/>
            </a:ln>
          </p:spPr>
          <p:txBody>
            <a:bodyPr/>
            <a:lstStyle/>
            <a:p>
              <a:endParaRPr lang="en-US"/>
            </a:p>
          </p:txBody>
        </p:sp>
        <p:sp>
          <p:nvSpPr>
            <p:cNvPr id="87049" name="Freeform 9"/>
            <p:cNvSpPr>
              <a:spLocks/>
            </p:cNvSpPr>
            <p:nvPr/>
          </p:nvSpPr>
          <p:spPr bwMode="auto">
            <a:xfrm>
              <a:off x="3473" y="1890"/>
              <a:ext cx="817" cy="765"/>
            </a:xfrm>
            <a:custGeom>
              <a:avLst/>
              <a:gdLst>
                <a:gd name="T0" fmla="*/ 817 w 817"/>
                <a:gd name="T1" fmla="*/ 0 h 765"/>
                <a:gd name="T2" fmla="*/ 681 w 817"/>
                <a:gd name="T3" fmla="*/ 47 h 765"/>
                <a:gd name="T4" fmla="*/ 549 w 817"/>
                <a:gd name="T5" fmla="*/ 112 h 765"/>
                <a:gd name="T6" fmla="*/ 427 w 817"/>
                <a:gd name="T7" fmla="*/ 192 h 765"/>
                <a:gd name="T8" fmla="*/ 319 w 817"/>
                <a:gd name="T9" fmla="*/ 286 h 765"/>
                <a:gd name="T10" fmla="*/ 216 w 817"/>
                <a:gd name="T11" fmla="*/ 389 h 765"/>
                <a:gd name="T12" fmla="*/ 131 w 817"/>
                <a:gd name="T13" fmla="*/ 507 h 765"/>
                <a:gd name="T14" fmla="*/ 56 w 817"/>
                <a:gd name="T15" fmla="*/ 634 h 765"/>
                <a:gd name="T16" fmla="*/ 0 w 817"/>
                <a:gd name="T17" fmla="*/ 765 h 7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7"/>
                <a:gd name="T28" fmla="*/ 0 h 765"/>
                <a:gd name="T29" fmla="*/ 817 w 817"/>
                <a:gd name="T30" fmla="*/ 765 h 7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7" h="765">
                  <a:moveTo>
                    <a:pt x="817" y="0"/>
                  </a:moveTo>
                  <a:lnTo>
                    <a:pt x="681" y="47"/>
                  </a:lnTo>
                  <a:lnTo>
                    <a:pt x="549" y="112"/>
                  </a:lnTo>
                  <a:lnTo>
                    <a:pt x="427" y="192"/>
                  </a:lnTo>
                  <a:lnTo>
                    <a:pt x="319" y="286"/>
                  </a:lnTo>
                  <a:lnTo>
                    <a:pt x="216" y="389"/>
                  </a:lnTo>
                  <a:lnTo>
                    <a:pt x="131" y="507"/>
                  </a:lnTo>
                  <a:lnTo>
                    <a:pt x="56" y="634"/>
                  </a:lnTo>
                  <a:lnTo>
                    <a:pt x="0" y="765"/>
                  </a:lnTo>
                </a:path>
              </a:pathLst>
            </a:custGeom>
            <a:noFill/>
            <a:ln w="3175">
              <a:solidFill>
                <a:srgbClr val="000000"/>
              </a:solidFill>
              <a:round/>
              <a:headEnd/>
              <a:tailEnd/>
            </a:ln>
          </p:spPr>
          <p:txBody>
            <a:bodyPr/>
            <a:lstStyle/>
            <a:p>
              <a:endParaRPr lang="en-US"/>
            </a:p>
          </p:txBody>
        </p:sp>
        <p:sp>
          <p:nvSpPr>
            <p:cNvPr id="87050" name="Freeform 10"/>
            <p:cNvSpPr>
              <a:spLocks/>
            </p:cNvSpPr>
            <p:nvPr/>
          </p:nvSpPr>
          <p:spPr bwMode="auto">
            <a:xfrm>
              <a:off x="3431" y="2627"/>
              <a:ext cx="89" cy="108"/>
            </a:xfrm>
            <a:custGeom>
              <a:avLst/>
              <a:gdLst>
                <a:gd name="T0" fmla="*/ 0 w 89"/>
                <a:gd name="T1" fmla="*/ 0 h 108"/>
                <a:gd name="T2" fmla="*/ 14 w 89"/>
                <a:gd name="T3" fmla="*/ 108 h 108"/>
                <a:gd name="T4" fmla="*/ 89 w 89"/>
                <a:gd name="T5" fmla="*/ 33 h 108"/>
                <a:gd name="T6" fmla="*/ 0 w 89"/>
                <a:gd name="T7" fmla="*/ 0 h 108"/>
                <a:gd name="T8" fmla="*/ 0 60000 65536"/>
                <a:gd name="T9" fmla="*/ 0 60000 65536"/>
                <a:gd name="T10" fmla="*/ 0 60000 65536"/>
                <a:gd name="T11" fmla="*/ 0 60000 65536"/>
                <a:gd name="T12" fmla="*/ 0 w 89"/>
                <a:gd name="T13" fmla="*/ 0 h 108"/>
                <a:gd name="T14" fmla="*/ 89 w 89"/>
                <a:gd name="T15" fmla="*/ 108 h 108"/>
              </a:gdLst>
              <a:ahLst/>
              <a:cxnLst>
                <a:cxn ang="T8">
                  <a:pos x="T0" y="T1"/>
                </a:cxn>
                <a:cxn ang="T9">
                  <a:pos x="T2" y="T3"/>
                </a:cxn>
                <a:cxn ang="T10">
                  <a:pos x="T4" y="T5"/>
                </a:cxn>
                <a:cxn ang="T11">
                  <a:pos x="T6" y="T7"/>
                </a:cxn>
              </a:cxnLst>
              <a:rect l="T12" t="T13" r="T14" b="T15"/>
              <a:pathLst>
                <a:path w="89" h="108">
                  <a:moveTo>
                    <a:pt x="0" y="0"/>
                  </a:moveTo>
                  <a:lnTo>
                    <a:pt x="14" y="108"/>
                  </a:lnTo>
                  <a:lnTo>
                    <a:pt x="89" y="33"/>
                  </a:lnTo>
                  <a:lnTo>
                    <a:pt x="0" y="0"/>
                  </a:lnTo>
                  <a:close/>
                </a:path>
              </a:pathLst>
            </a:custGeom>
            <a:solidFill>
              <a:srgbClr val="000000"/>
            </a:solidFill>
            <a:ln w="3175">
              <a:solidFill>
                <a:srgbClr val="000000"/>
              </a:solidFill>
              <a:round/>
              <a:headEnd/>
              <a:tailEnd/>
            </a:ln>
          </p:spPr>
          <p:txBody>
            <a:bodyPr/>
            <a:lstStyle/>
            <a:p>
              <a:endParaRPr lang="en-US"/>
            </a:p>
          </p:txBody>
        </p:sp>
        <p:sp>
          <p:nvSpPr>
            <p:cNvPr id="87051" name="Freeform 11"/>
            <p:cNvSpPr>
              <a:spLocks/>
            </p:cNvSpPr>
            <p:nvPr/>
          </p:nvSpPr>
          <p:spPr bwMode="auto">
            <a:xfrm>
              <a:off x="3473" y="2815"/>
              <a:ext cx="817" cy="765"/>
            </a:xfrm>
            <a:custGeom>
              <a:avLst/>
              <a:gdLst>
                <a:gd name="T0" fmla="*/ 0 w 817"/>
                <a:gd name="T1" fmla="*/ 0 h 765"/>
                <a:gd name="T2" fmla="*/ 56 w 817"/>
                <a:gd name="T3" fmla="*/ 131 h 765"/>
                <a:gd name="T4" fmla="*/ 131 w 817"/>
                <a:gd name="T5" fmla="*/ 258 h 765"/>
                <a:gd name="T6" fmla="*/ 216 w 817"/>
                <a:gd name="T7" fmla="*/ 371 h 765"/>
                <a:gd name="T8" fmla="*/ 319 w 817"/>
                <a:gd name="T9" fmla="*/ 479 h 765"/>
                <a:gd name="T10" fmla="*/ 427 w 817"/>
                <a:gd name="T11" fmla="*/ 568 h 765"/>
                <a:gd name="T12" fmla="*/ 549 w 817"/>
                <a:gd name="T13" fmla="*/ 648 h 765"/>
                <a:gd name="T14" fmla="*/ 681 w 817"/>
                <a:gd name="T15" fmla="*/ 714 h 765"/>
                <a:gd name="T16" fmla="*/ 817 w 817"/>
                <a:gd name="T17" fmla="*/ 765 h 7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7"/>
                <a:gd name="T28" fmla="*/ 0 h 765"/>
                <a:gd name="T29" fmla="*/ 817 w 817"/>
                <a:gd name="T30" fmla="*/ 765 h 7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7" h="765">
                  <a:moveTo>
                    <a:pt x="0" y="0"/>
                  </a:moveTo>
                  <a:lnTo>
                    <a:pt x="56" y="131"/>
                  </a:lnTo>
                  <a:lnTo>
                    <a:pt x="131" y="258"/>
                  </a:lnTo>
                  <a:lnTo>
                    <a:pt x="216" y="371"/>
                  </a:lnTo>
                  <a:lnTo>
                    <a:pt x="319" y="479"/>
                  </a:lnTo>
                  <a:lnTo>
                    <a:pt x="427" y="568"/>
                  </a:lnTo>
                  <a:lnTo>
                    <a:pt x="549" y="648"/>
                  </a:lnTo>
                  <a:lnTo>
                    <a:pt x="681" y="714"/>
                  </a:lnTo>
                  <a:lnTo>
                    <a:pt x="817" y="765"/>
                  </a:lnTo>
                </a:path>
              </a:pathLst>
            </a:custGeom>
            <a:noFill/>
            <a:ln w="3175">
              <a:solidFill>
                <a:srgbClr val="000000"/>
              </a:solidFill>
              <a:round/>
              <a:headEnd/>
              <a:tailEnd/>
            </a:ln>
          </p:spPr>
          <p:txBody>
            <a:bodyPr/>
            <a:lstStyle/>
            <a:p>
              <a:endParaRPr lang="en-US"/>
            </a:p>
          </p:txBody>
        </p:sp>
        <p:sp>
          <p:nvSpPr>
            <p:cNvPr id="87052" name="Freeform 12"/>
            <p:cNvSpPr>
              <a:spLocks/>
            </p:cNvSpPr>
            <p:nvPr/>
          </p:nvSpPr>
          <p:spPr bwMode="auto">
            <a:xfrm>
              <a:off x="3431" y="2735"/>
              <a:ext cx="89" cy="103"/>
            </a:xfrm>
            <a:custGeom>
              <a:avLst/>
              <a:gdLst>
                <a:gd name="T0" fmla="*/ 0 w 89"/>
                <a:gd name="T1" fmla="*/ 103 h 103"/>
                <a:gd name="T2" fmla="*/ 14 w 89"/>
                <a:gd name="T3" fmla="*/ 0 h 103"/>
                <a:gd name="T4" fmla="*/ 89 w 89"/>
                <a:gd name="T5" fmla="*/ 75 h 103"/>
                <a:gd name="T6" fmla="*/ 0 w 89"/>
                <a:gd name="T7" fmla="*/ 103 h 103"/>
                <a:gd name="T8" fmla="*/ 0 60000 65536"/>
                <a:gd name="T9" fmla="*/ 0 60000 65536"/>
                <a:gd name="T10" fmla="*/ 0 60000 65536"/>
                <a:gd name="T11" fmla="*/ 0 60000 65536"/>
                <a:gd name="T12" fmla="*/ 0 w 89"/>
                <a:gd name="T13" fmla="*/ 0 h 103"/>
                <a:gd name="T14" fmla="*/ 89 w 89"/>
                <a:gd name="T15" fmla="*/ 103 h 103"/>
              </a:gdLst>
              <a:ahLst/>
              <a:cxnLst>
                <a:cxn ang="T8">
                  <a:pos x="T0" y="T1"/>
                </a:cxn>
                <a:cxn ang="T9">
                  <a:pos x="T2" y="T3"/>
                </a:cxn>
                <a:cxn ang="T10">
                  <a:pos x="T4" y="T5"/>
                </a:cxn>
                <a:cxn ang="T11">
                  <a:pos x="T6" y="T7"/>
                </a:cxn>
              </a:cxnLst>
              <a:rect l="T12" t="T13" r="T14" b="T15"/>
              <a:pathLst>
                <a:path w="89" h="103">
                  <a:moveTo>
                    <a:pt x="0" y="103"/>
                  </a:moveTo>
                  <a:lnTo>
                    <a:pt x="14" y="0"/>
                  </a:lnTo>
                  <a:lnTo>
                    <a:pt x="89" y="75"/>
                  </a:lnTo>
                  <a:lnTo>
                    <a:pt x="0" y="103"/>
                  </a:lnTo>
                  <a:close/>
                </a:path>
              </a:pathLst>
            </a:custGeom>
            <a:solidFill>
              <a:srgbClr val="000000"/>
            </a:solidFill>
            <a:ln w="3175">
              <a:solidFill>
                <a:srgbClr val="000000"/>
              </a:solidFill>
              <a:round/>
              <a:headEnd/>
              <a:tailEnd/>
            </a:ln>
          </p:spPr>
          <p:txBody>
            <a:bodyPr/>
            <a:lstStyle/>
            <a:p>
              <a:endParaRPr lang="en-US"/>
            </a:p>
          </p:txBody>
        </p:sp>
        <p:sp>
          <p:nvSpPr>
            <p:cNvPr id="87053" name="Rectangle 13"/>
            <p:cNvSpPr>
              <a:spLocks noChangeArrowheads="1"/>
            </p:cNvSpPr>
            <p:nvPr/>
          </p:nvSpPr>
          <p:spPr bwMode="auto">
            <a:xfrm>
              <a:off x="4223" y="1556"/>
              <a:ext cx="71" cy="146"/>
            </a:xfrm>
            <a:prstGeom prst="rect">
              <a:avLst/>
            </a:prstGeom>
            <a:noFill/>
            <a:ln w="9525">
              <a:noFill/>
              <a:miter lim="800000"/>
              <a:headEnd/>
              <a:tailEnd/>
            </a:ln>
          </p:spPr>
          <p:txBody>
            <a:bodyPr wrap="none" lIns="0" tIns="0" rIns="0" bIns="0">
              <a:spAutoFit/>
            </a:bodyPr>
            <a:lstStyle/>
            <a:p>
              <a:r>
                <a:rPr lang="en-US" sz="1200">
                  <a:solidFill>
                    <a:srgbClr val="000000"/>
                  </a:solidFill>
                </a:rPr>
                <a:t>1</a:t>
              </a:r>
              <a:endParaRPr lang="en-US"/>
            </a:p>
          </p:txBody>
        </p:sp>
        <p:sp>
          <p:nvSpPr>
            <p:cNvPr id="87054" name="Rectangle 14"/>
            <p:cNvSpPr>
              <a:spLocks noChangeArrowheads="1"/>
            </p:cNvSpPr>
            <p:nvPr/>
          </p:nvSpPr>
          <p:spPr bwMode="auto">
            <a:xfrm>
              <a:off x="3168" y="2590"/>
              <a:ext cx="71" cy="147"/>
            </a:xfrm>
            <a:prstGeom prst="rect">
              <a:avLst/>
            </a:prstGeom>
            <a:noFill/>
            <a:ln w="9525">
              <a:noFill/>
              <a:miter lim="800000"/>
              <a:headEnd/>
              <a:tailEnd/>
            </a:ln>
          </p:spPr>
          <p:txBody>
            <a:bodyPr wrap="none" lIns="0" tIns="0" rIns="0" bIns="0">
              <a:spAutoFit/>
            </a:bodyPr>
            <a:lstStyle/>
            <a:p>
              <a:r>
                <a:rPr lang="en-US" sz="1200">
                  <a:solidFill>
                    <a:srgbClr val="000000"/>
                  </a:solidFill>
                </a:rPr>
                <a:t>2</a:t>
              </a:r>
              <a:endParaRPr lang="en-US"/>
            </a:p>
          </p:txBody>
        </p:sp>
        <p:sp>
          <p:nvSpPr>
            <p:cNvPr id="87055" name="Rectangle 15"/>
            <p:cNvSpPr>
              <a:spLocks noChangeArrowheads="1"/>
            </p:cNvSpPr>
            <p:nvPr/>
          </p:nvSpPr>
          <p:spPr bwMode="auto">
            <a:xfrm>
              <a:off x="5279" y="2590"/>
              <a:ext cx="71" cy="147"/>
            </a:xfrm>
            <a:prstGeom prst="rect">
              <a:avLst/>
            </a:prstGeom>
            <a:noFill/>
            <a:ln w="9525">
              <a:noFill/>
              <a:miter lim="800000"/>
              <a:headEnd/>
              <a:tailEnd/>
            </a:ln>
          </p:spPr>
          <p:txBody>
            <a:bodyPr wrap="none" lIns="0" tIns="0" rIns="0" bIns="0">
              <a:spAutoFit/>
            </a:bodyPr>
            <a:lstStyle/>
            <a:p>
              <a:r>
                <a:rPr lang="en-US" sz="1200">
                  <a:solidFill>
                    <a:srgbClr val="000000"/>
                  </a:solidFill>
                </a:rPr>
                <a:t>3</a:t>
              </a:r>
              <a:endParaRPr lang="en-US"/>
            </a:p>
          </p:txBody>
        </p:sp>
        <p:sp>
          <p:nvSpPr>
            <p:cNvPr id="87056" name="Rectangle 16"/>
            <p:cNvSpPr>
              <a:spLocks noChangeArrowheads="1"/>
            </p:cNvSpPr>
            <p:nvPr/>
          </p:nvSpPr>
          <p:spPr bwMode="auto">
            <a:xfrm>
              <a:off x="4223" y="3625"/>
              <a:ext cx="71" cy="146"/>
            </a:xfrm>
            <a:prstGeom prst="rect">
              <a:avLst/>
            </a:prstGeom>
            <a:noFill/>
            <a:ln w="9525">
              <a:noFill/>
              <a:miter lim="800000"/>
              <a:headEnd/>
              <a:tailEnd/>
            </a:ln>
          </p:spPr>
          <p:txBody>
            <a:bodyPr wrap="none" lIns="0" tIns="0" rIns="0" bIns="0">
              <a:spAutoFit/>
            </a:bodyPr>
            <a:lstStyle/>
            <a:p>
              <a:r>
                <a:rPr lang="en-US" sz="1200">
                  <a:solidFill>
                    <a:srgbClr val="000000"/>
                  </a:solidFill>
                </a:rPr>
                <a:t>4</a:t>
              </a:r>
              <a:endParaRPr lang="en-US"/>
            </a:p>
          </p:txBody>
        </p:sp>
        <p:sp>
          <p:nvSpPr>
            <p:cNvPr id="87057" name="Freeform 17"/>
            <p:cNvSpPr>
              <a:spLocks/>
            </p:cNvSpPr>
            <p:nvPr/>
          </p:nvSpPr>
          <p:spPr bwMode="auto">
            <a:xfrm>
              <a:off x="3445" y="1970"/>
              <a:ext cx="817" cy="765"/>
            </a:xfrm>
            <a:custGeom>
              <a:avLst/>
              <a:gdLst>
                <a:gd name="T0" fmla="*/ 817 w 817"/>
                <a:gd name="T1" fmla="*/ 0 h 765"/>
                <a:gd name="T2" fmla="*/ 760 w 817"/>
                <a:gd name="T3" fmla="*/ 131 h 765"/>
                <a:gd name="T4" fmla="*/ 685 w 817"/>
                <a:gd name="T5" fmla="*/ 258 h 765"/>
                <a:gd name="T6" fmla="*/ 596 w 817"/>
                <a:gd name="T7" fmla="*/ 371 h 765"/>
                <a:gd name="T8" fmla="*/ 497 w 817"/>
                <a:gd name="T9" fmla="*/ 479 h 765"/>
                <a:gd name="T10" fmla="*/ 385 w 817"/>
                <a:gd name="T11" fmla="*/ 568 h 765"/>
                <a:gd name="T12" fmla="*/ 263 w 817"/>
                <a:gd name="T13" fmla="*/ 648 h 765"/>
                <a:gd name="T14" fmla="*/ 136 w 817"/>
                <a:gd name="T15" fmla="*/ 713 h 765"/>
                <a:gd name="T16" fmla="*/ 0 w 817"/>
                <a:gd name="T17" fmla="*/ 765 h 7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7"/>
                <a:gd name="T28" fmla="*/ 0 h 765"/>
                <a:gd name="T29" fmla="*/ 817 w 817"/>
                <a:gd name="T30" fmla="*/ 765 h 7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7" h="765">
                  <a:moveTo>
                    <a:pt x="817" y="0"/>
                  </a:moveTo>
                  <a:lnTo>
                    <a:pt x="760" y="131"/>
                  </a:lnTo>
                  <a:lnTo>
                    <a:pt x="685" y="258"/>
                  </a:lnTo>
                  <a:lnTo>
                    <a:pt x="596" y="371"/>
                  </a:lnTo>
                  <a:lnTo>
                    <a:pt x="497" y="479"/>
                  </a:lnTo>
                  <a:lnTo>
                    <a:pt x="385" y="568"/>
                  </a:lnTo>
                  <a:lnTo>
                    <a:pt x="263" y="648"/>
                  </a:lnTo>
                  <a:lnTo>
                    <a:pt x="136" y="713"/>
                  </a:lnTo>
                  <a:lnTo>
                    <a:pt x="0" y="765"/>
                  </a:lnTo>
                </a:path>
              </a:pathLst>
            </a:custGeom>
            <a:noFill/>
            <a:ln w="3175">
              <a:solidFill>
                <a:srgbClr val="000000"/>
              </a:solidFill>
              <a:round/>
              <a:headEnd/>
              <a:tailEnd/>
            </a:ln>
          </p:spPr>
          <p:txBody>
            <a:bodyPr/>
            <a:lstStyle/>
            <a:p>
              <a:endParaRPr lang="en-US"/>
            </a:p>
          </p:txBody>
        </p:sp>
        <p:sp>
          <p:nvSpPr>
            <p:cNvPr id="87058" name="Freeform 18"/>
            <p:cNvSpPr>
              <a:spLocks/>
            </p:cNvSpPr>
            <p:nvPr/>
          </p:nvSpPr>
          <p:spPr bwMode="auto">
            <a:xfrm>
              <a:off x="4215" y="1890"/>
              <a:ext cx="89" cy="103"/>
            </a:xfrm>
            <a:custGeom>
              <a:avLst/>
              <a:gdLst>
                <a:gd name="T0" fmla="*/ 89 w 89"/>
                <a:gd name="T1" fmla="*/ 103 h 103"/>
                <a:gd name="T2" fmla="*/ 75 w 89"/>
                <a:gd name="T3" fmla="*/ 0 h 103"/>
                <a:gd name="T4" fmla="*/ 0 w 89"/>
                <a:gd name="T5" fmla="*/ 75 h 103"/>
                <a:gd name="T6" fmla="*/ 89 w 89"/>
                <a:gd name="T7" fmla="*/ 103 h 103"/>
                <a:gd name="T8" fmla="*/ 0 60000 65536"/>
                <a:gd name="T9" fmla="*/ 0 60000 65536"/>
                <a:gd name="T10" fmla="*/ 0 60000 65536"/>
                <a:gd name="T11" fmla="*/ 0 60000 65536"/>
                <a:gd name="T12" fmla="*/ 0 w 89"/>
                <a:gd name="T13" fmla="*/ 0 h 103"/>
                <a:gd name="T14" fmla="*/ 89 w 89"/>
                <a:gd name="T15" fmla="*/ 103 h 103"/>
              </a:gdLst>
              <a:ahLst/>
              <a:cxnLst>
                <a:cxn ang="T8">
                  <a:pos x="T0" y="T1"/>
                </a:cxn>
                <a:cxn ang="T9">
                  <a:pos x="T2" y="T3"/>
                </a:cxn>
                <a:cxn ang="T10">
                  <a:pos x="T4" y="T5"/>
                </a:cxn>
                <a:cxn ang="T11">
                  <a:pos x="T6" y="T7"/>
                </a:cxn>
              </a:cxnLst>
              <a:rect l="T12" t="T13" r="T14" b="T15"/>
              <a:pathLst>
                <a:path w="89" h="103">
                  <a:moveTo>
                    <a:pt x="89" y="103"/>
                  </a:moveTo>
                  <a:lnTo>
                    <a:pt x="75" y="0"/>
                  </a:lnTo>
                  <a:lnTo>
                    <a:pt x="0" y="75"/>
                  </a:lnTo>
                  <a:lnTo>
                    <a:pt x="89" y="103"/>
                  </a:lnTo>
                  <a:close/>
                </a:path>
              </a:pathLst>
            </a:custGeom>
            <a:solidFill>
              <a:srgbClr val="000000"/>
            </a:solidFill>
            <a:ln w="3175">
              <a:solidFill>
                <a:srgbClr val="000000"/>
              </a:solidFill>
              <a:round/>
              <a:headEnd/>
              <a:tailEnd/>
            </a:ln>
          </p:spPr>
          <p:txBody>
            <a:bodyPr/>
            <a:lstStyle/>
            <a:p>
              <a:endParaRPr lang="en-US"/>
            </a:p>
          </p:txBody>
        </p:sp>
        <p:sp>
          <p:nvSpPr>
            <p:cNvPr id="87059" name="Freeform 19"/>
            <p:cNvSpPr>
              <a:spLocks/>
            </p:cNvSpPr>
            <p:nvPr/>
          </p:nvSpPr>
          <p:spPr bwMode="auto">
            <a:xfrm>
              <a:off x="3445" y="2735"/>
              <a:ext cx="817" cy="765"/>
            </a:xfrm>
            <a:custGeom>
              <a:avLst/>
              <a:gdLst>
                <a:gd name="T0" fmla="*/ 0 w 817"/>
                <a:gd name="T1" fmla="*/ 0 h 765"/>
                <a:gd name="T2" fmla="*/ 136 w 817"/>
                <a:gd name="T3" fmla="*/ 47 h 765"/>
                <a:gd name="T4" fmla="*/ 263 w 817"/>
                <a:gd name="T5" fmla="*/ 113 h 765"/>
                <a:gd name="T6" fmla="*/ 385 w 817"/>
                <a:gd name="T7" fmla="*/ 193 h 765"/>
                <a:gd name="T8" fmla="*/ 497 w 817"/>
                <a:gd name="T9" fmla="*/ 286 h 765"/>
                <a:gd name="T10" fmla="*/ 596 w 817"/>
                <a:gd name="T11" fmla="*/ 390 h 765"/>
                <a:gd name="T12" fmla="*/ 685 w 817"/>
                <a:gd name="T13" fmla="*/ 507 h 765"/>
                <a:gd name="T14" fmla="*/ 760 w 817"/>
                <a:gd name="T15" fmla="*/ 634 h 765"/>
                <a:gd name="T16" fmla="*/ 817 w 817"/>
                <a:gd name="T17" fmla="*/ 765 h 7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7"/>
                <a:gd name="T28" fmla="*/ 0 h 765"/>
                <a:gd name="T29" fmla="*/ 817 w 817"/>
                <a:gd name="T30" fmla="*/ 765 h 7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7" h="765">
                  <a:moveTo>
                    <a:pt x="0" y="0"/>
                  </a:moveTo>
                  <a:lnTo>
                    <a:pt x="136" y="47"/>
                  </a:lnTo>
                  <a:lnTo>
                    <a:pt x="263" y="113"/>
                  </a:lnTo>
                  <a:lnTo>
                    <a:pt x="385" y="193"/>
                  </a:lnTo>
                  <a:lnTo>
                    <a:pt x="497" y="286"/>
                  </a:lnTo>
                  <a:lnTo>
                    <a:pt x="596" y="390"/>
                  </a:lnTo>
                  <a:lnTo>
                    <a:pt x="685" y="507"/>
                  </a:lnTo>
                  <a:lnTo>
                    <a:pt x="760" y="634"/>
                  </a:lnTo>
                  <a:lnTo>
                    <a:pt x="817" y="765"/>
                  </a:lnTo>
                </a:path>
              </a:pathLst>
            </a:custGeom>
            <a:noFill/>
            <a:ln w="3175">
              <a:solidFill>
                <a:srgbClr val="000000"/>
              </a:solidFill>
              <a:round/>
              <a:headEnd/>
              <a:tailEnd/>
            </a:ln>
          </p:spPr>
          <p:txBody>
            <a:bodyPr/>
            <a:lstStyle/>
            <a:p>
              <a:endParaRPr lang="en-US"/>
            </a:p>
          </p:txBody>
        </p:sp>
        <p:sp>
          <p:nvSpPr>
            <p:cNvPr id="87060" name="Freeform 20"/>
            <p:cNvSpPr>
              <a:spLocks/>
            </p:cNvSpPr>
            <p:nvPr/>
          </p:nvSpPr>
          <p:spPr bwMode="auto">
            <a:xfrm>
              <a:off x="4215" y="3472"/>
              <a:ext cx="89" cy="108"/>
            </a:xfrm>
            <a:custGeom>
              <a:avLst/>
              <a:gdLst>
                <a:gd name="T0" fmla="*/ 89 w 89"/>
                <a:gd name="T1" fmla="*/ 0 h 108"/>
                <a:gd name="T2" fmla="*/ 75 w 89"/>
                <a:gd name="T3" fmla="*/ 108 h 108"/>
                <a:gd name="T4" fmla="*/ 0 w 89"/>
                <a:gd name="T5" fmla="*/ 33 h 108"/>
                <a:gd name="T6" fmla="*/ 89 w 89"/>
                <a:gd name="T7" fmla="*/ 0 h 108"/>
                <a:gd name="T8" fmla="*/ 0 60000 65536"/>
                <a:gd name="T9" fmla="*/ 0 60000 65536"/>
                <a:gd name="T10" fmla="*/ 0 60000 65536"/>
                <a:gd name="T11" fmla="*/ 0 60000 65536"/>
                <a:gd name="T12" fmla="*/ 0 w 89"/>
                <a:gd name="T13" fmla="*/ 0 h 108"/>
                <a:gd name="T14" fmla="*/ 89 w 89"/>
                <a:gd name="T15" fmla="*/ 108 h 108"/>
              </a:gdLst>
              <a:ahLst/>
              <a:cxnLst>
                <a:cxn ang="T8">
                  <a:pos x="T0" y="T1"/>
                </a:cxn>
                <a:cxn ang="T9">
                  <a:pos x="T2" y="T3"/>
                </a:cxn>
                <a:cxn ang="T10">
                  <a:pos x="T4" y="T5"/>
                </a:cxn>
                <a:cxn ang="T11">
                  <a:pos x="T6" y="T7"/>
                </a:cxn>
              </a:cxnLst>
              <a:rect l="T12" t="T13" r="T14" b="T15"/>
              <a:pathLst>
                <a:path w="89" h="108">
                  <a:moveTo>
                    <a:pt x="89" y="0"/>
                  </a:moveTo>
                  <a:lnTo>
                    <a:pt x="75" y="108"/>
                  </a:lnTo>
                  <a:lnTo>
                    <a:pt x="0" y="33"/>
                  </a:lnTo>
                  <a:lnTo>
                    <a:pt x="89" y="0"/>
                  </a:lnTo>
                  <a:close/>
                </a:path>
              </a:pathLst>
            </a:custGeom>
            <a:solidFill>
              <a:srgbClr val="000000"/>
            </a:solidFill>
            <a:ln w="3175">
              <a:solidFill>
                <a:srgbClr val="000000"/>
              </a:solidFill>
              <a:round/>
              <a:headEnd/>
              <a:tailEnd/>
            </a:ln>
          </p:spPr>
          <p:txBody>
            <a:bodyPr/>
            <a:lstStyle/>
            <a:p>
              <a:endParaRPr lang="en-US"/>
            </a:p>
          </p:txBody>
        </p:sp>
        <p:sp>
          <p:nvSpPr>
            <p:cNvPr id="87061" name="Freeform 21"/>
            <p:cNvSpPr>
              <a:spLocks/>
            </p:cNvSpPr>
            <p:nvPr/>
          </p:nvSpPr>
          <p:spPr bwMode="auto">
            <a:xfrm>
              <a:off x="4320" y="2700"/>
              <a:ext cx="845" cy="845"/>
            </a:xfrm>
            <a:custGeom>
              <a:avLst/>
              <a:gdLst>
                <a:gd name="T0" fmla="*/ 845 w 845"/>
                <a:gd name="T1" fmla="*/ 0 h 845"/>
                <a:gd name="T2" fmla="*/ 0 w 845"/>
                <a:gd name="T3" fmla="*/ 845 h 845"/>
                <a:gd name="T4" fmla="*/ 361 w 845"/>
                <a:gd name="T5" fmla="*/ 479 h 845"/>
                <a:gd name="T6" fmla="*/ 0 60000 65536"/>
                <a:gd name="T7" fmla="*/ 0 60000 65536"/>
                <a:gd name="T8" fmla="*/ 0 60000 65536"/>
                <a:gd name="T9" fmla="*/ 0 w 845"/>
                <a:gd name="T10" fmla="*/ 0 h 845"/>
                <a:gd name="T11" fmla="*/ 845 w 845"/>
                <a:gd name="T12" fmla="*/ 845 h 845"/>
              </a:gdLst>
              <a:ahLst/>
              <a:cxnLst>
                <a:cxn ang="T6">
                  <a:pos x="T0" y="T1"/>
                </a:cxn>
                <a:cxn ang="T7">
                  <a:pos x="T2" y="T3"/>
                </a:cxn>
                <a:cxn ang="T8">
                  <a:pos x="T4" y="T5"/>
                </a:cxn>
              </a:cxnLst>
              <a:rect l="T9" t="T10" r="T11" b="T12"/>
              <a:pathLst>
                <a:path w="845" h="845">
                  <a:moveTo>
                    <a:pt x="845" y="0"/>
                  </a:moveTo>
                  <a:lnTo>
                    <a:pt x="0" y="845"/>
                  </a:lnTo>
                  <a:lnTo>
                    <a:pt x="361" y="479"/>
                  </a:lnTo>
                </a:path>
              </a:pathLst>
            </a:custGeom>
            <a:noFill/>
            <a:ln w="3175">
              <a:solidFill>
                <a:srgbClr val="000000"/>
              </a:solidFill>
              <a:round/>
              <a:headEnd/>
              <a:tailEnd/>
            </a:ln>
          </p:spPr>
          <p:txBody>
            <a:bodyPr/>
            <a:lstStyle/>
            <a:p>
              <a:endParaRPr lang="en-US"/>
            </a:p>
          </p:txBody>
        </p:sp>
        <p:sp>
          <p:nvSpPr>
            <p:cNvPr id="87062" name="Freeform 22"/>
            <p:cNvSpPr>
              <a:spLocks/>
            </p:cNvSpPr>
            <p:nvPr/>
          </p:nvSpPr>
          <p:spPr bwMode="auto">
            <a:xfrm>
              <a:off x="4609" y="3158"/>
              <a:ext cx="103" cy="98"/>
            </a:xfrm>
            <a:custGeom>
              <a:avLst/>
              <a:gdLst>
                <a:gd name="T0" fmla="*/ 0 w 103"/>
                <a:gd name="T1" fmla="*/ 33 h 98"/>
                <a:gd name="T2" fmla="*/ 103 w 103"/>
                <a:gd name="T3" fmla="*/ 0 h 98"/>
                <a:gd name="T4" fmla="*/ 71 w 103"/>
                <a:gd name="T5" fmla="*/ 98 h 98"/>
                <a:gd name="T6" fmla="*/ 0 w 103"/>
                <a:gd name="T7" fmla="*/ 33 h 98"/>
                <a:gd name="T8" fmla="*/ 0 60000 65536"/>
                <a:gd name="T9" fmla="*/ 0 60000 65536"/>
                <a:gd name="T10" fmla="*/ 0 60000 65536"/>
                <a:gd name="T11" fmla="*/ 0 60000 65536"/>
                <a:gd name="T12" fmla="*/ 0 w 103"/>
                <a:gd name="T13" fmla="*/ 0 h 98"/>
                <a:gd name="T14" fmla="*/ 103 w 103"/>
                <a:gd name="T15" fmla="*/ 98 h 98"/>
              </a:gdLst>
              <a:ahLst/>
              <a:cxnLst>
                <a:cxn ang="T8">
                  <a:pos x="T0" y="T1"/>
                </a:cxn>
                <a:cxn ang="T9">
                  <a:pos x="T2" y="T3"/>
                </a:cxn>
                <a:cxn ang="T10">
                  <a:pos x="T4" y="T5"/>
                </a:cxn>
                <a:cxn ang="T11">
                  <a:pos x="T6" y="T7"/>
                </a:cxn>
              </a:cxnLst>
              <a:rect l="T12" t="T13" r="T14" b="T15"/>
              <a:pathLst>
                <a:path w="103" h="98">
                  <a:moveTo>
                    <a:pt x="0" y="33"/>
                  </a:moveTo>
                  <a:lnTo>
                    <a:pt x="103" y="0"/>
                  </a:lnTo>
                  <a:lnTo>
                    <a:pt x="71" y="98"/>
                  </a:lnTo>
                  <a:lnTo>
                    <a:pt x="0" y="33"/>
                  </a:lnTo>
                  <a:close/>
                </a:path>
              </a:pathLst>
            </a:custGeom>
            <a:solidFill>
              <a:srgbClr val="000000"/>
            </a:solidFill>
            <a:ln w="3175">
              <a:solidFill>
                <a:srgbClr val="000000"/>
              </a:solidFill>
              <a:round/>
              <a:headEnd/>
              <a:tailEnd/>
            </a:ln>
          </p:spPr>
          <p:txBody>
            <a:bodyPr/>
            <a:lstStyle/>
            <a:p>
              <a:endParaRPr lang="en-US"/>
            </a:p>
          </p:txBody>
        </p:sp>
        <p:sp>
          <p:nvSpPr>
            <p:cNvPr id="87063" name="Freeform 23"/>
            <p:cNvSpPr>
              <a:spLocks/>
            </p:cNvSpPr>
            <p:nvPr/>
          </p:nvSpPr>
          <p:spPr bwMode="auto">
            <a:xfrm>
              <a:off x="4290" y="1890"/>
              <a:ext cx="845" cy="845"/>
            </a:xfrm>
            <a:custGeom>
              <a:avLst/>
              <a:gdLst>
                <a:gd name="T0" fmla="*/ 0 w 845"/>
                <a:gd name="T1" fmla="*/ 0 h 845"/>
                <a:gd name="T2" fmla="*/ 845 w 845"/>
                <a:gd name="T3" fmla="*/ 845 h 845"/>
                <a:gd name="T4" fmla="*/ 479 w 845"/>
                <a:gd name="T5" fmla="*/ 479 h 845"/>
                <a:gd name="T6" fmla="*/ 0 60000 65536"/>
                <a:gd name="T7" fmla="*/ 0 60000 65536"/>
                <a:gd name="T8" fmla="*/ 0 60000 65536"/>
                <a:gd name="T9" fmla="*/ 0 w 845"/>
                <a:gd name="T10" fmla="*/ 0 h 845"/>
                <a:gd name="T11" fmla="*/ 845 w 845"/>
                <a:gd name="T12" fmla="*/ 845 h 845"/>
              </a:gdLst>
              <a:ahLst/>
              <a:cxnLst>
                <a:cxn ang="T6">
                  <a:pos x="T0" y="T1"/>
                </a:cxn>
                <a:cxn ang="T7">
                  <a:pos x="T2" y="T3"/>
                </a:cxn>
                <a:cxn ang="T8">
                  <a:pos x="T4" y="T5"/>
                </a:cxn>
              </a:cxnLst>
              <a:rect l="T9" t="T10" r="T11" b="T12"/>
              <a:pathLst>
                <a:path w="845" h="845">
                  <a:moveTo>
                    <a:pt x="0" y="0"/>
                  </a:moveTo>
                  <a:lnTo>
                    <a:pt x="845" y="845"/>
                  </a:lnTo>
                  <a:lnTo>
                    <a:pt x="479" y="479"/>
                  </a:lnTo>
                </a:path>
              </a:pathLst>
            </a:custGeom>
            <a:noFill/>
            <a:ln w="3175">
              <a:solidFill>
                <a:srgbClr val="000000"/>
              </a:solidFill>
              <a:round/>
              <a:headEnd/>
              <a:tailEnd/>
            </a:ln>
          </p:spPr>
          <p:txBody>
            <a:bodyPr/>
            <a:lstStyle/>
            <a:p>
              <a:endParaRPr lang="en-US"/>
            </a:p>
          </p:txBody>
        </p:sp>
        <p:sp>
          <p:nvSpPr>
            <p:cNvPr id="87064" name="Freeform 24"/>
            <p:cNvSpPr>
              <a:spLocks/>
            </p:cNvSpPr>
            <p:nvPr/>
          </p:nvSpPr>
          <p:spPr bwMode="auto">
            <a:xfrm>
              <a:off x="4712" y="2312"/>
              <a:ext cx="99" cy="99"/>
            </a:xfrm>
            <a:custGeom>
              <a:avLst/>
              <a:gdLst>
                <a:gd name="T0" fmla="*/ 33 w 99"/>
                <a:gd name="T1" fmla="*/ 99 h 99"/>
                <a:gd name="T2" fmla="*/ 0 w 99"/>
                <a:gd name="T3" fmla="*/ 0 h 99"/>
                <a:gd name="T4" fmla="*/ 99 w 99"/>
                <a:gd name="T5" fmla="*/ 33 h 99"/>
                <a:gd name="T6" fmla="*/ 33 w 99"/>
                <a:gd name="T7" fmla="*/ 99 h 99"/>
                <a:gd name="T8" fmla="*/ 0 60000 65536"/>
                <a:gd name="T9" fmla="*/ 0 60000 65536"/>
                <a:gd name="T10" fmla="*/ 0 60000 65536"/>
                <a:gd name="T11" fmla="*/ 0 60000 65536"/>
                <a:gd name="T12" fmla="*/ 0 w 99"/>
                <a:gd name="T13" fmla="*/ 0 h 99"/>
                <a:gd name="T14" fmla="*/ 99 w 99"/>
                <a:gd name="T15" fmla="*/ 99 h 99"/>
              </a:gdLst>
              <a:ahLst/>
              <a:cxnLst>
                <a:cxn ang="T8">
                  <a:pos x="T0" y="T1"/>
                </a:cxn>
                <a:cxn ang="T9">
                  <a:pos x="T2" y="T3"/>
                </a:cxn>
                <a:cxn ang="T10">
                  <a:pos x="T4" y="T5"/>
                </a:cxn>
                <a:cxn ang="T11">
                  <a:pos x="T6" y="T7"/>
                </a:cxn>
              </a:cxnLst>
              <a:rect l="T12" t="T13" r="T14" b="T15"/>
              <a:pathLst>
                <a:path w="99" h="99">
                  <a:moveTo>
                    <a:pt x="33" y="99"/>
                  </a:moveTo>
                  <a:lnTo>
                    <a:pt x="0" y="0"/>
                  </a:lnTo>
                  <a:lnTo>
                    <a:pt x="99" y="33"/>
                  </a:lnTo>
                  <a:lnTo>
                    <a:pt x="33" y="99"/>
                  </a:lnTo>
                  <a:close/>
                </a:path>
              </a:pathLst>
            </a:custGeom>
            <a:solidFill>
              <a:srgbClr val="000000"/>
            </a:solidFill>
            <a:ln w="3175">
              <a:solidFill>
                <a:srgbClr val="000000"/>
              </a:solidFill>
              <a:round/>
              <a:headEnd/>
              <a:tailEnd/>
            </a:ln>
          </p:spPr>
          <p:txBody>
            <a:bodyPr/>
            <a:lstStyle/>
            <a:p>
              <a:endParaRPr lang="en-US"/>
            </a:p>
          </p:txBody>
        </p:sp>
        <p:sp>
          <p:nvSpPr>
            <p:cNvPr id="87065" name="Freeform 25"/>
            <p:cNvSpPr>
              <a:spLocks/>
            </p:cNvSpPr>
            <p:nvPr/>
          </p:nvSpPr>
          <p:spPr bwMode="auto">
            <a:xfrm>
              <a:off x="3445" y="2735"/>
              <a:ext cx="1690" cy="1"/>
            </a:xfrm>
            <a:custGeom>
              <a:avLst/>
              <a:gdLst>
                <a:gd name="T0" fmla="*/ 1690 w 1690"/>
                <a:gd name="T1" fmla="*/ 0 h 1"/>
                <a:gd name="T2" fmla="*/ 0 w 1690"/>
                <a:gd name="T3" fmla="*/ 0 h 1"/>
                <a:gd name="T4" fmla="*/ 760 w 1690"/>
                <a:gd name="T5" fmla="*/ 0 h 1"/>
                <a:gd name="T6" fmla="*/ 0 60000 65536"/>
                <a:gd name="T7" fmla="*/ 0 60000 65536"/>
                <a:gd name="T8" fmla="*/ 0 60000 65536"/>
                <a:gd name="T9" fmla="*/ 0 w 1690"/>
                <a:gd name="T10" fmla="*/ 0 h 1"/>
                <a:gd name="T11" fmla="*/ 1690 w 1690"/>
                <a:gd name="T12" fmla="*/ 1 h 1"/>
              </a:gdLst>
              <a:ahLst/>
              <a:cxnLst>
                <a:cxn ang="T6">
                  <a:pos x="T0" y="T1"/>
                </a:cxn>
                <a:cxn ang="T7">
                  <a:pos x="T2" y="T3"/>
                </a:cxn>
                <a:cxn ang="T8">
                  <a:pos x="T4" y="T5"/>
                </a:cxn>
              </a:cxnLst>
              <a:rect l="T9" t="T10" r="T11" b="T12"/>
              <a:pathLst>
                <a:path w="1690" h="1">
                  <a:moveTo>
                    <a:pt x="1690" y="0"/>
                  </a:moveTo>
                  <a:lnTo>
                    <a:pt x="0" y="0"/>
                  </a:lnTo>
                  <a:lnTo>
                    <a:pt x="760" y="0"/>
                  </a:lnTo>
                </a:path>
              </a:pathLst>
            </a:custGeom>
            <a:noFill/>
            <a:ln w="3175">
              <a:solidFill>
                <a:srgbClr val="000000"/>
              </a:solidFill>
              <a:round/>
              <a:headEnd/>
              <a:tailEnd/>
            </a:ln>
          </p:spPr>
          <p:txBody>
            <a:bodyPr/>
            <a:lstStyle/>
            <a:p>
              <a:endParaRPr lang="en-US"/>
            </a:p>
          </p:txBody>
        </p:sp>
        <p:sp>
          <p:nvSpPr>
            <p:cNvPr id="87066" name="Freeform 26"/>
            <p:cNvSpPr>
              <a:spLocks/>
            </p:cNvSpPr>
            <p:nvPr/>
          </p:nvSpPr>
          <p:spPr bwMode="auto">
            <a:xfrm>
              <a:off x="4191" y="2688"/>
              <a:ext cx="99" cy="94"/>
            </a:xfrm>
            <a:custGeom>
              <a:avLst/>
              <a:gdLst>
                <a:gd name="T0" fmla="*/ 0 w 99"/>
                <a:gd name="T1" fmla="*/ 0 h 94"/>
                <a:gd name="T2" fmla="*/ 99 w 99"/>
                <a:gd name="T3" fmla="*/ 47 h 94"/>
                <a:gd name="T4" fmla="*/ 0 w 99"/>
                <a:gd name="T5" fmla="*/ 94 h 94"/>
                <a:gd name="T6" fmla="*/ 0 w 99"/>
                <a:gd name="T7" fmla="*/ 0 h 94"/>
                <a:gd name="T8" fmla="*/ 0 60000 65536"/>
                <a:gd name="T9" fmla="*/ 0 60000 65536"/>
                <a:gd name="T10" fmla="*/ 0 60000 65536"/>
                <a:gd name="T11" fmla="*/ 0 60000 65536"/>
                <a:gd name="T12" fmla="*/ 0 w 99"/>
                <a:gd name="T13" fmla="*/ 0 h 94"/>
                <a:gd name="T14" fmla="*/ 99 w 99"/>
                <a:gd name="T15" fmla="*/ 94 h 94"/>
              </a:gdLst>
              <a:ahLst/>
              <a:cxnLst>
                <a:cxn ang="T8">
                  <a:pos x="T0" y="T1"/>
                </a:cxn>
                <a:cxn ang="T9">
                  <a:pos x="T2" y="T3"/>
                </a:cxn>
                <a:cxn ang="T10">
                  <a:pos x="T4" y="T5"/>
                </a:cxn>
                <a:cxn ang="T11">
                  <a:pos x="T6" y="T7"/>
                </a:cxn>
              </a:cxnLst>
              <a:rect l="T12" t="T13" r="T14" b="T15"/>
              <a:pathLst>
                <a:path w="99" h="94">
                  <a:moveTo>
                    <a:pt x="0" y="0"/>
                  </a:moveTo>
                  <a:lnTo>
                    <a:pt x="99" y="47"/>
                  </a:lnTo>
                  <a:lnTo>
                    <a:pt x="0" y="94"/>
                  </a:lnTo>
                  <a:lnTo>
                    <a:pt x="0" y="0"/>
                  </a:lnTo>
                  <a:close/>
                </a:path>
              </a:pathLst>
            </a:custGeom>
            <a:solidFill>
              <a:srgbClr val="000000"/>
            </a:solidFill>
            <a:ln w="3175">
              <a:solidFill>
                <a:srgbClr val="000000"/>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b="1" smtClean="0"/>
              <a:t>Lemma Jabat Tangan</a:t>
            </a:r>
          </a:p>
        </p:txBody>
      </p:sp>
      <p:sp>
        <p:nvSpPr>
          <p:cNvPr id="12292" name="Rectangle 3"/>
          <p:cNvSpPr>
            <a:spLocks noGrp="1" noChangeArrowheads="1"/>
          </p:cNvSpPr>
          <p:nvPr>
            <p:ph type="body" idx="1"/>
          </p:nvPr>
        </p:nvSpPr>
        <p:spPr/>
        <p:txBody>
          <a:bodyPr/>
          <a:lstStyle/>
          <a:p>
            <a:pPr marL="0" indent="0" eaLnBrk="1" hangingPunct="1">
              <a:buFont typeface="Wingdings" pitchFamily="2" charset="2"/>
              <a:buNone/>
            </a:pPr>
            <a:r>
              <a:rPr lang="en-US" dirty="0" err="1" smtClean="0"/>
              <a:t>Jumlah</a:t>
            </a:r>
            <a:r>
              <a:rPr lang="en-US" dirty="0" smtClean="0"/>
              <a:t> </a:t>
            </a:r>
            <a:r>
              <a:rPr lang="en-US" dirty="0" err="1" smtClean="0"/>
              <a:t>derajat</a:t>
            </a:r>
            <a:r>
              <a:rPr lang="en-US" dirty="0" smtClean="0"/>
              <a:t> </a:t>
            </a:r>
            <a:r>
              <a:rPr lang="en-US" dirty="0" err="1" smtClean="0"/>
              <a:t>semua</a:t>
            </a:r>
            <a:r>
              <a:rPr lang="en-US" dirty="0" smtClean="0"/>
              <a:t> </a:t>
            </a:r>
            <a:r>
              <a:rPr lang="en-US" dirty="0" err="1" smtClean="0"/>
              <a:t>simpul</a:t>
            </a:r>
            <a:r>
              <a:rPr lang="en-US" dirty="0" smtClean="0"/>
              <a:t> </a:t>
            </a:r>
            <a:r>
              <a:rPr lang="en-US" dirty="0" err="1" smtClean="0"/>
              <a:t>pada</a:t>
            </a:r>
            <a:r>
              <a:rPr lang="en-US" dirty="0" smtClean="0"/>
              <a:t> </a:t>
            </a:r>
            <a:r>
              <a:rPr lang="en-US" dirty="0" err="1" smtClean="0"/>
              <a:t>suatu</a:t>
            </a:r>
            <a:r>
              <a:rPr lang="en-US" dirty="0" smtClean="0"/>
              <a:t> graph </a:t>
            </a:r>
            <a:r>
              <a:rPr lang="en-US" dirty="0" err="1" smtClean="0"/>
              <a:t>adalah</a:t>
            </a:r>
            <a:r>
              <a:rPr lang="en-US" dirty="0" smtClean="0"/>
              <a:t> </a:t>
            </a:r>
            <a:r>
              <a:rPr lang="en-US" b="1" dirty="0" err="1" smtClean="0">
                <a:solidFill>
                  <a:srgbClr val="FF0000"/>
                </a:solidFill>
              </a:rPr>
              <a:t>genap</a:t>
            </a:r>
            <a:r>
              <a:rPr lang="en-US" dirty="0" smtClean="0"/>
              <a:t>, </a:t>
            </a:r>
            <a:r>
              <a:rPr lang="en-US" dirty="0" err="1" smtClean="0"/>
              <a:t>yaitu</a:t>
            </a:r>
            <a:r>
              <a:rPr lang="en-US" dirty="0" smtClean="0"/>
              <a:t> </a:t>
            </a:r>
            <a:r>
              <a:rPr lang="en-US" dirty="0" err="1" smtClean="0">
                <a:solidFill>
                  <a:srgbClr val="FF0000"/>
                </a:solidFill>
              </a:rPr>
              <a:t>dua</a:t>
            </a:r>
            <a:r>
              <a:rPr lang="en-US" dirty="0" smtClean="0">
                <a:solidFill>
                  <a:srgbClr val="FF0000"/>
                </a:solidFill>
              </a:rPr>
              <a:t> kali  </a:t>
            </a:r>
            <a:r>
              <a:rPr lang="en-US" dirty="0" err="1" smtClean="0">
                <a:solidFill>
                  <a:srgbClr val="FF0000"/>
                </a:solidFill>
              </a:rPr>
              <a:t>jumlah</a:t>
            </a:r>
            <a:r>
              <a:rPr lang="en-US" dirty="0" smtClean="0">
                <a:solidFill>
                  <a:srgbClr val="FF0000"/>
                </a:solidFill>
              </a:rPr>
              <a:t> </a:t>
            </a:r>
            <a:r>
              <a:rPr lang="en-US" dirty="0" err="1" smtClean="0">
                <a:solidFill>
                  <a:srgbClr val="FF0000"/>
                </a:solidFill>
              </a:rPr>
              <a:t>sisi</a:t>
            </a:r>
            <a:r>
              <a:rPr lang="en-US" dirty="0" smtClean="0"/>
              <a:t> </a:t>
            </a:r>
            <a:r>
              <a:rPr lang="en-US" dirty="0" err="1" smtClean="0"/>
              <a:t>pada</a:t>
            </a:r>
            <a:r>
              <a:rPr lang="en-US" dirty="0" smtClean="0"/>
              <a:t> graph </a:t>
            </a:r>
            <a:r>
              <a:rPr lang="en-US" dirty="0" err="1" smtClean="0"/>
              <a:t>tersebut</a:t>
            </a:r>
            <a:r>
              <a:rPr lang="en-US" dirty="0" smtClean="0"/>
              <a:t>.  </a:t>
            </a:r>
          </a:p>
          <a:p>
            <a:pPr marL="0" indent="0" eaLnBrk="1" hangingPunct="1">
              <a:buFont typeface="Wingdings" pitchFamily="2" charset="2"/>
              <a:buNone/>
            </a:pPr>
            <a:r>
              <a:rPr lang="en-US" dirty="0" err="1" smtClean="0"/>
              <a:t>Dengan</a:t>
            </a:r>
            <a:r>
              <a:rPr lang="en-US" dirty="0" smtClean="0"/>
              <a:t> kata lain, </a:t>
            </a:r>
            <a:r>
              <a:rPr lang="en-US" dirty="0" err="1" smtClean="0"/>
              <a:t>jika</a:t>
            </a:r>
            <a:r>
              <a:rPr lang="en-US" dirty="0" smtClean="0"/>
              <a:t> </a:t>
            </a:r>
            <a:r>
              <a:rPr lang="en-US" i="1" dirty="0" smtClean="0"/>
              <a:t>G</a:t>
            </a:r>
            <a:r>
              <a:rPr lang="en-US" dirty="0" smtClean="0"/>
              <a:t> = (</a:t>
            </a:r>
            <a:r>
              <a:rPr lang="en-US" i="1" dirty="0" smtClean="0"/>
              <a:t>V</a:t>
            </a:r>
            <a:r>
              <a:rPr lang="en-US" dirty="0" smtClean="0"/>
              <a:t>, </a:t>
            </a:r>
            <a:r>
              <a:rPr lang="en-US" i="1" dirty="0" smtClean="0"/>
              <a:t>E</a:t>
            </a:r>
            <a:r>
              <a:rPr lang="en-US" dirty="0" smtClean="0"/>
              <a:t>), </a:t>
            </a:r>
            <a:r>
              <a:rPr lang="en-US" dirty="0" err="1" smtClean="0"/>
              <a:t>maka</a:t>
            </a:r>
            <a:r>
              <a:rPr lang="en-US" dirty="0" smtClean="0"/>
              <a:t> </a:t>
            </a:r>
          </a:p>
          <a:p>
            <a:pPr marL="0" indent="0" eaLnBrk="1" hangingPunct="1">
              <a:buFont typeface="Wingdings" pitchFamily="2" charset="2"/>
              <a:buNone/>
            </a:pPr>
            <a:r>
              <a:rPr lang="en-US" dirty="0" smtClean="0"/>
              <a:t>						</a:t>
            </a:r>
          </a:p>
        </p:txBody>
      </p:sp>
      <p:sp>
        <p:nvSpPr>
          <p:cNvPr id="1229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2290" name="Object 4"/>
          <p:cNvGraphicFramePr>
            <a:graphicFrameLocks noChangeAspect="1"/>
          </p:cNvGraphicFramePr>
          <p:nvPr/>
        </p:nvGraphicFramePr>
        <p:xfrm>
          <a:off x="2195513" y="4422775"/>
          <a:ext cx="4321175" cy="1238250"/>
        </p:xfrm>
        <a:graphic>
          <a:graphicData uri="http://schemas.openxmlformats.org/presentationml/2006/ole">
            <mc:AlternateContent xmlns:mc="http://schemas.openxmlformats.org/markup-compatibility/2006">
              <mc:Choice xmlns:v="urn:schemas-microsoft-com:vml" Requires="v">
                <p:oleObj spid="_x0000_s12308" name="Equation" r:id="rId4" imgW="990170" imgH="355446" progId="Equation.3">
                  <p:embed/>
                </p:oleObj>
              </mc:Choice>
              <mc:Fallback>
                <p:oleObj name="Equation" r:id="rId4" imgW="990170" imgH="35544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4422775"/>
                        <a:ext cx="4321175"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2"/>
          <p:cNvSpPr>
            <a:spLocks noGrp="1" noChangeArrowheads="1"/>
          </p:cNvSpPr>
          <p:nvPr>
            <p:ph type="title"/>
          </p:nvPr>
        </p:nvSpPr>
        <p:spPr/>
        <p:txBody>
          <a:bodyPr/>
          <a:lstStyle/>
          <a:p>
            <a:pPr eaLnBrk="1" hangingPunct="1"/>
            <a:r>
              <a:rPr lang="en-US" b="1" smtClean="0"/>
              <a:t>Lemma Jabat Tangan</a:t>
            </a:r>
          </a:p>
        </p:txBody>
      </p:sp>
      <p:sp>
        <p:nvSpPr>
          <p:cNvPr id="88067" name="Rectangle 3"/>
          <p:cNvSpPr>
            <a:spLocks noGrp="1" noChangeArrowheads="1"/>
          </p:cNvSpPr>
          <p:nvPr>
            <p:ph type="body" sz="half" idx="1"/>
          </p:nvPr>
        </p:nvSpPr>
        <p:spPr/>
        <p:txBody>
          <a:bodyPr/>
          <a:lstStyle/>
          <a:p>
            <a:pPr eaLnBrk="1" hangingPunct="1">
              <a:lnSpc>
                <a:spcPct val="90000"/>
              </a:lnSpc>
              <a:buFont typeface="Wingdings" pitchFamily="2" charset="2"/>
              <a:buNone/>
            </a:pPr>
            <a:r>
              <a:rPr lang="en-US" sz="2400" smtClean="0"/>
              <a:t>Tinjau graph </a:t>
            </a:r>
            <a:r>
              <a:rPr lang="en-US" sz="2400" i="1" smtClean="0"/>
              <a:t>G</a:t>
            </a:r>
            <a:r>
              <a:rPr lang="en-US" sz="2400" smtClean="0"/>
              <a:t>1:  </a:t>
            </a:r>
          </a:p>
          <a:p>
            <a:pPr eaLnBrk="1" hangingPunct="1">
              <a:lnSpc>
                <a:spcPct val="90000"/>
              </a:lnSpc>
              <a:buFont typeface="Wingdings" pitchFamily="2" charset="2"/>
              <a:buNone/>
            </a:pPr>
            <a:r>
              <a:rPr lang="en-US" sz="2400" i="1" smtClean="0"/>
              <a:t>d</a:t>
            </a:r>
            <a:r>
              <a:rPr lang="en-US" sz="2400" smtClean="0"/>
              <a:t>(1) + </a:t>
            </a:r>
            <a:r>
              <a:rPr lang="en-US" sz="2400" i="1" smtClean="0"/>
              <a:t>d</a:t>
            </a:r>
            <a:r>
              <a:rPr lang="en-US" sz="2400" smtClean="0"/>
              <a:t>(2) + </a:t>
            </a:r>
            <a:r>
              <a:rPr lang="en-US" sz="2400" i="1" smtClean="0"/>
              <a:t>d</a:t>
            </a:r>
            <a:r>
              <a:rPr lang="en-US" sz="2400" smtClean="0"/>
              <a:t>(3) + </a:t>
            </a:r>
            <a:r>
              <a:rPr lang="en-US" sz="2400" i="1" smtClean="0"/>
              <a:t>d</a:t>
            </a:r>
            <a:r>
              <a:rPr lang="en-US" sz="2400" smtClean="0"/>
              <a:t>(4) =</a:t>
            </a:r>
          </a:p>
          <a:p>
            <a:pPr eaLnBrk="1" hangingPunct="1">
              <a:lnSpc>
                <a:spcPct val="90000"/>
              </a:lnSpc>
              <a:buFont typeface="Wingdings" pitchFamily="2" charset="2"/>
              <a:buNone/>
            </a:pPr>
            <a:r>
              <a:rPr lang="en-US" sz="2400" smtClean="0"/>
              <a:t>2 + 3 + 3 + 2 = 10 =</a:t>
            </a:r>
          </a:p>
          <a:p>
            <a:pPr eaLnBrk="1" hangingPunct="1">
              <a:lnSpc>
                <a:spcPct val="90000"/>
              </a:lnSpc>
              <a:buFont typeface="Wingdings" pitchFamily="2" charset="2"/>
              <a:buNone/>
            </a:pPr>
            <a:r>
              <a:rPr lang="en-US" sz="2400" smtClean="0"/>
              <a:t>2 </a:t>
            </a:r>
            <a:r>
              <a:rPr lang="en-US" sz="2400" smtClean="0">
                <a:sym typeface="Symbol" pitchFamily="18" charset="2"/>
              </a:rPr>
              <a:t></a:t>
            </a:r>
            <a:r>
              <a:rPr lang="en-US" sz="2400" smtClean="0"/>
              <a:t> jumlah sisi = 2 </a:t>
            </a:r>
            <a:r>
              <a:rPr lang="en-US" sz="2400" smtClean="0">
                <a:sym typeface="Symbol" pitchFamily="18" charset="2"/>
              </a:rPr>
              <a:t></a:t>
            </a:r>
            <a:r>
              <a:rPr lang="en-US" sz="2400" smtClean="0"/>
              <a:t> 5</a:t>
            </a:r>
          </a:p>
          <a:p>
            <a:pPr eaLnBrk="1" hangingPunct="1">
              <a:lnSpc>
                <a:spcPct val="90000"/>
              </a:lnSpc>
              <a:buFont typeface="Wingdings" pitchFamily="2" charset="2"/>
              <a:buNone/>
            </a:pPr>
            <a:endParaRPr lang="en-US" sz="2400" smtClean="0"/>
          </a:p>
          <a:p>
            <a:pPr eaLnBrk="1" hangingPunct="1">
              <a:lnSpc>
                <a:spcPct val="90000"/>
              </a:lnSpc>
              <a:buFont typeface="Wingdings" pitchFamily="2" charset="2"/>
              <a:buNone/>
            </a:pPr>
            <a:r>
              <a:rPr lang="en-US" sz="2400" smtClean="0"/>
              <a:t>Tinjau graph </a:t>
            </a:r>
            <a:r>
              <a:rPr lang="en-US" sz="2400" i="1" smtClean="0"/>
              <a:t>G</a:t>
            </a:r>
            <a:r>
              <a:rPr lang="en-US" sz="2400" smtClean="0"/>
              <a:t>2:  </a:t>
            </a:r>
          </a:p>
          <a:p>
            <a:pPr eaLnBrk="1" hangingPunct="1">
              <a:lnSpc>
                <a:spcPct val="90000"/>
              </a:lnSpc>
              <a:buFont typeface="Wingdings" pitchFamily="2" charset="2"/>
              <a:buNone/>
            </a:pPr>
            <a:r>
              <a:rPr lang="en-US" sz="2400" i="1" smtClean="0"/>
              <a:t>d</a:t>
            </a:r>
            <a:r>
              <a:rPr lang="en-US" sz="2400" smtClean="0"/>
              <a:t>(1) +</a:t>
            </a:r>
            <a:r>
              <a:rPr lang="en-US" sz="2400" i="1" smtClean="0"/>
              <a:t>d</a:t>
            </a:r>
            <a:r>
              <a:rPr lang="en-US" sz="2400" smtClean="0"/>
              <a:t>(2) + </a:t>
            </a:r>
            <a:r>
              <a:rPr lang="en-US" sz="2400" i="1" smtClean="0"/>
              <a:t>d</a:t>
            </a:r>
            <a:r>
              <a:rPr lang="en-US" sz="2400" smtClean="0"/>
              <a:t>(3) </a:t>
            </a:r>
          </a:p>
          <a:p>
            <a:pPr eaLnBrk="1" hangingPunct="1">
              <a:lnSpc>
                <a:spcPct val="90000"/>
              </a:lnSpc>
              <a:buFont typeface="Wingdings" pitchFamily="2" charset="2"/>
              <a:buNone/>
            </a:pPr>
            <a:r>
              <a:rPr lang="en-US" sz="2400" smtClean="0"/>
              <a:t>= 3 + 3 + 4 = 10</a:t>
            </a:r>
          </a:p>
          <a:p>
            <a:pPr eaLnBrk="1" hangingPunct="1">
              <a:lnSpc>
                <a:spcPct val="90000"/>
              </a:lnSpc>
              <a:buFont typeface="Wingdings" pitchFamily="2" charset="2"/>
              <a:buNone/>
            </a:pPr>
            <a:r>
              <a:rPr lang="en-US" sz="2400" smtClean="0"/>
              <a:t>= 2 </a:t>
            </a:r>
            <a:r>
              <a:rPr lang="en-US" sz="2400" smtClean="0">
                <a:sym typeface="Symbol" pitchFamily="18" charset="2"/>
              </a:rPr>
              <a:t></a:t>
            </a:r>
            <a:r>
              <a:rPr lang="en-US" sz="2400" smtClean="0"/>
              <a:t> jumlah sisi = 2 </a:t>
            </a:r>
            <a:r>
              <a:rPr lang="en-US" sz="2400" smtClean="0">
                <a:sym typeface="Symbol" pitchFamily="18" charset="2"/>
              </a:rPr>
              <a:t></a:t>
            </a:r>
            <a:r>
              <a:rPr lang="en-US" sz="2400" smtClean="0"/>
              <a:t> 5</a:t>
            </a:r>
          </a:p>
        </p:txBody>
      </p:sp>
      <p:sp>
        <p:nvSpPr>
          <p:cNvPr id="88068" name="Rectangle 23"/>
          <p:cNvSpPr>
            <a:spLocks noGrp="1" noChangeArrowheads="1"/>
          </p:cNvSpPr>
          <p:nvPr>
            <p:ph type="body" sz="half" idx="2"/>
          </p:nvPr>
        </p:nvSpPr>
        <p:spPr/>
        <p:txBody>
          <a:bodyPr/>
          <a:lstStyle/>
          <a:p>
            <a:pPr eaLnBrk="1" hangingPunct="1">
              <a:lnSpc>
                <a:spcPct val="90000"/>
              </a:lnSpc>
            </a:pPr>
            <a:r>
              <a:rPr lang="en-US" sz="2400" smtClean="0"/>
              <a:t>Graph G</a:t>
            </a:r>
            <a:r>
              <a:rPr lang="en-US" sz="2400" baseline="-25000" smtClean="0"/>
              <a:t>1</a:t>
            </a:r>
          </a:p>
          <a:p>
            <a:pPr eaLnBrk="1" hangingPunct="1">
              <a:lnSpc>
                <a:spcPct val="90000"/>
              </a:lnSpc>
            </a:pPr>
            <a:endParaRPr lang="en-US" sz="2400" baseline="-25000" smtClean="0"/>
          </a:p>
          <a:p>
            <a:pPr eaLnBrk="1" hangingPunct="1">
              <a:lnSpc>
                <a:spcPct val="90000"/>
              </a:lnSpc>
            </a:pPr>
            <a:endParaRPr lang="en-US" sz="2400" baseline="-25000" smtClean="0"/>
          </a:p>
          <a:p>
            <a:pPr eaLnBrk="1" hangingPunct="1">
              <a:lnSpc>
                <a:spcPct val="90000"/>
              </a:lnSpc>
            </a:pPr>
            <a:endParaRPr lang="en-US" sz="2400" baseline="-25000" smtClean="0"/>
          </a:p>
          <a:p>
            <a:pPr eaLnBrk="1" hangingPunct="1">
              <a:lnSpc>
                <a:spcPct val="90000"/>
              </a:lnSpc>
            </a:pPr>
            <a:endParaRPr lang="en-US" sz="2400" baseline="-25000" smtClean="0"/>
          </a:p>
          <a:p>
            <a:pPr eaLnBrk="1" hangingPunct="1">
              <a:lnSpc>
                <a:spcPct val="90000"/>
              </a:lnSpc>
            </a:pPr>
            <a:endParaRPr lang="en-US" sz="2400" baseline="-25000" smtClean="0"/>
          </a:p>
          <a:p>
            <a:pPr eaLnBrk="1" hangingPunct="1">
              <a:lnSpc>
                <a:spcPct val="90000"/>
              </a:lnSpc>
            </a:pPr>
            <a:endParaRPr lang="en-US" sz="2400" baseline="-25000" smtClean="0"/>
          </a:p>
          <a:p>
            <a:pPr eaLnBrk="1" hangingPunct="1">
              <a:lnSpc>
                <a:spcPct val="90000"/>
              </a:lnSpc>
            </a:pPr>
            <a:endParaRPr lang="en-US" sz="2400" baseline="-25000" smtClean="0"/>
          </a:p>
          <a:p>
            <a:pPr eaLnBrk="1" hangingPunct="1">
              <a:lnSpc>
                <a:spcPct val="90000"/>
              </a:lnSpc>
            </a:pPr>
            <a:r>
              <a:rPr lang="en-US" sz="2400" smtClean="0"/>
              <a:t>Graph G</a:t>
            </a:r>
            <a:r>
              <a:rPr lang="en-US" sz="2400" baseline="-25000" smtClean="0"/>
              <a:t>2</a:t>
            </a:r>
          </a:p>
        </p:txBody>
      </p:sp>
      <p:grpSp>
        <p:nvGrpSpPr>
          <p:cNvPr id="88069" name="Group 4"/>
          <p:cNvGrpSpPr>
            <a:grpSpLocks/>
          </p:cNvGrpSpPr>
          <p:nvPr/>
        </p:nvGrpSpPr>
        <p:grpSpPr bwMode="auto">
          <a:xfrm rot="10754854" flipV="1">
            <a:off x="6659563" y="2060575"/>
            <a:ext cx="1839912" cy="1846263"/>
            <a:chOff x="1057" y="3517"/>
            <a:chExt cx="2258" cy="2287"/>
          </a:xfrm>
        </p:grpSpPr>
        <p:sp>
          <p:nvSpPr>
            <p:cNvPr id="88092" name="Freeform 5"/>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8093" name="Freeform 6"/>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8094" name="Freeform 7"/>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8095" name="Freeform 8"/>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8096" name="Freeform 9"/>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8097" name="Freeform 10"/>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8098" name="Freeform 11"/>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88099" name="Freeform 12"/>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88100" name="Line 13"/>
            <p:cNvSpPr>
              <a:spLocks noChangeShapeType="1"/>
            </p:cNvSpPr>
            <p:nvPr/>
          </p:nvSpPr>
          <p:spPr bwMode="auto">
            <a:xfrm flipH="1">
              <a:off x="1335" y="3845"/>
              <a:ext cx="851" cy="850"/>
            </a:xfrm>
            <a:prstGeom prst="line">
              <a:avLst/>
            </a:prstGeom>
            <a:noFill/>
            <a:ln w="3175">
              <a:solidFill>
                <a:srgbClr val="000000"/>
              </a:solidFill>
              <a:round/>
              <a:headEnd/>
              <a:tailEnd/>
            </a:ln>
          </p:spPr>
          <p:txBody>
            <a:bodyPr/>
            <a:lstStyle/>
            <a:p>
              <a:endParaRPr lang="en-US"/>
            </a:p>
          </p:txBody>
        </p:sp>
        <p:sp>
          <p:nvSpPr>
            <p:cNvPr id="88101" name="Line 14"/>
            <p:cNvSpPr>
              <a:spLocks noChangeShapeType="1"/>
            </p:cNvSpPr>
            <p:nvPr/>
          </p:nvSpPr>
          <p:spPr bwMode="auto">
            <a:xfrm>
              <a:off x="1335" y="4695"/>
              <a:ext cx="851" cy="850"/>
            </a:xfrm>
            <a:prstGeom prst="line">
              <a:avLst/>
            </a:prstGeom>
            <a:noFill/>
            <a:ln w="3175">
              <a:solidFill>
                <a:srgbClr val="000000"/>
              </a:solidFill>
              <a:round/>
              <a:headEnd/>
              <a:tailEnd/>
            </a:ln>
          </p:spPr>
          <p:txBody>
            <a:bodyPr/>
            <a:lstStyle/>
            <a:p>
              <a:endParaRPr lang="en-US"/>
            </a:p>
          </p:txBody>
        </p:sp>
        <p:sp>
          <p:nvSpPr>
            <p:cNvPr id="88102" name="Line 15"/>
            <p:cNvSpPr>
              <a:spLocks noChangeShapeType="1"/>
            </p:cNvSpPr>
            <p:nvPr/>
          </p:nvSpPr>
          <p:spPr bwMode="auto">
            <a:xfrm>
              <a:off x="2186" y="3845"/>
              <a:ext cx="850" cy="850"/>
            </a:xfrm>
            <a:prstGeom prst="line">
              <a:avLst/>
            </a:prstGeom>
            <a:noFill/>
            <a:ln w="3175">
              <a:solidFill>
                <a:srgbClr val="000000"/>
              </a:solidFill>
              <a:round/>
              <a:headEnd/>
              <a:tailEnd/>
            </a:ln>
          </p:spPr>
          <p:txBody>
            <a:bodyPr/>
            <a:lstStyle/>
            <a:p>
              <a:endParaRPr lang="en-US"/>
            </a:p>
          </p:txBody>
        </p:sp>
        <p:sp>
          <p:nvSpPr>
            <p:cNvPr id="88103" name="Line 16"/>
            <p:cNvSpPr>
              <a:spLocks noChangeShapeType="1"/>
            </p:cNvSpPr>
            <p:nvPr/>
          </p:nvSpPr>
          <p:spPr bwMode="auto">
            <a:xfrm flipH="1">
              <a:off x="2186" y="4695"/>
              <a:ext cx="850" cy="850"/>
            </a:xfrm>
            <a:prstGeom prst="line">
              <a:avLst/>
            </a:prstGeom>
            <a:noFill/>
            <a:ln w="3175">
              <a:solidFill>
                <a:srgbClr val="000000"/>
              </a:solidFill>
              <a:round/>
              <a:headEnd/>
              <a:tailEnd/>
            </a:ln>
          </p:spPr>
          <p:txBody>
            <a:bodyPr/>
            <a:lstStyle/>
            <a:p>
              <a:endParaRPr lang="en-US"/>
            </a:p>
          </p:txBody>
        </p:sp>
        <p:sp>
          <p:nvSpPr>
            <p:cNvPr id="88104" name="Line 17"/>
            <p:cNvSpPr>
              <a:spLocks noChangeShapeType="1"/>
            </p:cNvSpPr>
            <p:nvPr/>
          </p:nvSpPr>
          <p:spPr bwMode="auto">
            <a:xfrm>
              <a:off x="1335" y="4695"/>
              <a:ext cx="1701" cy="1"/>
            </a:xfrm>
            <a:prstGeom prst="line">
              <a:avLst/>
            </a:prstGeom>
            <a:noFill/>
            <a:ln w="3175">
              <a:solidFill>
                <a:srgbClr val="000000"/>
              </a:solidFill>
              <a:round/>
              <a:headEnd/>
              <a:tailEnd/>
            </a:ln>
          </p:spPr>
          <p:txBody>
            <a:bodyPr/>
            <a:lstStyle/>
            <a:p>
              <a:endParaRPr lang="en-US"/>
            </a:p>
          </p:txBody>
        </p:sp>
        <p:sp>
          <p:nvSpPr>
            <p:cNvPr id="88105" name="Rectangle 18"/>
            <p:cNvSpPr>
              <a:spLocks noChangeArrowheads="1"/>
            </p:cNvSpPr>
            <p:nvPr/>
          </p:nvSpPr>
          <p:spPr bwMode="auto">
            <a:xfrm>
              <a:off x="2120" y="3517"/>
              <a:ext cx="132" cy="210"/>
            </a:xfrm>
            <a:prstGeom prst="rect">
              <a:avLst/>
            </a:prstGeom>
            <a:noFill/>
            <a:ln w="9525">
              <a:noFill/>
              <a:miter lim="800000"/>
              <a:headEnd/>
              <a:tailEnd/>
            </a:ln>
          </p:spPr>
          <p:txBody>
            <a:bodyPr lIns="0" tIns="0" rIns="0" bIns="0"/>
            <a:lstStyle/>
            <a:p>
              <a:r>
                <a:rPr lang="en-US" sz="1200">
                  <a:solidFill>
                    <a:srgbClr val="000000"/>
                  </a:solidFill>
                </a:rPr>
                <a:t>1</a:t>
              </a:r>
              <a:endParaRPr lang="en-US"/>
            </a:p>
          </p:txBody>
        </p:sp>
        <p:sp>
          <p:nvSpPr>
            <p:cNvPr id="88106" name="Rectangle 19"/>
            <p:cNvSpPr>
              <a:spLocks noChangeArrowheads="1"/>
            </p:cNvSpPr>
            <p:nvPr/>
          </p:nvSpPr>
          <p:spPr bwMode="auto">
            <a:xfrm>
              <a:off x="1057" y="4555"/>
              <a:ext cx="132" cy="210"/>
            </a:xfrm>
            <a:prstGeom prst="rect">
              <a:avLst/>
            </a:prstGeom>
            <a:noFill/>
            <a:ln w="9525">
              <a:noFill/>
              <a:miter lim="800000"/>
              <a:headEnd/>
              <a:tailEnd/>
            </a:ln>
          </p:spPr>
          <p:txBody>
            <a:bodyPr lIns="0" tIns="0" rIns="0" bIns="0"/>
            <a:lstStyle/>
            <a:p>
              <a:r>
                <a:rPr lang="en-US" sz="1200">
                  <a:solidFill>
                    <a:srgbClr val="000000"/>
                  </a:solidFill>
                </a:rPr>
                <a:t>2</a:t>
              </a:r>
              <a:endParaRPr lang="en-US"/>
            </a:p>
          </p:txBody>
        </p:sp>
        <p:sp>
          <p:nvSpPr>
            <p:cNvPr id="88107" name="Rectangle 20"/>
            <p:cNvSpPr>
              <a:spLocks noChangeArrowheads="1"/>
            </p:cNvSpPr>
            <p:nvPr/>
          </p:nvSpPr>
          <p:spPr bwMode="auto">
            <a:xfrm>
              <a:off x="3183" y="4555"/>
              <a:ext cx="132" cy="210"/>
            </a:xfrm>
            <a:prstGeom prst="rect">
              <a:avLst/>
            </a:prstGeom>
            <a:noFill/>
            <a:ln w="9525">
              <a:noFill/>
              <a:miter lim="800000"/>
              <a:headEnd/>
              <a:tailEnd/>
            </a:ln>
          </p:spPr>
          <p:txBody>
            <a:bodyPr lIns="0" tIns="0" rIns="0" bIns="0"/>
            <a:lstStyle/>
            <a:p>
              <a:r>
                <a:rPr lang="en-US" sz="1200">
                  <a:solidFill>
                    <a:srgbClr val="000000"/>
                  </a:solidFill>
                </a:rPr>
                <a:t>3</a:t>
              </a:r>
              <a:endParaRPr lang="en-US"/>
            </a:p>
          </p:txBody>
        </p:sp>
        <p:sp>
          <p:nvSpPr>
            <p:cNvPr id="88108" name="Rectangle 21"/>
            <p:cNvSpPr>
              <a:spLocks noChangeArrowheads="1"/>
            </p:cNvSpPr>
            <p:nvPr/>
          </p:nvSpPr>
          <p:spPr bwMode="auto">
            <a:xfrm>
              <a:off x="2120" y="5594"/>
              <a:ext cx="132" cy="210"/>
            </a:xfrm>
            <a:prstGeom prst="rect">
              <a:avLst/>
            </a:prstGeom>
            <a:noFill/>
            <a:ln w="9525">
              <a:noFill/>
              <a:miter lim="800000"/>
              <a:headEnd/>
              <a:tailEnd/>
            </a:ln>
          </p:spPr>
          <p:txBody>
            <a:bodyPr lIns="0" tIns="0" rIns="0" bIns="0"/>
            <a:lstStyle/>
            <a:p>
              <a:r>
                <a:rPr lang="en-US" sz="1200">
                  <a:solidFill>
                    <a:srgbClr val="000000"/>
                  </a:solidFill>
                </a:rPr>
                <a:t>4</a:t>
              </a:r>
              <a:endParaRPr lang="en-US"/>
            </a:p>
          </p:txBody>
        </p:sp>
      </p:grpSp>
      <p:grpSp>
        <p:nvGrpSpPr>
          <p:cNvPr id="88070" name="Group 24"/>
          <p:cNvGrpSpPr>
            <a:grpSpLocks/>
          </p:cNvGrpSpPr>
          <p:nvPr/>
        </p:nvGrpSpPr>
        <p:grpSpPr bwMode="auto">
          <a:xfrm>
            <a:off x="6227763" y="4581525"/>
            <a:ext cx="2508250" cy="1512888"/>
            <a:chOff x="4168" y="2308"/>
            <a:chExt cx="2849" cy="1936"/>
          </a:xfrm>
        </p:grpSpPr>
        <p:sp>
          <p:nvSpPr>
            <p:cNvPr id="88071" name="Freeform 25"/>
            <p:cNvSpPr>
              <a:spLocks/>
            </p:cNvSpPr>
            <p:nvPr/>
          </p:nvSpPr>
          <p:spPr bwMode="auto">
            <a:xfrm>
              <a:off x="5012" y="2508"/>
              <a:ext cx="68" cy="64"/>
            </a:xfrm>
            <a:custGeom>
              <a:avLst/>
              <a:gdLst>
                <a:gd name="T0" fmla="*/ 0 w 68"/>
                <a:gd name="T1" fmla="*/ 34 h 64"/>
                <a:gd name="T2" fmla="*/ 4 w 68"/>
                <a:gd name="T3" fmla="*/ 15 h 64"/>
                <a:gd name="T4" fmla="*/ 23 w 68"/>
                <a:gd name="T5" fmla="*/ 0 h 64"/>
                <a:gd name="T6" fmla="*/ 42 w 68"/>
                <a:gd name="T7" fmla="*/ 0 h 64"/>
                <a:gd name="T8" fmla="*/ 61 w 68"/>
                <a:gd name="T9" fmla="*/ 15 h 64"/>
                <a:gd name="T10" fmla="*/ 68 w 68"/>
                <a:gd name="T11" fmla="*/ 34 h 64"/>
                <a:gd name="T12" fmla="*/ 61 w 68"/>
                <a:gd name="T13" fmla="*/ 53 h 64"/>
                <a:gd name="T14" fmla="*/ 42 w 68"/>
                <a:gd name="T15" fmla="*/ 64 h 64"/>
                <a:gd name="T16" fmla="*/ 23 w 68"/>
                <a:gd name="T17" fmla="*/ 64 h 64"/>
                <a:gd name="T18" fmla="*/ 4 w 68"/>
                <a:gd name="T19" fmla="*/ 53 h 64"/>
                <a:gd name="T20" fmla="*/ 0 w 68"/>
                <a:gd name="T21" fmla="*/ 34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4" y="15"/>
                  </a:lnTo>
                  <a:lnTo>
                    <a:pt x="23" y="0"/>
                  </a:lnTo>
                  <a:lnTo>
                    <a:pt x="42" y="0"/>
                  </a:lnTo>
                  <a:lnTo>
                    <a:pt x="61" y="15"/>
                  </a:lnTo>
                  <a:lnTo>
                    <a:pt x="68" y="34"/>
                  </a:lnTo>
                  <a:lnTo>
                    <a:pt x="61" y="53"/>
                  </a:lnTo>
                  <a:lnTo>
                    <a:pt x="42" y="64"/>
                  </a:lnTo>
                  <a:lnTo>
                    <a:pt x="23" y="64"/>
                  </a:lnTo>
                  <a:lnTo>
                    <a:pt x="4"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8072" name="Freeform 26"/>
            <p:cNvSpPr>
              <a:spLocks/>
            </p:cNvSpPr>
            <p:nvPr/>
          </p:nvSpPr>
          <p:spPr bwMode="auto">
            <a:xfrm>
              <a:off x="4331" y="3870"/>
              <a:ext cx="68" cy="64"/>
            </a:xfrm>
            <a:custGeom>
              <a:avLst/>
              <a:gdLst>
                <a:gd name="T0" fmla="*/ 0 w 68"/>
                <a:gd name="T1" fmla="*/ 34 h 64"/>
                <a:gd name="T2" fmla="*/ 4 w 68"/>
                <a:gd name="T3" fmla="*/ 15 h 64"/>
                <a:gd name="T4" fmla="*/ 23 w 68"/>
                <a:gd name="T5" fmla="*/ 0 h 64"/>
                <a:gd name="T6" fmla="*/ 41 w 68"/>
                <a:gd name="T7" fmla="*/ 0 h 64"/>
                <a:gd name="T8" fmla="*/ 60 w 68"/>
                <a:gd name="T9" fmla="*/ 15 h 64"/>
                <a:gd name="T10" fmla="*/ 68 w 68"/>
                <a:gd name="T11" fmla="*/ 34 h 64"/>
                <a:gd name="T12" fmla="*/ 60 w 68"/>
                <a:gd name="T13" fmla="*/ 53 h 64"/>
                <a:gd name="T14" fmla="*/ 41 w 68"/>
                <a:gd name="T15" fmla="*/ 64 h 64"/>
                <a:gd name="T16" fmla="*/ 23 w 68"/>
                <a:gd name="T17" fmla="*/ 64 h 64"/>
                <a:gd name="T18" fmla="*/ 4 w 68"/>
                <a:gd name="T19" fmla="*/ 53 h 64"/>
                <a:gd name="T20" fmla="*/ 0 w 68"/>
                <a:gd name="T21" fmla="*/ 34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4" y="15"/>
                  </a:lnTo>
                  <a:lnTo>
                    <a:pt x="23" y="0"/>
                  </a:lnTo>
                  <a:lnTo>
                    <a:pt x="41" y="0"/>
                  </a:lnTo>
                  <a:lnTo>
                    <a:pt x="60" y="15"/>
                  </a:lnTo>
                  <a:lnTo>
                    <a:pt x="68" y="34"/>
                  </a:lnTo>
                  <a:lnTo>
                    <a:pt x="60" y="53"/>
                  </a:lnTo>
                  <a:lnTo>
                    <a:pt x="41" y="64"/>
                  </a:lnTo>
                  <a:lnTo>
                    <a:pt x="23" y="64"/>
                  </a:lnTo>
                  <a:lnTo>
                    <a:pt x="4"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8073" name="Freeform 27"/>
            <p:cNvSpPr>
              <a:spLocks/>
            </p:cNvSpPr>
            <p:nvPr/>
          </p:nvSpPr>
          <p:spPr bwMode="auto">
            <a:xfrm>
              <a:off x="6375" y="3870"/>
              <a:ext cx="68" cy="64"/>
            </a:xfrm>
            <a:custGeom>
              <a:avLst/>
              <a:gdLst>
                <a:gd name="T0" fmla="*/ 0 w 68"/>
                <a:gd name="T1" fmla="*/ 34 h 64"/>
                <a:gd name="T2" fmla="*/ 4 w 68"/>
                <a:gd name="T3" fmla="*/ 15 h 64"/>
                <a:gd name="T4" fmla="*/ 23 w 68"/>
                <a:gd name="T5" fmla="*/ 0 h 64"/>
                <a:gd name="T6" fmla="*/ 42 w 68"/>
                <a:gd name="T7" fmla="*/ 0 h 64"/>
                <a:gd name="T8" fmla="*/ 61 w 68"/>
                <a:gd name="T9" fmla="*/ 15 h 64"/>
                <a:gd name="T10" fmla="*/ 68 w 68"/>
                <a:gd name="T11" fmla="*/ 34 h 64"/>
                <a:gd name="T12" fmla="*/ 61 w 68"/>
                <a:gd name="T13" fmla="*/ 53 h 64"/>
                <a:gd name="T14" fmla="*/ 42 w 68"/>
                <a:gd name="T15" fmla="*/ 64 h 64"/>
                <a:gd name="T16" fmla="*/ 23 w 68"/>
                <a:gd name="T17" fmla="*/ 64 h 64"/>
                <a:gd name="T18" fmla="*/ 4 w 68"/>
                <a:gd name="T19" fmla="*/ 53 h 64"/>
                <a:gd name="T20" fmla="*/ 0 w 68"/>
                <a:gd name="T21" fmla="*/ 34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4" y="15"/>
                  </a:lnTo>
                  <a:lnTo>
                    <a:pt x="23" y="0"/>
                  </a:lnTo>
                  <a:lnTo>
                    <a:pt x="42" y="0"/>
                  </a:lnTo>
                  <a:lnTo>
                    <a:pt x="61" y="15"/>
                  </a:lnTo>
                  <a:lnTo>
                    <a:pt x="68" y="34"/>
                  </a:lnTo>
                  <a:lnTo>
                    <a:pt x="61" y="53"/>
                  </a:lnTo>
                  <a:lnTo>
                    <a:pt x="42" y="64"/>
                  </a:lnTo>
                  <a:lnTo>
                    <a:pt x="23" y="64"/>
                  </a:lnTo>
                  <a:lnTo>
                    <a:pt x="4"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8074" name="Line 28"/>
            <p:cNvSpPr>
              <a:spLocks noChangeShapeType="1"/>
            </p:cNvSpPr>
            <p:nvPr/>
          </p:nvSpPr>
          <p:spPr bwMode="auto">
            <a:xfrm flipH="1">
              <a:off x="4365" y="2542"/>
              <a:ext cx="681" cy="1362"/>
            </a:xfrm>
            <a:prstGeom prst="line">
              <a:avLst/>
            </a:prstGeom>
            <a:noFill/>
            <a:ln w="2540">
              <a:solidFill>
                <a:srgbClr val="000000"/>
              </a:solidFill>
              <a:round/>
              <a:headEnd/>
              <a:tailEnd/>
            </a:ln>
          </p:spPr>
          <p:txBody>
            <a:bodyPr/>
            <a:lstStyle/>
            <a:p>
              <a:endParaRPr lang="en-US"/>
            </a:p>
          </p:txBody>
        </p:sp>
        <p:sp>
          <p:nvSpPr>
            <p:cNvPr id="88075" name="Line 29"/>
            <p:cNvSpPr>
              <a:spLocks noChangeShapeType="1"/>
            </p:cNvSpPr>
            <p:nvPr/>
          </p:nvSpPr>
          <p:spPr bwMode="auto">
            <a:xfrm>
              <a:off x="5046" y="2542"/>
              <a:ext cx="1363" cy="1362"/>
            </a:xfrm>
            <a:prstGeom prst="line">
              <a:avLst/>
            </a:prstGeom>
            <a:noFill/>
            <a:ln w="2540">
              <a:solidFill>
                <a:srgbClr val="000000"/>
              </a:solidFill>
              <a:round/>
              <a:headEnd/>
              <a:tailEnd/>
            </a:ln>
          </p:spPr>
          <p:txBody>
            <a:bodyPr/>
            <a:lstStyle/>
            <a:p>
              <a:endParaRPr lang="en-US"/>
            </a:p>
          </p:txBody>
        </p:sp>
        <p:sp>
          <p:nvSpPr>
            <p:cNvPr id="88076" name="Line 30"/>
            <p:cNvSpPr>
              <a:spLocks noChangeShapeType="1"/>
            </p:cNvSpPr>
            <p:nvPr/>
          </p:nvSpPr>
          <p:spPr bwMode="auto">
            <a:xfrm>
              <a:off x="4365" y="3904"/>
              <a:ext cx="2044" cy="1"/>
            </a:xfrm>
            <a:prstGeom prst="line">
              <a:avLst/>
            </a:prstGeom>
            <a:noFill/>
            <a:ln w="2540">
              <a:solidFill>
                <a:srgbClr val="000000"/>
              </a:solidFill>
              <a:round/>
              <a:headEnd/>
              <a:tailEnd/>
            </a:ln>
          </p:spPr>
          <p:txBody>
            <a:bodyPr/>
            <a:lstStyle/>
            <a:p>
              <a:endParaRPr lang="en-US"/>
            </a:p>
          </p:txBody>
        </p:sp>
        <p:sp>
          <p:nvSpPr>
            <p:cNvPr id="88077" name="Freeform 31"/>
            <p:cNvSpPr>
              <a:spLocks/>
            </p:cNvSpPr>
            <p:nvPr/>
          </p:nvSpPr>
          <p:spPr bwMode="auto">
            <a:xfrm>
              <a:off x="4259" y="2542"/>
              <a:ext cx="787" cy="1362"/>
            </a:xfrm>
            <a:custGeom>
              <a:avLst/>
              <a:gdLst>
                <a:gd name="T0" fmla="*/ 787 w 787"/>
                <a:gd name="T1" fmla="*/ 0 h 1362"/>
                <a:gd name="T2" fmla="*/ 693 w 787"/>
                <a:gd name="T3" fmla="*/ 42 h 1362"/>
                <a:gd name="T4" fmla="*/ 606 w 787"/>
                <a:gd name="T5" fmla="*/ 83 h 1362"/>
                <a:gd name="T6" fmla="*/ 522 w 787"/>
                <a:gd name="T7" fmla="*/ 132 h 1362"/>
                <a:gd name="T8" fmla="*/ 447 w 787"/>
                <a:gd name="T9" fmla="*/ 178 h 1362"/>
                <a:gd name="T10" fmla="*/ 375 w 787"/>
                <a:gd name="T11" fmla="*/ 227 h 1362"/>
                <a:gd name="T12" fmla="*/ 310 w 787"/>
                <a:gd name="T13" fmla="*/ 280 h 1362"/>
                <a:gd name="T14" fmla="*/ 254 w 787"/>
                <a:gd name="T15" fmla="*/ 333 h 1362"/>
                <a:gd name="T16" fmla="*/ 201 w 787"/>
                <a:gd name="T17" fmla="*/ 386 h 1362"/>
                <a:gd name="T18" fmla="*/ 155 w 787"/>
                <a:gd name="T19" fmla="*/ 443 h 1362"/>
                <a:gd name="T20" fmla="*/ 113 w 787"/>
                <a:gd name="T21" fmla="*/ 503 h 1362"/>
                <a:gd name="T22" fmla="*/ 79 w 787"/>
                <a:gd name="T23" fmla="*/ 564 h 1362"/>
                <a:gd name="T24" fmla="*/ 53 w 787"/>
                <a:gd name="T25" fmla="*/ 628 h 1362"/>
                <a:gd name="T26" fmla="*/ 30 w 787"/>
                <a:gd name="T27" fmla="*/ 692 h 1362"/>
                <a:gd name="T28" fmla="*/ 15 w 787"/>
                <a:gd name="T29" fmla="*/ 760 h 1362"/>
                <a:gd name="T30" fmla="*/ 4 w 787"/>
                <a:gd name="T31" fmla="*/ 829 h 1362"/>
                <a:gd name="T32" fmla="*/ 0 w 787"/>
                <a:gd name="T33" fmla="*/ 897 h 1362"/>
                <a:gd name="T34" fmla="*/ 4 w 787"/>
                <a:gd name="T35" fmla="*/ 969 h 1362"/>
                <a:gd name="T36" fmla="*/ 11 w 787"/>
                <a:gd name="T37" fmla="*/ 1044 h 1362"/>
                <a:gd name="T38" fmla="*/ 26 w 787"/>
                <a:gd name="T39" fmla="*/ 1120 h 1362"/>
                <a:gd name="T40" fmla="*/ 45 w 787"/>
                <a:gd name="T41" fmla="*/ 1199 h 1362"/>
                <a:gd name="T42" fmla="*/ 72 w 787"/>
                <a:gd name="T43" fmla="*/ 1279 h 1362"/>
                <a:gd name="T44" fmla="*/ 106 w 787"/>
                <a:gd name="T45" fmla="*/ 1362 h 13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7"/>
                <a:gd name="T70" fmla="*/ 0 h 1362"/>
                <a:gd name="T71" fmla="*/ 787 w 787"/>
                <a:gd name="T72" fmla="*/ 1362 h 13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7" h="1362">
                  <a:moveTo>
                    <a:pt x="787" y="0"/>
                  </a:moveTo>
                  <a:lnTo>
                    <a:pt x="693" y="42"/>
                  </a:lnTo>
                  <a:lnTo>
                    <a:pt x="606" y="83"/>
                  </a:lnTo>
                  <a:lnTo>
                    <a:pt x="522" y="132"/>
                  </a:lnTo>
                  <a:lnTo>
                    <a:pt x="447" y="178"/>
                  </a:lnTo>
                  <a:lnTo>
                    <a:pt x="375" y="227"/>
                  </a:lnTo>
                  <a:lnTo>
                    <a:pt x="310" y="280"/>
                  </a:lnTo>
                  <a:lnTo>
                    <a:pt x="254" y="333"/>
                  </a:lnTo>
                  <a:lnTo>
                    <a:pt x="201" y="386"/>
                  </a:lnTo>
                  <a:lnTo>
                    <a:pt x="155" y="443"/>
                  </a:lnTo>
                  <a:lnTo>
                    <a:pt x="113" y="503"/>
                  </a:lnTo>
                  <a:lnTo>
                    <a:pt x="79" y="564"/>
                  </a:lnTo>
                  <a:lnTo>
                    <a:pt x="53" y="628"/>
                  </a:lnTo>
                  <a:lnTo>
                    <a:pt x="30" y="692"/>
                  </a:lnTo>
                  <a:lnTo>
                    <a:pt x="15" y="760"/>
                  </a:lnTo>
                  <a:lnTo>
                    <a:pt x="4" y="829"/>
                  </a:lnTo>
                  <a:lnTo>
                    <a:pt x="0" y="897"/>
                  </a:lnTo>
                  <a:lnTo>
                    <a:pt x="4" y="969"/>
                  </a:lnTo>
                  <a:lnTo>
                    <a:pt x="11" y="1044"/>
                  </a:lnTo>
                  <a:lnTo>
                    <a:pt x="26" y="1120"/>
                  </a:lnTo>
                  <a:lnTo>
                    <a:pt x="45" y="1199"/>
                  </a:lnTo>
                  <a:lnTo>
                    <a:pt x="72" y="1279"/>
                  </a:lnTo>
                  <a:lnTo>
                    <a:pt x="106" y="1362"/>
                  </a:lnTo>
                </a:path>
              </a:pathLst>
            </a:custGeom>
            <a:noFill/>
            <a:ln w="2540">
              <a:solidFill>
                <a:srgbClr val="000000"/>
              </a:solidFill>
              <a:round/>
              <a:headEnd/>
              <a:tailEnd/>
            </a:ln>
          </p:spPr>
          <p:txBody>
            <a:bodyPr/>
            <a:lstStyle/>
            <a:p>
              <a:endParaRPr lang="en-US"/>
            </a:p>
          </p:txBody>
        </p:sp>
        <p:sp>
          <p:nvSpPr>
            <p:cNvPr id="88078" name="Freeform 32"/>
            <p:cNvSpPr>
              <a:spLocks/>
            </p:cNvSpPr>
            <p:nvPr/>
          </p:nvSpPr>
          <p:spPr bwMode="auto">
            <a:xfrm>
              <a:off x="6409" y="3817"/>
              <a:ext cx="424" cy="427"/>
            </a:xfrm>
            <a:custGeom>
              <a:avLst/>
              <a:gdLst>
                <a:gd name="T0" fmla="*/ 0 w 424"/>
                <a:gd name="T1" fmla="*/ 216 h 427"/>
                <a:gd name="T2" fmla="*/ 8 w 424"/>
                <a:gd name="T3" fmla="*/ 159 h 427"/>
                <a:gd name="T4" fmla="*/ 27 w 424"/>
                <a:gd name="T5" fmla="*/ 110 h 427"/>
                <a:gd name="T6" fmla="*/ 61 w 424"/>
                <a:gd name="T7" fmla="*/ 64 h 427"/>
                <a:gd name="T8" fmla="*/ 106 w 424"/>
                <a:gd name="T9" fmla="*/ 30 h 427"/>
                <a:gd name="T10" fmla="*/ 155 w 424"/>
                <a:gd name="T11" fmla="*/ 8 h 427"/>
                <a:gd name="T12" fmla="*/ 212 w 424"/>
                <a:gd name="T13" fmla="*/ 0 h 427"/>
                <a:gd name="T14" fmla="*/ 269 w 424"/>
                <a:gd name="T15" fmla="*/ 8 h 427"/>
                <a:gd name="T16" fmla="*/ 318 w 424"/>
                <a:gd name="T17" fmla="*/ 30 h 427"/>
                <a:gd name="T18" fmla="*/ 363 w 424"/>
                <a:gd name="T19" fmla="*/ 64 h 427"/>
                <a:gd name="T20" fmla="*/ 398 w 424"/>
                <a:gd name="T21" fmla="*/ 110 h 427"/>
                <a:gd name="T22" fmla="*/ 416 w 424"/>
                <a:gd name="T23" fmla="*/ 159 h 427"/>
                <a:gd name="T24" fmla="*/ 424 w 424"/>
                <a:gd name="T25" fmla="*/ 216 h 427"/>
                <a:gd name="T26" fmla="*/ 416 w 424"/>
                <a:gd name="T27" fmla="*/ 269 h 427"/>
                <a:gd name="T28" fmla="*/ 398 w 424"/>
                <a:gd name="T29" fmla="*/ 322 h 427"/>
                <a:gd name="T30" fmla="*/ 363 w 424"/>
                <a:gd name="T31" fmla="*/ 363 h 427"/>
                <a:gd name="T32" fmla="*/ 318 w 424"/>
                <a:gd name="T33" fmla="*/ 397 h 427"/>
                <a:gd name="T34" fmla="*/ 269 w 424"/>
                <a:gd name="T35" fmla="*/ 420 h 427"/>
                <a:gd name="T36" fmla="*/ 212 w 424"/>
                <a:gd name="T37" fmla="*/ 427 h 427"/>
                <a:gd name="T38" fmla="*/ 155 w 424"/>
                <a:gd name="T39" fmla="*/ 420 h 427"/>
                <a:gd name="T40" fmla="*/ 106 w 424"/>
                <a:gd name="T41" fmla="*/ 397 h 427"/>
                <a:gd name="T42" fmla="*/ 61 w 424"/>
                <a:gd name="T43" fmla="*/ 363 h 427"/>
                <a:gd name="T44" fmla="*/ 27 w 424"/>
                <a:gd name="T45" fmla="*/ 322 h 427"/>
                <a:gd name="T46" fmla="*/ 8 w 424"/>
                <a:gd name="T47" fmla="*/ 269 h 427"/>
                <a:gd name="T48" fmla="*/ 0 w 424"/>
                <a:gd name="T49" fmla="*/ 216 h 4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4"/>
                <a:gd name="T76" fmla="*/ 0 h 427"/>
                <a:gd name="T77" fmla="*/ 424 w 424"/>
                <a:gd name="T78" fmla="*/ 427 h 4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4" h="427">
                  <a:moveTo>
                    <a:pt x="0" y="216"/>
                  </a:moveTo>
                  <a:lnTo>
                    <a:pt x="8" y="159"/>
                  </a:lnTo>
                  <a:lnTo>
                    <a:pt x="27" y="110"/>
                  </a:lnTo>
                  <a:lnTo>
                    <a:pt x="61" y="64"/>
                  </a:lnTo>
                  <a:lnTo>
                    <a:pt x="106" y="30"/>
                  </a:lnTo>
                  <a:lnTo>
                    <a:pt x="155" y="8"/>
                  </a:lnTo>
                  <a:lnTo>
                    <a:pt x="212" y="0"/>
                  </a:lnTo>
                  <a:lnTo>
                    <a:pt x="269" y="8"/>
                  </a:lnTo>
                  <a:lnTo>
                    <a:pt x="318" y="30"/>
                  </a:lnTo>
                  <a:lnTo>
                    <a:pt x="363" y="64"/>
                  </a:lnTo>
                  <a:lnTo>
                    <a:pt x="398" y="110"/>
                  </a:lnTo>
                  <a:lnTo>
                    <a:pt x="416" y="159"/>
                  </a:lnTo>
                  <a:lnTo>
                    <a:pt x="424" y="216"/>
                  </a:lnTo>
                  <a:lnTo>
                    <a:pt x="416" y="269"/>
                  </a:lnTo>
                  <a:lnTo>
                    <a:pt x="398" y="322"/>
                  </a:lnTo>
                  <a:lnTo>
                    <a:pt x="363" y="363"/>
                  </a:lnTo>
                  <a:lnTo>
                    <a:pt x="318" y="397"/>
                  </a:lnTo>
                  <a:lnTo>
                    <a:pt x="269" y="420"/>
                  </a:lnTo>
                  <a:lnTo>
                    <a:pt x="212" y="427"/>
                  </a:lnTo>
                  <a:lnTo>
                    <a:pt x="155" y="420"/>
                  </a:lnTo>
                  <a:lnTo>
                    <a:pt x="106" y="397"/>
                  </a:lnTo>
                  <a:lnTo>
                    <a:pt x="61" y="363"/>
                  </a:lnTo>
                  <a:lnTo>
                    <a:pt x="27" y="322"/>
                  </a:lnTo>
                  <a:lnTo>
                    <a:pt x="8" y="269"/>
                  </a:lnTo>
                  <a:lnTo>
                    <a:pt x="0" y="216"/>
                  </a:lnTo>
                  <a:close/>
                </a:path>
              </a:pathLst>
            </a:custGeom>
            <a:solidFill>
              <a:srgbClr val="FFFFFF"/>
            </a:solidFill>
            <a:ln w="2540">
              <a:solidFill>
                <a:srgbClr val="000000"/>
              </a:solidFill>
              <a:round/>
              <a:headEnd/>
              <a:tailEnd/>
            </a:ln>
          </p:spPr>
          <p:txBody>
            <a:bodyPr/>
            <a:lstStyle/>
            <a:p>
              <a:endParaRPr lang="en-US"/>
            </a:p>
          </p:txBody>
        </p:sp>
        <p:sp>
          <p:nvSpPr>
            <p:cNvPr id="88079" name="Rectangle 33"/>
            <p:cNvSpPr>
              <a:spLocks noChangeArrowheads="1"/>
            </p:cNvSpPr>
            <p:nvPr/>
          </p:nvSpPr>
          <p:spPr bwMode="auto">
            <a:xfrm>
              <a:off x="4987" y="2308"/>
              <a:ext cx="111" cy="272"/>
            </a:xfrm>
            <a:prstGeom prst="rect">
              <a:avLst/>
            </a:prstGeom>
            <a:noFill/>
            <a:ln w="9525">
              <a:noFill/>
              <a:miter lim="800000"/>
              <a:headEnd/>
              <a:tailEnd/>
            </a:ln>
          </p:spPr>
          <p:txBody>
            <a:bodyPr wrap="none" lIns="0" tIns="0" rIns="0" bIns="0">
              <a:spAutoFit/>
            </a:bodyPr>
            <a:lstStyle/>
            <a:p>
              <a:r>
                <a:rPr lang="en-US" sz="1400">
                  <a:solidFill>
                    <a:srgbClr val="000000"/>
                  </a:solidFill>
                </a:rPr>
                <a:t>1</a:t>
              </a:r>
              <a:endParaRPr lang="en-US"/>
            </a:p>
          </p:txBody>
        </p:sp>
        <p:sp>
          <p:nvSpPr>
            <p:cNvPr id="88080" name="Rectangle 34"/>
            <p:cNvSpPr>
              <a:spLocks noChangeArrowheads="1"/>
            </p:cNvSpPr>
            <p:nvPr/>
          </p:nvSpPr>
          <p:spPr bwMode="auto">
            <a:xfrm>
              <a:off x="4175" y="3884"/>
              <a:ext cx="112" cy="273"/>
            </a:xfrm>
            <a:prstGeom prst="rect">
              <a:avLst/>
            </a:prstGeom>
            <a:noFill/>
            <a:ln w="9525">
              <a:noFill/>
              <a:miter lim="800000"/>
              <a:headEnd/>
              <a:tailEnd/>
            </a:ln>
          </p:spPr>
          <p:txBody>
            <a:bodyPr wrap="none" lIns="0" tIns="0" rIns="0" bIns="0">
              <a:spAutoFit/>
            </a:bodyPr>
            <a:lstStyle/>
            <a:p>
              <a:r>
                <a:rPr lang="en-US" sz="1400">
                  <a:solidFill>
                    <a:srgbClr val="000000"/>
                  </a:solidFill>
                </a:rPr>
                <a:t>2</a:t>
              </a:r>
              <a:endParaRPr lang="en-US"/>
            </a:p>
          </p:txBody>
        </p:sp>
        <p:sp>
          <p:nvSpPr>
            <p:cNvPr id="88081" name="Rectangle 35"/>
            <p:cNvSpPr>
              <a:spLocks noChangeArrowheads="1"/>
            </p:cNvSpPr>
            <p:nvPr/>
          </p:nvSpPr>
          <p:spPr bwMode="auto">
            <a:xfrm>
              <a:off x="4848" y="3045"/>
              <a:ext cx="112" cy="273"/>
            </a:xfrm>
            <a:prstGeom prst="rect">
              <a:avLst/>
            </a:prstGeom>
            <a:noFill/>
            <a:ln w="9525">
              <a:noFill/>
              <a:miter lim="800000"/>
              <a:headEnd/>
              <a:tailEnd/>
            </a:ln>
          </p:spPr>
          <p:txBody>
            <a:bodyPr wrap="none" lIns="0" tIns="0" rIns="0" bIns="0">
              <a:spAutoFit/>
            </a:bodyPr>
            <a:lstStyle/>
            <a:p>
              <a:r>
                <a:rPr lang="en-US" sz="1400" i="1">
                  <a:solidFill>
                    <a:srgbClr val="000000"/>
                  </a:solidFill>
                </a:rPr>
                <a:t>e</a:t>
              </a:r>
              <a:endParaRPr lang="en-US"/>
            </a:p>
          </p:txBody>
        </p:sp>
        <p:sp>
          <p:nvSpPr>
            <p:cNvPr id="88082" name="Rectangle 36"/>
            <p:cNvSpPr>
              <a:spLocks noChangeArrowheads="1"/>
            </p:cNvSpPr>
            <p:nvPr/>
          </p:nvSpPr>
          <p:spPr bwMode="auto">
            <a:xfrm>
              <a:off x="4974" y="3190"/>
              <a:ext cx="112" cy="272"/>
            </a:xfrm>
            <a:prstGeom prst="rect">
              <a:avLst/>
            </a:prstGeom>
            <a:noFill/>
            <a:ln w="9525">
              <a:noFill/>
              <a:miter lim="800000"/>
              <a:headEnd/>
              <a:tailEnd/>
            </a:ln>
          </p:spPr>
          <p:txBody>
            <a:bodyPr wrap="none" lIns="0" tIns="0" rIns="0" bIns="0">
              <a:spAutoFit/>
            </a:bodyPr>
            <a:lstStyle/>
            <a:p>
              <a:r>
                <a:rPr lang="en-US" sz="1400">
                  <a:solidFill>
                    <a:srgbClr val="000000"/>
                  </a:solidFill>
                </a:rPr>
                <a:t>1</a:t>
              </a:r>
              <a:endParaRPr lang="en-US"/>
            </a:p>
          </p:txBody>
        </p:sp>
        <p:sp>
          <p:nvSpPr>
            <p:cNvPr id="88083" name="Rectangle 37"/>
            <p:cNvSpPr>
              <a:spLocks noChangeArrowheads="1"/>
            </p:cNvSpPr>
            <p:nvPr/>
          </p:nvSpPr>
          <p:spPr bwMode="auto">
            <a:xfrm>
              <a:off x="4168" y="2704"/>
              <a:ext cx="112" cy="272"/>
            </a:xfrm>
            <a:prstGeom prst="rect">
              <a:avLst/>
            </a:prstGeom>
            <a:noFill/>
            <a:ln w="9525">
              <a:noFill/>
              <a:miter lim="800000"/>
              <a:headEnd/>
              <a:tailEnd/>
            </a:ln>
          </p:spPr>
          <p:txBody>
            <a:bodyPr wrap="none" lIns="0" tIns="0" rIns="0" bIns="0">
              <a:spAutoFit/>
            </a:bodyPr>
            <a:lstStyle/>
            <a:p>
              <a:r>
                <a:rPr lang="en-US" sz="1400" i="1">
                  <a:solidFill>
                    <a:srgbClr val="000000"/>
                  </a:solidFill>
                </a:rPr>
                <a:t>e</a:t>
              </a:r>
              <a:endParaRPr lang="en-US"/>
            </a:p>
          </p:txBody>
        </p:sp>
        <p:sp>
          <p:nvSpPr>
            <p:cNvPr id="88084" name="Rectangle 38"/>
            <p:cNvSpPr>
              <a:spLocks noChangeArrowheads="1"/>
            </p:cNvSpPr>
            <p:nvPr/>
          </p:nvSpPr>
          <p:spPr bwMode="auto">
            <a:xfrm>
              <a:off x="4294" y="2850"/>
              <a:ext cx="112" cy="273"/>
            </a:xfrm>
            <a:prstGeom prst="rect">
              <a:avLst/>
            </a:prstGeom>
            <a:noFill/>
            <a:ln w="9525">
              <a:noFill/>
              <a:miter lim="800000"/>
              <a:headEnd/>
              <a:tailEnd/>
            </a:ln>
          </p:spPr>
          <p:txBody>
            <a:bodyPr wrap="none" lIns="0" tIns="0" rIns="0" bIns="0">
              <a:spAutoFit/>
            </a:bodyPr>
            <a:lstStyle/>
            <a:p>
              <a:r>
                <a:rPr lang="en-US" sz="1400">
                  <a:solidFill>
                    <a:srgbClr val="000000"/>
                  </a:solidFill>
                </a:rPr>
                <a:t>2</a:t>
              </a:r>
              <a:endParaRPr lang="en-US"/>
            </a:p>
          </p:txBody>
        </p:sp>
        <p:sp>
          <p:nvSpPr>
            <p:cNvPr id="88085" name="Rectangle 39"/>
            <p:cNvSpPr>
              <a:spLocks noChangeArrowheads="1"/>
            </p:cNvSpPr>
            <p:nvPr/>
          </p:nvSpPr>
          <p:spPr bwMode="auto">
            <a:xfrm>
              <a:off x="5677" y="2903"/>
              <a:ext cx="112" cy="272"/>
            </a:xfrm>
            <a:prstGeom prst="rect">
              <a:avLst/>
            </a:prstGeom>
            <a:noFill/>
            <a:ln w="9525">
              <a:noFill/>
              <a:miter lim="800000"/>
              <a:headEnd/>
              <a:tailEnd/>
            </a:ln>
          </p:spPr>
          <p:txBody>
            <a:bodyPr wrap="none" lIns="0" tIns="0" rIns="0" bIns="0">
              <a:spAutoFit/>
            </a:bodyPr>
            <a:lstStyle/>
            <a:p>
              <a:r>
                <a:rPr lang="en-US" sz="1400" i="1">
                  <a:solidFill>
                    <a:srgbClr val="000000"/>
                  </a:solidFill>
                </a:rPr>
                <a:t>e</a:t>
              </a:r>
              <a:endParaRPr lang="en-US"/>
            </a:p>
          </p:txBody>
        </p:sp>
        <p:sp>
          <p:nvSpPr>
            <p:cNvPr id="88086" name="Rectangle 40"/>
            <p:cNvSpPr>
              <a:spLocks noChangeArrowheads="1"/>
            </p:cNvSpPr>
            <p:nvPr/>
          </p:nvSpPr>
          <p:spPr bwMode="auto">
            <a:xfrm>
              <a:off x="5803" y="3045"/>
              <a:ext cx="112" cy="273"/>
            </a:xfrm>
            <a:prstGeom prst="rect">
              <a:avLst/>
            </a:prstGeom>
            <a:noFill/>
            <a:ln w="9525">
              <a:noFill/>
              <a:miter lim="800000"/>
              <a:headEnd/>
              <a:tailEnd/>
            </a:ln>
          </p:spPr>
          <p:txBody>
            <a:bodyPr wrap="none" lIns="0" tIns="0" rIns="0" bIns="0">
              <a:spAutoFit/>
            </a:bodyPr>
            <a:lstStyle/>
            <a:p>
              <a:r>
                <a:rPr lang="en-US" sz="1400">
                  <a:solidFill>
                    <a:srgbClr val="000000"/>
                  </a:solidFill>
                </a:rPr>
                <a:t>3</a:t>
              </a:r>
              <a:endParaRPr lang="en-US"/>
            </a:p>
          </p:txBody>
        </p:sp>
        <p:sp>
          <p:nvSpPr>
            <p:cNvPr id="88087" name="Rectangle 41"/>
            <p:cNvSpPr>
              <a:spLocks noChangeArrowheads="1"/>
            </p:cNvSpPr>
            <p:nvPr/>
          </p:nvSpPr>
          <p:spPr bwMode="auto">
            <a:xfrm>
              <a:off x="5118" y="3795"/>
              <a:ext cx="112" cy="272"/>
            </a:xfrm>
            <a:prstGeom prst="rect">
              <a:avLst/>
            </a:prstGeom>
            <a:noFill/>
            <a:ln w="9525">
              <a:noFill/>
              <a:miter lim="800000"/>
              <a:headEnd/>
              <a:tailEnd/>
            </a:ln>
          </p:spPr>
          <p:txBody>
            <a:bodyPr wrap="none" lIns="0" tIns="0" rIns="0" bIns="0">
              <a:spAutoFit/>
            </a:bodyPr>
            <a:lstStyle/>
            <a:p>
              <a:r>
                <a:rPr lang="en-US" sz="1400" i="1">
                  <a:solidFill>
                    <a:srgbClr val="000000"/>
                  </a:solidFill>
                </a:rPr>
                <a:t>e</a:t>
              </a:r>
              <a:endParaRPr lang="en-US"/>
            </a:p>
          </p:txBody>
        </p:sp>
        <p:sp>
          <p:nvSpPr>
            <p:cNvPr id="88088" name="Rectangle 42"/>
            <p:cNvSpPr>
              <a:spLocks noChangeArrowheads="1"/>
            </p:cNvSpPr>
            <p:nvPr/>
          </p:nvSpPr>
          <p:spPr bwMode="auto">
            <a:xfrm>
              <a:off x="5243" y="3937"/>
              <a:ext cx="111" cy="272"/>
            </a:xfrm>
            <a:prstGeom prst="rect">
              <a:avLst/>
            </a:prstGeom>
            <a:noFill/>
            <a:ln w="9525">
              <a:noFill/>
              <a:miter lim="800000"/>
              <a:headEnd/>
              <a:tailEnd/>
            </a:ln>
          </p:spPr>
          <p:txBody>
            <a:bodyPr wrap="none" lIns="0" tIns="0" rIns="0" bIns="0">
              <a:spAutoFit/>
            </a:bodyPr>
            <a:lstStyle/>
            <a:p>
              <a:r>
                <a:rPr lang="en-US" sz="1400">
                  <a:solidFill>
                    <a:srgbClr val="000000"/>
                  </a:solidFill>
                </a:rPr>
                <a:t>4</a:t>
              </a:r>
              <a:endParaRPr lang="en-US"/>
            </a:p>
          </p:txBody>
        </p:sp>
        <p:sp>
          <p:nvSpPr>
            <p:cNvPr id="88089" name="Rectangle 43"/>
            <p:cNvSpPr>
              <a:spLocks noChangeArrowheads="1"/>
            </p:cNvSpPr>
            <p:nvPr/>
          </p:nvSpPr>
          <p:spPr bwMode="auto">
            <a:xfrm>
              <a:off x="6783" y="3606"/>
              <a:ext cx="111" cy="272"/>
            </a:xfrm>
            <a:prstGeom prst="rect">
              <a:avLst/>
            </a:prstGeom>
            <a:noFill/>
            <a:ln w="9525">
              <a:noFill/>
              <a:miter lim="800000"/>
              <a:headEnd/>
              <a:tailEnd/>
            </a:ln>
          </p:spPr>
          <p:txBody>
            <a:bodyPr wrap="none" lIns="0" tIns="0" rIns="0" bIns="0">
              <a:spAutoFit/>
            </a:bodyPr>
            <a:lstStyle/>
            <a:p>
              <a:r>
                <a:rPr lang="en-US" sz="1400" i="1">
                  <a:solidFill>
                    <a:srgbClr val="000000"/>
                  </a:solidFill>
                </a:rPr>
                <a:t>e</a:t>
              </a:r>
              <a:endParaRPr lang="en-US"/>
            </a:p>
          </p:txBody>
        </p:sp>
        <p:sp>
          <p:nvSpPr>
            <p:cNvPr id="88090" name="Rectangle 44"/>
            <p:cNvSpPr>
              <a:spLocks noChangeArrowheads="1"/>
            </p:cNvSpPr>
            <p:nvPr/>
          </p:nvSpPr>
          <p:spPr bwMode="auto">
            <a:xfrm>
              <a:off x="6905" y="3750"/>
              <a:ext cx="112" cy="272"/>
            </a:xfrm>
            <a:prstGeom prst="rect">
              <a:avLst/>
            </a:prstGeom>
            <a:noFill/>
            <a:ln w="9525">
              <a:noFill/>
              <a:miter lim="800000"/>
              <a:headEnd/>
              <a:tailEnd/>
            </a:ln>
          </p:spPr>
          <p:txBody>
            <a:bodyPr wrap="none" lIns="0" tIns="0" rIns="0" bIns="0">
              <a:spAutoFit/>
            </a:bodyPr>
            <a:lstStyle/>
            <a:p>
              <a:r>
                <a:rPr lang="en-US" sz="1400">
                  <a:solidFill>
                    <a:srgbClr val="000000"/>
                  </a:solidFill>
                </a:rPr>
                <a:t>5</a:t>
              </a:r>
              <a:endParaRPr lang="en-US"/>
            </a:p>
          </p:txBody>
        </p:sp>
        <p:sp>
          <p:nvSpPr>
            <p:cNvPr id="88091" name="Rectangle 45"/>
            <p:cNvSpPr>
              <a:spLocks noChangeArrowheads="1"/>
            </p:cNvSpPr>
            <p:nvPr/>
          </p:nvSpPr>
          <p:spPr bwMode="auto">
            <a:xfrm>
              <a:off x="6424" y="3663"/>
              <a:ext cx="112" cy="272"/>
            </a:xfrm>
            <a:prstGeom prst="rect">
              <a:avLst/>
            </a:prstGeom>
            <a:noFill/>
            <a:ln w="9525">
              <a:noFill/>
              <a:miter lim="800000"/>
              <a:headEnd/>
              <a:tailEnd/>
            </a:ln>
          </p:spPr>
          <p:txBody>
            <a:bodyPr wrap="none" lIns="0" tIns="0" rIns="0" bIns="0">
              <a:spAutoFit/>
            </a:bodyPr>
            <a:lstStyle/>
            <a:p>
              <a:r>
                <a:rPr lang="en-US" sz="1400">
                  <a:solidFill>
                    <a:srgbClr val="000000"/>
                  </a:solidFill>
                </a:rPr>
                <a:t>3</a:t>
              </a:r>
              <a:endParaRPr lang="en-US"/>
            </a:p>
          </p:txBody>
        </p:sp>
      </p:gr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p:txBody>
          <a:bodyPr/>
          <a:lstStyle/>
          <a:p>
            <a:pPr eaLnBrk="1" hangingPunct="1"/>
            <a:r>
              <a:rPr lang="en-US" b="1" smtClean="0"/>
              <a:t>Lemma Jabat Tangan</a:t>
            </a:r>
          </a:p>
        </p:txBody>
      </p:sp>
      <p:sp>
        <p:nvSpPr>
          <p:cNvPr id="89091" name="Rectangle 3"/>
          <p:cNvSpPr>
            <a:spLocks noGrp="1" noChangeArrowheads="1"/>
          </p:cNvSpPr>
          <p:nvPr>
            <p:ph type="body" sz="half" idx="1"/>
          </p:nvPr>
        </p:nvSpPr>
        <p:spPr/>
        <p:txBody>
          <a:bodyPr/>
          <a:lstStyle/>
          <a:p>
            <a:pPr eaLnBrk="1" hangingPunct="1">
              <a:buFont typeface="Wingdings" pitchFamily="2" charset="2"/>
              <a:buNone/>
            </a:pPr>
            <a:r>
              <a:rPr lang="en-US" dirty="0" err="1" smtClean="0"/>
              <a:t>Tinjau</a:t>
            </a:r>
            <a:r>
              <a:rPr lang="en-US" dirty="0" smtClean="0"/>
              <a:t> graph </a:t>
            </a:r>
            <a:r>
              <a:rPr lang="en-US" i="1" dirty="0" smtClean="0"/>
              <a:t>G</a:t>
            </a:r>
            <a:r>
              <a:rPr lang="en-US" baseline="-25000" dirty="0" smtClean="0"/>
              <a:t>3</a:t>
            </a:r>
            <a:r>
              <a:rPr lang="en-US" dirty="0" smtClean="0"/>
              <a:t>:  </a:t>
            </a:r>
          </a:p>
          <a:p>
            <a:pPr eaLnBrk="1" hangingPunct="1">
              <a:buFont typeface="Wingdings" pitchFamily="2" charset="2"/>
              <a:buNone/>
            </a:pPr>
            <a:r>
              <a:rPr lang="en-US" i="1" dirty="0" smtClean="0"/>
              <a:t>d</a:t>
            </a:r>
            <a:r>
              <a:rPr lang="en-US" dirty="0" smtClean="0"/>
              <a:t>(1) + </a:t>
            </a:r>
            <a:r>
              <a:rPr lang="en-US" i="1" dirty="0" smtClean="0"/>
              <a:t>d</a:t>
            </a:r>
            <a:r>
              <a:rPr lang="en-US" dirty="0" smtClean="0"/>
              <a:t>(2) + </a:t>
            </a:r>
            <a:r>
              <a:rPr lang="en-US" i="1" dirty="0" smtClean="0"/>
              <a:t>d</a:t>
            </a:r>
            <a:r>
              <a:rPr lang="en-US" dirty="0" smtClean="0"/>
              <a:t>(3) + </a:t>
            </a:r>
            <a:r>
              <a:rPr lang="en-US" i="1" dirty="0" smtClean="0"/>
              <a:t>d</a:t>
            </a:r>
            <a:r>
              <a:rPr lang="en-US" dirty="0" smtClean="0"/>
              <a:t>(4) + </a:t>
            </a:r>
            <a:r>
              <a:rPr lang="en-US" i="1" dirty="0" smtClean="0"/>
              <a:t>d</a:t>
            </a:r>
            <a:r>
              <a:rPr lang="en-US" dirty="0" smtClean="0"/>
              <a:t>(5) </a:t>
            </a:r>
          </a:p>
          <a:p>
            <a:pPr eaLnBrk="1" hangingPunct="1">
              <a:buFont typeface="Wingdings" pitchFamily="2" charset="2"/>
              <a:buNone/>
            </a:pPr>
            <a:r>
              <a:rPr lang="en-US" dirty="0" smtClean="0"/>
              <a:t>= 2 + 2 + 3 + 1 + 0 </a:t>
            </a:r>
          </a:p>
          <a:p>
            <a:pPr eaLnBrk="1" hangingPunct="1">
              <a:buFont typeface="Wingdings" pitchFamily="2" charset="2"/>
              <a:buNone/>
            </a:pPr>
            <a:r>
              <a:rPr lang="en-US" dirty="0" smtClean="0"/>
              <a:t>= 8 </a:t>
            </a:r>
          </a:p>
          <a:p>
            <a:pPr eaLnBrk="1" hangingPunct="1">
              <a:buFont typeface="Wingdings" pitchFamily="2" charset="2"/>
              <a:buNone/>
            </a:pPr>
            <a:r>
              <a:rPr lang="en-US" dirty="0" smtClean="0"/>
              <a:t>= 2 </a:t>
            </a:r>
            <a:r>
              <a:rPr lang="en-US" dirty="0" smtClean="0">
                <a:sym typeface="Symbol" pitchFamily="18" charset="2"/>
              </a:rPr>
              <a:t></a:t>
            </a:r>
            <a:r>
              <a:rPr lang="en-US" dirty="0" smtClean="0"/>
              <a:t> </a:t>
            </a:r>
            <a:r>
              <a:rPr lang="en-US" dirty="0" err="1" smtClean="0"/>
              <a:t>jumlah</a:t>
            </a:r>
            <a:r>
              <a:rPr lang="en-US" dirty="0" smtClean="0"/>
              <a:t> </a:t>
            </a:r>
            <a:r>
              <a:rPr lang="en-US" dirty="0" err="1" smtClean="0"/>
              <a:t>sisi</a:t>
            </a:r>
            <a:r>
              <a:rPr lang="en-US" dirty="0" smtClean="0"/>
              <a:t> </a:t>
            </a:r>
          </a:p>
          <a:p>
            <a:pPr eaLnBrk="1" hangingPunct="1">
              <a:buFont typeface="Wingdings" pitchFamily="2" charset="2"/>
              <a:buNone/>
            </a:pPr>
            <a:r>
              <a:rPr lang="en-US" dirty="0" smtClean="0"/>
              <a:t>= 2 </a:t>
            </a:r>
            <a:r>
              <a:rPr lang="en-US" dirty="0" smtClean="0">
                <a:sym typeface="Symbol" pitchFamily="18" charset="2"/>
              </a:rPr>
              <a:t></a:t>
            </a:r>
            <a:r>
              <a:rPr lang="en-US" dirty="0" smtClean="0"/>
              <a:t> 4</a:t>
            </a:r>
          </a:p>
        </p:txBody>
      </p:sp>
      <p:sp>
        <p:nvSpPr>
          <p:cNvPr id="89092" name="Rectangle 5"/>
          <p:cNvSpPr>
            <a:spLocks noGrp="1" noChangeArrowheads="1"/>
          </p:cNvSpPr>
          <p:nvPr>
            <p:ph type="body" sz="half" idx="2"/>
          </p:nvPr>
        </p:nvSpPr>
        <p:spPr/>
        <p:txBody>
          <a:bodyPr/>
          <a:lstStyle/>
          <a:p>
            <a:pPr eaLnBrk="1" hangingPunct="1"/>
            <a:r>
              <a:rPr lang="en-US" smtClean="0"/>
              <a:t>Graph G</a:t>
            </a:r>
            <a:r>
              <a:rPr lang="en-US" baseline="-25000" smtClean="0"/>
              <a:t>3</a:t>
            </a:r>
          </a:p>
        </p:txBody>
      </p:sp>
      <p:grpSp>
        <p:nvGrpSpPr>
          <p:cNvPr id="89093" name="Group 6"/>
          <p:cNvGrpSpPr>
            <a:grpSpLocks/>
          </p:cNvGrpSpPr>
          <p:nvPr/>
        </p:nvGrpSpPr>
        <p:grpSpPr bwMode="auto">
          <a:xfrm>
            <a:off x="5219700" y="2781300"/>
            <a:ext cx="2841625" cy="1963738"/>
            <a:chOff x="7556" y="360"/>
            <a:chExt cx="2066" cy="1298"/>
          </a:xfrm>
        </p:grpSpPr>
        <p:sp>
          <p:nvSpPr>
            <p:cNvPr id="89094" name="Freeform 7"/>
            <p:cNvSpPr>
              <a:spLocks/>
            </p:cNvSpPr>
            <p:nvPr/>
          </p:nvSpPr>
          <p:spPr bwMode="auto">
            <a:xfrm>
              <a:off x="7957" y="746"/>
              <a:ext cx="68" cy="37"/>
            </a:xfrm>
            <a:custGeom>
              <a:avLst/>
              <a:gdLst>
                <a:gd name="T0" fmla="*/ 0 w 68"/>
                <a:gd name="T1" fmla="*/ 2 h 64"/>
                <a:gd name="T2" fmla="*/ 8 w 68"/>
                <a:gd name="T3" fmla="*/ 1 h 64"/>
                <a:gd name="T4" fmla="*/ 23 w 68"/>
                <a:gd name="T5" fmla="*/ 0 h 64"/>
                <a:gd name="T6" fmla="*/ 46 w 68"/>
                <a:gd name="T7" fmla="*/ 0 h 64"/>
                <a:gd name="T8" fmla="*/ 61 w 68"/>
                <a:gd name="T9" fmla="*/ 1 h 64"/>
                <a:gd name="T10" fmla="*/ 68 w 68"/>
                <a:gd name="T11" fmla="*/ 2 h 64"/>
                <a:gd name="T12" fmla="*/ 61 w 68"/>
                <a:gd name="T13" fmla="*/ 3 h 64"/>
                <a:gd name="T14" fmla="*/ 46 w 68"/>
                <a:gd name="T15" fmla="*/ 4 h 64"/>
                <a:gd name="T16" fmla="*/ 23 w 68"/>
                <a:gd name="T17" fmla="*/ 4 h 64"/>
                <a:gd name="T18" fmla="*/ 8 w 68"/>
                <a:gd name="T19" fmla="*/ 3 h 64"/>
                <a:gd name="T20" fmla="*/ 0 w 68"/>
                <a:gd name="T21" fmla="*/ 2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8" y="15"/>
                  </a:lnTo>
                  <a:lnTo>
                    <a:pt x="23" y="0"/>
                  </a:lnTo>
                  <a:lnTo>
                    <a:pt x="46" y="0"/>
                  </a:lnTo>
                  <a:lnTo>
                    <a:pt x="61" y="15"/>
                  </a:lnTo>
                  <a:lnTo>
                    <a:pt x="68" y="34"/>
                  </a:lnTo>
                  <a:lnTo>
                    <a:pt x="61" y="53"/>
                  </a:lnTo>
                  <a:lnTo>
                    <a:pt x="46" y="64"/>
                  </a:lnTo>
                  <a:lnTo>
                    <a:pt x="23" y="64"/>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9095" name="Freeform 8"/>
            <p:cNvSpPr>
              <a:spLocks/>
            </p:cNvSpPr>
            <p:nvPr/>
          </p:nvSpPr>
          <p:spPr bwMode="auto">
            <a:xfrm>
              <a:off x="9320" y="1435"/>
              <a:ext cx="68" cy="37"/>
            </a:xfrm>
            <a:custGeom>
              <a:avLst/>
              <a:gdLst>
                <a:gd name="T0" fmla="*/ 0 w 68"/>
                <a:gd name="T1" fmla="*/ 2 h 65"/>
                <a:gd name="T2" fmla="*/ 8 w 68"/>
                <a:gd name="T3" fmla="*/ 1 h 65"/>
                <a:gd name="T4" fmla="*/ 23 w 68"/>
                <a:gd name="T5" fmla="*/ 0 h 65"/>
                <a:gd name="T6" fmla="*/ 46 w 68"/>
                <a:gd name="T7" fmla="*/ 0 h 65"/>
                <a:gd name="T8" fmla="*/ 61 w 68"/>
                <a:gd name="T9" fmla="*/ 1 h 65"/>
                <a:gd name="T10" fmla="*/ 68 w 68"/>
                <a:gd name="T11" fmla="*/ 2 h 65"/>
                <a:gd name="T12" fmla="*/ 61 w 68"/>
                <a:gd name="T13" fmla="*/ 3 h 65"/>
                <a:gd name="T14" fmla="*/ 46 w 68"/>
                <a:gd name="T15" fmla="*/ 4 h 65"/>
                <a:gd name="T16" fmla="*/ 23 w 68"/>
                <a:gd name="T17" fmla="*/ 4 h 65"/>
                <a:gd name="T18" fmla="*/ 8 w 68"/>
                <a:gd name="T19" fmla="*/ 3 h 65"/>
                <a:gd name="T20" fmla="*/ 0 w 68"/>
                <a:gd name="T21" fmla="*/ 2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5"/>
                <a:gd name="T35" fmla="*/ 68 w 68"/>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5">
                  <a:moveTo>
                    <a:pt x="0" y="34"/>
                  </a:moveTo>
                  <a:lnTo>
                    <a:pt x="8" y="15"/>
                  </a:lnTo>
                  <a:lnTo>
                    <a:pt x="23" y="0"/>
                  </a:lnTo>
                  <a:lnTo>
                    <a:pt x="46" y="0"/>
                  </a:lnTo>
                  <a:lnTo>
                    <a:pt x="61" y="15"/>
                  </a:lnTo>
                  <a:lnTo>
                    <a:pt x="68" y="34"/>
                  </a:lnTo>
                  <a:lnTo>
                    <a:pt x="61" y="53"/>
                  </a:lnTo>
                  <a:lnTo>
                    <a:pt x="46" y="65"/>
                  </a:lnTo>
                  <a:lnTo>
                    <a:pt x="23" y="65"/>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9096" name="Freeform 9"/>
            <p:cNvSpPr>
              <a:spLocks/>
            </p:cNvSpPr>
            <p:nvPr/>
          </p:nvSpPr>
          <p:spPr bwMode="auto">
            <a:xfrm>
              <a:off x="8639" y="1336"/>
              <a:ext cx="68" cy="37"/>
            </a:xfrm>
            <a:custGeom>
              <a:avLst/>
              <a:gdLst>
                <a:gd name="T0" fmla="*/ 0 w 68"/>
                <a:gd name="T1" fmla="*/ 2 h 64"/>
                <a:gd name="T2" fmla="*/ 7 w 68"/>
                <a:gd name="T3" fmla="*/ 1 h 64"/>
                <a:gd name="T4" fmla="*/ 22 w 68"/>
                <a:gd name="T5" fmla="*/ 0 h 64"/>
                <a:gd name="T6" fmla="*/ 45 w 68"/>
                <a:gd name="T7" fmla="*/ 0 h 64"/>
                <a:gd name="T8" fmla="*/ 60 w 68"/>
                <a:gd name="T9" fmla="*/ 1 h 64"/>
                <a:gd name="T10" fmla="*/ 68 w 68"/>
                <a:gd name="T11" fmla="*/ 2 h 64"/>
                <a:gd name="T12" fmla="*/ 60 w 68"/>
                <a:gd name="T13" fmla="*/ 3 h 64"/>
                <a:gd name="T14" fmla="*/ 45 w 68"/>
                <a:gd name="T15" fmla="*/ 4 h 64"/>
                <a:gd name="T16" fmla="*/ 22 w 68"/>
                <a:gd name="T17" fmla="*/ 4 h 64"/>
                <a:gd name="T18" fmla="*/ 7 w 68"/>
                <a:gd name="T19" fmla="*/ 3 h 64"/>
                <a:gd name="T20" fmla="*/ 0 w 68"/>
                <a:gd name="T21" fmla="*/ 2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7" y="15"/>
                  </a:lnTo>
                  <a:lnTo>
                    <a:pt x="22" y="0"/>
                  </a:lnTo>
                  <a:lnTo>
                    <a:pt x="45" y="0"/>
                  </a:lnTo>
                  <a:lnTo>
                    <a:pt x="60" y="15"/>
                  </a:lnTo>
                  <a:lnTo>
                    <a:pt x="68" y="34"/>
                  </a:lnTo>
                  <a:lnTo>
                    <a:pt x="60" y="53"/>
                  </a:lnTo>
                  <a:lnTo>
                    <a:pt x="45" y="64"/>
                  </a:lnTo>
                  <a:lnTo>
                    <a:pt x="22" y="64"/>
                  </a:lnTo>
                  <a:lnTo>
                    <a:pt x="7"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9097" name="Freeform 10"/>
            <p:cNvSpPr>
              <a:spLocks/>
            </p:cNvSpPr>
            <p:nvPr/>
          </p:nvSpPr>
          <p:spPr bwMode="auto">
            <a:xfrm>
              <a:off x="7617" y="1435"/>
              <a:ext cx="68" cy="37"/>
            </a:xfrm>
            <a:custGeom>
              <a:avLst/>
              <a:gdLst>
                <a:gd name="T0" fmla="*/ 0 w 68"/>
                <a:gd name="T1" fmla="*/ 2 h 65"/>
                <a:gd name="T2" fmla="*/ 7 w 68"/>
                <a:gd name="T3" fmla="*/ 1 h 65"/>
                <a:gd name="T4" fmla="*/ 22 w 68"/>
                <a:gd name="T5" fmla="*/ 0 h 65"/>
                <a:gd name="T6" fmla="*/ 45 w 68"/>
                <a:gd name="T7" fmla="*/ 0 h 65"/>
                <a:gd name="T8" fmla="*/ 60 w 68"/>
                <a:gd name="T9" fmla="*/ 1 h 65"/>
                <a:gd name="T10" fmla="*/ 68 w 68"/>
                <a:gd name="T11" fmla="*/ 2 h 65"/>
                <a:gd name="T12" fmla="*/ 60 w 68"/>
                <a:gd name="T13" fmla="*/ 3 h 65"/>
                <a:gd name="T14" fmla="*/ 45 w 68"/>
                <a:gd name="T15" fmla="*/ 4 h 65"/>
                <a:gd name="T16" fmla="*/ 22 w 68"/>
                <a:gd name="T17" fmla="*/ 4 h 65"/>
                <a:gd name="T18" fmla="*/ 7 w 68"/>
                <a:gd name="T19" fmla="*/ 3 h 65"/>
                <a:gd name="T20" fmla="*/ 0 w 68"/>
                <a:gd name="T21" fmla="*/ 2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5"/>
                <a:gd name="T35" fmla="*/ 68 w 68"/>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5">
                  <a:moveTo>
                    <a:pt x="0" y="34"/>
                  </a:moveTo>
                  <a:lnTo>
                    <a:pt x="7" y="15"/>
                  </a:lnTo>
                  <a:lnTo>
                    <a:pt x="22" y="0"/>
                  </a:lnTo>
                  <a:lnTo>
                    <a:pt x="45" y="0"/>
                  </a:lnTo>
                  <a:lnTo>
                    <a:pt x="60" y="15"/>
                  </a:lnTo>
                  <a:lnTo>
                    <a:pt x="68" y="34"/>
                  </a:lnTo>
                  <a:lnTo>
                    <a:pt x="60" y="53"/>
                  </a:lnTo>
                  <a:lnTo>
                    <a:pt x="45" y="65"/>
                  </a:lnTo>
                  <a:lnTo>
                    <a:pt x="22" y="65"/>
                  </a:lnTo>
                  <a:lnTo>
                    <a:pt x="7"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9098" name="Freeform 11"/>
            <p:cNvSpPr>
              <a:spLocks/>
            </p:cNvSpPr>
            <p:nvPr/>
          </p:nvSpPr>
          <p:spPr bwMode="auto">
            <a:xfrm>
              <a:off x="9320" y="1140"/>
              <a:ext cx="68" cy="37"/>
            </a:xfrm>
            <a:custGeom>
              <a:avLst/>
              <a:gdLst>
                <a:gd name="T0" fmla="*/ 0 w 68"/>
                <a:gd name="T1" fmla="*/ 2 h 64"/>
                <a:gd name="T2" fmla="*/ 8 w 68"/>
                <a:gd name="T3" fmla="*/ 1 h 64"/>
                <a:gd name="T4" fmla="*/ 23 w 68"/>
                <a:gd name="T5" fmla="*/ 0 h 64"/>
                <a:gd name="T6" fmla="*/ 46 w 68"/>
                <a:gd name="T7" fmla="*/ 0 h 64"/>
                <a:gd name="T8" fmla="*/ 61 w 68"/>
                <a:gd name="T9" fmla="*/ 1 h 64"/>
                <a:gd name="T10" fmla="*/ 68 w 68"/>
                <a:gd name="T11" fmla="*/ 2 h 64"/>
                <a:gd name="T12" fmla="*/ 61 w 68"/>
                <a:gd name="T13" fmla="*/ 3 h 64"/>
                <a:gd name="T14" fmla="*/ 46 w 68"/>
                <a:gd name="T15" fmla="*/ 4 h 64"/>
                <a:gd name="T16" fmla="*/ 23 w 68"/>
                <a:gd name="T17" fmla="*/ 4 h 64"/>
                <a:gd name="T18" fmla="*/ 8 w 68"/>
                <a:gd name="T19" fmla="*/ 3 h 64"/>
                <a:gd name="T20" fmla="*/ 0 w 68"/>
                <a:gd name="T21" fmla="*/ 2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8" y="15"/>
                  </a:lnTo>
                  <a:lnTo>
                    <a:pt x="23" y="0"/>
                  </a:lnTo>
                  <a:lnTo>
                    <a:pt x="46" y="0"/>
                  </a:lnTo>
                  <a:lnTo>
                    <a:pt x="61" y="15"/>
                  </a:lnTo>
                  <a:lnTo>
                    <a:pt x="68" y="34"/>
                  </a:lnTo>
                  <a:lnTo>
                    <a:pt x="61" y="53"/>
                  </a:lnTo>
                  <a:lnTo>
                    <a:pt x="46" y="64"/>
                  </a:lnTo>
                  <a:lnTo>
                    <a:pt x="23" y="64"/>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89099" name="Line 12"/>
            <p:cNvSpPr>
              <a:spLocks noChangeShapeType="1"/>
            </p:cNvSpPr>
            <p:nvPr/>
          </p:nvSpPr>
          <p:spPr bwMode="auto">
            <a:xfrm flipH="1">
              <a:off x="7651" y="766"/>
              <a:ext cx="340" cy="688"/>
            </a:xfrm>
            <a:prstGeom prst="line">
              <a:avLst/>
            </a:prstGeom>
            <a:noFill/>
            <a:ln w="2540">
              <a:solidFill>
                <a:srgbClr val="000000"/>
              </a:solidFill>
              <a:round/>
              <a:headEnd/>
              <a:tailEnd/>
            </a:ln>
          </p:spPr>
          <p:txBody>
            <a:bodyPr/>
            <a:lstStyle/>
            <a:p>
              <a:endParaRPr lang="en-US"/>
            </a:p>
          </p:txBody>
        </p:sp>
        <p:sp>
          <p:nvSpPr>
            <p:cNvPr id="89100" name="Line 13"/>
            <p:cNvSpPr>
              <a:spLocks noChangeShapeType="1"/>
            </p:cNvSpPr>
            <p:nvPr/>
          </p:nvSpPr>
          <p:spPr bwMode="auto">
            <a:xfrm>
              <a:off x="8673" y="1356"/>
              <a:ext cx="681" cy="98"/>
            </a:xfrm>
            <a:prstGeom prst="line">
              <a:avLst/>
            </a:prstGeom>
            <a:noFill/>
            <a:ln w="2540">
              <a:solidFill>
                <a:srgbClr val="000000"/>
              </a:solidFill>
              <a:round/>
              <a:headEnd/>
              <a:tailEnd/>
            </a:ln>
          </p:spPr>
          <p:txBody>
            <a:bodyPr/>
            <a:lstStyle/>
            <a:p>
              <a:endParaRPr lang="en-US"/>
            </a:p>
          </p:txBody>
        </p:sp>
        <p:sp>
          <p:nvSpPr>
            <p:cNvPr id="89101" name="Line 14"/>
            <p:cNvSpPr>
              <a:spLocks noChangeShapeType="1"/>
            </p:cNvSpPr>
            <p:nvPr/>
          </p:nvSpPr>
          <p:spPr bwMode="auto">
            <a:xfrm flipV="1">
              <a:off x="7651" y="1356"/>
              <a:ext cx="1022" cy="98"/>
            </a:xfrm>
            <a:prstGeom prst="line">
              <a:avLst/>
            </a:prstGeom>
            <a:noFill/>
            <a:ln w="2540">
              <a:solidFill>
                <a:srgbClr val="000000"/>
              </a:solidFill>
              <a:round/>
              <a:headEnd/>
              <a:tailEnd/>
            </a:ln>
          </p:spPr>
          <p:txBody>
            <a:bodyPr/>
            <a:lstStyle/>
            <a:p>
              <a:endParaRPr lang="en-US"/>
            </a:p>
          </p:txBody>
        </p:sp>
        <p:sp>
          <p:nvSpPr>
            <p:cNvPr id="89102" name="Line 15"/>
            <p:cNvSpPr>
              <a:spLocks noChangeShapeType="1"/>
            </p:cNvSpPr>
            <p:nvPr/>
          </p:nvSpPr>
          <p:spPr bwMode="auto">
            <a:xfrm>
              <a:off x="7991" y="766"/>
              <a:ext cx="682" cy="590"/>
            </a:xfrm>
            <a:prstGeom prst="line">
              <a:avLst/>
            </a:prstGeom>
            <a:noFill/>
            <a:ln w="2540">
              <a:solidFill>
                <a:srgbClr val="000000"/>
              </a:solidFill>
              <a:round/>
              <a:headEnd/>
              <a:tailEnd/>
            </a:ln>
          </p:spPr>
          <p:txBody>
            <a:bodyPr/>
            <a:lstStyle/>
            <a:p>
              <a:endParaRPr lang="en-US"/>
            </a:p>
          </p:txBody>
        </p:sp>
        <p:sp>
          <p:nvSpPr>
            <p:cNvPr id="89103" name="Rectangle 16"/>
            <p:cNvSpPr>
              <a:spLocks noChangeArrowheads="1"/>
            </p:cNvSpPr>
            <p:nvPr/>
          </p:nvSpPr>
          <p:spPr bwMode="auto">
            <a:xfrm>
              <a:off x="8100" y="360"/>
              <a:ext cx="82" cy="162"/>
            </a:xfrm>
            <a:prstGeom prst="rect">
              <a:avLst/>
            </a:prstGeom>
            <a:noFill/>
            <a:ln w="9525">
              <a:noFill/>
              <a:miter lim="800000"/>
              <a:headEnd/>
              <a:tailEnd/>
            </a:ln>
          </p:spPr>
          <p:txBody>
            <a:bodyPr wrap="none" lIns="0" tIns="0" rIns="0" bIns="0">
              <a:spAutoFit/>
            </a:bodyPr>
            <a:lstStyle/>
            <a:p>
              <a:r>
                <a:rPr lang="en-US" sz="1600">
                  <a:solidFill>
                    <a:srgbClr val="000000"/>
                  </a:solidFill>
                </a:rPr>
                <a:t>1</a:t>
              </a:r>
              <a:endParaRPr lang="en-US"/>
            </a:p>
          </p:txBody>
        </p:sp>
        <p:sp>
          <p:nvSpPr>
            <p:cNvPr id="89104" name="Rectangle 17"/>
            <p:cNvSpPr>
              <a:spLocks noChangeArrowheads="1"/>
            </p:cNvSpPr>
            <p:nvPr/>
          </p:nvSpPr>
          <p:spPr bwMode="auto">
            <a:xfrm>
              <a:off x="7556" y="1496"/>
              <a:ext cx="82" cy="161"/>
            </a:xfrm>
            <a:prstGeom prst="rect">
              <a:avLst/>
            </a:prstGeom>
            <a:noFill/>
            <a:ln w="9525">
              <a:noFill/>
              <a:miter lim="800000"/>
              <a:headEnd/>
              <a:tailEnd/>
            </a:ln>
          </p:spPr>
          <p:txBody>
            <a:bodyPr wrap="none" lIns="0" tIns="0" rIns="0" bIns="0">
              <a:spAutoFit/>
            </a:bodyPr>
            <a:lstStyle/>
            <a:p>
              <a:r>
                <a:rPr lang="en-US" sz="1600">
                  <a:solidFill>
                    <a:srgbClr val="000000"/>
                  </a:solidFill>
                </a:rPr>
                <a:t>2</a:t>
              </a:r>
              <a:endParaRPr lang="en-US"/>
            </a:p>
          </p:txBody>
        </p:sp>
        <p:sp>
          <p:nvSpPr>
            <p:cNvPr id="89105" name="Rectangle 18"/>
            <p:cNvSpPr>
              <a:spLocks noChangeArrowheads="1"/>
            </p:cNvSpPr>
            <p:nvPr/>
          </p:nvSpPr>
          <p:spPr bwMode="auto">
            <a:xfrm>
              <a:off x="8620" y="1376"/>
              <a:ext cx="82" cy="162"/>
            </a:xfrm>
            <a:prstGeom prst="rect">
              <a:avLst/>
            </a:prstGeom>
            <a:noFill/>
            <a:ln w="9525">
              <a:noFill/>
              <a:miter lim="800000"/>
              <a:headEnd/>
              <a:tailEnd/>
            </a:ln>
          </p:spPr>
          <p:txBody>
            <a:bodyPr wrap="none" lIns="0" tIns="0" rIns="0" bIns="0">
              <a:spAutoFit/>
            </a:bodyPr>
            <a:lstStyle/>
            <a:p>
              <a:r>
                <a:rPr lang="en-US" sz="1600">
                  <a:solidFill>
                    <a:srgbClr val="000000"/>
                  </a:solidFill>
                </a:rPr>
                <a:t>3</a:t>
              </a:r>
              <a:endParaRPr lang="en-US"/>
            </a:p>
          </p:txBody>
        </p:sp>
        <p:sp>
          <p:nvSpPr>
            <p:cNvPr id="89106" name="Rectangle 19"/>
            <p:cNvSpPr>
              <a:spLocks noChangeArrowheads="1"/>
            </p:cNvSpPr>
            <p:nvPr/>
          </p:nvSpPr>
          <p:spPr bwMode="auto">
            <a:xfrm>
              <a:off x="9343" y="1497"/>
              <a:ext cx="82" cy="161"/>
            </a:xfrm>
            <a:prstGeom prst="rect">
              <a:avLst/>
            </a:prstGeom>
            <a:noFill/>
            <a:ln w="9525">
              <a:noFill/>
              <a:miter lim="800000"/>
              <a:headEnd/>
              <a:tailEnd/>
            </a:ln>
          </p:spPr>
          <p:txBody>
            <a:bodyPr wrap="none" lIns="0" tIns="0" rIns="0" bIns="0">
              <a:spAutoFit/>
            </a:bodyPr>
            <a:lstStyle/>
            <a:p>
              <a:r>
                <a:rPr lang="en-US" sz="1600">
                  <a:solidFill>
                    <a:srgbClr val="000000"/>
                  </a:solidFill>
                </a:rPr>
                <a:t>4</a:t>
              </a:r>
              <a:endParaRPr lang="en-US"/>
            </a:p>
          </p:txBody>
        </p:sp>
        <p:sp>
          <p:nvSpPr>
            <p:cNvPr id="89107" name="Rectangle 20"/>
            <p:cNvSpPr>
              <a:spLocks noChangeArrowheads="1"/>
            </p:cNvSpPr>
            <p:nvPr/>
          </p:nvSpPr>
          <p:spPr bwMode="auto">
            <a:xfrm>
              <a:off x="9540" y="899"/>
              <a:ext cx="82" cy="162"/>
            </a:xfrm>
            <a:prstGeom prst="rect">
              <a:avLst/>
            </a:prstGeom>
            <a:noFill/>
            <a:ln w="9525">
              <a:noFill/>
              <a:miter lim="800000"/>
              <a:headEnd/>
              <a:tailEnd/>
            </a:ln>
          </p:spPr>
          <p:txBody>
            <a:bodyPr wrap="none" lIns="0" tIns="0" rIns="0" bIns="0">
              <a:spAutoFit/>
            </a:bodyPr>
            <a:lstStyle/>
            <a:p>
              <a:r>
                <a:rPr lang="en-US" sz="1600">
                  <a:solidFill>
                    <a:srgbClr val="000000"/>
                  </a:solidFill>
                </a:rPr>
                <a:t>5</a:t>
              </a:r>
              <a:endParaRPr lang="en-US"/>
            </a:p>
          </p:txBody>
        </p:sp>
      </p:gr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b="1" smtClean="0"/>
              <a:t>Lemma Jabat Tangan</a:t>
            </a:r>
          </a:p>
        </p:txBody>
      </p:sp>
      <p:sp>
        <p:nvSpPr>
          <p:cNvPr id="90115" name="Rectangle 3"/>
          <p:cNvSpPr>
            <a:spLocks noGrp="1" noChangeArrowheads="1"/>
          </p:cNvSpPr>
          <p:nvPr>
            <p:ph type="body" idx="1"/>
          </p:nvPr>
        </p:nvSpPr>
        <p:spPr>
          <a:xfrm>
            <a:off x="468313" y="1628775"/>
            <a:ext cx="8424862" cy="4608513"/>
          </a:xfrm>
        </p:spPr>
        <p:txBody>
          <a:bodyPr/>
          <a:lstStyle/>
          <a:p>
            <a:pPr marL="0" indent="0" eaLnBrk="1" hangingPunct="1">
              <a:lnSpc>
                <a:spcPct val="80000"/>
              </a:lnSpc>
              <a:buFont typeface="Wingdings" pitchFamily="2" charset="2"/>
              <a:buNone/>
            </a:pPr>
            <a:r>
              <a:rPr lang="en-US" sz="2400" b="1" smtClean="0"/>
              <a:t>Contoh</a:t>
            </a:r>
            <a:r>
              <a:rPr lang="en-US" sz="2400" smtClean="0"/>
              <a:t>. </a:t>
            </a:r>
          </a:p>
          <a:p>
            <a:pPr marL="0" indent="0" eaLnBrk="1" hangingPunct="1">
              <a:lnSpc>
                <a:spcPct val="80000"/>
              </a:lnSpc>
              <a:buFont typeface="Wingdings" pitchFamily="2" charset="2"/>
              <a:buNone/>
            </a:pPr>
            <a:r>
              <a:rPr lang="en-US" sz="2400" smtClean="0"/>
              <a:t>Diketahui graph dengan lima buah simpul. Dapatkah kita menggambar graph tersebut jika derajat masing-masing simpul adalah:</a:t>
            </a:r>
          </a:p>
          <a:p>
            <a:pPr marL="0" indent="0" eaLnBrk="1" hangingPunct="1">
              <a:lnSpc>
                <a:spcPct val="80000"/>
              </a:lnSpc>
              <a:buFont typeface="Wingdings" pitchFamily="2" charset="2"/>
              <a:buNone/>
            </a:pPr>
            <a:r>
              <a:rPr lang="en-US" sz="2400" smtClean="0"/>
              <a:t>	(a) 2, 3, 1, 1, 2</a:t>
            </a:r>
          </a:p>
          <a:p>
            <a:pPr marL="0" indent="0" eaLnBrk="1" hangingPunct="1">
              <a:lnSpc>
                <a:spcPct val="80000"/>
              </a:lnSpc>
              <a:buFont typeface="Wingdings" pitchFamily="2" charset="2"/>
              <a:buNone/>
            </a:pPr>
            <a:r>
              <a:rPr lang="en-US" sz="2400" smtClean="0"/>
              <a:t>	(b) 2, 3, 3, 4, 4</a:t>
            </a:r>
            <a:endParaRPr lang="en-AU" sz="2400" u="sng" smtClean="0"/>
          </a:p>
          <a:p>
            <a:pPr marL="0" indent="0" eaLnBrk="1" hangingPunct="1">
              <a:lnSpc>
                <a:spcPct val="80000"/>
              </a:lnSpc>
              <a:buFont typeface="Wingdings" pitchFamily="2" charset="2"/>
              <a:buNone/>
            </a:pPr>
            <a:r>
              <a:rPr lang="en-AU" sz="2400" u="sng" smtClean="0"/>
              <a:t>Penyelesaian</a:t>
            </a:r>
            <a:r>
              <a:rPr lang="en-AU" sz="2400" smtClean="0"/>
              <a:t>: 	</a:t>
            </a:r>
          </a:p>
          <a:p>
            <a:pPr marL="0" indent="0" eaLnBrk="1" hangingPunct="1">
              <a:lnSpc>
                <a:spcPct val="80000"/>
              </a:lnSpc>
              <a:buFont typeface="Wingdings" pitchFamily="2" charset="2"/>
              <a:buNone/>
            </a:pPr>
            <a:r>
              <a:rPr lang="en-AU" sz="2400" smtClean="0"/>
              <a:t>(a) tidak dapat, karena jumlah derajat semua simpulnya </a:t>
            </a:r>
          </a:p>
          <a:p>
            <a:pPr marL="0" indent="0" eaLnBrk="1" hangingPunct="1">
              <a:lnSpc>
                <a:spcPct val="80000"/>
              </a:lnSpc>
              <a:buFont typeface="Wingdings" pitchFamily="2" charset="2"/>
              <a:buNone/>
            </a:pPr>
            <a:r>
              <a:rPr lang="en-AU" sz="2400" smtClean="0"/>
              <a:t>     ganjil</a:t>
            </a:r>
          </a:p>
          <a:p>
            <a:pPr marL="0" indent="0" eaLnBrk="1" hangingPunct="1">
              <a:lnSpc>
                <a:spcPct val="80000"/>
              </a:lnSpc>
              <a:buFont typeface="Wingdings" pitchFamily="2" charset="2"/>
              <a:buNone/>
            </a:pPr>
            <a:r>
              <a:rPr lang="en-AU" sz="2400" smtClean="0"/>
              <a:t>    (2 + 3 + 1 + 1 + 2 = 9).</a:t>
            </a:r>
          </a:p>
          <a:p>
            <a:pPr marL="0" indent="0" eaLnBrk="1" hangingPunct="1">
              <a:lnSpc>
                <a:spcPct val="80000"/>
              </a:lnSpc>
              <a:buFont typeface="Wingdings" pitchFamily="2" charset="2"/>
              <a:buNone/>
            </a:pPr>
            <a:r>
              <a:rPr lang="en-AU" sz="2400" smtClean="0"/>
              <a:t>(b) dapat, karena 	jumlah derajat semua simpulnya       </a:t>
            </a:r>
          </a:p>
          <a:p>
            <a:pPr marL="0" indent="0" eaLnBrk="1" hangingPunct="1">
              <a:lnSpc>
                <a:spcPct val="80000"/>
              </a:lnSpc>
              <a:buFont typeface="Wingdings" pitchFamily="2" charset="2"/>
              <a:buNone/>
            </a:pPr>
            <a:r>
              <a:rPr lang="en-AU" sz="2400" smtClean="0"/>
              <a:t>    genap </a:t>
            </a:r>
          </a:p>
          <a:p>
            <a:pPr marL="0" indent="0" eaLnBrk="1" hangingPunct="1">
              <a:lnSpc>
                <a:spcPct val="80000"/>
              </a:lnSpc>
              <a:buFont typeface="Wingdings" pitchFamily="2" charset="2"/>
              <a:buNone/>
            </a:pPr>
            <a:r>
              <a:rPr lang="en-AU" sz="2400" smtClean="0"/>
              <a:t>     (2 + 3 + 3 + 4 + 4 = 16). </a:t>
            </a:r>
            <a:endParaRPr lang="en-US" sz="240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Graph</a:t>
            </a:r>
          </a:p>
        </p:txBody>
      </p:sp>
      <p:sp>
        <p:nvSpPr>
          <p:cNvPr id="2052" name="Rectangle 3"/>
          <p:cNvSpPr>
            <a:spLocks noGrp="1" noChangeArrowheads="1"/>
          </p:cNvSpPr>
          <p:nvPr>
            <p:ph type="body" sz="half" idx="1"/>
          </p:nvPr>
        </p:nvSpPr>
        <p:spPr>
          <a:xfrm>
            <a:off x="457200" y="1981200"/>
            <a:ext cx="7931150" cy="3886200"/>
          </a:xfrm>
        </p:spPr>
        <p:txBody>
          <a:bodyPr/>
          <a:lstStyle/>
          <a:p>
            <a:pPr eaLnBrk="1" hangingPunct="1"/>
            <a:r>
              <a:rPr lang="en-US" sz="2800" smtClean="0"/>
              <a:t>Sejarah Graph: masalah jembatan K</a:t>
            </a:r>
            <a:r>
              <a:rPr lang="en-US" sz="2800" smtClean="0">
                <a:latin typeface="Courier New" pitchFamily="49" charset="0"/>
                <a:cs typeface="Courier New" pitchFamily="49" charset="0"/>
                <a:sym typeface="Courier New" pitchFamily="49" charset="0"/>
              </a:rPr>
              <a:t>Ö</a:t>
            </a:r>
            <a:r>
              <a:rPr lang="en-US" sz="2800" smtClean="0"/>
              <a:t>nigsberg (tahun 1736)</a:t>
            </a:r>
          </a:p>
          <a:p>
            <a:pPr eaLnBrk="1" hangingPunct="1"/>
            <a:r>
              <a:rPr lang="en-US" sz="2800" smtClean="0"/>
              <a:t/>
            </a:r>
            <a:br>
              <a:rPr lang="en-US" sz="2800" smtClean="0"/>
            </a:br>
            <a:endParaRPr lang="en-US" sz="2800" smtClean="0"/>
          </a:p>
        </p:txBody>
      </p:sp>
      <p:pic>
        <p:nvPicPr>
          <p:cNvPr id="2053" name="Picture 4" descr="jembatan-2"/>
          <p:cNvPicPr>
            <a:picLocks noChangeAspect="1" noChangeArrowheads="1"/>
          </p:cNvPicPr>
          <p:nvPr/>
        </p:nvPicPr>
        <p:blipFill>
          <a:blip r:embed="rId4"/>
          <a:srcRect/>
          <a:stretch>
            <a:fillRect/>
          </a:stretch>
        </p:blipFill>
        <p:spPr bwMode="auto">
          <a:xfrm>
            <a:off x="1258888" y="3357563"/>
            <a:ext cx="4321175" cy="2303462"/>
          </a:xfrm>
          <a:prstGeom prst="rect">
            <a:avLst/>
          </a:prstGeom>
          <a:noFill/>
          <a:ln w="9525">
            <a:noFill/>
            <a:miter lim="800000"/>
            <a:headEnd/>
            <a:tailEnd/>
          </a:ln>
        </p:spPr>
      </p:pic>
      <p:graphicFrame>
        <p:nvGraphicFramePr>
          <p:cNvPr id="2050" name="Object 5"/>
          <p:cNvGraphicFramePr>
            <a:graphicFrameLocks noGrp="1" noChangeAspect="1"/>
          </p:cNvGraphicFramePr>
          <p:nvPr>
            <p:ph sz="half" idx="2"/>
          </p:nvPr>
        </p:nvGraphicFramePr>
        <p:xfrm>
          <a:off x="5940425" y="3141663"/>
          <a:ext cx="2343150" cy="2428875"/>
        </p:xfrm>
        <a:graphic>
          <a:graphicData uri="http://schemas.openxmlformats.org/presentationml/2006/ole">
            <mc:AlternateContent xmlns:mc="http://schemas.openxmlformats.org/markup-compatibility/2006">
              <mc:Choice xmlns:v="urn:schemas-microsoft-com:vml" Requires="v">
                <p:oleObj spid="_x0000_s2067" name="Visio" r:id="rId5" imgW="1840320" imgH="1996920" progId="Visio.Drawing.11">
                  <p:embed/>
                </p:oleObj>
              </mc:Choice>
              <mc:Fallback>
                <p:oleObj name="Visio" r:id="rId5" imgW="1840320" imgH="1996920"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3141663"/>
                        <a:ext cx="2343150" cy="242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Content Placeholder 2"/>
          <p:cNvSpPr>
            <a:spLocks noGrp="1"/>
          </p:cNvSpPr>
          <p:nvPr>
            <p:ph idx="1"/>
          </p:nvPr>
        </p:nvSpPr>
        <p:spPr>
          <a:xfrm>
            <a:off x="457200" y="500063"/>
            <a:ext cx="8229600" cy="3886200"/>
          </a:xfrm>
        </p:spPr>
        <p:txBody>
          <a:bodyPr/>
          <a:lstStyle/>
          <a:p>
            <a:r>
              <a:rPr lang="en-US" sz="2000" smtClean="0"/>
              <a:t>End of 14.11.09</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b="1" smtClean="0"/>
              <a:t>Lintasan (</a:t>
            </a:r>
            <a:r>
              <a:rPr lang="en-US" b="1" i="1" smtClean="0"/>
              <a:t>Path</a:t>
            </a:r>
            <a:r>
              <a:rPr lang="en-US" b="1" smtClean="0"/>
              <a:t>)</a:t>
            </a:r>
          </a:p>
        </p:txBody>
      </p:sp>
      <p:sp>
        <p:nvSpPr>
          <p:cNvPr id="92163" name="Rectangle 3"/>
          <p:cNvSpPr>
            <a:spLocks noGrp="1" noChangeArrowheads="1"/>
          </p:cNvSpPr>
          <p:nvPr>
            <p:ph type="body" idx="1"/>
          </p:nvPr>
        </p:nvSpPr>
        <p:spPr/>
        <p:txBody>
          <a:bodyPr/>
          <a:lstStyle/>
          <a:p>
            <a:pPr marL="0" indent="0" eaLnBrk="1" hangingPunct="1">
              <a:buFont typeface="Wingdings" pitchFamily="2" charset="2"/>
              <a:buNone/>
            </a:pPr>
            <a:r>
              <a:rPr lang="en-US" b="1" smtClean="0"/>
              <a:t>Lintasan</a:t>
            </a:r>
            <a:r>
              <a:rPr lang="en-US" smtClean="0"/>
              <a:t> yang panjangnya </a:t>
            </a:r>
            <a:r>
              <a:rPr lang="en-US" i="1" smtClean="0"/>
              <a:t>n</a:t>
            </a:r>
            <a:r>
              <a:rPr lang="en-US" smtClean="0"/>
              <a:t> dari simpul awal </a:t>
            </a:r>
            <a:r>
              <a:rPr lang="en-US" i="1" smtClean="0"/>
              <a:t>v</a:t>
            </a:r>
            <a:r>
              <a:rPr lang="en-US" baseline="-25000" smtClean="0"/>
              <a:t>0</a:t>
            </a:r>
            <a:r>
              <a:rPr lang="en-US" smtClean="0"/>
              <a:t> ke simpul tujuan </a:t>
            </a:r>
            <a:r>
              <a:rPr lang="en-US" i="1" smtClean="0"/>
              <a:t>v</a:t>
            </a:r>
            <a:r>
              <a:rPr lang="en-US" i="1" baseline="-25000" smtClean="0"/>
              <a:t>n</a:t>
            </a:r>
            <a:r>
              <a:rPr lang="en-US" i="1" smtClean="0"/>
              <a:t> </a:t>
            </a:r>
            <a:r>
              <a:rPr lang="en-US" smtClean="0"/>
              <a:t>di</a:t>
            </a:r>
            <a:r>
              <a:rPr lang="en-US" i="1" smtClean="0"/>
              <a:t> </a:t>
            </a:r>
            <a:r>
              <a:rPr lang="en-US" smtClean="0"/>
              <a:t>dalam graph </a:t>
            </a:r>
            <a:r>
              <a:rPr lang="en-US" i="1" smtClean="0"/>
              <a:t>G</a:t>
            </a:r>
            <a:r>
              <a:rPr lang="en-US" smtClean="0"/>
              <a:t> ialah barisan berselang-seling simpul-simpul dan sisi-sisi yang berbentuk </a:t>
            </a:r>
            <a:r>
              <a:rPr lang="en-US" i="1" smtClean="0"/>
              <a:t>v</a:t>
            </a:r>
            <a:r>
              <a:rPr lang="en-US" baseline="-25000" smtClean="0"/>
              <a:t>0</a:t>
            </a:r>
            <a:r>
              <a:rPr lang="en-US" smtClean="0"/>
              <a:t>, </a:t>
            </a:r>
            <a:r>
              <a:rPr lang="en-US" i="1" smtClean="0"/>
              <a:t>e</a:t>
            </a:r>
            <a:r>
              <a:rPr lang="en-US" baseline="-25000" smtClean="0"/>
              <a:t>1</a:t>
            </a:r>
            <a:r>
              <a:rPr lang="en-US" smtClean="0"/>
              <a:t>, </a:t>
            </a:r>
            <a:r>
              <a:rPr lang="en-US" i="1" smtClean="0"/>
              <a:t>v</a:t>
            </a:r>
            <a:r>
              <a:rPr lang="en-US" baseline="-25000" smtClean="0"/>
              <a:t>1</a:t>
            </a:r>
            <a:r>
              <a:rPr lang="en-US" smtClean="0"/>
              <a:t>, </a:t>
            </a:r>
            <a:r>
              <a:rPr lang="en-US" i="1" smtClean="0"/>
              <a:t>e</a:t>
            </a:r>
            <a:r>
              <a:rPr lang="en-US" baseline="-25000" smtClean="0"/>
              <a:t>2</a:t>
            </a:r>
            <a:r>
              <a:rPr lang="en-US" smtClean="0"/>
              <a:t>, </a:t>
            </a:r>
            <a:r>
              <a:rPr lang="en-US" i="1" smtClean="0"/>
              <a:t>v</a:t>
            </a:r>
            <a:r>
              <a:rPr lang="en-US" baseline="-25000" smtClean="0"/>
              <a:t>2</a:t>
            </a:r>
            <a:r>
              <a:rPr lang="en-US" smtClean="0"/>
              <a:t>,... , </a:t>
            </a:r>
            <a:r>
              <a:rPr lang="en-US" i="1" smtClean="0"/>
              <a:t>v</a:t>
            </a:r>
            <a:r>
              <a:rPr lang="en-US" i="1" baseline="-25000" smtClean="0"/>
              <a:t>n</a:t>
            </a:r>
            <a:r>
              <a:rPr lang="en-US" baseline="-25000" smtClean="0"/>
              <a:t> –1</a:t>
            </a:r>
            <a:r>
              <a:rPr lang="en-US" smtClean="0"/>
              <a:t>, </a:t>
            </a:r>
            <a:r>
              <a:rPr lang="en-US" i="1" smtClean="0"/>
              <a:t>e</a:t>
            </a:r>
            <a:r>
              <a:rPr lang="en-US" i="1" baseline="-25000" smtClean="0"/>
              <a:t>n</a:t>
            </a:r>
            <a:r>
              <a:rPr lang="en-US" smtClean="0"/>
              <a:t>, </a:t>
            </a:r>
            <a:r>
              <a:rPr lang="en-US" i="1" smtClean="0"/>
              <a:t>v</a:t>
            </a:r>
            <a:r>
              <a:rPr lang="en-US" i="1" baseline="-25000" smtClean="0"/>
              <a:t>n</a:t>
            </a:r>
            <a:r>
              <a:rPr lang="en-US" smtClean="0"/>
              <a:t> sedemikian sehingga </a:t>
            </a:r>
            <a:r>
              <a:rPr lang="en-US" i="1" smtClean="0"/>
              <a:t>e</a:t>
            </a:r>
            <a:r>
              <a:rPr lang="en-US" baseline="-25000" smtClean="0"/>
              <a:t>1</a:t>
            </a:r>
            <a:r>
              <a:rPr lang="en-US" smtClean="0"/>
              <a:t> = (</a:t>
            </a:r>
            <a:r>
              <a:rPr lang="en-US" i="1" smtClean="0"/>
              <a:t>v</a:t>
            </a:r>
            <a:r>
              <a:rPr lang="en-US" baseline="-25000" smtClean="0"/>
              <a:t>0</a:t>
            </a:r>
            <a:r>
              <a:rPr lang="en-US" smtClean="0"/>
              <a:t>, </a:t>
            </a:r>
            <a:r>
              <a:rPr lang="en-US" i="1" smtClean="0"/>
              <a:t>v</a:t>
            </a:r>
            <a:r>
              <a:rPr lang="en-US" baseline="-25000" smtClean="0"/>
              <a:t>1</a:t>
            </a:r>
            <a:r>
              <a:rPr lang="en-US" smtClean="0"/>
              <a:t>), </a:t>
            </a:r>
            <a:r>
              <a:rPr lang="en-US" i="1" smtClean="0"/>
              <a:t>e</a:t>
            </a:r>
            <a:r>
              <a:rPr lang="en-US" baseline="-25000" smtClean="0"/>
              <a:t>2</a:t>
            </a:r>
            <a:r>
              <a:rPr lang="en-US" smtClean="0"/>
              <a:t> = (</a:t>
            </a:r>
            <a:r>
              <a:rPr lang="en-US" i="1" smtClean="0"/>
              <a:t>v</a:t>
            </a:r>
            <a:r>
              <a:rPr lang="en-US" baseline="-25000" smtClean="0"/>
              <a:t>1</a:t>
            </a:r>
            <a:r>
              <a:rPr lang="en-US" smtClean="0"/>
              <a:t>, </a:t>
            </a:r>
            <a:r>
              <a:rPr lang="en-US" i="1" smtClean="0"/>
              <a:t>v</a:t>
            </a:r>
            <a:r>
              <a:rPr lang="en-US" baseline="-25000" smtClean="0"/>
              <a:t>2</a:t>
            </a:r>
            <a:r>
              <a:rPr lang="en-US" smtClean="0"/>
              <a:t>), ... , </a:t>
            </a:r>
            <a:r>
              <a:rPr lang="en-US" i="1" smtClean="0"/>
              <a:t>e</a:t>
            </a:r>
            <a:r>
              <a:rPr lang="en-US" i="1" baseline="-25000" smtClean="0"/>
              <a:t>n</a:t>
            </a:r>
            <a:r>
              <a:rPr lang="en-US" smtClean="0"/>
              <a:t> = (</a:t>
            </a:r>
            <a:r>
              <a:rPr lang="en-US" i="1" smtClean="0"/>
              <a:t>v</a:t>
            </a:r>
            <a:r>
              <a:rPr lang="en-US" i="1" baseline="-25000" smtClean="0"/>
              <a:t>n</a:t>
            </a:r>
            <a:r>
              <a:rPr lang="en-US" baseline="-25000" smtClean="0"/>
              <a:t>-1</a:t>
            </a:r>
            <a:r>
              <a:rPr lang="en-US" smtClean="0"/>
              <a:t>, </a:t>
            </a:r>
            <a:r>
              <a:rPr lang="en-US" i="1" smtClean="0"/>
              <a:t>v</a:t>
            </a:r>
            <a:r>
              <a:rPr lang="en-US" i="1" baseline="-25000" smtClean="0"/>
              <a:t>n</a:t>
            </a:r>
            <a:r>
              <a:rPr lang="en-US" smtClean="0"/>
              <a:t>) adalah sisi-sisi dari graph </a:t>
            </a:r>
            <a:r>
              <a:rPr lang="en-US" i="1" smtClean="0"/>
              <a:t>G</a:t>
            </a:r>
            <a:r>
              <a:rPr lang="en-US" smtClean="0"/>
              <a:t>. </a:t>
            </a:r>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b="1" smtClean="0"/>
              <a:t>Lintasan (</a:t>
            </a:r>
            <a:r>
              <a:rPr lang="en-US" b="1" i="1" smtClean="0"/>
              <a:t>Path</a:t>
            </a:r>
            <a:r>
              <a:rPr lang="en-US" b="1" smtClean="0"/>
              <a:t>)</a:t>
            </a:r>
            <a:r>
              <a:rPr lang="en-US" smtClean="0"/>
              <a:t> </a:t>
            </a:r>
          </a:p>
        </p:txBody>
      </p:sp>
      <p:sp>
        <p:nvSpPr>
          <p:cNvPr id="93187" name="Rectangle 3"/>
          <p:cNvSpPr>
            <a:spLocks noGrp="1" noChangeArrowheads="1"/>
          </p:cNvSpPr>
          <p:nvPr>
            <p:ph type="body" sz="half" idx="1"/>
          </p:nvPr>
        </p:nvSpPr>
        <p:spPr/>
        <p:txBody>
          <a:bodyPr/>
          <a:lstStyle/>
          <a:p>
            <a:pPr eaLnBrk="1" hangingPunct="1"/>
            <a:r>
              <a:rPr lang="en-US" smtClean="0"/>
              <a:t>Tinjau graph </a:t>
            </a:r>
            <a:r>
              <a:rPr lang="en-US" i="1" smtClean="0"/>
              <a:t>G</a:t>
            </a:r>
            <a:r>
              <a:rPr lang="en-US" smtClean="0"/>
              <a:t>1: lintasan 1, 2, 4, 3 adalah lintasan dengan barisan sisi (1,2), (2,4), (4,3).</a:t>
            </a:r>
            <a:endParaRPr lang="en-US" b="1" smtClean="0"/>
          </a:p>
        </p:txBody>
      </p:sp>
      <p:sp>
        <p:nvSpPr>
          <p:cNvPr id="93188" name="Rectangle 4"/>
          <p:cNvSpPr>
            <a:spLocks noGrp="1" noChangeArrowheads="1"/>
          </p:cNvSpPr>
          <p:nvPr>
            <p:ph type="body" sz="half" idx="2"/>
          </p:nvPr>
        </p:nvSpPr>
        <p:spPr/>
        <p:txBody>
          <a:bodyPr/>
          <a:lstStyle/>
          <a:p>
            <a:pPr eaLnBrk="1" hangingPunct="1"/>
            <a:r>
              <a:rPr lang="en-US" b="1" smtClean="0"/>
              <a:t>Panjang lintasan</a:t>
            </a:r>
            <a:r>
              <a:rPr lang="en-US" smtClean="0"/>
              <a:t> adalah jumlah sisi dalam lintasan tersebut. Lintasan 1, 2, 4, 3 pada </a:t>
            </a:r>
            <a:r>
              <a:rPr lang="en-US" i="1" smtClean="0"/>
              <a:t>G</a:t>
            </a:r>
            <a:r>
              <a:rPr lang="en-US" smtClean="0"/>
              <a:t>1 memiliki panjang 3.</a:t>
            </a:r>
          </a:p>
          <a:p>
            <a:pPr eaLnBrk="1" hangingPunct="1"/>
            <a:endParaRPr lang="en-US" smtClean="0"/>
          </a:p>
        </p:txBody>
      </p:sp>
      <p:grpSp>
        <p:nvGrpSpPr>
          <p:cNvPr id="93189" name="Group 5"/>
          <p:cNvGrpSpPr>
            <a:grpSpLocks/>
          </p:cNvGrpSpPr>
          <p:nvPr/>
        </p:nvGrpSpPr>
        <p:grpSpPr bwMode="auto">
          <a:xfrm rot="10754854" flipV="1">
            <a:off x="1066187" y="4291884"/>
            <a:ext cx="2447925" cy="2206625"/>
            <a:chOff x="1057" y="3517"/>
            <a:chExt cx="2258" cy="2287"/>
          </a:xfrm>
        </p:grpSpPr>
        <p:sp>
          <p:nvSpPr>
            <p:cNvPr id="93190" name="Freeform 6"/>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93191" name="Freeform 7"/>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93192" name="Freeform 8"/>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93193" name="Freeform 9"/>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93194" name="Freeform 10"/>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93195" name="Freeform 11"/>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93196" name="Freeform 12"/>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93197" name="Freeform 13"/>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93198" name="Line 14"/>
            <p:cNvSpPr>
              <a:spLocks noChangeShapeType="1"/>
            </p:cNvSpPr>
            <p:nvPr/>
          </p:nvSpPr>
          <p:spPr bwMode="auto">
            <a:xfrm flipH="1">
              <a:off x="1335" y="3845"/>
              <a:ext cx="851" cy="850"/>
            </a:xfrm>
            <a:prstGeom prst="line">
              <a:avLst/>
            </a:prstGeom>
            <a:noFill/>
            <a:ln w="3175">
              <a:solidFill>
                <a:srgbClr val="000000"/>
              </a:solidFill>
              <a:round/>
              <a:headEnd/>
              <a:tailEnd/>
            </a:ln>
          </p:spPr>
          <p:txBody>
            <a:bodyPr/>
            <a:lstStyle/>
            <a:p>
              <a:endParaRPr lang="en-US"/>
            </a:p>
          </p:txBody>
        </p:sp>
        <p:sp>
          <p:nvSpPr>
            <p:cNvPr id="93199" name="Line 15"/>
            <p:cNvSpPr>
              <a:spLocks noChangeShapeType="1"/>
            </p:cNvSpPr>
            <p:nvPr/>
          </p:nvSpPr>
          <p:spPr bwMode="auto">
            <a:xfrm>
              <a:off x="1335" y="4695"/>
              <a:ext cx="851" cy="850"/>
            </a:xfrm>
            <a:prstGeom prst="line">
              <a:avLst/>
            </a:prstGeom>
            <a:noFill/>
            <a:ln w="3175">
              <a:solidFill>
                <a:srgbClr val="000000"/>
              </a:solidFill>
              <a:round/>
              <a:headEnd/>
              <a:tailEnd/>
            </a:ln>
          </p:spPr>
          <p:txBody>
            <a:bodyPr/>
            <a:lstStyle/>
            <a:p>
              <a:endParaRPr lang="en-US"/>
            </a:p>
          </p:txBody>
        </p:sp>
        <p:sp>
          <p:nvSpPr>
            <p:cNvPr id="93200" name="Line 16"/>
            <p:cNvSpPr>
              <a:spLocks noChangeShapeType="1"/>
            </p:cNvSpPr>
            <p:nvPr/>
          </p:nvSpPr>
          <p:spPr bwMode="auto">
            <a:xfrm>
              <a:off x="2186" y="3845"/>
              <a:ext cx="850" cy="850"/>
            </a:xfrm>
            <a:prstGeom prst="line">
              <a:avLst/>
            </a:prstGeom>
            <a:noFill/>
            <a:ln w="3175">
              <a:solidFill>
                <a:srgbClr val="000000"/>
              </a:solidFill>
              <a:round/>
              <a:headEnd/>
              <a:tailEnd/>
            </a:ln>
          </p:spPr>
          <p:txBody>
            <a:bodyPr/>
            <a:lstStyle/>
            <a:p>
              <a:endParaRPr lang="en-US"/>
            </a:p>
          </p:txBody>
        </p:sp>
        <p:sp>
          <p:nvSpPr>
            <p:cNvPr id="93201" name="Line 17"/>
            <p:cNvSpPr>
              <a:spLocks noChangeShapeType="1"/>
            </p:cNvSpPr>
            <p:nvPr/>
          </p:nvSpPr>
          <p:spPr bwMode="auto">
            <a:xfrm flipH="1">
              <a:off x="2186" y="4695"/>
              <a:ext cx="850" cy="850"/>
            </a:xfrm>
            <a:prstGeom prst="line">
              <a:avLst/>
            </a:prstGeom>
            <a:noFill/>
            <a:ln w="3175">
              <a:solidFill>
                <a:srgbClr val="000000"/>
              </a:solidFill>
              <a:round/>
              <a:headEnd/>
              <a:tailEnd/>
            </a:ln>
          </p:spPr>
          <p:txBody>
            <a:bodyPr/>
            <a:lstStyle/>
            <a:p>
              <a:endParaRPr lang="en-US"/>
            </a:p>
          </p:txBody>
        </p:sp>
        <p:sp>
          <p:nvSpPr>
            <p:cNvPr id="93202" name="Line 18"/>
            <p:cNvSpPr>
              <a:spLocks noChangeShapeType="1"/>
            </p:cNvSpPr>
            <p:nvPr/>
          </p:nvSpPr>
          <p:spPr bwMode="auto">
            <a:xfrm>
              <a:off x="1335" y="4695"/>
              <a:ext cx="1701" cy="1"/>
            </a:xfrm>
            <a:prstGeom prst="line">
              <a:avLst/>
            </a:prstGeom>
            <a:noFill/>
            <a:ln w="3175">
              <a:solidFill>
                <a:srgbClr val="000000"/>
              </a:solidFill>
              <a:round/>
              <a:headEnd/>
              <a:tailEnd/>
            </a:ln>
          </p:spPr>
          <p:txBody>
            <a:bodyPr/>
            <a:lstStyle/>
            <a:p>
              <a:endParaRPr lang="en-US"/>
            </a:p>
          </p:txBody>
        </p:sp>
        <p:sp>
          <p:nvSpPr>
            <p:cNvPr id="93203" name="Rectangle 19"/>
            <p:cNvSpPr>
              <a:spLocks noChangeArrowheads="1"/>
            </p:cNvSpPr>
            <p:nvPr/>
          </p:nvSpPr>
          <p:spPr bwMode="auto">
            <a:xfrm>
              <a:off x="2120" y="3517"/>
              <a:ext cx="132" cy="210"/>
            </a:xfrm>
            <a:prstGeom prst="rect">
              <a:avLst/>
            </a:prstGeom>
            <a:noFill/>
            <a:ln w="9525">
              <a:noFill/>
              <a:miter lim="800000"/>
              <a:headEnd/>
              <a:tailEnd/>
            </a:ln>
          </p:spPr>
          <p:txBody>
            <a:bodyPr lIns="0" tIns="0" rIns="0" bIns="0"/>
            <a:lstStyle/>
            <a:p>
              <a:r>
                <a:rPr lang="en-US" sz="1200">
                  <a:solidFill>
                    <a:srgbClr val="000000"/>
                  </a:solidFill>
                </a:rPr>
                <a:t>1</a:t>
              </a:r>
              <a:endParaRPr lang="en-US"/>
            </a:p>
          </p:txBody>
        </p:sp>
        <p:sp>
          <p:nvSpPr>
            <p:cNvPr id="93204" name="Rectangle 20"/>
            <p:cNvSpPr>
              <a:spLocks noChangeArrowheads="1"/>
            </p:cNvSpPr>
            <p:nvPr/>
          </p:nvSpPr>
          <p:spPr bwMode="auto">
            <a:xfrm>
              <a:off x="1057" y="4555"/>
              <a:ext cx="132" cy="210"/>
            </a:xfrm>
            <a:prstGeom prst="rect">
              <a:avLst/>
            </a:prstGeom>
            <a:noFill/>
            <a:ln w="9525">
              <a:noFill/>
              <a:miter lim="800000"/>
              <a:headEnd/>
              <a:tailEnd/>
            </a:ln>
          </p:spPr>
          <p:txBody>
            <a:bodyPr lIns="0" tIns="0" rIns="0" bIns="0"/>
            <a:lstStyle/>
            <a:p>
              <a:r>
                <a:rPr lang="en-US" sz="1200">
                  <a:solidFill>
                    <a:srgbClr val="000000"/>
                  </a:solidFill>
                </a:rPr>
                <a:t>2</a:t>
              </a:r>
              <a:endParaRPr lang="en-US"/>
            </a:p>
          </p:txBody>
        </p:sp>
        <p:sp>
          <p:nvSpPr>
            <p:cNvPr id="93205" name="Rectangle 21"/>
            <p:cNvSpPr>
              <a:spLocks noChangeArrowheads="1"/>
            </p:cNvSpPr>
            <p:nvPr/>
          </p:nvSpPr>
          <p:spPr bwMode="auto">
            <a:xfrm>
              <a:off x="3183" y="4555"/>
              <a:ext cx="132" cy="210"/>
            </a:xfrm>
            <a:prstGeom prst="rect">
              <a:avLst/>
            </a:prstGeom>
            <a:noFill/>
            <a:ln w="9525">
              <a:noFill/>
              <a:miter lim="800000"/>
              <a:headEnd/>
              <a:tailEnd/>
            </a:ln>
          </p:spPr>
          <p:txBody>
            <a:bodyPr lIns="0" tIns="0" rIns="0" bIns="0"/>
            <a:lstStyle/>
            <a:p>
              <a:r>
                <a:rPr lang="en-US" sz="1200">
                  <a:solidFill>
                    <a:srgbClr val="000000"/>
                  </a:solidFill>
                </a:rPr>
                <a:t>3</a:t>
              </a:r>
              <a:endParaRPr lang="en-US"/>
            </a:p>
          </p:txBody>
        </p:sp>
        <p:sp>
          <p:nvSpPr>
            <p:cNvPr id="93206" name="Rectangle 22"/>
            <p:cNvSpPr>
              <a:spLocks noChangeArrowheads="1"/>
            </p:cNvSpPr>
            <p:nvPr/>
          </p:nvSpPr>
          <p:spPr bwMode="auto">
            <a:xfrm>
              <a:off x="2120" y="5594"/>
              <a:ext cx="132" cy="210"/>
            </a:xfrm>
            <a:prstGeom prst="rect">
              <a:avLst/>
            </a:prstGeom>
            <a:noFill/>
            <a:ln w="9525">
              <a:noFill/>
              <a:miter lim="800000"/>
              <a:headEnd/>
              <a:tailEnd/>
            </a:ln>
          </p:spPr>
          <p:txBody>
            <a:bodyPr lIns="0" tIns="0" rIns="0" bIns="0"/>
            <a:lstStyle/>
            <a:p>
              <a:r>
                <a:rPr lang="en-US" sz="1200">
                  <a:solidFill>
                    <a:srgbClr val="000000"/>
                  </a:solidFill>
                </a:rPr>
                <a:t>4</a:t>
              </a:r>
              <a:endParaRPr lang="en-US"/>
            </a:p>
          </p:txBody>
        </p:sp>
      </p:gr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z="4000" b="1" smtClean="0"/>
              <a:t>Siklus (</a:t>
            </a:r>
            <a:r>
              <a:rPr lang="en-US" sz="4000" b="1" i="1" smtClean="0"/>
              <a:t>Cycle</a:t>
            </a:r>
            <a:r>
              <a:rPr lang="en-US" sz="4000" b="1" smtClean="0"/>
              <a:t>) atau Sirkuit (</a:t>
            </a:r>
            <a:r>
              <a:rPr lang="en-US" sz="4000" b="1" i="1" smtClean="0"/>
              <a:t>Circuit</a:t>
            </a:r>
            <a:r>
              <a:rPr lang="en-US" sz="4000" b="1" smtClean="0"/>
              <a:t>)</a:t>
            </a:r>
          </a:p>
        </p:txBody>
      </p:sp>
      <p:sp>
        <p:nvSpPr>
          <p:cNvPr id="94211" name="Rectangle 3"/>
          <p:cNvSpPr>
            <a:spLocks noGrp="1" noChangeArrowheads="1"/>
          </p:cNvSpPr>
          <p:nvPr>
            <p:ph type="body" sz="half" idx="1"/>
          </p:nvPr>
        </p:nvSpPr>
        <p:spPr/>
        <p:txBody>
          <a:bodyPr/>
          <a:lstStyle/>
          <a:p>
            <a:pPr eaLnBrk="1" hangingPunct="1">
              <a:lnSpc>
                <a:spcPct val="90000"/>
              </a:lnSpc>
            </a:pPr>
            <a:r>
              <a:rPr lang="en-US" sz="2400" dirty="0" err="1" smtClean="0"/>
              <a:t>Lintasan</a:t>
            </a:r>
            <a:r>
              <a:rPr lang="en-US" sz="2400" dirty="0" smtClean="0"/>
              <a:t> yang </a:t>
            </a:r>
            <a:r>
              <a:rPr lang="en-US" sz="2400" dirty="0" err="1" smtClean="0"/>
              <a:t>berawal</a:t>
            </a:r>
            <a:r>
              <a:rPr lang="en-US" sz="2400" dirty="0" smtClean="0"/>
              <a:t> </a:t>
            </a:r>
            <a:r>
              <a:rPr lang="en-US" sz="2400" dirty="0" err="1" smtClean="0"/>
              <a:t>dan</a:t>
            </a:r>
            <a:r>
              <a:rPr lang="en-US" sz="2400" dirty="0" smtClean="0"/>
              <a:t> </a:t>
            </a:r>
            <a:r>
              <a:rPr lang="en-US" sz="2400" dirty="0" err="1" smtClean="0"/>
              <a:t>berakhir</a:t>
            </a:r>
            <a:r>
              <a:rPr lang="en-US" sz="2400" dirty="0" smtClean="0"/>
              <a:t> </a:t>
            </a:r>
            <a:r>
              <a:rPr lang="en-US" sz="2400" dirty="0" err="1" smtClean="0"/>
              <a:t>pada</a:t>
            </a:r>
            <a:r>
              <a:rPr lang="en-US" sz="2400" dirty="0" smtClean="0"/>
              <a:t> </a:t>
            </a:r>
            <a:r>
              <a:rPr lang="en-US" sz="2400" dirty="0" err="1" smtClean="0"/>
              <a:t>simpul</a:t>
            </a:r>
            <a:r>
              <a:rPr lang="en-US" sz="2400" dirty="0" smtClean="0"/>
              <a:t> yang </a:t>
            </a:r>
            <a:r>
              <a:rPr lang="en-US" sz="2400" dirty="0" err="1" smtClean="0"/>
              <a:t>sama</a:t>
            </a:r>
            <a:r>
              <a:rPr lang="en-US" sz="2400" dirty="0" smtClean="0"/>
              <a:t> </a:t>
            </a:r>
            <a:r>
              <a:rPr lang="en-US" sz="2400" dirty="0" err="1" smtClean="0"/>
              <a:t>disebut</a:t>
            </a:r>
            <a:r>
              <a:rPr lang="en-US" sz="2400" dirty="0" smtClean="0"/>
              <a:t> </a:t>
            </a:r>
            <a:r>
              <a:rPr lang="en-US" sz="2400" b="1" dirty="0" err="1" smtClean="0"/>
              <a:t>sirkuit</a:t>
            </a:r>
            <a:r>
              <a:rPr lang="en-US" sz="2400" dirty="0" smtClean="0"/>
              <a:t> </a:t>
            </a:r>
            <a:r>
              <a:rPr lang="en-US" sz="2400" dirty="0" err="1" smtClean="0"/>
              <a:t>atau</a:t>
            </a:r>
            <a:r>
              <a:rPr lang="en-US" sz="2400" dirty="0" smtClean="0"/>
              <a:t> </a:t>
            </a:r>
            <a:r>
              <a:rPr lang="en-US" sz="2400" b="1" dirty="0" err="1" smtClean="0"/>
              <a:t>siklus</a:t>
            </a:r>
            <a:r>
              <a:rPr lang="en-US" sz="2400" dirty="0" smtClean="0"/>
              <a:t>. </a:t>
            </a:r>
          </a:p>
          <a:p>
            <a:pPr eaLnBrk="1" hangingPunct="1">
              <a:lnSpc>
                <a:spcPct val="90000"/>
              </a:lnSpc>
            </a:pPr>
            <a:endParaRPr lang="en-US" sz="2400" b="1" dirty="0" smtClean="0"/>
          </a:p>
          <a:p>
            <a:pPr eaLnBrk="1" hangingPunct="1">
              <a:lnSpc>
                <a:spcPct val="90000"/>
              </a:lnSpc>
            </a:pPr>
            <a:r>
              <a:rPr lang="en-US" sz="2400" b="1" dirty="0" err="1" smtClean="0"/>
              <a:t>Panjang</a:t>
            </a:r>
            <a:r>
              <a:rPr lang="en-US" sz="2400" b="1" dirty="0" smtClean="0"/>
              <a:t> </a:t>
            </a:r>
            <a:r>
              <a:rPr lang="en-US" sz="2400" b="1" dirty="0" err="1" smtClean="0"/>
              <a:t>sirkuit</a:t>
            </a:r>
            <a:r>
              <a:rPr lang="en-US" sz="2400" dirty="0" smtClean="0"/>
              <a:t> </a:t>
            </a:r>
            <a:r>
              <a:rPr lang="en-US" sz="2400" dirty="0" err="1" smtClean="0"/>
              <a:t>adalah</a:t>
            </a:r>
            <a:r>
              <a:rPr lang="en-US" sz="2400" dirty="0" smtClean="0"/>
              <a:t> </a:t>
            </a:r>
            <a:r>
              <a:rPr lang="en-US" sz="2400" dirty="0" err="1" smtClean="0"/>
              <a:t>jumlah</a:t>
            </a:r>
            <a:r>
              <a:rPr lang="en-US" sz="2400" dirty="0" smtClean="0"/>
              <a:t> </a:t>
            </a:r>
            <a:r>
              <a:rPr lang="en-US" sz="2400" dirty="0" err="1" smtClean="0"/>
              <a:t>sisi</a:t>
            </a:r>
            <a:r>
              <a:rPr lang="en-US" sz="2400" dirty="0" smtClean="0"/>
              <a:t> </a:t>
            </a:r>
            <a:r>
              <a:rPr lang="en-US" sz="2400" dirty="0" err="1" smtClean="0"/>
              <a:t>dalam</a:t>
            </a:r>
            <a:r>
              <a:rPr lang="en-US" sz="2400" dirty="0" smtClean="0"/>
              <a:t> </a:t>
            </a:r>
            <a:r>
              <a:rPr lang="en-US" sz="2400" dirty="0" err="1" smtClean="0"/>
              <a:t>sirkuit</a:t>
            </a:r>
            <a:r>
              <a:rPr lang="en-US" sz="2400" dirty="0" smtClean="0"/>
              <a:t> </a:t>
            </a:r>
            <a:r>
              <a:rPr lang="en-US" sz="2400" dirty="0" err="1" smtClean="0"/>
              <a:t>tersebut</a:t>
            </a:r>
            <a:r>
              <a:rPr lang="en-US" sz="2400" dirty="0" smtClean="0"/>
              <a:t>. </a:t>
            </a:r>
            <a:r>
              <a:rPr lang="en-US" sz="2400" dirty="0" err="1" smtClean="0"/>
              <a:t>Sirkuit</a:t>
            </a:r>
            <a:r>
              <a:rPr lang="en-US" sz="2400" dirty="0" smtClean="0"/>
              <a:t> 1, 2, </a:t>
            </a:r>
            <a:r>
              <a:rPr lang="id-ID" sz="2400" dirty="0" smtClean="0"/>
              <a:t>4</a:t>
            </a:r>
            <a:r>
              <a:rPr lang="en-US" sz="2400" dirty="0" smtClean="0"/>
              <a:t>, </a:t>
            </a:r>
            <a:r>
              <a:rPr lang="id-ID" sz="2400" dirty="0" smtClean="0"/>
              <a:t>3, </a:t>
            </a:r>
            <a:r>
              <a:rPr lang="en-US" sz="2400" dirty="0" smtClean="0"/>
              <a:t>1 </a:t>
            </a:r>
            <a:r>
              <a:rPr lang="en-US" sz="2400" dirty="0" err="1" smtClean="0"/>
              <a:t>pada</a:t>
            </a:r>
            <a:r>
              <a:rPr lang="en-US" sz="2400" dirty="0" smtClean="0"/>
              <a:t> </a:t>
            </a:r>
            <a:r>
              <a:rPr lang="en-US" sz="2400" i="1" dirty="0" smtClean="0"/>
              <a:t>G</a:t>
            </a:r>
            <a:r>
              <a:rPr lang="en-US" sz="2400" dirty="0" smtClean="0"/>
              <a:t>1 </a:t>
            </a:r>
            <a:r>
              <a:rPr lang="en-US" sz="2400" dirty="0" err="1" smtClean="0"/>
              <a:t>memiliki</a:t>
            </a:r>
            <a:r>
              <a:rPr lang="en-US" sz="2400" dirty="0" smtClean="0"/>
              <a:t> </a:t>
            </a:r>
            <a:r>
              <a:rPr lang="en-US" sz="2400" dirty="0" err="1" smtClean="0"/>
              <a:t>panjang</a:t>
            </a:r>
            <a:r>
              <a:rPr lang="en-US" sz="2400" dirty="0" smtClean="0"/>
              <a:t> 3.</a:t>
            </a:r>
          </a:p>
        </p:txBody>
      </p:sp>
      <p:sp>
        <p:nvSpPr>
          <p:cNvPr id="94212" name="Rectangle 4"/>
          <p:cNvSpPr>
            <a:spLocks noGrp="1" noChangeArrowheads="1"/>
          </p:cNvSpPr>
          <p:nvPr>
            <p:ph type="body" sz="half" idx="2"/>
          </p:nvPr>
        </p:nvSpPr>
        <p:spPr/>
        <p:txBody>
          <a:bodyPr/>
          <a:lstStyle/>
          <a:p>
            <a:pPr eaLnBrk="1" hangingPunct="1">
              <a:lnSpc>
                <a:spcPct val="90000"/>
              </a:lnSpc>
            </a:pPr>
            <a:r>
              <a:rPr lang="en-US" sz="2400" dirty="0" err="1" smtClean="0"/>
              <a:t>Tinjau</a:t>
            </a:r>
            <a:r>
              <a:rPr lang="en-US" sz="2400" dirty="0" smtClean="0"/>
              <a:t> graph </a:t>
            </a:r>
            <a:r>
              <a:rPr lang="en-US" sz="2400" i="1" dirty="0" smtClean="0"/>
              <a:t>G</a:t>
            </a:r>
            <a:r>
              <a:rPr lang="en-US" sz="2400" dirty="0" smtClean="0"/>
              <a:t>1: </a:t>
            </a:r>
          </a:p>
          <a:p>
            <a:pPr eaLnBrk="1" hangingPunct="1">
              <a:lnSpc>
                <a:spcPct val="90000"/>
              </a:lnSpc>
              <a:buFont typeface="Wingdings" pitchFamily="2" charset="2"/>
              <a:buNone/>
            </a:pPr>
            <a:r>
              <a:rPr lang="en-US" sz="2400" dirty="0" smtClean="0"/>
              <a:t>    1, 2, </a:t>
            </a:r>
            <a:r>
              <a:rPr lang="id-ID" sz="2400" dirty="0" smtClean="0"/>
              <a:t>4, </a:t>
            </a:r>
            <a:r>
              <a:rPr lang="en-US" sz="2400" dirty="0" smtClean="0"/>
              <a:t>3, 1 </a:t>
            </a:r>
            <a:r>
              <a:rPr lang="en-US" sz="2400" dirty="0" err="1" smtClean="0"/>
              <a:t>adalah</a:t>
            </a:r>
            <a:r>
              <a:rPr lang="en-US" sz="2400" dirty="0" smtClean="0"/>
              <a:t> </a:t>
            </a:r>
            <a:r>
              <a:rPr lang="en-US" sz="2400" dirty="0" err="1" smtClean="0"/>
              <a:t>sebuah</a:t>
            </a:r>
            <a:r>
              <a:rPr lang="en-US" sz="2400" dirty="0" smtClean="0"/>
              <a:t> </a:t>
            </a:r>
            <a:r>
              <a:rPr lang="en-US" sz="2400" dirty="0" err="1" smtClean="0"/>
              <a:t>sirkuit</a:t>
            </a:r>
            <a:r>
              <a:rPr lang="en-US" sz="2400" dirty="0" smtClean="0"/>
              <a:t>.</a:t>
            </a:r>
          </a:p>
        </p:txBody>
      </p:sp>
      <p:grpSp>
        <p:nvGrpSpPr>
          <p:cNvPr id="94213" name="Group 5"/>
          <p:cNvGrpSpPr>
            <a:grpSpLocks/>
          </p:cNvGrpSpPr>
          <p:nvPr/>
        </p:nvGrpSpPr>
        <p:grpSpPr bwMode="auto">
          <a:xfrm rot="10754854" flipV="1">
            <a:off x="5148263" y="2854325"/>
            <a:ext cx="2803525" cy="2854325"/>
            <a:chOff x="1057" y="3517"/>
            <a:chExt cx="2258" cy="2287"/>
          </a:xfrm>
        </p:grpSpPr>
        <p:sp>
          <p:nvSpPr>
            <p:cNvPr id="94214" name="Freeform 6"/>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94215" name="Freeform 7"/>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94216" name="Freeform 8"/>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94217" name="Freeform 9"/>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94218" name="Freeform 10"/>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94219" name="Freeform 11"/>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94220" name="Freeform 12"/>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94221" name="Freeform 13"/>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94222" name="Line 14"/>
            <p:cNvSpPr>
              <a:spLocks noChangeShapeType="1"/>
            </p:cNvSpPr>
            <p:nvPr/>
          </p:nvSpPr>
          <p:spPr bwMode="auto">
            <a:xfrm flipH="1">
              <a:off x="1335" y="3845"/>
              <a:ext cx="851" cy="850"/>
            </a:xfrm>
            <a:prstGeom prst="line">
              <a:avLst/>
            </a:prstGeom>
            <a:noFill/>
            <a:ln w="3175">
              <a:solidFill>
                <a:srgbClr val="000000"/>
              </a:solidFill>
              <a:round/>
              <a:headEnd/>
              <a:tailEnd/>
            </a:ln>
          </p:spPr>
          <p:txBody>
            <a:bodyPr/>
            <a:lstStyle/>
            <a:p>
              <a:endParaRPr lang="en-US"/>
            </a:p>
          </p:txBody>
        </p:sp>
        <p:sp>
          <p:nvSpPr>
            <p:cNvPr id="94223" name="Line 15"/>
            <p:cNvSpPr>
              <a:spLocks noChangeShapeType="1"/>
            </p:cNvSpPr>
            <p:nvPr/>
          </p:nvSpPr>
          <p:spPr bwMode="auto">
            <a:xfrm>
              <a:off x="1335" y="4695"/>
              <a:ext cx="851" cy="850"/>
            </a:xfrm>
            <a:prstGeom prst="line">
              <a:avLst/>
            </a:prstGeom>
            <a:noFill/>
            <a:ln w="3175">
              <a:solidFill>
                <a:srgbClr val="000000"/>
              </a:solidFill>
              <a:round/>
              <a:headEnd/>
              <a:tailEnd/>
            </a:ln>
          </p:spPr>
          <p:txBody>
            <a:bodyPr/>
            <a:lstStyle/>
            <a:p>
              <a:endParaRPr lang="en-US"/>
            </a:p>
          </p:txBody>
        </p:sp>
        <p:sp>
          <p:nvSpPr>
            <p:cNvPr id="94224" name="Line 16"/>
            <p:cNvSpPr>
              <a:spLocks noChangeShapeType="1"/>
            </p:cNvSpPr>
            <p:nvPr/>
          </p:nvSpPr>
          <p:spPr bwMode="auto">
            <a:xfrm>
              <a:off x="2186" y="3845"/>
              <a:ext cx="850" cy="850"/>
            </a:xfrm>
            <a:prstGeom prst="line">
              <a:avLst/>
            </a:prstGeom>
            <a:noFill/>
            <a:ln w="3175">
              <a:solidFill>
                <a:srgbClr val="000000"/>
              </a:solidFill>
              <a:round/>
              <a:headEnd/>
              <a:tailEnd/>
            </a:ln>
          </p:spPr>
          <p:txBody>
            <a:bodyPr/>
            <a:lstStyle/>
            <a:p>
              <a:endParaRPr lang="en-US"/>
            </a:p>
          </p:txBody>
        </p:sp>
        <p:sp>
          <p:nvSpPr>
            <p:cNvPr id="94225" name="Line 17"/>
            <p:cNvSpPr>
              <a:spLocks noChangeShapeType="1"/>
            </p:cNvSpPr>
            <p:nvPr/>
          </p:nvSpPr>
          <p:spPr bwMode="auto">
            <a:xfrm flipH="1">
              <a:off x="2186" y="4695"/>
              <a:ext cx="850" cy="850"/>
            </a:xfrm>
            <a:prstGeom prst="line">
              <a:avLst/>
            </a:prstGeom>
            <a:noFill/>
            <a:ln w="3175">
              <a:solidFill>
                <a:srgbClr val="000000"/>
              </a:solidFill>
              <a:round/>
              <a:headEnd/>
              <a:tailEnd/>
            </a:ln>
          </p:spPr>
          <p:txBody>
            <a:bodyPr/>
            <a:lstStyle/>
            <a:p>
              <a:endParaRPr lang="en-US"/>
            </a:p>
          </p:txBody>
        </p:sp>
        <p:sp>
          <p:nvSpPr>
            <p:cNvPr id="94226" name="Line 18"/>
            <p:cNvSpPr>
              <a:spLocks noChangeShapeType="1"/>
            </p:cNvSpPr>
            <p:nvPr/>
          </p:nvSpPr>
          <p:spPr bwMode="auto">
            <a:xfrm>
              <a:off x="1335" y="4695"/>
              <a:ext cx="1701" cy="1"/>
            </a:xfrm>
            <a:prstGeom prst="line">
              <a:avLst/>
            </a:prstGeom>
            <a:noFill/>
            <a:ln w="3175">
              <a:solidFill>
                <a:srgbClr val="000000"/>
              </a:solidFill>
              <a:round/>
              <a:headEnd/>
              <a:tailEnd/>
            </a:ln>
          </p:spPr>
          <p:txBody>
            <a:bodyPr/>
            <a:lstStyle/>
            <a:p>
              <a:endParaRPr lang="en-US"/>
            </a:p>
          </p:txBody>
        </p:sp>
        <p:sp>
          <p:nvSpPr>
            <p:cNvPr id="94227" name="Rectangle 19"/>
            <p:cNvSpPr>
              <a:spLocks noChangeArrowheads="1"/>
            </p:cNvSpPr>
            <p:nvPr/>
          </p:nvSpPr>
          <p:spPr bwMode="auto">
            <a:xfrm>
              <a:off x="2120" y="3517"/>
              <a:ext cx="132" cy="210"/>
            </a:xfrm>
            <a:prstGeom prst="rect">
              <a:avLst/>
            </a:prstGeom>
            <a:noFill/>
            <a:ln w="9525">
              <a:noFill/>
              <a:miter lim="800000"/>
              <a:headEnd/>
              <a:tailEnd/>
            </a:ln>
          </p:spPr>
          <p:txBody>
            <a:bodyPr lIns="0" tIns="0" rIns="0" bIns="0"/>
            <a:lstStyle/>
            <a:p>
              <a:r>
                <a:rPr lang="en-US" sz="1200">
                  <a:solidFill>
                    <a:srgbClr val="000000"/>
                  </a:solidFill>
                </a:rPr>
                <a:t>1</a:t>
              </a:r>
              <a:endParaRPr lang="en-US"/>
            </a:p>
          </p:txBody>
        </p:sp>
        <p:sp>
          <p:nvSpPr>
            <p:cNvPr id="94228" name="Rectangle 20"/>
            <p:cNvSpPr>
              <a:spLocks noChangeArrowheads="1"/>
            </p:cNvSpPr>
            <p:nvPr/>
          </p:nvSpPr>
          <p:spPr bwMode="auto">
            <a:xfrm>
              <a:off x="1057" y="4555"/>
              <a:ext cx="132" cy="210"/>
            </a:xfrm>
            <a:prstGeom prst="rect">
              <a:avLst/>
            </a:prstGeom>
            <a:noFill/>
            <a:ln w="9525">
              <a:noFill/>
              <a:miter lim="800000"/>
              <a:headEnd/>
              <a:tailEnd/>
            </a:ln>
          </p:spPr>
          <p:txBody>
            <a:bodyPr lIns="0" tIns="0" rIns="0" bIns="0"/>
            <a:lstStyle/>
            <a:p>
              <a:r>
                <a:rPr lang="en-US" sz="1200">
                  <a:solidFill>
                    <a:srgbClr val="000000"/>
                  </a:solidFill>
                </a:rPr>
                <a:t>2</a:t>
              </a:r>
              <a:endParaRPr lang="en-US"/>
            </a:p>
          </p:txBody>
        </p:sp>
        <p:sp>
          <p:nvSpPr>
            <p:cNvPr id="94229" name="Rectangle 21"/>
            <p:cNvSpPr>
              <a:spLocks noChangeArrowheads="1"/>
            </p:cNvSpPr>
            <p:nvPr/>
          </p:nvSpPr>
          <p:spPr bwMode="auto">
            <a:xfrm>
              <a:off x="3183" y="4555"/>
              <a:ext cx="132" cy="210"/>
            </a:xfrm>
            <a:prstGeom prst="rect">
              <a:avLst/>
            </a:prstGeom>
            <a:noFill/>
            <a:ln w="9525">
              <a:noFill/>
              <a:miter lim="800000"/>
              <a:headEnd/>
              <a:tailEnd/>
            </a:ln>
          </p:spPr>
          <p:txBody>
            <a:bodyPr lIns="0" tIns="0" rIns="0" bIns="0"/>
            <a:lstStyle/>
            <a:p>
              <a:r>
                <a:rPr lang="en-US" sz="1200">
                  <a:solidFill>
                    <a:srgbClr val="000000"/>
                  </a:solidFill>
                </a:rPr>
                <a:t>3</a:t>
              </a:r>
              <a:endParaRPr lang="en-US"/>
            </a:p>
          </p:txBody>
        </p:sp>
        <p:sp>
          <p:nvSpPr>
            <p:cNvPr id="94230" name="Rectangle 22"/>
            <p:cNvSpPr>
              <a:spLocks noChangeArrowheads="1"/>
            </p:cNvSpPr>
            <p:nvPr/>
          </p:nvSpPr>
          <p:spPr bwMode="auto">
            <a:xfrm>
              <a:off x="2120" y="5594"/>
              <a:ext cx="132" cy="210"/>
            </a:xfrm>
            <a:prstGeom prst="rect">
              <a:avLst/>
            </a:prstGeom>
            <a:noFill/>
            <a:ln w="9525">
              <a:noFill/>
              <a:miter lim="800000"/>
              <a:headEnd/>
              <a:tailEnd/>
            </a:ln>
          </p:spPr>
          <p:txBody>
            <a:bodyPr lIns="0" tIns="0" rIns="0" bIns="0"/>
            <a:lstStyle/>
            <a:p>
              <a:r>
                <a:rPr lang="en-US" sz="1200">
                  <a:solidFill>
                    <a:srgbClr val="000000"/>
                  </a:solidFill>
                </a:rPr>
                <a:t>4</a:t>
              </a:r>
              <a:endParaRPr lang="en-US"/>
            </a:p>
          </p:txBody>
        </p:sp>
      </p:gr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b="1" smtClean="0"/>
              <a:t>Terhubung (</a:t>
            </a:r>
            <a:r>
              <a:rPr lang="en-US" b="1" i="1" smtClean="0"/>
              <a:t>Connected</a:t>
            </a:r>
            <a:r>
              <a:rPr lang="en-US" b="1" smtClean="0"/>
              <a:t>)</a:t>
            </a:r>
          </a:p>
        </p:txBody>
      </p:sp>
      <p:sp>
        <p:nvSpPr>
          <p:cNvPr id="9523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800" smtClean="0"/>
              <a:t>Dua buah simpul </a:t>
            </a:r>
            <a:r>
              <a:rPr lang="en-US" sz="2800" i="1" smtClean="0"/>
              <a:t>v</a:t>
            </a:r>
            <a:r>
              <a:rPr lang="en-US" sz="2800" baseline="-25000" smtClean="0"/>
              <a:t>1</a:t>
            </a:r>
            <a:r>
              <a:rPr lang="en-US" sz="2800" smtClean="0"/>
              <a:t> dan simpul </a:t>
            </a:r>
            <a:r>
              <a:rPr lang="en-US" sz="2800" i="1" smtClean="0"/>
              <a:t>v</a:t>
            </a:r>
            <a:r>
              <a:rPr lang="en-US" sz="2800" baseline="-25000" smtClean="0"/>
              <a:t>2</a:t>
            </a:r>
            <a:r>
              <a:rPr lang="en-US" sz="2800" smtClean="0"/>
              <a:t> disebut </a:t>
            </a:r>
            <a:r>
              <a:rPr lang="en-US" sz="2800" b="1" smtClean="0"/>
              <a:t>terhubung</a:t>
            </a:r>
            <a:r>
              <a:rPr lang="en-US" sz="2800" smtClean="0"/>
              <a:t> jika terdapat lintasan dari </a:t>
            </a:r>
            <a:r>
              <a:rPr lang="en-US" sz="2800" i="1" smtClean="0"/>
              <a:t>v</a:t>
            </a:r>
            <a:r>
              <a:rPr lang="en-US" sz="2800" baseline="-25000" smtClean="0"/>
              <a:t>1</a:t>
            </a:r>
            <a:r>
              <a:rPr lang="en-US" sz="2800" smtClean="0"/>
              <a:t> ke </a:t>
            </a:r>
            <a:r>
              <a:rPr lang="en-US" sz="2800" i="1" smtClean="0"/>
              <a:t>v</a:t>
            </a:r>
            <a:r>
              <a:rPr lang="en-US" sz="2800" baseline="-25000" smtClean="0"/>
              <a:t>2</a:t>
            </a:r>
            <a:r>
              <a:rPr lang="en-US" sz="2800" smtClean="0"/>
              <a:t>.</a:t>
            </a:r>
          </a:p>
          <a:p>
            <a:pPr eaLnBrk="1" hangingPunct="1">
              <a:lnSpc>
                <a:spcPct val="80000"/>
              </a:lnSpc>
              <a:buFont typeface="Wingdings" pitchFamily="2" charset="2"/>
              <a:buNone/>
            </a:pPr>
            <a:r>
              <a:rPr lang="en-US" sz="2800" smtClean="0"/>
              <a:t> </a:t>
            </a:r>
            <a:endParaRPr lang="en-US" sz="2800" i="1" smtClean="0"/>
          </a:p>
          <a:p>
            <a:pPr eaLnBrk="1" hangingPunct="1">
              <a:lnSpc>
                <a:spcPct val="80000"/>
              </a:lnSpc>
              <a:buFont typeface="Wingdings" pitchFamily="2" charset="2"/>
              <a:buNone/>
            </a:pPr>
            <a:r>
              <a:rPr lang="en-US" sz="2800" i="1" smtClean="0"/>
              <a:t>G </a:t>
            </a:r>
            <a:r>
              <a:rPr lang="en-US" sz="2800" smtClean="0"/>
              <a:t>disebut </a:t>
            </a:r>
            <a:r>
              <a:rPr lang="en-US" sz="2800" b="1" smtClean="0"/>
              <a:t>graph terhubung</a:t>
            </a:r>
            <a:r>
              <a:rPr lang="en-US" sz="2800" smtClean="0"/>
              <a:t> (</a:t>
            </a:r>
            <a:r>
              <a:rPr lang="en-US" sz="2800" i="1" smtClean="0"/>
              <a:t>connected graph</a:t>
            </a:r>
            <a:r>
              <a:rPr lang="en-US" sz="2800" smtClean="0"/>
              <a:t>) jika untuk setiap pasang simpul </a:t>
            </a:r>
            <a:r>
              <a:rPr lang="en-US" sz="2800" i="1" smtClean="0"/>
              <a:t>v</a:t>
            </a:r>
            <a:r>
              <a:rPr lang="en-US" sz="2800" i="1" baseline="-25000" smtClean="0"/>
              <a:t>i</a:t>
            </a:r>
            <a:r>
              <a:rPr lang="en-US" sz="2800" smtClean="0"/>
              <a:t> dan </a:t>
            </a:r>
            <a:r>
              <a:rPr lang="en-US" sz="2800" i="1" smtClean="0"/>
              <a:t>v</a:t>
            </a:r>
            <a:r>
              <a:rPr lang="en-US" sz="2800" i="1" baseline="-25000" smtClean="0"/>
              <a:t>j</a:t>
            </a:r>
            <a:r>
              <a:rPr lang="en-US" sz="2800" smtClean="0"/>
              <a:t> dalam himpunan </a:t>
            </a:r>
            <a:r>
              <a:rPr lang="en-US" sz="2800" i="1" smtClean="0"/>
              <a:t>V</a:t>
            </a:r>
            <a:r>
              <a:rPr lang="en-US" sz="2800" smtClean="0"/>
              <a:t> terdapat lintasan dari </a:t>
            </a:r>
            <a:r>
              <a:rPr lang="en-US" sz="2800" i="1" smtClean="0"/>
              <a:t>v</a:t>
            </a:r>
            <a:r>
              <a:rPr lang="en-US" sz="2800" i="1" baseline="-25000" smtClean="0"/>
              <a:t>i</a:t>
            </a:r>
            <a:r>
              <a:rPr lang="en-US" sz="2800" smtClean="0"/>
              <a:t> ke </a:t>
            </a:r>
            <a:r>
              <a:rPr lang="en-US" sz="2800" i="1" smtClean="0"/>
              <a:t>v</a:t>
            </a:r>
            <a:r>
              <a:rPr lang="en-US" sz="2800" i="1" baseline="-25000" smtClean="0"/>
              <a:t>j</a:t>
            </a:r>
          </a:p>
          <a:p>
            <a:pPr eaLnBrk="1" hangingPunct="1">
              <a:lnSpc>
                <a:spcPct val="80000"/>
              </a:lnSpc>
              <a:buFont typeface="Wingdings" pitchFamily="2" charset="2"/>
              <a:buNone/>
            </a:pPr>
            <a:endParaRPr lang="en-US" sz="2800" smtClean="0"/>
          </a:p>
          <a:p>
            <a:pPr eaLnBrk="1" hangingPunct="1">
              <a:lnSpc>
                <a:spcPct val="80000"/>
              </a:lnSpc>
              <a:buFont typeface="Wingdings" pitchFamily="2" charset="2"/>
              <a:buNone/>
            </a:pPr>
            <a:r>
              <a:rPr lang="en-US" sz="2800" smtClean="0"/>
              <a:t>Jika tidak, maka </a:t>
            </a:r>
            <a:r>
              <a:rPr lang="en-US" sz="2800" i="1" smtClean="0"/>
              <a:t>G</a:t>
            </a:r>
            <a:r>
              <a:rPr lang="en-US" sz="2800" smtClean="0"/>
              <a:t> disebut </a:t>
            </a:r>
            <a:r>
              <a:rPr lang="en-US" sz="2800" b="1" smtClean="0"/>
              <a:t>graph tak-terhubung</a:t>
            </a:r>
            <a:r>
              <a:rPr lang="en-US" sz="2800" smtClean="0"/>
              <a:t> (</a:t>
            </a:r>
            <a:r>
              <a:rPr lang="en-US" sz="2800" i="1" smtClean="0"/>
              <a:t>disconnected graph</a:t>
            </a:r>
            <a:r>
              <a:rPr lang="en-US" sz="2800" smtClean="0"/>
              <a:t>). </a:t>
            </a: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b="1" smtClean="0"/>
              <a:t>Terhubung (</a:t>
            </a:r>
            <a:r>
              <a:rPr lang="en-US" b="1" i="1" smtClean="0"/>
              <a:t>Connected</a:t>
            </a:r>
            <a:r>
              <a:rPr lang="en-US" b="1" smtClean="0"/>
              <a:t>)</a:t>
            </a:r>
          </a:p>
        </p:txBody>
      </p:sp>
      <p:sp>
        <p:nvSpPr>
          <p:cNvPr id="13316" name="Rectangle 3"/>
          <p:cNvSpPr>
            <a:spLocks noGrp="1" noChangeArrowheads="1"/>
          </p:cNvSpPr>
          <p:nvPr>
            <p:ph type="body" idx="1"/>
          </p:nvPr>
        </p:nvSpPr>
        <p:spPr/>
        <p:txBody>
          <a:bodyPr/>
          <a:lstStyle/>
          <a:p>
            <a:pPr eaLnBrk="1" hangingPunct="1"/>
            <a:r>
              <a:rPr lang="en-US" dirty="0" err="1" smtClean="0"/>
              <a:t>Contoh</a:t>
            </a:r>
            <a:r>
              <a:rPr lang="en-US" dirty="0" smtClean="0"/>
              <a:t> graph </a:t>
            </a:r>
            <a:r>
              <a:rPr lang="id-ID" dirty="0" smtClean="0"/>
              <a:t>G </a:t>
            </a:r>
            <a:r>
              <a:rPr lang="en-US" dirty="0" err="1" smtClean="0"/>
              <a:t>tak-terhubung</a:t>
            </a:r>
            <a:r>
              <a:rPr lang="en-US" dirty="0" smtClean="0"/>
              <a:t>:</a:t>
            </a:r>
          </a:p>
          <a:p>
            <a:pPr eaLnBrk="1" hangingPunct="1">
              <a:buFont typeface="Wingdings" pitchFamily="2" charset="2"/>
              <a:buNone/>
            </a:pPr>
            <a:r>
              <a:rPr lang="en-US" dirty="0" smtClean="0"/>
              <a:t/>
            </a:r>
            <a:br>
              <a:rPr lang="en-US" dirty="0" smtClean="0"/>
            </a:br>
            <a:r>
              <a:rPr lang="en-US" dirty="0" smtClean="0"/>
              <a:t>				</a:t>
            </a:r>
          </a:p>
          <a:p>
            <a:pPr eaLnBrk="1" hangingPunct="1">
              <a:buFont typeface="Wingdings" pitchFamily="2" charset="2"/>
              <a:buNone/>
            </a:pPr>
            <a:endParaRPr lang="en-US" dirty="0" smtClean="0"/>
          </a:p>
        </p:txBody>
      </p:sp>
      <p:graphicFrame>
        <p:nvGraphicFramePr>
          <p:cNvPr id="13314" name="Object 4"/>
          <p:cNvGraphicFramePr>
            <a:graphicFrameLocks noGrp="1" noChangeAspect="1"/>
          </p:cNvGraphicFramePr>
          <p:nvPr>
            <p:ph sz="half" idx="4294967295"/>
          </p:nvPr>
        </p:nvGraphicFramePr>
        <p:xfrm>
          <a:off x="2339975" y="2697163"/>
          <a:ext cx="4319588" cy="2554287"/>
        </p:xfrm>
        <a:graphic>
          <a:graphicData uri="http://schemas.openxmlformats.org/presentationml/2006/ole">
            <mc:AlternateContent xmlns:mc="http://schemas.openxmlformats.org/markup-compatibility/2006">
              <mc:Choice xmlns:v="urn:schemas-microsoft-com:vml" Requires="v">
                <p:oleObj spid="_x0000_s13333" name="Visio" r:id="rId4" imgW="3325320" imgH="1966680" progId="Visio.Drawing.11">
                  <p:embed/>
                </p:oleObj>
              </mc:Choice>
              <mc:Fallback>
                <p:oleObj name="Visio" r:id="rId4" imgW="3325320" imgH="196668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2697163"/>
                        <a:ext cx="4319588" cy="255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sz="4000" b="1" smtClean="0"/>
              <a:t>Terhubung (</a:t>
            </a:r>
            <a:r>
              <a:rPr lang="en-US" sz="4000" b="1" i="1" smtClean="0"/>
              <a:t>Connected</a:t>
            </a:r>
            <a:r>
              <a:rPr lang="en-US" sz="4000" b="1" smtClean="0"/>
              <a:t>)</a:t>
            </a:r>
            <a:br>
              <a:rPr lang="en-US" sz="4000" b="1" smtClean="0"/>
            </a:br>
            <a:r>
              <a:rPr lang="en-US" sz="4000" b="1" smtClean="0"/>
              <a:t>Graph berarah</a:t>
            </a:r>
          </a:p>
        </p:txBody>
      </p:sp>
      <p:sp>
        <p:nvSpPr>
          <p:cNvPr id="96259" name="Rectangle 3"/>
          <p:cNvSpPr>
            <a:spLocks noGrp="1" noChangeArrowheads="1"/>
          </p:cNvSpPr>
          <p:nvPr>
            <p:ph type="body" idx="1"/>
          </p:nvPr>
        </p:nvSpPr>
        <p:spPr/>
        <p:txBody>
          <a:bodyPr/>
          <a:lstStyle/>
          <a:p>
            <a:pPr eaLnBrk="1" hangingPunct="1"/>
            <a:endParaRPr lang="en-US" smtClean="0"/>
          </a:p>
          <a:p>
            <a:pPr eaLnBrk="1" hangingPunct="1"/>
            <a:r>
              <a:rPr lang="en-US" smtClean="0"/>
              <a:t>Graph berarah </a:t>
            </a:r>
            <a:r>
              <a:rPr lang="en-US" i="1" smtClean="0"/>
              <a:t>G</a:t>
            </a:r>
            <a:r>
              <a:rPr lang="en-US" smtClean="0"/>
              <a:t> dikatakan terhubung jika graph tidak berarahnya terhubung (graph tidak berarah dari </a:t>
            </a:r>
            <a:r>
              <a:rPr lang="en-US" i="1" smtClean="0"/>
              <a:t>G</a:t>
            </a:r>
            <a:r>
              <a:rPr lang="en-US" smtClean="0"/>
              <a:t> diperoleh dengan menghilangkan arahnya).</a:t>
            </a:r>
          </a:p>
          <a:p>
            <a:pPr eaLnBrk="1" hangingPunct="1"/>
            <a:endParaRPr lang="en-US" smtClean="0"/>
          </a:p>
          <a:p>
            <a:pPr eaLnBrk="1" hangingPunct="1"/>
            <a:endParaRPr lang="en-US" smtClean="0"/>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sz="4000" b="1" smtClean="0"/>
              <a:t>Terhubung (</a:t>
            </a:r>
            <a:r>
              <a:rPr lang="en-US" sz="4000" b="1" i="1" smtClean="0"/>
              <a:t>Connected</a:t>
            </a:r>
            <a:r>
              <a:rPr lang="en-US" sz="4000" b="1" smtClean="0"/>
              <a:t>)</a:t>
            </a:r>
            <a:br>
              <a:rPr lang="en-US" sz="4000" b="1" smtClean="0"/>
            </a:br>
            <a:r>
              <a:rPr lang="en-US" sz="4000" b="1" smtClean="0"/>
              <a:t>Graph berarah</a:t>
            </a:r>
          </a:p>
        </p:txBody>
      </p:sp>
      <p:sp>
        <p:nvSpPr>
          <p:cNvPr id="97283" name="Rectangle 3"/>
          <p:cNvSpPr>
            <a:spLocks noGrp="1" noChangeArrowheads="1"/>
          </p:cNvSpPr>
          <p:nvPr>
            <p:ph type="body" idx="1"/>
          </p:nvPr>
        </p:nvSpPr>
        <p:spPr/>
        <p:txBody>
          <a:bodyPr/>
          <a:lstStyle/>
          <a:p>
            <a:pPr eaLnBrk="1" hangingPunct="1"/>
            <a:r>
              <a:rPr lang="en-US" sz="2800" smtClean="0"/>
              <a:t>Dua simpul, </a:t>
            </a:r>
            <a:r>
              <a:rPr lang="en-US" sz="2800" i="1" smtClean="0"/>
              <a:t>u</a:t>
            </a:r>
            <a:r>
              <a:rPr lang="en-US" sz="2800" smtClean="0"/>
              <a:t> dan </a:t>
            </a:r>
            <a:r>
              <a:rPr lang="en-US" sz="2800" i="1" smtClean="0"/>
              <a:t>v</a:t>
            </a:r>
            <a:r>
              <a:rPr lang="en-US" sz="2800" smtClean="0"/>
              <a:t>, pada graph berarah </a:t>
            </a:r>
            <a:r>
              <a:rPr lang="en-US" sz="2800" i="1" smtClean="0"/>
              <a:t>G</a:t>
            </a:r>
            <a:r>
              <a:rPr lang="en-US" sz="2800" smtClean="0"/>
              <a:t> disebut </a:t>
            </a:r>
            <a:r>
              <a:rPr lang="en-US" sz="2800" b="1" smtClean="0"/>
              <a:t>terhubung kuat</a:t>
            </a:r>
            <a:r>
              <a:rPr lang="en-US" sz="2800" smtClean="0"/>
              <a:t> (</a:t>
            </a:r>
            <a:r>
              <a:rPr lang="en-US" sz="2800" i="1" smtClean="0"/>
              <a:t>strongly connected</a:t>
            </a:r>
            <a:r>
              <a:rPr lang="en-US" sz="2800" smtClean="0"/>
              <a:t>) jika terdapat lintasan berarah dari </a:t>
            </a:r>
            <a:r>
              <a:rPr lang="en-US" sz="2800" i="1" smtClean="0"/>
              <a:t>u</a:t>
            </a:r>
            <a:r>
              <a:rPr lang="en-US" sz="2800" smtClean="0"/>
              <a:t> ke </a:t>
            </a:r>
            <a:r>
              <a:rPr lang="en-US" sz="2800" i="1" smtClean="0"/>
              <a:t>v</a:t>
            </a:r>
            <a:r>
              <a:rPr lang="en-US" sz="2800" smtClean="0"/>
              <a:t> dan juga lintasan berarah dari </a:t>
            </a:r>
            <a:r>
              <a:rPr lang="en-US" sz="2800" i="1" smtClean="0"/>
              <a:t>v</a:t>
            </a:r>
            <a:r>
              <a:rPr lang="en-US" sz="2800" smtClean="0"/>
              <a:t> ke </a:t>
            </a:r>
            <a:r>
              <a:rPr lang="en-US" sz="2800" i="1" smtClean="0"/>
              <a:t>u</a:t>
            </a:r>
            <a:r>
              <a:rPr lang="en-US" sz="2800" smtClean="0"/>
              <a:t>. </a:t>
            </a:r>
          </a:p>
          <a:p>
            <a:pPr eaLnBrk="1" hangingPunct="1"/>
            <a:r>
              <a:rPr lang="en-US" sz="2800" smtClean="0"/>
              <a:t>Jika </a:t>
            </a:r>
            <a:r>
              <a:rPr lang="en-US" sz="2800" i="1" smtClean="0"/>
              <a:t>u</a:t>
            </a:r>
            <a:r>
              <a:rPr lang="en-US" sz="2800" smtClean="0"/>
              <a:t> dan </a:t>
            </a:r>
            <a:r>
              <a:rPr lang="en-US" sz="2800" i="1" smtClean="0"/>
              <a:t>v</a:t>
            </a:r>
            <a:r>
              <a:rPr lang="en-US" sz="2800" smtClean="0"/>
              <a:t> tidak terhubung kuat tetapi terhubung pada graph tidak berarahnya, maka </a:t>
            </a:r>
            <a:r>
              <a:rPr lang="en-US" sz="2800" i="1" smtClean="0"/>
              <a:t>u</a:t>
            </a:r>
            <a:r>
              <a:rPr lang="en-US" sz="2800" smtClean="0"/>
              <a:t> dan </a:t>
            </a:r>
            <a:r>
              <a:rPr lang="en-US" sz="2800" i="1" smtClean="0"/>
              <a:t>v </a:t>
            </a:r>
            <a:r>
              <a:rPr lang="en-US" sz="2800" smtClean="0"/>
              <a:t>dikatakan </a:t>
            </a:r>
            <a:r>
              <a:rPr lang="en-US" sz="2800" b="1" smtClean="0"/>
              <a:t>terhubung</a:t>
            </a:r>
            <a:r>
              <a:rPr lang="en-US" sz="2800" i="1" smtClean="0"/>
              <a:t> </a:t>
            </a:r>
            <a:r>
              <a:rPr lang="en-US" sz="2800" b="1" smtClean="0"/>
              <a:t>lemah</a:t>
            </a:r>
            <a:r>
              <a:rPr lang="en-US" sz="2800" smtClean="0"/>
              <a:t> (</a:t>
            </a:r>
            <a:r>
              <a:rPr lang="en-US" sz="2800" i="1" smtClean="0"/>
              <a:t>weakly connected</a:t>
            </a:r>
            <a:r>
              <a:rPr lang="en-US" sz="2800" smtClean="0"/>
              <a:t>). </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title"/>
          </p:nvPr>
        </p:nvSpPr>
        <p:spPr/>
        <p:txBody>
          <a:bodyPr/>
          <a:lstStyle/>
          <a:p>
            <a:pPr eaLnBrk="1" hangingPunct="1"/>
            <a:r>
              <a:rPr lang="en-US" sz="4000" b="1" smtClean="0"/>
              <a:t>Terhubung (</a:t>
            </a:r>
            <a:r>
              <a:rPr lang="en-US" sz="4000" b="1" i="1" smtClean="0"/>
              <a:t>Connected</a:t>
            </a:r>
            <a:r>
              <a:rPr lang="en-US" sz="4000" b="1" smtClean="0"/>
              <a:t>)</a:t>
            </a:r>
            <a:br>
              <a:rPr lang="en-US" sz="4000" b="1" smtClean="0"/>
            </a:br>
            <a:r>
              <a:rPr lang="en-US" sz="4000" b="1" smtClean="0"/>
              <a:t>Graph berarah</a:t>
            </a:r>
          </a:p>
        </p:txBody>
      </p:sp>
      <p:sp>
        <p:nvSpPr>
          <p:cNvPr id="98307" name="Rectangle 3"/>
          <p:cNvSpPr>
            <a:spLocks noGrp="1" noChangeArrowheads="1"/>
          </p:cNvSpPr>
          <p:nvPr>
            <p:ph type="body" sz="half" idx="1"/>
          </p:nvPr>
        </p:nvSpPr>
        <p:spPr>
          <a:xfrm>
            <a:off x="457200" y="1981200"/>
            <a:ext cx="4619625" cy="3886200"/>
          </a:xfrm>
        </p:spPr>
        <p:txBody>
          <a:bodyPr/>
          <a:lstStyle/>
          <a:p>
            <a:pPr marL="0" indent="0" eaLnBrk="1" hangingPunct="1">
              <a:buFont typeface="Wingdings" pitchFamily="2" charset="2"/>
              <a:buNone/>
            </a:pPr>
            <a:r>
              <a:rPr lang="en-US" smtClean="0"/>
              <a:t>Graph berarah </a:t>
            </a:r>
            <a:r>
              <a:rPr lang="en-US" i="1" smtClean="0"/>
              <a:t>G</a:t>
            </a:r>
            <a:r>
              <a:rPr lang="en-US" smtClean="0"/>
              <a:t> disebut </a:t>
            </a:r>
            <a:r>
              <a:rPr lang="en-US" b="1" smtClean="0"/>
              <a:t>graph terhubung kuat</a:t>
            </a:r>
            <a:r>
              <a:rPr lang="en-US" smtClean="0"/>
              <a:t> (</a:t>
            </a:r>
            <a:r>
              <a:rPr lang="en-US" i="1" smtClean="0"/>
              <a:t>strongly connected graph</a:t>
            </a:r>
            <a:r>
              <a:rPr lang="en-US" smtClean="0"/>
              <a:t>) apabila untuk setiap pasang simpul sembarang </a:t>
            </a:r>
            <a:r>
              <a:rPr lang="en-US" i="1" smtClean="0"/>
              <a:t>u</a:t>
            </a:r>
            <a:r>
              <a:rPr lang="en-US" smtClean="0"/>
              <a:t> dan </a:t>
            </a:r>
            <a:r>
              <a:rPr lang="en-US" i="1" smtClean="0"/>
              <a:t>v</a:t>
            </a:r>
            <a:r>
              <a:rPr lang="en-US" smtClean="0"/>
              <a:t> di </a:t>
            </a:r>
            <a:r>
              <a:rPr lang="en-US" i="1" smtClean="0"/>
              <a:t>G</a:t>
            </a:r>
            <a:r>
              <a:rPr lang="en-US" smtClean="0"/>
              <a:t>, terhubung kuat. Kalau tidak, </a:t>
            </a:r>
            <a:r>
              <a:rPr lang="en-US" i="1" smtClean="0"/>
              <a:t>G</a:t>
            </a:r>
            <a:r>
              <a:rPr lang="en-US" smtClean="0"/>
              <a:t> disebut </a:t>
            </a:r>
            <a:r>
              <a:rPr lang="en-US" b="1" smtClean="0"/>
              <a:t>graph terhubung lemah</a:t>
            </a:r>
            <a:r>
              <a:rPr lang="en-US" smtClean="0"/>
              <a:t>.</a:t>
            </a:r>
          </a:p>
        </p:txBody>
      </p:sp>
      <p:sp>
        <p:nvSpPr>
          <p:cNvPr id="98308" name="Rectangle 5"/>
          <p:cNvSpPr>
            <a:spLocks noGrp="1" noChangeArrowheads="1"/>
          </p:cNvSpPr>
          <p:nvPr>
            <p:ph type="body" sz="half" idx="2"/>
          </p:nvPr>
        </p:nvSpPr>
        <p:spPr>
          <a:xfrm>
            <a:off x="5292725" y="1981200"/>
            <a:ext cx="3394075" cy="3886200"/>
          </a:xfrm>
        </p:spPr>
        <p:txBody>
          <a:bodyPr/>
          <a:lstStyle/>
          <a:p>
            <a:pPr eaLnBrk="1" hangingPunct="1"/>
            <a:r>
              <a:rPr lang="en-US" sz="2400" smtClean="0"/>
              <a:t>Graph berarah terhubung lemah</a:t>
            </a:r>
          </a:p>
          <a:p>
            <a:pPr eaLnBrk="1" hangingPunct="1"/>
            <a:endParaRPr lang="en-US" sz="2400" smtClean="0"/>
          </a:p>
          <a:p>
            <a:pPr eaLnBrk="1" hangingPunct="1"/>
            <a:endParaRPr lang="en-US" sz="2400" smtClean="0"/>
          </a:p>
          <a:p>
            <a:pPr eaLnBrk="1" hangingPunct="1"/>
            <a:endParaRPr lang="en-US" sz="2400" smtClean="0"/>
          </a:p>
          <a:p>
            <a:pPr eaLnBrk="1" hangingPunct="1"/>
            <a:r>
              <a:rPr lang="en-US" sz="2400" smtClean="0"/>
              <a:t>Graph berarah terhubung kuat</a:t>
            </a:r>
          </a:p>
          <a:p>
            <a:pPr eaLnBrk="1" hangingPunct="1"/>
            <a:endParaRPr lang="en-US" sz="2400" smtClean="0"/>
          </a:p>
        </p:txBody>
      </p:sp>
      <p:grpSp>
        <p:nvGrpSpPr>
          <p:cNvPr id="98309" name="Group 6"/>
          <p:cNvGrpSpPr>
            <a:grpSpLocks/>
          </p:cNvGrpSpPr>
          <p:nvPr/>
        </p:nvGrpSpPr>
        <p:grpSpPr bwMode="auto">
          <a:xfrm>
            <a:off x="6084888" y="2708275"/>
            <a:ext cx="909637" cy="1443038"/>
            <a:chOff x="2162" y="1118"/>
            <a:chExt cx="1434" cy="2273"/>
          </a:xfrm>
        </p:grpSpPr>
        <p:sp>
          <p:nvSpPr>
            <p:cNvPr id="98325" name="Freeform 7"/>
            <p:cNvSpPr>
              <a:spLocks/>
            </p:cNvSpPr>
            <p:nvPr/>
          </p:nvSpPr>
          <p:spPr bwMode="auto">
            <a:xfrm>
              <a:off x="2847" y="1410"/>
              <a:ext cx="66" cy="63"/>
            </a:xfrm>
            <a:custGeom>
              <a:avLst/>
              <a:gdLst>
                <a:gd name="T0" fmla="*/ 0 w 66"/>
                <a:gd name="T1" fmla="*/ 30 h 63"/>
                <a:gd name="T2" fmla="*/ 7 w 66"/>
                <a:gd name="T3" fmla="*/ 11 h 63"/>
                <a:gd name="T4" fmla="*/ 22 w 66"/>
                <a:gd name="T5" fmla="*/ 0 h 63"/>
                <a:gd name="T6" fmla="*/ 44 w 66"/>
                <a:gd name="T7" fmla="*/ 0 h 63"/>
                <a:gd name="T8" fmla="*/ 59 w 66"/>
                <a:gd name="T9" fmla="*/ 11 h 63"/>
                <a:gd name="T10" fmla="*/ 66 w 66"/>
                <a:gd name="T11" fmla="*/ 30 h 63"/>
                <a:gd name="T12" fmla="*/ 59 w 66"/>
                <a:gd name="T13" fmla="*/ 48 h 63"/>
                <a:gd name="T14" fmla="*/ 44 w 66"/>
                <a:gd name="T15" fmla="*/ 63 h 63"/>
                <a:gd name="T16" fmla="*/ 22 w 66"/>
                <a:gd name="T17" fmla="*/ 63 h 63"/>
                <a:gd name="T18" fmla="*/ 7 w 66"/>
                <a:gd name="T19" fmla="*/ 48 h 63"/>
                <a:gd name="T20" fmla="*/ 0 w 66"/>
                <a:gd name="T21" fmla="*/ 30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63"/>
                <a:gd name="T35" fmla="*/ 66 w 66"/>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63">
                  <a:moveTo>
                    <a:pt x="0" y="30"/>
                  </a:moveTo>
                  <a:lnTo>
                    <a:pt x="7" y="11"/>
                  </a:lnTo>
                  <a:lnTo>
                    <a:pt x="22" y="0"/>
                  </a:lnTo>
                  <a:lnTo>
                    <a:pt x="44" y="0"/>
                  </a:lnTo>
                  <a:lnTo>
                    <a:pt x="59" y="11"/>
                  </a:lnTo>
                  <a:lnTo>
                    <a:pt x="66" y="30"/>
                  </a:lnTo>
                  <a:lnTo>
                    <a:pt x="59" y="48"/>
                  </a:lnTo>
                  <a:lnTo>
                    <a:pt x="44" y="63"/>
                  </a:lnTo>
                  <a:lnTo>
                    <a:pt x="22" y="63"/>
                  </a:lnTo>
                  <a:lnTo>
                    <a:pt x="7" y="48"/>
                  </a:lnTo>
                  <a:lnTo>
                    <a:pt x="0" y="30"/>
                  </a:lnTo>
                  <a:close/>
                </a:path>
              </a:pathLst>
            </a:custGeom>
            <a:solidFill>
              <a:srgbClr val="000000"/>
            </a:solidFill>
            <a:ln w="2540">
              <a:solidFill>
                <a:srgbClr val="000000"/>
              </a:solidFill>
              <a:round/>
              <a:headEnd/>
              <a:tailEnd/>
            </a:ln>
          </p:spPr>
          <p:txBody>
            <a:bodyPr/>
            <a:lstStyle/>
            <a:p>
              <a:endParaRPr lang="en-US"/>
            </a:p>
          </p:txBody>
        </p:sp>
        <p:sp>
          <p:nvSpPr>
            <p:cNvPr id="98326" name="Freeform 8"/>
            <p:cNvSpPr>
              <a:spLocks/>
            </p:cNvSpPr>
            <p:nvPr/>
          </p:nvSpPr>
          <p:spPr bwMode="auto">
            <a:xfrm>
              <a:off x="2847" y="2076"/>
              <a:ext cx="66" cy="63"/>
            </a:xfrm>
            <a:custGeom>
              <a:avLst/>
              <a:gdLst>
                <a:gd name="T0" fmla="*/ 0 w 66"/>
                <a:gd name="T1" fmla="*/ 30 h 63"/>
                <a:gd name="T2" fmla="*/ 7 w 66"/>
                <a:gd name="T3" fmla="*/ 11 h 63"/>
                <a:gd name="T4" fmla="*/ 22 w 66"/>
                <a:gd name="T5" fmla="*/ 0 h 63"/>
                <a:gd name="T6" fmla="*/ 44 w 66"/>
                <a:gd name="T7" fmla="*/ 0 h 63"/>
                <a:gd name="T8" fmla="*/ 59 w 66"/>
                <a:gd name="T9" fmla="*/ 11 h 63"/>
                <a:gd name="T10" fmla="*/ 66 w 66"/>
                <a:gd name="T11" fmla="*/ 30 h 63"/>
                <a:gd name="T12" fmla="*/ 59 w 66"/>
                <a:gd name="T13" fmla="*/ 49 h 63"/>
                <a:gd name="T14" fmla="*/ 44 w 66"/>
                <a:gd name="T15" fmla="*/ 63 h 63"/>
                <a:gd name="T16" fmla="*/ 22 w 66"/>
                <a:gd name="T17" fmla="*/ 63 h 63"/>
                <a:gd name="T18" fmla="*/ 7 w 66"/>
                <a:gd name="T19" fmla="*/ 49 h 63"/>
                <a:gd name="T20" fmla="*/ 0 w 66"/>
                <a:gd name="T21" fmla="*/ 30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63"/>
                <a:gd name="T35" fmla="*/ 66 w 66"/>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63">
                  <a:moveTo>
                    <a:pt x="0" y="30"/>
                  </a:moveTo>
                  <a:lnTo>
                    <a:pt x="7" y="11"/>
                  </a:lnTo>
                  <a:lnTo>
                    <a:pt x="22" y="0"/>
                  </a:lnTo>
                  <a:lnTo>
                    <a:pt x="44" y="0"/>
                  </a:lnTo>
                  <a:lnTo>
                    <a:pt x="59" y="11"/>
                  </a:lnTo>
                  <a:lnTo>
                    <a:pt x="66" y="30"/>
                  </a:lnTo>
                  <a:lnTo>
                    <a:pt x="59" y="49"/>
                  </a:lnTo>
                  <a:lnTo>
                    <a:pt x="44" y="63"/>
                  </a:lnTo>
                  <a:lnTo>
                    <a:pt x="22" y="63"/>
                  </a:lnTo>
                  <a:lnTo>
                    <a:pt x="7" y="49"/>
                  </a:lnTo>
                  <a:lnTo>
                    <a:pt x="0" y="30"/>
                  </a:lnTo>
                  <a:close/>
                </a:path>
              </a:pathLst>
            </a:custGeom>
            <a:solidFill>
              <a:srgbClr val="000000"/>
            </a:solidFill>
            <a:ln w="2540">
              <a:solidFill>
                <a:srgbClr val="000000"/>
              </a:solidFill>
              <a:round/>
              <a:headEnd/>
              <a:tailEnd/>
            </a:ln>
          </p:spPr>
          <p:txBody>
            <a:bodyPr/>
            <a:lstStyle/>
            <a:p>
              <a:endParaRPr lang="en-US"/>
            </a:p>
          </p:txBody>
        </p:sp>
        <p:sp>
          <p:nvSpPr>
            <p:cNvPr id="98327" name="Freeform 9"/>
            <p:cNvSpPr>
              <a:spLocks/>
            </p:cNvSpPr>
            <p:nvPr/>
          </p:nvSpPr>
          <p:spPr bwMode="auto">
            <a:xfrm>
              <a:off x="2180" y="3076"/>
              <a:ext cx="67" cy="63"/>
            </a:xfrm>
            <a:custGeom>
              <a:avLst/>
              <a:gdLst>
                <a:gd name="T0" fmla="*/ 0 w 67"/>
                <a:gd name="T1" fmla="*/ 30 h 63"/>
                <a:gd name="T2" fmla="*/ 7 w 67"/>
                <a:gd name="T3" fmla="*/ 11 h 63"/>
                <a:gd name="T4" fmla="*/ 22 w 67"/>
                <a:gd name="T5" fmla="*/ 0 h 63"/>
                <a:gd name="T6" fmla="*/ 45 w 67"/>
                <a:gd name="T7" fmla="*/ 0 h 63"/>
                <a:gd name="T8" fmla="*/ 59 w 67"/>
                <a:gd name="T9" fmla="*/ 11 h 63"/>
                <a:gd name="T10" fmla="*/ 67 w 67"/>
                <a:gd name="T11" fmla="*/ 30 h 63"/>
                <a:gd name="T12" fmla="*/ 59 w 67"/>
                <a:gd name="T13" fmla="*/ 48 h 63"/>
                <a:gd name="T14" fmla="*/ 45 w 67"/>
                <a:gd name="T15" fmla="*/ 63 h 63"/>
                <a:gd name="T16" fmla="*/ 22 w 67"/>
                <a:gd name="T17" fmla="*/ 63 h 63"/>
                <a:gd name="T18" fmla="*/ 7 w 67"/>
                <a:gd name="T19" fmla="*/ 48 h 63"/>
                <a:gd name="T20" fmla="*/ 0 w 67"/>
                <a:gd name="T21" fmla="*/ 30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
                <a:gd name="T34" fmla="*/ 0 h 63"/>
                <a:gd name="T35" fmla="*/ 67 w 67"/>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 h="63">
                  <a:moveTo>
                    <a:pt x="0" y="30"/>
                  </a:moveTo>
                  <a:lnTo>
                    <a:pt x="7" y="11"/>
                  </a:lnTo>
                  <a:lnTo>
                    <a:pt x="22" y="0"/>
                  </a:lnTo>
                  <a:lnTo>
                    <a:pt x="45" y="0"/>
                  </a:lnTo>
                  <a:lnTo>
                    <a:pt x="59" y="11"/>
                  </a:lnTo>
                  <a:lnTo>
                    <a:pt x="67" y="30"/>
                  </a:lnTo>
                  <a:lnTo>
                    <a:pt x="59" y="48"/>
                  </a:lnTo>
                  <a:lnTo>
                    <a:pt x="45" y="63"/>
                  </a:lnTo>
                  <a:lnTo>
                    <a:pt x="22" y="63"/>
                  </a:lnTo>
                  <a:lnTo>
                    <a:pt x="7" y="48"/>
                  </a:lnTo>
                  <a:lnTo>
                    <a:pt x="0" y="30"/>
                  </a:lnTo>
                  <a:close/>
                </a:path>
              </a:pathLst>
            </a:custGeom>
            <a:solidFill>
              <a:srgbClr val="000000"/>
            </a:solidFill>
            <a:ln w="2540">
              <a:solidFill>
                <a:srgbClr val="000000"/>
              </a:solidFill>
              <a:round/>
              <a:headEnd/>
              <a:tailEnd/>
            </a:ln>
          </p:spPr>
          <p:txBody>
            <a:bodyPr/>
            <a:lstStyle/>
            <a:p>
              <a:endParaRPr lang="en-US"/>
            </a:p>
          </p:txBody>
        </p:sp>
        <p:sp>
          <p:nvSpPr>
            <p:cNvPr id="98328" name="Freeform 10"/>
            <p:cNvSpPr>
              <a:spLocks/>
            </p:cNvSpPr>
            <p:nvPr/>
          </p:nvSpPr>
          <p:spPr bwMode="auto">
            <a:xfrm>
              <a:off x="3513" y="3076"/>
              <a:ext cx="67" cy="63"/>
            </a:xfrm>
            <a:custGeom>
              <a:avLst/>
              <a:gdLst>
                <a:gd name="T0" fmla="*/ 0 w 67"/>
                <a:gd name="T1" fmla="*/ 30 h 63"/>
                <a:gd name="T2" fmla="*/ 8 w 67"/>
                <a:gd name="T3" fmla="*/ 11 h 63"/>
                <a:gd name="T4" fmla="*/ 22 w 67"/>
                <a:gd name="T5" fmla="*/ 0 h 63"/>
                <a:gd name="T6" fmla="*/ 45 w 67"/>
                <a:gd name="T7" fmla="*/ 0 h 63"/>
                <a:gd name="T8" fmla="*/ 59 w 67"/>
                <a:gd name="T9" fmla="*/ 11 h 63"/>
                <a:gd name="T10" fmla="*/ 67 w 67"/>
                <a:gd name="T11" fmla="*/ 30 h 63"/>
                <a:gd name="T12" fmla="*/ 59 w 67"/>
                <a:gd name="T13" fmla="*/ 48 h 63"/>
                <a:gd name="T14" fmla="*/ 45 w 67"/>
                <a:gd name="T15" fmla="*/ 63 h 63"/>
                <a:gd name="T16" fmla="*/ 22 w 67"/>
                <a:gd name="T17" fmla="*/ 63 h 63"/>
                <a:gd name="T18" fmla="*/ 8 w 67"/>
                <a:gd name="T19" fmla="*/ 48 h 63"/>
                <a:gd name="T20" fmla="*/ 0 w 67"/>
                <a:gd name="T21" fmla="*/ 30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
                <a:gd name="T34" fmla="*/ 0 h 63"/>
                <a:gd name="T35" fmla="*/ 67 w 67"/>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 h="63">
                  <a:moveTo>
                    <a:pt x="0" y="30"/>
                  </a:moveTo>
                  <a:lnTo>
                    <a:pt x="8" y="11"/>
                  </a:lnTo>
                  <a:lnTo>
                    <a:pt x="22" y="0"/>
                  </a:lnTo>
                  <a:lnTo>
                    <a:pt x="45" y="0"/>
                  </a:lnTo>
                  <a:lnTo>
                    <a:pt x="59" y="11"/>
                  </a:lnTo>
                  <a:lnTo>
                    <a:pt x="67" y="30"/>
                  </a:lnTo>
                  <a:lnTo>
                    <a:pt x="59" y="48"/>
                  </a:lnTo>
                  <a:lnTo>
                    <a:pt x="45" y="63"/>
                  </a:lnTo>
                  <a:lnTo>
                    <a:pt x="22" y="63"/>
                  </a:lnTo>
                  <a:lnTo>
                    <a:pt x="8" y="48"/>
                  </a:lnTo>
                  <a:lnTo>
                    <a:pt x="0" y="30"/>
                  </a:lnTo>
                  <a:close/>
                </a:path>
              </a:pathLst>
            </a:custGeom>
            <a:solidFill>
              <a:srgbClr val="000000"/>
            </a:solidFill>
            <a:ln w="2540">
              <a:solidFill>
                <a:srgbClr val="000000"/>
              </a:solidFill>
              <a:round/>
              <a:headEnd/>
              <a:tailEnd/>
            </a:ln>
          </p:spPr>
          <p:txBody>
            <a:bodyPr/>
            <a:lstStyle/>
            <a:p>
              <a:endParaRPr lang="en-US"/>
            </a:p>
          </p:txBody>
        </p:sp>
        <p:sp>
          <p:nvSpPr>
            <p:cNvPr id="98329" name="Freeform 11"/>
            <p:cNvSpPr>
              <a:spLocks/>
            </p:cNvSpPr>
            <p:nvPr/>
          </p:nvSpPr>
          <p:spPr bwMode="auto">
            <a:xfrm>
              <a:off x="2713" y="1440"/>
              <a:ext cx="167" cy="607"/>
            </a:xfrm>
            <a:custGeom>
              <a:avLst/>
              <a:gdLst>
                <a:gd name="T0" fmla="*/ 167 w 167"/>
                <a:gd name="T1" fmla="*/ 0 h 607"/>
                <a:gd name="T2" fmla="*/ 111 w 167"/>
                <a:gd name="T3" fmla="*/ 51 h 607"/>
                <a:gd name="T4" fmla="*/ 63 w 167"/>
                <a:gd name="T5" fmla="*/ 111 h 607"/>
                <a:gd name="T6" fmla="*/ 30 w 167"/>
                <a:gd name="T7" fmla="*/ 177 h 607"/>
                <a:gd name="T8" fmla="*/ 8 w 167"/>
                <a:gd name="T9" fmla="*/ 251 h 607"/>
                <a:gd name="T10" fmla="*/ 0 w 167"/>
                <a:gd name="T11" fmla="*/ 325 h 607"/>
                <a:gd name="T12" fmla="*/ 4 w 167"/>
                <a:gd name="T13" fmla="*/ 403 h 607"/>
                <a:gd name="T14" fmla="*/ 26 w 167"/>
                <a:gd name="T15" fmla="*/ 473 h 607"/>
                <a:gd name="T16" fmla="*/ 56 w 167"/>
                <a:gd name="T17" fmla="*/ 544 h 607"/>
                <a:gd name="T18" fmla="*/ 100 w 167"/>
                <a:gd name="T19" fmla="*/ 607 h 6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607"/>
                <a:gd name="T32" fmla="*/ 167 w 167"/>
                <a:gd name="T33" fmla="*/ 607 h 6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607">
                  <a:moveTo>
                    <a:pt x="167" y="0"/>
                  </a:moveTo>
                  <a:lnTo>
                    <a:pt x="111" y="51"/>
                  </a:lnTo>
                  <a:lnTo>
                    <a:pt x="63" y="111"/>
                  </a:lnTo>
                  <a:lnTo>
                    <a:pt x="30" y="177"/>
                  </a:lnTo>
                  <a:lnTo>
                    <a:pt x="8" y="251"/>
                  </a:lnTo>
                  <a:lnTo>
                    <a:pt x="0" y="325"/>
                  </a:lnTo>
                  <a:lnTo>
                    <a:pt x="4" y="403"/>
                  </a:lnTo>
                  <a:lnTo>
                    <a:pt x="26" y="473"/>
                  </a:lnTo>
                  <a:lnTo>
                    <a:pt x="56" y="544"/>
                  </a:lnTo>
                  <a:lnTo>
                    <a:pt x="100" y="607"/>
                  </a:lnTo>
                </a:path>
              </a:pathLst>
            </a:custGeom>
            <a:noFill/>
            <a:ln w="2540">
              <a:solidFill>
                <a:srgbClr val="000000"/>
              </a:solidFill>
              <a:round/>
              <a:headEnd/>
              <a:tailEnd/>
            </a:ln>
          </p:spPr>
          <p:txBody>
            <a:bodyPr/>
            <a:lstStyle/>
            <a:p>
              <a:endParaRPr lang="en-US"/>
            </a:p>
          </p:txBody>
        </p:sp>
        <p:sp>
          <p:nvSpPr>
            <p:cNvPr id="98330" name="Freeform 12"/>
            <p:cNvSpPr>
              <a:spLocks/>
            </p:cNvSpPr>
            <p:nvPr/>
          </p:nvSpPr>
          <p:spPr bwMode="auto">
            <a:xfrm>
              <a:off x="2769" y="1999"/>
              <a:ext cx="111" cy="107"/>
            </a:xfrm>
            <a:custGeom>
              <a:avLst/>
              <a:gdLst>
                <a:gd name="T0" fmla="*/ 0 w 111"/>
                <a:gd name="T1" fmla="*/ 74 h 107"/>
                <a:gd name="T2" fmla="*/ 111 w 111"/>
                <a:gd name="T3" fmla="*/ 107 h 107"/>
                <a:gd name="T4" fmla="*/ 70 w 111"/>
                <a:gd name="T5" fmla="*/ 0 h 107"/>
                <a:gd name="T6" fmla="*/ 0 w 111"/>
                <a:gd name="T7" fmla="*/ 74 h 107"/>
                <a:gd name="T8" fmla="*/ 0 60000 65536"/>
                <a:gd name="T9" fmla="*/ 0 60000 65536"/>
                <a:gd name="T10" fmla="*/ 0 60000 65536"/>
                <a:gd name="T11" fmla="*/ 0 60000 65536"/>
                <a:gd name="T12" fmla="*/ 0 w 111"/>
                <a:gd name="T13" fmla="*/ 0 h 107"/>
                <a:gd name="T14" fmla="*/ 111 w 111"/>
                <a:gd name="T15" fmla="*/ 107 h 107"/>
              </a:gdLst>
              <a:ahLst/>
              <a:cxnLst>
                <a:cxn ang="T8">
                  <a:pos x="T0" y="T1"/>
                </a:cxn>
                <a:cxn ang="T9">
                  <a:pos x="T2" y="T3"/>
                </a:cxn>
                <a:cxn ang="T10">
                  <a:pos x="T4" y="T5"/>
                </a:cxn>
                <a:cxn ang="T11">
                  <a:pos x="T6" y="T7"/>
                </a:cxn>
              </a:cxnLst>
              <a:rect l="T12" t="T13" r="T14" b="T15"/>
              <a:pathLst>
                <a:path w="111" h="107">
                  <a:moveTo>
                    <a:pt x="0" y="74"/>
                  </a:moveTo>
                  <a:lnTo>
                    <a:pt x="111" y="107"/>
                  </a:lnTo>
                  <a:lnTo>
                    <a:pt x="70" y="0"/>
                  </a:lnTo>
                  <a:lnTo>
                    <a:pt x="0" y="74"/>
                  </a:lnTo>
                  <a:close/>
                </a:path>
              </a:pathLst>
            </a:custGeom>
            <a:solidFill>
              <a:srgbClr val="000000"/>
            </a:solidFill>
            <a:ln w="2540">
              <a:solidFill>
                <a:srgbClr val="000000"/>
              </a:solidFill>
              <a:round/>
              <a:headEnd/>
              <a:tailEnd/>
            </a:ln>
          </p:spPr>
          <p:txBody>
            <a:bodyPr/>
            <a:lstStyle/>
            <a:p>
              <a:endParaRPr lang="en-US"/>
            </a:p>
          </p:txBody>
        </p:sp>
        <p:sp>
          <p:nvSpPr>
            <p:cNvPr id="98331" name="Freeform 13"/>
            <p:cNvSpPr>
              <a:spLocks/>
            </p:cNvSpPr>
            <p:nvPr/>
          </p:nvSpPr>
          <p:spPr bwMode="auto">
            <a:xfrm>
              <a:off x="2880" y="1503"/>
              <a:ext cx="167" cy="603"/>
            </a:xfrm>
            <a:custGeom>
              <a:avLst/>
              <a:gdLst>
                <a:gd name="T0" fmla="*/ 63 w 167"/>
                <a:gd name="T1" fmla="*/ 0 h 603"/>
                <a:gd name="T2" fmla="*/ 107 w 167"/>
                <a:gd name="T3" fmla="*/ 59 h 603"/>
                <a:gd name="T4" fmla="*/ 141 w 167"/>
                <a:gd name="T5" fmla="*/ 129 h 603"/>
                <a:gd name="T6" fmla="*/ 159 w 167"/>
                <a:gd name="T7" fmla="*/ 203 h 603"/>
                <a:gd name="T8" fmla="*/ 167 w 167"/>
                <a:gd name="T9" fmla="*/ 277 h 603"/>
                <a:gd name="T10" fmla="*/ 159 w 167"/>
                <a:gd name="T11" fmla="*/ 351 h 603"/>
                <a:gd name="T12" fmla="*/ 137 w 167"/>
                <a:gd name="T13" fmla="*/ 425 h 603"/>
                <a:gd name="T14" fmla="*/ 100 w 167"/>
                <a:gd name="T15" fmla="*/ 492 h 603"/>
                <a:gd name="T16" fmla="*/ 56 w 167"/>
                <a:gd name="T17" fmla="*/ 551 h 603"/>
                <a:gd name="T18" fmla="*/ 0 w 167"/>
                <a:gd name="T19" fmla="*/ 603 h 6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603"/>
                <a:gd name="T32" fmla="*/ 167 w 167"/>
                <a:gd name="T33" fmla="*/ 603 h 6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603">
                  <a:moveTo>
                    <a:pt x="63" y="0"/>
                  </a:moveTo>
                  <a:lnTo>
                    <a:pt x="107" y="59"/>
                  </a:lnTo>
                  <a:lnTo>
                    <a:pt x="141" y="129"/>
                  </a:lnTo>
                  <a:lnTo>
                    <a:pt x="159" y="203"/>
                  </a:lnTo>
                  <a:lnTo>
                    <a:pt x="167" y="277"/>
                  </a:lnTo>
                  <a:lnTo>
                    <a:pt x="159" y="351"/>
                  </a:lnTo>
                  <a:lnTo>
                    <a:pt x="137" y="425"/>
                  </a:lnTo>
                  <a:lnTo>
                    <a:pt x="100" y="492"/>
                  </a:lnTo>
                  <a:lnTo>
                    <a:pt x="56" y="551"/>
                  </a:lnTo>
                  <a:lnTo>
                    <a:pt x="0" y="603"/>
                  </a:lnTo>
                </a:path>
              </a:pathLst>
            </a:custGeom>
            <a:noFill/>
            <a:ln w="2540">
              <a:solidFill>
                <a:srgbClr val="000000"/>
              </a:solidFill>
              <a:round/>
              <a:headEnd/>
              <a:tailEnd/>
            </a:ln>
          </p:spPr>
          <p:txBody>
            <a:bodyPr/>
            <a:lstStyle/>
            <a:p>
              <a:endParaRPr lang="en-US"/>
            </a:p>
          </p:txBody>
        </p:sp>
        <p:sp>
          <p:nvSpPr>
            <p:cNvPr id="98332" name="Freeform 14"/>
            <p:cNvSpPr>
              <a:spLocks/>
            </p:cNvSpPr>
            <p:nvPr/>
          </p:nvSpPr>
          <p:spPr bwMode="auto">
            <a:xfrm>
              <a:off x="2880" y="1440"/>
              <a:ext cx="107" cy="107"/>
            </a:xfrm>
            <a:custGeom>
              <a:avLst/>
              <a:gdLst>
                <a:gd name="T0" fmla="*/ 107 w 107"/>
                <a:gd name="T1" fmla="*/ 33 h 107"/>
                <a:gd name="T2" fmla="*/ 0 w 107"/>
                <a:gd name="T3" fmla="*/ 0 h 107"/>
                <a:gd name="T4" fmla="*/ 41 w 107"/>
                <a:gd name="T5" fmla="*/ 107 h 107"/>
                <a:gd name="T6" fmla="*/ 107 w 107"/>
                <a:gd name="T7" fmla="*/ 33 h 107"/>
                <a:gd name="T8" fmla="*/ 0 60000 65536"/>
                <a:gd name="T9" fmla="*/ 0 60000 65536"/>
                <a:gd name="T10" fmla="*/ 0 60000 65536"/>
                <a:gd name="T11" fmla="*/ 0 60000 65536"/>
                <a:gd name="T12" fmla="*/ 0 w 107"/>
                <a:gd name="T13" fmla="*/ 0 h 107"/>
                <a:gd name="T14" fmla="*/ 107 w 107"/>
                <a:gd name="T15" fmla="*/ 107 h 107"/>
              </a:gdLst>
              <a:ahLst/>
              <a:cxnLst>
                <a:cxn ang="T8">
                  <a:pos x="T0" y="T1"/>
                </a:cxn>
                <a:cxn ang="T9">
                  <a:pos x="T2" y="T3"/>
                </a:cxn>
                <a:cxn ang="T10">
                  <a:pos x="T4" y="T5"/>
                </a:cxn>
                <a:cxn ang="T11">
                  <a:pos x="T6" y="T7"/>
                </a:cxn>
              </a:cxnLst>
              <a:rect l="T12" t="T13" r="T14" b="T15"/>
              <a:pathLst>
                <a:path w="107" h="107">
                  <a:moveTo>
                    <a:pt x="107" y="33"/>
                  </a:moveTo>
                  <a:lnTo>
                    <a:pt x="0" y="0"/>
                  </a:lnTo>
                  <a:lnTo>
                    <a:pt x="41" y="107"/>
                  </a:lnTo>
                  <a:lnTo>
                    <a:pt x="107" y="33"/>
                  </a:lnTo>
                  <a:close/>
                </a:path>
              </a:pathLst>
            </a:custGeom>
            <a:solidFill>
              <a:srgbClr val="000000"/>
            </a:solidFill>
            <a:ln w="2540">
              <a:solidFill>
                <a:srgbClr val="000000"/>
              </a:solidFill>
              <a:round/>
              <a:headEnd/>
              <a:tailEnd/>
            </a:ln>
          </p:spPr>
          <p:txBody>
            <a:bodyPr/>
            <a:lstStyle/>
            <a:p>
              <a:endParaRPr lang="en-US"/>
            </a:p>
          </p:txBody>
        </p:sp>
        <p:sp>
          <p:nvSpPr>
            <p:cNvPr id="98333" name="Line 15"/>
            <p:cNvSpPr>
              <a:spLocks noChangeShapeType="1"/>
            </p:cNvSpPr>
            <p:nvPr/>
          </p:nvSpPr>
          <p:spPr bwMode="auto">
            <a:xfrm flipH="1">
              <a:off x="2262" y="2106"/>
              <a:ext cx="618" cy="926"/>
            </a:xfrm>
            <a:prstGeom prst="line">
              <a:avLst/>
            </a:prstGeom>
            <a:noFill/>
            <a:ln w="2540">
              <a:solidFill>
                <a:srgbClr val="000000"/>
              </a:solidFill>
              <a:round/>
              <a:headEnd/>
              <a:tailEnd/>
            </a:ln>
          </p:spPr>
          <p:txBody>
            <a:bodyPr/>
            <a:lstStyle/>
            <a:p>
              <a:endParaRPr lang="en-US"/>
            </a:p>
          </p:txBody>
        </p:sp>
        <p:sp>
          <p:nvSpPr>
            <p:cNvPr id="98334" name="Freeform 16"/>
            <p:cNvSpPr>
              <a:spLocks/>
            </p:cNvSpPr>
            <p:nvPr/>
          </p:nvSpPr>
          <p:spPr bwMode="auto">
            <a:xfrm>
              <a:off x="2213" y="2991"/>
              <a:ext cx="100" cy="115"/>
            </a:xfrm>
            <a:custGeom>
              <a:avLst/>
              <a:gdLst>
                <a:gd name="T0" fmla="*/ 15 w 100"/>
                <a:gd name="T1" fmla="*/ 0 h 115"/>
                <a:gd name="T2" fmla="*/ 0 w 100"/>
                <a:gd name="T3" fmla="*/ 115 h 115"/>
                <a:gd name="T4" fmla="*/ 100 w 100"/>
                <a:gd name="T5" fmla="*/ 59 h 115"/>
                <a:gd name="T6" fmla="*/ 15 w 100"/>
                <a:gd name="T7" fmla="*/ 0 h 115"/>
                <a:gd name="T8" fmla="*/ 0 60000 65536"/>
                <a:gd name="T9" fmla="*/ 0 60000 65536"/>
                <a:gd name="T10" fmla="*/ 0 60000 65536"/>
                <a:gd name="T11" fmla="*/ 0 60000 65536"/>
                <a:gd name="T12" fmla="*/ 0 w 100"/>
                <a:gd name="T13" fmla="*/ 0 h 115"/>
                <a:gd name="T14" fmla="*/ 100 w 100"/>
                <a:gd name="T15" fmla="*/ 115 h 115"/>
              </a:gdLst>
              <a:ahLst/>
              <a:cxnLst>
                <a:cxn ang="T8">
                  <a:pos x="T0" y="T1"/>
                </a:cxn>
                <a:cxn ang="T9">
                  <a:pos x="T2" y="T3"/>
                </a:cxn>
                <a:cxn ang="T10">
                  <a:pos x="T4" y="T5"/>
                </a:cxn>
                <a:cxn ang="T11">
                  <a:pos x="T6" y="T7"/>
                </a:cxn>
              </a:cxnLst>
              <a:rect l="T12" t="T13" r="T14" b="T15"/>
              <a:pathLst>
                <a:path w="100" h="115">
                  <a:moveTo>
                    <a:pt x="15" y="0"/>
                  </a:moveTo>
                  <a:lnTo>
                    <a:pt x="0" y="115"/>
                  </a:lnTo>
                  <a:lnTo>
                    <a:pt x="100" y="59"/>
                  </a:lnTo>
                  <a:lnTo>
                    <a:pt x="15" y="0"/>
                  </a:lnTo>
                  <a:close/>
                </a:path>
              </a:pathLst>
            </a:custGeom>
            <a:solidFill>
              <a:srgbClr val="000000"/>
            </a:solidFill>
            <a:ln w="2540">
              <a:solidFill>
                <a:srgbClr val="000000"/>
              </a:solidFill>
              <a:round/>
              <a:headEnd/>
              <a:tailEnd/>
            </a:ln>
          </p:spPr>
          <p:txBody>
            <a:bodyPr/>
            <a:lstStyle/>
            <a:p>
              <a:endParaRPr lang="en-US"/>
            </a:p>
          </p:txBody>
        </p:sp>
        <p:sp>
          <p:nvSpPr>
            <p:cNvPr id="98335" name="Line 17"/>
            <p:cNvSpPr>
              <a:spLocks noChangeShapeType="1"/>
            </p:cNvSpPr>
            <p:nvPr/>
          </p:nvSpPr>
          <p:spPr bwMode="auto">
            <a:xfrm>
              <a:off x="2880" y="2106"/>
              <a:ext cx="615" cy="926"/>
            </a:xfrm>
            <a:prstGeom prst="line">
              <a:avLst/>
            </a:prstGeom>
            <a:noFill/>
            <a:ln w="2540">
              <a:solidFill>
                <a:srgbClr val="000000"/>
              </a:solidFill>
              <a:round/>
              <a:headEnd/>
              <a:tailEnd/>
            </a:ln>
          </p:spPr>
          <p:txBody>
            <a:bodyPr/>
            <a:lstStyle/>
            <a:p>
              <a:endParaRPr lang="en-US"/>
            </a:p>
          </p:txBody>
        </p:sp>
        <p:sp>
          <p:nvSpPr>
            <p:cNvPr id="98336" name="Freeform 18"/>
            <p:cNvSpPr>
              <a:spLocks/>
            </p:cNvSpPr>
            <p:nvPr/>
          </p:nvSpPr>
          <p:spPr bwMode="auto">
            <a:xfrm>
              <a:off x="3447" y="2991"/>
              <a:ext cx="100" cy="115"/>
            </a:xfrm>
            <a:custGeom>
              <a:avLst/>
              <a:gdLst>
                <a:gd name="T0" fmla="*/ 85 w 100"/>
                <a:gd name="T1" fmla="*/ 0 h 115"/>
                <a:gd name="T2" fmla="*/ 100 w 100"/>
                <a:gd name="T3" fmla="*/ 115 h 115"/>
                <a:gd name="T4" fmla="*/ 0 w 100"/>
                <a:gd name="T5" fmla="*/ 59 h 115"/>
                <a:gd name="T6" fmla="*/ 85 w 100"/>
                <a:gd name="T7" fmla="*/ 0 h 115"/>
                <a:gd name="T8" fmla="*/ 0 60000 65536"/>
                <a:gd name="T9" fmla="*/ 0 60000 65536"/>
                <a:gd name="T10" fmla="*/ 0 60000 65536"/>
                <a:gd name="T11" fmla="*/ 0 60000 65536"/>
                <a:gd name="T12" fmla="*/ 0 w 100"/>
                <a:gd name="T13" fmla="*/ 0 h 115"/>
                <a:gd name="T14" fmla="*/ 100 w 100"/>
                <a:gd name="T15" fmla="*/ 115 h 115"/>
              </a:gdLst>
              <a:ahLst/>
              <a:cxnLst>
                <a:cxn ang="T8">
                  <a:pos x="T0" y="T1"/>
                </a:cxn>
                <a:cxn ang="T9">
                  <a:pos x="T2" y="T3"/>
                </a:cxn>
                <a:cxn ang="T10">
                  <a:pos x="T4" y="T5"/>
                </a:cxn>
                <a:cxn ang="T11">
                  <a:pos x="T6" y="T7"/>
                </a:cxn>
              </a:cxnLst>
              <a:rect l="T12" t="T13" r="T14" b="T15"/>
              <a:pathLst>
                <a:path w="100" h="115">
                  <a:moveTo>
                    <a:pt x="85" y="0"/>
                  </a:moveTo>
                  <a:lnTo>
                    <a:pt x="100" y="115"/>
                  </a:lnTo>
                  <a:lnTo>
                    <a:pt x="0" y="59"/>
                  </a:lnTo>
                  <a:lnTo>
                    <a:pt x="85" y="0"/>
                  </a:lnTo>
                  <a:close/>
                </a:path>
              </a:pathLst>
            </a:custGeom>
            <a:solidFill>
              <a:srgbClr val="000000"/>
            </a:solidFill>
            <a:ln w="2540">
              <a:solidFill>
                <a:srgbClr val="000000"/>
              </a:solidFill>
              <a:round/>
              <a:headEnd/>
              <a:tailEnd/>
            </a:ln>
          </p:spPr>
          <p:txBody>
            <a:bodyPr/>
            <a:lstStyle/>
            <a:p>
              <a:endParaRPr lang="en-US"/>
            </a:p>
          </p:txBody>
        </p:sp>
        <p:sp>
          <p:nvSpPr>
            <p:cNvPr id="98337" name="Freeform 19"/>
            <p:cNvSpPr>
              <a:spLocks/>
            </p:cNvSpPr>
            <p:nvPr/>
          </p:nvSpPr>
          <p:spPr bwMode="auto">
            <a:xfrm>
              <a:off x="2213" y="3106"/>
              <a:ext cx="1259" cy="229"/>
            </a:xfrm>
            <a:custGeom>
              <a:avLst/>
              <a:gdLst>
                <a:gd name="T0" fmla="*/ 0 w 1259"/>
                <a:gd name="T1" fmla="*/ 0 h 229"/>
                <a:gd name="T2" fmla="*/ 100 w 1259"/>
                <a:gd name="T3" fmla="*/ 70 h 229"/>
                <a:gd name="T4" fmla="*/ 208 w 1259"/>
                <a:gd name="T5" fmla="*/ 129 h 229"/>
                <a:gd name="T6" fmla="*/ 323 w 1259"/>
                <a:gd name="T7" fmla="*/ 174 h 229"/>
                <a:gd name="T8" fmla="*/ 441 w 1259"/>
                <a:gd name="T9" fmla="*/ 207 h 229"/>
                <a:gd name="T10" fmla="*/ 560 w 1259"/>
                <a:gd name="T11" fmla="*/ 225 h 229"/>
                <a:gd name="T12" fmla="*/ 682 w 1259"/>
                <a:gd name="T13" fmla="*/ 229 h 229"/>
                <a:gd name="T14" fmla="*/ 804 w 1259"/>
                <a:gd name="T15" fmla="*/ 222 h 229"/>
                <a:gd name="T16" fmla="*/ 926 w 1259"/>
                <a:gd name="T17" fmla="*/ 200 h 229"/>
                <a:gd name="T18" fmla="*/ 1041 w 1259"/>
                <a:gd name="T19" fmla="*/ 163 h 229"/>
                <a:gd name="T20" fmla="*/ 1156 w 1259"/>
                <a:gd name="T21" fmla="*/ 114 h 229"/>
                <a:gd name="T22" fmla="*/ 1259 w 1259"/>
                <a:gd name="T23" fmla="*/ 51 h 2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9"/>
                <a:gd name="T37" fmla="*/ 0 h 229"/>
                <a:gd name="T38" fmla="*/ 1259 w 1259"/>
                <a:gd name="T39" fmla="*/ 229 h 22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9" h="229">
                  <a:moveTo>
                    <a:pt x="0" y="0"/>
                  </a:moveTo>
                  <a:lnTo>
                    <a:pt x="100" y="70"/>
                  </a:lnTo>
                  <a:lnTo>
                    <a:pt x="208" y="129"/>
                  </a:lnTo>
                  <a:lnTo>
                    <a:pt x="323" y="174"/>
                  </a:lnTo>
                  <a:lnTo>
                    <a:pt x="441" y="207"/>
                  </a:lnTo>
                  <a:lnTo>
                    <a:pt x="560" y="225"/>
                  </a:lnTo>
                  <a:lnTo>
                    <a:pt x="682" y="229"/>
                  </a:lnTo>
                  <a:lnTo>
                    <a:pt x="804" y="222"/>
                  </a:lnTo>
                  <a:lnTo>
                    <a:pt x="926" y="200"/>
                  </a:lnTo>
                  <a:lnTo>
                    <a:pt x="1041" y="163"/>
                  </a:lnTo>
                  <a:lnTo>
                    <a:pt x="1156" y="114"/>
                  </a:lnTo>
                  <a:lnTo>
                    <a:pt x="1259" y="51"/>
                  </a:lnTo>
                </a:path>
              </a:pathLst>
            </a:custGeom>
            <a:noFill/>
            <a:ln w="2540">
              <a:solidFill>
                <a:srgbClr val="000000"/>
              </a:solidFill>
              <a:round/>
              <a:headEnd/>
              <a:tailEnd/>
            </a:ln>
          </p:spPr>
          <p:txBody>
            <a:bodyPr/>
            <a:lstStyle/>
            <a:p>
              <a:endParaRPr lang="en-US"/>
            </a:p>
          </p:txBody>
        </p:sp>
        <p:sp>
          <p:nvSpPr>
            <p:cNvPr id="98338" name="Freeform 20"/>
            <p:cNvSpPr>
              <a:spLocks/>
            </p:cNvSpPr>
            <p:nvPr/>
          </p:nvSpPr>
          <p:spPr bwMode="auto">
            <a:xfrm>
              <a:off x="3432" y="3106"/>
              <a:ext cx="115" cy="100"/>
            </a:xfrm>
            <a:custGeom>
              <a:avLst/>
              <a:gdLst>
                <a:gd name="T0" fmla="*/ 0 w 115"/>
                <a:gd name="T1" fmla="*/ 18 h 100"/>
                <a:gd name="T2" fmla="*/ 115 w 115"/>
                <a:gd name="T3" fmla="*/ 0 h 100"/>
                <a:gd name="T4" fmla="*/ 63 w 115"/>
                <a:gd name="T5" fmla="*/ 100 h 100"/>
                <a:gd name="T6" fmla="*/ 0 w 115"/>
                <a:gd name="T7" fmla="*/ 18 h 100"/>
                <a:gd name="T8" fmla="*/ 0 60000 65536"/>
                <a:gd name="T9" fmla="*/ 0 60000 65536"/>
                <a:gd name="T10" fmla="*/ 0 60000 65536"/>
                <a:gd name="T11" fmla="*/ 0 60000 65536"/>
                <a:gd name="T12" fmla="*/ 0 w 115"/>
                <a:gd name="T13" fmla="*/ 0 h 100"/>
                <a:gd name="T14" fmla="*/ 115 w 115"/>
                <a:gd name="T15" fmla="*/ 100 h 100"/>
              </a:gdLst>
              <a:ahLst/>
              <a:cxnLst>
                <a:cxn ang="T8">
                  <a:pos x="T0" y="T1"/>
                </a:cxn>
                <a:cxn ang="T9">
                  <a:pos x="T2" y="T3"/>
                </a:cxn>
                <a:cxn ang="T10">
                  <a:pos x="T4" y="T5"/>
                </a:cxn>
                <a:cxn ang="T11">
                  <a:pos x="T6" y="T7"/>
                </a:cxn>
              </a:cxnLst>
              <a:rect l="T12" t="T13" r="T14" b="T15"/>
              <a:pathLst>
                <a:path w="115" h="100">
                  <a:moveTo>
                    <a:pt x="0" y="18"/>
                  </a:moveTo>
                  <a:lnTo>
                    <a:pt x="115" y="0"/>
                  </a:lnTo>
                  <a:lnTo>
                    <a:pt x="63" y="100"/>
                  </a:lnTo>
                  <a:lnTo>
                    <a:pt x="0" y="18"/>
                  </a:lnTo>
                  <a:close/>
                </a:path>
              </a:pathLst>
            </a:custGeom>
            <a:solidFill>
              <a:srgbClr val="000000"/>
            </a:solidFill>
            <a:ln w="2540">
              <a:solidFill>
                <a:srgbClr val="000000"/>
              </a:solidFill>
              <a:round/>
              <a:headEnd/>
              <a:tailEnd/>
            </a:ln>
          </p:spPr>
          <p:txBody>
            <a:bodyPr/>
            <a:lstStyle/>
            <a:p>
              <a:endParaRPr lang="en-US"/>
            </a:p>
          </p:txBody>
        </p:sp>
        <p:sp>
          <p:nvSpPr>
            <p:cNvPr id="98339" name="Rectangle 21"/>
            <p:cNvSpPr>
              <a:spLocks noChangeArrowheads="1"/>
            </p:cNvSpPr>
            <p:nvPr/>
          </p:nvSpPr>
          <p:spPr bwMode="auto">
            <a:xfrm>
              <a:off x="2828" y="1118"/>
              <a:ext cx="100" cy="215"/>
            </a:xfrm>
            <a:prstGeom prst="rect">
              <a:avLst/>
            </a:prstGeom>
            <a:noFill/>
            <a:ln w="9525">
              <a:noFill/>
              <a:miter lim="800000"/>
              <a:headEnd/>
              <a:tailEnd/>
            </a:ln>
          </p:spPr>
          <p:txBody>
            <a:bodyPr wrap="none" lIns="0" tIns="0" rIns="0" bIns="0">
              <a:spAutoFit/>
            </a:bodyPr>
            <a:lstStyle/>
            <a:p>
              <a:r>
                <a:rPr lang="en-US" sz="900">
                  <a:solidFill>
                    <a:srgbClr val="000000"/>
                  </a:solidFill>
                </a:rPr>
                <a:t>1</a:t>
              </a:r>
              <a:endParaRPr lang="en-US"/>
            </a:p>
          </p:txBody>
        </p:sp>
        <p:sp>
          <p:nvSpPr>
            <p:cNvPr id="98340" name="Rectangle 22"/>
            <p:cNvSpPr>
              <a:spLocks noChangeArrowheads="1"/>
            </p:cNvSpPr>
            <p:nvPr/>
          </p:nvSpPr>
          <p:spPr bwMode="auto">
            <a:xfrm>
              <a:off x="2995" y="1993"/>
              <a:ext cx="100" cy="215"/>
            </a:xfrm>
            <a:prstGeom prst="rect">
              <a:avLst/>
            </a:prstGeom>
            <a:noFill/>
            <a:ln w="9525">
              <a:noFill/>
              <a:miter lim="800000"/>
              <a:headEnd/>
              <a:tailEnd/>
            </a:ln>
          </p:spPr>
          <p:txBody>
            <a:bodyPr wrap="none" lIns="0" tIns="0" rIns="0" bIns="0">
              <a:spAutoFit/>
            </a:bodyPr>
            <a:lstStyle/>
            <a:p>
              <a:r>
                <a:rPr lang="en-US" sz="900">
                  <a:solidFill>
                    <a:srgbClr val="000000"/>
                  </a:solidFill>
                </a:rPr>
                <a:t>2</a:t>
              </a:r>
              <a:endParaRPr lang="en-US"/>
            </a:p>
          </p:txBody>
        </p:sp>
        <p:sp>
          <p:nvSpPr>
            <p:cNvPr id="98341" name="Rectangle 23"/>
            <p:cNvSpPr>
              <a:spLocks noChangeArrowheads="1"/>
            </p:cNvSpPr>
            <p:nvPr/>
          </p:nvSpPr>
          <p:spPr bwMode="auto">
            <a:xfrm>
              <a:off x="2162" y="3176"/>
              <a:ext cx="100" cy="215"/>
            </a:xfrm>
            <a:prstGeom prst="rect">
              <a:avLst/>
            </a:prstGeom>
            <a:noFill/>
            <a:ln w="9525">
              <a:noFill/>
              <a:miter lim="800000"/>
              <a:headEnd/>
              <a:tailEnd/>
            </a:ln>
          </p:spPr>
          <p:txBody>
            <a:bodyPr wrap="none" lIns="0" tIns="0" rIns="0" bIns="0">
              <a:spAutoFit/>
            </a:bodyPr>
            <a:lstStyle/>
            <a:p>
              <a:r>
                <a:rPr lang="en-US" sz="900">
                  <a:solidFill>
                    <a:srgbClr val="000000"/>
                  </a:solidFill>
                </a:rPr>
                <a:t>3</a:t>
              </a:r>
              <a:endParaRPr lang="en-US"/>
            </a:p>
          </p:txBody>
        </p:sp>
        <p:sp>
          <p:nvSpPr>
            <p:cNvPr id="98342" name="Rectangle 24"/>
            <p:cNvSpPr>
              <a:spLocks noChangeArrowheads="1"/>
            </p:cNvSpPr>
            <p:nvPr/>
          </p:nvSpPr>
          <p:spPr bwMode="auto">
            <a:xfrm>
              <a:off x="3496" y="3176"/>
              <a:ext cx="100" cy="215"/>
            </a:xfrm>
            <a:prstGeom prst="rect">
              <a:avLst/>
            </a:prstGeom>
            <a:noFill/>
            <a:ln w="9525">
              <a:noFill/>
              <a:miter lim="800000"/>
              <a:headEnd/>
              <a:tailEnd/>
            </a:ln>
          </p:spPr>
          <p:txBody>
            <a:bodyPr wrap="none" lIns="0" tIns="0" rIns="0" bIns="0">
              <a:spAutoFit/>
            </a:bodyPr>
            <a:lstStyle/>
            <a:p>
              <a:r>
                <a:rPr lang="en-US" sz="900">
                  <a:solidFill>
                    <a:srgbClr val="000000"/>
                  </a:solidFill>
                </a:rPr>
                <a:t>4</a:t>
              </a:r>
              <a:endParaRPr lang="en-US"/>
            </a:p>
          </p:txBody>
        </p:sp>
        <p:sp>
          <p:nvSpPr>
            <p:cNvPr id="98343" name="Line 25"/>
            <p:cNvSpPr>
              <a:spLocks noChangeShapeType="1"/>
            </p:cNvSpPr>
            <p:nvPr/>
          </p:nvSpPr>
          <p:spPr bwMode="auto">
            <a:xfrm flipH="1">
              <a:off x="2262" y="2106"/>
              <a:ext cx="618" cy="926"/>
            </a:xfrm>
            <a:prstGeom prst="line">
              <a:avLst/>
            </a:prstGeom>
            <a:noFill/>
            <a:ln w="2540">
              <a:solidFill>
                <a:srgbClr val="000000"/>
              </a:solidFill>
              <a:round/>
              <a:headEnd/>
              <a:tailEnd/>
            </a:ln>
          </p:spPr>
          <p:txBody>
            <a:bodyPr/>
            <a:lstStyle/>
            <a:p>
              <a:endParaRPr lang="en-US"/>
            </a:p>
          </p:txBody>
        </p:sp>
        <p:sp>
          <p:nvSpPr>
            <p:cNvPr id="98344" name="Freeform 26"/>
            <p:cNvSpPr>
              <a:spLocks/>
            </p:cNvSpPr>
            <p:nvPr/>
          </p:nvSpPr>
          <p:spPr bwMode="auto">
            <a:xfrm>
              <a:off x="2213" y="2991"/>
              <a:ext cx="100" cy="115"/>
            </a:xfrm>
            <a:custGeom>
              <a:avLst/>
              <a:gdLst>
                <a:gd name="T0" fmla="*/ 15 w 100"/>
                <a:gd name="T1" fmla="*/ 0 h 115"/>
                <a:gd name="T2" fmla="*/ 0 w 100"/>
                <a:gd name="T3" fmla="*/ 115 h 115"/>
                <a:gd name="T4" fmla="*/ 100 w 100"/>
                <a:gd name="T5" fmla="*/ 59 h 115"/>
                <a:gd name="T6" fmla="*/ 15 w 100"/>
                <a:gd name="T7" fmla="*/ 0 h 115"/>
                <a:gd name="T8" fmla="*/ 0 60000 65536"/>
                <a:gd name="T9" fmla="*/ 0 60000 65536"/>
                <a:gd name="T10" fmla="*/ 0 60000 65536"/>
                <a:gd name="T11" fmla="*/ 0 60000 65536"/>
                <a:gd name="T12" fmla="*/ 0 w 100"/>
                <a:gd name="T13" fmla="*/ 0 h 115"/>
                <a:gd name="T14" fmla="*/ 100 w 100"/>
                <a:gd name="T15" fmla="*/ 115 h 115"/>
              </a:gdLst>
              <a:ahLst/>
              <a:cxnLst>
                <a:cxn ang="T8">
                  <a:pos x="T0" y="T1"/>
                </a:cxn>
                <a:cxn ang="T9">
                  <a:pos x="T2" y="T3"/>
                </a:cxn>
                <a:cxn ang="T10">
                  <a:pos x="T4" y="T5"/>
                </a:cxn>
                <a:cxn ang="T11">
                  <a:pos x="T6" y="T7"/>
                </a:cxn>
              </a:cxnLst>
              <a:rect l="T12" t="T13" r="T14" b="T15"/>
              <a:pathLst>
                <a:path w="100" h="115">
                  <a:moveTo>
                    <a:pt x="15" y="0"/>
                  </a:moveTo>
                  <a:lnTo>
                    <a:pt x="0" y="115"/>
                  </a:lnTo>
                  <a:lnTo>
                    <a:pt x="100" y="59"/>
                  </a:lnTo>
                  <a:lnTo>
                    <a:pt x="15" y="0"/>
                  </a:lnTo>
                  <a:close/>
                </a:path>
              </a:pathLst>
            </a:custGeom>
            <a:solidFill>
              <a:srgbClr val="000000"/>
            </a:solidFill>
            <a:ln w="2540">
              <a:solidFill>
                <a:srgbClr val="000000"/>
              </a:solidFill>
              <a:round/>
              <a:headEnd/>
              <a:tailEnd/>
            </a:ln>
          </p:spPr>
          <p:txBody>
            <a:bodyPr/>
            <a:lstStyle/>
            <a:p>
              <a:endParaRPr lang="en-US"/>
            </a:p>
          </p:txBody>
        </p:sp>
      </p:grpSp>
      <p:grpSp>
        <p:nvGrpSpPr>
          <p:cNvPr id="98310" name="Group 27"/>
          <p:cNvGrpSpPr>
            <a:grpSpLocks/>
          </p:cNvGrpSpPr>
          <p:nvPr/>
        </p:nvGrpSpPr>
        <p:grpSpPr bwMode="auto">
          <a:xfrm>
            <a:off x="6084888" y="4941888"/>
            <a:ext cx="1568450" cy="1376362"/>
            <a:chOff x="6857" y="6057"/>
            <a:chExt cx="1533" cy="1480"/>
          </a:xfrm>
        </p:grpSpPr>
        <p:sp>
          <p:nvSpPr>
            <p:cNvPr id="98311" name="Freeform 28"/>
            <p:cNvSpPr>
              <a:spLocks/>
            </p:cNvSpPr>
            <p:nvPr/>
          </p:nvSpPr>
          <p:spPr bwMode="auto">
            <a:xfrm>
              <a:off x="6990" y="6290"/>
              <a:ext cx="67" cy="63"/>
            </a:xfrm>
            <a:custGeom>
              <a:avLst/>
              <a:gdLst>
                <a:gd name="T0" fmla="*/ 0 w 67"/>
                <a:gd name="T1" fmla="*/ 30 h 63"/>
                <a:gd name="T2" fmla="*/ 8 w 67"/>
                <a:gd name="T3" fmla="*/ 11 h 63"/>
                <a:gd name="T4" fmla="*/ 22 w 67"/>
                <a:gd name="T5" fmla="*/ 0 h 63"/>
                <a:gd name="T6" fmla="*/ 45 w 67"/>
                <a:gd name="T7" fmla="*/ 0 h 63"/>
                <a:gd name="T8" fmla="*/ 59 w 67"/>
                <a:gd name="T9" fmla="*/ 11 h 63"/>
                <a:gd name="T10" fmla="*/ 67 w 67"/>
                <a:gd name="T11" fmla="*/ 30 h 63"/>
                <a:gd name="T12" fmla="*/ 59 w 67"/>
                <a:gd name="T13" fmla="*/ 48 h 63"/>
                <a:gd name="T14" fmla="*/ 45 w 67"/>
                <a:gd name="T15" fmla="*/ 63 h 63"/>
                <a:gd name="T16" fmla="*/ 22 w 67"/>
                <a:gd name="T17" fmla="*/ 63 h 63"/>
                <a:gd name="T18" fmla="*/ 8 w 67"/>
                <a:gd name="T19" fmla="*/ 48 h 63"/>
                <a:gd name="T20" fmla="*/ 0 w 67"/>
                <a:gd name="T21" fmla="*/ 30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
                <a:gd name="T34" fmla="*/ 0 h 63"/>
                <a:gd name="T35" fmla="*/ 67 w 67"/>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 h="63">
                  <a:moveTo>
                    <a:pt x="0" y="30"/>
                  </a:moveTo>
                  <a:lnTo>
                    <a:pt x="8" y="11"/>
                  </a:lnTo>
                  <a:lnTo>
                    <a:pt x="22" y="0"/>
                  </a:lnTo>
                  <a:lnTo>
                    <a:pt x="45" y="0"/>
                  </a:lnTo>
                  <a:lnTo>
                    <a:pt x="59" y="11"/>
                  </a:lnTo>
                  <a:lnTo>
                    <a:pt x="67" y="30"/>
                  </a:lnTo>
                  <a:lnTo>
                    <a:pt x="59" y="48"/>
                  </a:lnTo>
                  <a:lnTo>
                    <a:pt x="45" y="63"/>
                  </a:lnTo>
                  <a:lnTo>
                    <a:pt x="22" y="63"/>
                  </a:lnTo>
                  <a:lnTo>
                    <a:pt x="8" y="48"/>
                  </a:lnTo>
                  <a:lnTo>
                    <a:pt x="0" y="30"/>
                  </a:lnTo>
                  <a:close/>
                </a:path>
              </a:pathLst>
            </a:custGeom>
            <a:solidFill>
              <a:srgbClr val="000000"/>
            </a:solidFill>
            <a:ln w="2540">
              <a:solidFill>
                <a:srgbClr val="000000"/>
              </a:solidFill>
              <a:round/>
              <a:headEnd/>
              <a:tailEnd/>
            </a:ln>
          </p:spPr>
          <p:txBody>
            <a:bodyPr/>
            <a:lstStyle/>
            <a:p>
              <a:endParaRPr lang="en-US"/>
            </a:p>
          </p:txBody>
        </p:sp>
        <p:sp>
          <p:nvSpPr>
            <p:cNvPr id="98312" name="Freeform 29"/>
            <p:cNvSpPr>
              <a:spLocks/>
            </p:cNvSpPr>
            <p:nvPr/>
          </p:nvSpPr>
          <p:spPr bwMode="auto">
            <a:xfrm>
              <a:off x="6990" y="7290"/>
              <a:ext cx="67" cy="63"/>
            </a:xfrm>
            <a:custGeom>
              <a:avLst/>
              <a:gdLst>
                <a:gd name="T0" fmla="*/ 0 w 67"/>
                <a:gd name="T1" fmla="*/ 29 h 63"/>
                <a:gd name="T2" fmla="*/ 8 w 67"/>
                <a:gd name="T3" fmla="*/ 11 h 63"/>
                <a:gd name="T4" fmla="*/ 22 w 67"/>
                <a:gd name="T5" fmla="*/ 0 h 63"/>
                <a:gd name="T6" fmla="*/ 45 w 67"/>
                <a:gd name="T7" fmla="*/ 0 h 63"/>
                <a:gd name="T8" fmla="*/ 59 w 67"/>
                <a:gd name="T9" fmla="*/ 11 h 63"/>
                <a:gd name="T10" fmla="*/ 67 w 67"/>
                <a:gd name="T11" fmla="*/ 29 h 63"/>
                <a:gd name="T12" fmla="*/ 59 w 67"/>
                <a:gd name="T13" fmla="*/ 48 h 63"/>
                <a:gd name="T14" fmla="*/ 45 w 67"/>
                <a:gd name="T15" fmla="*/ 63 h 63"/>
                <a:gd name="T16" fmla="*/ 22 w 67"/>
                <a:gd name="T17" fmla="*/ 63 h 63"/>
                <a:gd name="T18" fmla="*/ 8 w 67"/>
                <a:gd name="T19" fmla="*/ 48 h 63"/>
                <a:gd name="T20" fmla="*/ 0 w 67"/>
                <a:gd name="T21" fmla="*/ 29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
                <a:gd name="T34" fmla="*/ 0 h 63"/>
                <a:gd name="T35" fmla="*/ 67 w 67"/>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 h="63">
                  <a:moveTo>
                    <a:pt x="0" y="29"/>
                  </a:moveTo>
                  <a:lnTo>
                    <a:pt x="8" y="11"/>
                  </a:lnTo>
                  <a:lnTo>
                    <a:pt x="22" y="0"/>
                  </a:lnTo>
                  <a:lnTo>
                    <a:pt x="45" y="0"/>
                  </a:lnTo>
                  <a:lnTo>
                    <a:pt x="59" y="11"/>
                  </a:lnTo>
                  <a:lnTo>
                    <a:pt x="67" y="29"/>
                  </a:lnTo>
                  <a:lnTo>
                    <a:pt x="59" y="48"/>
                  </a:lnTo>
                  <a:lnTo>
                    <a:pt x="45" y="63"/>
                  </a:lnTo>
                  <a:lnTo>
                    <a:pt x="22" y="63"/>
                  </a:lnTo>
                  <a:lnTo>
                    <a:pt x="8" y="48"/>
                  </a:lnTo>
                  <a:lnTo>
                    <a:pt x="0" y="29"/>
                  </a:lnTo>
                  <a:close/>
                </a:path>
              </a:pathLst>
            </a:custGeom>
            <a:solidFill>
              <a:srgbClr val="000000"/>
            </a:solidFill>
            <a:ln w="2540">
              <a:solidFill>
                <a:srgbClr val="000000"/>
              </a:solidFill>
              <a:round/>
              <a:headEnd/>
              <a:tailEnd/>
            </a:ln>
          </p:spPr>
          <p:txBody>
            <a:bodyPr/>
            <a:lstStyle/>
            <a:p>
              <a:endParaRPr lang="en-US"/>
            </a:p>
          </p:txBody>
        </p:sp>
        <p:sp>
          <p:nvSpPr>
            <p:cNvPr id="98313" name="Freeform 30"/>
            <p:cNvSpPr>
              <a:spLocks/>
            </p:cNvSpPr>
            <p:nvPr/>
          </p:nvSpPr>
          <p:spPr bwMode="auto">
            <a:xfrm>
              <a:off x="8323" y="7290"/>
              <a:ext cx="67" cy="63"/>
            </a:xfrm>
            <a:custGeom>
              <a:avLst/>
              <a:gdLst>
                <a:gd name="T0" fmla="*/ 0 w 67"/>
                <a:gd name="T1" fmla="*/ 29 h 63"/>
                <a:gd name="T2" fmla="*/ 8 w 67"/>
                <a:gd name="T3" fmla="*/ 11 h 63"/>
                <a:gd name="T4" fmla="*/ 22 w 67"/>
                <a:gd name="T5" fmla="*/ 0 h 63"/>
                <a:gd name="T6" fmla="*/ 45 w 67"/>
                <a:gd name="T7" fmla="*/ 0 h 63"/>
                <a:gd name="T8" fmla="*/ 60 w 67"/>
                <a:gd name="T9" fmla="*/ 11 h 63"/>
                <a:gd name="T10" fmla="*/ 67 w 67"/>
                <a:gd name="T11" fmla="*/ 29 h 63"/>
                <a:gd name="T12" fmla="*/ 60 w 67"/>
                <a:gd name="T13" fmla="*/ 48 h 63"/>
                <a:gd name="T14" fmla="*/ 45 w 67"/>
                <a:gd name="T15" fmla="*/ 63 h 63"/>
                <a:gd name="T16" fmla="*/ 22 w 67"/>
                <a:gd name="T17" fmla="*/ 63 h 63"/>
                <a:gd name="T18" fmla="*/ 8 w 67"/>
                <a:gd name="T19" fmla="*/ 48 h 63"/>
                <a:gd name="T20" fmla="*/ 0 w 67"/>
                <a:gd name="T21" fmla="*/ 29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
                <a:gd name="T34" fmla="*/ 0 h 63"/>
                <a:gd name="T35" fmla="*/ 67 w 67"/>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 h="63">
                  <a:moveTo>
                    <a:pt x="0" y="29"/>
                  </a:moveTo>
                  <a:lnTo>
                    <a:pt x="8" y="11"/>
                  </a:lnTo>
                  <a:lnTo>
                    <a:pt x="22" y="0"/>
                  </a:lnTo>
                  <a:lnTo>
                    <a:pt x="45" y="0"/>
                  </a:lnTo>
                  <a:lnTo>
                    <a:pt x="60" y="11"/>
                  </a:lnTo>
                  <a:lnTo>
                    <a:pt x="67" y="29"/>
                  </a:lnTo>
                  <a:lnTo>
                    <a:pt x="60" y="48"/>
                  </a:lnTo>
                  <a:lnTo>
                    <a:pt x="45" y="63"/>
                  </a:lnTo>
                  <a:lnTo>
                    <a:pt x="22" y="63"/>
                  </a:lnTo>
                  <a:lnTo>
                    <a:pt x="8" y="48"/>
                  </a:lnTo>
                  <a:lnTo>
                    <a:pt x="0" y="29"/>
                  </a:lnTo>
                  <a:close/>
                </a:path>
              </a:pathLst>
            </a:custGeom>
            <a:solidFill>
              <a:srgbClr val="000000"/>
            </a:solidFill>
            <a:ln w="2540">
              <a:solidFill>
                <a:srgbClr val="000000"/>
              </a:solidFill>
              <a:round/>
              <a:headEnd/>
              <a:tailEnd/>
            </a:ln>
          </p:spPr>
          <p:txBody>
            <a:bodyPr/>
            <a:lstStyle/>
            <a:p>
              <a:endParaRPr lang="en-US"/>
            </a:p>
          </p:txBody>
        </p:sp>
        <p:sp>
          <p:nvSpPr>
            <p:cNvPr id="98314" name="Freeform 31"/>
            <p:cNvSpPr>
              <a:spLocks/>
            </p:cNvSpPr>
            <p:nvPr/>
          </p:nvSpPr>
          <p:spPr bwMode="auto">
            <a:xfrm>
              <a:off x="6857" y="6320"/>
              <a:ext cx="166" cy="925"/>
            </a:xfrm>
            <a:custGeom>
              <a:avLst/>
              <a:gdLst>
                <a:gd name="T0" fmla="*/ 166 w 166"/>
                <a:gd name="T1" fmla="*/ 0 h 925"/>
                <a:gd name="T2" fmla="*/ 107 w 166"/>
                <a:gd name="T3" fmla="*/ 92 h 925"/>
                <a:gd name="T4" fmla="*/ 59 w 166"/>
                <a:gd name="T5" fmla="*/ 189 h 925"/>
                <a:gd name="T6" fmla="*/ 26 w 166"/>
                <a:gd name="T7" fmla="*/ 292 h 925"/>
                <a:gd name="T8" fmla="*/ 4 w 166"/>
                <a:gd name="T9" fmla="*/ 400 h 925"/>
                <a:gd name="T10" fmla="*/ 0 w 166"/>
                <a:gd name="T11" fmla="*/ 511 h 925"/>
                <a:gd name="T12" fmla="*/ 7 w 166"/>
                <a:gd name="T13" fmla="*/ 618 h 925"/>
                <a:gd name="T14" fmla="*/ 29 w 166"/>
                <a:gd name="T15" fmla="*/ 725 h 925"/>
                <a:gd name="T16" fmla="*/ 66 w 166"/>
                <a:gd name="T17" fmla="*/ 829 h 925"/>
                <a:gd name="T18" fmla="*/ 115 w 166"/>
                <a:gd name="T19" fmla="*/ 925 h 9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6"/>
                <a:gd name="T31" fmla="*/ 0 h 925"/>
                <a:gd name="T32" fmla="*/ 166 w 166"/>
                <a:gd name="T33" fmla="*/ 925 h 9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6" h="925">
                  <a:moveTo>
                    <a:pt x="166" y="0"/>
                  </a:moveTo>
                  <a:lnTo>
                    <a:pt x="107" y="92"/>
                  </a:lnTo>
                  <a:lnTo>
                    <a:pt x="59" y="189"/>
                  </a:lnTo>
                  <a:lnTo>
                    <a:pt x="26" y="292"/>
                  </a:lnTo>
                  <a:lnTo>
                    <a:pt x="4" y="400"/>
                  </a:lnTo>
                  <a:lnTo>
                    <a:pt x="0" y="511"/>
                  </a:lnTo>
                  <a:lnTo>
                    <a:pt x="7" y="618"/>
                  </a:lnTo>
                  <a:lnTo>
                    <a:pt x="29" y="725"/>
                  </a:lnTo>
                  <a:lnTo>
                    <a:pt x="66" y="829"/>
                  </a:lnTo>
                  <a:lnTo>
                    <a:pt x="115" y="925"/>
                  </a:lnTo>
                </a:path>
              </a:pathLst>
            </a:custGeom>
            <a:noFill/>
            <a:ln w="2540">
              <a:solidFill>
                <a:srgbClr val="000000"/>
              </a:solidFill>
              <a:round/>
              <a:headEnd/>
              <a:tailEnd/>
            </a:ln>
          </p:spPr>
          <p:txBody>
            <a:bodyPr/>
            <a:lstStyle/>
            <a:p>
              <a:endParaRPr lang="en-US"/>
            </a:p>
          </p:txBody>
        </p:sp>
        <p:sp>
          <p:nvSpPr>
            <p:cNvPr id="98315" name="Freeform 32"/>
            <p:cNvSpPr>
              <a:spLocks/>
            </p:cNvSpPr>
            <p:nvPr/>
          </p:nvSpPr>
          <p:spPr bwMode="auto">
            <a:xfrm>
              <a:off x="6923" y="7205"/>
              <a:ext cx="100" cy="114"/>
            </a:xfrm>
            <a:custGeom>
              <a:avLst/>
              <a:gdLst>
                <a:gd name="T0" fmla="*/ 0 w 100"/>
                <a:gd name="T1" fmla="*/ 59 h 114"/>
                <a:gd name="T2" fmla="*/ 100 w 100"/>
                <a:gd name="T3" fmla="*/ 114 h 114"/>
                <a:gd name="T4" fmla="*/ 86 w 100"/>
                <a:gd name="T5" fmla="*/ 0 h 114"/>
                <a:gd name="T6" fmla="*/ 0 w 100"/>
                <a:gd name="T7" fmla="*/ 59 h 114"/>
                <a:gd name="T8" fmla="*/ 0 60000 65536"/>
                <a:gd name="T9" fmla="*/ 0 60000 65536"/>
                <a:gd name="T10" fmla="*/ 0 60000 65536"/>
                <a:gd name="T11" fmla="*/ 0 60000 65536"/>
                <a:gd name="T12" fmla="*/ 0 w 100"/>
                <a:gd name="T13" fmla="*/ 0 h 114"/>
                <a:gd name="T14" fmla="*/ 100 w 100"/>
                <a:gd name="T15" fmla="*/ 114 h 114"/>
              </a:gdLst>
              <a:ahLst/>
              <a:cxnLst>
                <a:cxn ang="T8">
                  <a:pos x="T0" y="T1"/>
                </a:cxn>
                <a:cxn ang="T9">
                  <a:pos x="T2" y="T3"/>
                </a:cxn>
                <a:cxn ang="T10">
                  <a:pos x="T4" y="T5"/>
                </a:cxn>
                <a:cxn ang="T11">
                  <a:pos x="T6" y="T7"/>
                </a:cxn>
              </a:cxnLst>
              <a:rect l="T12" t="T13" r="T14" b="T15"/>
              <a:pathLst>
                <a:path w="100" h="114">
                  <a:moveTo>
                    <a:pt x="0" y="59"/>
                  </a:moveTo>
                  <a:lnTo>
                    <a:pt x="100" y="114"/>
                  </a:lnTo>
                  <a:lnTo>
                    <a:pt x="86" y="0"/>
                  </a:lnTo>
                  <a:lnTo>
                    <a:pt x="0" y="59"/>
                  </a:lnTo>
                  <a:close/>
                </a:path>
              </a:pathLst>
            </a:custGeom>
            <a:solidFill>
              <a:srgbClr val="000000"/>
            </a:solidFill>
            <a:ln w="2540">
              <a:solidFill>
                <a:srgbClr val="000000"/>
              </a:solidFill>
              <a:round/>
              <a:headEnd/>
              <a:tailEnd/>
            </a:ln>
          </p:spPr>
          <p:txBody>
            <a:bodyPr/>
            <a:lstStyle/>
            <a:p>
              <a:endParaRPr lang="en-US"/>
            </a:p>
          </p:txBody>
        </p:sp>
        <p:sp>
          <p:nvSpPr>
            <p:cNvPr id="98316" name="Freeform 33"/>
            <p:cNvSpPr>
              <a:spLocks/>
            </p:cNvSpPr>
            <p:nvPr/>
          </p:nvSpPr>
          <p:spPr bwMode="auto">
            <a:xfrm>
              <a:off x="7023" y="6394"/>
              <a:ext cx="167" cy="925"/>
            </a:xfrm>
            <a:custGeom>
              <a:avLst/>
              <a:gdLst>
                <a:gd name="T0" fmla="*/ 49 w 167"/>
                <a:gd name="T1" fmla="*/ 0 h 925"/>
                <a:gd name="T2" fmla="*/ 100 w 167"/>
                <a:gd name="T3" fmla="*/ 96 h 925"/>
                <a:gd name="T4" fmla="*/ 134 w 167"/>
                <a:gd name="T5" fmla="*/ 200 h 925"/>
                <a:gd name="T6" fmla="*/ 160 w 167"/>
                <a:gd name="T7" fmla="*/ 307 h 925"/>
                <a:gd name="T8" fmla="*/ 167 w 167"/>
                <a:gd name="T9" fmla="*/ 415 h 925"/>
                <a:gd name="T10" fmla="*/ 160 w 167"/>
                <a:gd name="T11" fmla="*/ 526 h 925"/>
                <a:gd name="T12" fmla="*/ 141 w 167"/>
                <a:gd name="T13" fmla="*/ 633 h 925"/>
                <a:gd name="T14" fmla="*/ 108 w 167"/>
                <a:gd name="T15" fmla="*/ 737 h 925"/>
                <a:gd name="T16" fmla="*/ 60 w 167"/>
                <a:gd name="T17" fmla="*/ 833 h 925"/>
                <a:gd name="T18" fmla="*/ 0 w 167"/>
                <a:gd name="T19" fmla="*/ 925 h 9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925"/>
                <a:gd name="T32" fmla="*/ 167 w 167"/>
                <a:gd name="T33" fmla="*/ 925 h 9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925">
                  <a:moveTo>
                    <a:pt x="49" y="0"/>
                  </a:moveTo>
                  <a:lnTo>
                    <a:pt x="100" y="96"/>
                  </a:lnTo>
                  <a:lnTo>
                    <a:pt x="134" y="200"/>
                  </a:lnTo>
                  <a:lnTo>
                    <a:pt x="160" y="307"/>
                  </a:lnTo>
                  <a:lnTo>
                    <a:pt x="167" y="415"/>
                  </a:lnTo>
                  <a:lnTo>
                    <a:pt x="160" y="526"/>
                  </a:lnTo>
                  <a:lnTo>
                    <a:pt x="141" y="633"/>
                  </a:lnTo>
                  <a:lnTo>
                    <a:pt x="108" y="737"/>
                  </a:lnTo>
                  <a:lnTo>
                    <a:pt x="60" y="833"/>
                  </a:lnTo>
                  <a:lnTo>
                    <a:pt x="0" y="925"/>
                  </a:lnTo>
                </a:path>
              </a:pathLst>
            </a:custGeom>
            <a:noFill/>
            <a:ln w="2540">
              <a:solidFill>
                <a:srgbClr val="000000"/>
              </a:solidFill>
              <a:round/>
              <a:headEnd/>
              <a:tailEnd/>
            </a:ln>
          </p:spPr>
          <p:txBody>
            <a:bodyPr/>
            <a:lstStyle/>
            <a:p>
              <a:endParaRPr lang="en-US"/>
            </a:p>
          </p:txBody>
        </p:sp>
        <p:sp>
          <p:nvSpPr>
            <p:cNvPr id="98317" name="Freeform 34"/>
            <p:cNvSpPr>
              <a:spLocks/>
            </p:cNvSpPr>
            <p:nvPr/>
          </p:nvSpPr>
          <p:spPr bwMode="auto">
            <a:xfrm>
              <a:off x="7023" y="6320"/>
              <a:ext cx="100" cy="115"/>
            </a:xfrm>
            <a:custGeom>
              <a:avLst/>
              <a:gdLst>
                <a:gd name="T0" fmla="*/ 100 w 100"/>
                <a:gd name="T1" fmla="*/ 55 h 115"/>
                <a:gd name="T2" fmla="*/ 0 w 100"/>
                <a:gd name="T3" fmla="*/ 0 h 115"/>
                <a:gd name="T4" fmla="*/ 15 w 100"/>
                <a:gd name="T5" fmla="*/ 115 h 115"/>
                <a:gd name="T6" fmla="*/ 100 w 100"/>
                <a:gd name="T7" fmla="*/ 55 h 115"/>
                <a:gd name="T8" fmla="*/ 0 60000 65536"/>
                <a:gd name="T9" fmla="*/ 0 60000 65536"/>
                <a:gd name="T10" fmla="*/ 0 60000 65536"/>
                <a:gd name="T11" fmla="*/ 0 60000 65536"/>
                <a:gd name="T12" fmla="*/ 0 w 100"/>
                <a:gd name="T13" fmla="*/ 0 h 115"/>
                <a:gd name="T14" fmla="*/ 100 w 100"/>
                <a:gd name="T15" fmla="*/ 115 h 115"/>
              </a:gdLst>
              <a:ahLst/>
              <a:cxnLst>
                <a:cxn ang="T8">
                  <a:pos x="T0" y="T1"/>
                </a:cxn>
                <a:cxn ang="T9">
                  <a:pos x="T2" y="T3"/>
                </a:cxn>
                <a:cxn ang="T10">
                  <a:pos x="T4" y="T5"/>
                </a:cxn>
                <a:cxn ang="T11">
                  <a:pos x="T6" y="T7"/>
                </a:cxn>
              </a:cxnLst>
              <a:rect l="T12" t="T13" r="T14" b="T15"/>
              <a:pathLst>
                <a:path w="100" h="115">
                  <a:moveTo>
                    <a:pt x="100" y="55"/>
                  </a:moveTo>
                  <a:lnTo>
                    <a:pt x="0" y="0"/>
                  </a:lnTo>
                  <a:lnTo>
                    <a:pt x="15" y="115"/>
                  </a:lnTo>
                  <a:lnTo>
                    <a:pt x="100" y="55"/>
                  </a:lnTo>
                  <a:close/>
                </a:path>
              </a:pathLst>
            </a:custGeom>
            <a:solidFill>
              <a:srgbClr val="000000"/>
            </a:solidFill>
            <a:ln w="2540">
              <a:solidFill>
                <a:srgbClr val="000000"/>
              </a:solidFill>
              <a:round/>
              <a:headEnd/>
              <a:tailEnd/>
            </a:ln>
          </p:spPr>
          <p:txBody>
            <a:bodyPr/>
            <a:lstStyle/>
            <a:p>
              <a:endParaRPr lang="en-US"/>
            </a:p>
          </p:txBody>
        </p:sp>
        <p:sp>
          <p:nvSpPr>
            <p:cNvPr id="98318" name="Freeform 35"/>
            <p:cNvSpPr>
              <a:spLocks/>
            </p:cNvSpPr>
            <p:nvPr/>
          </p:nvSpPr>
          <p:spPr bwMode="auto">
            <a:xfrm>
              <a:off x="7023" y="7319"/>
              <a:ext cx="1252" cy="167"/>
            </a:xfrm>
            <a:custGeom>
              <a:avLst/>
              <a:gdLst>
                <a:gd name="T0" fmla="*/ 0 w 1252"/>
                <a:gd name="T1" fmla="*/ 0 h 167"/>
                <a:gd name="T2" fmla="*/ 130 w 1252"/>
                <a:gd name="T3" fmla="*/ 63 h 167"/>
                <a:gd name="T4" fmla="*/ 267 w 1252"/>
                <a:gd name="T5" fmla="*/ 111 h 167"/>
                <a:gd name="T6" fmla="*/ 408 w 1252"/>
                <a:gd name="T7" fmla="*/ 145 h 167"/>
                <a:gd name="T8" fmla="*/ 549 w 1252"/>
                <a:gd name="T9" fmla="*/ 163 h 167"/>
                <a:gd name="T10" fmla="*/ 693 w 1252"/>
                <a:gd name="T11" fmla="*/ 167 h 167"/>
                <a:gd name="T12" fmla="*/ 837 w 1252"/>
                <a:gd name="T13" fmla="*/ 156 h 167"/>
                <a:gd name="T14" fmla="*/ 978 w 1252"/>
                <a:gd name="T15" fmla="*/ 134 h 167"/>
                <a:gd name="T16" fmla="*/ 1119 w 1252"/>
                <a:gd name="T17" fmla="*/ 93 h 167"/>
                <a:gd name="T18" fmla="*/ 1252 w 1252"/>
                <a:gd name="T19" fmla="*/ 41 h 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2"/>
                <a:gd name="T31" fmla="*/ 0 h 167"/>
                <a:gd name="T32" fmla="*/ 1252 w 1252"/>
                <a:gd name="T33" fmla="*/ 167 h 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2" h="167">
                  <a:moveTo>
                    <a:pt x="0" y="0"/>
                  </a:moveTo>
                  <a:lnTo>
                    <a:pt x="130" y="63"/>
                  </a:lnTo>
                  <a:lnTo>
                    <a:pt x="267" y="111"/>
                  </a:lnTo>
                  <a:lnTo>
                    <a:pt x="408" y="145"/>
                  </a:lnTo>
                  <a:lnTo>
                    <a:pt x="549" y="163"/>
                  </a:lnTo>
                  <a:lnTo>
                    <a:pt x="693" y="167"/>
                  </a:lnTo>
                  <a:lnTo>
                    <a:pt x="837" y="156"/>
                  </a:lnTo>
                  <a:lnTo>
                    <a:pt x="978" y="134"/>
                  </a:lnTo>
                  <a:lnTo>
                    <a:pt x="1119" y="93"/>
                  </a:lnTo>
                  <a:lnTo>
                    <a:pt x="1252" y="41"/>
                  </a:lnTo>
                </a:path>
              </a:pathLst>
            </a:custGeom>
            <a:noFill/>
            <a:ln w="2540">
              <a:solidFill>
                <a:srgbClr val="000000"/>
              </a:solidFill>
              <a:round/>
              <a:headEnd/>
              <a:tailEnd/>
            </a:ln>
          </p:spPr>
          <p:txBody>
            <a:bodyPr/>
            <a:lstStyle/>
            <a:p>
              <a:endParaRPr lang="en-US"/>
            </a:p>
          </p:txBody>
        </p:sp>
        <p:sp>
          <p:nvSpPr>
            <p:cNvPr id="98319" name="Freeform 36"/>
            <p:cNvSpPr>
              <a:spLocks/>
            </p:cNvSpPr>
            <p:nvPr/>
          </p:nvSpPr>
          <p:spPr bwMode="auto">
            <a:xfrm>
              <a:off x="8242" y="7319"/>
              <a:ext cx="115" cy="93"/>
            </a:xfrm>
            <a:custGeom>
              <a:avLst/>
              <a:gdLst>
                <a:gd name="T0" fmla="*/ 0 w 115"/>
                <a:gd name="T1" fmla="*/ 0 h 93"/>
                <a:gd name="T2" fmla="*/ 115 w 115"/>
                <a:gd name="T3" fmla="*/ 0 h 93"/>
                <a:gd name="T4" fmla="*/ 44 w 115"/>
                <a:gd name="T5" fmla="*/ 93 h 93"/>
                <a:gd name="T6" fmla="*/ 0 w 115"/>
                <a:gd name="T7" fmla="*/ 0 h 93"/>
                <a:gd name="T8" fmla="*/ 0 60000 65536"/>
                <a:gd name="T9" fmla="*/ 0 60000 65536"/>
                <a:gd name="T10" fmla="*/ 0 60000 65536"/>
                <a:gd name="T11" fmla="*/ 0 60000 65536"/>
                <a:gd name="T12" fmla="*/ 0 w 115"/>
                <a:gd name="T13" fmla="*/ 0 h 93"/>
                <a:gd name="T14" fmla="*/ 115 w 115"/>
                <a:gd name="T15" fmla="*/ 93 h 93"/>
              </a:gdLst>
              <a:ahLst/>
              <a:cxnLst>
                <a:cxn ang="T8">
                  <a:pos x="T0" y="T1"/>
                </a:cxn>
                <a:cxn ang="T9">
                  <a:pos x="T2" y="T3"/>
                </a:cxn>
                <a:cxn ang="T10">
                  <a:pos x="T4" y="T5"/>
                </a:cxn>
                <a:cxn ang="T11">
                  <a:pos x="T6" y="T7"/>
                </a:cxn>
              </a:cxnLst>
              <a:rect l="T12" t="T13" r="T14" b="T15"/>
              <a:pathLst>
                <a:path w="115" h="93">
                  <a:moveTo>
                    <a:pt x="0" y="0"/>
                  </a:moveTo>
                  <a:lnTo>
                    <a:pt x="115" y="0"/>
                  </a:lnTo>
                  <a:lnTo>
                    <a:pt x="44" y="93"/>
                  </a:lnTo>
                  <a:lnTo>
                    <a:pt x="0" y="0"/>
                  </a:lnTo>
                  <a:close/>
                </a:path>
              </a:pathLst>
            </a:custGeom>
            <a:solidFill>
              <a:srgbClr val="000000"/>
            </a:solidFill>
            <a:ln w="2540">
              <a:solidFill>
                <a:srgbClr val="000000"/>
              </a:solidFill>
              <a:round/>
              <a:headEnd/>
              <a:tailEnd/>
            </a:ln>
          </p:spPr>
          <p:txBody>
            <a:bodyPr/>
            <a:lstStyle/>
            <a:p>
              <a:endParaRPr lang="en-US"/>
            </a:p>
          </p:txBody>
        </p:sp>
        <p:sp>
          <p:nvSpPr>
            <p:cNvPr id="98320" name="Freeform 37"/>
            <p:cNvSpPr>
              <a:spLocks/>
            </p:cNvSpPr>
            <p:nvPr/>
          </p:nvSpPr>
          <p:spPr bwMode="auto">
            <a:xfrm>
              <a:off x="7101" y="7153"/>
              <a:ext cx="1256" cy="166"/>
            </a:xfrm>
            <a:custGeom>
              <a:avLst/>
              <a:gdLst>
                <a:gd name="T0" fmla="*/ 1256 w 1256"/>
                <a:gd name="T1" fmla="*/ 166 h 166"/>
                <a:gd name="T2" fmla="*/ 1126 w 1256"/>
                <a:gd name="T3" fmla="*/ 107 h 166"/>
                <a:gd name="T4" fmla="*/ 989 w 1256"/>
                <a:gd name="T5" fmla="*/ 59 h 166"/>
                <a:gd name="T6" fmla="*/ 848 w 1256"/>
                <a:gd name="T7" fmla="*/ 26 h 166"/>
                <a:gd name="T8" fmla="*/ 704 w 1256"/>
                <a:gd name="T9" fmla="*/ 4 h 166"/>
                <a:gd name="T10" fmla="*/ 559 w 1256"/>
                <a:gd name="T11" fmla="*/ 0 h 166"/>
                <a:gd name="T12" fmla="*/ 419 w 1256"/>
                <a:gd name="T13" fmla="*/ 11 h 166"/>
                <a:gd name="T14" fmla="*/ 274 w 1256"/>
                <a:gd name="T15" fmla="*/ 37 h 166"/>
                <a:gd name="T16" fmla="*/ 137 w 1256"/>
                <a:gd name="T17" fmla="*/ 74 h 166"/>
                <a:gd name="T18" fmla="*/ 0 w 1256"/>
                <a:gd name="T19" fmla="*/ 126 h 1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6"/>
                <a:gd name="T31" fmla="*/ 0 h 166"/>
                <a:gd name="T32" fmla="*/ 1256 w 1256"/>
                <a:gd name="T33" fmla="*/ 166 h 1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6" h="166">
                  <a:moveTo>
                    <a:pt x="1256" y="166"/>
                  </a:moveTo>
                  <a:lnTo>
                    <a:pt x="1126" y="107"/>
                  </a:lnTo>
                  <a:lnTo>
                    <a:pt x="989" y="59"/>
                  </a:lnTo>
                  <a:lnTo>
                    <a:pt x="848" y="26"/>
                  </a:lnTo>
                  <a:lnTo>
                    <a:pt x="704" y="4"/>
                  </a:lnTo>
                  <a:lnTo>
                    <a:pt x="559" y="0"/>
                  </a:lnTo>
                  <a:lnTo>
                    <a:pt x="419" y="11"/>
                  </a:lnTo>
                  <a:lnTo>
                    <a:pt x="274" y="37"/>
                  </a:lnTo>
                  <a:lnTo>
                    <a:pt x="137" y="74"/>
                  </a:lnTo>
                  <a:lnTo>
                    <a:pt x="0" y="126"/>
                  </a:lnTo>
                </a:path>
              </a:pathLst>
            </a:custGeom>
            <a:noFill/>
            <a:ln w="2540">
              <a:solidFill>
                <a:srgbClr val="000000"/>
              </a:solidFill>
              <a:round/>
              <a:headEnd/>
              <a:tailEnd/>
            </a:ln>
          </p:spPr>
          <p:txBody>
            <a:bodyPr/>
            <a:lstStyle/>
            <a:p>
              <a:endParaRPr lang="en-US"/>
            </a:p>
          </p:txBody>
        </p:sp>
        <p:sp>
          <p:nvSpPr>
            <p:cNvPr id="98321" name="Freeform 38"/>
            <p:cNvSpPr>
              <a:spLocks/>
            </p:cNvSpPr>
            <p:nvPr/>
          </p:nvSpPr>
          <p:spPr bwMode="auto">
            <a:xfrm>
              <a:off x="7023" y="7227"/>
              <a:ext cx="115" cy="92"/>
            </a:xfrm>
            <a:custGeom>
              <a:avLst/>
              <a:gdLst>
                <a:gd name="T0" fmla="*/ 67 w 115"/>
                <a:gd name="T1" fmla="*/ 0 h 92"/>
                <a:gd name="T2" fmla="*/ 0 w 115"/>
                <a:gd name="T3" fmla="*/ 92 h 92"/>
                <a:gd name="T4" fmla="*/ 115 w 115"/>
                <a:gd name="T5" fmla="*/ 92 h 92"/>
                <a:gd name="T6" fmla="*/ 67 w 115"/>
                <a:gd name="T7" fmla="*/ 0 h 92"/>
                <a:gd name="T8" fmla="*/ 0 60000 65536"/>
                <a:gd name="T9" fmla="*/ 0 60000 65536"/>
                <a:gd name="T10" fmla="*/ 0 60000 65536"/>
                <a:gd name="T11" fmla="*/ 0 60000 65536"/>
                <a:gd name="T12" fmla="*/ 0 w 115"/>
                <a:gd name="T13" fmla="*/ 0 h 92"/>
                <a:gd name="T14" fmla="*/ 115 w 115"/>
                <a:gd name="T15" fmla="*/ 92 h 92"/>
              </a:gdLst>
              <a:ahLst/>
              <a:cxnLst>
                <a:cxn ang="T8">
                  <a:pos x="T0" y="T1"/>
                </a:cxn>
                <a:cxn ang="T9">
                  <a:pos x="T2" y="T3"/>
                </a:cxn>
                <a:cxn ang="T10">
                  <a:pos x="T4" y="T5"/>
                </a:cxn>
                <a:cxn ang="T11">
                  <a:pos x="T6" y="T7"/>
                </a:cxn>
              </a:cxnLst>
              <a:rect l="T12" t="T13" r="T14" b="T15"/>
              <a:pathLst>
                <a:path w="115" h="92">
                  <a:moveTo>
                    <a:pt x="67" y="0"/>
                  </a:moveTo>
                  <a:lnTo>
                    <a:pt x="0" y="92"/>
                  </a:lnTo>
                  <a:lnTo>
                    <a:pt x="115" y="92"/>
                  </a:lnTo>
                  <a:lnTo>
                    <a:pt x="67" y="0"/>
                  </a:lnTo>
                  <a:close/>
                </a:path>
              </a:pathLst>
            </a:custGeom>
            <a:solidFill>
              <a:srgbClr val="000000"/>
            </a:solidFill>
            <a:ln w="2540">
              <a:solidFill>
                <a:srgbClr val="000000"/>
              </a:solidFill>
              <a:round/>
              <a:headEnd/>
              <a:tailEnd/>
            </a:ln>
          </p:spPr>
          <p:txBody>
            <a:bodyPr/>
            <a:lstStyle/>
            <a:p>
              <a:endParaRPr lang="en-US"/>
            </a:p>
          </p:txBody>
        </p:sp>
        <p:sp>
          <p:nvSpPr>
            <p:cNvPr id="98322" name="Rectangle 39"/>
            <p:cNvSpPr>
              <a:spLocks noChangeArrowheads="1"/>
            </p:cNvSpPr>
            <p:nvPr/>
          </p:nvSpPr>
          <p:spPr bwMode="auto">
            <a:xfrm>
              <a:off x="6972" y="6057"/>
              <a:ext cx="62" cy="147"/>
            </a:xfrm>
            <a:prstGeom prst="rect">
              <a:avLst/>
            </a:prstGeom>
            <a:noFill/>
            <a:ln w="9525">
              <a:noFill/>
              <a:miter lim="800000"/>
              <a:headEnd/>
              <a:tailEnd/>
            </a:ln>
          </p:spPr>
          <p:txBody>
            <a:bodyPr wrap="none" lIns="0" tIns="0" rIns="0" bIns="0">
              <a:spAutoFit/>
            </a:bodyPr>
            <a:lstStyle/>
            <a:p>
              <a:r>
                <a:rPr lang="en-US" sz="900">
                  <a:solidFill>
                    <a:srgbClr val="000000"/>
                  </a:solidFill>
                </a:rPr>
                <a:t>1</a:t>
              </a:r>
              <a:endParaRPr lang="en-US"/>
            </a:p>
          </p:txBody>
        </p:sp>
        <p:sp>
          <p:nvSpPr>
            <p:cNvPr id="98323" name="Rectangle 40"/>
            <p:cNvSpPr>
              <a:spLocks noChangeArrowheads="1"/>
            </p:cNvSpPr>
            <p:nvPr/>
          </p:nvSpPr>
          <p:spPr bwMode="auto">
            <a:xfrm>
              <a:off x="6972" y="7352"/>
              <a:ext cx="62" cy="147"/>
            </a:xfrm>
            <a:prstGeom prst="rect">
              <a:avLst/>
            </a:prstGeom>
            <a:noFill/>
            <a:ln w="9525">
              <a:noFill/>
              <a:miter lim="800000"/>
              <a:headEnd/>
              <a:tailEnd/>
            </a:ln>
          </p:spPr>
          <p:txBody>
            <a:bodyPr wrap="none" lIns="0" tIns="0" rIns="0" bIns="0">
              <a:spAutoFit/>
            </a:bodyPr>
            <a:lstStyle/>
            <a:p>
              <a:r>
                <a:rPr lang="en-US" sz="900">
                  <a:solidFill>
                    <a:srgbClr val="000000"/>
                  </a:solidFill>
                </a:rPr>
                <a:t>2</a:t>
              </a:r>
              <a:endParaRPr lang="en-US"/>
            </a:p>
          </p:txBody>
        </p:sp>
        <p:sp>
          <p:nvSpPr>
            <p:cNvPr id="98324" name="Rectangle 41"/>
            <p:cNvSpPr>
              <a:spLocks noChangeArrowheads="1"/>
            </p:cNvSpPr>
            <p:nvPr/>
          </p:nvSpPr>
          <p:spPr bwMode="auto">
            <a:xfrm>
              <a:off x="8308" y="7390"/>
              <a:ext cx="62" cy="147"/>
            </a:xfrm>
            <a:prstGeom prst="rect">
              <a:avLst/>
            </a:prstGeom>
            <a:noFill/>
            <a:ln w="9525">
              <a:noFill/>
              <a:miter lim="800000"/>
              <a:headEnd/>
              <a:tailEnd/>
            </a:ln>
          </p:spPr>
          <p:txBody>
            <a:bodyPr wrap="none" lIns="0" tIns="0" rIns="0" bIns="0">
              <a:spAutoFit/>
            </a:bodyPr>
            <a:lstStyle/>
            <a:p>
              <a:r>
                <a:rPr lang="en-US" sz="900">
                  <a:solidFill>
                    <a:srgbClr val="000000"/>
                  </a:solidFill>
                </a:rPr>
                <a:t>3</a:t>
              </a:r>
              <a:endParaRPr lang="en-US"/>
            </a:p>
          </p:txBody>
        </p:sp>
      </p:gr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sz="4000" b="1" dirty="0" err="1" smtClean="0">
                <a:solidFill>
                  <a:srgbClr val="FFC000"/>
                </a:solidFill>
              </a:rPr>
              <a:t>Upagraph</a:t>
            </a:r>
            <a:r>
              <a:rPr lang="en-US" sz="4000" b="1" dirty="0" smtClean="0">
                <a:solidFill>
                  <a:srgbClr val="FFC000"/>
                </a:solidFill>
              </a:rPr>
              <a:t> (</a:t>
            </a:r>
            <a:r>
              <a:rPr lang="en-US" sz="4000" b="1" i="1" dirty="0" err="1" smtClean="0">
                <a:solidFill>
                  <a:srgbClr val="FFC000"/>
                </a:solidFill>
              </a:rPr>
              <a:t>Subgraph</a:t>
            </a:r>
            <a:r>
              <a:rPr lang="en-US" sz="4000" b="1" dirty="0" smtClean="0">
                <a:solidFill>
                  <a:srgbClr val="FFC000"/>
                </a:solidFill>
              </a:rPr>
              <a:t>) </a:t>
            </a:r>
            <a:r>
              <a:rPr lang="en-US" sz="4000" b="1" dirty="0" err="1" smtClean="0">
                <a:solidFill>
                  <a:srgbClr val="FFC000"/>
                </a:solidFill>
              </a:rPr>
              <a:t>dan</a:t>
            </a:r>
            <a:r>
              <a:rPr lang="en-US" sz="4000" b="1" dirty="0" smtClean="0">
                <a:solidFill>
                  <a:srgbClr val="FFC000"/>
                </a:solidFill>
              </a:rPr>
              <a:t> </a:t>
            </a:r>
            <a:r>
              <a:rPr lang="en-US" sz="4000" b="1" dirty="0" err="1" smtClean="0">
                <a:solidFill>
                  <a:srgbClr val="FFC000"/>
                </a:solidFill>
              </a:rPr>
              <a:t>Komplemen</a:t>
            </a:r>
            <a:r>
              <a:rPr lang="en-US" sz="4000" b="1" dirty="0" smtClean="0">
                <a:solidFill>
                  <a:srgbClr val="FFC000"/>
                </a:solidFill>
              </a:rPr>
              <a:t> </a:t>
            </a:r>
            <a:r>
              <a:rPr lang="en-US" sz="4000" b="1" dirty="0" err="1" smtClean="0">
                <a:solidFill>
                  <a:srgbClr val="FFC000"/>
                </a:solidFill>
              </a:rPr>
              <a:t>Upagraph</a:t>
            </a:r>
            <a:endParaRPr lang="en-US" sz="4000" dirty="0" smtClean="0">
              <a:solidFill>
                <a:srgbClr val="FFC000"/>
              </a:solidFill>
            </a:endParaRPr>
          </a:p>
        </p:txBody>
      </p:sp>
      <p:sp>
        <p:nvSpPr>
          <p:cNvPr id="99331" name="Rectangle 3"/>
          <p:cNvSpPr>
            <a:spLocks noGrp="1" noChangeArrowheads="1"/>
          </p:cNvSpPr>
          <p:nvPr>
            <p:ph type="body" idx="1"/>
          </p:nvPr>
        </p:nvSpPr>
        <p:spPr/>
        <p:txBody>
          <a:bodyPr/>
          <a:lstStyle/>
          <a:p>
            <a:pPr eaLnBrk="1" hangingPunct="1">
              <a:lnSpc>
                <a:spcPct val="90000"/>
              </a:lnSpc>
            </a:pPr>
            <a:r>
              <a:rPr lang="en-US" dirty="0" err="1" smtClean="0"/>
              <a:t>Misalkan</a:t>
            </a:r>
            <a:r>
              <a:rPr lang="en-US" dirty="0" smtClean="0"/>
              <a:t> </a:t>
            </a:r>
            <a:r>
              <a:rPr lang="en-US" i="1" dirty="0" smtClean="0"/>
              <a:t>G</a:t>
            </a:r>
            <a:r>
              <a:rPr lang="en-US" dirty="0" smtClean="0"/>
              <a:t> = (</a:t>
            </a:r>
            <a:r>
              <a:rPr lang="en-US" i="1" dirty="0" smtClean="0"/>
              <a:t>V</a:t>
            </a:r>
            <a:r>
              <a:rPr lang="en-US" dirty="0" smtClean="0"/>
              <a:t>, </a:t>
            </a:r>
            <a:r>
              <a:rPr lang="en-US" i="1" dirty="0" smtClean="0"/>
              <a:t>E</a:t>
            </a:r>
            <a:r>
              <a:rPr lang="en-US" dirty="0" smtClean="0"/>
              <a:t>) </a:t>
            </a:r>
            <a:r>
              <a:rPr lang="en-US" dirty="0" err="1" smtClean="0"/>
              <a:t>adalah</a:t>
            </a:r>
            <a:r>
              <a:rPr lang="en-US" dirty="0" smtClean="0"/>
              <a:t> </a:t>
            </a:r>
            <a:r>
              <a:rPr lang="en-US" dirty="0" err="1" smtClean="0"/>
              <a:t>sebuah</a:t>
            </a:r>
            <a:r>
              <a:rPr lang="en-US" dirty="0" smtClean="0"/>
              <a:t> graph. </a:t>
            </a:r>
          </a:p>
          <a:p>
            <a:pPr marL="522288" lvl="1" indent="-65088" eaLnBrk="1" hangingPunct="1">
              <a:lnSpc>
                <a:spcPct val="90000"/>
              </a:lnSpc>
              <a:buFont typeface="Wingdings" pitchFamily="2" charset="2"/>
              <a:buNone/>
            </a:pPr>
            <a:r>
              <a:rPr lang="en-US" i="1" dirty="0" smtClean="0"/>
              <a:t>G</a:t>
            </a:r>
            <a:r>
              <a:rPr lang="en-US" dirty="0" smtClean="0"/>
              <a:t>1 = (</a:t>
            </a:r>
            <a:r>
              <a:rPr lang="en-US" i="1" dirty="0" smtClean="0"/>
              <a:t>V</a:t>
            </a:r>
            <a:r>
              <a:rPr lang="en-US" baseline="-25000" dirty="0" smtClean="0"/>
              <a:t>1</a:t>
            </a:r>
            <a:r>
              <a:rPr lang="en-US" dirty="0" smtClean="0"/>
              <a:t>, </a:t>
            </a:r>
            <a:r>
              <a:rPr lang="en-US" i="1" dirty="0" smtClean="0"/>
              <a:t>E</a:t>
            </a:r>
            <a:r>
              <a:rPr lang="en-US" baseline="-25000" dirty="0" smtClean="0"/>
              <a:t>1</a:t>
            </a:r>
            <a:r>
              <a:rPr lang="en-US" dirty="0" smtClean="0"/>
              <a:t>) </a:t>
            </a:r>
            <a:r>
              <a:rPr lang="en-US" dirty="0" err="1" smtClean="0"/>
              <a:t>adalah</a:t>
            </a:r>
            <a:r>
              <a:rPr lang="en-US" dirty="0" smtClean="0"/>
              <a:t> </a:t>
            </a:r>
            <a:r>
              <a:rPr lang="en-US" b="1" dirty="0" err="1" smtClean="0"/>
              <a:t>upagraph</a:t>
            </a:r>
            <a:r>
              <a:rPr lang="en-US" dirty="0" smtClean="0"/>
              <a:t> (</a:t>
            </a:r>
            <a:r>
              <a:rPr lang="en-US" i="1" dirty="0" err="1" smtClean="0"/>
              <a:t>subgraph</a:t>
            </a:r>
            <a:r>
              <a:rPr lang="en-US" dirty="0" smtClean="0"/>
              <a:t>) </a:t>
            </a:r>
            <a:r>
              <a:rPr lang="en-US" dirty="0" err="1" smtClean="0"/>
              <a:t>dari</a:t>
            </a:r>
            <a:r>
              <a:rPr lang="en-US" dirty="0" smtClean="0"/>
              <a:t> </a:t>
            </a:r>
            <a:r>
              <a:rPr lang="en-US" i="1" dirty="0" smtClean="0"/>
              <a:t>G</a:t>
            </a:r>
            <a:r>
              <a:rPr lang="en-US" dirty="0" smtClean="0"/>
              <a:t> </a:t>
            </a:r>
            <a:r>
              <a:rPr lang="en-US" dirty="0" err="1" smtClean="0"/>
              <a:t>jika</a:t>
            </a:r>
            <a:r>
              <a:rPr lang="en-US" dirty="0" smtClean="0"/>
              <a:t> </a:t>
            </a:r>
            <a:r>
              <a:rPr lang="en-US" i="1" dirty="0" smtClean="0"/>
              <a:t>V</a:t>
            </a:r>
            <a:r>
              <a:rPr lang="en-US" baseline="-25000" dirty="0" smtClean="0"/>
              <a:t>1</a:t>
            </a:r>
            <a:r>
              <a:rPr lang="en-US" dirty="0" smtClean="0"/>
              <a:t>  </a:t>
            </a:r>
            <a:r>
              <a:rPr lang="en-US" dirty="0" smtClean="0">
                <a:sym typeface="Symbol" pitchFamily="18" charset="2"/>
              </a:rPr>
              <a:t></a:t>
            </a:r>
            <a:r>
              <a:rPr lang="en-US" dirty="0" smtClean="0"/>
              <a:t> </a:t>
            </a:r>
            <a:r>
              <a:rPr lang="en-US" i="1" dirty="0" smtClean="0"/>
              <a:t>V</a:t>
            </a:r>
            <a:r>
              <a:rPr lang="en-US" dirty="0" smtClean="0"/>
              <a:t> </a:t>
            </a:r>
            <a:r>
              <a:rPr lang="en-US" dirty="0" err="1" smtClean="0"/>
              <a:t>dan</a:t>
            </a:r>
            <a:r>
              <a:rPr lang="en-US" dirty="0" smtClean="0"/>
              <a:t> </a:t>
            </a:r>
            <a:r>
              <a:rPr lang="en-US" i="1" dirty="0" smtClean="0"/>
              <a:t>E</a:t>
            </a:r>
            <a:r>
              <a:rPr lang="en-US" baseline="-25000" dirty="0" smtClean="0"/>
              <a:t>1</a:t>
            </a:r>
            <a:r>
              <a:rPr lang="en-US" dirty="0" smtClean="0"/>
              <a:t> </a:t>
            </a:r>
            <a:r>
              <a:rPr lang="en-US" dirty="0" smtClean="0">
                <a:sym typeface="Symbol" pitchFamily="18" charset="2"/>
              </a:rPr>
              <a:t></a:t>
            </a:r>
            <a:r>
              <a:rPr lang="en-US" dirty="0" smtClean="0"/>
              <a:t> </a:t>
            </a:r>
            <a:r>
              <a:rPr lang="en-US" i="1" dirty="0" smtClean="0"/>
              <a:t>E</a:t>
            </a:r>
            <a:r>
              <a:rPr lang="en-US" dirty="0" smtClean="0"/>
              <a:t>.</a:t>
            </a:r>
            <a:endParaRPr lang="en-US" b="1" dirty="0" smtClean="0"/>
          </a:p>
          <a:p>
            <a:pPr eaLnBrk="1" hangingPunct="1">
              <a:lnSpc>
                <a:spcPct val="90000"/>
              </a:lnSpc>
            </a:pPr>
            <a:r>
              <a:rPr lang="en-US" b="1" dirty="0" err="1" smtClean="0"/>
              <a:t>Komplemen</a:t>
            </a:r>
            <a:r>
              <a:rPr lang="en-US" dirty="0" smtClean="0"/>
              <a:t> </a:t>
            </a:r>
            <a:r>
              <a:rPr lang="en-US" dirty="0" err="1" smtClean="0"/>
              <a:t>dari</a:t>
            </a:r>
            <a:r>
              <a:rPr lang="en-US" dirty="0" smtClean="0"/>
              <a:t> </a:t>
            </a:r>
            <a:r>
              <a:rPr lang="en-US" dirty="0" err="1" smtClean="0"/>
              <a:t>upagraph</a:t>
            </a:r>
            <a:r>
              <a:rPr lang="en-US" dirty="0" smtClean="0"/>
              <a:t> </a:t>
            </a:r>
            <a:r>
              <a:rPr lang="en-US" i="1" dirty="0" smtClean="0"/>
              <a:t>G</a:t>
            </a:r>
            <a:r>
              <a:rPr lang="en-US" baseline="-25000" dirty="0" smtClean="0"/>
              <a:t>1</a:t>
            </a:r>
            <a:r>
              <a:rPr lang="en-US" dirty="0" smtClean="0"/>
              <a:t> </a:t>
            </a:r>
            <a:r>
              <a:rPr lang="en-US" dirty="0" err="1" smtClean="0"/>
              <a:t>terhadap</a:t>
            </a:r>
            <a:r>
              <a:rPr lang="en-US" dirty="0" smtClean="0"/>
              <a:t> graph </a:t>
            </a:r>
            <a:r>
              <a:rPr lang="en-US" i="1" dirty="0" smtClean="0"/>
              <a:t>G</a:t>
            </a:r>
            <a:r>
              <a:rPr lang="en-US" dirty="0" smtClean="0"/>
              <a:t> </a:t>
            </a:r>
            <a:r>
              <a:rPr lang="en-US" dirty="0" err="1" smtClean="0"/>
              <a:t>adalah</a:t>
            </a:r>
            <a:r>
              <a:rPr lang="en-US" dirty="0" smtClean="0"/>
              <a:t> graph </a:t>
            </a:r>
            <a:r>
              <a:rPr lang="en-US" i="1" dirty="0" smtClean="0"/>
              <a:t>G</a:t>
            </a:r>
            <a:r>
              <a:rPr lang="en-US" baseline="-25000" dirty="0" smtClean="0"/>
              <a:t>2</a:t>
            </a:r>
            <a:r>
              <a:rPr lang="en-US" dirty="0" smtClean="0"/>
              <a:t> = (</a:t>
            </a:r>
            <a:r>
              <a:rPr lang="en-US" i="1" dirty="0" smtClean="0"/>
              <a:t>V</a:t>
            </a:r>
            <a:r>
              <a:rPr lang="en-US" baseline="-25000" dirty="0" smtClean="0"/>
              <a:t>2</a:t>
            </a:r>
            <a:r>
              <a:rPr lang="en-US" dirty="0" smtClean="0"/>
              <a:t>, </a:t>
            </a:r>
            <a:r>
              <a:rPr lang="en-US" i="1" dirty="0" smtClean="0"/>
              <a:t>E</a:t>
            </a:r>
            <a:r>
              <a:rPr lang="en-US" baseline="-25000" dirty="0" smtClean="0"/>
              <a:t>2</a:t>
            </a:r>
            <a:r>
              <a:rPr lang="en-US" dirty="0" smtClean="0"/>
              <a:t>) </a:t>
            </a:r>
            <a:r>
              <a:rPr lang="en-US" dirty="0" err="1" smtClean="0"/>
              <a:t>sedemikian</a:t>
            </a:r>
            <a:r>
              <a:rPr lang="en-US" dirty="0" smtClean="0"/>
              <a:t> </a:t>
            </a:r>
            <a:r>
              <a:rPr lang="en-US" dirty="0" err="1" smtClean="0"/>
              <a:t>sehingga</a:t>
            </a:r>
            <a:r>
              <a:rPr lang="en-US" dirty="0" smtClean="0"/>
              <a:t> </a:t>
            </a:r>
            <a:r>
              <a:rPr lang="en-US" i="1" dirty="0" smtClean="0"/>
              <a:t>E</a:t>
            </a:r>
            <a:r>
              <a:rPr lang="en-US" baseline="-25000" dirty="0" smtClean="0"/>
              <a:t>2</a:t>
            </a:r>
            <a:r>
              <a:rPr lang="en-US" dirty="0" smtClean="0"/>
              <a:t> = </a:t>
            </a:r>
            <a:r>
              <a:rPr lang="en-US" i="1" dirty="0" smtClean="0"/>
              <a:t>E</a:t>
            </a:r>
            <a:r>
              <a:rPr lang="en-US" dirty="0" smtClean="0"/>
              <a:t> - </a:t>
            </a:r>
            <a:r>
              <a:rPr lang="en-US" i="1" dirty="0" smtClean="0"/>
              <a:t>E</a:t>
            </a:r>
            <a:r>
              <a:rPr lang="en-US" baseline="-25000" dirty="0" smtClean="0"/>
              <a:t>1</a:t>
            </a:r>
            <a:r>
              <a:rPr lang="en-US" dirty="0" smtClean="0"/>
              <a:t> </a:t>
            </a:r>
            <a:r>
              <a:rPr lang="en-US" dirty="0" err="1" smtClean="0"/>
              <a:t>dan</a:t>
            </a:r>
            <a:r>
              <a:rPr lang="en-US" dirty="0" smtClean="0"/>
              <a:t> </a:t>
            </a:r>
            <a:r>
              <a:rPr lang="en-US" i="1" dirty="0" smtClean="0"/>
              <a:t>V</a:t>
            </a:r>
            <a:r>
              <a:rPr lang="en-US" baseline="-25000" dirty="0" smtClean="0"/>
              <a:t>2</a:t>
            </a:r>
            <a:r>
              <a:rPr lang="en-US" dirty="0" smtClean="0"/>
              <a:t> </a:t>
            </a:r>
            <a:r>
              <a:rPr lang="en-US" dirty="0" err="1" smtClean="0"/>
              <a:t>adalah</a:t>
            </a:r>
            <a:r>
              <a:rPr lang="en-US" dirty="0" smtClean="0"/>
              <a:t> </a:t>
            </a:r>
            <a:r>
              <a:rPr lang="en-US" dirty="0" err="1" smtClean="0"/>
              <a:t>himpunan</a:t>
            </a:r>
            <a:r>
              <a:rPr lang="en-US" dirty="0" smtClean="0"/>
              <a:t> </a:t>
            </a:r>
            <a:r>
              <a:rPr lang="en-US" dirty="0" err="1" smtClean="0"/>
              <a:t>simpul</a:t>
            </a:r>
            <a:r>
              <a:rPr lang="en-US" dirty="0" smtClean="0"/>
              <a:t> yang </a:t>
            </a:r>
            <a:r>
              <a:rPr lang="en-US" dirty="0" err="1" smtClean="0"/>
              <a:t>anggota-anggota</a:t>
            </a:r>
            <a:r>
              <a:rPr lang="en-US" dirty="0" smtClean="0"/>
              <a:t> </a:t>
            </a:r>
            <a:r>
              <a:rPr lang="en-US" i="1" dirty="0" smtClean="0"/>
              <a:t>E</a:t>
            </a:r>
            <a:r>
              <a:rPr lang="en-US" baseline="-25000" dirty="0" smtClean="0"/>
              <a:t>2</a:t>
            </a:r>
            <a:r>
              <a:rPr lang="en-US" dirty="0" smtClean="0"/>
              <a:t> </a:t>
            </a:r>
            <a:r>
              <a:rPr lang="en-US" dirty="0" err="1" smtClean="0"/>
              <a:t>bersisian</a:t>
            </a:r>
            <a:r>
              <a:rPr lang="en-US" dirty="0" smtClean="0"/>
              <a:t> </a:t>
            </a:r>
            <a:r>
              <a:rPr lang="en-US" dirty="0" err="1" smtClean="0"/>
              <a:t>dengannya</a:t>
            </a:r>
            <a:r>
              <a:rPr lang="en-US" dirty="0" smtClean="0"/>
              <a:t>.</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id-ID" dirty="0" smtClean="0"/>
              <a:t>Graph</a:t>
            </a:r>
            <a:endParaRPr lang="en-US" dirty="0" smtClean="0"/>
          </a:p>
        </p:txBody>
      </p:sp>
      <p:sp>
        <p:nvSpPr>
          <p:cNvPr id="65539" name="Rectangle 3"/>
          <p:cNvSpPr>
            <a:spLocks noGrp="1" noChangeArrowheads="1"/>
          </p:cNvSpPr>
          <p:nvPr>
            <p:ph type="body" idx="1"/>
          </p:nvPr>
        </p:nvSpPr>
        <p:spPr/>
        <p:txBody>
          <a:bodyPr/>
          <a:lstStyle/>
          <a:p>
            <a:pPr marL="0" indent="0" eaLnBrk="1" hangingPunct="1">
              <a:lnSpc>
                <a:spcPct val="90000"/>
              </a:lnSpc>
              <a:buFont typeface="Wingdings" pitchFamily="2" charset="2"/>
              <a:buNone/>
            </a:pPr>
            <a:r>
              <a:rPr lang="en-US" dirty="0" smtClean="0"/>
              <a:t>Graph yang </a:t>
            </a:r>
            <a:r>
              <a:rPr lang="en-US" dirty="0" err="1" smtClean="0"/>
              <a:t>merepresentasikan</a:t>
            </a:r>
            <a:r>
              <a:rPr lang="en-US" dirty="0" smtClean="0"/>
              <a:t> </a:t>
            </a:r>
            <a:r>
              <a:rPr lang="en-US" dirty="0" err="1" smtClean="0"/>
              <a:t>jembatan</a:t>
            </a:r>
            <a:r>
              <a:rPr lang="en-US" dirty="0" smtClean="0"/>
              <a:t> </a:t>
            </a:r>
            <a:r>
              <a:rPr lang="en-US" dirty="0" err="1" smtClean="0"/>
              <a:t>K</a:t>
            </a:r>
            <a:r>
              <a:rPr lang="en-US" dirty="0" err="1" smtClean="0">
                <a:latin typeface="Courier New" pitchFamily="49" charset="0"/>
                <a:cs typeface="Courier New" pitchFamily="49" charset="0"/>
                <a:sym typeface="Courier New" pitchFamily="49" charset="0"/>
              </a:rPr>
              <a:t>Ö</a:t>
            </a:r>
            <a:r>
              <a:rPr lang="en-US" dirty="0" err="1" smtClean="0"/>
              <a:t>nigsberg</a:t>
            </a:r>
            <a:r>
              <a:rPr lang="en-US" dirty="0" smtClean="0"/>
              <a:t>:</a:t>
            </a:r>
          </a:p>
          <a:p>
            <a:pPr marL="0" indent="0" eaLnBrk="1" hangingPunct="1">
              <a:lnSpc>
                <a:spcPct val="90000"/>
              </a:lnSpc>
              <a:buFont typeface="Wingdings" pitchFamily="2" charset="2"/>
              <a:buNone/>
            </a:pPr>
            <a:r>
              <a:rPr lang="en-US" dirty="0" smtClean="0"/>
              <a:t>	</a:t>
            </a:r>
            <a:r>
              <a:rPr lang="en-US" dirty="0" err="1" smtClean="0"/>
              <a:t>Simpul</a:t>
            </a:r>
            <a:r>
              <a:rPr lang="en-US" dirty="0" smtClean="0"/>
              <a:t> (</a:t>
            </a:r>
            <a:r>
              <a:rPr lang="en-US" i="1" dirty="0" smtClean="0"/>
              <a:t>vertex</a:t>
            </a:r>
            <a:r>
              <a:rPr lang="en-US" dirty="0" smtClean="0"/>
              <a:t>) </a:t>
            </a:r>
            <a:r>
              <a:rPr lang="en-US" dirty="0" smtClean="0">
                <a:sym typeface="Wingdings" pitchFamily="2" charset="2"/>
              </a:rPr>
              <a:t></a:t>
            </a:r>
            <a:r>
              <a:rPr lang="en-US" dirty="0" smtClean="0"/>
              <a:t> </a:t>
            </a:r>
            <a:r>
              <a:rPr lang="en-US" dirty="0" err="1" smtClean="0"/>
              <a:t>menyatakan</a:t>
            </a:r>
            <a:r>
              <a:rPr lang="en-US" dirty="0" smtClean="0"/>
              <a:t> </a:t>
            </a:r>
            <a:r>
              <a:rPr lang="en-US" dirty="0" err="1" smtClean="0"/>
              <a:t>daratan</a:t>
            </a:r>
            <a:endParaRPr lang="en-US" dirty="0" smtClean="0"/>
          </a:p>
          <a:p>
            <a:pPr marL="0" indent="0" eaLnBrk="1" hangingPunct="1">
              <a:lnSpc>
                <a:spcPct val="90000"/>
              </a:lnSpc>
              <a:buFont typeface="Wingdings" pitchFamily="2" charset="2"/>
              <a:buNone/>
            </a:pPr>
            <a:r>
              <a:rPr lang="en-US" dirty="0" smtClean="0"/>
              <a:t>	</a:t>
            </a:r>
            <a:r>
              <a:rPr lang="en-US" dirty="0" err="1" smtClean="0"/>
              <a:t>Sisi</a:t>
            </a:r>
            <a:r>
              <a:rPr lang="en-US" dirty="0" smtClean="0"/>
              <a:t> (</a:t>
            </a:r>
            <a:r>
              <a:rPr lang="en-US" i="1" dirty="0" smtClean="0"/>
              <a:t>edge</a:t>
            </a:r>
            <a:r>
              <a:rPr lang="en-US" dirty="0" smtClean="0"/>
              <a:t>)	 </a:t>
            </a:r>
            <a:r>
              <a:rPr lang="en-US" dirty="0" smtClean="0">
                <a:sym typeface="Wingdings" pitchFamily="2" charset="2"/>
              </a:rPr>
              <a:t></a:t>
            </a:r>
            <a:r>
              <a:rPr lang="en-US" dirty="0" smtClean="0"/>
              <a:t> </a:t>
            </a:r>
            <a:r>
              <a:rPr lang="en-US" dirty="0" err="1" smtClean="0"/>
              <a:t>menyatakan</a:t>
            </a:r>
            <a:r>
              <a:rPr lang="en-US" dirty="0" smtClean="0"/>
              <a:t> </a:t>
            </a:r>
          </a:p>
          <a:p>
            <a:pPr marL="0" indent="0" eaLnBrk="1" hangingPunct="1">
              <a:lnSpc>
                <a:spcPct val="90000"/>
              </a:lnSpc>
              <a:buFont typeface="Wingdings" pitchFamily="2" charset="2"/>
              <a:buNone/>
            </a:pPr>
            <a:r>
              <a:rPr lang="en-US" dirty="0" smtClean="0"/>
              <a:t>                                      </a:t>
            </a:r>
            <a:r>
              <a:rPr lang="en-US" dirty="0" err="1" smtClean="0"/>
              <a:t>jembatan</a:t>
            </a:r>
            <a:endParaRPr lang="en-US" dirty="0" smtClean="0"/>
          </a:p>
          <a:p>
            <a:pPr marL="0" indent="0" eaLnBrk="1" hangingPunct="1">
              <a:lnSpc>
                <a:spcPct val="90000"/>
              </a:lnSpc>
              <a:buFont typeface="Wingdings" pitchFamily="2" charset="2"/>
              <a:buNone/>
            </a:pPr>
            <a:r>
              <a:rPr lang="en-US" dirty="0" err="1" smtClean="0"/>
              <a:t>Bisakah</a:t>
            </a:r>
            <a:r>
              <a:rPr lang="en-US" dirty="0" smtClean="0"/>
              <a:t> </a:t>
            </a:r>
            <a:r>
              <a:rPr lang="en-US" dirty="0" err="1" smtClean="0"/>
              <a:t>melalui</a:t>
            </a:r>
            <a:r>
              <a:rPr lang="en-US" dirty="0" smtClean="0"/>
              <a:t> </a:t>
            </a:r>
            <a:r>
              <a:rPr lang="en-US" dirty="0" err="1" smtClean="0"/>
              <a:t>setiap</a:t>
            </a:r>
            <a:r>
              <a:rPr lang="en-US" dirty="0" smtClean="0"/>
              <a:t> </a:t>
            </a:r>
            <a:r>
              <a:rPr lang="en-US" dirty="0" err="1" smtClean="0"/>
              <a:t>jembatan</a:t>
            </a:r>
            <a:r>
              <a:rPr lang="en-US" dirty="0" smtClean="0"/>
              <a:t> </a:t>
            </a:r>
            <a:r>
              <a:rPr lang="en-US" dirty="0" err="1" smtClean="0"/>
              <a:t>tepat</a:t>
            </a:r>
            <a:r>
              <a:rPr lang="en-US" dirty="0" smtClean="0"/>
              <a:t> </a:t>
            </a:r>
            <a:r>
              <a:rPr lang="en-US" dirty="0" err="1" smtClean="0"/>
              <a:t>sekali</a:t>
            </a:r>
            <a:r>
              <a:rPr lang="en-US" dirty="0" smtClean="0"/>
              <a:t> </a:t>
            </a:r>
            <a:r>
              <a:rPr lang="en-US" dirty="0" err="1" smtClean="0"/>
              <a:t>dan</a:t>
            </a:r>
            <a:r>
              <a:rPr lang="en-US" dirty="0" smtClean="0"/>
              <a:t> </a:t>
            </a:r>
            <a:r>
              <a:rPr lang="en-US" dirty="0" err="1" smtClean="0"/>
              <a:t>kembali</a:t>
            </a:r>
            <a:r>
              <a:rPr lang="en-US" dirty="0" smtClean="0"/>
              <a:t> </a:t>
            </a:r>
            <a:r>
              <a:rPr lang="en-US" dirty="0" err="1" smtClean="0"/>
              <a:t>lagi</a:t>
            </a:r>
            <a:r>
              <a:rPr lang="en-US" dirty="0" smtClean="0"/>
              <a:t> </a:t>
            </a:r>
            <a:r>
              <a:rPr lang="en-US" dirty="0" err="1" smtClean="0"/>
              <a:t>ke</a:t>
            </a:r>
            <a:r>
              <a:rPr lang="en-US" dirty="0" smtClean="0"/>
              <a:t> </a:t>
            </a:r>
            <a:r>
              <a:rPr lang="en-US" dirty="0" err="1" smtClean="0"/>
              <a:t>tempat</a:t>
            </a:r>
            <a:r>
              <a:rPr lang="en-US" dirty="0" smtClean="0"/>
              <a:t> </a:t>
            </a:r>
            <a:r>
              <a:rPr lang="en-US" dirty="0" err="1" smtClean="0"/>
              <a:t>semula</a:t>
            </a:r>
            <a:r>
              <a:rPr lang="en-US" dirty="0" smtClean="0"/>
              <a:t>?</a:t>
            </a: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Grp="1" noChangeArrowheads="1"/>
          </p:cNvSpPr>
          <p:nvPr>
            <p:ph type="title"/>
          </p:nvPr>
        </p:nvSpPr>
        <p:spPr/>
        <p:txBody>
          <a:bodyPr/>
          <a:lstStyle/>
          <a:p>
            <a:pPr eaLnBrk="1" hangingPunct="1"/>
            <a:r>
              <a:rPr lang="en-US" sz="4000" b="1" smtClean="0"/>
              <a:t>Upagraph (</a:t>
            </a:r>
            <a:r>
              <a:rPr lang="en-US" sz="4000" b="1" i="1" smtClean="0"/>
              <a:t>Subgraph</a:t>
            </a:r>
            <a:r>
              <a:rPr lang="en-US" sz="4000" b="1" smtClean="0"/>
              <a:t>) dan Komplemen Upagraph</a:t>
            </a:r>
          </a:p>
        </p:txBody>
      </p:sp>
      <p:graphicFrame>
        <p:nvGraphicFramePr>
          <p:cNvPr id="14338" name="Object 4"/>
          <p:cNvGraphicFramePr>
            <a:graphicFrameLocks noGrp="1" noChangeAspect="1"/>
          </p:cNvGraphicFramePr>
          <p:nvPr>
            <p:ph idx="1"/>
            <p:extLst>
              <p:ext uri="{D42A27DB-BD31-4B8C-83A1-F6EECF244321}">
                <p14:modId xmlns:p14="http://schemas.microsoft.com/office/powerpoint/2010/main" val="1064646326"/>
              </p:ext>
            </p:extLst>
          </p:nvPr>
        </p:nvGraphicFramePr>
        <p:xfrm>
          <a:off x="971550" y="1989138"/>
          <a:ext cx="7265988" cy="2525712"/>
        </p:xfrm>
        <a:graphic>
          <a:graphicData uri="http://schemas.openxmlformats.org/presentationml/2006/ole">
            <mc:AlternateContent xmlns:mc="http://schemas.openxmlformats.org/markup-compatibility/2006">
              <mc:Choice xmlns:v="urn:schemas-microsoft-com:vml" Requires="v">
                <p:oleObj spid="_x0000_s14357" name="Visio" r:id="rId4" imgW="5746680" imgH="1996920" progId="Visio.Drawing.11">
                  <p:embed/>
                </p:oleObj>
              </mc:Choice>
              <mc:Fallback>
                <p:oleObj name="Visio" r:id="rId4" imgW="5746680" imgH="19969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989138"/>
                        <a:ext cx="7265988" cy="2525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Rectangle 7"/>
          <p:cNvSpPr>
            <a:spLocks noChangeArrowheads="1"/>
          </p:cNvSpPr>
          <p:nvPr/>
        </p:nvSpPr>
        <p:spPr bwMode="auto">
          <a:xfrm>
            <a:off x="323850" y="4514850"/>
            <a:ext cx="8351838" cy="641350"/>
          </a:xfrm>
          <a:prstGeom prst="rect">
            <a:avLst/>
          </a:prstGeom>
          <a:noFill/>
          <a:ln w="9525">
            <a:noFill/>
            <a:miter lim="800000"/>
            <a:headEnd/>
            <a:tailEnd/>
          </a:ln>
        </p:spPr>
        <p:txBody>
          <a:bodyPr anchor="ctr">
            <a:spAutoFit/>
          </a:bodyPr>
          <a:lstStyle/>
          <a:p>
            <a:pPr eaLnBrk="1" hangingPunct="1"/>
            <a:r>
              <a:rPr lang="en-US"/>
              <a:t>            (a) Graph </a:t>
            </a:r>
            <a:r>
              <a:rPr lang="en-US" i="1"/>
              <a:t>G</a:t>
            </a:r>
            <a:r>
              <a:rPr lang="en-US"/>
              <a:t>1		(b) Sebuah upagraph       (c) komplemen  </a:t>
            </a:r>
          </a:p>
          <a:p>
            <a:pPr eaLnBrk="1" hangingPunct="1"/>
            <a:r>
              <a:rPr lang="en-US"/>
              <a:t>                                                                                                        dari upagraph </a:t>
            </a:r>
          </a:p>
        </p:txBody>
      </p:sp>
      <p:sp>
        <p:nvSpPr>
          <p:cNvPr id="3" name="TextBox 2"/>
          <p:cNvSpPr txBox="1"/>
          <p:nvPr/>
        </p:nvSpPr>
        <p:spPr>
          <a:xfrm>
            <a:off x="4067944" y="4005064"/>
            <a:ext cx="312906" cy="369332"/>
          </a:xfrm>
          <a:prstGeom prst="rect">
            <a:avLst/>
          </a:prstGeom>
          <a:solidFill>
            <a:schemeClr val="bg1"/>
          </a:solidFill>
        </p:spPr>
        <p:txBody>
          <a:bodyPr wrap="none" rtlCol="0">
            <a:spAutoFit/>
          </a:bodyPr>
          <a:lstStyle/>
          <a:p>
            <a:r>
              <a:rPr lang="id-ID" dirty="0"/>
              <a:t>4</a:t>
            </a:r>
          </a:p>
        </p:txBody>
      </p:sp>
    </p:spTree>
    <p:custDataLst>
      <p:tags r:id="rId2"/>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4000" b="1" smtClean="0"/>
              <a:t>Komponen</a:t>
            </a:r>
            <a:r>
              <a:rPr lang="en-US" sz="4000" smtClean="0"/>
              <a:t> graph (</a:t>
            </a:r>
            <a:r>
              <a:rPr lang="en-US" sz="4000" i="1" smtClean="0"/>
              <a:t>connected component</a:t>
            </a:r>
            <a:r>
              <a:rPr lang="en-US" sz="4000" smtClean="0"/>
              <a:t>)</a:t>
            </a:r>
          </a:p>
        </p:txBody>
      </p:sp>
      <p:sp>
        <p:nvSpPr>
          <p:cNvPr id="15364" name="Rectangle 3"/>
          <p:cNvSpPr>
            <a:spLocks noGrp="1" noChangeArrowheads="1"/>
          </p:cNvSpPr>
          <p:nvPr>
            <p:ph type="body" sz="half" idx="1"/>
          </p:nvPr>
        </p:nvSpPr>
        <p:spPr>
          <a:xfrm>
            <a:off x="457200" y="1981200"/>
            <a:ext cx="8218488" cy="3886200"/>
          </a:xfrm>
        </p:spPr>
        <p:txBody>
          <a:bodyPr/>
          <a:lstStyle/>
          <a:p>
            <a:pPr marL="0" indent="0" eaLnBrk="1" hangingPunct="1">
              <a:buFont typeface="Wingdings" pitchFamily="2" charset="2"/>
              <a:buNone/>
            </a:pPr>
            <a:r>
              <a:rPr lang="en-US" sz="2800" smtClean="0"/>
              <a:t>adalah jumlah maksimum upagraph terhubung dalam graph </a:t>
            </a:r>
            <a:r>
              <a:rPr lang="en-US" sz="2800" i="1" smtClean="0"/>
              <a:t>G</a:t>
            </a:r>
            <a:r>
              <a:rPr lang="en-US" sz="2800" smtClean="0"/>
              <a:t>.</a:t>
            </a:r>
          </a:p>
          <a:p>
            <a:pPr marL="0" indent="0" eaLnBrk="1" hangingPunct="1">
              <a:buFont typeface="Wingdings" pitchFamily="2" charset="2"/>
              <a:buNone/>
            </a:pPr>
            <a:r>
              <a:rPr lang="en-US" sz="2800" smtClean="0"/>
              <a:t/>
            </a:r>
            <a:br>
              <a:rPr lang="en-US" sz="2800" smtClean="0"/>
            </a:br>
            <a:r>
              <a:rPr lang="en-US" sz="2800" smtClean="0"/>
              <a:t>Graph </a:t>
            </a:r>
            <a:r>
              <a:rPr lang="en-US" sz="2800" i="1" smtClean="0"/>
              <a:t>G</a:t>
            </a:r>
            <a:r>
              <a:rPr lang="en-US" sz="2800" smtClean="0"/>
              <a:t> di bawah ini mempunyai 4 buah komponen. </a:t>
            </a:r>
          </a:p>
          <a:p>
            <a:pPr marL="0" indent="0" eaLnBrk="1" hangingPunct="1">
              <a:buFont typeface="Wingdings" pitchFamily="2" charset="2"/>
              <a:buNone/>
            </a:pPr>
            <a:endParaRPr lang="en-US" sz="2800" smtClean="0"/>
          </a:p>
        </p:txBody>
      </p:sp>
      <p:graphicFrame>
        <p:nvGraphicFramePr>
          <p:cNvPr id="15362" name="Object 4"/>
          <p:cNvGraphicFramePr>
            <a:graphicFrameLocks noGrp="1" noChangeAspect="1"/>
          </p:cNvGraphicFramePr>
          <p:nvPr>
            <p:ph sz="half" idx="2"/>
          </p:nvPr>
        </p:nvGraphicFramePr>
        <p:xfrm>
          <a:off x="2124075" y="3922713"/>
          <a:ext cx="5400675" cy="1887537"/>
        </p:xfrm>
        <a:graphic>
          <a:graphicData uri="http://schemas.openxmlformats.org/presentationml/2006/ole">
            <mc:AlternateContent xmlns:mc="http://schemas.openxmlformats.org/markup-compatibility/2006">
              <mc:Choice xmlns:v="urn:schemas-microsoft-com:vml" Requires="v">
                <p:oleObj spid="_x0000_s15381" name="Visio" r:id="rId4" imgW="4945320" imgH="1726920" progId="Visio.Drawing.11">
                  <p:embed/>
                </p:oleObj>
              </mc:Choice>
              <mc:Fallback>
                <p:oleObj name="Visio" r:id="rId4" imgW="4945320" imgH="17269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3922713"/>
                        <a:ext cx="5400675" cy="188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z="4000" b="1" smtClean="0"/>
              <a:t>Komponen</a:t>
            </a:r>
            <a:r>
              <a:rPr lang="en-US" sz="4000" smtClean="0"/>
              <a:t> graph (</a:t>
            </a:r>
            <a:r>
              <a:rPr lang="en-US" sz="4000" i="1" smtClean="0"/>
              <a:t>connected component</a:t>
            </a:r>
            <a:r>
              <a:rPr lang="en-US" sz="4000" smtClean="0"/>
              <a:t>)</a:t>
            </a:r>
          </a:p>
        </p:txBody>
      </p:sp>
      <p:sp>
        <p:nvSpPr>
          <p:cNvPr id="16388" name="Rectangle 3"/>
          <p:cNvSpPr>
            <a:spLocks noGrp="1" noChangeArrowheads="1"/>
          </p:cNvSpPr>
          <p:nvPr>
            <p:ph type="body" sz="half" idx="1"/>
          </p:nvPr>
        </p:nvSpPr>
        <p:spPr>
          <a:xfrm>
            <a:off x="457200" y="1981200"/>
            <a:ext cx="8147050" cy="3886200"/>
          </a:xfrm>
        </p:spPr>
        <p:txBody>
          <a:bodyPr/>
          <a:lstStyle/>
          <a:p>
            <a:pPr eaLnBrk="1" hangingPunct="1"/>
            <a:r>
              <a:rPr lang="en-US" sz="2800" smtClean="0"/>
              <a:t>Pada graph berarah, komponen terhubung kuat (</a:t>
            </a:r>
            <a:r>
              <a:rPr lang="en-US" sz="2800" i="1" smtClean="0"/>
              <a:t>strongly connected component</a:t>
            </a:r>
            <a:r>
              <a:rPr lang="en-US" sz="2800" smtClean="0"/>
              <a:t>) adalah jumlah maksimum upagraph yang terhubung kuat. </a:t>
            </a:r>
          </a:p>
          <a:p>
            <a:pPr eaLnBrk="1" hangingPunct="1"/>
            <a:r>
              <a:rPr lang="en-US" sz="2800" smtClean="0"/>
              <a:t>Graph di bawah ini mempunyai 2 buah komponen terhubung kuat:</a:t>
            </a:r>
          </a:p>
        </p:txBody>
      </p:sp>
      <p:graphicFrame>
        <p:nvGraphicFramePr>
          <p:cNvPr id="16386" name="Object 4"/>
          <p:cNvGraphicFramePr>
            <a:graphicFrameLocks noGrp="1" noChangeAspect="1"/>
          </p:cNvGraphicFramePr>
          <p:nvPr>
            <p:ph sz="half" idx="2"/>
          </p:nvPr>
        </p:nvGraphicFramePr>
        <p:xfrm>
          <a:off x="1476375" y="4437063"/>
          <a:ext cx="6588125" cy="1949450"/>
        </p:xfrm>
        <a:graphic>
          <a:graphicData uri="http://schemas.openxmlformats.org/presentationml/2006/ole">
            <mc:AlternateContent xmlns:mc="http://schemas.openxmlformats.org/markup-compatibility/2006">
              <mc:Choice xmlns:v="urn:schemas-microsoft-com:vml" Requires="v">
                <p:oleObj spid="_x0000_s16405" name="Visio" r:id="rId4" imgW="3563640" imgH="1300320" progId="Visio.Drawing.11">
                  <p:embed/>
                </p:oleObj>
              </mc:Choice>
              <mc:Fallback>
                <p:oleObj name="Visio" r:id="rId4" imgW="3563640" imgH="13003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4437063"/>
                        <a:ext cx="6588125" cy="194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z="4000" b="1" smtClean="0"/>
              <a:t>Upagraph Rentang (</a:t>
            </a:r>
            <a:r>
              <a:rPr lang="en-US" sz="4000" b="1" i="1" smtClean="0"/>
              <a:t>Spanning Subgraph</a:t>
            </a:r>
            <a:r>
              <a:rPr lang="en-US" sz="4000" b="1" smtClean="0"/>
              <a:t>)</a:t>
            </a:r>
            <a:endParaRPr lang="en-US" sz="4000" smtClean="0"/>
          </a:p>
        </p:txBody>
      </p:sp>
      <p:sp>
        <p:nvSpPr>
          <p:cNvPr id="17412" name="Rectangle 3"/>
          <p:cNvSpPr>
            <a:spLocks noGrp="1" noChangeArrowheads="1"/>
          </p:cNvSpPr>
          <p:nvPr>
            <p:ph type="body" sz="half" idx="1"/>
          </p:nvPr>
        </p:nvSpPr>
        <p:spPr>
          <a:xfrm>
            <a:off x="457200" y="1981200"/>
            <a:ext cx="8218488" cy="3886200"/>
          </a:xfrm>
        </p:spPr>
        <p:txBody>
          <a:bodyPr/>
          <a:lstStyle/>
          <a:p>
            <a:pPr eaLnBrk="1" hangingPunct="1"/>
            <a:r>
              <a:rPr lang="en-US" sz="2400" smtClean="0"/>
              <a:t>Upagraph </a:t>
            </a:r>
            <a:r>
              <a:rPr lang="en-US" sz="2400" i="1" smtClean="0"/>
              <a:t>G</a:t>
            </a:r>
            <a:r>
              <a:rPr lang="en-US" sz="2400" baseline="-25000" smtClean="0"/>
              <a:t>1</a:t>
            </a:r>
            <a:r>
              <a:rPr lang="en-US" sz="2400" smtClean="0"/>
              <a:t> = (</a:t>
            </a:r>
            <a:r>
              <a:rPr lang="en-US" sz="2400" i="1" smtClean="0"/>
              <a:t>V</a:t>
            </a:r>
            <a:r>
              <a:rPr lang="en-US" sz="2400" baseline="-25000" smtClean="0"/>
              <a:t>1</a:t>
            </a:r>
            <a:r>
              <a:rPr lang="en-US" sz="2400" smtClean="0"/>
              <a:t>, </a:t>
            </a:r>
            <a:r>
              <a:rPr lang="en-US" sz="2400" i="1" smtClean="0"/>
              <a:t>E</a:t>
            </a:r>
            <a:r>
              <a:rPr lang="en-US" sz="2400" baseline="-25000" smtClean="0"/>
              <a:t>1</a:t>
            </a:r>
            <a:r>
              <a:rPr lang="en-US" sz="2400" smtClean="0"/>
              <a:t>) dari </a:t>
            </a:r>
            <a:r>
              <a:rPr lang="en-US" sz="2400" i="1" smtClean="0"/>
              <a:t>G</a:t>
            </a:r>
            <a:r>
              <a:rPr lang="en-US" sz="2400" smtClean="0"/>
              <a:t> = (</a:t>
            </a:r>
            <a:r>
              <a:rPr lang="en-US" sz="2400" i="1" smtClean="0"/>
              <a:t>V</a:t>
            </a:r>
            <a:r>
              <a:rPr lang="en-US" sz="2400" smtClean="0"/>
              <a:t>, </a:t>
            </a:r>
            <a:r>
              <a:rPr lang="en-US" sz="2400" i="1" smtClean="0"/>
              <a:t>E</a:t>
            </a:r>
            <a:r>
              <a:rPr lang="en-US" sz="2400" smtClean="0"/>
              <a:t>) dikatakan </a:t>
            </a:r>
            <a:r>
              <a:rPr lang="en-US" sz="2400" b="1" smtClean="0"/>
              <a:t>upagraph rentang</a:t>
            </a:r>
            <a:r>
              <a:rPr lang="en-US" sz="2400" smtClean="0"/>
              <a:t> jika </a:t>
            </a:r>
            <a:r>
              <a:rPr lang="en-US" sz="2400" i="1" smtClean="0"/>
              <a:t>V</a:t>
            </a:r>
            <a:r>
              <a:rPr lang="en-US" sz="2400" baseline="-25000" smtClean="0"/>
              <a:t>1</a:t>
            </a:r>
            <a:r>
              <a:rPr lang="en-US" sz="2400" smtClean="0"/>
              <a:t> =</a:t>
            </a:r>
            <a:r>
              <a:rPr lang="en-US" sz="2400" i="1" smtClean="0"/>
              <a:t>V</a:t>
            </a:r>
            <a:r>
              <a:rPr lang="en-US" sz="2400" smtClean="0"/>
              <a:t> (yaitu </a:t>
            </a:r>
            <a:r>
              <a:rPr lang="en-US" sz="2400" i="1" smtClean="0"/>
              <a:t>G</a:t>
            </a:r>
            <a:r>
              <a:rPr lang="en-US" sz="2400" smtClean="0"/>
              <a:t>1 mengandung semua simpul dari </a:t>
            </a:r>
            <a:r>
              <a:rPr lang="en-US" sz="2400" i="1" smtClean="0"/>
              <a:t>G</a:t>
            </a:r>
            <a:r>
              <a:rPr lang="en-US" sz="2400" smtClean="0"/>
              <a:t>). </a:t>
            </a:r>
          </a:p>
        </p:txBody>
      </p:sp>
      <p:graphicFrame>
        <p:nvGraphicFramePr>
          <p:cNvPr id="17410" name="Object 4"/>
          <p:cNvGraphicFramePr>
            <a:graphicFrameLocks noGrp="1" noChangeAspect="1"/>
          </p:cNvGraphicFramePr>
          <p:nvPr>
            <p:ph sz="half" idx="2"/>
          </p:nvPr>
        </p:nvGraphicFramePr>
        <p:xfrm>
          <a:off x="250825" y="3141663"/>
          <a:ext cx="7848600" cy="2028825"/>
        </p:xfrm>
        <a:graphic>
          <a:graphicData uri="http://schemas.openxmlformats.org/presentationml/2006/ole">
            <mc:AlternateContent xmlns:mc="http://schemas.openxmlformats.org/markup-compatibility/2006">
              <mc:Choice xmlns:v="urn:schemas-microsoft-com:vml" Requires="v">
                <p:oleObj spid="_x0000_s17428" name="Visio" r:id="rId4" imgW="4675320" imgH="1734120" progId="Visio.Drawing.11">
                  <p:embed/>
                </p:oleObj>
              </mc:Choice>
              <mc:Fallback>
                <p:oleObj name="Visio" r:id="rId4" imgW="4675320" imgH="17341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3141663"/>
                        <a:ext cx="7848600" cy="202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3" name="Rectangle 7"/>
          <p:cNvSpPr>
            <a:spLocks noChangeArrowheads="1"/>
          </p:cNvSpPr>
          <p:nvPr/>
        </p:nvSpPr>
        <p:spPr bwMode="auto">
          <a:xfrm>
            <a:off x="0" y="2698750"/>
            <a:ext cx="9144000" cy="0"/>
          </a:xfrm>
          <a:prstGeom prst="rect">
            <a:avLst/>
          </a:prstGeom>
          <a:noFill/>
          <a:ln w="9525">
            <a:noFill/>
            <a:miter lim="800000"/>
            <a:headEnd/>
            <a:tailEnd/>
          </a:ln>
        </p:spPr>
        <p:txBody>
          <a:bodyPr wrap="none" anchor="ctr">
            <a:spAutoFit/>
          </a:bodyPr>
          <a:lstStyle/>
          <a:p>
            <a:endParaRPr lang="en-US"/>
          </a:p>
        </p:txBody>
      </p:sp>
      <p:sp>
        <p:nvSpPr>
          <p:cNvPr id="17414" name="Rectangle 8"/>
          <p:cNvSpPr>
            <a:spLocks noChangeArrowheads="1"/>
          </p:cNvSpPr>
          <p:nvPr/>
        </p:nvSpPr>
        <p:spPr bwMode="auto">
          <a:xfrm>
            <a:off x="323850" y="5013325"/>
            <a:ext cx="9288463" cy="1006475"/>
          </a:xfrm>
          <a:prstGeom prst="rect">
            <a:avLst/>
          </a:prstGeom>
          <a:noFill/>
          <a:ln w="9525">
            <a:noFill/>
            <a:miter lim="800000"/>
            <a:headEnd/>
            <a:tailEnd/>
          </a:ln>
        </p:spPr>
        <p:txBody>
          <a:bodyPr anchor="ctr">
            <a:spAutoFit/>
          </a:bodyPr>
          <a:lstStyle/>
          <a:p>
            <a:pPr algn="just" eaLnBrk="1" hangingPunct="1"/>
            <a:r>
              <a:rPr lang="en-US" sz="2000">
                <a:cs typeface="Times New Roman" pitchFamily="18" charset="0"/>
              </a:rPr>
              <a:t/>
            </a:r>
            <a:br>
              <a:rPr lang="en-US" sz="2000">
                <a:cs typeface="Times New Roman" pitchFamily="18" charset="0"/>
              </a:rPr>
            </a:br>
            <a:r>
              <a:rPr lang="en-US" sz="2000">
                <a:cs typeface="Times New Roman" pitchFamily="18" charset="0"/>
              </a:rPr>
              <a:t>             (a) graph </a:t>
            </a:r>
            <a:r>
              <a:rPr lang="en-US" sz="2000" i="1">
                <a:cs typeface="Times New Roman" pitchFamily="18" charset="0"/>
              </a:rPr>
              <a:t>G</a:t>
            </a:r>
            <a:r>
              <a:rPr lang="en-US" sz="2000">
                <a:cs typeface="Times New Roman" pitchFamily="18" charset="0"/>
              </a:rPr>
              <a:t>,	  (b) upagraph rentang 	(c)bukan </a:t>
            </a:r>
            <a:r>
              <a:rPr lang="en-US"/>
              <a:t>upagraph</a:t>
            </a:r>
            <a:r>
              <a:rPr lang="en-US" sz="2000">
                <a:cs typeface="Times New Roman" pitchFamily="18" charset="0"/>
              </a:rPr>
              <a:t> </a:t>
            </a:r>
            <a:r>
              <a:rPr lang="en-US"/>
              <a:t>rentang </a:t>
            </a:r>
            <a:endParaRPr lang="en-US" sz="2000">
              <a:cs typeface="Times New Roman" pitchFamily="18" charset="0"/>
            </a:endParaRPr>
          </a:p>
          <a:p>
            <a:pPr algn="just" eaLnBrk="1" hangingPunct="1"/>
            <a:r>
              <a:rPr lang="en-US" sz="2000">
                <a:cs typeface="Times New Roman" pitchFamily="18" charset="0"/>
              </a:rPr>
              <a:t>                                              dari </a:t>
            </a:r>
            <a:r>
              <a:rPr lang="en-US" sz="2000" i="1">
                <a:cs typeface="Times New Roman" pitchFamily="18" charset="0"/>
              </a:rPr>
              <a:t>G                           </a:t>
            </a:r>
            <a:r>
              <a:rPr lang="en-US" sz="2000">
                <a:cs typeface="Times New Roman" pitchFamily="18" charset="0"/>
              </a:rPr>
              <a:t>dari </a:t>
            </a:r>
            <a:r>
              <a:rPr lang="en-US" sz="2000" i="1">
                <a:cs typeface="Times New Roman" pitchFamily="18" charset="0"/>
              </a:rPr>
              <a:t>G</a:t>
            </a:r>
            <a:r>
              <a:rPr lang="en-US" sz="2000">
                <a:cs typeface="Times New Roman" pitchFamily="18" charset="0"/>
              </a:rPr>
              <a:t>,</a:t>
            </a:r>
          </a:p>
        </p:txBody>
      </p:sp>
    </p:spTree>
    <p:custDataLst>
      <p:tags r:id="rId2"/>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b="1" i="1" smtClean="0"/>
              <a:t>Cut-Set</a:t>
            </a:r>
            <a:endParaRPr lang="en-US" b="1" smtClean="0"/>
          </a:p>
        </p:txBody>
      </p:sp>
      <p:sp>
        <p:nvSpPr>
          <p:cNvPr id="100355" name="Rectangle 3"/>
          <p:cNvSpPr>
            <a:spLocks noGrp="1" noChangeArrowheads="1"/>
          </p:cNvSpPr>
          <p:nvPr>
            <p:ph type="body" idx="1"/>
          </p:nvPr>
        </p:nvSpPr>
        <p:spPr/>
        <p:txBody>
          <a:bodyPr/>
          <a:lstStyle/>
          <a:p>
            <a:pPr marL="0" indent="0" eaLnBrk="1" hangingPunct="1">
              <a:buFont typeface="Wingdings" pitchFamily="2" charset="2"/>
              <a:buNone/>
            </a:pPr>
            <a:r>
              <a:rPr lang="en-US" i="1" smtClean="0"/>
              <a:t>Cut-set</a:t>
            </a:r>
            <a:r>
              <a:rPr lang="en-US" smtClean="0"/>
              <a:t> dari graph terhubung </a:t>
            </a:r>
            <a:r>
              <a:rPr lang="en-US" i="1" smtClean="0"/>
              <a:t>G</a:t>
            </a:r>
            <a:r>
              <a:rPr lang="en-US" smtClean="0"/>
              <a:t> adalah himpunan sisi yang bila dibuang dari </a:t>
            </a:r>
            <a:r>
              <a:rPr lang="en-US" i="1" smtClean="0"/>
              <a:t>G</a:t>
            </a:r>
            <a:r>
              <a:rPr lang="en-US" smtClean="0"/>
              <a:t> menyebabkan </a:t>
            </a:r>
            <a:r>
              <a:rPr lang="en-US" i="1" smtClean="0"/>
              <a:t>G</a:t>
            </a:r>
            <a:r>
              <a:rPr lang="en-US" smtClean="0"/>
              <a:t> tidak terhubung. </a:t>
            </a:r>
          </a:p>
          <a:p>
            <a:pPr marL="0" indent="0" eaLnBrk="1" hangingPunct="1">
              <a:buFont typeface="Wingdings" pitchFamily="2" charset="2"/>
              <a:buNone/>
            </a:pPr>
            <a:r>
              <a:rPr lang="en-US" smtClean="0"/>
              <a:t>Jadi, </a:t>
            </a:r>
            <a:r>
              <a:rPr lang="en-US" i="1" smtClean="0"/>
              <a:t>cut-set</a:t>
            </a:r>
            <a:r>
              <a:rPr lang="en-US" smtClean="0"/>
              <a:t> selalu menghasilkan dua buah komponen. </a:t>
            </a:r>
          </a:p>
          <a:p>
            <a:pPr marL="0" indent="0" eaLnBrk="1" hangingPunct="1"/>
            <a:endParaRPr lang="en-US" smtClean="0"/>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5"/>
          <p:cNvSpPr>
            <a:spLocks noGrp="1" noChangeArrowheads="1"/>
          </p:cNvSpPr>
          <p:nvPr>
            <p:ph type="title"/>
          </p:nvPr>
        </p:nvSpPr>
        <p:spPr/>
        <p:txBody>
          <a:bodyPr/>
          <a:lstStyle/>
          <a:p>
            <a:pPr eaLnBrk="1" hangingPunct="1"/>
            <a:r>
              <a:rPr lang="en-US" i="1" smtClean="0"/>
              <a:t>Cut-Set</a:t>
            </a:r>
            <a:r>
              <a:rPr lang="en-US" smtClean="0"/>
              <a:t> </a:t>
            </a:r>
          </a:p>
        </p:txBody>
      </p:sp>
      <p:sp>
        <p:nvSpPr>
          <p:cNvPr id="18436" name="Rectangle 3"/>
          <p:cNvSpPr>
            <a:spLocks noGrp="1" noChangeArrowheads="1"/>
          </p:cNvSpPr>
          <p:nvPr>
            <p:ph type="body" sz="half" idx="1"/>
          </p:nvPr>
        </p:nvSpPr>
        <p:spPr>
          <a:xfrm>
            <a:off x="457200" y="1981200"/>
            <a:ext cx="8218488" cy="3886200"/>
          </a:xfrm>
        </p:spPr>
        <p:txBody>
          <a:bodyPr/>
          <a:lstStyle/>
          <a:p>
            <a:pPr eaLnBrk="1" hangingPunct="1">
              <a:lnSpc>
                <a:spcPct val="90000"/>
              </a:lnSpc>
            </a:pPr>
            <a:r>
              <a:rPr lang="en-US" sz="2400" smtClean="0"/>
              <a:t>Pada graph di bawah, {(1,5), (1,4), (2,4), (2,3)} adalah </a:t>
            </a:r>
            <a:r>
              <a:rPr lang="en-US" sz="2400" i="1" smtClean="0"/>
              <a:t>cut-set</a:t>
            </a:r>
            <a:r>
              <a:rPr lang="en-US" sz="2400" smtClean="0"/>
              <a:t>. Terdapat banyak </a:t>
            </a:r>
            <a:r>
              <a:rPr lang="en-US" sz="2400" i="1" smtClean="0"/>
              <a:t>cut-set </a:t>
            </a:r>
            <a:r>
              <a:rPr lang="en-US" sz="2400" smtClean="0"/>
              <a:t>pada sebuah graph terhubung. </a:t>
            </a:r>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r>
              <a:rPr lang="en-US" sz="2400" smtClean="0"/>
              <a:t>Himpunan {(1,5), (4,5)} juga adalah </a:t>
            </a:r>
            <a:r>
              <a:rPr lang="en-US" sz="2400" i="1" smtClean="0"/>
              <a:t>cut-set</a:t>
            </a:r>
            <a:r>
              <a:rPr lang="en-US" sz="2400" smtClean="0"/>
              <a:t>, {(1,2), (1,4), (1,5)} adalah </a:t>
            </a:r>
            <a:r>
              <a:rPr lang="en-US" sz="2400" i="1" smtClean="0"/>
              <a:t>cut-set</a:t>
            </a:r>
            <a:r>
              <a:rPr lang="en-US" sz="2400" smtClean="0"/>
              <a:t>, {(5,6)} juga </a:t>
            </a:r>
            <a:r>
              <a:rPr lang="en-US" sz="2400" i="1" smtClean="0"/>
              <a:t>cut-set</a:t>
            </a:r>
            <a:r>
              <a:rPr lang="en-US" sz="2400" smtClean="0"/>
              <a:t>, </a:t>
            </a:r>
          </a:p>
          <a:p>
            <a:pPr eaLnBrk="1" hangingPunct="1">
              <a:lnSpc>
                <a:spcPct val="90000"/>
              </a:lnSpc>
            </a:pPr>
            <a:r>
              <a:rPr lang="en-US" sz="2400" smtClean="0"/>
              <a:t>tetapi {(1,5), (4,5), (3,4)} bukan </a:t>
            </a:r>
            <a:r>
              <a:rPr lang="en-US" sz="2400" i="1" smtClean="0"/>
              <a:t>cut-set </a:t>
            </a:r>
            <a:r>
              <a:rPr lang="en-US" sz="2400" smtClean="0"/>
              <a:t>sebab himpunan bagiannya, {(1,5), (4,5)} adalah </a:t>
            </a:r>
            <a:r>
              <a:rPr lang="en-US" sz="2400" i="1" smtClean="0"/>
              <a:t>cut-set</a:t>
            </a:r>
            <a:r>
              <a:rPr lang="en-US" sz="2400" smtClean="0"/>
              <a:t>.</a:t>
            </a:r>
            <a:r>
              <a:rPr lang="en-US" sz="2000" smtClean="0"/>
              <a:t> </a:t>
            </a:r>
          </a:p>
          <a:p>
            <a:pPr eaLnBrk="1" hangingPunct="1">
              <a:lnSpc>
                <a:spcPct val="90000"/>
              </a:lnSpc>
            </a:pPr>
            <a:endParaRPr lang="en-US" sz="2000" smtClean="0"/>
          </a:p>
        </p:txBody>
      </p:sp>
      <p:graphicFrame>
        <p:nvGraphicFramePr>
          <p:cNvPr id="18434" name="Object 4"/>
          <p:cNvGraphicFramePr>
            <a:graphicFrameLocks noGrp="1" noChangeAspect="1"/>
          </p:cNvGraphicFramePr>
          <p:nvPr>
            <p:ph sz="half" idx="2"/>
          </p:nvPr>
        </p:nvGraphicFramePr>
        <p:xfrm>
          <a:off x="1670050" y="3130550"/>
          <a:ext cx="5688013" cy="1655763"/>
        </p:xfrm>
        <a:graphic>
          <a:graphicData uri="http://schemas.openxmlformats.org/presentationml/2006/ole">
            <mc:AlternateContent xmlns:mc="http://schemas.openxmlformats.org/markup-compatibility/2006">
              <mc:Choice xmlns:v="urn:schemas-microsoft-com:vml" Requires="v">
                <p:oleObj spid="_x0000_s18451" name="Visio" r:id="rId4" imgW="6025320" imgH="1486800" progId="Visio.Drawing.11">
                  <p:embed/>
                </p:oleObj>
              </mc:Choice>
              <mc:Fallback>
                <p:oleObj name="Visio" r:id="rId4" imgW="6025320" imgH="14868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050" y="3130550"/>
                        <a:ext cx="5688013" cy="165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z="4000" b="1" smtClean="0"/>
              <a:t>Graph Berbobot (</a:t>
            </a:r>
            <a:r>
              <a:rPr lang="en-US" sz="4000" b="1" i="1" smtClean="0"/>
              <a:t>Weighted Graph</a:t>
            </a:r>
            <a:r>
              <a:rPr lang="en-US" sz="4000" b="1" smtClean="0"/>
              <a:t>)</a:t>
            </a:r>
            <a:endParaRPr lang="en-US" sz="4000" i="1" smtClean="0"/>
          </a:p>
        </p:txBody>
      </p:sp>
      <p:sp>
        <p:nvSpPr>
          <p:cNvPr id="19460" name="Rectangle 3"/>
          <p:cNvSpPr>
            <a:spLocks noGrp="1" noChangeArrowheads="1"/>
          </p:cNvSpPr>
          <p:nvPr>
            <p:ph type="body" sz="half" idx="1"/>
          </p:nvPr>
        </p:nvSpPr>
        <p:spPr>
          <a:xfrm>
            <a:off x="457200" y="1981200"/>
            <a:ext cx="7859713" cy="3886200"/>
          </a:xfrm>
        </p:spPr>
        <p:txBody>
          <a:bodyPr/>
          <a:lstStyle/>
          <a:p>
            <a:pPr marL="0" indent="0" eaLnBrk="1" hangingPunct="1">
              <a:buFont typeface="Wingdings" pitchFamily="2" charset="2"/>
              <a:buNone/>
            </a:pPr>
            <a:r>
              <a:rPr lang="en-US" sz="2800" i="1" smtClean="0"/>
              <a:t>Graph berbobot</a:t>
            </a:r>
            <a:r>
              <a:rPr lang="en-US" sz="2800" smtClean="0"/>
              <a:t> adalah graph yang setiap sisinya diberi sebuah harga (bobot). </a:t>
            </a:r>
          </a:p>
          <a:p>
            <a:pPr marL="0" indent="0" eaLnBrk="1" hangingPunct="1">
              <a:buFont typeface="Wingdings" pitchFamily="2" charset="2"/>
              <a:buNone/>
            </a:pPr>
            <a:r>
              <a:rPr lang="en-US" sz="2800" smtClean="0"/>
              <a:t>				</a:t>
            </a:r>
          </a:p>
        </p:txBody>
      </p:sp>
      <p:graphicFrame>
        <p:nvGraphicFramePr>
          <p:cNvPr id="19458" name="Object 4"/>
          <p:cNvGraphicFramePr>
            <a:graphicFrameLocks noGrp="1" noChangeAspect="1"/>
          </p:cNvGraphicFramePr>
          <p:nvPr>
            <p:ph sz="half" idx="2"/>
          </p:nvPr>
        </p:nvGraphicFramePr>
        <p:xfrm>
          <a:off x="2843213" y="3141663"/>
          <a:ext cx="3673475" cy="3024187"/>
        </p:xfrm>
        <a:graphic>
          <a:graphicData uri="http://schemas.openxmlformats.org/presentationml/2006/ole">
            <mc:AlternateContent xmlns:mc="http://schemas.openxmlformats.org/markup-compatibility/2006">
              <mc:Choice xmlns:v="urn:schemas-microsoft-com:vml" Requires="v">
                <p:oleObj spid="_x0000_s19475" name="Visio" r:id="rId4" imgW="1966680" imgH="2045520" progId="Visio.Drawing.11">
                  <p:embed/>
                </p:oleObj>
              </mc:Choice>
              <mc:Fallback>
                <p:oleObj name="Visio" r:id="rId4" imgW="1966680" imgH="20455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3141663"/>
                        <a:ext cx="3673475" cy="302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z="4000" b="1" dirty="0" err="1" smtClean="0">
                <a:solidFill>
                  <a:schemeClr val="tx1">
                    <a:lumMod val="50000"/>
                    <a:lumOff val="50000"/>
                  </a:schemeClr>
                </a:solidFill>
              </a:rPr>
              <a:t>Beberapa</a:t>
            </a:r>
            <a:r>
              <a:rPr lang="en-US" sz="4000" b="1" dirty="0" smtClean="0">
                <a:solidFill>
                  <a:schemeClr val="tx1">
                    <a:lumMod val="50000"/>
                    <a:lumOff val="50000"/>
                  </a:schemeClr>
                </a:solidFill>
              </a:rPr>
              <a:t> Graph </a:t>
            </a:r>
            <a:r>
              <a:rPr lang="en-US" sz="4000" b="1" dirty="0" err="1" smtClean="0">
                <a:solidFill>
                  <a:schemeClr val="tx1">
                    <a:lumMod val="50000"/>
                    <a:lumOff val="50000"/>
                  </a:schemeClr>
                </a:solidFill>
              </a:rPr>
              <a:t>Sederhana</a:t>
            </a:r>
            <a:r>
              <a:rPr lang="en-US" sz="4000" b="1" dirty="0" smtClean="0">
                <a:solidFill>
                  <a:schemeClr val="tx1">
                    <a:lumMod val="50000"/>
                    <a:lumOff val="50000"/>
                  </a:schemeClr>
                </a:solidFill>
              </a:rPr>
              <a:t> </a:t>
            </a:r>
            <a:r>
              <a:rPr lang="en-US" sz="4000" b="1" dirty="0" err="1" smtClean="0">
                <a:solidFill>
                  <a:schemeClr val="tx1">
                    <a:lumMod val="50000"/>
                    <a:lumOff val="50000"/>
                  </a:schemeClr>
                </a:solidFill>
              </a:rPr>
              <a:t>Khusus</a:t>
            </a:r>
            <a:endParaRPr lang="en-US" sz="4000" b="1" dirty="0" smtClean="0">
              <a:solidFill>
                <a:schemeClr val="tx1">
                  <a:lumMod val="50000"/>
                  <a:lumOff val="50000"/>
                </a:schemeClr>
              </a:solidFill>
            </a:endParaRPr>
          </a:p>
        </p:txBody>
      </p:sp>
      <p:sp>
        <p:nvSpPr>
          <p:cNvPr id="101379" name="Rectangle 3"/>
          <p:cNvSpPr>
            <a:spLocks noGrp="1" noChangeArrowheads="1"/>
          </p:cNvSpPr>
          <p:nvPr>
            <p:ph type="body" idx="1"/>
          </p:nvPr>
        </p:nvSpPr>
        <p:spPr/>
        <p:txBody>
          <a:bodyPr/>
          <a:lstStyle/>
          <a:p>
            <a:pPr marL="533400" indent="-533400" eaLnBrk="1" hangingPunct="1">
              <a:buFont typeface="Wingdings" pitchFamily="2" charset="2"/>
              <a:buAutoNum type="alphaLcPeriod"/>
            </a:pPr>
            <a:r>
              <a:rPr lang="en-US" b="1" dirty="0" smtClean="0"/>
              <a:t>Graph </a:t>
            </a:r>
            <a:r>
              <a:rPr lang="en-US" b="1" dirty="0" err="1" smtClean="0"/>
              <a:t>Lengkap</a:t>
            </a:r>
            <a:r>
              <a:rPr lang="en-US" b="1" dirty="0" smtClean="0"/>
              <a:t> (</a:t>
            </a:r>
            <a:r>
              <a:rPr lang="en-US" b="1" i="1" dirty="0" smtClean="0"/>
              <a:t>Complete Graph</a:t>
            </a:r>
            <a:r>
              <a:rPr lang="en-US" b="1" dirty="0" smtClean="0"/>
              <a:t>) </a:t>
            </a:r>
          </a:p>
          <a:p>
            <a:pPr marL="533400" indent="-533400" eaLnBrk="1" hangingPunct="1">
              <a:buFont typeface="Wingdings" pitchFamily="2" charset="2"/>
              <a:buAutoNum type="alphaLcPeriod"/>
            </a:pPr>
            <a:r>
              <a:rPr lang="en-US" b="1" dirty="0" smtClean="0"/>
              <a:t>Graph </a:t>
            </a:r>
            <a:r>
              <a:rPr lang="en-US" b="1" dirty="0" err="1" smtClean="0"/>
              <a:t>Lingkaran</a:t>
            </a:r>
            <a:r>
              <a:rPr lang="en-US" dirty="0" smtClean="0"/>
              <a:t> </a:t>
            </a:r>
          </a:p>
          <a:p>
            <a:pPr marL="533400" indent="-533400" eaLnBrk="1" hangingPunct="1">
              <a:buFont typeface="Wingdings" pitchFamily="2" charset="2"/>
              <a:buAutoNum type="alphaLcPeriod"/>
            </a:pPr>
            <a:r>
              <a:rPr lang="en-US" b="1" dirty="0" smtClean="0"/>
              <a:t>Graph </a:t>
            </a:r>
            <a:r>
              <a:rPr lang="en-US" b="1" dirty="0" err="1" smtClean="0"/>
              <a:t>Teratur</a:t>
            </a:r>
            <a:r>
              <a:rPr lang="en-US" b="1" dirty="0" smtClean="0"/>
              <a:t> (</a:t>
            </a:r>
            <a:r>
              <a:rPr lang="en-US" b="1" i="1" dirty="0" smtClean="0"/>
              <a:t>Regular Graphs</a:t>
            </a:r>
            <a:r>
              <a:rPr lang="en-US" b="1" dirty="0" smtClean="0"/>
              <a:t>) </a:t>
            </a:r>
          </a:p>
          <a:p>
            <a:pPr marL="533400" indent="-533400" eaLnBrk="1" hangingPunct="1">
              <a:buFont typeface="Wingdings" pitchFamily="2" charset="2"/>
              <a:buAutoNum type="alphaLcPeriod"/>
            </a:pPr>
            <a:r>
              <a:rPr lang="en-US" b="1" dirty="0" smtClean="0"/>
              <a:t>Graph </a:t>
            </a:r>
            <a:r>
              <a:rPr lang="en-US" b="1" i="1" dirty="0" smtClean="0"/>
              <a:t>Bipartite</a:t>
            </a:r>
            <a:r>
              <a:rPr lang="en-US" b="1" dirty="0" smtClean="0"/>
              <a:t> (</a:t>
            </a:r>
            <a:r>
              <a:rPr lang="en-US" b="1" i="1" dirty="0" smtClean="0"/>
              <a:t>Bipartite Graph</a:t>
            </a:r>
            <a:r>
              <a:rPr lang="en-US" b="1" dirty="0" smtClean="0"/>
              <a:t>)</a:t>
            </a:r>
            <a:r>
              <a:rPr lang="en-US" dirty="0" smtClean="0"/>
              <a:t>  </a:t>
            </a:r>
            <a:endParaRPr lang="en-US" b="1" dirty="0" smtClean="0"/>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b="1" smtClean="0"/>
              <a:t>Graph lengkap</a:t>
            </a:r>
          </a:p>
        </p:txBody>
      </p:sp>
      <p:sp>
        <p:nvSpPr>
          <p:cNvPr id="20484" name="Rectangle 3"/>
          <p:cNvSpPr>
            <a:spLocks noGrp="1" noChangeArrowheads="1"/>
          </p:cNvSpPr>
          <p:nvPr>
            <p:ph type="body" sz="half" idx="1"/>
          </p:nvPr>
        </p:nvSpPr>
        <p:spPr>
          <a:xfrm>
            <a:off x="457200" y="1981200"/>
            <a:ext cx="8147050" cy="3886200"/>
          </a:xfrm>
        </p:spPr>
        <p:txBody>
          <a:bodyPr/>
          <a:lstStyle/>
          <a:p>
            <a:pPr marL="0" indent="0" eaLnBrk="1" hangingPunct="1">
              <a:buFont typeface="Wingdings" pitchFamily="2" charset="2"/>
              <a:buNone/>
            </a:pPr>
            <a:r>
              <a:rPr lang="en-US" sz="2400" dirty="0" err="1" smtClean="0"/>
              <a:t>ialah</a:t>
            </a:r>
            <a:r>
              <a:rPr lang="en-US" sz="2400" dirty="0" smtClean="0"/>
              <a:t> graph </a:t>
            </a:r>
            <a:r>
              <a:rPr lang="en-US" sz="2400" dirty="0" err="1" smtClean="0"/>
              <a:t>sederhana</a:t>
            </a:r>
            <a:r>
              <a:rPr lang="en-US" sz="2400" dirty="0" smtClean="0"/>
              <a:t> yang </a:t>
            </a:r>
            <a:r>
              <a:rPr lang="en-US" sz="2400" dirty="0" err="1" smtClean="0"/>
              <a:t>setiap</a:t>
            </a:r>
            <a:r>
              <a:rPr lang="en-US" sz="2400" dirty="0" smtClean="0"/>
              <a:t> </a:t>
            </a:r>
            <a:r>
              <a:rPr lang="en-US" sz="2400" dirty="0" err="1" smtClean="0"/>
              <a:t>simpulnya</a:t>
            </a:r>
            <a:r>
              <a:rPr lang="en-US" sz="2400" dirty="0" smtClean="0"/>
              <a:t> </a:t>
            </a:r>
            <a:r>
              <a:rPr lang="en-US" sz="2400" dirty="0" err="1" smtClean="0"/>
              <a:t>mempunyai</a:t>
            </a:r>
            <a:r>
              <a:rPr lang="en-US" sz="2400" dirty="0" smtClean="0"/>
              <a:t> </a:t>
            </a:r>
            <a:r>
              <a:rPr lang="en-US" sz="2400" dirty="0" err="1" smtClean="0"/>
              <a:t>sisi</a:t>
            </a:r>
            <a:r>
              <a:rPr lang="en-US" sz="2400" dirty="0" smtClean="0"/>
              <a:t> </a:t>
            </a:r>
            <a:r>
              <a:rPr lang="en-US" sz="2400" dirty="0" err="1" smtClean="0"/>
              <a:t>ke</a:t>
            </a:r>
            <a:r>
              <a:rPr lang="en-US" sz="2400" dirty="0" smtClean="0"/>
              <a:t> </a:t>
            </a:r>
            <a:r>
              <a:rPr lang="en-US" sz="2400" dirty="0" err="1" smtClean="0"/>
              <a:t>semua</a:t>
            </a:r>
            <a:r>
              <a:rPr lang="en-US" sz="2400" dirty="0" smtClean="0"/>
              <a:t> </a:t>
            </a:r>
            <a:r>
              <a:rPr lang="en-US" sz="2400" dirty="0" err="1" smtClean="0"/>
              <a:t>simpul</a:t>
            </a:r>
            <a:r>
              <a:rPr lang="en-US" sz="2400" dirty="0" smtClean="0"/>
              <a:t> </a:t>
            </a:r>
            <a:r>
              <a:rPr lang="en-US" sz="2400" dirty="0" err="1" smtClean="0"/>
              <a:t>lainnya</a:t>
            </a:r>
            <a:r>
              <a:rPr lang="en-US" sz="2400" dirty="0" smtClean="0"/>
              <a:t>. Graph </a:t>
            </a:r>
            <a:r>
              <a:rPr lang="en-US" sz="2400" dirty="0" err="1" smtClean="0"/>
              <a:t>lengkap</a:t>
            </a:r>
            <a:r>
              <a:rPr lang="en-US" sz="2400" dirty="0" smtClean="0"/>
              <a:t> </a:t>
            </a:r>
            <a:r>
              <a:rPr lang="en-US" sz="2400" dirty="0" err="1" smtClean="0"/>
              <a:t>dengan</a:t>
            </a:r>
            <a:r>
              <a:rPr lang="en-US" sz="2400" dirty="0" smtClean="0"/>
              <a:t> </a:t>
            </a:r>
            <a:r>
              <a:rPr lang="en-US" sz="2400" i="1" dirty="0" smtClean="0"/>
              <a:t>n</a:t>
            </a:r>
            <a:r>
              <a:rPr lang="en-US" sz="2400" dirty="0" smtClean="0"/>
              <a:t> </a:t>
            </a:r>
            <a:r>
              <a:rPr lang="en-US" sz="2400" dirty="0" err="1" smtClean="0"/>
              <a:t>buah</a:t>
            </a:r>
            <a:r>
              <a:rPr lang="en-US" sz="2400" dirty="0" smtClean="0"/>
              <a:t> </a:t>
            </a:r>
            <a:r>
              <a:rPr lang="en-US" sz="2400" dirty="0" err="1" smtClean="0"/>
              <a:t>simpul</a:t>
            </a:r>
            <a:r>
              <a:rPr lang="en-US" sz="2400" dirty="0" smtClean="0"/>
              <a:t> </a:t>
            </a:r>
            <a:r>
              <a:rPr lang="en-US" sz="2400" dirty="0" err="1" smtClean="0"/>
              <a:t>dilambangkan</a:t>
            </a:r>
            <a:r>
              <a:rPr lang="en-US" sz="2400" dirty="0" smtClean="0"/>
              <a:t> </a:t>
            </a:r>
            <a:r>
              <a:rPr lang="en-US" sz="2400" dirty="0" err="1" smtClean="0"/>
              <a:t>dengan</a:t>
            </a:r>
            <a:r>
              <a:rPr lang="en-US" sz="2400" dirty="0" smtClean="0"/>
              <a:t> </a:t>
            </a:r>
            <a:r>
              <a:rPr lang="en-US" sz="2400" i="1" dirty="0" smtClean="0"/>
              <a:t>Kn</a:t>
            </a:r>
            <a:r>
              <a:rPr lang="en-US" sz="2400" dirty="0" smtClean="0"/>
              <a:t>. </a:t>
            </a:r>
            <a:r>
              <a:rPr lang="en-US" sz="2400" dirty="0" err="1" smtClean="0"/>
              <a:t>Jumlah</a:t>
            </a:r>
            <a:r>
              <a:rPr lang="en-US" sz="2400" dirty="0" smtClean="0"/>
              <a:t> </a:t>
            </a:r>
            <a:r>
              <a:rPr lang="en-US" sz="2400" dirty="0" err="1" smtClean="0"/>
              <a:t>sisi</a:t>
            </a:r>
            <a:r>
              <a:rPr lang="en-US" sz="2400" dirty="0" smtClean="0"/>
              <a:t> </a:t>
            </a:r>
            <a:r>
              <a:rPr lang="en-US" sz="2400" dirty="0" err="1" smtClean="0"/>
              <a:t>pada</a:t>
            </a:r>
            <a:r>
              <a:rPr lang="en-US" sz="2400" dirty="0" smtClean="0"/>
              <a:t> graph </a:t>
            </a:r>
            <a:r>
              <a:rPr lang="en-US" sz="2400" dirty="0" err="1" smtClean="0"/>
              <a:t>lengkap</a:t>
            </a:r>
            <a:r>
              <a:rPr lang="en-US" sz="2400" dirty="0" smtClean="0"/>
              <a:t> yang </a:t>
            </a:r>
            <a:r>
              <a:rPr lang="en-US" sz="2400" dirty="0" err="1" smtClean="0"/>
              <a:t>terdiri</a:t>
            </a:r>
            <a:r>
              <a:rPr lang="en-US" sz="2400" dirty="0" smtClean="0"/>
              <a:t> </a:t>
            </a:r>
            <a:r>
              <a:rPr lang="en-US" sz="2400" dirty="0" err="1" smtClean="0"/>
              <a:t>dari</a:t>
            </a:r>
            <a:r>
              <a:rPr lang="en-US" sz="2400" dirty="0" smtClean="0"/>
              <a:t> </a:t>
            </a:r>
            <a:r>
              <a:rPr lang="en-US" sz="2400" i="1" dirty="0" smtClean="0"/>
              <a:t>n</a:t>
            </a:r>
            <a:r>
              <a:rPr lang="en-US" sz="2400" dirty="0" smtClean="0"/>
              <a:t> </a:t>
            </a:r>
            <a:r>
              <a:rPr lang="en-US" sz="2400" dirty="0" err="1" smtClean="0"/>
              <a:t>buah</a:t>
            </a:r>
            <a:r>
              <a:rPr lang="en-US" sz="2400" dirty="0" smtClean="0"/>
              <a:t> </a:t>
            </a:r>
            <a:r>
              <a:rPr lang="en-US" sz="2400" dirty="0" err="1" smtClean="0"/>
              <a:t>simpul</a:t>
            </a:r>
            <a:r>
              <a:rPr lang="en-US" sz="2400" dirty="0" smtClean="0"/>
              <a:t> </a:t>
            </a:r>
            <a:r>
              <a:rPr lang="en-US" sz="2400" dirty="0" err="1" smtClean="0"/>
              <a:t>adalah</a:t>
            </a:r>
            <a:r>
              <a:rPr lang="en-US" sz="2400" dirty="0" smtClean="0"/>
              <a:t> </a:t>
            </a:r>
          </a:p>
          <a:p>
            <a:pPr marL="0" indent="0" eaLnBrk="1" hangingPunct="1">
              <a:buFont typeface="Wingdings" pitchFamily="2" charset="2"/>
              <a:buNone/>
            </a:pPr>
            <a:r>
              <a:rPr lang="en-US" sz="2400" i="1" dirty="0" smtClean="0"/>
              <a:t>n</a:t>
            </a:r>
            <a:r>
              <a:rPr lang="en-US" sz="2400" dirty="0" smtClean="0"/>
              <a:t>(</a:t>
            </a:r>
            <a:r>
              <a:rPr lang="en-US" sz="2400" i="1" dirty="0" smtClean="0"/>
              <a:t>n</a:t>
            </a:r>
            <a:r>
              <a:rPr lang="en-US" sz="2400" dirty="0" smtClean="0"/>
              <a:t> – 1)/2. </a:t>
            </a:r>
          </a:p>
          <a:p>
            <a:pPr marL="0" indent="0" eaLnBrk="1" hangingPunct="1"/>
            <a:endParaRPr lang="en-US" sz="2400" dirty="0" smtClean="0"/>
          </a:p>
        </p:txBody>
      </p:sp>
      <p:graphicFrame>
        <p:nvGraphicFramePr>
          <p:cNvPr id="20482" name="Object 4"/>
          <p:cNvGraphicFramePr>
            <a:graphicFrameLocks noGrp="1" noChangeAspect="1"/>
          </p:cNvGraphicFramePr>
          <p:nvPr>
            <p:ph sz="half" idx="2"/>
          </p:nvPr>
        </p:nvGraphicFramePr>
        <p:xfrm>
          <a:off x="1116013" y="3716338"/>
          <a:ext cx="7200900" cy="1296987"/>
        </p:xfrm>
        <a:graphic>
          <a:graphicData uri="http://schemas.openxmlformats.org/presentationml/2006/ole">
            <mc:AlternateContent xmlns:mc="http://schemas.openxmlformats.org/markup-compatibility/2006">
              <mc:Choice xmlns:v="urn:schemas-microsoft-com:vml" Requires="v">
                <p:oleObj spid="_x0000_s20501" name="Visio" r:id="rId4" imgW="6678720" imgH="1245600" progId="Visio.Drawing.11">
                  <p:embed/>
                </p:oleObj>
              </mc:Choice>
              <mc:Fallback>
                <p:oleObj name="Visio" r:id="rId4" imgW="6678720" imgH="12456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716338"/>
                        <a:ext cx="7200900" cy="1296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5" name="Rectangle 6"/>
          <p:cNvSpPr>
            <a:spLocks noChangeArrowheads="1"/>
          </p:cNvSpPr>
          <p:nvPr/>
        </p:nvSpPr>
        <p:spPr bwMode="auto">
          <a:xfrm>
            <a:off x="395288" y="5445125"/>
            <a:ext cx="8569325" cy="366713"/>
          </a:xfrm>
          <a:prstGeom prst="rect">
            <a:avLst/>
          </a:prstGeom>
          <a:noFill/>
          <a:ln w="9525">
            <a:noFill/>
            <a:miter lim="800000"/>
            <a:headEnd/>
            <a:tailEnd/>
          </a:ln>
        </p:spPr>
        <p:txBody>
          <a:bodyPr anchor="ctr">
            <a:spAutoFit/>
          </a:bodyPr>
          <a:lstStyle/>
          <a:p>
            <a:pPr algn="just" eaLnBrk="1" hangingPunct="1"/>
            <a:r>
              <a:rPr lang="en-US"/>
              <a:t>            </a:t>
            </a:r>
            <a:r>
              <a:rPr lang="en-US" i="1"/>
              <a:t>K</a:t>
            </a:r>
            <a:r>
              <a:rPr lang="en-US"/>
              <a:t>1        </a:t>
            </a:r>
            <a:r>
              <a:rPr lang="en-US" i="1"/>
              <a:t>K</a:t>
            </a:r>
            <a:r>
              <a:rPr lang="en-US"/>
              <a:t>2               </a:t>
            </a:r>
            <a:r>
              <a:rPr lang="en-US" i="1"/>
              <a:t>K</a:t>
            </a:r>
            <a:r>
              <a:rPr lang="en-US"/>
              <a:t>3             </a:t>
            </a:r>
            <a:r>
              <a:rPr lang="en-US" i="1"/>
              <a:t>K</a:t>
            </a:r>
            <a:r>
              <a:rPr lang="en-US"/>
              <a:t>4		</a:t>
            </a:r>
            <a:r>
              <a:rPr lang="en-US" i="1"/>
              <a:t>K</a:t>
            </a:r>
            <a:r>
              <a:rPr lang="en-US"/>
              <a:t>5                    </a:t>
            </a:r>
            <a:r>
              <a:rPr lang="en-US" i="1"/>
              <a:t>K</a:t>
            </a:r>
            <a:r>
              <a:rPr lang="en-US"/>
              <a:t>6</a:t>
            </a:r>
          </a:p>
        </p:txBody>
      </p:sp>
      <p:cxnSp>
        <p:nvCxnSpPr>
          <p:cNvPr id="3" name="Straight Connector 2"/>
          <p:cNvCxnSpPr/>
          <p:nvPr/>
        </p:nvCxnSpPr>
        <p:spPr bwMode="auto">
          <a:xfrm>
            <a:off x="4211960" y="4293096"/>
            <a:ext cx="576064"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p:cNvCxnSpPr/>
          <p:nvPr/>
        </p:nvCxnSpPr>
        <p:spPr bwMode="auto">
          <a:xfrm flipH="1">
            <a:off x="4211960" y="4293096"/>
            <a:ext cx="576064"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ustDataLst>
      <p:tags r:id="rId2"/>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b="1" smtClean="0"/>
              <a:t>Graph lingkaran</a:t>
            </a:r>
          </a:p>
        </p:txBody>
      </p:sp>
      <p:sp>
        <p:nvSpPr>
          <p:cNvPr id="21508" name="Rectangle 3"/>
          <p:cNvSpPr>
            <a:spLocks noGrp="1" noChangeArrowheads="1"/>
          </p:cNvSpPr>
          <p:nvPr>
            <p:ph type="body" sz="half" idx="1"/>
          </p:nvPr>
        </p:nvSpPr>
        <p:spPr>
          <a:xfrm>
            <a:off x="457200" y="1981200"/>
            <a:ext cx="8147050" cy="3886200"/>
          </a:xfrm>
        </p:spPr>
        <p:txBody>
          <a:bodyPr/>
          <a:lstStyle/>
          <a:p>
            <a:pPr marL="0" indent="0" eaLnBrk="1" hangingPunct="1">
              <a:buFont typeface="Wingdings" pitchFamily="2" charset="2"/>
              <a:buNone/>
            </a:pPr>
            <a:r>
              <a:rPr lang="en-US" sz="2800" smtClean="0"/>
              <a:t>adalah graph sederhana yang setiap simpulnya berderajat dua. Graph lingkaran dengan </a:t>
            </a:r>
            <a:r>
              <a:rPr lang="en-US" sz="2800" i="1" smtClean="0"/>
              <a:t>n</a:t>
            </a:r>
            <a:r>
              <a:rPr lang="en-US" sz="2800" smtClean="0"/>
              <a:t> simpul dilambangkan dengan </a:t>
            </a:r>
            <a:r>
              <a:rPr lang="en-US" sz="2800" i="1" smtClean="0"/>
              <a:t>C</a:t>
            </a:r>
            <a:r>
              <a:rPr lang="en-US" sz="2800" i="1" baseline="-25000" smtClean="0"/>
              <a:t>n</a:t>
            </a:r>
            <a:r>
              <a:rPr lang="en-US" sz="2800" smtClean="0"/>
              <a:t>. </a:t>
            </a:r>
          </a:p>
        </p:txBody>
      </p:sp>
      <p:graphicFrame>
        <p:nvGraphicFramePr>
          <p:cNvPr id="21506" name="Object 4"/>
          <p:cNvGraphicFramePr>
            <a:graphicFrameLocks noGrp="1" noChangeAspect="1"/>
          </p:cNvGraphicFramePr>
          <p:nvPr>
            <p:ph sz="half" idx="2"/>
          </p:nvPr>
        </p:nvGraphicFramePr>
        <p:xfrm>
          <a:off x="1187450" y="3789363"/>
          <a:ext cx="6840538" cy="1295400"/>
        </p:xfrm>
        <a:graphic>
          <a:graphicData uri="http://schemas.openxmlformats.org/presentationml/2006/ole">
            <mc:AlternateContent xmlns:mc="http://schemas.openxmlformats.org/markup-compatibility/2006">
              <mc:Choice xmlns:v="urn:schemas-microsoft-com:vml" Requires="v">
                <p:oleObj spid="_x0000_s21523" name="Visio" r:id="rId4" imgW="5088600" imgH="1245600" progId="Visio.Drawing.11">
                  <p:embed/>
                </p:oleObj>
              </mc:Choice>
              <mc:Fallback>
                <p:oleObj name="Visio" r:id="rId4" imgW="5088600" imgH="12456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789363"/>
                        <a:ext cx="6840538"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b="1" smtClean="0"/>
              <a:t>Definisi Graph</a:t>
            </a:r>
          </a:p>
        </p:txBody>
      </p:sp>
      <p:sp>
        <p:nvSpPr>
          <p:cNvPr id="66563" name="Rectangle 3"/>
          <p:cNvSpPr>
            <a:spLocks noGrp="1" noChangeArrowheads="1"/>
          </p:cNvSpPr>
          <p:nvPr>
            <p:ph type="body" idx="1"/>
          </p:nvPr>
        </p:nvSpPr>
        <p:spPr/>
        <p:txBody>
          <a:bodyPr/>
          <a:lstStyle/>
          <a:p>
            <a:pPr eaLnBrk="1" hangingPunct="1">
              <a:buFont typeface="Wingdings" pitchFamily="2" charset="2"/>
              <a:buNone/>
            </a:pPr>
            <a:r>
              <a:rPr lang="en-US" sz="2800" smtClean="0"/>
              <a:t>Graph </a:t>
            </a:r>
            <a:r>
              <a:rPr lang="en-US" sz="2800" i="1" smtClean="0"/>
              <a:t>G</a:t>
            </a:r>
            <a:r>
              <a:rPr lang="en-US" sz="2800" smtClean="0"/>
              <a:t> = (</a:t>
            </a:r>
            <a:r>
              <a:rPr lang="en-US" sz="2800" i="1" smtClean="0"/>
              <a:t>V</a:t>
            </a:r>
            <a:r>
              <a:rPr lang="en-US" sz="2800" smtClean="0"/>
              <a:t>, </a:t>
            </a:r>
            <a:r>
              <a:rPr lang="en-US" sz="2800" i="1" smtClean="0"/>
              <a:t>E</a:t>
            </a:r>
            <a:r>
              <a:rPr lang="en-US" sz="2800" smtClean="0"/>
              <a:t>), yang dalam hal ini:</a:t>
            </a:r>
          </a:p>
          <a:p>
            <a:pPr eaLnBrk="1" hangingPunct="1">
              <a:buFont typeface="Wingdings" pitchFamily="2" charset="2"/>
              <a:buNone/>
            </a:pPr>
            <a:r>
              <a:rPr lang="en-US" sz="2800" smtClean="0"/>
              <a:t>     </a:t>
            </a:r>
            <a:r>
              <a:rPr lang="en-US" sz="2800" i="1" smtClean="0"/>
              <a:t>V</a:t>
            </a:r>
            <a:r>
              <a:rPr lang="en-US" sz="2800" smtClean="0"/>
              <a:t>  = himpunan tidak-kosong dari simpul-simpul </a:t>
            </a:r>
          </a:p>
          <a:p>
            <a:pPr eaLnBrk="1" hangingPunct="1">
              <a:buFont typeface="Wingdings" pitchFamily="2" charset="2"/>
              <a:buNone/>
            </a:pPr>
            <a:r>
              <a:rPr lang="en-US" sz="2800" smtClean="0"/>
              <a:t>             (</a:t>
            </a:r>
            <a:r>
              <a:rPr lang="en-US" sz="2800" i="1" smtClean="0"/>
              <a:t>vertices</a:t>
            </a:r>
            <a:r>
              <a:rPr lang="en-US" sz="2800" smtClean="0"/>
              <a:t>) </a:t>
            </a:r>
          </a:p>
          <a:p>
            <a:pPr eaLnBrk="1" hangingPunct="1">
              <a:buFont typeface="Wingdings" pitchFamily="2" charset="2"/>
              <a:buNone/>
            </a:pPr>
            <a:r>
              <a:rPr lang="en-US" sz="2800" smtClean="0"/>
              <a:t>          = { </a:t>
            </a:r>
            <a:r>
              <a:rPr lang="en-US" sz="2800" i="1" smtClean="0"/>
              <a:t>v</a:t>
            </a:r>
            <a:r>
              <a:rPr lang="en-US" sz="2800" smtClean="0"/>
              <a:t>1 , </a:t>
            </a:r>
            <a:r>
              <a:rPr lang="en-US" sz="2800" i="1" smtClean="0"/>
              <a:t>v</a:t>
            </a:r>
            <a:r>
              <a:rPr lang="en-US" sz="2800" smtClean="0"/>
              <a:t>2 , ... , </a:t>
            </a:r>
            <a:r>
              <a:rPr lang="en-US" sz="2800" i="1" smtClean="0"/>
              <a:t>vn</a:t>
            </a:r>
            <a:r>
              <a:rPr lang="en-US" sz="2800" smtClean="0"/>
              <a:t> } </a:t>
            </a:r>
          </a:p>
          <a:p>
            <a:pPr eaLnBrk="1" hangingPunct="1">
              <a:buFont typeface="Wingdings" pitchFamily="2" charset="2"/>
              <a:buNone/>
            </a:pPr>
            <a:r>
              <a:rPr lang="en-US" sz="2800" smtClean="0"/>
              <a:t>    </a:t>
            </a:r>
            <a:r>
              <a:rPr lang="en-US" sz="2800" i="1" smtClean="0"/>
              <a:t> E</a:t>
            </a:r>
            <a:r>
              <a:rPr lang="en-US" sz="2800" smtClean="0"/>
              <a:t>  = himpunan sisi  (</a:t>
            </a:r>
            <a:r>
              <a:rPr lang="en-US" sz="2800" i="1" smtClean="0"/>
              <a:t>edges</a:t>
            </a:r>
            <a:r>
              <a:rPr lang="en-US" sz="2800" smtClean="0"/>
              <a:t>) yang  </a:t>
            </a:r>
          </a:p>
          <a:p>
            <a:pPr eaLnBrk="1" hangingPunct="1">
              <a:buFont typeface="Wingdings" pitchFamily="2" charset="2"/>
              <a:buNone/>
            </a:pPr>
            <a:r>
              <a:rPr lang="en-US" sz="2800" smtClean="0"/>
              <a:t>            menghubungkan sepasang simpul </a:t>
            </a:r>
          </a:p>
          <a:p>
            <a:pPr eaLnBrk="1" hangingPunct="1">
              <a:buFont typeface="Wingdings" pitchFamily="2" charset="2"/>
              <a:buNone/>
            </a:pPr>
            <a:r>
              <a:rPr lang="en-US" sz="2800" smtClean="0"/>
              <a:t>         = {</a:t>
            </a:r>
            <a:r>
              <a:rPr lang="en-US" sz="2800" i="1" smtClean="0"/>
              <a:t>e</a:t>
            </a:r>
            <a:r>
              <a:rPr lang="en-US" sz="2800" smtClean="0"/>
              <a:t>1 , </a:t>
            </a:r>
            <a:r>
              <a:rPr lang="en-US" sz="2800" i="1" smtClean="0"/>
              <a:t>e</a:t>
            </a:r>
            <a:r>
              <a:rPr lang="en-US" sz="2800" smtClean="0"/>
              <a:t>2 , ... , </a:t>
            </a:r>
            <a:r>
              <a:rPr lang="en-US" sz="2800" i="1" smtClean="0"/>
              <a:t>en</a:t>
            </a:r>
            <a:r>
              <a:rPr lang="en-US" sz="2800" smtClean="0"/>
              <a:t> }</a:t>
            </a:r>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z="4000" b="1" smtClean="0"/>
              <a:t>Graph Teratur (</a:t>
            </a:r>
            <a:r>
              <a:rPr lang="en-US" sz="4000" b="1" i="1" smtClean="0"/>
              <a:t>Regular Graphs</a:t>
            </a:r>
            <a:r>
              <a:rPr lang="en-US" sz="4000" b="1" smtClean="0"/>
              <a:t>)</a:t>
            </a:r>
            <a:endParaRPr lang="en-US" sz="4000" smtClean="0"/>
          </a:p>
        </p:txBody>
      </p:sp>
      <p:sp>
        <p:nvSpPr>
          <p:cNvPr id="22532" name="Rectangle 3"/>
          <p:cNvSpPr>
            <a:spLocks noGrp="1" noChangeArrowheads="1"/>
          </p:cNvSpPr>
          <p:nvPr>
            <p:ph type="body" sz="half" idx="1"/>
          </p:nvPr>
        </p:nvSpPr>
        <p:spPr>
          <a:xfrm>
            <a:off x="457200" y="1981200"/>
            <a:ext cx="8218488" cy="3886200"/>
          </a:xfrm>
        </p:spPr>
        <p:txBody>
          <a:bodyPr/>
          <a:lstStyle/>
          <a:p>
            <a:pPr marL="0" indent="0" eaLnBrk="1" hangingPunct="1">
              <a:buFont typeface="Wingdings" pitchFamily="2" charset="2"/>
              <a:buNone/>
            </a:pPr>
            <a:r>
              <a:rPr lang="en-US" sz="2800" smtClean="0"/>
              <a:t>Graph yang setiap simpulnya mempunyai derajat yang sama disebut </a:t>
            </a:r>
            <a:r>
              <a:rPr lang="en-US" sz="2800" b="1" smtClean="0"/>
              <a:t>graph teratur</a:t>
            </a:r>
            <a:r>
              <a:rPr lang="en-US" sz="2800" smtClean="0"/>
              <a:t>. Apabila derajat setiap simpul adalah </a:t>
            </a:r>
            <a:r>
              <a:rPr lang="en-US" sz="2800" i="1" smtClean="0"/>
              <a:t>r</a:t>
            </a:r>
            <a:r>
              <a:rPr lang="en-US" sz="2800" smtClean="0"/>
              <a:t>, maka graph tersebut disebut sebagai graph teratur derajat </a:t>
            </a:r>
            <a:r>
              <a:rPr lang="en-US" sz="2800" i="1" smtClean="0"/>
              <a:t>r</a:t>
            </a:r>
            <a:r>
              <a:rPr lang="en-US" sz="2800" smtClean="0"/>
              <a:t>. Jumlah sisi pada graph teratur adalah </a:t>
            </a:r>
            <a:r>
              <a:rPr lang="en-US" sz="2800" i="1" smtClean="0"/>
              <a:t>nr</a:t>
            </a:r>
            <a:r>
              <a:rPr lang="en-US" sz="2800" smtClean="0"/>
              <a:t>/2. </a:t>
            </a:r>
          </a:p>
        </p:txBody>
      </p:sp>
      <p:graphicFrame>
        <p:nvGraphicFramePr>
          <p:cNvPr id="22530" name="Object 4"/>
          <p:cNvGraphicFramePr>
            <a:graphicFrameLocks noGrp="1" noChangeAspect="1"/>
          </p:cNvGraphicFramePr>
          <p:nvPr>
            <p:ph sz="half" idx="2"/>
          </p:nvPr>
        </p:nvGraphicFramePr>
        <p:xfrm>
          <a:off x="5867400" y="4221163"/>
          <a:ext cx="1944688" cy="1943100"/>
        </p:xfrm>
        <a:graphic>
          <a:graphicData uri="http://schemas.openxmlformats.org/presentationml/2006/ole">
            <mc:AlternateContent xmlns:mc="http://schemas.openxmlformats.org/markup-compatibility/2006">
              <mc:Choice xmlns:v="urn:schemas-microsoft-com:vml" Requires="v">
                <p:oleObj spid="_x0000_s22547" name="Visio" r:id="rId4" imgW="1383480" imgH="1380600" progId="Visio.Drawing.11">
                  <p:embed/>
                </p:oleObj>
              </mc:Choice>
              <mc:Fallback>
                <p:oleObj name="Visio" r:id="rId4" imgW="1383480" imgH="13806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4221163"/>
                        <a:ext cx="1944688"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z="4000" b="1" smtClean="0"/>
              <a:t>Graph </a:t>
            </a:r>
            <a:r>
              <a:rPr lang="en-US" sz="4000" b="1" i="1" smtClean="0"/>
              <a:t>Bipartite</a:t>
            </a:r>
            <a:r>
              <a:rPr lang="en-US" sz="4000" b="1" smtClean="0"/>
              <a:t> (</a:t>
            </a:r>
            <a:r>
              <a:rPr lang="en-US" sz="4000" b="1" i="1" smtClean="0"/>
              <a:t>Bipartite Graph</a:t>
            </a:r>
            <a:r>
              <a:rPr lang="en-US" sz="4000" b="1" smtClean="0"/>
              <a:t>)</a:t>
            </a:r>
          </a:p>
        </p:txBody>
      </p:sp>
      <p:sp>
        <p:nvSpPr>
          <p:cNvPr id="23556" name="Rectangle 3"/>
          <p:cNvSpPr>
            <a:spLocks noGrp="1" noChangeArrowheads="1"/>
          </p:cNvSpPr>
          <p:nvPr>
            <p:ph type="body" sz="half" idx="1"/>
          </p:nvPr>
        </p:nvSpPr>
        <p:spPr>
          <a:xfrm>
            <a:off x="457200" y="1981200"/>
            <a:ext cx="8147050" cy="4184650"/>
          </a:xfrm>
        </p:spPr>
        <p:txBody>
          <a:bodyPr/>
          <a:lstStyle/>
          <a:p>
            <a:pPr marL="0" indent="0" eaLnBrk="1" hangingPunct="1">
              <a:lnSpc>
                <a:spcPct val="90000"/>
              </a:lnSpc>
              <a:buFont typeface="Wingdings" pitchFamily="2" charset="2"/>
              <a:buNone/>
            </a:pPr>
            <a:r>
              <a:rPr lang="en-US" sz="2400" dirty="0" smtClean="0"/>
              <a:t>Graph </a:t>
            </a:r>
            <a:r>
              <a:rPr lang="en-US" sz="2400" i="1" dirty="0" smtClean="0"/>
              <a:t>G</a:t>
            </a:r>
            <a:r>
              <a:rPr lang="en-US" sz="2400" dirty="0" smtClean="0"/>
              <a:t> yang </a:t>
            </a:r>
            <a:r>
              <a:rPr lang="en-US" sz="2400" dirty="0" err="1" smtClean="0"/>
              <a:t>himpunan</a:t>
            </a:r>
            <a:r>
              <a:rPr lang="en-US" sz="2400" dirty="0" smtClean="0"/>
              <a:t> </a:t>
            </a:r>
            <a:r>
              <a:rPr lang="en-US" sz="2400" dirty="0" err="1" smtClean="0"/>
              <a:t>simpulnya</a:t>
            </a:r>
            <a:r>
              <a:rPr lang="en-US" sz="2400" dirty="0" smtClean="0"/>
              <a:t> </a:t>
            </a:r>
            <a:r>
              <a:rPr lang="en-US" sz="2400" dirty="0" err="1" smtClean="0"/>
              <a:t>dapat</a:t>
            </a:r>
            <a:r>
              <a:rPr lang="en-US" sz="2400" dirty="0" smtClean="0"/>
              <a:t> </a:t>
            </a:r>
            <a:r>
              <a:rPr lang="en-US" sz="2400" dirty="0" err="1" smtClean="0"/>
              <a:t>dipisah</a:t>
            </a:r>
            <a:r>
              <a:rPr lang="en-US" sz="2400" dirty="0" smtClean="0"/>
              <a:t> </a:t>
            </a:r>
            <a:r>
              <a:rPr lang="en-US" sz="2400" dirty="0" err="1" smtClean="0"/>
              <a:t>menjadi</a:t>
            </a:r>
            <a:r>
              <a:rPr lang="en-US" sz="2400" dirty="0" smtClean="0"/>
              <a:t> </a:t>
            </a:r>
            <a:r>
              <a:rPr lang="en-US" sz="2400" dirty="0" err="1" smtClean="0"/>
              <a:t>dua</a:t>
            </a:r>
            <a:r>
              <a:rPr lang="en-US" sz="2400" dirty="0" smtClean="0"/>
              <a:t> </a:t>
            </a:r>
            <a:r>
              <a:rPr lang="en-US" sz="2400" dirty="0" err="1" smtClean="0"/>
              <a:t>himpunan</a:t>
            </a:r>
            <a:r>
              <a:rPr lang="en-US" sz="2400" dirty="0" smtClean="0"/>
              <a:t> </a:t>
            </a:r>
            <a:r>
              <a:rPr lang="en-US" sz="2400" dirty="0" err="1" smtClean="0"/>
              <a:t>bagian</a:t>
            </a:r>
            <a:r>
              <a:rPr lang="en-US" sz="2400" dirty="0" smtClean="0"/>
              <a:t> </a:t>
            </a:r>
            <a:r>
              <a:rPr lang="en-US" sz="2400" i="1" dirty="0" smtClean="0"/>
              <a:t>V</a:t>
            </a:r>
            <a:r>
              <a:rPr lang="en-US" sz="2400" baseline="-25000" dirty="0" smtClean="0"/>
              <a:t>1</a:t>
            </a:r>
            <a:r>
              <a:rPr lang="en-US" sz="2400" dirty="0" smtClean="0"/>
              <a:t> </a:t>
            </a:r>
            <a:r>
              <a:rPr lang="en-US" sz="2400" dirty="0" err="1" smtClean="0"/>
              <a:t>dan</a:t>
            </a:r>
            <a:r>
              <a:rPr lang="en-US" sz="2400" dirty="0" smtClean="0"/>
              <a:t> </a:t>
            </a:r>
            <a:r>
              <a:rPr lang="en-US" sz="2400" i="1" dirty="0" smtClean="0"/>
              <a:t>V</a:t>
            </a:r>
            <a:r>
              <a:rPr lang="en-US" sz="2400" baseline="-25000" dirty="0" smtClean="0"/>
              <a:t>2</a:t>
            </a:r>
            <a:r>
              <a:rPr lang="en-US" sz="2400" dirty="0" smtClean="0"/>
              <a:t>,  </a:t>
            </a:r>
            <a:r>
              <a:rPr lang="en-US" sz="2400" dirty="0" err="1" smtClean="0"/>
              <a:t>sedemikian</a:t>
            </a:r>
            <a:r>
              <a:rPr lang="en-US" sz="2400" dirty="0" smtClean="0"/>
              <a:t> </a:t>
            </a:r>
            <a:r>
              <a:rPr lang="en-US" sz="2400" dirty="0" err="1" smtClean="0"/>
              <a:t>sehingga</a:t>
            </a:r>
            <a:r>
              <a:rPr lang="en-US" sz="2400" dirty="0" smtClean="0"/>
              <a:t> </a:t>
            </a:r>
            <a:r>
              <a:rPr lang="en-US" sz="2400" dirty="0" err="1" smtClean="0"/>
              <a:t>setiap</a:t>
            </a:r>
            <a:r>
              <a:rPr lang="en-US" sz="2400" dirty="0" smtClean="0"/>
              <a:t> </a:t>
            </a:r>
            <a:r>
              <a:rPr lang="en-US" sz="2400" dirty="0" err="1" smtClean="0"/>
              <a:t>sisi</a:t>
            </a:r>
            <a:r>
              <a:rPr lang="en-US" sz="2400" dirty="0" smtClean="0"/>
              <a:t> </a:t>
            </a:r>
            <a:r>
              <a:rPr lang="en-US" sz="2400" dirty="0" err="1" smtClean="0"/>
              <a:t>pada</a:t>
            </a:r>
            <a:r>
              <a:rPr lang="en-US" sz="2400" dirty="0" smtClean="0"/>
              <a:t> </a:t>
            </a:r>
            <a:r>
              <a:rPr lang="en-US" sz="2400" i="1" dirty="0" smtClean="0"/>
              <a:t>G</a:t>
            </a:r>
            <a:r>
              <a:rPr lang="en-US" sz="2400" dirty="0" smtClean="0"/>
              <a:t> </a:t>
            </a:r>
            <a:r>
              <a:rPr lang="en-US" sz="2400" dirty="0" err="1" smtClean="0"/>
              <a:t>menghubungkan</a:t>
            </a:r>
            <a:r>
              <a:rPr lang="en-US" sz="2400" dirty="0" smtClean="0"/>
              <a:t> </a:t>
            </a:r>
            <a:r>
              <a:rPr lang="en-US" sz="2400" dirty="0" err="1" smtClean="0"/>
              <a:t>sebuah</a:t>
            </a:r>
            <a:r>
              <a:rPr lang="en-US" sz="2400" dirty="0" smtClean="0"/>
              <a:t> </a:t>
            </a:r>
            <a:r>
              <a:rPr lang="en-US" sz="2400" dirty="0" err="1" smtClean="0"/>
              <a:t>simpul</a:t>
            </a:r>
            <a:r>
              <a:rPr lang="en-US" sz="2400" dirty="0" smtClean="0"/>
              <a:t> di </a:t>
            </a:r>
            <a:r>
              <a:rPr lang="en-US" sz="2400" i="1" dirty="0" smtClean="0"/>
              <a:t>V</a:t>
            </a:r>
            <a:r>
              <a:rPr lang="en-US" sz="2400" baseline="-25000" dirty="0" smtClean="0"/>
              <a:t>1</a:t>
            </a:r>
            <a:r>
              <a:rPr lang="en-US" sz="2400" dirty="0" smtClean="0"/>
              <a:t> </a:t>
            </a:r>
            <a:r>
              <a:rPr lang="en-US" sz="2400" dirty="0" err="1" smtClean="0"/>
              <a:t>ke</a:t>
            </a:r>
            <a:r>
              <a:rPr lang="en-US" sz="2400" dirty="0" smtClean="0"/>
              <a:t> </a:t>
            </a:r>
            <a:r>
              <a:rPr lang="en-US" sz="2400" dirty="0" err="1" smtClean="0"/>
              <a:t>sebuah</a:t>
            </a:r>
            <a:r>
              <a:rPr lang="en-US" sz="2400" dirty="0" smtClean="0"/>
              <a:t> </a:t>
            </a:r>
            <a:r>
              <a:rPr lang="en-US" sz="2400" dirty="0" err="1" smtClean="0"/>
              <a:t>simpul</a:t>
            </a:r>
            <a:r>
              <a:rPr lang="en-US" sz="2400" dirty="0" smtClean="0"/>
              <a:t> di </a:t>
            </a:r>
            <a:r>
              <a:rPr lang="en-US" sz="2400" i="1" dirty="0" smtClean="0"/>
              <a:t>V</a:t>
            </a:r>
            <a:r>
              <a:rPr lang="en-US" sz="2400" baseline="-25000" dirty="0" smtClean="0"/>
              <a:t>2</a:t>
            </a:r>
            <a:r>
              <a:rPr lang="en-US" sz="2400" dirty="0" smtClean="0"/>
              <a:t> </a:t>
            </a:r>
            <a:r>
              <a:rPr lang="en-US" sz="2400" dirty="0" err="1" smtClean="0"/>
              <a:t>disebut</a:t>
            </a:r>
            <a:r>
              <a:rPr lang="en-US" sz="2400" dirty="0" smtClean="0"/>
              <a:t> </a:t>
            </a:r>
            <a:r>
              <a:rPr lang="en-US" sz="2400" b="1" dirty="0" smtClean="0"/>
              <a:t>graph </a:t>
            </a:r>
            <a:r>
              <a:rPr lang="en-US" sz="2400" b="1" dirty="0" err="1" smtClean="0"/>
              <a:t>bipartit</a:t>
            </a:r>
            <a:r>
              <a:rPr lang="en-US" sz="2400" dirty="0" smtClean="0"/>
              <a:t> </a:t>
            </a:r>
            <a:r>
              <a:rPr lang="en-US" sz="2400" dirty="0" err="1" smtClean="0"/>
              <a:t>dan</a:t>
            </a:r>
            <a:r>
              <a:rPr lang="en-US" sz="2400" dirty="0" smtClean="0"/>
              <a:t> </a:t>
            </a:r>
            <a:r>
              <a:rPr lang="en-US" sz="2400" dirty="0" err="1" smtClean="0"/>
              <a:t>dinyatakan</a:t>
            </a:r>
            <a:r>
              <a:rPr lang="en-US" sz="2400" dirty="0" smtClean="0"/>
              <a:t> </a:t>
            </a:r>
            <a:r>
              <a:rPr lang="en-US" sz="2400" dirty="0" err="1" smtClean="0"/>
              <a:t>sebagai</a:t>
            </a:r>
            <a:r>
              <a:rPr lang="en-US" sz="2400" dirty="0" smtClean="0"/>
              <a:t> </a:t>
            </a:r>
            <a:r>
              <a:rPr lang="en-US" sz="2400" i="1" dirty="0" smtClean="0"/>
              <a:t>G</a:t>
            </a:r>
            <a:r>
              <a:rPr lang="en-US" sz="2400" dirty="0" smtClean="0"/>
              <a:t>(</a:t>
            </a:r>
            <a:r>
              <a:rPr lang="en-US" sz="2400" i="1" dirty="0" smtClean="0"/>
              <a:t>V</a:t>
            </a:r>
            <a:r>
              <a:rPr lang="en-US" sz="2400" baseline="-25000" dirty="0" smtClean="0"/>
              <a:t>1</a:t>
            </a:r>
            <a:r>
              <a:rPr lang="en-US" sz="2400" dirty="0" smtClean="0"/>
              <a:t>, </a:t>
            </a:r>
            <a:r>
              <a:rPr lang="en-US" sz="2400" i="1" dirty="0" smtClean="0"/>
              <a:t>V</a:t>
            </a:r>
            <a:r>
              <a:rPr lang="en-US" sz="2400" baseline="-25000" dirty="0" smtClean="0"/>
              <a:t>2</a:t>
            </a:r>
            <a:r>
              <a:rPr lang="en-US" sz="2400" dirty="0" smtClean="0"/>
              <a:t>). </a:t>
            </a:r>
          </a:p>
          <a:p>
            <a:pPr marL="0" indent="0" eaLnBrk="1" hangingPunct="1">
              <a:lnSpc>
                <a:spcPct val="90000"/>
              </a:lnSpc>
              <a:buFont typeface="Wingdings" pitchFamily="2" charset="2"/>
              <a:buNone/>
            </a:pPr>
            <a:endParaRPr lang="en-US" sz="2400" dirty="0" smtClean="0"/>
          </a:p>
          <a:p>
            <a:pPr marL="0" indent="0" eaLnBrk="1" hangingPunct="1">
              <a:lnSpc>
                <a:spcPct val="90000"/>
              </a:lnSpc>
              <a:buFont typeface="Wingdings" pitchFamily="2" charset="2"/>
              <a:buNone/>
            </a:pPr>
            <a:endParaRPr lang="en-US" sz="2400" dirty="0" smtClean="0"/>
          </a:p>
          <a:p>
            <a:pPr marL="0" indent="0" eaLnBrk="1" hangingPunct="1">
              <a:lnSpc>
                <a:spcPct val="90000"/>
              </a:lnSpc>
              <a:buFont typeface="Wingdings" pitchFamily="2" charset="2"/>
              <a:buNone/>
            </a:pPr>
            <a:endParaRPr lang="en-US" sz="2400" dirty="0" smtClean="0"/>
          </a:p>
          <a:p>
            <a:pPr marL="0" indent="0" eaLnBrk="1" hangingPunct="1">
              <a:lnSpc>
                <a:spcPct val="90000"/>
              </a:lnSpc>
              <a:buFont typeface="Wingdings" pitchFamily="2" charset="2"/>
              <a:buNone/>
            </a:pPr>
            <a:endParaRPr lang="en-US" sz="2800" i="1" dirty="0" smtClean="0"/>
          </a:p>
          <a:p>
            <a:pPr marL="0" indent="0" eaLnBrk="1" hangingPunct="1">
              <a:lnSpc>
                <a:spcPct val="90000"/>
              </a:lnSpc>
              <a:buFont typeface="Wingdings" pitchFamily="2" charset="2"/>
              <a:buNone/>
            </a:pPr>
            <a:r>
              <a:rPr lang="en-US" sz="2800" i="1" dirty="0" smtClean="0"/>
              <a:t>                            V</a:t>
            </a:r>
            <a:r>
              <a:rPr lang="en-US" sz="2800" dirty="0" smtClean="0"/>
              <a:t>1		    </a:t>
            </a:r>
            <a:r>
              <a:rPr lang="en-US" sz="2800" i="1" dirty="0" smtClean="0"/>
              <a:t>V</a:t>
            </a:r>
            <a:r>
              <a:rPr lang="en-US" sz="2800" dirty="0" smtClean="0"/>
              <a:t>2</a:t>
            </a:r>
          </a:p>
        </p:txBody>
      </p:sp>
      <p:graphicFrame>
        <p:nvGraphicFramePr>
          <p:cNvPr id="23554" name="Object 4"/>
          <p:cNvGraphicFramePr>
            <a:graphicFrameLocks noGrp="1" noChangeAspect="1"/>
          </p:cNvGraphicFramePr>
          <p:nvPr>
            <p:ph sz="half" idx="2"/>
          </p:nvPr>
        </p:nvGraphicFramePr>
        <p:xfrm>
          <a:off x="2987675" y="3789363"/>
          <a:ext cx="2952750" cy="1506537"/>
        </p:xfrm>
        <a:graphic>
          <a:graphicData uri="http://schemas.openxmlformats.org/presentationml/2006/ole">
            <mc:AlternateContent xmlns:mc="http://schemas.openxmlformats.org/markup-compatibility/2006">
              <mc:Choice xmlns:v="urn:schemas-microsoft-com:vml" Requires="v">
                <p:oleObj spid="_x0000_s23572" name="Visio" r:id="rId4" imgW="2207880" imgH="1127880" progId="Visio.Drawing.11">
                  <p:embed/>
                </p:oleObj>
              </mc:Choice>
              <mc:Fallback>
                <p:oleObj name="Visio" r:id="rId4" imgW="2207880" imgH="112788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3789363"/>
                        <a:ext cx="2952750" cy="1506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4283968" y="5661248"/>
            <a:ext cx="659155" cy="369332"/>
          </a:xfrm>
          <a:prstGeom prst="rect">
            <a:avLst/>
          </a:prstGeom>
          <a:noFill/>
        </p:spPr>
        <p:txBody>
          <a:bodyPr wrap="none" rtlCol="0">
            <a:spAutoFit/>
          </a:bodyPr>
          <a:lstStyle/>
          <a:p>
            <a:r>
              <a:rPr lang="id-ID" dirty="0" smtClean="0"/>
              <a:t>K2,3</a:t>
            </a:r>
            <a:endParaRPr lang="id-ID" dirty="0"/>
          </a:p>
        </p:txBody>
      </p:sp>
      <p:cxnSp>
        <p:nvCxnSpPr>
          <p:cNvPr id="4" name="Straight Connector 3"/>
          <p:cNvCxnSpPr/>
          <p:nvPr/>
        </p:nvCxnSpPr>
        <p:spPr bwMode="auto">
          <a:xfrm>
            <a:off x="3491880" y="4365104"/>
            <a:ext cx="1944216"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p:cNvCxnSpPr/>
          <p:nvPr/>
        </p:nvCxnSpPr>
        <p:spPr bwMode="auto">
          <a:xfrm flipV="1">
            <a:off x="3491880" y="4509120"/>
            <a:ext cx="1944216"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ustDataLst>
      <p:tags r:id="rId2"/>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95288" y="476250"/>
            <a:ext cx="8229600" cy="1371600"/>
          </a:xfrm>
        </p:spPr>
        <p:txBody>
          <a:bodyPr/>
          <a:lstStyle/>
          <a:p>
            <a:pPr eaLnBrk="1" hangingPunct="1"/>
            <a:r>
              <a:rPr lang="en-US" sz="4000" b="1" smtClean="0"/>
              <a:t>Graph </a:t>
            </a:r>
            <a:r>
              <a:rPr lang="en-US" sz="4000" b="1" i="1" smtClean="0"/>
              <a:t>Bipartite</a:t>
            </a:r>
            <a:r>
              <a:rPr lang="en-US" sz="4000" b="1" smtClean="0"/>
              <a:t> (</a:t>
            </a:r>
            <a:r>
              <a:rPr lang="en-US" sz="4000" b="1" i="1" smtClean="0"/>
              <a:t>Bipartite Graph</a:t>
            </a:r>
            <a:r>
              <a:rPr lang="en-US" sz="4000" b="1" smtClean="0"/>
              <a:t>)</a:t>
            </a:r>
          </a:p>
        </p:txBody>
      </p:sp>
      <p:sp>
        <p:nvSpPr>
          <p:cNvPr id="24580" name="Rectangle 3"/>
          <p:cNvSpPr>
            <a:spLocks noGrp="1" noChangeArrowheads="1"/>
          </p:cNvSpPr>
          <p:nvPr>
            <p:ph type="body" sz="half" idx="1"/>
          </p:nvPr>
        </p:nvSpPr>
        <p:spPr>
          <a:xfrm>
            <a:off x="457200" y="1981200"/>
            <a:ext cx="8075613" cy="3886200"/>
          </a:xfrm>
        </p:spPr>
        <p:txBody>
          <a:bodyPr/>
          <a:lstStyle/>
          <a:p>
            <a:pPr marL="0" indent="0" eaLnBrk="1" hangingPunct="1">
              <a:buFont typeface="Wingdings" pitchFamily="2" charset="2"/>
              <a:buNone/>
            </a:pPr>
            <a:r>
              <a:rPr lang="en-US" sz="2800" dirty="0" smtClean="0"/>
              <a:t>Graph </a:t>
            </a:r>
            <a:r>
              <a:rPr lang="en-US" sz="2800" i="1" dirty="0" smtClean="0"/>
              <a:t>G</a:t>
            </a:r>
            <a:r>
              <a:rPr lang="en-US" sz="2800" dirty="0" smtClean="0"/>
              <a:t> di </a:t>
            </a:r>
            <a:r>
              <a:rPr lang="en-US" sz="2800" dirty="0" err="1" smtClean="0"/>
              <a:t>bawah</a:t>
            </a:r>
            <a:r>
              <a:rPr lang="en-US" sz="2800" dirty="0" smtClean="0"/>
              <a:t> </a:t>
            </a:r>
            <a:r>
              <a:rPr lang="en-US" sz="2800" dirty="0" err="1" smtClean="0"/>
              <a:t>ini</a:t>
            </a:r>
            <a:r>
              <a:rPr lang="en-US" sz="2800" dirty="0" smtClean="0"/>
              <a:t> </a:t>
            </a:r>
            <a:r>
              <a:rPr lang="en-US" sz="2800" dirty="0" err="1" smtClean="0"/>
              <a:t>adalah</a:t>
            </a:r>
            <a:r>
              <a:rPr lang="en-US" sz="2800" dirty="0" smtClean="0"/>
              <a:t> graph </a:t>
            </a:r>
            <a:r>
              <a:rPr lang="en-US" sz="2800" dirty="0" err="1" smtClean="0"/>
              <a:t>bipartit</a:t>
            </a:r>
            <a:r>
              <a:rPr lang="en-US" sz="2800" dirty="0" smtClean="0"/>
              <a:t>, </a:t>
            </a:r>
            <a:r>
              <a:rPr lang="en-US" sz="2800" dirty="0" err="1" smtClean="0"/>
              <a:t>karena</a:t>
            </a:r>
            <a:r>
              <a:rPr lang="en-US" sz="2800" dirty="0" smtClean="0"/>
              <a:t> </a:t>
            </a:r>
            <a:r>
              <a:rPr lang="en-US" sz="2800" dirty="0" err="1" smtClean="0"/>
              <a:t>simpul-simpunya</a:t>
            </a:r>
            <a:r>
              <a:rPr lang="en-US" sz="2800" dirty="0" smtClean="0"/>
              <a:t> </a:t>
            </a:r>
            <a:r>
              <a:rPr lang="en-US" sz="2800" dirty="0" err="1" smtClean="0"/>
              <a:t>dapat</a:t>
            </a:r>
            <a:r>
              <a:rPr lang="en-US" sz="2800" dirty="0" smtClean="0"/>
              <a:t> </a:t>
            </a:r>
            <a:r>
              <a:rPr lang="en-US" sz="2800" dirty="0" err="1" smtClean="0"/>
              <a:t>dibagi</a:t>
            </a:r>
            <a:r>
              <a:rPr lang="en-US" sz="2800" dirty="0" smtClean="0"/>
              <a:t> </a:t>
            </a:r>
            <a:r>
              <a:rPr lang="en-US" sz="2800" dirty="0" err="1" smtClean="0"/>
              <a:t>menjadi</a:t>
            </a:r>
            <a:r>
              <a:rPr lang="en-US" sz="2800" dirty="0" smtClean="0"/>
              <a:t> </a:t>
            </a:r>
            <a:r>
              <a:rPr lang="en-US" sz="2800" i="1" dirty="0" smtClean="0"/>
              <a:t>V</a:t>
            </a:r>
            <a:r>
              <a:rPr lang="en-US" sz="2800" dirty="0" smtClean="0"/>
              <a:t>1 = {</a:t>
            </a:r>
            <a:r>
              <a:rPr lang="en-US" sz="2800" i="1" dirty="0" smtClean="0"/>
              <a:t>a</a:t>
            </a:r>
            <a:r>
              <a:rPr lang="en-US" sz="2800" dirty="0" smtClean="0"/>
              <a:t>, </a:t>
            </a:r>
            <a:r>
              <a:rPr lang="en-US" sz="2800" i="1" dirty="0" smtClean="0"/>
              <a:t>b</a:t>
            </a:r>
            <a:r>
              <a:rPr lang="en-US" sz="2800" dirty="0" smtClean="0"/>
              <a:t>, </a:t>
            </a:r>
            <a:r>
              <a:rPr lang="en-US" sz="2800" i="1" dirty="0" smtClean="0"/>
              <a:t>d</a:t>
            </a:r>
            <a:r>
              <a:rPr lang="en-US" sz="2800" dirty="0" smtClean="0"/>
              <a:t>} </a:t>
            </a:r>
            <a:r>
              <a:rPr lang="en-US" sz="2800" dirty="0" err="1" smtClean="0"/>
              <a:t>dan</a:t>
            </a:r>
            <a:r>
              <a:rPr lang="en-US" sz="2800" smtClean="0"/>
              <a:t> </a:t>
            </a:r>
            <a:r>
              <a:rPr lang="en-US" sz="2800" i="1" smtClean="0"/>
              <a:t>V</a:t>
            </a:r>
            <a:r>
              <a:rPr lang="en-US" sz="2800" smtClean="0"/>
              <a:t>2 = {</a:t>
            </a:r>
            <a:r>
              <a:rPr lang="en-US" sz="2800" i="1" smtClean="0"/>
              <a:t>c</a:t>
            </a:r>
            <a:r>
              <a:rPr lang="en-US" sz="2800" smtClean="0"/>
              <a:t>, </a:t>
            </a:r>
            <a:r>
              <a:rPr lang="en-US" sz="2800" i="1" smtClean="0"/>
              <a:t>e</a:t>
            </a:r>
            <a:r>
              <a:rPr lang="en-US" sz="2800" smtClean="0"/>
              <a:t>, </a:t>
            </a:r>
            <a:r>
              <a:rPr lang="en-US" sz="2800" i="1" smtClean="0"/>
              <a:t>f</a:t>
            </a:r>
            <a:r>
              <a:rPr lang="en-US" sz="2800" smtClean="0"/>
              <a:t>, </a:t>
            </a:r>
            <a:r>
              <a:rPr lang="en-US" sz="2800" i="1" smtClean="0"/>
              <a:t>g</a:t>
            </a:r>
            <a:r>
              <a:rPr lang="en-US" sz="2800" smtClean="0"/>
              <a:t>} </a:t>
            </a:r>
          </a:p>
          <a:p>
            <a:pPr marL="0" indent="0" eaLnBrk="1" hangingPunct="1">
              <a:buFont typeface="Wingdings" pitchFamily="2" charset="2"/>
              <a:buNone/>
            </a:pPr>
            <a:r>
              <a:rPr lang="en-US" sz="2800" smtClean="0"/>
              <a:t/>
            </a:r>
            <a:br>
              <a:rPr lang="en-US" sz="2800" smtClean="0"/>
            </a:br>
            <a:endParaRPr lang="en-US" sz="2800" smtClean="0"/>
          </a:p>
        </p:txBody>
      </p:sp>
      <p:graphicFrame>
        <p:nvGraphicFramePr>
          <p:cNvPr id="24578" name="Object 4"/>
          <p:cNvGraphicFramePr>
            <a:graphicFrameLocks noGrp="1" noChangeAspect="1"/>
          </p:cNvGraphicFramePr>
          <p:nvPr>
            <p:ph sz="half" idx="2"/>
          </p:nvPr>
        </p:nvGraphicFramePr>
        <p:xfrm>
          <a:off x="900113" y="3640138"/>
          <a:ext cx="3743325" cy="2185987"/>
        </p:xfrm>
        <a:graphic>
          <a:graphicData uri="http://schemas.openxmlformats.org/presentationml/2006/ole">
            <mc:AlternateContent xmlns:mc="http://schemas.openxmlformats.org/markup-compatibility/2006">
              <mc:Choice xmlns:v="urn:schemas-microsoft-com:vml" Requires="v">
                <p:oleObj spid="_x0000_s24598" name="Visio" r:id="rId4" imgW="2506680" imgH="1464120" progId="Visio.Drawing.11">
                  <p:embed/>
                </p:oleObj>
              </mc:Choice>
              <mc:Fallback>
                <p:oleObj name="Visio" r:id="rId4" imgW="2506680" imgH="14641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640138"/>
                        <a:ext cx="3743325" cy="218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Oval 1"/>
          <p:cNvSpPr/>
          <p:nvPr/>
        </p:nvSpPr>
        <p:spPr bwMode="auto">
          <a:xfrm rot="753576">
            <a:off x="1547664" y="3429000"/>
            <a:ext cx="3816424" cy="1224136"/>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charset="0"/>
            </a:endParaRPr>
          </a:p>
        </p:txBody>
      </p:sp>
      <p:sp>
        <p:nvSpPr>
          <p:cNvPr id="6" name="Oval 5"/>
          <p:cNvSpPr/>
          <p:nvPr/>
        </p:nvSpPr>
        <p:spPr bwMode="auto">
          <a:xfrm rot="1085759">
            <a:off x="51859" y="4567499"/>
            <a:ext cx="3816424" cy="1224136"/>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charset="0"/>
            </a:endParaRPr>
          </a:p>
        </p:txBody>
      </p:sp>
      <p:sp>
        <p:nvSpPr>
          <p:cNvPr id="3" name="Rectangle 2"/>
          <p:cNvSpPr/>
          <p:nvPr/>
        </p:nvSpPr>
        <p:spPr bwMode="auto">
          <a:xfrm rot="1722780">
            <a:off x="1444433" y="5115154"/>
            <a:ext cx="647009" cy="9984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smtClean="0">
              <a:ln>
                <a:noFill/>
              </a:ln>
              <a:solidFill>
                <a:schemeClr val="tx1"/>
              </a:solidFill>
              <a:effectLst/>
              <a:latin typeface="Arial" charset="0"/>
            </a:endParaRPr>
          </a:p>
        </p:txBody>
      </p:sp>
    </p:spTree>
    <p:custDataLst>
      <p:tags r:id="rId2"/>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title"/>
          </p:nvPr>
        </p:nvSpPr>
        <p:spPr/>
        <p:txBody>
          <a:bodyPr/>
          <a:lstStyle/>
          <a:p>
            <a:pPr eaLnBrk="1" hangingPunct="1"/>
            <a:r>
              <a:rPr lang="en-US" sz="4000" b="1" smtClean="0"/>
              <a:t>Graph </a:t>
            </a:r>
            <a:r>
              <a:rPr lang="en-US" sz="4000" b="1" i="1" smtClean="0"/>
              <a:t>Bipartite</a:t>
            </a:r>
            <a:r>
              <a:rPr lang="en-US" sz="4000" b="1" smtClean="0"/>
              <a:t> (</a:t>
            </a:r>
            <a:r>
              <a:rPr lang="en-US" sz="4000" b="1" i="1" smtClean="0"/>
              <a:t>Bipartite Graph</a:t>
            </a:r>
            <a:r>
              <a:rPr lang="en-US" sz="4000" b="1" smtClean="0"/>
              <a:t>)</a:t>
            </a:r>
          </a:p>
        </p:txBody>
      </p:sp>
      <p:grpSp>
        <p:nvGrpSpPr>
          <p:cNvPr id="102403" name="Group 8"/>
          <p:cNvGrpSpPr>
            <a:grpSpLocks noChangeAspect="1"/>
          </p:cNvGrpSpPr>
          <p:nvPr/>
        </p:nvGrpSpPr>
        <p:grpSpPr bwMode="auto">
          <a:xfrm>
            <a:off x="900113" y="2713038"/>
            <a:ext cx="7416800" cy="2446337"/>
            <a:chOff x="567" y="1709"/>
            <a:chExt cx="4672" cy="1541"/>
          </a:xfrm>
        </p:grpSpPr>
        <p:sp>
          <p:nvSpPr>
            <p:cNvPr id="102404" name="AutoShape 7"/>
            <p:cNvSpPr>
              <a:spLocks noChangeAspect="1" noChangeArrowheads="1" noTextEdit="1"/>
            </p:cNvSpPr>
            <p:nvPr/>
          </p:nvSpPr>
          <p:spPr bwMode="auto">
            <a:xfrm>
              <a:off x="567" y="1709"/>
              <a:ext cx="4672" cy="1541"/>
            </a:xfrm>
            <a:prstGeom prst="rect">
              <a:avLst/>
            </a:prstGeom>
            <a:noFill/>
            <a:ln w="9525">
              <a:noFill/>
              <a:miter lim="800000"/>
              <a:headEnd/>
              <a:tailEnd/>
            </a:ln>
          </p:spPr>
          <p:txBody>
            <a:bodyPr/>
            <a:lstStyle/>
            <a:p>
              <a:endParaRPr lang="en-US"/>
            </a:p>
          </p:txBody>
        </p:sp>
        <p:sp>
          <p:nvSpPr>
            <p:cNvPr id="102405" name="Freeform 9"/>
            <p:cNvSpPr>
              <a:spLocks/>
            </p:cNvSpPr>
            <p:nvPr/>
          </p:nvSpPr>
          <p:spPr bwMode="auto">
            <a:xfrm>
              <a:off x="821" y="1982"/>
              <a:ext cx="48" cy="47"/>
            </a:xfrm>
            <a:custGeom>
              <a:avLst/>
              <a:gdLst>
                <a:gd name="T0" fmla="*/ 0 w 94"/>
                <a:gd name="T1" fmla="*/ 1 h 95"/>
                <a:gd name="T2" fmla="*/ 0 w 94"/>
                <a:gd name="T3" fmla="*/ 1 h 95"/>
                <a:gd name="T4" fmla="*/ 0 w 94"/>
                <a:gd name="T5" fmla="*/ 1 h 95"/>
                <a:gd name="T6" fmla="*/ 1 w 94"/>
                <a:gd name="T7" fmla="*/ 0 h 95"/>
                <a:gd name="T8" fmla="*/ 1 w 94"/>
                <a:gd name="T9" fmla="*/ 0 h 95"/>
                <a:gd name="T10" fmla="*/ 1 w 94"/>
                <a:gd name="T11" fmla="*/ 0 h 95"/>
                <a:gd name="T12" fmla="*/ 1 w 94"/>
                <a:gd name="T13" fmla="*/ 0 h 95"/>
                <a:gd name="T14" fmla="*/ 1 w 94"/>
                <a:gd name="T15" fmla="*/ 0 h 95"/>
                <a:gd name="T16" fmla="*/ 2 w 94"/>
                <a:gd name="T17" fmla="*/ 0 h 95"/>
                <a:gd name="T18" fmla="*/ 2 w 94"/>
                <a:gd name="T19" fmla="*/ 0 h 95"/>
                <a:gd name="T20" fmla="*/ 2 w 94"/>
                <a:gd name="T21" fmla="*/ 0 h 95"/>
                <a:gd name="T22" fmla="*/ 2 w 94"/>
                <a:gd name="T23" fmla="*/ 0 h 95"/>
                <a:gd name="T24" fmla="*/ 2 w 94"/>
                <a:gd name="T25" fmla="*/ 0 h 95"/>
                <a:gd name="T26" fmla="*/ 3 w 94"/>
                <a:gd name="T27" fmla="*/ 0 h 95"/>
                <a:gd name="T28" fmla="*/ 3 w 94"/>
                <a:gd name="T29" fmla="*/ 0 h 95"/>
                <a:gd name="T30" fmla="*/ 3 w 94"/>
                <a:gd name="T31" fmla="*/ 0 h 95"/>
                <a:gd name="T32" fmla="*/ 3 w 94"/>
                <a:gd name="T33" fmla="*/ 0 h 95"/>
                <a:gd name="T34" fmla="*/ 3 w 94"/>
                <a:gd name="T35" fmla="*/ 0 h 95"/>
                <a:gd name="T36" fmla="*/ 3 w 94"/>
                <a:gd name="T37" fmla="*/ 1 h 95"/>
                <a:gd name="T38" fmla="*/ 4 w 94"/>
                <a:gd name="T39" fmla="*/ 1 h 95"/>
                <a:gd name="T40" fmla="*/ 4 w 94"/>
                <a:gd name="T41" fmla="*/ 1 h 95"/>
                <a:gd name="T42" fmla="*/ 4 w 94"/>
                <a:gd name="T43" fmla="*/ 1 h 95"/>
                <a:gd name="T44" fmla="*/ 4 w 94"/>
                <a:gd name="T45" fmla="*/ 1 h 95"/>
                <a:gd name="T46" fmla="*/ 3 w 94"/>
                <a:gd name="T47" fmla="*/ 1 h 95"/>
                <a:gd name="T48" fmla="*/ 3 w 94"/>
                <a:gd name="T49" fmla="*/ 2 h 95"/>
                <a:gd name="T50" fmla="*/ 3 w 94"/>
                <a:gd name="T51" fmla="*/ 2 h 95"/>
                <a:gd name="T52" fmla="*/ 3 w 94"/>
                <a:gd name="T53" fmla="*/ 2 h 95"/>
                <a:gd name="T54" fmla="*/ 3 w 94"/>
                <a:gd name="T55" fmla="*/ 2 h 95"/>
                <a:gd name="T56" fmla="*/ 3 w 94"/>
                <a:gd name="T57" fmla="*/ 2 h 95"/>
                <a:gd name="T58" fmla="*/ 2 w 94"/>
                <a:gd name="T59" fmla="*/ 2 h 95"/>
                <a:gd name="T60" fmla="*/ 2 w 94"/>
                <a:gd name="T61" fmla="*/ 2 h 95"/>
                <a:gd name="T62" fmla="*/ 2 w 94"/>
                <a:gd name="T63" fmla="*/ 2 h 95"/>
                <a:gd name="T64" fmla="*/ 2 w 94"/>
                <a:gd name="T65" fmla="*/ 2 h 95"/>
                <a:gd name="T66" fmla="*/ 2 w 94"/>
                <a:gd name="T67" fmla="*/ 2 h 95"/>
                <a:gd name="T68" fmla="*/ 1 w 94"/>
                <a:gd name="T69" fmla="*/ 2 h 95"/>
                <a:gd name="T70" fmla="*/ 1 w 94"/>
                <a:gd name="T71" fmla="*/ 2 h 95"/>
                <a:gd name="T72" fmla="*/ 1 w 94"/>
                <a:gd name="T73" fmla="*/ 2 h 95"/>
                <a:gd name="T74" fmla="*/ 1 w 94"/>
                <a:gd name="T75" fmla="*/ 2 h 95"/>
                <a:gd name="T76" fmla="*/ 1 w 94"/>
                <a:gd name="T77" fmla="*/ 2 h 95"/>
                <a:gd name="T78" fmla="*/ 0 w 94"/>
                <a:gd name="T79" fmla="*/ 1 h 95"/>
                <a:gd name="T80" fmla="*/ 0 w 94"/>
                <a:gd name="T81" fmla="*/ 1 h 95"/>
                <a:gd name="T82" fmla="*/ 0 w 94"/>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5"/>
                <a:gd name="T128" fmla="*/ 94 w 94"/>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5">
                  <a:moveTo>
                    <a:pt x="0" y="48"/>
                  </a:moveTo>
                  <a:lnTo>
                    <a:pt x="0" y="42"/>
                  </a:lnTo>
                  <a:lnTo>
                    <a:pt x="0" y="38"/>
                  </a:lnTo>
                  <a:lnTo>
                    <a:pt x="4" y="30"/>
                  </a:lnTo>
                  <a:lnTo>
                    <a:pt x="8" y="20"/>
                  </a:lnTo>
                  <a:lnTo>
                    <a:pt x="14" y="14"/>
                  </a:lnTo>
                  <a:lnTo>
                    <a:pt x="20" y="8"/>
                  </a:lnTo>
                  <a:lnTo>
                    <a:pt x="27" y="4"/>
                  </a:lnTo>
                  <a:lnTo>
                    <a:pt x="37" y="0"/>
                  </a:lnTo>
                  <a:lnTo>
                    <a:pt x="41" y="0"/>
                  </a:lnTo>
                  <a:lnTo>
                    <a:pt x="47" y="0"/>
                  </a:lnTo>
                  <a:lnTo>
                    <a:pt x="51" y="0"/>
                  </a:lnTo>
                  <a:lnTo>
                    <a:pt x="57" y="0"/>
                  </a:lnTo>
                  <a:lnTo>
                    <a:pt x="65" y="4"/>
                  </a:lnTo>
                  <a:lnTo>
                    <a:pt x="73" y="8"/>
                  </a:lnTo>
                  <a:lnTo>
                    <a:pt x="81" y="14"/>
                  </a:lnTo>
                  <a:lnTo>
                    <a:pt x="87" y="20"/>
                  </a:lnTo>
                  <a:lnTo>
                    <a:pt x="91" y="30"/>
                  </a:lnTo>
                  <a:lnTo>
                    <a:pt x="93" y="38"/>
                  </a:lnTo>
                  <a:lnTo>
                    <a:pt x="94" y="42"/>
                  </a:lnTo>
                  <a:lnTo>
                    <a:pt x="94" y="48"/>
                  </a:lnTo>
                  <a:lnTo>
                    <a:pt x="94" y="51"/>
                  </a:lnTo>
                  <a:lnTo>
                    <a:pt x="93" y="57"/>
                  </a:lnTo>
                  <a:lnTo>
                    <a:pt x="91" y="65"/>
                  </a:lnTo>
                  <a:lnTo>
                    <a:pt x="87" y="73"/>
                  </a:lnTo>
                  <a:lnTo>
                    <a:pt x="81" y="81"/>
                  </a:lnTo>
                  <a:lnTo>
                    <a:pt x="73" y="87"/>
                  </a:lnTo>
                  <a:lnTo>
                    <a:pt x="65" y="91"/>
                  </a:lnTo>
                  <a:lnTo>
                    <a:pt x="57" y="93"/>
                  </a:lnTo>
                  <a:lnTo>
                    <a:pt x="51" y="95"/>
                  </a:lnTo>
                  <a:lnTo>
                    <a:pt x="47" y="95"/>
                  </a:lnTo>
                  <a:lnTo>
                    <a:pt x="41" y="95"/>
                  </a:lnTo>
                  <a:lnTo>
                    <a:pt x="37" y="93"/>
                  </a:lnTo>
                  <a:lnTo>
                    <a:pt x="27" y="91"/>
                  </a:lnTo>
                  <a:lnTo>
                    <a:pt x="20" y="87"/>
                  </a:lnTo>
                  <a:lnTo>
                    <a:pt x="14" y="81"/>
                  </a:lnTo>
                  <a:lnTo>
                    <a:pt x="8" y="73"/>
                  </a:lnTo>
                  <a:lnTo>
                    <a:pt x="4" y="65"/>
                  </a:lnTo>
                  <a:lnTo>
                    <a:pt x="0" y="57"/>
                  </a:lnTo>
                  <a:lnTo>
                    <a:pt x="0" y="51"/>
                  </a:lnTo>
                  <a:lnTo>
                    <a:pt x="0" y="48"/>
                  </a:lnTo>
                  <a:close/>
                </a:path>
              </a:pathLst>
            </a:custGeom>
            <a:solidFill>
              <a:srgbClr val="000000"/>
            </a:solidFill>
            <a:ln w="9525">
              <a:noFill/>
              <a:round/>
              <a:headEnd/>
              <a:tailEnd/>
            </a:ln>
          </p:spPr>
          <p:txBody>
            <a:bodyPr/>
            <a:lstStyle/>
            <a:p>
              <a:endParaRPr lang="en-US"/>
            </a:p>
          </p:txBody>
        </p:sp>
        <p:sp>
          <p:nvSpPr>
            <p:cNvPr id="102406" name="Freeform 10"/>
            <p:cNvSpPr>
              <a:spLocks/>
            </p:cNvSpPr>
            <p:nvPr/>
          </p:nvSpPr>
          <p:spPr bwMode="auto">
            <a:xfrm>
              <a:off x="821" y="1982"/>
              <a:ext cx="48" cy="47"/>
            </a:xfrm>
            <a:custGeom>
              <a:avLst/>
              <a:gdLst>
                <a:gd name="T0" fmla="*/ 0 w 94"/>
                <a:gd name="T1" fmla="*/ 1 h 95"/>
                <a:gd name="T2" fmla="*/ 0 w 94"/>
                <a:gd name="T3" fmla="*/ 1 h 95"/>
                <a:gd name="T4" fmla="*/ 0 w 94"/>
                <a:gd name="T5" fmla="*/ 1 h 95"/>
                <a:gd name="T6" fmla="*/ 1 w 94"/>
                <a:gd name="T7" fmla="*/ 0 h 95"/>
                <a:gd name="T8" fmla="*/ 1 w 94"/>
                <a:gd name="T9" fmla="*/ 0 h 95"/>
                <a:gd name="T10" fmla="*/ 1 w 94"/>
                <a:gd name="T11" fmla="*/ 0 h 95"/>
                <a:gd name="T12" fmla="*/ 1 w 94"/>
                <a:gd name="T13" fmla="*/ 0 h 95"/>
                <a:gd name="T14" fmla="*/ 1 w 94"/>
                <a:gd name="T15" fmla="*/ 0 h 95"/>
                <a:gd name="T16" fmla="*/ 2 w 94"/>
                <a:gd name="T17" fmla="*/ 0 h 95"/>
                <a:gd name="T18" fmla="*/ 2 w 94"/>
                <a:gd name="T19" fmla="*/ 0 h 95"/>
                <a:gd name="T20" fmla="*/ 2 w 94"/>
                <a:gd name="T21" fmla="*/ 0 h 95"/>
                <a:gd name="T22" fmla="*/ 2 w 94"/>
                <a:gd name="T23" fmla="*/ 0 h 95"/>
                <a:gd name="T24" fmla="*/ 2 w 94"/>
                <a:gd name="T25" fmla="*/ 0 h 95"/>
                <a:gd name="T26" fmla="*/ 3 w 94"/>
                <a:gd name="T27" fmla="*/ 0 h 95"/>
                <a:gd name="T28" fmla="*/ 3 w 94"/>
                <a:gd name="T29" fmla="*/ 0 h 95"/>
                <a:gd name="T30" fmla="*/ 3 w 94"/>
                <a:gd name="T31" fmla="*/ 0 h 95"/>
                <a:gd name="T32" fmla="*/ 3 w 94"/>
                <a:gd name="T33" fmla="*/ 0 h 95"/>
                <a:gd name="T34" fmla="*/ 3 w 94"/>
                <a:gd name="T35" fmla="*/ 0 h 95"/>
                <a:gd name="T36" fmla="*/ 3 w 94"/>
                <a:gd name="T37" fmla="*/ 1 h 95"/>
                <a:gd name="T38" fmla="*/ 4 w 94"/>
                <a:gd name="T39" fmla="*/ 1 h 95"/>
                <a:gd name="T40" fmla="*/ 4 w 94"/>
                <a:gd name="T41" fmla="*/ 1 h 95"/>
                <a:gd name="T42" fmla="*/ 4 w 94"/>
                <a:gd name="T43" fmla="*/ 1 h 95"/>
                <a:gd name="T44" fmla="*/ 4 w 94"/>
                <a:gd name="T45" fmla="*/ 1 h 95"/>
                <a:gd name="T46" fmla="*/ 3 w 94"/>
                <a:gd name="T47" fmla="*/ 1 h 95"/>
                <a:gd name="T48" fmla="*/ 3 w 94"/>
                <a:gd name="T49" fmla="*/ 2 h 95"/>
                <a:gd name="T50" fmla="*/ 3 w 94"/>
                <a:gd name="T51" fmla="*/ 2 h 95"/>
                <a:gd name="T52" fmla="*/ 3 w 94"/>
                <a:gd name="T53" fmla="*/ 2 h 95"/>
                <a:gd name="T54" fmla="*/ 3 w 94"/>
                <a:gd name="T55" fmla="*/ 2 h 95"/>
                <a:gd name="T56" fmla="*/ 3 w 94"/>
                <a:gd name="T57" fmla="*/ 2 h 95"/>
                <a:gd name="T58" fmla="*/ 2 w 94"/>
                <a:gd name="T59" fmla="*/ 2 h 95"/>
                <a:gd name="T60" fmla="*/ 2 w 94"/>
                <a:gd name="T61" fmla="*/ 2 h 95"/>
                <a:gd name="T62" fmla="*/ 2 w 94"/>
                <a:gd name="T63" fmla="*/ 2 h 95"/>
                <a:gd name="T64" fmla="*/ 2 w 94"/>
                <a:gd name="T65" fmla="*/ 2 h 95"/>
                <a:gd name="T66" fmla="*/ 2 w 94"/>
                <a:gd name="T67" fmla="*/ 2 h 95"/>
                <a:gd name="T68" fmla="*/ 1 w 94"/>
                <a:gd name="T69" fmla="*/ 2 h 95"/>
                <a:gd name="T70" fmla="*/ 1 w 94"/>
                <a:gd name="T71" fmla="*/ 2 h 95"/>
                <a:gd name="T72" fmla="*/ 1 w 94"/>
                <a:gd name="T73" fmla="*/ 2 h 95"/>
                <a:gd name="T74" fmla="*/ 1 w 94"/>
                <a:gd name="T75" fmla="*/ 2 h 95"/>
                <a:gd name="T76" fmla="*/ 1 w 94"/>
                <a:gd name="T77" fmla="*/ 2 h 95"/>
                <a:gd name="T78" fmla="*/ 0 w 94"/>
                <a:gd name="T79" fmla="*/ 1 h 95"/>
                <a:gd name="T80" fmla="*/ 0 w 94"/>
                <a:gd name="T81" fmla="*/ 1 h 95"/>
                <a:gd name="T82" fmla="*/ 0 w 94"/>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5"/>
                <a:gd name="T128" fmla="*/ 94 w 94"/>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5">
                  <a:moveTo>
                    <a:pt x="0" y="48"/>
                  </a:moveTo>
                  <a:lnTo>
                    <a:pt x="0" y="42"/>
                  </a:lnTo>
                  <a:lnTo>
                    <a:pt x="0" y="38"/>
                  </a:lnTo>
                  <a:lnTo>
                    <a:pt x="4" y="30"/>
                  </a:lnTo>
                  <a:lnTo>
                    <a:pt x="8" y="20"/>
                  </a:lnTo>
                  <a:lnTo>
                    <a:pt x="14" y="14"/>
                  </a:lnTo>
                  <a:lnTo>
                    <a:pt x="20" y="8"/>
                  </a:lnTo>
                  <a:lnTo>
                    <a:pt x="27" y="4"/>
                  </a:lnTo>
                  <a:lnTo>
                    <a:pt x="37" y="0"/>
                  </a:lnTo>
                  <a:lnTo>
                    <a:pt x="41" y="0"/>
                  </a:lnTo>
                  <a:lnTo>
                    <a:pt x="47" y="0"/>
                  </a:lnTo>
                  <a:lnTo>
                    <a:pt x="51" y="0"/>
                  </a:lnTo>
                  <a:lnTo>
                    <a:pt x="57" y="0"/>
                  </a:lnTo>
                  <a:lnTo>
                    <a:pt x="65" y="4"/>
                  </a:lnTo>
                  <a:lnTo>
                    <a:pt x="73" y="8"/>
                  </a:lnTo>
                  <a:lnTo>
                    <a:pt x="81" y="14"/>
                  </a:lnTo>
                  <a:lnTo>
                    <a:pt x="87" y="20"/>
                  </a:lnTo>
                  <a:lnTo>
                    <a:pt x="91" y="30"/>
                  </a:lnTo>
                  <a:lnTo>
                    <a:pt x="93" y="38"/>
                  </a:lnTo>
                  <a:lnTo>
                    <a:pt x="94" y="42"/>
                  </a:lnTo>
                  <a:lnTo>
                    <a:pt x="94" y="48"/>
                  </a:lnTo>
                  <a:lnTo>
                    <a:pt x="94" y="51"/>
                  </a:lnTo>
                  <a:lnTo>
                    <a:pt x="93" y="57"/>
                  </a:lnTo>
                  <a:lnTo>
                    <a:pt x="91" y="65"/>
                  </a:lnTo>
                  <a:lnTo>
                    <a:pt x="87" y="73"/>
                  </a:lnTo>
                  <a:lnTo>
                    <a:pt x="81" y="81"/>
                  </a:lnTo>
                  <a:lnTo>
                    <a:pt x="73" y="87"/>
                  </a:lnTo>
                  <a:lnTo>
                    <a:pt x="65" y="91"/>
                  </a:lnTo>
                  <a:lnTo>
                    <a:pt x="57" y="93"/>
                  </a:lnTo>
                  <a:lnTo>
                    <a:pt x="51" y="95"/>
                  </a:lnTo>
                  <a:lnTo>
                    <a:pt x="47" y="95"/>
                  </a:lnTo>
                  <a:lnTo>
                    <a:pt x="41" y="95"/>
                  </a:lnTo>
                  <a:lnTo>
                    <a:pt x="37" y="93"/>
                  </a:lnTo>
                  <a:lnTo>
                    <a:pt x="27" y="91"/>
                  </a:lnTo>
                  <a:lnTo>
                    <a:pt x="20" y="87"/>
                  </a:lnTo>
                  <a:lnTo>
                    <a:pt x="14" y="81"/>
                  </a:lnTo>
                  <a:lnTo>
                    <a:pt x="8" y="73"/>
                  </a:lnTo>
                  <a:lnTo>
                    <a:pt x="4" y="65"/>
                  </a:lnTo>
                  <a:lnTo>
                    <a:pt x="0" y="57"/>
                  </a:lnTo>
                  <a:lnTo>
                    <a:pt x="0" y="51"/>
                  </a:lnTo>
                  <a:lnTo>
                    <a:pt x="0" y="48"/>
                  </a:lnTo>
                </a:path>
              </a:pathLst>
            </a:custGeom>
            <a:noFill/>
            <a:ln w="4763">
              <a:solidFill>
                <a:srgbClr val="000000"/>
              </a:solidFill>
              <a:round/>
              <a:headEnd/>
              <a:tailEnd/>
            </a:ln>
          </p:spPr>
          <p:txBody>
            <a:bodyPr/>
            <a:lstStyle/>
            <a:p>
              <a:endParaRPr lang="en-US"/>
            </a:p>
          </p:txBody>
        </p:sp>
        <p:sp>
          <p:nvSpPr>
            <p:cNvPr id="102407" name="Freeform 11"/>
            <p:cNvSpPr>
              <a:spLocks/>
            </p:cNvSpPr>
            <p:nvPr/>
          </p:nvSpPr>
          <p:spPr bwMode="auto">
            <a:xfrm>
              <a:off x="1768" y="1982"/>
              <a:ext cx="47" cy="47"/>
            </a:xfrm>
            <a:custGeom>
              <a:avLst/>
              <a:gdLst>
                <a:gd name="T0" fmla="*/ 0 w 95"/>
                <a:gd name="T1" fmla="*/ 1 h 95"/>
                <a:gd name="T2" fmla="*/ 0 w 95"/>
                <a:gd name="T3" fmla="*/ 1 h 95"/>
                <a:gd name="T4" fmla="*/ 0 w 95"/>
                <a:gd name="T5" fmla="*/ 1 h 95"/>
                <a:gd name="T6" fmla="*/ 0 w 95"/>
                <a:gd name="T7" fmla="*/ 0 h 95"/>
                <a:gd name="T8" fmla="*/ 0 w 95"/>
                <a:gd name="T9" fmla="*/ 0 h 95"/>
                <a:gd name="T10" fmla="*/ 0 w 95"/>
                <a:gd name="T11" fmla="*/ 0 h 95"/>
                <a:gd name="T12" fmla="*/ 0 w 95"/>
                <a:gd name="T13" fmla="*/ 0 h 95"/>
                <a:gd name="T14" fmla="*/ 0 w 95"/>
                <a:gd name="T15" fmla="*/ 0 h 95"/>
                <a:gd name="T16" fmla="*/ 1 w 95"/>
                <a:gd name="T17" fmla="*/ 0 h 95"/>
                <a:gd name="T18" fmla="*/ 1 w 95"/>
                <a:gd name="T19" fmla="*/ 0 h 95"/>
                <a:gd name="T20" fmla="*/ 1 w 95"/>
                <a:gd name="T21" fmla="*/ 0 h 95"/>
                <a:gd name="T22" fmla="*/ 1 w 95"/>
                <a:gd name="T23" fmla="*/ 0 h 95"/>
                <a:gd name="T24" fmla="*/ 1 w 95"/>
                <a:gd name="T25" fmla="*/ 0 h 95"/>
                <a:gd name="T26" fmla="*/ 2 w 95"/>
                <a:gd name="T27" fmla="*/ 0 h 95"/>
                <a:gd name="T28" fmla="*/ 2 w 95"/>
                <a:gd name="T29" fmla="*/ 0 h 95"/>
                <a:gd name="T30" fmla="*/ 2 w 95"/>
                <a:gd name="T31" fmla="*/ 0 h 95"/>
                <a:gd name="T32" fmla="*/ 2 w 95"/>
                <a:gd name="T33" fmla="*/ 0 h 95"/>
                <a:gd name="T34" fmla="*/ 2 w 95"/>
                <a:gd name="T35" fmla="*/ 0 h 95"/>
                <a:gd name="T36" fmla="*/ 2 w 95"/>
                <a:gd name="T37" fmla="*/ 1 h 95"/>
                <a:gd name="T38" fmla="*/ 2 w 95"/>
                <a:gd name="T39" fmla="*/ 1 h 95"/>
                <a:gd name="T40" fmla="*/ 2 w 95"/>
                <a:gd name="T41" fmla="*/ 1 h 95"/>
                <a:gd name="T42" fmla="*/ 2 w 95"/>
                <a:gd name="T43" fmla="*/ 1 h 95"/>
                <a:gd name="T44" fmla="*/ 2 w 95"/>
                <a:gd name="T45" fmla="*/ 1 h 95"/>
                <a:gd name="T46" fmla="*/ 2 w 95"/>
                <a:gd name="T47" fmla="*/ 1 h 95"/>
                <a:gd name="T48" fmla="*/ 2 w 95"/>
                <a:gd name="T49" fmla="*/ 2 h 95"/>
                <a:gd name="T50" fmla="*/ 2 w 95"/>
                <a:gd name="T51" fmla="*/ 2 h 95"/>
                <a:gd name="T52" fmla="*/ 2 w 95"/>
                <a:gd name="T53" fmla="*/ 2 h 95"/>
                <a:gd name="T54" fmla="*/ 2 w 95"/>
                <a:gd name="T55" fmla="*/ 2 h 95"/>
                <a:gd name="T56" fmla="*/ 2 w 95"/>
                <a:gd name="T57" fmla="*/ 2 h 95"/>
                <a:gd name="T58" fmla="*/ 1 w 95"/>
                <a:gd name="T59" fmla="*/ 2 h 95"/>
                <a:gd name="T60" fmla="*/ 1 w 95"/>
                <a:gd name="T61" fmla="*/ 2 h 95"/>
                <a:gd name="T62" fmla="*/ 1 w 95"/>
                <a:gd name="T63" fmla="*/ 2 h 95"/>
                <a:gd name="T64" fmla="*/ 1 w 95"/>
                <a:gd name="T65" fmla="*/ 2 h 95"/>
                <a:gd name="T66" fmla="*/ 1 w 95"/>
                <a:gd name="T67" fmla="*/ 2 h 95"/>
                <a:gd name="T68" fmla="*/ 0 w 95"/>
                <a:gd name="T69" fmla="*/ 2 h 95"/>
                <a:gd name="T70" fmla="*/ 0 w 95"/>
                <a:gd name="T71" fmla="*/ 2 h 95"/>
                <a:gd name="T72" fmla="*/ 0 w 95"/>
                <a:gd name="T73" fmla="*/ 2 h 95"/>
                <a:gd name="T74" fmla="*/ 0 w 95"/>
                <a:gd name="T75" fmla="*/ 2 h 95"/>
                <a:gd name="T76" fmla="*/ 0 w 95"/>
                <a:gd name="T77" fmla="*/ 2 h 95"/>
                <a:gd name="T78" fmla="*/ 0 w 95"/>
                <a:gd name="T79" fmla="*/ 1 h 95"/>
                <a:gd name="T80" fmla="*/ 0 w 95"/>
                <a:gd name="T81" fmla="*/ 1 h 95"/>
                <a:gd name="T82" fmla="*/ 0 w 95"/>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5"/>
                <a:gd name="T128" fmla="*/ 95 w 95"/>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5">
                  <a:moveTo>
                    <a:pt x="0" y="48"/>
                  </a:moveTo>
                  <a:lnTo>
                    <a:pt x="0" y="42"/>
                  </a:lnTo>
                  <a:lnTo>
                    <a:pt x="0" y="38"/>
                  </a:lnTo>
                  <a:lnTo>
                    <a:pt x="4" y="30"/>
                  </a:lnTo>
                  <a:lnTo>
                    <a:pt x="8" y="20"/>
                  </a:lnTo>
                  <a:lnTo>
                    <a:pt x="14" y="14"/>
                  </a:lnTo>
                  <a:lnTo>
                    <a:pt x="20" y="8"/>
                  </a:lnTo>
                  <a:lnTo>
                    <a:pt x="28" y="4"/>
                  </a:lnTo>
                  <a:lnTo>
                    <a:pt x="38" y="0"/>
                  </a:lnTo>
                  <a:lnTo>
                    <a:pt x="41" y="0"/>
                  </a:lnTo>
                  <a:lnTo>
                    <a:pt x="47" y="0"/>
                  </a:lnTo>
                  <a:lnTo>
                    <a:pt x="51" y="0"/>
                  </a:lnTo>
                  <a:lnTo>
                    <a:pt x="57" y="0"/>
                  </a:lnTo>
                  <a:lnTo>
                    <a:pt x="65" y="4"/>
                  </a:lnTo>
                  <a:lnTo>
                    <a:pt x="73" y="8"/>
                  </a:lnTo>
                  <a:lnTo>
                    <a:pt x="81" y="14"/>
                  </a:lnTo>
                  <a:lnTo>
                    <a:pt x="87" y="20"/>
                  </a:lnTo>
                  <a:lnTo>
                    <a:pt x="91" y="30"/>
                  </a:lnTo>
                  <a:lnTo>
                    <a:pt x="93" y="38"/>
                  </a:lnTo>
                  <a:lnTo>
                    <a:pt x="95" y="42"/>
                  </a:lnTo>
                  <a:lnTo>
                    <a:pt x="95" y="48"/>
                  </a:lnTo>
                  <a:lnTo>
                    <a:pt x="95" y="51"/>
                  </a:lnTo>
                  <a:lnTo>
                    <a:pt x="93" y="57"/>
                  </a:lnTo>
                  <a:lnTo>
                    <a:pt x="91" y="65"/>
                  </a:lnTo>
                  <a:lnTo>
                    <a:pt x="87" y="73"/>
                  </a:lnTo>
                  <a:lnTo>
                    <a:pt x="81" y="81"/>
                  </a:lnTo>
                  <a:lnTo>
                    <a:pt x="73" y="87"/>
                  </a:lnTo>
                  <a:lnTo>
                    <a:pt x="65" y="91"/>
                  </a:lnTo>
                  <a:lnTo>
                    <a:pt x="57" y="93"/>
                  </a:lnTo>
                  <a:lnTo>
                    <a:pt x="51" y="95"/>
                  </a:lnTo>
                  <a:lnTo>
                    <a:pt x="47" y="95"/>
                  </a:lnTo>
                  <a:lnTo>
                    <a:pt x="41" y="95"/>
                  </a:lnTo>
                  <a:lnTo>
                    <a:pt x="38" y="93"/>
                  </a:lnTo>
                  <a:lnTo>
                    <a:pt x="28" y="91"/>
                  </a:lnTo>
                  <a:lnTo>
                    <a:pt x="20" y="87"/>
                  </a:lnTo>
                  <a:lnTo>
                    <a:pt x="14" y="81"/>
                  </a:lnTo>
                  <a:lnTo>
                    <a:pt x="8" y="73"/>
                  </a:lnTo>
                  <a:lnTo>
                    <a:pt x="4" y="65"/>
                  </a:lnTo>
                  <a:lnTo>
                    <a:pt x="0" y="57"/>
                  </a:lnTo>
                  <a:lnTo>
                    <a:pt x="0" y="51"/>
                  </a:lnTo>
                  <a:lnTo>
                    <a:pt x="0" y="48"/>
                  </a:lnTo>
                  <a:close/>
                </a:path>
              </a:pathLst>
            </a:custGeom>
            <a:solidFill>
              <a:srgbClr val="000000"/>
            </a:solidFill>
            <a:ln w="9525">
              <a:noFill/>
              <a:round/>
              <a:headEnd/>
              <a:tailEnd/>
            </a:ln>
          </p:spPr>
          <p:txBody>
            <a:bodyPr/>
            <a:lstStyle/>
            <a:p>
              <a:endParaRPr lang="en-US"/>
            </a:p>
          </p:txBody>
        </p:sp>
        <p:sp>
          <p:nvSpPr>
            <p:cNvPr id="102408" name="Freeform 12"/>
            <p:cNvSpPr>
              <a:spLocks/>
            </p:cNvSpPr>
            <p:nvPr/>
          </p:nvSpPr>
          <p:spPr bwMode="auto">
            <a:xfrm>
              <a:off x="1768" y="1982"/>
              <a:ext cx="47" cy="47"/>
            </a:xfrm>
            <a:custGeom>
              <a:avLst/>
              <a:gdLst>
                <a:gd name="T0" fmla="*/ 0 w 95"/>
                <a:gd name="T1" fmla="*/ 1 h 95"/>
                <a:gd name="T2" fmla="*/ 0 w 95"/>
                <a:gd name="T3" fmla="*/ 1 h 95"/>
                <a:gd name="T4" fmla="*/ 0 w 95"/>
                <a:gd name="T5" fmla="*/ 1 h 95"/>
                <a:gd name="T6" fmla="*/ 0 w 95"/>
                <a:gd name="T7" fmla="*/ 0 h 95"/>
                <a:gd name="T8" fmla="*/ 0 w 95"/>
                <a:gd name="T9" fmla="*/ 0 h 95"/>
                <a:gd name="T10" fmla="*/ 0 w 95"/>
                <a:gd name="T11" fmla="*/ 0 h 95"/>
                <a:gd name="T12" fmla="*/ 0 w 95"/>
                <a:gd name="T13" fmla="*/ 0 h 95"/>
                <a:gd name="T14" fmla="*/ 0 w 95"/>
                <a:gd name="T15" fmla="*/ 0 h 95"/>
                <a:gd name="T16" fmla="*/ 1 w 95"/>
                <a:gd name="T17" fmla="*/ 0 h 95"/>
                <a:gd name="T18" fmla="*/ 1 w 95"/>
                <a:gd name="T19" fmla="*/ 0 h 95"/>
                <a:gd name="T20" fmla="*/ 1 w 95"/>
                <a:gd name="T21" fmla="*/ 0 h 95"/>
                <a:gd name="T22" fmla="*/ 1 w 95"/>
                <a:gd name="T23" fmla="*/ 0 h 95"/>
                <a:gd name="T24" fmla="*/ 1 w 95"/>
                <a:gd name="T25" fmla="*/ 0 h 95"/>
                <a:gd name="T26" fmla="*/ 2 w 95"/>
                <a:gd name="T27" fmla="*/ 0 h 95"/>
                <a:gd name="T28" fmla="*/ 2 w 95"/>
                <a:gd name="T29" fmla="*/ 0 h 95"/>
                <a:gd name="T30" fmla="*/ 2 w 95"/>
                <a:gd name="T31" fmla="*/ 0 h 95"/>
                <a:gd name="T32" fmla="*/ 2 w 95"/>
                <a:gd name="T33" fmla="*/ 0 h 95"/>
                <a:gd name="T34" fmla="*/ 2 w 95"/>
                <a:gd name="T35" fmla="*/ 0 h 95"/>
                <a:gd name="T36" fmla="*/ 2 w 95"/>
                <a:gd name="T37" fmla="*/ 1 h 95"/>
                <a:gd name="T38" fmla="*/ 2 w 95"/>
                <a:gd name="T39" fmla="*/ 1 h 95"/>
                <a:gd name="T40" fmla="*/ 2 w 95"/>
                <a:gd name="T41" fmla="*/ 1 h 95"/>
                <a:gd name="T42" fmla="*/ 2 w 95"/>
                <a:gd name="T43" fmla="*/ 1 h 95"/>
                <a:gd name="T44" fmla="*/ 2 w 95"/>
                <a:gd name="T45" fmla="*/ 1 h 95"/>
                <a:gd name="T46" fmla="*/ 2 w 95"/>
                <a:gd name="T47" fmla="*/ 1 h 95"/>
                <a:gd name="T48" fmla="*/ 2 w 95"/>
                <a:gd name="T49" fmla="*/ 2 h 95"/>
                <a:gd name="T50" fmla="*/ 2 w 95"/>
                <a:gd name="T51" fmla="*/ 2 h 95"/>
                <a:gd name="T52" fmla="*/ 2 w 95"/>
                <a:gd name="T53" fmla="*/ 2 h 95"/>
                <a:gd name="T54" fmla="*/ 2 w 95"/>
                <a:gd name="T55" fmla="*/ 2 h 95"/>
                <a:gd name="T56" fmla="*/ 2 w 95"/>
                <a:gd name="T57" fmla="*/ 2 h 95"/>
                <a:gd name="T58" fmla="*/ 1 w 95"/>
                <a:gd name="T59" fmla="*/ 2 h 95"/>
                <a:gd name="T60" fmla="*/ 1 w 95"/>
                <a:gd name="T61" fmla="*/ 2 h 95"/>
                <a:gd name="T62" fmla="*/ 1 w 95"/>
                <a:gd name="T63" fmla="*/ 2 h 95"/>
                <a:gd name="T64" fmla="*/ 1 w 95"/>
                <a:gd name="T65" fmla="*/ 2 h 95"/>
                <a:gd name="T66" fmla="*/ 1 w 95"/>
                <a:gd name="T67" fmla="*/ 2 h 95"/>
                <a:gd name="T68" fmla="*/ 0 w 95"/>
                <a:gd name="T69" fmla="*/ 2 h 95"/>
                <a:gd name="T70" fmla="*/ 0 w 95"/>
                <a:gd name="T71" fmla="*/ 2 h 95"/>
                <a:gd name="T72" fmla="*/ 0 w 95"/>
                <a:gd name="T73" fmla="*/ 2 h 95"/>
                <a:gd name="T74" fmla="*/ 0 w 95"/>
                <a:gd name="T75" fmla="*/ 2 h 95"/>
                <a:gd name="T76" fmla="*/ 0 w 95"/>
                <a:gd name="T77" fmla="*/ 2 h 95"/>
                <a:gd name="T78" fmla="*/ 0 w 95"/>
                <a:gd name="T79" fmla="*/ 1 h 95"/>
                <a:gd name="T80" fmla="*/ 0 w 95"/>
                <a:gd name="T81" fmla="*/ 1 h 95"/>
                <a:gd name="T82" fmla="*/ 0 w 95"/>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5"/>
                <a:gd name="T128" fmla="*/ 95 w 95"/>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5">
                  <a:moveTo>
                    <a:pt x="0" y="48"/>
                  </a:moveTo>
                  <a:lnTo>
                    <a:pt x="0" y="42"/>
                  </a:lnTo>
                  <a:lnTo>
                    <a:pt x="0" y="38"/>
                  </a:lnTo>
                  <a:lnTo>
                    <a:pt x="4" y="30"/>
                  </a:lnTo>
                  <a:lnTo>
                    <a:pt x="8" y="20"/>
                  </a:lnTo>
                  <a:lnTo>
                    <a:pt x="14" y="14"/>
                  </a:lnTo>
                  <a:lnTo>
                    <a:pt x="20" y="8"/>
                  </a:lnTo>
                  <a:lnTo>
                    <a:pt x="28" y="4"/>
                  </a:lnTo>
                  <a:lnTo>
                    <a:pt x="38" y="0"/>
                  </a:lnTo>
                  <a:lnTo>
                    <a:pt x="41" y="0"/>
                  </a:lnTo>
                  <a:lnTo>
                    <a:pt x="47" y="0"/>
                  </a:lnTo>
                  <a:lnTo>
                    <a:pt x="51" y="0"/>
                  </a:lnTo>
                  <a:lnTo>
                    <a:pt x="57" y="0"/>
                  </a:lnTo>
                  <a:lnTo>
                    <a:pt x="65" y="4"/>
                  </a:lnTo>
                  <a:lnTo>
                    <a:pt x="73" y="8"/>
                  </a:lnTo>
                  <a:lnTo>
                    <a:pt x="81" y="14"/>
                  </a:lnTo>
                  <a:lnTo>
                    <a:pt x="87" y="20"/>
                  </a:lnTo>
                  <a:lnTo>
                    <a:pt x="91" y="30"/>
                  </a:lnTo>
                  <a:lnTo>
                    <a:pt x="93" y="38"/>
                  </a:lnTo>
                  <a:lnTo>
                    <a:pt x="95" y="42"/>
                  </a:lnTo>
                  <a:lnTo>
                    <a:pt x="95" y="48"/>
                  </a:lnTo>
                  <a:lnTo>
                    <a:pt x="95" y="51"/>
                  </a:lnTo>
                  <a:lnTo>
                    <a:pt x="93" y="57"/>
                  </a:lnTo>
                  <a:lnTo>
                    <a:pt x="91" y="65"/>
                  </a:lnTo>
                  <a:lnTo>
                    <a:pt x="87" y="73"/>
                  </a:lnTo>
                  <a:lnTo>
                    <a:pt x="81" y="81"/>
                  </a:lnTo>
                  <a:lnTo>
                    <a:pt x="73" y="87"/>
                  </a:lnTo>
                  <a:lnTo>
                    <a:pt x="65" y="91"/>
                  </a:lnTo>
                  <a:lnTo>
                    <a:pt x="57" y="93"/>
                  </a:lnTo>
                  <a:lnTo>
                    <a:pt x="51" y="95"/>
                  </a:lnTo>
                  <a:lnTo>
                    <a:pt x="47" y="95"/>
                  </a:lnTo>
                  <a:lnTo>
                    <a:pt x="41" y="95"/>
                  </a:lnTo>
                  <a:lnTo>
                    <a:pt x="38" y="93"/>
                  </a:lnTo>
                  <a:lnTo>
                    <a:pt x="28" y="91"/>
                  </a:lnTo>
                  <a:lnTo>
                    <a:pt x="20" y="87"/>
                  </a:lnTo>
                  <a:lnTo>
                    <a:pt x="14" y="81"/>
                  </a:lnTo>
                  <a:lnTo>
                    <a:pt x="8" y="73"/>
                  </a:lnTo>
                  <a:lnTo>
                    <a:pt x="4" y="65"/>
                  </a:lnTo>
                  <a:lnTo>
                    <a:pt x="0" y="57"/>
                  </a:lnTo>
                  <a:lnTo>
                    <a:pt x="0" y="51"/>
                  </a:lnTo>
                  <a:lnTo>
                    <a:pt x="0" y="48"/>
                  </a:lnTo>
                </a:path>
              </a:pathLst>
            </a:custGeom>
            <a:noFill/>
            <a:ln w="4763">
              <a:solidFill>
                <a:srgbClr val="000000"/>
              </a:solidFill>
              <a:round/>
              <a:headEnd/>
              <a:tailEnd/>
            </a:ln>
          </p:spPr>
          <p:txBody>
            <a:bodyPr/>
            <a:lstStyle/>
            <a:p>
              <a:endParaRPr lang="en-US"/>
            </a:p>
          </p:txBody>
        </p:sp>
        <p:sp>
          <p:nvSpPr>
            <p:cNvPr id="102409" name="Freeform 13"/>
            <p:cNvSpPr>
              <a:spLocks/>
            </p:cNvSpPr>
            <p:nvPr/>
          </p:nvSpPr>
          <p:spPr bwMode="auto">
            <a:xfrm>
              <a:off x="2715" y="1982"/>
              <a:ext cx="47" cy="47"/>
            </a:xfrm>
            <a:custGeom>
              <a:avLst/>
              <a:gdLst>
                <a:gd name="T0" fmla="*/ 0 w 95"/>
                <a:gd name="T1" fmla="*/ 1 h 95"/>
                <a:gd name="T2" fmla="*/ 0 w 95"/>
                <a:gd name="T3" fmla="*/ 1 h 95"/>
                <a:gd name="T4" fmla="*/ 0 w 95"/>
                <a:gd name="T5" fmla="*/ 1 h 95"/>
                <a:gd name="T6" fmla="*/ 0 w 95"/>
                <a:gd name="T7" fmla="*/ 0 h 95"/>
                <a:gd name="T8" fmla="*/ 0 w 95"/>
                <a:gd name="T9" fmla="*/ 0 h 95"/>
                <a:gd name="T10" fmla="*/ 0 w 95"/>
                <a:gd name="T11" fmla="*/ 0 h 95"/>
                <a:gd name="T12" fmla="*/ 0 w 95"/>
                <a:gd name="T13" fmla="*/ 0 h 95"/>
                <a:gd name="T14" fmla="*/ 0 w 95"/>
                <a:gd name="T15" fmla="*/ 0 h 95"/>
                <a:gd name="T16" fmla="*/ 1 w 95"/>
                <a:gd name="T17" fmla="*/ 0 h 95"/>
                <a:gd name="T18" fmla="*/ 1 w 95"/>
                <a:gd name="T19" fmla="*/ 0 h 95"/>
                <a:gd name="T20" fmla="*/ 1 w 95"/>
                <a:gd name="T21" fmla="*/ 0 h 95"/>
                <a:gd name="T22" fmla="*/ 1 w 95"/>
                <a:gd name="T23" fmla="*/ 0 h 95"/>
                <a:gd name="T24" fmla="*/ 1 w 95"/>
                <a:gd name="T25" fmla="*/ 0 h 95"/>
                <a:gd name="T26" fmla="*/ 2 w 95"/>
                <a:gd name="T27" fmla="*/ 0 h 95"/>
                <a:gd name="T28" fmla="*/ 2 w 95"/>
                <a:gd name="T29" fmla="*/ 0 h 95"/>
                <a:gd name="T30" fmla="*/ 2 w 95"/>
                <a:gd name="T31" fmla="*/ 0 h 95"/>
                <a:gd name="T32" fmla="*/ 2 w 95"/>
                <a:gd name="T33" fmla="*/ 0 h 95"/>
                <a:gd name="T34" fmla="*/ 2 w 95"/>
                <a:gd name="T35" fmla="*/ 0 h 95"/>
                <a:gd name="T36" fmla="*/ 2 w 95"/>
                <a:gd name="T37" fmla="*/ 1 h 95"/>
                <a:gd name="T38" fmla="*/ 2 w 95"/>
                <a:gd name="T39" fmla="*/ 1 h 95"/>
                <a:gd name="T40" fmla="*/ 2 w 95"/>
                <a:gd name="T41" fmla="*/ 1 h 95"/>
                <a:gd name="T42" fmla="*/ 2 w 95"/>
                <a:gd name="T43" fmla="*/ 1 h 95"/>
                <a:gd name="T44" fmla="*/ 2 w 95"/>
                <a:gd name="T45" fmla="*/ 1 h 95"/>
                <a:gd name="T46" fmla="*/ 2 w 95"/>
                <a:gd name="T47" fmla="*/ 1 h 95"/>
                <a:gd name="T48" fmla="*/ 2 w 95"/>
                <a:gd name="T49" fmla="*/ 2 h 95"/>
                <a:gd name="T50" fmla="*/ 2 w 95"/>
                <a:gd name="T51" fmla="*/ 2 h 95"/>
                <a:gd name="T52" fmla="*/ 2 w 95"/>
                <a:gd name="T53" fmla="*/ 2 h 95"/>
                <a:gd name="T54" fmla="*/ 2 w 95"/>
                <a:gd name="T55" fmla="*/ 2 h 95"/>
                <a:gd name="T56" fmla="*/ 2 w 95"/>
                <a:gd name="T57" fmla="*/ 2 h 95"/>
                <a:gd name="T58" fmla="*/ 1 w 95"/>
                <a:gd name="T59" fmla="*/ 2 h 95"/>
                <a:gd name="T60" fmla="*/ 1 w 95"/>
                <a:gd name="T61" fmla="*/ 2 h 95"/>
                <a:gd name="T62" fmla="*/ 1 w 95"/>
                <a:gd name="T63" fmla="*/ 2 h 95"/>
                <a:gd name="T64" fmla="*/ 1 w 95"/>
                <a:gd name="T65" fmla="*/ 2 h 95"/>
                <a:gd name="T66" fmla="*/ 1 w 95"/>
                <a:gd name="T67" fmla="*/ 2 h 95"/>
                <a:gd name="T68" fmla="*/ 0 w 95"/>
                <a:gd name="T69" fmla="*/ 2 h 95"/>
                <a:gd name="T70" fmla="*/ 0 w 95"/>
                <a:gd name="T71" fmla="*/ 2 h 95"/>
                <a:gd name="T72" fmla="*/ 0 w 95"/>
                <a:gd name="T73" fmla="*/ 2 h 95"/>
                <a:gd name="T74" fmla="*/ 0 w 95"/>
                <a:gd name="T75" fmla="*/ 2 h 95"/>
                <a:gd name="T76" fmla="*/ 0 w 95"/>
                <a:gd name="T77" fmla="*/ 2 h 95"/>
                <a:gd name="T78" fmla="*/ 0 w 95"/>
                <a:gd name="T79" fmla="*/ 1 h 95"/>
                <a:gd name="T80" fmla="*/ 0 w 95"/>
                <a:gd name="T81" fmla="*/ 1 h 95"/>
                <a:gd name="T82" fmla="*/ 0 w 95"/>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5"/>
                <a:gd name="T128" fmla="*/ 95 w 95"/>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5">
                  <a:moveTo>
                    <a:pt x="0" y="48"/>
                  </a:moveTo>
                  <a:lnTo>
                    <a:pt x="0" y="42"/>
                  </a:lnTo>
                  <a:lnTo>
                    <a:pt x="0" y="38"/>
                  </a:lnTo>
                  <a:lnTo>
                    <a:pt x="4" y="30"/>
                  </a:lnTo>
                  <a:lnTo>
                    <a:pt x="8" y="20"/>
                  </a:lnTo>
                  <a:lnTo>
                    <a:pt x="14" y="14"/>
                  </a:lnTo>
                  <a:lnTo>
                    <a:pt x="20" y="8"/>
                  </a:lnTo>
                  <a:lnTo>
                    <a:pt x="28" y="4"/>
                  </a:lnTo>
                  <a:lnTo>
                    <a:pt x="38" y="0"/>
                  </a:lnTo>
                  <a:lnTo>
                    <a:pt x="42" y="0"/>
                  </a:lnTo>
                  <a:lnTo>
                    <a:pt x="48" y="0"/>
                  </a:lnTo>
                  <a:lnTo>
                    <a:pt x="52" y="0"/>
                  </a:lnTo>
                  <a:lnTo>
                    <a:pt x="58" y="0"/>
                  </a:lnTo>
                  <a:lnTo>
                    <a:pt x="65" y="4"/>
                  </a:lnTo>
                  <a:lnTo>
                    <a:pt x="73" y="8"/>
                  </a:lnTo>
                  <a:lnTo>
                    <a:pt x="81" y="14"/>
                  </a:lnTo>
                  <a:lnTo>
                    <a:pt x="87" y="20"/>
                  </a:lnTo>
                  <a:lnTo>
                    <a:pt x="91" y="30"/>
                  </a:lnTo>
                  <a:lnTo>
                    <a:pt x="93" y="38"/>
                  </a:lnTo>
                  <a:lnTo>
                    <a:pt x="95" y="42"/>
                  </a:lnTo>
                  <a:lnTo>
                    <a:pt x="95" y="48"/>
                  </a:lnTo>
                  <a:lnTo>
                    <a:pt x="95" y="51"/>
                  </a:lnTo>
                  <a:lnTo>
                    <a:pt x="93" y="57"/>
                  </a:lnTo>
                  <a:lnTo>
                    <a:pt x="91" y="65"/>
                  </a:lnTo>
                  <a:lnTo>
                    <a:pt x="87" y="73"/>
                  </a:lnTo>
                  <a:lnTo>
                    <a:pt x="81" y="81"/>
                  </a:lnTo>
                  <a:lnTo>
                    <a:pt x="73" y="87"/>
                  </a:lnTo>
                  <a:lnTo>
                    <a:pt x="65" y="91"/>
                  </a:lnTo>
                  <a:lnTo>
                    <a:pt x="58" y="93"/>
                  </a:lnTo>
                  <a:lnTo>
                    <a:pt x="52" y="95"/>
                  </a:lnTo>
                  <a:lnTo>
                    <a:pt x="48" y="95"/>
                  </a:lnTo>
                  <a:lnTo>
                    <a:pt x="42" y="95"/>
                  </a:lnTo>
                  <a:lnTo>
                    <a:pt x="38" y="93"/>
                  </a:lnTo>
                  <a:lnTo>
                    <a:pt x="28" y="91"/>
                  </a:lnTo>
                  <a:lnTo>
                    <a:pt x="20" y="87"/>
                  </a:lnTo>
                  <a:lnTo>
                    <a:pt x="14" y="81"/>
                  </a:lnTo>
                  <a:lnTo>
                    <a:pt x="8" y="73"/>
                  </a:lnTo>
                  <a:lnTo>
                    <a:pt x="4" y="65"/>
                  </a:lnTo>
                  <a:lnTo>
                    <a:pt x="0" y="57"/>
                  </a:lnTo>
                  <a:lnTo>
                    <a:pt x="0" y="51"/>
                  </a:lnTo>
                  <a:lnTo>
                    <a:pt x="0" y="48"/>
                  </a:lnTo>
                  <a:close/>
                </a:path>
              </a:pathLst>
            </a:custGeom>
            <a:solidFill>
              <a:srgbClr val="000000"/>
            </a:solidFill>
            <a:ln w="9525">
              <a:noFill/>
              <a:round/>
              <a:headEnd/>
              <a:tailEnd/>
            </a:ln>
          </p:spPr>
          <p:txBody>
            <a:bodyPr/>
            <a:lstStyle/>
            <a:p>
              <a:endParaRPr lang="en-US"/>
            </a:p>
          </p:txBody>
        </p:sp>
        <p:sp>
          <p:nvSpPr>
            <p:cNvPr id="102410" name="Freeform 14"/>
            <p:cNvSpPr>
              <a:spLocks/>
            </p:cNvSpPr>
            <p:nvPr/>
          </p:nvSpPr>
          <p:spPr bwMode="auto">
            <a:xfrm>
              <a:off x="2715" y="1982"/>
              <a:ext cx="47" cy="47"/>
            </a:xfrm>
            <a:custGeom>
              <a:avLst/>
              <a:gdLst>
                <a:gd name="T0" fmla="*/ 0 w 95"/>
                <a:gd name="T1" fmla="*/ 1 h 95"/>
                <a:gd name="T2" fmla="*/ 0 w 95"/>
                <a:gd name="T3" fmla="*/ 1 h 95"/>
                <a:gd name="T4" fmla="*/ 0 w 95"/>
                <a:gd name="T5" fmla="*/ 1 h 95"/>
                <a:gd name="T6" fmla="*/ 0 w 95"/>
                <a:gd name="T7" fmla="*/ 0 h 95"/>
                <a:gd name="T8" fmla="*/ 0 w 95"/>
                <a:gd name="T9" fmla="*/ 0 h 95"/>
                <a:gd name="T10" fmla="*/ 0 w 95"/>
                <a:gd name="T11" fmla="*/ 0 h 95"/>
                <a:gd name="T12" fmla="*/ 0 w 95"/>
                <a:gd name="T13" fmla="*/ 0 h 95"/>
                <a:gd name="T14" fmla="*/ 0 w 95"/>
                <a:gd name="T15" fmla="*/ 0 h 95"/>
                <a:gd name="T16" fmla="*/ 1 w 95"/>
                <a:gd name="T17" fmla="*/ 0 h 95"/>
                <a:gd name="T18" fmla="*/ 1 w 95"/>
                <a:gd name="T19" fmla="*/ 0 h 95"/>
                <a:gd name="T20" fmla="*/ 1 w 95"/>
                <a:gd name="T21" fmla="*/ 0 h 95"/>
                <a:gd name="T22" fmla="*/ 1 w 95"/>
                <a:gd name="T23" fmla="*/ 0 h 95"/>
                <a:gd name="T24" fmla="*/ 1 w 95"/>
                <a:gd name="T25" fmla="*/ 0 h 95"/>
                <a:gd name="T26" fmla="*/ 2 w 95"/>
                <a:gd name="T27" fmla="*/ 0 h 95"/>
                <a:gd name="T28" fmla="*/ 2 w 95"/>
                <a:gd name="T29" fmla="*/ 0 h 95"/>
                <a:gd name="T30" fmla="*/ 2 w 95"/>
                <a:gd name="T31" fmla="*/ 0 h 95"/>
                <a:gd name="T32" fmla="*/ 2 w 95"/>
                <a:gd name="T33" fmla="*/ 0 h 95"/>
                <a:gd name="T34" fmla="*/ 2 w 95"/>
                <a:gd name="T35" fmla="*/ 0 h 95"/>
                <a:gd name="T36" fmla="*/ 2 w 95"/>
                <a:gd name="T37" fmla="*/ 1 h 95"/>
                <a:gd name="T38" fmla="*/ 2 w 95"/>
                <a:gd name="T39" fmla="*/ 1 h 95"/>
                <a:gd name="T40" fmla="*/ 2 w 95"/>
                <a:gd name="T41" fmla="*/ 1 h 95"/>
                <a:gd name="T42" fmla="*/ 2 w 95"/>
                <a:gd name="T43" fmla="*/ 1 h 95"/>
                <a:gd name="T44" fmla="*/ 2 w 95"/>
                <a:gd name="T45" fmla="*/ 1 h 95"/>
                <a:gd name="T46" fmla="*/ 2 w 95"/>
                <a:gd name="T47" fmla="*/ 1 h 95"/>
                <a:gd name="T48" fmla="*/ 2 w 95"/>
                <a:gd name="T49" fmla="*/ 2 h 95"/>
                <a:gd name="T50" fmla="*/ 2 w 95"/>
                <a:gd name="T51" fmla="*/ 2 h 95"/>
                <a:gd name="T52" fmla="*/ 2 w 95"/>
                <a:gd name="T53" fmla="*/ 2 h 95"/>
                <a:gd name="T54" fmla="*/ 2 w 95"/>
                <a:gd name="T55" fmla="*/ 2 h 95"/>
                <a:gd name="T56" fmla="*/ 2 w 95"/>
                <a:gd name="T57" fmla="*/ 2 h 95"/>
                <a:gd name="T58" fmla="*/ 1 w 95"/>
                <a:gd name="T59" fmla="*/ 2 h 95"/>
                <a:gd name="T60" fmla="*/ 1 w 95"/>
                <a:gd name="T61" fmla="*/ 2 h 95"/>
                <a:gd name="T62" fmla="*/ 1 w 95"/>
                <a:gd name="T63" fmla="*/ 2 h 95"/>
                <a:gd name="T64" fmla="*/ 1 w 95"/>
                <a:gd name="T65" fmla="*/ 2 h 95"/>
                <a:gd name="T66" fmla="*/ 1 w 95"/>
                <a:gd name="T67" fmla="*/ 2 h 95"/>
                <a:gd name="T68" fmla="*/ 0 w 95"/>
                <a:gd name="T69" fmla="*/ 2 h 95"/>
                <a:gd name="T70" fmla="*/ 0 w 95"/>
                <a:gd name="T71" fmla="*/ 2 h 95"/>
                <a:gd name="T72" fmla="*/ 0 w 95"/>
                <a:gd name="T73" fmla="*/ 2 h 95"/>
                <a:gd name="T74" fmla="*/ 0 w 95"/>
                <a:gd name="T75" fmla="*/ 2 h 95"/>
                <a:gd name="T76" fmla="*/ 0 w 95"/>
                <a:gd name="T77" fmla="*/ 2 h 95"/>
                <a:gd name="T78" fmla="*/ 0 w 95"/>
                <a:gd name="T79" fmla="*/ 1 h 95"/>
                <a:gd name="T80" fmla="*/ 0 w 95"/>
                <a:gd name="T81" fmla="*/ 1 h 95"/>
                <a:gd name="T82" fmla="*/ 0 w 95"/>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5"/>
                <a:gd name="T128" fmla="*/ 95 w 95"/>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5">
                  <a:moveTo>
                    <a:pt x="0" y="48"/>
                  </a:moveTo>
                  <a:lnTo>
                    <a:pt x="0" y="42"/>
                  </a:lnTo>
                  <a:lnTo>
                    <a:pt x="0" y="38"/>
                  </a:lnTo>
                  <a:lnTo>
                    <a:pt x="4" y="30"/>
                  </a:lnTo>
                  <a:lnTo>
                    <a:pt x="8" y="20"/>
                  </a:lnTo>
                  <a:lnTo>
                    <a:pt x="14" y="14"/>
                  </a:lnTo>
                  <a:lnTo>
                    <a:pt x="20" y="8"/>
                  </a:lnTo>
                  <a:lnTo>
                    <a:pt x="28" y="4"/>
                  </a:lnTo>
                  <a:lnTo>
                    <a:pt x="38" y="0"/>
                  </a:lnTo>
                  <a:lnTo>
                    <a:pt x="42" y="0"/>
                  </a:lnTo>
                  <a:lnTo>
                    <a:pt x="48" y="0"/>
                  </a:lnTo>
                  <a:lnTo>
                    <a:pt x="52" y="0"/>
                  </a:lnTo>
                  <a:lnTo>
                    <a:pt x="58" y="0"/>
                  </a:lnTo>
                  <a:lnTo>
                    <a:pt x="65" y="4"/>
                  </a:lnTo>
                  <a:lnTo>
                    <a:pt x="73" y="8"/>
                  </a:lnTo>
                  <a:lnTo>
                    <a:pt x="81" y="14"/>
                  </a:lnTo>
                  <a:lnTo>
                    <a:pt x="87" y="20"/>
                  </a:lnTo>
                  <a:lnTo>
                    <a:pt x="91" y="30"/>
                  </a:lnTo>
                  <a:lnTo>
                    <a:pt x="93" y="38"/>
                  </a:lnTo>
                  <a:lnTo>
                    <a:pt x="95" y="42"/>
                  </a:lnTo>
                  <a:lnTo>
                    <a:pt x="95" y="48"/>
                  </a:lnTo>
                  <a:lnTo>
                    <a:pt x="95" y="51"/>
                  </a:lnTo>
                  <a:lnTo>
                    <a:pt x="93" y="57"/>
                  </a:lnTo>
                  <a:lnTo>
                    <a:pt x="91" y="65"/>
                  </a:lnTo>
                  <a:lnTo>
                    <a:pt x="87" y="73"/>
                  </a:lnTo>
                  <a:lnTo>
                    <a:pt x="81" y="81"/>
                  </a:lnTo>
                  <a:lnTo>
                    <a:pt x="73" y="87"/>
                  </a:lnTo>
                  <a:lnTo>
                    <a:pt x="65" y="91"/>
                  </a:lnTo>
                  <a:lnTo>
                    <a:pt x="58" y="93"/>
                  </a:lnTo>
                  <a:lnTo>
                    <a:pt x="52" y="95"/>
                  </a:lnTo>
                  <a:lnTo>
                    <a:pt x="48" y="95"/>
                  </a:lnTo>
                  <a:lnTo>
                    <a:pt x="42" y="95"/>
                  </a:lnTo>
                  <a:lnTo>
                    <a:pt x="38" y="93"/>
                  </a:lnTo>
                  <a:lnTo>
                    <a:pt x="28" y="91"/>
                  </a:lnTo>
                  <a:lnTo>
                    <a:pt x="20" y="87"/>
                  </a:lnTo>
                  <a:lnTo>
                    <a:pt x="14" y="81"/>
                  </a:lnTo>
                  <a:lnTo>
                    <a:pt x="8" y="73"/>
                  </a:lnTo>
                  <a:lnTo>
                    <a:pt x="4" y="65"/>
                  </a:lnTo>
                  <a:lnTo>
                    <a:pt x="0" y="57"/>
                  </a:lnTo>
                  <a:lnTo>
                    <a:pt x="0" y="51"/>
                  </a:lnTo>
                  <a:lnTo>
                    <a:pt x="0" y="48"/>
                  </a:lnTo>
                </a:path>
              </a:pathLst>
            </a:custGeom>
            <a:noFill/>
            <a:ln w="4763">
              <a:solidFill>
                <a:srgbClr val="000000"/>
              </a:solidFill>
              <a:round/>
              <a:headEnd/>
              <a:tailEnd/>
            </a:ln>
          </p:spPr>
          <p:txBody>
            <a:bodyPr/>
            <a:lstStyle/>
            <a:p>
              <a:endParaRPr lang="en-US"/>
            </a:p>
          </p:txBody>
        </p:sp>
        <p:sp>
          <p:nvSpPr>
            <p:cNvPr id="102411" name="Freeform 15"/>
            <p:cNvSpPr>
              <a:spLocks/>
            </p:cNvSpPr>
            <p:nvPr/>
          </p:nvSpPr>
          <p:spPr bwMode="auto">
            <a:xfrm>
              <a:off x="821" y="2929"/>
              <a:ext cx="48" cy="47"/>
            </a:xfrm>
            <a:custGeom>
              <a:avLst/>
              <a:gdLst>
                <a:gd name="T0" fmla="*/ 0 w 94"/>
                <a:gd name="T1" fmla="*/ 1 h 95"/>
                <a:gd name="T2" fmla="*/ 0 w 94"/>
                <a:gd name="T3" fmla="*/ 1 h 95"/>
                <a:gd name="T4" fmla="*/ 0 w 94"/>
                <a:gd name="T5" fmla="*/ 1 h 95"/>
                <a:gd name="T6" fmla="*/ 1 w 94"/>
                <a:gd name="T7" fmla="*/ 0 h 95"/>
                <a:gd name="T8" fmla="*/ 1 w 94"/>
                <a:gd name="T9" fmla="*/ 0 h 95"/>
                <a:gd name="T10" fmla="*/ 1 w 94"/>
                <a:gd name="T11" fmla="*/ 0 h 95"/>
                <a:gd name="T12" fmla="*/ 1 w 94"/>
                <a:gd name="T13" fmla="*/ 0 h 95"/>
                <a:gd name="T14" fmla="*/ 1 w 94"/>
                <a:gd name="T15" fmla="*/ 0 h 95"/>
                <a:gd name="T16" fmla="*/ 2 w 94"/>
                <a:gd name="T17" fmla="*/ 0 h 95"/>
                <a:gd name="T18" fmla="*/ 2 w 94"/>
                <a:gd name="T19" fmla="*/ 0 h 95"/>
                <a:gd name="T20" fmla="*/ 2 w 94"/>
                <a:gd name="T21" fmla="*/ 0 h 95"/>
                <a:gd name="T22" fmla="*/ 2 w 94"/>
                <a:gd name="T23" fmla="*/ 0 h 95"/>
                <a:gd name="T24" fmla="*/ 2 w 94"/>
                <a:gd name="T25" fmla="*/ 0 h 95"/>
                <a:gd name="T26" fmla="*/ 3 w 94"/>
                <a:gd name="T27" fmla="*/ 0 h 95"/>
                <a:gd name="T28" fmla="*/ 3 w 94"/>
                <a:gd name="T29" fmla="*/ 0 h 95"/>
                <a:gd name="T30" fmla="*/ 3 w 94"/>
                <a:gd name="T31" fmla="*/ 0 h 95"/>
                <a:gd name="T32" fmla="*/ 3 w 94"/>
                <a:gd name="T33" fmla="*/ 0 h 95"/>
                <a:gd name="T34" fmla="*/ 3 w 94"/>
                <a:gd name="T35" fmla="*/ 0 h 95"/>
                <a:gd name="T36" fmla="*/ 3 w 94"/>
                <a:gd name="T37" fmla="*/ 1 h 95"/>
                <a:gd name="T38" fmla="*/ 4 w 94"/>
                <a:gd name="T39" fmla="*/ 1 h 95"/>
                <a:gd name="T40" fmla="*/ 4 w 94"/>
                <a:gd name="T41" fmla="*/ 1 h 95"/>
                <a:gd name="T42" fmla="*/ 4 w 94"/>
                <a:gd name="T43" fmla="*/ 1 h 95"/>
                <a:gd name="T44" fmla="*/ 4 w 94"/>
                <a:gd name="T45" fmla="*/ 1 h 95"/>
                <a:gd name="T46" fmla="*/ 3 w 94"/>
                <a:gd name="T47" fmla="*/ 1 h 95"/>
                <a:gd name="T48" fmla="*/ 3 w 94"/>
                <a:gd name="T49" fmla="*/ 2 h 95"/>
                <a:gd name="T50" fmla="*/ 3 w 94"/>
                <a:gd name="T51" fmla="*/ 2 h 95"/>
                <a:gd name="T52" fmla="*/ 3 w 94"/>
                <a:gd name="T53" fmla="*/ 2 h 95"/>
                <a:gd name="T54" fmla="*/ 3 w 94"/>
                <a:gd name="T55" fmla="*/ 2 h 95"/>
                <a:gd name="T56" fmla="*/ 3 w 94"/>
                <a:gd name="T57" fmla="*/ 2 h 95"/>
                <a:gd name="T58" fmla="*/ 2 w 94"/>
                <a:gd name="T59" fmla="*/ 2 h 95"/>
                <a:gd name="T60" fmla="*/ 2 w 94"/>
                <a:gd name="T61" fmla="*/ 2 h 95"/>
                <a:gd name="T62" fmla="*/ 2 w 94"/>
                <a:gd name="T63" fmla="*/ 2 h 95"/>
                <a:gd name="T64" fmla="*/ 2 w 94"/>
                <a:gd name="T65" fmla="*/ 2 h 95"/>
                <a:gd name="T66" fmla="*/ 2 w 94"/>
                <a:gd name="T67" fmla="*/ 2 h 95"/>
                <a:gd name="T68" fmla="*/ 1 w 94"/>
                <a:gd name="T69" fmla="*/ 2 h 95"/>
                <a:gd name="T70" fmla="*/ 1 w 94"/>
                <a:gd name="T71" fmla="*/ 2 h 95"/>
                <a:gd name="T72" fmla="*/ 1 w 94"/>
                <a:gd name="T73" fmla="*/ 2 h 95"/>
                <a:gd name="T74" fmla="*/ 1 w 94"/>
                <a:gd name="T75" fmla="*/ 2 h 95"/>
                <a:gd name="T76" fmla="*/ 1 w 94"/>
                <a:gd name="T77" fmla="*/ 2 h 95"/>
                <a:gd name="T78" fmla="*/ 0 w 94"/>
                <a:gd name="T79" fmla="*/ 1 h 95"/>
                <a:gd name="T80" fmla="*/ 0 w 94"/>
                <a:gd name="T81" fmla="*/ 1 h 95"/>
                <a:gd name="T82" fmla="*/ 0 w 94"/>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5"/>
                <a:gd name="T128" fmla="*/ 94 w 94"/>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5">
                  <a:moveTo>
                    <a:pt x="0" y="48"/>
                  </a:moveTo>
                  <a:lnTo>
                    <a:pt x="0" y="42"/>
                  </a:lnTo>
                  <a:lnTo>
                    <a:pt x="0" y="38"/>
                  </a:lnTo>
                  <a:lnTo>
                    <a:pt x="4" y="30"/>
                  </a:lnTo>
                  <a:lnTo>
                    <a:pt x="8" y="20"/>
                  </a:lnTo>
                  <a:lnTo>
                    <a:pt x="14" y="14"/>
                  </a:lnTo>
                  <a:lnTo>
                    <a:pt x="20" y="8"/>
                  </a:lnTo>
                  <a:lnTo>
                    <a:pt x="27" y="4"/>
                  </a:lnTo>
                  <a:lnTo>
                    <a:pt x="37" y="0"/>
                  </a:lnTo>
                  <a:lnTo>
                    <a:pt x="41" y="0"/>
                  </a:lnTo>
                  <a:lnTo>
                    <a:pt x="47" y="0"/>
                  </a:lnTo>
                  <a:lnTo>
                    <a:pt x="51" y="0"/>
                  </a:lnTo>
                  <a:lnTo>
                    <a:pt x="57" y="0"/>
                  </a:lnTo>
                  <a:lnTo>
                    <a:pt x="65" y="4"/>
                  </a:lnTo>
                  <a:lnTo>
                    <a:pt x="73" y="8"/>
                  </a:lnTo>
                  <a:lnTo>
                    <a:pt x="81" y="14"/>
                  </a:lnTo>
                  <a:lnTo>
                    <a:pt x="87" y="20"/>
                  </a:lnTo>
                  <a:lnTo>
                    <a:pt x="91" y="30"/>
                  </a:lnTo>
                  <a:lnTo>
                    <a:pt x="93" y="38"/>
                  </a:lnTo>
                  <a:lnTo>
                    <a:pt x="94" y="42"/>
                  </a:lnTo>
                  <a:lnTo>
                    <a:pt x="94" y="48"/>
                  </a:lnTo>
                  <a:lnTo>
                    <a:pt x="94" y="51"/>
                  </a:lnTo>
                  <a:lnTo>
                    <a:pt x="93" y="57"/>
                  </a:lnTo>
                  <a:lnTo>
                    <a:pt x="91" y="65"/>
                  </a:lnTo>
                  <a:lnTo>
                    <a:pt x="87" y="73"/>
                  </a:lnTo>
                  <a:lnTo>
                    <a:pt x="81" y="81"/>
                  </a:lnTo>
                  <a:lnTo>
                    <a:pt x="73" y="87"/>
                  </a:lnTo>
                  <a:lnTo>
                    <a:pt x="65" y="91"/>
                  </a:lnTo>
                  <a:lnTo>
                    <a:pt x="57" y="93"/>
                  </a:lnTo>
                  <a:lnTo>
                    <a:pt x="51" y="95"/>
                  </a:lnTo>
                  <a:lnTo>
                    <a:pt x="47" y="95"/>
                  </a:lnTo>
                  <a:lnTo>
                    <a:pt x="41" y="95"/>
                  </a:lnTo>
                  <a:lnTo>
                    <a:pt x="37" y="93"/>
                  </a:lnTo>
                  <a:lnTo>
                    <a:pt x="27" y="91"/>
                  </a:lnTo>
                  <a:lnTo>
                    <a:pt x="20" y="87"/>
                  </a:lnTo>
                  <a:lnTo>
                    <a:pt x="14" y="81"/>
                  </a:lnTo>
                  <a:lnTo>
                    <a:pt x="8" y="73"/>
                  </a:lnTo>
                  <a:lnTo>
                    <a:pt x="4" y="65"/>
                  </a:lnTo>
                  <a:lnTo>
                    <a:pt x="0" y="57"/>
                  </a:lnTo>
                  <a:lnTo>
                    <a:pt x="0" y="51"/>
                  </a:lnTo>
                  <a:lnTo>
                    <a:pt x="0" y="48"/>
                  </a:lnTo>
                  <a:close/>
                </a:path>
              </a:pathLst>
            </a:custGeom>
            <a:solidFill>
              <a:srgbClr val="000000"/>
            </a:solidFill>
            <a:ln w="9525">
              <a:noFill/>
              <a:round/>
              <a:headEnd/>
              <a:tailEnd/>
            </a:ln>
          </p:spPr>
          <p:txBody>
            <a:bodyPr/>
            <a:lstStyle/>
            <a:p>
              <a:endParaRPr lang="en-US"/>
            </a:p>
          </p:txBody>
        </p:sp>
        <p:sp>
          <p:nvSpPr>
            <p:cNvPr id="102412" name="Freeform 16"/>
            <p:cNvSpPr>
              <a:spLocks/>
            </p:cNvSpPr>
            <p:nvPr/>
          </p:nvSpPr>
          <p:spPr bwMode="auto">
            <a:xfrm>
              <a:off x="821" y="2929"/>
              <a:ext cx="48" cy="47"/>
            </a:xfrm>
            <a:custGeom>
              <a:avLst/>
              <a:gdLst>
                <a:gd name="T0" fmla="*/ 0 w 94"/>
                <a:gd name="T1" fmla="*/ 1 h 95"/>
                <a:gd name="T2" fmla="*/ 0 w 94"/>
                <a:gd name="T3" fmla="*/ 1 h 95"/>
                <a:gd name="T4" fmla="*/ 0 w 94"/>
                <a:gd name="T5" fmla="*/ 1 h 95"/>
                <a:gd name="T6" fmla="*/ 1 w 94"/>
                <a:gd name="T7" fmla="*/ 0 h 95"/>
                <a:gd name="T8" fmla="*/ 1 w 94"/>
                <a:gd name="T9" fmla="*/ 0 h 95"/>
                <a:gd name="T10" fmla="*/ 1 w 94"/>
                <a:gd name="T11" fmla="*/ 0 h 95"/>
                <a:gd name="T12" fmla="*/ 1 w 94"/>
                <a:gd name="T13" fmla="*/ 0 h 95"/>
                <a:gd name="T14" fmla="*/ 1 w 94"/>
                <a:gd name="T15" fmla="*/ 0 h 95"/>
                <a:gd name="T16" fmla="*/ 2 w 94"/>
                <a:gd name="T17" fmla="*/ 0 h 95"/>
                <a:gd name="T18" fmla="*/ 2 w 94"/>
                <a:gd name="T19" fmla="*/ 0 h 95"/>
                <a:gd name="T20" fmla="*/ 2 w 94"/>
                <a:gd name="T21" fmla="*/ 0 h 95"/>
                <a:gd name="T22" fmla="*/ 2 w 94"/>
                <a:gd name="T23" fmla="*/ 0 h 95"/>
                <a:gd name="T24" fmla="*/ 2 w 94"/>
                <a:gd name="T25" fmla="*/ 0 h 95"/>
                <a:gd name="T26" fmla="*/ 3 w 94"/>
                <a:gd name="T27" fmla="*/ 0 h 95"/>
                <a:gd name="T28" fmla="*/ 3 w 94"/>
                <a:gd name="T29" fmla="*/ 0 h 95"/>
                <a:gd name="T30" fmla="*/ 3 w 94"/>
                <a:gd name="T31" fmla="*/ 0 h 95"/>
                <a:gd name="T32" fmla="*/ 3 w 94"/>
                <a:gd name="T33" fmla="*/ 0 h 95"/>
                <a:gd name="T34" fmla="*/ 3 w 94"/>
                <a:gd name="T35" fmla="*/ 0 h 95"/>
                <a:gd name="T36" fmla="*/ 3 w 94"/>
                <a:gd name="T37" fmla="*/ 1 h 95"/>
                <a:gd name="T38" fmla="*/ 4 w 94"/>
                <a:gd name="T39" fmla="*/ 1 h 95"/>
                <a:gd name="T40" fmla="*/ 4 w 94"/>
                <a:gd name="T41" fmla="*/ 1 h 95"/>
                <a:gd name="T42" fmla="*/ 4 w 94"/>
                <a:gd name="T43" fmla="*/ 1 h 95"/>
                <a:gd name="T44" fmla="*/ 4 w 94"/>
                <a:gd name="T45" fmla="*/ 1 h 95"/>
                <a:gd name="T46" fmla="*/ 3 w 94"/>
                <a:gd name="T47" fmla="*/ 1 h 95"/>
                <a:gd name="T48" fmla="*/ 3 w 94"/>
                <a:gd name="T49" fmla="*/ 2 h 95"/>
                <a:gd name="T50" fmla="*/ 3 w 94"/>
                <a:gd name="T51" fmla="*/ 2 h 95"/>
                <a:gd name="T52" fmla="*/ 3 w 94"/>
                <a:gd name="T53" fmla="*/ 2 h 95"/>
                <a:gd name="T54" fmla="*/ 3 w 94"/>
                <a:gd name="T55" fmla="*/ 2 h 95"/>
                <a:gd name="T56" fmla="*/ 3 w 94"/>
                <a:gd name="T57" fmla="*/ 2 h 95"/>
                <a:gd name="T58" fmla="*/ 2 w 94"/>
                <a:gd name="T59" fmla="*/ 2 h 95"/>
                <a:gd name="T60" fmla="*/ 2 w 94"/>
                <a:gd name="T61" fmla="*/ 2 h 95"/>
                <a:gd name="T62" fmla="*/ 2 w 94"/>
                <a:gd name="T63" fmla="*/ 2 h 95"/>
                <a:gd name="T64" fmla="*/ 2 w 94"/>
                <a:gd name="T65" fmla="*/ 2 h 95"/>
                <a:gd name="T66" fmla="*/ 2 w 94"/>
                <a:gd name="T67" fmla="*/ 2 h 95"/>
                <a:gd name="T68" fmla="*/ 1 w 94"/>
                <a:gd name="T69" fmla="*/ 2 h 95"/>
                <a:gd name="T70" fmla="*/ 1 w 94"/>
                <a:gd name="T71" fmla="*/ 2 h 95"/>
                <a:gd name="T72" fmla="*/ 1 w 94"/>
                <a:gd name="T73" fmla="*/ 2 h 95"/>
                <a:gd name="T74" fmla="*/ 1 w 94"/>
                <a:gd name="T75" fmla="*/ 2 h 95"/>
                <a:gd name="T76" fmla="*/ 1 w 94"/>
                <a:gd name="T77" fmla="*/ 2 h 95"/>
                <a:gd name="T78" fmla="*/ 0 w 94"/>
                <a:gd name="T79" fmla="*/ 1 h 95"/>
                <a:gd name="T80" fmla="*/ 0 w 94"/>
                <a:gd name="T81" fmla="*/ 1 h 95"/>
                <a:gd name="T82" fmla="*/ 0 w 94"/>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5"/>
                <a:gd name="T128" fmla="*/ 94 w 94"/>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5">
                  <a:moveTo>
                    <a:pt x="0" y="48"/>
                  </a:moveTo>
                  <a:lnTo>
                    <a:pt x="0" y="42"/>
                  </a:lnTo>
                  <a:lnTo>
                    <a:pt x="0" y="38"/>
                  </a:lnTo>
                  <a:lnTo>
                    <a:pt x="4" y="30"/>
                  </a:lnTo>
                  <a:lnTo>
                    <a:pt x="8" y="20"/>
                  </a:lnTo>
                  <a:lnTo>
                    <a:pt x="14" y="14"/>
                  </a:lnTo>
                  <a:lnTo>
                    <a:pt x="20" y="8"/>
                  </a:lnTo>
                  <a:lnTo>
                    <a:pt x="27" y="4"/>
                  </a:lnTo>
                  <a:lnTo>
                    <a:pt x="37" y="0"/>
                  </a:lnTo>
                  <a:lnTo>
                    <a:pt x="41" y="0"/>
                  </a:lnTo>
                  <a:lnTo>
                    <a:pt x="47" y="0"/>
                  </a:lnTo>
                  <a:lnTo>
                    <a:pt x="51" y="0"/>
                  </a:lnTo>
                  <a:lnTo>
                    <a:pt x="57" y="0"/>
                  </a:lnTo>
                  <a:lnTo>
                    <a:pt x="65" y="4"/>
                  </a:lnTo>
                  <a:lnTo>
                    <a:pt x="73" y="8"/>
                  </a:lnTo>
                  <a:lnTo>
                    <a:pt x="81" y="14"/>
                  </a:lnTo>
                  <a:lnTo>
                    <a:pt x="87" y="20"/>
                  </a:lnTo>
                  <a:lnTo>
                    <a:pt x="91" y="30"/>
                  </a:lnTo>
                  <a:lnTo>
                    <a:pt x="93" y="38"/>
                  </a:lnTo>
                  <a:lnTo>
                    <a:pt x="94" y="42"/>
                  </a:lnTo>
                  <a:lnTo>
                    <a:pt x="94" y="48"/>
                  </a:lnTo>
                  <a:lnTo>
                    <a:pt x="94" y="51"/>
                  </a:lnTo>
                  <a:lnTo>
                    <a:pt x="93" y="57"/>
                  </a:lnTo>
                  <a:lnTo>
                    <a:pt x="91" y="65"/>
                  </a:lnTo>
                  <a:lnTo>
                    <a:pt x="87" y="73"/>
                  </a:lnTo>
                  <a:lnTo>
                    <a:pt x="81" y="81"/>
                  </a:lnTo>
                  <a:lnTo>
                    <a:pt x="73" y="87"/>
                  </a:lnTo>
                  <a:lnTo>
                    <a:pt x="65" y="91"/>
                  </a:lnTo>
                  <a:lnTo>
                    <a:pt x="57" y="93"/>
                  </a:lnTo>
                  <a:lnTo>
                    <a:pt x="51" y="95"/>
                  </a:lnTo>
                  <a:lnTo>
                    <a:pt x="47" y="95"/>
                  </a:lnTo>
                  <a:lnTo>
                    <a:pt x="41" y="95"/>
                  </a:lnTo>
                  <a:lnTo>
                    <a:pt x="37" y="93"/>
                  </a:lnTo>
                  <a:lnTo>
                    <a:pt x="27" y="91"/>
                  </a:lnTo>
                  <a:lnTo>
                    <a:pt x="20" y="87"/>
                  </a:lnTo>
                  <a:lnTo>
                    <a:pt x="14" y="81"/>
                  </a:lnTo>
                  <a:lnTo>
                    <a:pt x="8" y="73"/>
                  </a:lnTo>
                  <a:lnTo>
                    <a:pt x="4" y="65"/>
                  </a:lnTo>
                  <a:lnTo>
                    <a:pt x="0" y="57"/>
                  </a:lnTo>
                  <a:lnTo>
                    <a:pt x="0" y="51"/>
                  </a:lnTo>
                  <a:lnTo>
                    <a:pt x="0" y="48"/>
                  </a:lnTo>
                </a:path>
              </a:pathLst>
            </a:custGeom>
            <a:noFill/>
            <a:ln w="4763">
              <a:solidFill>
                <a:srgbClr val="000000"/>
              </a:solidFill>
              <a:round/>
              <a:headEnd/>
              <a:tailEnd/>
            </a:ln>
          </p:spPr>
          <p:txBody>
            <a:bodyPr/>
            <a:lstStyle/>
            <a:p>
              <a:endParaRPr lang="en-US"/>
            </a:p>
          </p:txBody>
        </p:sp>
        <p:sp>
          <p:nvSpPr>
            <p:cNvPr id="102413" name="Freeform 17"/>
            <p:cNvSpPr>
              <a:spLocks/>
            </p:cNvSpPr>
            <p:nvPr/>
          </p:nvSpPr>
          <p:spPr bwMode="auto">
            <a:xfrm>
              <a:off x="1768" y="2929"/>
              <a:ext cx="47" cy="47"/>
            </a:xfrm>
            <a:custGeom>
              <a:avLst/>
              <a:gdLst>
                <a:gd name="T0" fmla="*/ 0 w 95"/>
                <a:gd name="T1" fmla="*/ 1 h 95"/>
                <a:gd name="T2" fmla="*/ 0 w 95"/>
                <a:gd name="T3" fmla="*/ 1 h 95"/>
                <a:gd name="T4" fmla="*/ 0 w 95"/>
                <a:gd name="T5" fmla="*/ 1 h 95"/>
                <a:gd name="T6" fmla="*/ 0 w 95"/>
                <a:gd name="T7" fmla="*/ 0 h 95"/>
                <a:gd name="T8" fmla="*/ 0 w 95"/>
                <a:gd name="T9" fmla="*/ 0 h 95"/>
                <a:gd name="T10" fmla="*/ 0 w 95"/>
                <a:gd name="T11" fmla="*/ 0 h 95"/>
                <a:gd name="T12" fmla="*/ 0 w 95"/>
                <a:gd name="T13" fmla="*/ 0 h 95"/>
                <a:gd name="T14" fmla="*/ 0 w 95"/>
                <a:gd name="T15" fmla="*/ 0 h 95"/>
                <a:gd name="T16" fmla="*/ 1 w 95"/>
                <a:gd name="T17" fmla="*/ 0 h 95"/>
                <a:gd name="T18" fmla="*/ 1 w 95"/>
                <a:gd name="T19" fmla="*/ 0 h 95"/>
                <a:gd name="T20" fmla="*/ 1 w 95"/>
                <a:gd name="T21" fmla="*/ 0 h 95"/>
                <a:gd name="T22" fmla="*/ 1 w 95"/>
                <a:gd name="T23" fmla="*/ 0 h 95"/>
                <a:gd name="T24" fmla="*/ 1 w 95"/>
                <a:gd name="T25" fmla="*/ 0 h 95"/>
                <a:gd name="T26" fmla="*/ 2 w 95"/>
                <a:gd name="T27" fmla="*/ 0 h 95"/>
                <a:gd name="T28" fmla="*/ 2 w 95"/>
                <a:gd name="T29" fmla="*/ 0 h 95"/>
                <a:gd name="T30" fmla="*/ 2 w 95"/>
                <a:gd name="T31" fmla="*/ 0 h 95"/>
                <a:gd name="T32" fmla="*/ 2 w 95"/>
                <a:gd name="T33" fmla="*/ 0 h 95"/>
                <a:gd name="T34" fmla="*/ 2 w 95"/>
                <a:gd name="T35" fmla="*/ 0 h 95"/>
                <a:gd name="T36" fmla="*/ 2 w 95"/>
                <a:gd name="T37" fmla="*/ 1 h 95"/>
                <a:gd name="T38" fmla="*/ 2 w 95"/>
                <a:gd name="T39" fmla="*/ 1 h 95"/>
                <a:gd name="T40" fmla="*/ 2 w 95"/>
                <a:gd name="T41" fmla="*/ 1 h 95"/>
                <a:gd name="T42" fmla="*/ 2 w 95"/>
                <a:gd name="T43" fmla="*/ 1 h 95"/>
                <a:gd name="T44" fmla="*/ 2 w 95"/>
                <a:gd name="T45" fmla="*/ 1 h 95"/>
                <a:gd name="T46" fmla="*/ 2 w 95"/>
                <a:gd name="T47" fmla="*/ 1 h 95"/>
                <a:gd name="T48" fmla="*/ 2 w 95"/>
                <a:gd name="T49" fmla="*/ 2 h 95"/>
                <a:gd name="T50" fmla="*/ 2 w 95"/>
                <a:gd name="T51" fmla="*/ 2 h 95"/>
                <a:gd name="T52" fmla="*/ 2 w 95"/>
                <a:gd name="T53" fmla="*/ 2 h 95"/>
                <a:gd name="T54" fmla="*/ 2 w 95"/>
                <a:gd name="T55" fmla="*/ 2 h 95"/>
                <a:gd name="T56" fmla="*/ 2 w 95"/>
                <a:gd name="T57" fmla="*/ 2 h 95"/>
                <a:gd name="T58" fmla="*/ 1 w 95"/>
                <a:gd name="T59" fmla="*/ 2 h 95"/>
                <a:gd name="T60" fmla="*/ 1 w 95"/>
                <a:gd name="T61" fmla="*/ 2 h 95"/>
                <a:gd name="T62" fmla="*/ 1 w 95"/>
                <a:gd name="T63" fmla="*/ 2 h 95"/>
                <a:gd name="T64" fmla="*/ 1 w 95"/>
                <a:gd name="T65" fmla="*/ 2 h 95"/>
                <a:gd name="T66" fmla="*/ 1 w 95"/>
                <a:gd name="T67" fmla="*/ 2 h 95"/>
                <a:gd name="T68" fmla="*/ 0 w 95"/>
                <a:gd name="T69" fmla="*/ 2 h 95"/>
                <a:gd name="T70" fmla="*/ 0 w 95"/>
                <a:gd name="T71" fmla="*/ 2 h 95"/>
                <a:gd name="T72" fmla="*/ 0 w 95"/>
                <a:gd name="T73" fmla="*/ 2 h 95"/>
                <a:gd name="T74" fmla="*/ 0 w 95"/>
                <a:gd name="T75" fmla="*/ 2 h 95"/>
                <a:gd name="T76" fmla="*/ 0 w 95"/>
                <a:gd name="T77" fmla="*/ 2 h 95"/>
                <a:gd name="T78" fmla="*/ 0 w 95"/>
                <a:gd name="T79" fmla="*/ 1 h 95"/>
                <a:gd name="T80" fmla="*/ 0 w 95"/>
                <a:gd name="T81" fmla="*/ 1 h 95"/>
                <a:gd name="T82" fmla="*/ 0 w 95"/>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5"/>
                <a:gd name="T128" fmla="*/ 95 w 95"/>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5">
                  <a:moveTo>
                    <a:pt x="0" y="48"/>
                  </a:moveTo>
                  <a:lnTo>
                    <a:pt x="0" y="42"/>
                  </a:lnTo>
                  <a:lnTo>
                    <a:pt x="0" y="38"/>
                  </a:lnTo>
                  <a:lnTo>
                    <a:pt x="4" y="30"/>
                  </a:lnTo>
                  <a:lnTo>
                    <a:pt x="8" y="20"/>
                  </a:lnTo>
                  <a:lnTo>
                    <a:pt x="14" y="14"/>
                  </a:lnTo>
                  <a:lnTo>
                    <a:pt x="20" y="8"/>
                  </a:lnTo>
                  <a:lnTo>
                    <a:pt x="28" y="4"/>
                  </a:lnTo>
                  <a:lnTo>
                    <a:pt x="38" y="0"/>
                  </a:lnTo>
                  <a:lnTo>
                    <a:pt x="41" y="0"/>
                  </a:lnTo>
                  <a:lnTo>
                    <a:pt x="47" y="0"/>
                  </a:lnTo>
                  <a:lnTo>
                    <a:pt x="51" y="0"/>
                  </a:lnTo>
                  <a:lnTo>
                    <a:pt x="57" y="0"/>
                  </a:lnTo>
                  <a:lnTo>
                    <a:pt x="65" y="4"/>
                  </a:lnTo>
                  <a:lnTo>
                    <a:pt x="73" y="8"/>
                  </a:lnTo>
                  <a:lnTo>
                    <a:pt x="81" y="14"/>
                  </a:lnTo>
                  <a:lnTo>
                    <a:pt x="87" y="20"/>
                  </a:lnTo>
                  <a:lnTo>
                    <a:pt x="91" y="30"/>
                  </a:lnTo>
                  <a:lnTo>
                    <a:pt x="93" y="38"/>
                  </a:lnTo>
                  <a:lnTo>
                    <a:pt x="95" y="42"/>
                  </a:lnTo>
                  <a:lnTo>
                    <a:pt x="95" y="48"/>
                  </a:lnTo>
                  <a:lnTo>
                    <a:pt x="95" y="51"/>
                  </a:lnTo>
                  <a:lnTo>
                    <a:pt x="93" y="57"/>
                  </a:lnTo>
                  <a:lnTo>
                    <a:pt x="91" y="65"/>
                  </a:lnTo>
                  <a:lnTo>
                    <a:pt x="87" y="73"/>
                  </a:lnTo>
                  <a:lnTo>
                    <a:pt x="81" y="81"/>
                  </a:lnTo>
                  <a:lnTo>
                    <a:pt x="73" y="87"/>
                  </a:lnTo>
                  <a:lnTo>
                    <a:pt x="65" y="91"/>
                  </a:lnTo>
                  <a:lnTo>
                    <a:pt x="57" y="93"/>
                  </a:lnTo>
                  <a:lnTo>
                    <a:pt x="51" y="95"/>
                  </a:lnTo>
                  <a:lnTo>
                    <a:pt x="47" y="95"/>
                  </a:lnTo>
                  <a:lnTo>
                    <a:pt x="41" y="95"/>
                  </a:lnTo>
                  <a:lnTo>
                    <a:pt x="38" y="93"/>
                  </a:lnTo>
                  <a:lnTo>
                    <a:pt x="28" y="91"/>
                  </a:lnTo>
                  <a:lnTo>
                    <a:pt x="20" y="87"/>
                  </a:lnTo>
                  <a:lnTo>
                    <a:pt x="14" y="81"/>
                  </a:lnTo>
                  <a:lnTo>
                    <a:pt x="8" y="73"/>
                  </a:lnTo>
                  <a:lnTo>
                    <a:pt x="4" y="65"/>
                  </a:lnTo>
                  <a:lnTo>
                    <a:pt x="0" y="57"/>
                  </a:lnTo>
                  <a:lnTo>
                    <a:pt x="0" y="51"/>
                  </a:lnTo>
                  <a:lnTo>
                    <a:pt x="0" y="48"/>
                  </a:lnTo>
                  <a:close/>
                </a:path>
              </a:pathLst>
            </a:custGeom>
            <a:solidFill>
              <a:srgbClr val="000000"/>
            </a:solidFill>
            <a:ln w="9525">
              <a:noFill/>
              <a:round/>
              <a:headEnd/>
              <a:tailEnd/>
            </a:ln>
          </p:spPr>
          <p:txBody>
            <a:bodyPr/>
            <a:lstStyle/>
            <a:p>
              <a:endParaRPr lang="en-US"/>
            </a:p>
          </p:txBody>
        </p:sp>
        <p:sp>
          <p:nvSpPr>
            <p:cNvPr id="102414" name="Freeform 18"/>
            <p:cNvSpPr>
              <a:spLocks/>
            </p:cNvSpPr>
            <p:nvPr/>
          </p:nvSpPr>
          <p:spPr bwMode="auto">
            <a:xfrm>
              <a:off x="1768" y="2929"/>
              <a:ext cx="47" cy="47"/>
            </a:xfrm>
            <a:custGeom>
              <a:avLst/>
              <a:gdLst>
                <a:gd name="T0" fmla="*/ 0 w 95"/>
                <a:gd name="T1" fmla="*/ 1 h 95"/>
                <a:gd name="T2" fmla="*/ 0 w 95"/>
                <a:gd name="T3" fmla="*/ 1 h 95"/>
                <a:gd name="T4" fmla="*/ 0 w 95"/>
                <a:gd name="T5" fmla="*/ 1 h 95"/>
                <a:gd name="T6" fmla="*/ 0 w 95"/>
                <a:gd name="T7" fmla="*/ 0 h 95"/>
                <a:gd name="T8" fmla="*/ 0 w 95"/>
                <a:gd name="T9" fmla="*/ 0 h 95"/>
                <a:gd name="T10" fmla="*/ 0 w 95"/>
                <a:gd name="T11" fmla="*/ 0 h 95"/>
                <a:gd name="T12" fmla="*/ 0 w 95"/>
                <a:gd name="T13" fmla="*/ 0 h 95"/>
                <a:gd name="T14" fmla="*/ 0 w 95"/>
                <a:gd name="T15" fmla="*/ 0 h 95"/>
                <a:gd name="T16" fmla="*/ 1 w 95"/>
                <a:gd name="T17" fmla="*/ 0 h 95"/>
                <a:gd name="T18" fmla="*/ 1 w 95"/>
                <a:gd name="T19" fmla="*/ 0 h 95"/>
                <a:gd name="T20" fmla="*/ 1 w 95"/>
                <a:gd name="T21" fmla="*/ 0 h 95"/>
                <a:gd name="T22" fmla="*/ 1 w 95"/>
                <a:gd name="T23" fmla="*/ 0 h 95"/>
                <a:gd name="T24" fmla="*/ 1 w 95"/>
                <a:gd name="T25" fmla="*/ 0 h 95"/>
                <a:gd name="T26" fmla="*/ 2 w 95"/>
                <a:gd name="T27" fmla="*/ 0 h 95"/>
                <a:gd name="T28" fmla="*/ 2 w 95"/>
                <a:gd name="T29" fmla="*/ 0 h 95"/>
                <a:gd name="T30" fmla="*/ 2 w 95"/>
                <a:gd name="T31" fmla="*/ 0 h 95"/>
                <a:gd name="T32" fmla="*/ 2 w 95"/>
                <a:gd name="T33" fmla="*/ 0 h 95"/>
                <a:gd name="T34" fmla="*/ 2 w 95"/>
                <a:gd name="T35" fmla="*/ 0 h 95"/>
                <a:gd name="T36" fmla="*/ 2 w 95"/>
                <a:gd name="T37" fmla="*/ 1 h 95"/>
                <a:gd name="T38" fmla="*/ 2 w 95"/>
                <a:gd name="T39" fmla="*/ 1 h 95"/>
                <a:gd name="T40" fmla="*/ 2 w 95"/>
                <a:gd name="T41" fmla="*/ 1 h 95"/>
                <a:gd name="T42" fmla="*/ 2 w 95"/>
                <a:gd name="T43" fmla="*/ 1 h 95"/>
                <a:gd name="T44" fmla="*/ 2 w 95"/>
                <a:gd name="T45" fmla="*/ 1 h 95"/>
                <a:gd name="T46" fmla="*/ 2 w 95"/>
                <a:gd name="T47" fmla="*/ 1 h 95"/>
                <a:gd name="T48" fmla="*/ 2 w 95"/>
                <a:gd name="T49" fmla="*/ 2 h 95"/>
                <a:gd name="T50" fmla="*/ 2 w 95"/>
                <a:gd name="T51" fmla="*/ 2 h 95"/>
                <a:gd name="T52" fmla="*/ 2 w 95"/>
                <a:gd name="T53" fmla="*/ 2 h 95"/>
                <a:gd name="T54" fmla="*/ 2 w 95"/>
                <a:gd name="T55" fmla="*/ 2 h 95"/>
                <a:gd name="T56" fmla="*/ 2 w 95"/>
                <a:gd name="T57" fmla="*/ 2 h 95"/>
                <a:gd name="T58" fmla="*/ 1 w 95"/>
                <a:gd name="T59" fmla="*/ 2 h 95"/>
                <a:gd name="T60" fmla="*/ 1 w 95"/>
                <a:gd name="T61" fmla="*/ 2 h 95"/>
                <a:gd name="T62" fmla="*/ 1 w 95"/>
                <a:gd name="T63" fmla="*/ 2 h 95"/>
                <a:gd name="T64" fmla="*/ 1 w 95"/>
                <a:gd name="T65" fmla="*/ 2 h 95"/>
                <a:gd name="T66" fmla="*/ 1 w 95"/>
                <a:gd name="T67" fmla="*/ 2 h 95"/>
                <a:gd name="T68" fmla="*/ 0 w 95"/>
                <a:gd name="T69" fmla="*/ 2 h 95"/>
                <a:gd name="T70" fmla="*/ 0 w 95"/>
                <a:gd name="T71" fmla="*/ 2 h 95"/>
                <a:gd name="T72" fmla="*/ 0 w 95"/>
                <a:gd name="T73" fmla="*/ 2 h 95"/>
                <a:gd name="T74" fmla="*/ 0 w 95"/>
                <a:gd name="T75" fmla="*/ 2 h 95"/>
                <a:gd name="T76" fmla="*/ 0 w 95"/>
                <a:gd name="T77" fmla="*/ 2 h 95"/>
                <a:gd name="T78" fmla="*/ 0 w 95"/>
                <a:gd name="T79" fmla="*/ 1 h 95"/>
                <a:gd name="T80" fmla="*/ 0 w 95"/>
                <a:gd name="T81" fmla="*/ 1 h 95"/>
                <a:gd name="T82" fmla="*/ 0 w 95"/>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5"/>
                <a:gd name="T128" fmla="*/ 95 w 95"/>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5">
                  <a:moveTo>
                    <a:pt x="0" y="48"/>
                  </a:moveTo>
                  <a:lnTo>
                    <a:pt x="0" y="42"/>
                  </a:lnTo>
                  <a:lnTo>
                    <a:pt x="0" y="38"/>
                  </a:lnTo>
                  <a:lnTo>
                    <a:pt x="4" y="30"/>
                  </a:lnTo>
                  <a:lnTo>
                    <a:pt x="8" y="20"/>
                  </a:lnTo>
                  <a:lnTo>
                    <a:pt x="14" y="14"/>
                  </a:lnTo>
                  <a:lnTo>
                    <a:pt x="20" y="8"/>
                  </a:lnTo>
                  <a:lnTo>
                    <a:pt x="28" y="4"/>
                  </a:lnTo>
                  <a:lnTo>
                    <a:pt x="38" y="0"/>
                  </a:lnTo>
                  <a:lnTo>
                    <a:pt x="41" y="0"/>
                  </a:lnTo>
                  <a:lnTo>
                    <a:pt x="47" y="0"/>
                  </a:lnTo>
                  <a:lnTo>
                    <a:pt x="51" y="0"/>
                  </a:lnTo>
                  <a:lnTo>
                    <a:pt x="57" y="0"/>
                  </a:lnTo>
                  <a:lnTo>
                    <a:pt x="65" y="4"/>
                  </a:lnTo>
                  <a:lnTo>
                    <a:pt x="73" y="8"/>
                  </a:lnTo>
                  <a:lnTo>
                    <a:pt x="81" y="14"/>
                  </a:lnTo>
                  <a:lnTo>
                    <a:pt x="87" y="20"/>
                  </a:lnTo>
                  <a:lnTo>
                    <a:pt x="91" y="30"/>
                  </a:lnTo>
                  <a:lnTo>
                    <a:pt x="93" y="38"/>
                  </a:lnTo>
                  <a:lnTo>
                    <a:pt x="95" y="42"/>
                  </a:lnTo>
                  <a:lnTo>
                    <a:pt x="95" y="48"/>
                  </a:lnTo>
                  <a:lnTo>
                    <a:pt x="95" y="51"/>
                  </a:lnTo>
                  <a:lnTo>
                    <a:pt x="93" y="57"/>
                  </a:lnTo>
                  <a:lnTo>
                    <a:pt x="91" y="65"/>
                  </a:lnTo>
                  <a:lnTo>
                    <a:pt x="87" y="73"/>
                  </a:lnTo>
                  <a:lnTo>
                    <a:pt x="81" y="81"/>
                  </a:lnTo>
                  <a:lnTo>
                    <a:pt x="73" y="87"/>
                  </a:lnTo>
                  <a:lnTo>
                    <a:pt x="65" y="91"/>
                  </a:lnTo>
                  <a:lnTo>
                    <a:pt x="57" y="93"/>
                  </a:lnTo>
                  <a:lnTo>
                    <a:pt x="51" y="95"/>
                  </a:lnTo>
                  <a:lnTo>
                    <a:pt x="47" y="95"/>
                  </a:lnTo>
                  <a:lnTo>
                    <a:pt x="41" y="95"/>
                  </a:lnTo>
                  <a:lnTo>
                    <a:pt x="38" y="93"/>
                  </a:lnTo>
                  <a:lnTo>
                    <a:pt x="28" y="91"/>
                  </a:lnTo>
                  <a:lnTo>
                    <a:pt x="20" y="87"/>
                  </a:lnTo>
                  <a:lnTo>
                    <a:pt x="14" y="81"/>
                  </a:lnTo>
                  <a:lnTo>
                    <a:pt x="8" y="73"/>
                  </a:lnTo>
                  <a:lnTo>
                    <a:pt x="4" y="65"/>
                  </a:lnTo>
                  <a:lnTo>
                    <a:pt x="0" y="57"/>
                  </a:lnTo>
                  <a:lnTo>
                    <a:pt x="0" y="51"/>
                  </a:lnTo>
                  <a:lnTo>
                    <a:pt x="0" y="48"/>
                  </a:lnTo>
                </a:path>
              </a:pathLst>
            </a:custGeom>
            <a:noFill/>
            <a:ln w="4763">
              <a:solidFill>
                <a:srgbClr val="000000"/>
              </a:solidFill>
              <a:round/>
              <a:headEnd/>
              <a:tailEnd/>
            </a:ln>
          </p:spPr>
          <p:txBody>
            <a:bodyPr/>
            <a:lstStyle/>
            <a:p>
              <a:endParaRPr lang="en-US"/>
            </a:p>
          </p:txBody>
        </p:sp>
        <p:sp>
          <p:nvSpPr>
            <p:cNvPr id="102415" name="Freeform 19"/>
            <p:cNvSpPr>
              <a:spLocks/>
            </p:cNvSpPr>
            <p:nvPr/>
          </p:nvSpPr>
          <p:spPr bwMode="auto">
            <a:xfrm>
              <a:off x="2715" y="2929"/>
              <a:ext cx="47" cy="47"/>
            </a:xfrm>
            <a:custGeom>
              <a:avLst/>
              <a:gdLst>
                <a:gd name="T0" fmla="*/ 0 w 95"/>
                <a:gd name="T1" fmla="*/ 1 h 95"/>
                <a:gd name="T2" fmla="*/ 0 w 95"/>
                <a:gd name="T3" fmla="*/ 1 h 95"/>
                <a:gd name="T4" fmla="*/ 0 w 95"/>
                <a:gd name="T5" fmla="*/ 1 h 95"/>
                <a:gd name="T6" fmla="*/ 0 w 95"/>
                <a:gd name="T7" fmla="*/ 0 h 95"/>
                <a:gd name="T8" fmla="*/ 0 w 95"/>
                <a:gd name="T9" fmla="*/ 0 h 95"/>
                <a:gd name="T10" fmla="*/ 0 w 95"/>
                <a:gd name="T11" fmla="*/ 0 h 95"/>
                <a:gd name="T12" fmla="*/ 0 w 95"/>
                <a:gd name="T13" fmla="*/ 0 h 95"/>
                <a:gd name="T14" fmla="*/ 0 w 95"/>
                <a:gd name="T15" fmla="*/ 0 h 95"/>
                <a:gd name="T16" fmla="*/ 1 w 95"/>
                <a:gd name="T17" fmla="*/ 0 h 95"/>
                <a:gd name="T18" fmla="*/ 1 w 95"/>
                <a:gd name="T19" fmla="*/ 0 h 95"/>
                <a:gd name="T20" fmla="*/ 1 w 95"/>
                <a:gd name="T21" fmla="*/ 0 h 95"/>
                <a:gd name="T22" fmla="*/ 1 w 95"/>
                <a:gd name="T23" fmla="*/ 0 h 95"/>
                <a:gd name="T24" fmla="*/ 1 w 95"/>
                <a:gd name="T25" fmla="*/ 0 h 95"/>
                <a:gd name="T26" fmla="*/ 2 w 95"/>
                <a:gd name="T27" fmla="*/ 0 h 95"/>
                <a:gd name="T28" fmla="*/ 2 w 95"/>
                <a:gd name="T29" fmla="*/ 0 h 95"/>
                <a:gd name="T30" fmla="*/ 2 w 95"/>
                <a:gd name="T31" fmla="*/ 0 h 95"/>
                <a:gd name="T32" fmla="*/ 2 w 95"/>
                <a:gd name="T33" fmla="*/ 0 h 95"/>
                <a:gd name="T34" fmla="*/ 2 w 95"/>
                <a:gd name="T35" fmla="*/ 0 h 95"/>
                <a:gd name="T36" fmla="*/ 2 w 95"/>
                <a:gd name="T37" fmla="*/ 1 h 95"/>
                <a:gd name="T38" fmla="*/ 2 w 95"/>
                <a:gd name="T39" fmla="*/ 1 h 95"/>
                <a:gd name="T40" fmla="*/ 2 w 95"/>
                <a:gd name="T41" fmla="*/ 1 h 95"/>
                <a:gd name="T42" fmla="*/ 2 w 95"/>
                <a:gd name="T43" fmla="*/ 1 h 95"/>
                <a:gd name="T44" fmla="*/ 2 w 95"/>
                <a:gd name="T45" fmla="*/ 1 h 95"/>
                <a:gd name="T46" fmla="*/ 2 w 95"/>
                <a:gd name="T47" fmla="*/ 1 h 95"/>
                <a:gd name="T48" fmla="*/ 2 w 95"/>
                <a:gd name="T49" fmla="*/ 2 h 95"/>
                <a:gd name="T50" fmla="*/ 2 w 95"/>
                <a:gd name="T51" fmla="*/ 2 h 95"/>
                <a:gd name="T52" fmla="*/ 2 w 95"/>
                <a:gd name="T53" fmla="*/ 2 h 95"/>
                <a:gd name="T54" fmla="*/ 2 w 95"/>
                <a:gd name="T55" fmla="*/ 2 h 95"/>
                <a:gd name="T56" fmla="*/ 2 w 95"/>
                <a:gd name="T57" fmla="*/ 2 h 95"/>
                <a:gd name="T58" fmla="*/ 1 w 95"/>
                <a:gd name="T59" fmla="*/ 2 h 95"/>
                <a:gd name="T60" fmla="*/ 1 w 95"/>
                <a:gd name="T61" fmla="*/ 2 h 95"/>
                <a:gd name="T62" fmla="*/ 1 w 95"/>
                <a:gd name="T63" fmla="*/ 2 h 95"/>
                <a:gd name="T64" fmla="*/ 1 w 95"/>
                <a:gd name="T65" fmla="*/ 2 h 95"/>
                <a:gd name="T66" fmla="*/ 1 w 95"/>
                <a:gd name="T67" fmla="*/ 2 h 95"/>
                <a:gd name="T68" fmla="*/ 0 w 95"/>
                <a:gd name="T69" fmla="*/ 2 h 95"/>
                <a:gd name="T70" fmla="*/ 0 w 95"/>
                <a:gd name="T71" fmla="*/ 2 h 95"/>
                <a:gd name="T72" fmla="*/ 0 w 95"/>
                <a:gd name="T73" fmla="*/ 2 h 95"/>
                <a:gd name="T74" fmla="*/ 0 w 95"/>
                <a:gd name="T75" fmla="*/ 2 h 95"/>
                <a:gd name="T76" fmla="*/ 0 w 95"/>
                <a:gd name="T77" fmla="*/ 2 h 95"/>
                <a:gd name="T78" fmla="*/ 0 w 95"/>
                <a:gd name="T79" fmla="*/ 1 h 95"/>
                <a:gd name="T80" fmla="*/ 0 w 95"/>
                <a:gd name="T81" fmla="*/ 1 h 95"/>
                <a:gd name="T82" fmla="*/ 0 w 95"/>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5"/>
                <a:gd name="T128" fmla="*/ 95 w 95"/>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5">
                  <a:moveTo>
                    <a:pt x="0" y="48"/>
                  </a:moveTo>
                  <a:lnTo>
                    <a:pt x="0" y="42"/>
                  </a:lnTo>
                  <a:lnTo>
                    <a:pt x="0" y="38"/>
                  </a:lnTo>
                  <a:lnTo>
                    <a:pt x="4" y="30"/>
                  </a:lnTo>
                  <a:lnTo>
                    <a:pt x="8" y="20"/>
                  </a:lnTo>
                  <a:lnTo>
                    <a:pt x="14" y="14"/>
                  </a:lnTo>
                  <a:lnTo>
                    <a:pt x="20" y="8"/>
                  </a:lnTo>
                  <a:lnTo>
                    <a:pt x="28" y="4"/>
                  </a:lnTo>
                  <a:lnTo>
                    <a:pt x="38" y="0"/>
                  </a:lnTo>
                  <a:lnTo>
                    <a:pt x="42" y="0"/>
                  </a:lnTo>
                  <a:lnTo>
                    <a:pt x="48" y="0"/>
                  </a:lnTo>
                  <a:lnTo>
                    <a:pt x="52" y="0"/>
                  </a:lnTo>
                  <a:lnTo>
                    <a:pt x="58" y="0"/>
                  </a:lnTo>
                  <a:lnTo>
                    <a:pt x="65" y="4"/>
                  </a:lnTo>
                  <a:lnTo>
                    <a:pt x="73" y="8"/>
                  </a:lnTo>
                  <a:lnTo>
                    <a:pt x="81" y="14"/>
                  </a:lnTo>
                  <a:lnTo>
                    <a:pt x="87" y="20"/>
                  </a:lnTo>
                  <a:lnTo>
                    <a:pt x="91" y="30"/>
                  </a:lnTo>
                  <a:lnTo>
                    <a:pt x="93" y="38"/>
                  </a:lnTo>
                  <a:lnTo>
                    <a:pt x="95" y="42"/>
                  </a:lnTo>
                  <a:lnTo>
                    <a:pt x="95" y="48"/>
                  </a:lnTo>
                  <a:lnTo>
                    <a:pt x="95" y="51"/>
                  </a:lnTo>
                  <a:lnTo>
                    <a:pt x="93" y="57"/>
                  </a:lnTo>
                  <a:lnTo>
                    <a:pt x="91" y="65"/>
                  </a:lnTo>
                  <a:lnTo>
                    <a:pt x="87" y="73"/>
                  </a:lnTo>
                  <a:lnTo>
                    <a:pt x="81" y="81"/>
                  </a:lnTo>
                  <a:lnTo>
                    <a:pt x="73" y="87"/>
                  </a:lnTo>
                  <a:lnTo>
                    <a:pt x="65" y="91"/>
                  </a:lnTo>
                  <a:lnTo>
                    <a:pt x="58" y="93"/>
                  </a:lnTo>
                  <a:lnTo>
                    <a:pt x="52" y="95"/>
                  </a:lnTo>
                  <a:lnTo>
                    <a:pt x="48" y="95"/>
                  </a:lnTo>
                  <a:lnTo>
                    <a:pt x="42" y="95"/>
                  </a:lnTo>
                  <a:lnTo>
                    <a:pt x="38" y="93"/>
                  </a:lnTo>
                  <a:lnTo>
                    <a:pt x="28" y="91"/>
                  </a:lnTo>
                  <a:lnTo>
                    <a:pt x="20" y="87"/>
                  </a:lnTo>
                  <a:lnTo>
                    <a:pt x="14" y="81"/>
                  </a:lnTo>
                  <a:lnTo>
                    <a:pt x="8" y="73"/>
                  </a:lnTo>
                  <a:lnTo>
                    <a:pt x="4" y="65"/>
                  </a:lnTo>
                  <a:lnTo>
                    <a:pt x="0" y="57"/>
                  </a:lnTo>
                  <a:lnTo>
                    <a:pt x="0" y="51"/>
                  </a:lnTo>
                  <a:lnTo>
                    <a:pt x="0" y="48"/>
                  </a:lnTo>
                  <a:close/>
                </a:path>
              </a:pathLst>
            </a:custGeom>
            <a:solidFill>
              <a:srgbClr val="000000"/>
            </a:solidFill>
            <a:ln w="9525">
              <a:noFill/>
              <a:round/>
              <a:headEnd/>
              <a:tailEnd/>
            </a:ln>
          </p:spPr>
          <p:txBody>
            <a:bodyPr/>
            <a:lstStyle/>
            <a:p>
              <a:endParaRPr lang="en-US"/>
            </a:p>
          </p:txBody>
        </p:sp>
        <p:sp>
          <p:nvSpPr>
            <p:cNvPr id="102416" name="Freeform 20"/>
            <p:cNvSpPr>
              <a:spLocks/>
            </p:cNvSpPr>
            <p:nvPr/>
          </p:nvSpPr>
          <p:spPr bwMode="auto">
            <a:xfrm>
              <a:off x="2715" y="2929"/>
              <a:ext cx="47" cy="47"/>
            </a:xfrm>
            <a:custGeom>
              <a:avLst/>
              <a:gdLst>
                <a:gd name="T0" fmla="*/ 0 w 95"/>
                <a:gd name="T1" fmla="*/ 1 h 95"/>
                <a:gd name="T2" fmla="*/ 0 w 95"/>
                <a:gd name="T3" fmla="*/ 1 h 95"/>
                <a:gd name="T4" fmla="*/ 0 w 95"/>
                <a:gd name="T5" fmla="*/ 1 h 95"/>
                <a:gd name="T6" fmla="*/ 0 w 95"/>
                <a:gd name="T7" fmla="*/ 0 h 95"/>
                <a:gd name="T8" fmla="*/ 0 w 95"/>
                <a:gd name="T9" fmla="*/ 0 h 95"/>
                <a:gd name="T10" fmla="*/ 0 w 95"/>
                <a:gd name="T11" fmla="*/ 0 h 95"/>
                <a:gd name="T12" fmla="*/ 0 w 95"/>
                <a:gd name="T13" fmla="*/ 0 h 95"/>
                <a:gd name="T14" fmla="*/ 0 w 95"/>
                <a:gd name="T15" fmla="*/ 0 h 95"/>
                <a:gd name="T16" fmla="*/ 1 w 95"/>
                <a:gd name="T17" fmla="*/ 0 h 95"/>
                <a:gd name="T18" fmla="*/ 1 w 95"/>
                <a:gd name="T19" fmla="*/ 0 h 95"/>
                <a:gd name="T20" fmla="*/ 1 w 95"/>
                <a:gd name="T21" fmla="*/ 0 h 95"/>
                <a:gd name="T22" fmla="*/ 1 w 95"/>
                <a:gd name="T23" fmla="*/ 0 h 95"/>
                <a:gd name="T24" fmla="*/ 1 w 95"/>
                <a:gd name="T25" fmla="*/ 0 h 95"/>
                <a:gd name="T26" fmla="*/ 2 w 95"/>
                <a:gd name="T27" fmla="*/ 0 h 95"/>
                <a:gd name="T28" fmla="*/ 2 w 95"/>
                <a:gd name="T29" fmla="*/ 0 h 95"/>
                <a:gd name="T30" fmla="*/ 2 w 95"/>
                <a:gd name="T31" fmla="*/ 0 h 95"/>
                <a:gd name="T32" fmla="*/ 2 w 95"/>
                <a:gd name="T33" fmla="*/ 0 h 95"/>
                <a:gd name="T34" fmla="*/ 2 w 95"/>
                <a:gd name="T35" fmla="*/ 0 h 95"/>
                <a:gd name="T36" fmla="*/ 2 w 95"/>
                <a:gd name="T37" fmla="*/ 1 h 95"/>
                <a:gd name="T38" fmla="*/ 2 w 95"/>
                <a:gd name="T39" fmla="*/ 1 h 95"/>
                <a:gd name="T40" fmla="*/ 2 w 95"/>
                <a:gd name="T41" fmla="*/ 1 h 95"/>
                <a:gd name="T42" fmla="*/ 2 w 95"/>
                <a:gd name="T43" fmla="*/ 1 h 95"/>
                <a:gd name="T44" fmla="*/ 2 w 95"/>
                <a:gd name="T45" fmla="*/ 1 h 95"/>
                <a:gd name="T46" fmla="*/ 2 w 95"/>
                <a:gd name="T47" fmla="*/ 1 h 95"/>
                <a:gd name="T48" fmla="*/ 2 w 95"/>
                <a:gd name="T49" fmla="*/ 2 h 95"/>
                <a:gd name="T50" fmla="*/ 2 w 95"/>
                <a:gd name="T51" fmla="*/ 2 h 95"/>
                <a:gd name="T52" fmla="*/ 2 w 95"/>
                <a:gd name="T53" fmla="*/ 2 h 95"/>
                <a:gd name="T54" fmla="*/ 2 w 95"/>
                <a:gd name="T55" fmla="*/ 2 h 95"/>
                <a:gd name="T56" fmla="*/ 2 w 95"/>
                <a:gd name="T57" fmla="*/ 2 h 95"/>
                <a:gd name="T58" fmla="*/ 1 w 95"/>
                <a:gd name="T59" fmla="*/ 2 h 95"/>
                <a:gd name="T60" fmla="*/ 1 w 95"/>
                <a:gd name="T61" fmla="*/ 2 h 95"/>
                <a:gd name="T62" fmla="*/ 1 w 95"/>
                <a:gd name="T63" fmla="*/ 2 h 95"/>
                <a:gd name="T64" fmla="*/ 1 w 95"/>
                <a:gd name="T65" fmla="*/ 2 h 95"/>
                <a:gd name="T66" fmla="*/ 1 w 95"/>
                <a:gd name="T67" fmla="*/ 2 h 95"/>
                <a:gd name="T68" fmla="*/ 0 w 95"/>
                <a:gd name="T69" fmla="*/ 2 h 95"/>
                <a:gd name="T70" fmla="*/ 0 w 95"/>
                <a:gd name="T71" fmla="*/ 2 h 95"/>
                <a:gd name="T72" fmla="*/ 0 w 95"/>
                <a:gd name="T73" fmla="*/ 2 h 95"/>
                <a:gd name="T74" fmla="*/ 0 w 95"/>
                <a:gd name="T75" fmla="*/ 2 h 95"/>
                <a:gd name="T76" fmla="*/ 0 w 95"/>
                <a:gd name="T77" fmla="*/ 2 h 95"/>
                <a:gd name="T78" fmla="*/ 0 w 95"/>
                <a:gd name="T79" fmla="*/ 1 h 95"/>
                <a:gd name="T80" fmla="*/ 0 w 95"/>
                <a:gd name="T81" fmla="*/ 1 h 95"/>
                <a:gd name="T82" fmla="*/ 0 w 95"/>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5"/>
                <a:gd name="T128" fmla="*/ 95 w 95"/>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5">
                  <a:moveTo>
                    <a:pt x="0" y="48"/>
                  </a:moveTo>
                  <a:lnTo>
                    <a:pt x="0" y="42"/>
                  </a:lnTo>
                  <a:lnTo>
                    <a:pt x="0" y="38"/>
                  </a:lnTo>
                  <a:lnTo>
                    <a:pt x="4" y="30"/>
                  </a:lnTo>
                  <a:lnTo>
                    <a:pt x="8" y="20"/>
                  </a:lnTo>
                  <a:lnTo>
                    <a:pt x="14" y="14"/>
                  </a:lnTo>
                  <a:lnTo>
                    <a:pt x="20" y="8"/>
                  </a:lnTo>
                  <a:lnTo>
                    <a:pt x="28" y="4"/>
                  </a:lnTo>
                  <a:lnTo>
                    <a:pt x="38" y="0"/>
                  </a:lnTo>
                  <a:lnTo>
                    <a:pt x="42" y="0"/>
                  </a:lnTo>
                  <a:lnTo>
                    <a:pt x="48" y="0"/>
                  </a:lnTo>
                  <a:lnTo>
                    <a:pt x="52" y="0"/>
                  </a:lnTo>
                  <a:lnTo>
                    <a:pt x="58" y="0"/>
                  </a:lnTo>
                  <a:lnTo>
                    <a:pt x="65" y="4"/>
                  </a:lnTo>
                  <a:lnTo>
                    <a:pt x="73" y="8"/>
                  </a:lnTo>
                  <a:lnTo>
                    <a:pt x="81" y="14"/>
                  </a:lnTo>
                  <a:lnTo>
                    <a:pt x="87" y="20"/>
                  </a:lnTo>
                  <a:lnTo>
                    <a:pt x="91" y="30"/>
                  </a:lnTo>
                  <a:lnTo>
                    <a:pt x="93" y="38"/>
                  </a:lnTo>
                  <a:lnTo>
                    <a:pt x="95" y="42"/>
                  </a:lnTo>
                  <a:lnTo>
                    <a:pt x="95" y="48"/>
                  </a:lnTo>
                  <a:lnTo>
                    <a:pt x="95" y="51"/>
                  </a:lnTo>
                  <a:lnTo>
                    <a:pt x="93" y="57"/>
                  </a:lnTo>
                  <a:lnTo>
                    <a:pt x="91" y="65"/>
                  </a:lnTo>
                  <a:lnTo>
                    <a:pt x="87" y="73"/>
                  </a:lnTo>
                  <a:lnTo>
                    <a:pt x="81" y="81"/>
                  </a:lnTo>
                  <a:lnTo>
                    <a:pt x="73" y="87"/>
                  </a:lnTo>
                  <a:lnTo>
                    <a:pt x="65" y="91"/>
                  </a:lnTo>
                  <a:lnTo>
                    <a:pt x="58" y="93"/>
                  </a:lnTo>
                  <a:lnTo>
                    <a:pt x="52" y="95"/>
                  </a:lnTo>
                  <a:lnTo>
                    <a:pt x="48" y="95"/>
                  </a:lnTo>
                  <a:lnTo>
                    <a:pt x="42" y="95"/>
                  </a:lnTo>
                  <a:lnTo>
                    <a:pt x="38" y="93"/>
                  </a:lnTo>
                  <a:lnTo>
                    <a:pt x="28" y="91"/>
                  </a:lnTo>
                  <a:lnTo>
                    <a:pt x="20" y="87"/>
                  </a:lnTo>
                  <a:lnTo>
                    <a:pt x="14" y="81"/>
                  </a:lnTo>
                  <a:lnTo>
                    <a:pt x="8" y="73"/>
                  </a:lnTo>
                  <a:lnTo>
                    <a:pt x="4" y="65"/>
                  </a:lnTo>
                  <a:lnTo>
                    <a:pt x="0" y="57"/>
                  </a:lnTo>
                  <a:lnTo>
                    <a:pt x="0" y="51"/>
                  </a:lnTo>
                  <a:lnTo>
                    <a:pt x="0" y="48"/>
                  </a:lnTo>
                </a:path>
              </a:pathLst>
            </a:custGeom>
            <a:noFill/>
            <a:ln w="4763">
              <a:solidFill>
                <a:srgbClr val="000000"/>
              </a:solidFill>
              <a:round/>
              <a:headEnd/>
              <a:tailEnd/>
            </a:ln>
          </p:spPr>
          <p:txBody>
            <a:bodyPr/>
            <a:lstStyle/>
            <a:p>
              <a:endParaRPr lang="en-US"/>
            </a:p>
          </p:txBody>
        </p:sp>
        <p:sp>
          <p:nvSpPr>
            <p:cNvPr id="102417" name="Line 21"/>
            <p:cNvSpPr>
              <a:spLocks noChangeShapeType="1"/>
            </p:cNvSpPr>
            <p:nvPr/>
          </p:nvSpPr>
          <p:spPr bwMode="auto">
            <a:xfrm>
              <a:off x="845" y="2006"/>
              <a:ext cx="1" cy="946"/>
            </a:xfrm>
            <a:prstGeom prst="line">
              <a:avLst/>
            </a:prstGeom>
            <a:noFill/>
            <a:ln w="4763">
              <a:solidFill>
                <a:srgbClr val="000000"/>
              </a:solidFill>
              <a:round/>
              <a:headEnd/>
              <a:tailEnd/>
            </a:ln>
          </p:spPr>
          <p:txBody>
            <a:bodyPr/>
            <a:lstStyle/>
            <a:p>
              <a:endParaRPr lang="en-US"/>
            </a:p>
          </p:txBody>
        </p:sp>
        <p:sp>
          <p:nvSpPr>
            <p:cNvPr id="102418" name="Line 22"/>
            <p:cNvSpPr>
              <a:spLocks noChangeShapeType="1"/>
            </p:cNvSpPr>
            <p:nvPr/>
          </p:nvSpPr>
          <p:spPr bwMode="auto">
            <a:xfrm flipH="1">
              <a:off x="1792" y="2006"/>
              <a:ext cx="946" cy="946"/>
            </a:xfrm>
            <a:prstGeom prst="line">
              <a:avLst/>
            </a:prstGeom>
            <a:noFill/>
            <a:ln w="4763">
              <a:solidFill>
                <a:srgbClr val="000000"/>
              </a:solidFill>
              <a:round/>
              <a:headEnd/>
              <a:tailEnd/>
            </a:ln>
          </p:spPr>
          <p:txBody>
            <a:bodyPr/>
            <a:lstStyle/>
            <a:p>
              <a:endParaRPr lang="en-US"/>
            </a:p>
          </p:txBody>
        </p:sp>
        <p:sp>
          <p:nvSpPr>
            <p:cNvPr id="102419" name="Line 23"/>
            <p:cNvSpPr>
              <a:spLocks noChangeShapeType="1"/>
            </p:cNvSpPr>
            <p:nvPr/>
          </p:nvSpPr>
          <p:spPr bwMode="auto">
            <a:xfrm>
              <a:off x="1792" y="2006"/>
              <a:ext cx="1" cy="946"/>
            </a:xfrm>
            <a:prstGeom prst="line">
              <a:avLst/>
            </a:prstGeom>
            <a:noFill/>
            <a:ln w="4763">
              <a:solidFill>
                <a:srgbClr val="000000"/>
              </a:solidFill>
              <a:round/>
              <a:headEnd/>
              <a:tailEnd/>
            </a:ln>
          </p:spPr>
          <p:txBody>
            <a:bodyPr/>
            <a:lstStyle/>
            <a:p>
              <a:endParaRPr lang="en-US"/>
            </a:p>
          </p:txBody>
        </p:sp>
        <p:sp>
          <p:nvSpPr>
            <p:cNvPr id="102420" name="Line 24"/>
            <p:cNvSpPr>
              <a:spLocks noChangeShapeType="1"/>
            </p:cNvSpPr>
            <p:nvPr/>
          </p:nvSpPr>
          <p:spPr bwMode="auto">
            <a:xfrm>
              <a:off x="845" y="2006"/>
              <a:ext cx="947" cy="946"/>
            </a:xfrm>
            <a:prstGeom prst="line">
              <a:avLst/>
            </a:prstGeom>
            <a:noFill/>
            <a:ln w="4763">
              <a:solidFill>
                <a:srgbClr val="000000"/>
              </a:solidFill>
              <a:round/>
              <a:headEnd/>
              <a:tailEnd/>
            </a:ln>
          </p:spPr>
          <p:txBody>
            <a:bodyPr/>
            <a:lstStyle/>
            <a:p>
              <a:endParaRPr lang="en-US"/>
            </a:p>
          </p:txBody>
        </p:sp>
        <p:sp>
          <p:nvSpPr>
            <p:cNvPr id="102421" name="Line 25"/>
            <p:cNvSpPr>
              <a:spLocks noChangeShapeType="1"/>
            </p:cNvSpPr>
            <p:nvPr/>
          </p:nvSpPr>
          <p:spPr bwMode="auto">
            <a:xfrm>
              <a:off x="845" y="2006"/>
              <a:ext cx="1893" cy="946"/>
            </a:xfrm>
            <a:prstGeom prst="line">
              <a:avLst/>
            </a:prstGeom>
            <a:noFill/>
            <a:ln w="4763">
              <a:solidFill>
                <a:srgbClr val="000000"/>
              </a:solidFill>
              <a:round/>
              <a:headEnd/>
              <a:tailEnd/>
            </a:ln>
          </p:spPr>
          <p:txBody>
            <a:bodyPr/>
            <a:lstStyle/>
            <a:p>
              <a:endParaRPr lang="en-US"/>
            </a:p>
          </p:txBody>
        </p:sp>
        <p:sp>
          <p:nvSpPr>
            <p:cNvPr id="102422" name="Line 26"/>
            <p:cNvSpPr>
              <a:spLocks noChangeShapeType="1"/>
            </p:cNvSpPr>
            <p:nvPr/>
          </p:nvSpPr>
          <p:spPr bwMode="auto">
            <a:xfrm>
              <a:off x="2738" y="2006"/>
              <a:ext cx="1" cy="946"/>
            </a:xfrm>
            <a:prstGeom prst="line">
              <a:avLst/>
            </a:prstGeom>
            <a:noFill/>
            <a:ln w="4763">
              <a:solidFill>
                <a:srgbClr val="000000"/>
              </a:solidFill>
              <a:round/>
              <a:headEnd/>
              <a:tailEnd/>
            </a:ln>
          </p:spPr>
          <p:txBody>
            <a:bodyPr/>
            <a:lstStyle/>
            <a:p>
              <a:endParaRPr lang="en-US"/>
            </a:p>
          </p:txBody>
        </p:sp>
        <p:sp>
          <p:nvSpPr>
            <p:cNvPr id="102423" name="Line 27"/>
            <p:cNvSpPr>
              <a:spLocks noChangeShapeType="1"/>
            </p:cNvSpPr>
            <p:nvPr/>
          </p:nvSpPr>
          <p:spPr bwMode="auto">
            <a:xfrm flipH="1">
              <a:off x="845" y="2006"/>
              <a:ext cx="1893" cy="946"/>
            </a:xfrm>
            <a:prstGeom prst="line">
              <a:avLst/>
            </a:prstGeom>
            <a:noFill/>
            <a:ln w="4763">
              <a:solidFill>
                <a:srgbClr val="000000"/>
              </a:solidFill>
              <a:round/>
              <a:headEnd/>
              <a:tailEnd/>
            </a:ln>
          </p:spPr>
          <p:txBody>
            <a:bodyPr/>
            <a:lstStyle/>
            <a:p>
              <a:endParaRPr lang="en-US"/>
            </a:p>
          </p:txBody>
        </p:sp>
        <p:sp>
          <p:nvSpPr>
            <p:cNvPr id="102424" name="Line 28"/>
            <p:cNvSpPr>
              <a:spLocks noChangeShapeType="1"/>
            </p:cNvSpPr>
            <p:nvPr/>
          </p:nvSpPr>
          <p:spPr bwMode="auto">
            <a:xfrm>
              <a:off x="1792" y="2006"/>
              <a:ext cx="946" cy="946"/>
            </a:xfrm>
            <a:prstGeom prst="line">
              <a:avLst/>
            </a:prstGeom>
            <a:noFill/>
            <a:ln w="4763">
              <a:solidFill>
                <a:srgbClr val="000000"/>
              </a:solidFill>
              <a:round/>
              <a:headEnd/>
              <a:tailEnd/>
            </a:ln>
          </p:spPr>
          <p:txBody>
            <a:bodyPr/>
            <a:lstStyle/>
            <a:p>
              <a:endParaRPr lang="en-US"/>
            </a:p>
          </p:txBody>
        </p:sp>
        <p:sp>
          <p:nvSpPr>
            <p:cNvPr id="102425" name="Line 29"/>
            <p:cNvSpPr>
              <a:spLocks noChangeShapeType="1"/>
            </p:cNvSpPr>
            <p:nvPr/>
          </p:nvSpPr>
          <p:spPr bwMode="auto">
            <a:xfrm flipH="1">
              <a:off x="845" y="2006"/>
              <a:ext cx="947" cy="946"/>
            </a:xfrm>
            <a:prstGeom prst="line">
              <a:avLst/>
            </a:prstGeom>
            <a:noFill/>
            <a:ln w="4763">
              <a:solidFill>
                <a:srgbClr val="000000"/>
              </a:solidFill>
              <a:round/>
              <a:headEnd/>
              <a:tailEnd/>
            </a:ln>
          </p:spPr>
          <p:txBody>
            <a:bodyPr/>
            <a:lstStyle/>
            <a:p>
              <a:endParaRPr lang="en-US"/>
            </a:p>
          </p:txBody>
        </p:sp>
        <p:sp>
          <p:nvSpPr>
            <p:cNvPr id="102426" name="Rectangle 30"/>
            <p:cNvSpPr>
              <a:spLocks noChangeArrowheads="1"/>
            </p:cNvSpPr>
            <p:nvPr/>
          </p:nvSpPr>
          <p:spPr bwMode="auto">
            <a:xfrm>
              <a:off x="1779" y="1797"/>
              <a:ext cx="92" cy="154"/>
            </a:xfrm>
            <a:prstGeom prst="rect">
              <a:avLst/>
            </a:prstGeom>
            <a:noFill/>
            <a:ln w="9525">
              <a:noFill/>
              <a:miter lim="800000"/>
              <a:headEnd/>
              <a:tailEnd/>
            </a:ln>
          </p:spPr>
          <p:txBody>
            <a:bodyPr wrap="none" lIns="0" tIns="0" rIns="0" bIns="0">
              <a:spAutoFit/>
            </a:bodyPr>
            <a:lstStyle/>
            <a:p>
              <a:r>
                <a:rPr lang="en-US" sz="1600" i="1">
                  <a:solidFill>
                    <a:srgbClr val="000000"/>
                  </a:solidFill>
                </a:rPr>
                <a:t>H</a:t>
              </a:r>
              <a:endParaRPr lang="en-US"/>
            </a:p>
          </p:txBody>
        </p:sp>
        <p:sp>
          <p:nvSpPr>
            <p:cNvPr id="102427" name="Rectangle 31"/>
            <p:cNvSpPr>
              <a:spLocks noChangeArrowheads="1"/>
            </p:cNvSpPr>
            <p:nvPr/>
          </p:nvSpPr>
          <p:spPr bwMode="auto">
            <a:xfrm>
              <a:off x="1875" y="1855"/>
              <a:ext cx="49" cy="106"/>
            </a:xfrm>
            <a:prstGeom prst="rect">
              <a:avLst/>
            </a:prstGeom>
            <a:noFill/>
            <a:ln w="9525">
              <a:noFill/>
              <a:miter lim="800000"/>
              <a:headEnd/>
              <a:tailEnd/>
            </a:ln>
          </p:spPr>
          <p:txBody>
            <a:bodyPr wrap="none" lIns="0" tIns="0" rIns="0" bIns="0">
              <a:spAutoFit/>
            </a:bodyPr>
            <a:lstStyle/>
            <a:p>
              <a:r>
                <a:rPr lang="en-US" sz="1100">
                  <a:solidFill>
                    <a:srgbClr val="000000"/>
                  </a:solidFill>
                </a:rPr>
                <a:t>2</a:t>
              </a:r>
              <a:endParaRPr lang="en-US"/>
            </a:p>
          </p:txBody>
        </p:sp>
        <p:sp>
          <p:nvSpPr>
            <p:cNvPr id="102428" name="Rectangle 32"/>
            <p:cNvSpPr>
              <a:spLocks noChangeArrowheads="1"/>
            </p:cNvSpPr>
            <p:nvPr/>
          </p:nvSpPr>
          <p:spPr bwMode="auto">
            <a:xfrm>
              <a:off x="2726" y="1797"/>
              <a:ext cx="92" cy="154"/>
            </a:xfrm>
            <a:prstGeom prst="rect">
              <a:avLst/>
            </a:prstGeom>
            <a:noFill/>
            <a:ln w="9525">
              <a:noFill/>
              <a:miter lim="800000"/>
              <a:headEnd/>
              <a:tailEnd/>
            </a:ln>
          </p:spPr>
          <p:txBody>
            <a:bodyPr wrap="none" lIns="0" tIns="0" rIns="0" bIns="0">
              <a:spAutoFit/>
            </a:bodyPr>
            <a:lstStyle/>
            <a:p>
              <a:r>
                <a:rPr lang="en-US" sz="1600" i="1">
                  <a:solidFill>
                    <a:srgbClr val="000000"/>
                  </a:solidFill>
                </a:rPr>
                <a:t>H</a:t>
              </a:r>
              <a:endParaRPr lang="en-US"/>
            </a:p>
          </p:txBody>
        </p:sp>
        <p:sp>
          <p:nvSpPr>
            <p:cNvPr id="102429" name="Rectangle 33"/>
            <p:cNvSpPr>
              <a:spLocks noChangeArrowheads="1"/>
            </p:cNvSpPr>
            <p:nvPr/>
          </p:nvSpPr>
          <p:spPr bwMode="auto">
            <a:xfrm>
              <a:off x="2821" y="1855"/>
              <a:ext cx="49" cy="106"/>
            </a:xfrm>
            <a:prstGeom prst="rect">
              <a:avLst/>
            </a:prstGeom>
            <a:noFill/>
            <a:ln w="9525">
              <a:noFill/>
              <a:miter lim="800000"/>
              <a:headEnd/>
              <a:tailEnd/>
            </a:ln>
          </p:spPr>
          <p:txBody>
            <a:bodyPr wrap="none" lIns="0" tIns="0" rIns="0" bIns="0">
              <a:spAutoFit/>
            </a:bodyPr>
            <a:lstStyle/>
            <a:p>
              <a:r>
                <a:rPr lang="en-US" sz="1100">
                  <a:solidFill>
                    <a:srgbClr val="000000"/>
                  </a:solidFill>
                </a:rPr>
                <a:t>3</a:t>
              </a:r>
              <a:endParaRPr lang="en-US"/>
            </a:p>
          </p:txBody>
        </p:sp>
        <p:sp>
          <p:nvSpPr>
            <p:cNvPr id="102430" name="Rectangle 34"/>
            <p:cNvSpPr>
              <a:spLocks noChangeArrowheads="1"/>
            </p:cNvSpPr>
            <p:nvPr/>
          </p:nvSpPr>
          <p:spPr bwMode="auto">
            <a:xfrm>
              <a:off x="783" y="3006"/>
              <a:ext cx="121" cy="154"/>
            </a:xfrm>
            <a:prstGeom prst="rect">
              <a:avLst/>
            </a:prstGeom>
            <a:noFill/>
            <a:ln w="9525">
              <a:noFill/>
              <a:miter lim="800000"/>
              <a:headEnd/>
              <a:tailEnd/>
            </a:ln>
          </p:spPr>
          <p:txBody>
            <a:bodyPr wrap="none" lIns="0" tIns="0" rIns="0" bIns="0">
              <a:spAutoFit/>
            </a:bodyPr>
            <a:lstStyle/>
            <a:p>
              <a:r>
                <a:rPr lang="en-US" sz="1600" i="1">
                  <a:solidFill>
                    <a:srgbClr val="000000"/>
                  </a:solidFill>
                </a:rPr>
                <a:t>W</a:t>
              </a:r>
              <a:endParaRPr lang="en-US"/>
            </a:p>
          </p:txBody>
        </p:sp>
        <p:sp>
          <p:nvSpPr>
            <p:cNvPr id="102431" name="Rectangle 35"/>
            <p:cNvSpPr>
              <a:spLocks noChangeArrowheads="1"/>
            </p:cNvSpPr>
            <p:nvPr/>
          </p:nvSpPr>
          <p:spPr bwMode="auto">
            <a:xfrm>
              <a:off x="1740" y="2980"/>
              <a:ext cx="100" cy="154"/>
            </a:xfrm>
            <a:prstGeom prst="rect">
              <a:avLst/>
            </a:prstGeom>
            <a:noFill/>
            <a:ln w="9525">
              <a:noFill/>
              <a:miter lim="800000"/>
              <a:headEnd/>
              <a:tailEnd/>
            </a:ln>
          </p:spPr>
          <p:txBody>
            <a:bodyPr wrap="none" lIns="0" tIns="0" rIns="0" bIns="0">
              <a:spAutoFit/>
            </a:bodyPr>
            <a:lstStyle/>
            <a:p>
              <a:r>
                <a:rPr lang="en-US" sz="1600" i="1">
                  <a:solidFill>
                    <a:srgbClr val="000000"/>
                  </a:solidFill>
                </a:rPr>
                <a:t>G</a:t>
              </a:r>
              <a:endParaRPr lang="en-US"/>
            </a:p>
          </p:txBody>
        </p:sp>
        <p:sp>
          <p:nvSpPr>
            <p:cNvPr id="102432" name="Rectangle 36"/>
            <p:cNvSpPr>
              <a:spLocks noChangeArrowheads="1"/>
            </p:cNvSpPr>
            <p:nvPr/>
          </p:nvSpPr>
          <p:spPr bwMode="auto">
            <a:xfrm>
              <a:off x="2694" y="3006"/>
              <a:ext cx="85" cy="154"/>
            </a:xfrm>
            <a:prstGeom prst="rect">
              <a:avLst/>
            </a:prstGeom>
            <a:noFill/>
            <a:ln w="9525">
              <a:noFill/>
              <a:miter lim="800000"/>
              <a:headEnd/>
              <a:tailEnd/>
            </a:ln>
          </p:spPr>
          <p:txBody>
            <a:bodyPr wrap="none" lIns="0" tIns="0" rIns="0" bIns="0">
              <a:spAutoFit/>
            </a:bodyPr>
            <a:lstStyle/>
            <a:p>
              <a:r>
                <a:rPr lang="en-US" sz="1600" i="1">
                  <a:solidFill>
                    <a:srgbClr val="000000"/>
                  </a:solidFill>
                </a:rPr>
                <a:t>E</a:t>
              </a:r>
              <a:endParaRPr lang="en-US"/>
            </a:p>
          </p:txBody>
        </p:sp>
        <p:sp>
          <p:nvSpPr>
            <p:cNvPr id="102433" name="Freeform 37"/>
            <p:cNvSpPr>
              <a:spLocks/>
            </p:cNvSpPr>
            <p:nvPr/>
          </p:nvSpPr>
          <p:spPr bwMode="auto">
            <a:xfrm>
              <a:off x="4608" y="2455"/>
              <a:ext cx="47" cy="48"/>
            </a:xfrm>
            <a:custGeom>
              <a:avLst/>
              <a:gdLst>
                <a:gd name="T0" fmla="*/ 0 w 94"/>
                <a:gd name="T1" fmla="*/ 2 h 94"/>
                <a:gd name="T2" fmla="*/ 0 w 94"/>
                <a:gd name="T3" fmla="*/ 2 h 94"/>
                <a:gd name="T4" fmla="*/ 0 w 94"/>
                <a:gd name="T5" fmla="*/ 2 h 94"/>
                <a:gd name="T6" fmla="*/ 1 w 94"/>
                <a:gd name="T7" fmla="*/ 1 h 94"/>
                <a:gd name="T8" fmla="*/ 1 w 94"/>
                <a:gd name="T9" fmla="*/ 1 h 94"/>
                <a:gd name="T10" fmla="*/ 1 w 94"/>
                <a:gd name="T11" fmla="*/ 1 h 94"/>
                <a:gd name="T12" fmla="*/ 1 w 94"/>
                <a:gd name="T13" fmla="*/ 1 h 94"/>
                <a:gd name="T14" fmla="*/ 1 w 94"/>
                <a:gd name="T15" fmla="*/ 1 h 94"/>
                <a:gd name="T16" fmla="*/ 1 w 94"/>
                <a:gd name="T17" fmla="*/ 1 h 94"/>
                <a:gd name="T18" fmla="*/ 1 w 94"/>
                <a:gd name="T19" fmla="*/ 0 h 94"/>
                <a:gd name="T20" fmla="*/ 1 w 94"/>
                <a:gd name="T21" fmla="*/ 0 h 94"/>
                <a:gd name="T22" fmla="*/ 1 w 94"/>
                <a:gd name="T23" fmla="*/ 0 h 94"/>
                <a:gd name="T24" fmla="*/ 1 w 94"/>
                <a:gd name="T25" fmla="*/ 1 h 94"/>
                <a:gd name="T26" fmla="*/ 3 w 94"/>
                <a:gd name="T27" fmla="*/ 1 h 94"/>
                <a:gd name="T28" fmla="*/ 3 w 94"/>
                <a:gd name="T29" fmla="*/ 1 h 94"/>
                <a:gd name="T30" fmla="*/ 3 w 94"/>
                <a:gd name="T31" fmla="*/ 1 h 94"/>
                <a:gd name="T32" fmla="*/ 3 w 94"/>
                <a:gd name="T33" fmla="*/ 1 h 94"/>
                <a:gd name="T34" fmla="*/ 3 w 94"/>
                <a:gd name="T35" fmla="*/ 1 h 94"/>
                <a:gd name="T36" fmla="*/ 3 w 94"/>
                <a:gd name="T37" fmla="*/ 2 h 94"/>
                <a:gd name="T38" fmla="*/ 3 w 94"/>
                <a:gd name="T39" fmla="*/ 2 h 94"/>
                <a:gd name="T40" fmla="*/ 3 w 94"/>
                <a:gd name="T41" fmla="*/ 2 h 94"/>
                <a:gd name="T42" fmla="*/ 3 w 94"/>
                <a:gd name="T43" fmla="*/ 2 h 94"/>
                <a:gd name="T44" fmla="*/ 3 w 94"/>
                <a:gd name="T45" fmla="*/ 2 h 94"/>
                <a:gd name="T46" fmla="*/ 3 w 94"/>
                <a:gd name="T47" fmla="*/ 2 h 94"/>
                <a:gd name="T48" fmla="*/ 3 w 94"/>
                <a:gd name="T49" fmla="*/ 3 h 94"/>
                <a:gd name="T50" fmla="*/ 3 w 94"/>
                <a:gd name="T51" fmla="*/ 3 h 94"/>
                <a:gd name="T52" fmla="*/ 3 w 94"/>
                <a:gd name="T53" fmla="*/ 3 h 94"/>
                <a:gd name="T54" fmla="*/ 3 w 94"/>
                <a:gd name="T55" fmla="*/ 3 h 94"/>
                <a:gd name="T56" fmla="*/ 3 w 94"/>
                <a:gd name="T57" fmla="*/ 3 h 94"/>
                <a:gd name="T58" fmla="*/ 1 w 94"/>
                <a:gd name="T59" fmla="*/ 4 h 94"/>
                <a:gd name="T60" fmla="*/ 1 w 94"/>
                <a:gd name="T61" fmla="*/ 4 h 94"/>
                <a:gd name="T62" fmla="*/ 1 w 94"/>
                <a:gd name="T63" fmla="*/ 4 h 94"/>
                <a:gd name="T64" fmla="*/ 1 w 94"/>
                <a:gd name="T65" fmla="*/ 4 h 94"/>
                <a:gd name="T66" fmla="*/ 1 w 94"/>
                <a:gd name="T67" fmla="*/ 4 h 94"/>
                <a:gd name="T68" fmla="*/ 1 w 94"/>
                <a:gd name="T69" fmla="*/ 3 h 94"/>
                <a:gd name="T70" fmla="*/ 1 w 94"/>
                <a:gd name="T71" fmla="*/ 3 h 94"/>
                <a:gd name="T72" fmla="*/ 1 w 94"/>
                <a:gd name="T73" fmla="*/ 3 h 94"/>
                <a:gd name="T74" fmla="*/ 1 w 94"/>
                <a:gd name="T75" fmla="*/ 3 h 94"/>
                <a:gd name="T76" fmla="*/ 1 w 94"/>
                <a:gd name="T77" fmla="*/ 3 h 94"/>
                <a:gd name="T78" fmla="*/ 0 w 94"/>
                <a:gd name="T79" fmla="*/ 2 h 94"/>
                <a:gd name="T80" fmla="*/ 0 w 94"/>
                <a:gd name="T81" fmla="*/ 2 h 94"/>
                <a:gd name="T82" fmla="*/ 0 w 94"/>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4"/>
                <a:gd name="T128" fmla="*/ 94 w 94"/>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4">
                  <a:moveTo>
                    <a:pt x="0" y="47"/>
                  </a:moveTo>
                  <a:lnTo>
                    <a:pt x="0" y="43"/>
                  </a:lnTo>
                  <a:lnTo>
                    <a:pt x="0" y="37"/>
                  </a:lnTo>
                  <a:lnTo>
                    <a:pt x="4" y="29"/>
                  </a:lnTo>
                  <a:lnTo>
                    <a:pt x="8" y="21"/>
                  </a:lnTo>
                  <a:lnTo>
                    <a:pt x="14" y="13"/>
                  </a:lnTo>
                  <a:lnTo>
                    <a:pt x="20" y="8"/>
                  </a:lnTo>
                  <a:lnTo>
                    <a:pt x="27" y="4"/>
                  </a:lnTo>
                  <a:lnTo>
                    <a:pt x="37" y="2"/>
                  </a:lnTo>
                  <a:lnTo>
                    <a:pt x="41" y="0"/>
                  </a:lnTo>
                  <a:lnTo>
                    <a:pt x="47" y="0"/>
                  </a:lnTo>
                  <a:lnTo>
                    <a:pt x="51" y="0"/>
                  </a:lnTo>
                  <a:lnTo>
                    <a:pt x="57" y="2"/>
                  </a:lnTo>
                  <a:lnTo>
                    <a:pt x="65" y="4"/>
                  </a:lnTo>
                  <a:lnTo>
                    <a:pt x="73" y="8"/>
                  </a:lnTo>
                  <a:lnTo>
                    <a:pt x="81" y="13"/>
                  </a:lnTo>
                  <a:lnTo>
                    <a:pt x="87" y="21"/>
                  </a:lnTo>
                  <a:lnTo>
                    <a:pt x="91" y="29"/>
                  </a:lnTo>
                  <a:lnTo>
                    <a:pt x="93" y="37"/>
                  </a:lnTo>
                  <a:lnTo>
                    <a:pt x="94" y="43"/>
                  </a:lnTo>
                  <a:lnTo>
                    <a:pt x="94" y="47"/>
                  </a:lnTo>
                  <a:lnTo>
                    <a:pt x="94" y="51"/>
                  </a:lnTo>
                  <a:lnTo>
                    <a:pt x="93" y="57"/>
                  </a:lnTo>
                  <a:lnTo>
                    <a:pt x="91" y="65"/>
                  </a:lnTo>
                  <a:lnTo>
                    <a:pt x="87" y="73"/>
                  </a:lnTo>
                  <a:lnTo>
                    <a:pt x="81" y="81"/>
                  </a:lnTo>
                  <a:lnTo>
                    <a:pt x="73" y="86"/>
                  </a:lnTo>
                  <a:lnTo>
                    <a:pt x="65" y="90"/>
                  </a:lnTo>
                  <a:lnTo>
                    <a:pt x="57" y="94"/>
                  </a:lnTo>
                  <a:lnTo>
                    <a:pt x="51" y="94"/>
                  </a:lnTo>
                  <a:lnTo>
                    <a:pt x="47" y="94"/>
                  </a:lnTo>
                  <a:lnTo>
                    <a:pt x="41" y="94"/>
                  </a:lnTo>
                  <a:lnTo>
                    <a:pt x="37" y="94"/>
                  </a:lnTo>
                  <a:lnTo>
                    <a:pt x="27" y="90"/>
                  </a:lnTo>
                  <a:lnTo>
                    <a:pt x="20" y="86"/>
                  </a:lnTo>
                  <a:lnTo>
                    <a:pt x="14" y="81"/>
                  </a:lnTo>
                  <a:lnTo>
                    <a:pt x="8" y="73"/>
                  </a:lnTo>
                  <a:lnTo>
                    <a:pt x="4" y="65"/>
                  </a:lnTo>
                  <a:lnTo>
                    <a:pt x="0" y="57"/>
                  </a:lnTo>
                  <a:lnTo>
                    <a:pt x="0" y="51"/>
                  </a:lnTo>
                  <a:lnTo>
                    <a:pt x="0" y="47"/>
                  </a:lnTo>
                  <a:close/>
                </a:path>
              </a:pathLst>
            </a:custGeom>
            <a:solidFill>
              <a:srgbClr val="000000"/>
            </a:solidFill>
            <a:ln w="9525">
              <a:noFill/>
              <a:round/>
              <a:headEnd/>
              <a:tailEnd/>
            </a:ln>
          </p:spPr>
          <p:txBody>
            <a:bodyPr/>
            <a:lstStyle/>
            <a:p>
              <a:endParaRPr lang="en-US"/>
            </a:p>
          </p:txBody>
        </p:sp>
        <p:sp>
          <p:nvSpPr>
            <p:cNvPr id="102434" name="Freeform 38"/>
            <p:cNvSpPr>
              <a:spLocks/>
            </p:cNvSpPr>
            <p:nvPr/>
          </p:nvSpPr>
          <p:spPr bwMode="auto">
            <a:xfrm>
              <a:off x="4608" y="2455"/>
              <a:ext cx="47" cy="48"/>
            </a:xfrm>
            <a:custGeom>
              <a:avLst/>
              <a:gdLst>
                <a:gd name="T0" fmla="*/ 0 w 94"/>
                <a:gd name="T1" fmla="*/ 2 h 94"/>
                <a:gd name="T2" fmla="*/ 0 w 94"/>
                <a:gd name="T3" fmla="*/ 2 h 94"/>
                <a:gd name="T4" fmla="*/ 0 w 94"/>
                <a:gd name="T5" fmla="*/ 2 h 94"/>
                <a:gd name="T6" fmla="*/ 1 w 94"/>
                <a:gd name="T7" fmla="*/ 1 h 94"/>
                <a:gd name="T8" fmla="*/ 1 w 94"/>
                <a:gd name="T9" fmla="*/ 1 h 94"/>
                <a:gd name="T10" fmla="*/ 1 w 94"/>
                <a:gd name="T11" fmla="*/ 1 h 94"/>
                <a:gd name="T12" fmla="*/ 1 w 94"/>
                <a:gd name="T13" fmla="*/ 1 h 94"/>
                <a:gd name="T14" fmla="*/ 1 w 94"/>
                <a:gd name="T15" fmla="*/ 1 h 94"/>
                <a:gd name="T16" fmla="*/ 1 w 94"/>
                <a:gd name="T17" fmla="*/ 1 h 94"/>
                <a:gd name="T18" fmla="*/ 1 w 94"/>
                <a:gd name="T19" fmla="*/ 0 h 94"/>
                <a:gd name="T20" fmla="*/ 1 w 94"/>
                <a:gd name="T21" fmla="*/ 0 h 94"/>
                <a:gd name="T22" fmla="*/ 1 w 94"/>
                <a:gd name="T23" fmla="*/ 0 h 94"/>
                <a:gd name="T24" fmla="*/ 1 w 94"/>
                <a:gd name="T25" fmla="*/ 1 h 94"/>
                <a:gd name="T26" fmla="*/ 3 w 94"/>
                <a:gd name="T27" fmla="*/ 1 h 94"/>
                <a:gd name="T28" fmla="*/ 3 w 94"/>
                <a:gd name="T29" fmla="*/ 1 h 94"/>
                <a:gd name="T30" fmla="*/ 3 w 94"/>
                <a:gd name="T31" fmla="*/ 1 h 94"/>
                <a:gd name="T32" fmla="*/ 3 w 94"/>
                <a:gd name="T33" fmla="*/ 1 h 94"/>
                <a:gd name="T34" fmla="*/ 3 w 94"/>
                <a:gd name="T35" fmla="*/ 1 h 94"/>
                <a:gd name="T36" fmla="*/ 3 w 94"/>
                <a:gd name="T37" fmla="*/ 2 h 94"/>
                <a:gd name="T38" fmla="*/ 3 w 94"/>
                <a:gd name="T39" fmla="*/ 2 h 94"/>
                <a:gd name="T40" fmla="*/ 3 w 94"/>
                <a:gd name="T41" fmla="*/ 2 h 94"/>
                <a:gd name="T42" fmla="*/ 3 w 94"/>
                <a:gd name="T43" fmla="*/ 2 h 94"/>
                <a:gd name="T44" fmla="*/ 3 w 94"/>
                <a:gd name="T45" fmla="*/ 2 h 94"/>
                <a:gd name="T46" fmla="*/ 3 w 94"/>
                <a:gd name="T47" fmla="*/ 2 h 94"/>
                <a:gd name="T48" fmla="*/ 3 w 94"/>
                <a:gd name="T49" fmla="*/ 3 h 94"/>
                <a:gd name="T50" fmla="*/ 3 w 94"/>
                <a:gd name="T51" fmla="*/ 3 h 94"/>
                <a:gd name="T52" fmla="*/ 3 w 94"/>
                <a:gd name="T53" fmla="*/ 3 h 94"/>
                <a:gd name="T54" fmla="*/ 3 w 94"/>
                <a:gd name="T55" fmla="*/ 3 h 94"/>
                <a:gd name="T56" fmla="*/ 3 w 94"/>
                <a:gd name="T57" fmla="*/ 3 h 94"/>
                <a:gd name="T58" fmla="*/ 1 w 94"/>
                <a:gd name="T59" fmla="*/ 4 h 94"/>
                <a:gd name="T60" fmla="*/ 1 w 94"/>
                <a:gd name="T61" fmla="*/ 4 h 94"/>
                <a:gd name="T62" fmla="*/ 1 w 94"/>
                <a:gd name="T63" fmla="*/ 4 h 94"/>
                <a:gd name="T64" fmla="*/ 1 w 94"/>
                <a:gd name="T65" fmla="*/ 4 h 94"/>
                <a:gd name="T66" fmla="*/ 1 w 94"/>
                <a:gd name="T67" fmla="*/ 4 h 94"/>
                <a:gd name="T68" fmla="*/ 1 w 94"/>
                <a:gd name="T69" fmla="*/ 3 h 94"/>
                <a:gd name="T70" fmla="*/ 1 w 94"/>
                <a:gd name="T71" fmla="*/ 3 h 94"/>
                <a:gd name="T72" fmla="*/ 1 w 94"/>
                <a:gd name="T73" fmla="*/ 3 h 94"/>
                <a:gd name="T74" fmla="*/ 1 w 94"/>
                <a:gd name="T75" fmla="*/ 3 h 94"/>
                <a:gd name="T76" fmla="*/ 1 w 94"/>
                <a:gd name="T77" fmla="*/ 3 h 94"/>
                <a:gd name="T78" fmla="*/ 0 w 94"/>
                <a:gd name="T79" fmla="*/ 2 h 94"/>
                <a:gd name="T80" fmla="*/ 0 w 94"/>
                <a:gd name="T81" fmla="*/ 2 h 94"/>
                <a:gd name="T82" fmla="*/ 0 w 94"/>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4"/>
                <a:gd name="T128" fmla="*/ 94 w 94"/>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4">
                  <a:moveTo>
                    <a:pt x="0" y="47"/>
                  </a:moveTo>
                  <a:lnTo>
                    <a:pt x="0" y="43"/>
                  </a:lnTo>
                  <a:lnTo>
                    <a:pt x="0" y="37"/>
                  </a:lnTo>
                  <a:lnTo>
                    <a:pt x="4" y="29"/>
                  </a:lnTo>
                  <a:lnTo>
                    <a:pt x="8" y="21"/>
                  </a:lnTo>
                  <a:lnTo>
                    <a:pt x="14" y="13"/>
                  </a:lnTo>
                  <a:lnTo>
                    <a:pt x="20" y="8"/>
                  </a:lnTo>
                  <a:lnTo>
                    <a:pt x="27" y="4"/>
                  </a:lnTo>
                  <a:lnTo>
                    <a:pt x="37" y="2"/>
                  </a:lnTo>
                  <a:lnTo>
                    <a:pt x="41" y="0"/>
                  </a:lnTo>
                  <a:lnTo>
                    <a:pt x="47" y="0"/>
                  </a:lnTo>
                  <a:lnTo>
                    <a:pt x="51" y="0"/>
                  </a:lnTo>
                  <a:lnTo>
                    <a:pt x="57" y="2"/>
                  </a:lnTo>
                  <a:lnTo>
                    <a:pt x="65" y="4"/>
                  </a:lnTo>
                  <a:lnTo>
                    <a:pt x="73" y="8"/>
                  </a:lnTo>
                  <a:lnTo>
                    <a:pt x="81" y="13"/>
                  </a:lnTo>
                  <a:lnTo>
                    <a:pt x="87" y="21"/>
                  </a:lnTo>
                  <a:lnTo>
                    <a:pt x="91" y="29"/>
                  </a:lnTo>
                  <a:lnTo>
                    <a:pt x="93" y="37"/>
                  </a:lnTo>
                  <a:lnTo>
                    <a:pt x="94" y="43"/>
                  </a:lnTo>
                  <a:lnTo>
                    <a:pt x="94" y="47"/>
                  </a:lnTo>
                  <a:lnTo>
                    <a:pt x="94" y="51"/>
                  </a:lnTo>
                  <a:lnTo>
                    <a:pt x="93" y="57"/>
                  </a:lnTo>
                  <a:lnTo>
                    <a:pt x="91" y="65"/>
                  </a:lnTo>
                  <a:lnTo>
                    <a:pt x="87" y="73"/>
                  </a:lnTo>
                  <a:lnTo>
                    <a:pt x="81" y="81"/>
                  </a:lnTo>
                  <a:lnTo>
                    <a:pt x="73" y="86"/>
                  </a:lnTo>
                  <a:lnTo>
                    <a:pt x="65" y="90"/>
                  </a:lnTo>
                  <a:lnTo>
                    <a:pt x="57" y="94"/>
                  </a:lnTo>
                  <a:lnTo>
                    <a:pt x="51" y="94"/>
                  </a:lnTo>
                  <a:lnTo>
                    <a:pt x="47" y="94"/>
                  </a:lnTo>
                  <a:lnTo>
                    <a:pt x="41" y="94"/>
                  </a:lnTo>
                  <a:lnTo>
                    <a:pt x="37" y="94"/>
                  </a:lnTo>
                  <a:lnTo>
                    <a:pt x="27" y="90"/>
                  </a:lnTo>
                  <a:lnTo>
                    <a:pt x="20" y="86"/>
                  </a:lnTo>
                  <a:lnTo>
                    <a:pt x="14" y="81"/>
                  </a:lnTo>
                  <a:lnTo>
                    <a:pt x="8" y="73"/>
                  </a:lnTo>
                  <a:lnTo>
                    <a:pt x="4" y="65"/>
                  </a:lnTo>
                  <a:lnTo>
                    <a:pt x="0" y="57"/>
                  </a:lnTo>
                  <a:lnTo>
                    <a:pt x="0" y="51"/>
                  </a:lnTo>
                  <a:lnTo>
                    <a:pt x="0" y="47"/>
                  </a:lnTo>
                </a:path>
              </a:pathLst>
            </a:custGeom>
            <a:noFill/>
            <a:ln w="4763">
              <a:solidFill>
                <a:srgbClr val="000000"/>
              </a:solidFill>
              <a:round/>
              <a:headEnd/>
              <a:tailEnd/>
            </a:ln>
          </p:spPr>
          <p:txBody>
            <a:bodyPr/>
            <a:lstStyle/>
            <a:p>
              <a:endParaRPr lang="en-US"/>
            </a:p>
          </p:txBody>
        </p:sp>
        <p:sp>
          <p:nvSpPr>
            <p:cNvPr id="102435" name="Freeform 39"/>
            <p:cNvSpPr>
              <a:spLocks/>
            </p:cNvSpPr>
            <p:nvPr/>
          </p:nvSpPr>
          <p:spPr bwMode="auto">
            <a:xfrm>
              <a:off x="4135" y="2455"/>
              <a:ext cx="47" cy="48"/>
            </a:xfrm>
            <a:custGeom>
              <a:avLst/>
              <a:gdLst>
                <a:gd name="T0" fmla="*/ 0 w 95"/>
                <a:gd name="T1" fmla="*/ 2 h 94"/>
                <a:gd name="T2" fmla="*/ 0 w 95"/>
                <a:gd name="T3" fmla="*/ 2 h 94"/>
                <a:gd name="T4" fmla="*/ 0 w 95"/>
                <a:gd name="T5" fmla="*/ 2 h 94"/>
                <a:gd name="T6" fmla="*/ 0 w 95"/>
                <a:gd name="T7" fmla="*/ 1 h 94"/>
                <a:gd name="T8" fmla="*/ 0 w 95"/>
                <a:gd name="T9" fmla="*/ 1 h 94"/>
                <a:gd name="T10" fmla="*/ 0 w 95"/>
                <a:gd name="T11" fmla="*/ 1 h 94"/>
                <a:gd name="T12" fmla="*/ 0 w 95"/>
                <a:gd name="T13" fmla="*/ 1 h 94"/>
                <a:gd name="T14" fmla="*/ 0 w 95"/>
                <a:gd name="T15" fmla="*/ 1 h 94"/>
                <a:gd name="T16" fmla="*/ 1 w 95"/>
                <a:gd name="T17" fmla="*/ 0 h 94"/>
                <a:gd name="T18" fmla="*/ 1 w 95"/>
                <a:gd name="T19" fmla="*/ 0 h 94"/>
                <a:gd name="T20" fmla="*/ 1 w 95"/>
                <a:gd name="T21" fmla="*/ 0 h 94"/>
                <a:gd name="T22" fmla="*/ 1 w 95"/>
                <a:gd name="T23" fmla="*/ 0 h 94"/>
                <a:gd name="T24" fmla="*/ 1 w 95"/>
                <a:gd name="T25" fmla="*/ 0 h 94"/>
                <a:gd name="T26" fmla="*/ 2 w 95"/>
                <a:gd name="T27" fmla="*/ 1 h 94"/>
                <a:gd name="T28" fmla="*/ 2 w 95"/>
                <a:gd name="T29" fmla="*/ 1 h 94"/>
                <a:gd name="T30" fmla="*/ 2 w 95"/>
                <a:gd name="T31" fmla="*/ 1 h 94"/>
                <a:gd name="T32" fmla="*/ 2 w 95"/>
                <a:gd name="T33" fmla="*/ 1 h 94"/>
                <a:gd name="T34" fmla="*/ 2 w 95"/>
                <a:gd name="T35" fmla="*/ 1 h 94"/>
                <a:gd name="T36" fmla="*/ 2 w 95"/>
                <a:gd name="T37" fmla="*/ 2 h 94"/>
                <a:gd name="T38" fmla="*/ 2 w 95"/>
                <a:gd name="T39" fmla="*/ 2 h 94"/>
                <a:gd name="T40" fmla="*/ 2 w 95"/>
                <a:gd name="T41" fmla="*/ 2 h 94"/>
                <a:gd name="T42" fmla="*/ 2 w 95"/>
                <a:gd name="T43" fmla="*/ 2 h 94"/>
                <a:gd name="T44" fmla="*/ 2 w 95"/>
                <a:gd name="T45" fmla="*/ 2 h 94"/>
                <a:gd name="T46" fmla="*/ 2 w 95"/>
                <a:gd name="T47" fmla="*/ 2 h 94"/>
                <a:gd name="T48" fmla="*/ 2 w 95"/>
                <a:gd name="T49" fmla="*/ 3 h 94"/>
                <a:gd name="T50" fmla="*/ 2 w 95"/>
                <a:gd name="T51" fmla="*/ 3 h 94"/>
                <a:gd name="T52" fmla="*/ 2 w 95"/>
                <a:gd name="T53" fmla="*/ 3 h 94"/>
                <a:gd name="T54" fmla="*/ 2 w 95"/>
                <a:gd name="T55" fmla="*/ 3 h 94"/>
                <a:gd name="T56" fmla="*/ 2 w 95"/>
                <a:gd name="T57" fmla="*/ 3 h 94"/>
                <a:gd name="T58" fmla="*/ 1 w 95"/>
                <a:gd name="T59" fmla="*/ 3 h 94"/>
                <a:gd name="T60" fmla="*/ 1 w 95"/>
                <a:gd name="T61" fmla="*/ 4 h 94"/>
                <a:gd name="T62" fmla="*/ 1 w 95"/>
                <a:gd name="T63" fmla="*/ 4 h 94"/>
                <a:gd name="T64" fmla="*/ 1 w 95"/>
                <a:gd name="T65" fmla="*/ 4 h 94"/>
                <a:gd name="T66" fmla="*/ 1 w 95"/>
                <a:gd name="T67" fmla="*/ 3 h 94"/>
                <a:gd name="T68" fmla="*/ 0 w 95"/>
                <a:gd name="T69" fmla="*/ 3 h 94"/>
                <a:gd name="T70" fmla="*/ 0 w 95"/>
                <a:gd name="T71" fmla="*/ 3 h 94"/>
                <a:gd name="T72" fmla="*/ 0 w 95"/>
                <a:gd name="T73" fmla="*/ 3 h 94"/>
                <a:gd name="T74" fmla="*/ 0 w 95"/>
                <a:gd name="T75" fmla="*/ 3 h 94"/>
                <a:gd name="T76" fmla="*/ 0 w 95"/>
                <a:gd name="T77" fmla="*/ 3 h 94"/>
                <a:gd name="T78" fmla="*/ 0 w 95"/>
                <a:gd name="T79" fmla="*/ 2 h 94"/>
                <a:gd name="T80" fmla="*/ 0 w 95"/>
                <a:gd name="T81" fmla="*/ 2 h 94"/>
                <a:gd name="T82" fmla="*/ 0 w 95"/>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4"/>
                <a:gd name="T128" fmla="*/ 95 w 9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4">
                  <a:moveTo>
                    <a:pt x="0" y="47"/>
                  </a:moveTo>
                  <a:lnTo>
                    <a:pt x="0" y="41"/>
                  </a:lnTo>
                  <a:lnTo>
                    <a:pt x="0" y="37"/>
                  </a:lnTo>
                  <a:lnTo>
                    <a:pt x="4" y="29"/>
                  </a:lnTo>
                  <a:lnTo>
                    <a:pt x="8" y="19"/>
                  </a:lnTo>
                  <a:lnTo>
                    <a:pt x="14" y="13"/>
                  </a:lnTo>
                  <a:lnTo>
                    <a:pt x="20" y="8"/>
                  </a:lnTo>
                  <a:lnTo>
                    <a:pt x="28" y="4"/>
                  </a:lnTo>
                  <a:lnTo>
                    <a:pt x="38" y="0"/>
                  </a:lnTo>
                  <a:lnTo>
                    <a:pt x="42" y="0"/>
                  </a:lnTo>
                  <a:lnTo>
                    <a:pt x="48" y="0"/>
                  </a:lnTo>
                  <a:lnTo>
                    <a:pt x="51" y="0"/>
                  </a:lnTo>
                  <a:lnTo>
                    <a:pt x="57" y="0"/>
                  </a:lnTo>
                  <a:lnTo>
                    <a:pt x="65" y="4"/>
                  </a:lnTo>
                  <a:lnTo>
                    <a:pt x="73" y="8"/>
                  </a:lnTo>
                  <a:lnTo>
                    <a:pt x="81" y="13"/>
                  </a:lnTo>
                  <a:lnTo>
                    <a:pt x="87" y="19"/>
                  </a:lnTo>
                  <a:lnTo>
                    <a:pt x="91" y="29"/>
                  </a:lnTo>
                  <a:lnTo>
                    <a:pt x="93" y="37"/>
                  </a:lnTo>
                  <a:lnTo>
                    <a:pt x="95" y="41"/>
                  </a:lnTo>
                  <a:lnTo>
                    <a:pt x="95" y="47"/>
                  </a:lnTo>
                  <a:lnTo>
                    <a:pt x="95" y="51"/>
                  </a:lnTo>
                  <a:lnTo>
                    <a:pt x="93" y="57"/>
                  </a:lnTo>
                  <a:lnTo>
                    <a:pt x="91" y="65"/>
                  </a:lnTo>
                  <a:lnTo>
                    <a:pt x="87" y="73"/>
                  </a:lnTo>
                  <a:lnTo>
                    <a:pt x="81" y="81"/>
                  </a:lnTo>
                  <a:lnTo>
                    <a:pt x="73" y="86"/>
                  </a:lnTo>
                  <a:lnTo>
                    <a:pt x="65" y="90"/>
                  </a:lnTo>
                  <a:lnTo>
                    <a:pt x="57" y="92"/>
                  </a:lnTo>
                  <a:lnTo>
                    <a:pt x="51" y="94"/>
                  </a:lnTo>
                  <a:lnTo>
                    <a:pt x="48" y="94"/>
                  </a:lnTo>
                  <a:lnTo>
                    <a:pt x="42" y="94"/>
                  </a:lnTo>
                  <a:lnTo>
                    <a:pt x="38" y="92"/>
                  </a:lnTo>
                  <a:lnTo>
                    <a:pt x="28" y="90"/>
                  </a:lnTo>
                  <a:lnTo>
                    <a:pt x="20" y="86"/>
                  </a:lnTo>
                  <a:lnTo>
                    <a:pt x="14" y="81"/>
                  </a:lnTo>
                  <a:lnTo>
                    <a:pt x="8" y="73"/>
                  </a:lnTo>
                  <a:lnTo>
                    <a:pt x="4" y="65"/>
                  </a:lnTo>
                  <a:lnTo>
                    <a:pt x="0" y="57"/>
                  </a:lnTo>
                  <a:lnTo>
                    <a:pt x="0" y="51"/>
                  </a:lnTo>
                  <a:lnTo>
                    <a:pt x="0" y="47"/>
                  </a:lnTo>
                  <a:close/>
                </a:path>
              </a:pathLst>
            </a:custGeom>
            <a:solidFill>
              <a:srgbClr val="000000"/>
            </a:solidFill>
            <a:ln w="9525">
              <a:noFill/>
              <a:round/>
              <a:headEnd/>
              <a:tailEnd/>
            </a:ln>
          </p:spPr>
          <p:txBody>
            <a:bodyPr/>
            <a:lstStyle/>
            <a:p>
              <a:endParaRPr lang="en-US"/>
            </a:p>
          </p:txBody>
        </p:sp>
        <p:sp>
          <p:nvSpPr>
            <p:cNvPr id="102436" name="Freeform 40"/>
            <p:cNvSpPr>
              <a:spLocks/>
            </p:cNvSpPr>
            <p:nvPr/>
          </p:nvSpPr>
          <p:spPr bwMode="auto">
            <a:xfrm>
              <a:off x="4135" y="2455"/>
              <a:ext cx="47" cy="48"/>
            </a:xfrm>
            <a:custGeom>
              <a:avLst/>
              <a:gdLst>
                <a:gd name="T0" fmla="*/ 0 w 95"/>
                <a:gd name="T1" fmla="*/ 2 h 94"/>
                <a:gd name="T2" fmla="*/ 0 w 95"/>
                <a:gd name="T3" fmla="*/ 2 h 94"/>
                <a:gd name="T4" fmla="*/ 0 w 95"/>
                <a:gd name="T5" fmla="*/ 2 h 94"/>
                <a:gd name="T6" fmla="*/ 0 w 95"/>
                <a:gd name="T7" fmla="*/ 1 h 94"/>
                <a:gd name="T8" fmla="*/ 0 w 95"/>
                <a:gd name="T9" fmla="*/ 1 h 94"/>
                <a:gd name="T10" fmla="*/ 0 w 95"/>
                <a:gd name="T11" fmla="*/ 1 h 94"/>
                <a:gd name="T12" fmla="*/ 0 w 95"/>
                <a:gd name="T13" fmla="*/ 1 h 94"/>
                <a:gd name="T14" fmla="*/ 0 w 95"/>
                <a:gd name="T15" fmla="*/ 1 h 94"/>
                <a:gd name="T16" fmla="*/ 1 w 95"/>
                <a:gd name="T17" fmla="*/ 0 h 94"/>
                <a:gd name="T18" fmla="*/ 1 w 95"/>
                <a:gd name="T19" fmla="*/ 0 h 94"/>
                <a:gd name="T20" fmla="*/ 1 w 95"/>
                <a:gd name="T21" fmla="*/ 0 h 94"/>
                <a:gd name="T22" fmla="*/ 1 w 95"/>
                <a:gd name="T23" fmla="*/ 0 h 94"/>
                <a:gd name="T24" fmla="*/ 1 w 95"/>
                <a:gd name="T25" fmla="*/ 0 h 94"/>
                <a:gd name="T26" fmla="*/ 2 w 95"/>
                <a:gd name="T27" fmla="*/ 1 h 94"/>
                <a:gd name="T28" fmla="*/ 2 w 95"/>
                <a:gd name="T29" fmla="*/ 1 h 94"/>
                <a:gd name="T30" fmla="*/ 2 w 95"/>
                <a:gd name="T31" fmla="*/ 1 h 94"/>
                <a:gd name="T32" fmla="*/ 2 w 95"/>
                <a:gd name="T33" fmla="*/ 1 h 94"/>
                <a:gd name="T34" fmla="*/ 2 w 95"/>
                <a:gd name="T35" fmla="*/ 1 h 94"/>
                <a:gd name="T36" fmla="*/ 2 w 95"/>
                <a:gd name="T37" fmla="*/ 2 h 94"/>
                <a:gd name="T38" fmla="*/ 2 w 95"/>
                <a:gd name="T39" fmla="*/ 2 h 94"/>
                <a:gd name="T40" fmla="*/ 2 w 95"/>
                <a:gd name="T41" fmla="*/ 2 h 94"/>
                <a:gd name="T42" fmla="*/ 2 w 95"/>
                <a:gd name="T43" fmla="*/ 2 h 94"/>
                <a:gd name="T44" fmla="*/ 2 w 95"/>
                <a:gd name="T45" fmla="*/ 2 h 94"/>
                <a:gd name="T46" fmla="*/ 2 w 95"/>
                <a:gd name="T47" fmla="*/ 2 h 94"/>
                <a:gd name="T48" fmla="*/ 2 w 95"/>
                <a:gd name="T49" fmla="*/ 3 h 94"/>
                <a:gd name="T50" fmla="*/ 2 w 95"/>
                <a:gd name="T51" fmla="*/ 3 h 94"/>
                <a:gd name="T52" fmla="*/ 2 w 95"/>
                <a:gd name="T53" fmla="*/ 3 h 94"/>
                <a:gd name="T54" fmla="*/ 2 w 95"/>
                <a:gd name="T55" fmla="*/ 3 h 94"/>
                <a:gd name="T56" fmla="*/ 2 w 95"/>
                <a:gd name="T57" fmla="*/ 3 h 94"/>
                <a:gd name="T58" fmla="*/ 1 w 95"/>
                <a:gd name="T59" fmla="*/ 3 h 94"/>
                <a:gd name="T60" fmla="*/ 1 w 95"/>
                <a:gd name="T61" fmla="*/ 4 h 94"/>
                <a:gd name="T62" fmla="*/ 1 w 95"/>
                <a:gd name="T63" fmla="*/ 4 h 94"/>
                <a:gd name="T64" fmla="*/ 1 w 95"/>
                <a:gd name="T65" fmla="*/ 4 h 94"/>
                <a:gd name="T66" fmla="*/ 1 w 95"/>
                <a:gd name="T67" fmla="*/ 3 h 94"/>
                <a:gd name="T68" fmla="*/ 0 w 95"/>
                <a:gd name="T69" fmla="*/ 3 h 94"/>
                <a:gd name="T70" fmla="*/ 0 w 95"/>
                <a:gd name="T71" fmla="*/ 3 h 94"/>
                <a:gd name="T72" fmla="*/ 0 w 95"/>
                <a:gd name="T73" fmla="*/ 3 h 94"/>
                <a:gd name="T74" fmla="*/ 0 w 95"/>
                <a:gd name="T75" fmla="*/ 3 h 94"/>
                <a:gd name="T76" fmla="*/ 0 w 95"/>
                <a:gd name="T77" fmla="*/ 3 h 94"/>
                <a:gd name="T78" fmla="*/ 0 w 95"/>
                <a:gd name="T79" fmla="*/ 2 h 94"/>
                <a:gd name="T80" fmla="*/ 0 w 95"/>
                <a:gd name="T81" fmla="*/ 2 h 94"/>
                <a:gd name="T82" fmla="*/ 0 w 95"/>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4"/>
                <a:gd name="T128" fmla="*/ 95 w 9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4">
                  <a:moveTo>
                    <a:pt x="0" y="47"/>
                  </a:moveTo>
                  <a:lnTo>
                    <a:pt x="0" y="41"/>
                  </a:lnTo>
                  <a:lnTo>
                    <a:pt x="0" y="37"/>
                  </a:lnTo>
                  <a:lnTo>
                    <a:pt x="4" y="29"/>
                  </a:lnTo>
                  <a:lnTo>
                    <a:pt x="8" y="19"/>
                  </a:lnTo>
                  <a:lnTo>
                    <a:pt x="14" y="13"/>
                  </a:lnTo>
                  <a:lnTo>
                    <a:pt x="20" y="8"/>
                  </a:lnTo>
                  <a:lnTo>
                    <a:pt x="28" y="4"/>
                  </a:lnTo>
                  <a:lnTo>
                    <a:pt x="38" y="0"/>
                  </a:lnTo>
                  <a:lnTo>
                    <a:pt x="42" y="0"/>
                  </a:lnTo>
                  <a:lnTo>
                    <a:pt x="48" y="0"/>
                  </a:lnTo>
                  <a:lnTo>
                    <a:pt x="51" y="0"/>
                  </a:lnTo>
                  <a:lnTo>
                    <a:pt x="57" y="0"/>
                  </a:lnTo>
                  <a:lnTo>
                    <a:pt x="65" y="4"/>
                  </a:lnTo>
                  <a:lnTo>
                    <a:pt x="73" y="8"/>
                  </a:lnTo>
                  <a:lnTo>
                    <a:pt x="81" y="13"/>
                  </a:lnTo>
                  <a:lnTo>
                    <a:pt x="87" y="19"/>
                  </a:lnTo>
                  <a:lnTo>
                    <a:pt x="91" y="29"/>
                  </a:lnTo>
                  <a:lnTo>
                    <a:pt x="93" y="37"/>
                  </a:lnTo>
                  <a:lnTo>
                    <a:pt x="95" y="41"/>
                  </a:lnTo>
                  <a:lnTo>
                    <a:pt x="95" y="47"/>
                  </a:lnTo>
                  <a:lnTo>
                    <a:pt x="95" y="51"/>
                  </a:lnTo>
                  <a:lnTo>
                    <a:pt x="93" y="57"/>
                  </a:lnTo>
                  <a:lnTo>
                    <a:pt x="91" y="65"/>
                  </a:lnTo>
                  <a:lnTo>
                    <a:pt x="87" y="73"/>
                  </a:lnTo>
                  <a:lnTo>
                    <a:pt x="81" y="81"/>
                  </a:lnTo>
                  <a:lnTo>
                    <a:pt x="73" y="86"/>
                  </a:lnTo>
                  <a:lnTo>
                    <a:pt x="65" y="90"/>
                  </a:lnTo>
                  <a:lnTo>
                    <a:pt x="57" y="92"/>
                  </a:lnTo>
                  <a:lnTo>
                    <a:pt x="51" y="94"/>
                  </a:lnTo>
                  <a:lnTo>
                    <a:pt x="48" y="94"/>
                  </a:lnTo>
                  <a:lnTo>
                    <a:pt x="42" y="94"/>
                  </a:lnTo>
                  <a:lnTo>
                    <a:pt x="38" y="92"/>
                  </a:lnTo>
                  <a:lnTo>
                    <a:pt x="28" y="90"/>
                  </a:lnTo>
                  <a:lnTo>
                    <a:pt x="20" y="86"/>
                  </a:lnTo>
                  <a:lnTo>
                    <a:pt x="14" y="81"/>
                  </a:lnTo>
                  <a:lnTo>
                    <a:pt x="8" y="73"/>
                  </a:lnTo>
                  <a:lnTo>
                    <a:pt x="4" y="65"/>
                  </a:lnTo>
                  <a:lnTo>
                    <a:pt x="0" y="57"/>
                  </a:lnTo>
                  <a:lnTo>
                    <a:pt x="0" y="51"/>
                  </a:lnTo>
                  <a:lnTo>
                    <a:pt x="0" y="47"/>
                  </a:lnTo>
                </a:path>
              </a:pathLst>
            </a:custGeom>
            <a:noFill/>
            <a:ln w="4763">
              <a:solidFill>
                <a:srgbClr val="000000"/>
              </a:solidFill>
              <a:round/>
              <a:headEnd/>
              <a:tailEnd/>
            </a:ln>
          </p:spPr>
          <p:txBody>
            <a:bodyPr/>
            <a:lstStyle/>
            <a:p>
              <a:endParaRPr lang="en-US"/>
            </a:p>
          </p:txBody>
        </p:sp>
        <p:sp>
          <p:nvSpPr>
            <p:cNvPr id="102437" name="Freeform 41"/>
            <p:cNvSpPr>
              <a:spLocks/>
            </p:cNvSpPr>
            <p:nvPr/>
          </p:nvSpPr>
          <p:spPr bwMode="auto">
            <a:xfrm>
              <a:off x="4253" y="2100"/>
              <a:ext cx="47" cy="48"/>
            </a:xfrm>
            <a:custGeom>
              <a:avLst/>
              <a:gdLst>
                <a:gd name="T0" fmla="*/ 0 w 95"/>
                <a:gd name="T1" fmla="*/ 2 h 94"/>
                <a:gd name="T2" fmla="*/ 0 w 95"/>
                <a:gd name="T3" fmla="*/ 2 h 94"/>
                <a:gd name="T4" fmla="*/ 0 w 95"/>
                <a:gd name="T5" fmla="*/ 2 h 94"/>
                <a:gd name="T6" fmla="*/ 0 w 95"/>
                <a:gd name="T7" fmla="*/ 1 h 94"/>
                <a:gd name="T8" fmla="*/ 0 w 95"/>
                <a:gd name="T9" fmla="*/ 1 h 94"/>
                <a:gd name="T10" fmla="*/ 0 w 95"/>
                <a:gd name="T11" fmla="*/ 1 h 94"/>
                <a:gd name="T12" fmla="*/ 0 w 95"/>
                <a:gd name="T13" fmla="*/ 1 h 94"/>
                <a:gd name="T14" fmla="*/ 0 w 95"/>
                <a:gd name="T15" fmla="*/ 1 h 94"/>
                <a:gd name="T16" fmla="*/ 1 w 95"/>
                <a:gd name="T17" fmla="*/ 0 h 94"/>
                <a:gd name="T18" fmla="*/ 1 w 95"/>
                <a:gd name="T19" fmla="*/ 0 h 94"/>
                <a:gd name="T20" fmla="*/ 1 w 95"/>
                <a:gd name="T21" fmla="*/ 0 h 94"/>
                <a:gd name="T22" fmla="*/ 1 w 95"/>
                <a:gd name="T23" fmla="*/ 0 h 94"/>
                <a:gd name="T24" fmla="*/ 1 w 95"/>
                <a:gd name="T25" fmla="*/ 0 h 94"/>
                <a:gd name="T26" fmla="*/ 2 w 95"/>
                <a:gd name="T27" fmla="*/ 1 h 94"/>
                <a:gd name="T28" fmla="*/ 2 w 95"/>
                <a:gd name="T29" fmla="*/ 1 h 94"/>
                <a:gd name="T30" fmla="*/ 2 w 95"/>
                <a:gd name="T31" fmla="*/ 1 h 94"/>
                <a:gd name="T32" fmla="*/ 2 w 95"/>
                <a:gd name="T33" fmla="*/ 1 h 94"/>
                <a:gd name="T34" fmla="*/ 2 w 95"/>
                <a:gd name="T35" fmla="*/ 1 h 94"/>
                <a:gd name="T36" fmla="*/ 2 w 95"/>
                <a:gd name="T37" fmla="*/ 2 h 94"/>
                <a:gd name="T38" fmla="*/ 2 w 95"/>
                <a:gd name="T39" fmla="*/ 2 h 94"/>
                <a:gd name="T40" fmla="*/ 2 w 95"/>
                <a:gd name="T41" fmla="*/ 2 h 94"/>
                <a:gd name="T42" fmla="*/ 2 w 95"/>
                <a:gd name="T43" fmla="*/ 2 h 94"/>
                <a:gd name="T44" fmla="*/ 2 w 95"/>
                <a:gd name="T45" fmla="*/ 2 h 94"/>
                <a:gd name="T46" fmla="*/ 2 w 95"/>
                <a:gd name="T47" fmla="*/ 2 h 94"/>
                <a:gd name="T48" fmla="*/ 2 w 95"/>
                <a:gd name="T49" fmla="*/ 3 h 94"/>
                <a:gd name="T50" fmla="*/ 2 w 95"/>
                <a:gd name="T51" fmla="*/ 3 h 94"/>
                <a:gd name="T52" fmla="*/ 2 w 95"/>
                <a:gd name="T53" fmla="*/ 3 h 94"/>
                <a:gd name="T54" fmla="*/ 2 w 95"/>
                <a:gd name="T55" fmla="*/ 3 h 94"/>
                <a:gd name="T56" fmla="*/ 2 w 95"/>
                <a:gd name="T57" fmla="*/ 3 h 94"/>
                <a:gd name="T58" fmla="*/ 1 w 95"/>
                <a:gd name="T59" fmla="*/ 3 h 94"/>
                <a:gd name="T60" fmla="*/ 1 w 95"/>
                <a:gd name="T61" fmla="*/ 4 h 94"/>
                <a:gd name="T62" fmla="*/ 1 w 95"/>
                <a:gd name="T63" fmla="*/ 4 h 94"/>
                <a:gd name="T64" fmla="*/ 1 w 95"/>
                <a:gd name="T65" fmla="*/ 4 h 94"/>
                <a:gd name="T66" fmla="*/ 1 w 95"/>
                <a:gd name="T67" fmla="*/ 3 h 94"/>
                <a:gd name="T68" fmla="*/ 0 w 95"/>
                <a:gd name="T69" fmla="*/ 3 h 94"/>
                <a:gd name="T70" fmla="*/ 0 w 95"/>
                <a:gd name="T71" fmla="*/ 3 h 94"/>
                <a:gd name="T72" fmla="*/ 0 w 95"/>
                <a:gd name="T73" fmla="*/ 3 h 94"/>
                <a:gd name="T74" fmla="*/ 0 w 95"/>
                <a:gd name="T75" fmla="*/ 3 h 94"/>
                <a:gd name="T76" fmla="*/ 0 w 95"/>
                <a:gd name="T77" fmla="*/ 3 h 94"/>
                <a:gd name="T78" fmla="*/ 0 w 95"/>
                <a:gd name="T79" fmla="*/ 2 h 94"/>
                <a:gd name="T80" fmla="*/ 0 w 95"/>
                <a:gd name="T81" fmla="*/ 2 h 94"/>
                <a:gd name="T82" fmla="*/ 0 w 95"/>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4"/>
                <a:gd name="T128" fmla="*/ 95 w 9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4">
                  <a:moveTo>
                    <a:pt x="0" y="47"/>
                  </a:moveTo>
                  <a:lnTo>
                    <a:pt x="0" y="41"/>
                  </a:lnTo>
                  <a:lnTo>
                    <a:pt x="0" y="37"/>
                  </a:lnTo>
                  <a:lnTo>
                    <a:pt x="4" y="29"/>
                  </a:lnTo>
                  <a:lnTo>
                    <a:pt x="8" y="20"/>
                  </a:lnTo>
                  <a:lnTo>
                    <a:pt x="14" y="14"/>
                  </a:lnTo>
                  <a:lnTo>
                    <a:pt x="20" y="8"/>
                  </a:lnTo>
                  <a:lnTo>
                    <a:pt x="27" y="4"/>
                  </a:lnTo>
                  <a:lnTo>
                    <a:pt x="37" y="0"/>
                  </a:lnTo>
                  <a:lnTo>
                    <a:pt x="41" y="0"/>
                  </a:lnTo>
                  <a:lnTo>
                    <a:pt x="47" y="0"/>
                  </a:lnTo>
                  <a:lnTo>
                    <a:pt x="51" y="0"/>
                  </a:lnTo>
                  <a:lnTo>
                    <a:pt x="57" y="0"/>
                  </a:lnTo>
                  <a:lnTo>
                    <a:pt x="65" y="4"/>
                  </a:lnTo>
                  <a:lnTo>
                    <a:pt x="73" y="8"/>
                  </a:lnTo>
                  <a:lnTo>
                    <a:pt x="81" y="14"/>
                  </a:lnTo>
                  <a:lnTo>
                    <a:pt x="87" y="20"/>
                  </a:lnTo>
                  <a:lnTo>
                    <a:pt x="91" y="29"/>
                  </a:lnTo>
                  <a:lnTo>
                    <a:pt x="93" y="37"/>
                  </a:lnTo>
                  <a:lnTo>
                    <a:pt x="95" y="41"/>
                  </a:lnTo>
                  <a:lnTo>
                    <a:pt x="95" y="47"/>
                  </a:lnTo>
                  <a:lnTo>
                    <a:pt x="95" y="51"/>
                  </a:lnTo>
                  <a:lnTo>
                    <a:pt x="93" y="57"/>
                  </a:lnTo>
                  <a:lnTo>
                    <a:pt x="91" y="65"/>
                  </a:lnTo>
                  <a:lnTo>
                    <a:pt x="87" y="73"/>
                  </a:lnTo>
                  <a:lnTo>
                    <a:pt x="81" y="81"/>
                  </a:lnTo>
                  <a:lnTo>
                    <a:pt x="73" y="87"/>
                  </a:lnTo>
                  <a:lnTo>
                    <a:pt x="65" y="91"/>
                  </a:lnTo>
                  <a:lnTo>
                    <a:pt x="57" y="93"/>
                  </a:lnTo>
                  <a:lnTo>
                    <a:pt x="51" y="94"/>
                  </a:lnTo>
                  <a:lnTo>
                    <a:pt x="47" y="94"/>
                  </a:lnTo>
                  <a:lnTo>
                    <a:pt x="41" y="94"/>
                  </a:lnTo>
                  <a:lnTo>
                    <a:pt x="37" y="93"/>
                  </a:lnTo>
                  <a:lnTo>
                    <a:pt x="27" y="91"/>
                  </a:lnTo>
                  <a:lnTo>
                    <a:pt x="20" y="87"/>
                  </a:lnTo>
                  <a:lnTo>
                    <a:pt x="14" y="81"/>
                  </a:lnTo>
                  <a:lnTo>
                    <a:pt x="8" y="73"/>
                  </a:lnTo>
                  <a:lnTo>
                    <a:pt x="4" y="65"/>
                  </a:lnTo>
                  <a:lnTo>
                    <a:pt x="0" y="57"/>
                  </a:lnTo>
                  <a:lnTo>
                    <a:pt x="0" y="51"/>
                  </a:lnTo>
                  <a:lnTo>
                    <a:pt x="0" y="47"/>
                  </a:lnTo>
                  <a:close/>
                </a:path>
              </a:pathLst>
            </a:custGeom>
            <a:solidFill>
              <a:srgbClr val="000000"/>
            </a:solidFill>
            <a:ln w="9525">
              <a:noFill/>
              <a:round/>
              <a:headEnd/>
              <a:tailEnd/>
            </a:ln>
          </p:spPr>
          <p:txBody>
            <a:bodyPr/>
            <a:lstStyle/>
            <a:p>
              <a:endParaRPr lang="en-US"/>
            </a:p>
          </p:txBody>
        </p:sp>
        <p:sp>
          <p:nvSpPr>
            <p:cNvPr id="102438" name="Freeform 42"/>
            <p:cNvSpPr>
              <a:spLocks/>
            </p:cNvSpPr>
            <p:nvPr/>
          </p:nvSpPr>
          <p:spPr bwMode="auto">
            <a:xfrm>
              <a:off x="4253" y="2100"/>
              <a:ext cx="47" cy="48"/>
            </a:xfrm>
            <a:custGeom>
              <a:avLst/>
              <a:gdLst>
                <a:gd name="T0" fmla="*/ 0 w 95"/>
                <a:gd name="T1" fmla="*/ 2 h 94"/>
                <a:gd name="T2" fmla="*/ 0 w 95"/>
                <a:gd name="T3" fmla="*/ 2 h 94"/>
                <a:gd name="T4" fmla="*/ 0 w 95"/>
                <a:gd name="T5" fmla="*/ 2 h 94"/>
                <a:gd name="T6" fmla="*/ 0 w 95"/>
                <a:gd name="T7" fmla="*/ 1 h 94"/>
                <a:gd name="T8" fmla="*/ 0 w 95"/>
                <a:gd name="T9" fmla="*/ 1 h 94"/>
                <a:gd name="T10" fmla="*/ 0 w 95"/>
                <a:gd name="T11" fmla="*/ 1 h 94"/>
                <a:gd name="T12" fmla="*/ 0 w 95"/>
                <a:gd name="T13" fmla="*/ 1 h 94"/>
                <a:gd name="T14" fmla="*/ 0 w 95"/>
                <a:gd name="T15" fmla="*/ 1 h 94"/>
                <a:gd name="T16" fmla="*/ 1 w 95"/>
                <a:gd name="T17" fmla="*/ 0 h 94"/>
                <a:gd name="T18" fmla="*/ 1 w 95"/>
                <a:gd name="T19" fmla="*/ 0 h 94"/>
                <a:gd name="T20" fmla="*/ 1 w 95"/>
                <a:gd name="T21" fmla="*/ 0 h 94"/>
                <a:gd name="T22" fmla="*/ 1 w 95"/>
                <a:gd name="T23" fmla="*/ 0 h 94"/>
                <a:gd name="T24" fmla="*/ 1 w 95"/>
                <a:gd name="T25" fmla="*/ 0 h 94"/>
                <a:gd name="T26" fmla="*/ 2 w 95"/>
                <a:gd name="T27" fmla="*/ 1 h 94"/>
                <a:gd name="T28" fmla="*/ 2 w 95"/>
                <a:gd name="T29" fmla="*/ 1 h 94"/>
                <a:gd name="T30" fmla="*/ 2 w 95"/>
                <a:gd name="T31" fmla="*/ 1 h 94"/>
                <a:gd name="T32" fmla="*/ 2 w 95"/>
                <a:gd name="T33" fmla="*/ 1 h 94"/>
                <a:gd name="T34" fmla="*/ 2 w 95"/>
                <a:gd name="T35" fmla="*/ 1 h 94"/>
                <a:gd name="T36" fmla="*/ 2 w 95"/>
                <a:gd name="T37" fmla="*/ 2 h 94"/>
                <a:gd name="T38" fmla="*/ 2 w 95"/>
                <a:gd name="T39" fmla="*/ 2 h 94"/>
                <a:gd name="T40" fmla="*/ 2 w 95"/>
                <a:gd name="T41" fmla="*/ 2 h 94"/>
                <a:gd name="T42" fmla="*/ 2 w 95"/>
                <a:gd name="T43" fmla="*/ 2 h 94"/>
                <a:gd name="T44" fmla="*/ 2 w 95"/>
                <a:gd name="T45" fmla="*/ 2 h 94"/>
                <a:gd name="T46" fmla="*/ 2 w 95"/>
                <a:gd name="T47" fmla="*/ 2 h 94"/>
                <a:gd name="T48" fmla="*/ 2 w 95"/>
                <a:gd name="T49" fmla="*/ 3 h 94"/>
                <a:gd name="T50" fmla="*/ 2 w 95"/>
                <a:gd name="T51" fmla="*/ 3 h 94"/>
                <a:gd name="T52" fmla="*/ 2 w 95"/>
                <a:gd name="T53" fmla="*/ 3 h 94"/>
                <a:gd name="T54" fmla="*/ 2 w 95"/>
                <a:gd name="T55" fmla="*/ 3 h 94"/>
                <a:gd name="T56" fmla="*/ 2 w 95"/>
                <a:gd name="T57" fmla="*/ 3 h 94"/>
                <a:gd name="T58" fmla="*/ 1 w 95"/>
                <a:gd name="T59" fmla="*/ 3 h 94"/>
                <a:gd name="T60" fmla="*/ 1 w 95"/>
                <a:gd name="T61" fmla="*/ 4 h 94"/>
                <a:gd name="T62" fmla="*/ 1 w 95"/>
                <a:gd name="T63" fmla="*/ 4 h 94"/>
                <a:gd name="T64" fmla="*/ 1 w 95"/>
                <a:gd name="T65" fmla="*/ 4 h 94"/>
                <a:gd name="T66" fmla="*/ 1 w 95"/>
                <a:gd name="T67" fmla="*/ 3 h 94"/>
                <a:gd name="T68" fmla="*/ 0 w 95"/>
                <a:gd name="T69" fmla="*/ 3 h 94"/>
                <a:gd name="T70" fmla="*/ 0 w 95"/>
                <a:gd name="T71" fmla="*/ 3 h 94"/>
                <a:gd name="T72" fmla="*/ 0 w 95"/>
                <a:gd name="T73" fmla="*/ 3 h 94"/>
                <a:gd name="T74" fmla="*/ 0 w 95"/>
                <a:gd name="T75" fmla="*/ 3 h 94"/>
                <a:gd name="T76" fmla="*/ 0 w 95"/>
                <a:gd name="T77" fmla="*/ 3 h 94"/>
                <a:gd name="T78" fmla="*/ 0 w 95"/>
                <a:gd name="T79" fmla="*/ 2 h 94"/>
                <a:gd name="T80" fmla="*/ 0 w 95"/>
                <a:gd name="T81" fmla="*/ 2 h 94"/>
                <a:gd name="T82" fmla="*/ 0 w 95"/>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4"/>
                <a:gd name="T128" fmla="*/ 95 w 9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4">
                  <a:moveTo>
                    <a:pt x="0" y="47"/>
                  </a:moveTo>
                  <a:lnTo>
                    <a:pt x="0" y="41"/>
                  </a:lnTo>
                  <a:lnTo>
                    <a:pt x="0" y="37"/>
                  </a:lnTo>
                  <a:lnTo>
                    <a:pt x="4" y="29"/>
                  </a:lnTo>
                  <a:lnTo>
                    <a:pt x="8" y="20"/>
                  </a:lnTo>
                  <a:lnTo>
                    <a:pt x="14" y="14"/>
                  </a:lnTo>
                  <a:lnTo>
                    <a:pt x="20" y="8"/>
                  </a:lnTo>
                  <a:lnTo>
                    <a:pt x="27" y="4"/>
                  </a:lnTo>
                  <a:lnTo>
                    <a:pt x="37" y="0"/>
                  </a:lnTo>
                  <a:lnTo>
                    <a:pt x="41" y="0"/>
                  </a:lnTo>
                  <a:lnTo>
                    <a:pt x="47" y="0"/>
                  </a:lnTo>
                  <a:lnTo>
                    <a:pt x="51" y="0"/>
                  </a:lnTo>
                  <a:lnTo>
                    <a:pt x="57" y="0"/>
                  </a:lnTo>
                  <a:lnTo>
                    <a:pt x="65" y="4"/>
                  </a:lnTo>
                  <a:lnTo>
                    <a:pt x="73" y="8"/>
                  </a:lnTo>
                  <a:lnTo>
                    <a:pt x="81" y="14"/>
                  </a:lnTo>
                  <a:lnTo>
                    <a:pt x="87" y="20"/>
                  </a:lnTo>
                  <a:lnTo>
                    <a:pt x="91" y="29"/>
                  </a:lnTo>
                  <a:lnTo>
                    <a:pt x="93" y="37"/>
                  </a:lnTo>
                  <a:lnTo>
                    <a:pt x="95" y="41"/>
                  </a:lnTo>
                  <a:lnTo>
                    <a:pt x="95" y="47"/>
                  </a:lnTo>
                  <a:lnTo>
                    <a:pt x="95" y="51"/>
                  </a:lnTo>
                  <a:lnTo>
                    <a:pt x="93" y="57"/>
                  </a:lnTo>
                  <a:lnTo>
                    <a:pt x="91" y="65"/>
                  </a:lnTo>
                  <a:lnTo>
                    <a:pt x="87" y="73"/>
                  </a:lnTo>
                  <a:lnTo>
                    <a:pt x="81" y="81"/>
                  </a:lnTo>
                  <a:lnTo>
                    <a:pt x="73" y="87"/>
                  </a:lnTo>
                  <a:lnTo>
                    <a:pt x="65" y="91"/>
                  </a:lnTo>
                  <a:lnTo>
                    <a:pt x="57" y="93"/>
                  </a:lnTo>
                  <a:lnTo>
                    <a:pt x="51" y="94"/>
                  </a:lnTo>
                  <a:lnTo>
                    <a:pt x="47" y="94"/>
                  </a:lnTo>
                  <a:lnTo>
                    <a:pt x="41" y="94"/>
                  </a:lnTo>
                  <a:lnTo>
                    <a:pt x="37" y="93"/>
                  </a:lnTo>
                  <a:lnTo>
                    <a:pt x="27" y="91"/>
                  </a:lnTo>
                  <a:lnTo>
                    <a:pt x="20" y="87"/>
                  </a:lnTo>
                  <a:lnTo>
                    <a:pt x="14" y="81"/>
                  </a:lnTo>
                  <a:lnTo>
                    <a:pt x="8" y="73"/>
                  </a:lnTo>
                  <a:lnTo>
                    <a:pt x="4" y="65"/>
                  </a:lnTo>
                  <a:lnTo>
                    <a:pt x="0" y="57"/>
                  </a:lnTo>
                  <a:lnTo>
                    <a:pt x="0" y="51"/>
                  </a:lnTo>
                  <a:lnTo>
                    <a:pt x="0" y="47"/>
                  </a:lnTo>
                </a:path>
              </a:pathLst>
            </a:custGeom>
            <a:noFill/>
            <a:ln w="4763">
              <a:solidFill>
                <a:srgbClr val="000000"/>
              </a:solidFill>
              <a:round/>
              <a:headEnd/>
              <a:tailEnd/>
            </a:ln>
          </p:spPr>
          <p:txBody>
            <a:bodyPr/>
            <a:lstStyle/>
            <a:p>
              <a:endParaRPr lang="en-US"/>
            </a:p>
          </p:txBody>
        </p:sp>
        <p:sp>
          <p:nvSpPr>
            <p:cNvPr id="102439" name="Freeform 43"/>
            <p:cNvSpPr>
              <a:spLocks/>
            </p:cNvSpPr>
            <p:nvPr/>
          </p:nvSpPr>
          <p:spPr bwMode="auto">
            <a:xfrm>
              <a:off x="4608" y="1982"/>
              <a:ext cx="47" cy="47"/>
            </a:xfrm>
            <a:custGeom>
              <a:avLst/>
              <a:gdLst>
                <a:gd name="T0" fmla="*/ 0 w 94"/>
                <a:gd name="T1" fmla="*/ 1 h 95"/>
                <a:gd name="T2" fmla="*/ 0 w 94"/>
                <a:gd name="T3" fmla="*/ 1 h 95"/>
                <a:gd name="T4" fmla="*/ 0 w 94"/>
                <a:gd name="T5" fmla="*/ 1 h 95"/>
                <a:gd name="T6" fmla="*/ 1 w 94"/>
                <a:gd name="T7" fmla="*/ 0 h 95"/>
                <a:gd name="T8" fmla="*/ 1 w 94"/>
                <a:gd name="T9" fmla="*/ 0 h 95"/>
                <a:gd name="T10" fmla="*/ 1 w 94"/>
                <a:gd name="T11" fmla="*/ 0 h 95"/>
                <a:gd name="T12" fmla="*/ 1 w 94"/>
                <a:gd name="T13" fmla="*/ 0 h 95"/>
                <a:gd name="T14" fmla="*/ 1 w 94"/>
                <a:gd name="T15" fmla="*/ 0 h 95"/>
                <a:gd name="T16" fmla="*/ 1 w 94"/>
                <a:gd name="T17" fmla="*/ 0 h 95"/>
                <a:gd name="T18" fmla="*/ 1 w 94"/>
                <a:gd name="T19" fmla="*/ 0 h 95"/>
                <a:gd name="T20" fmla="*/ 1 w 94"/>
                <a:gd name="T21" fmla="*/ 0 h 95"/>
                <a:gd name="T22" fmla="*/ 1 w 94"/>
                <a:gd name="T23" fmla="*/ 0 h 95"/>
                <a:gd name="T24" fmla="*/ 1 w 94"/>
                <a:gd name="T25" fmla="*/ 0 h 95"/>
                <a:gd name="T26" fmla="*/ 3 w 94"/>
                <a:gd name="T27" fmla="*/ 0 h 95"/>
                <a:gd name="T28" fmla="*/ 3 w 94"/>
                <a:gd name="T29" fmla="*/ 0 h 95"/>
                <a:gd name="T30" fmla="*/ 3 w 94"/>
                <a:gd name="T31" fmla="*/ 0 h 95"/>
                <a:gd name="T32" fmla="*/ 3 w 94"/>
                <a:gd name="T33" fmla="*/ 0 h 95"/>
                <a:gd name="T34" fmla="*/ 3 w 94"/>
                <a:gd name="T35" fmla="*/ 0 h 95"/>
                <a:gd name="T36" fmla="*/ 3 w 94"/>
                <a:gd name="T37" fmla="*/ 1 h 95"/>
                <a:gd name="T38" fmla="*/ 3 w 94"/>
                <a:gd name="T39" fmla="*/ 1 h 95"/>
                <a:gd name="T40" fmla="*/ 3 w 94"/>
                <a:gd name="T41" fmla="*/ 1 h 95"/>
                <a:gd name="T42" fmla="*/ 3 w 94"/>
                <a:gd name="T43" fmla="*/ 1 h 95"/>
                <a:gd name="T44" fmla="*/ 3 w 94"/>
                <a:gd name="T45" fmla="*/ 1 h 95"/>
                <a:gd name="T46" fmla="*/ 3 w 94"/>
                <a:gd name="T47" fmla="*/ 1 h 95"/>
                <a:gd name="T48" fmla="*/ 3 w 94"/>
                <a:gd name="T49" fmla="*/ 2 h 95"/>
                <a:gd name="T50" fmla="*/ 3 w 94"/>
                <a:gd name="T51" fmla="*/ 2 h 95"/>
                <a:gd name="T52" fmla="*/ 3 w 94"/>
                <a:gd name="T53" fmla="*/ 2 h 95"/>
                <a:gd name="T54" fmla="*/ 3 w 94"/>
                <a:gd name="T55" fmla="*/ 2 h 95"/>
                <a:gd name="T56" fmla="*/ 3 w 94"/>
                <a:gd name="T57" fmla="*/ 2 h 95"/>
                <a:gd name="T58" fmla="*/ 1 w 94"/>
                <a:gd name="T59" fmla="*/ 2 h 95"/>
                <a:gd name="T60" fmla="*/ 1 w 94"/>
                <a:gd name="T61" fmla="*/ 2 h 95"/>
                <a:gd name="T62" fmla="*/ 1 w 94"/>
                <a:gd name="T63" fmla="*/ 2 h 95"/>
                <a:gd name="T64" fmla="*/ 1 w 94"/>
                <a:gd name="T65" fmla="*/ 2 h 95"/>
                <a:gd name="T66" fmla="*/ 1 w 94"/>
                <a:gd name="T67" fmla="*/ 2 h 95"/>
                <a:gd name="T68" fmla="*/ 1 w 94"/>
                <a:gd name="T69" fmla="*/ 2 h 95"/>
                <a:gd name="T70" fmla="*/ 1 w 94"/>
                <a:gd name="T71" fmla="*/ 2 h 95"/>
                <a:gd name="T72" fmla="*/ 1 w 94"/>
                <a:gd name="T73" fmla="*/ 2 h 95"/>
                <a:gd name="T74" fmla="*/ 1 w 94"/>
                <a:gd name="T75" fmla="*/ 2 h 95"/>
                <a:gd name="T76" fmla="*/ 1 w 94"/>
                <a:gd name="T77" fmla="*/ 2 h 95"/>
                <a:gd name="T78" fmla="*/ 0 w 94"/>
                <a:gd name="T79" fmla="*/ 1 h 95"/>
                <a:gd name="T80" fmla="*/ 0 w 94"/>
                <a:gd name="T81" fmla="*/ 1 h 95"/>
                <a:gd name="T82" fmla="*/ 0 w 94"/>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5"/>
                <a:gd name="T128" fmla="*/ 94 w 94"/>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5">
                  <a:moveTo>
                    <a:pt x="0" y="48"/>
                  </a:moveTo>
                  <a:lnTo>
                    <a:pt x="0" y="44"/>
                  </a:lnTo>
                  <a:lnTo>
                    <a:pt x="0" y="38"/>
                  </a:lnTo>
                  <a:lnTo>
                    <a:pt x="4" y="30"/>
                  </a:lnTo>
                  <a:lnTo>
                    <a:pt x="8" y="22"/>
                  </a:lnTo>
                  <a:lnTo>
                    <a:pt x="14" y="14"/>
                  </a:lnTo>
                  <a:lnTo>
                    <a:pt x="20" y="8"/>
                  </a:lnTo>
                  <a:lnTo>
                    <a:pt x="27" y="4"/>
                  </a:lnTo>
                  <a:lnTo>
                    <a:pt x="37" y="2"/>
                  </a:lnTo>
                  <a:lnTo>
                    <a:pt x="41" y="0"/>
                  </a:lnTo>
                  <a:lnTo>
                    <a:pt x="47" y="0"/>
                  </a:lnTo>
                  <a:lnTo>
                    <a:pt x="51" y="0"/>
                  </a:lnTo>
                  <a:lnTo>
                    <a:pt x="57" y="2"/>
                  </a:lnTo>
                  <a:lnTo>
                    <a:pt x="65" y="4"/>
                  </a:lnTo>
                  <a:lnTo>
                    <a:pt x="73" y="8"/>
                  </a:lnTo>
                  <a:lnTo>
                    <a:pt x="81" y="14"/>
                  </a:lnTo>
                  <a:lnTo>
                    <a:pt x="87" y="22"/>
                  </a:lnTo>
                  <a:lnTo>
                    <a:pt x="91" y="30"/>
                  </a:lnTo>
                  <a:lnTo>
                    <a:pt x="93" y="38"/>
                  </a:lnTo>
                  <a:lnTo>
                    <a:pt x="94" y="44"/>
                  </a:lnTo>
                  <a:lnTo>
                    <a:pt x="94" y="48"/>
                  </a:lnTo>
                  <a:lnTo>
                    <a:pt x="94" y="51"/>
                  </a:lnTo>
                  <a:lnTo>
                    <a:pt x="93" y="57"/>
                  </a:lnTo>
                  <a:lnTo>
                    <a:pt x="91" y="65"/>
                  </a:lnTo>
                  <a:lnTo>
                    <a:pt x="87" y="73"/>
                  </a:lnTo>
                  <a:lnTo>
                    <a:pt x="81" y="81"/>
                  </a:lnTo>
                  <a:lnTo>
                    <a:pt x="73" y="87"/>
                  </a:lnTo>
                  <a:lnTo>
                    <a:pt x="65" y="91"/>
                  </a:lnTo>
                  <a:lnTo>
                    <a:pt x="57" y="95"/>
                  </a:lnTo>
                  <a:lnTo>
                    <a:pt x="51" y="95"/>
                  </a:lnTo>
                  <a:lnTo>
                    <a:pt x="47" y="95"/>
                  </a:lnTo>
                  <a:lnTo>
                    <a:pt x="41" y="95"/>
                  </a:lnTo>
                  <a:lnTo>
                    <a:pt x="37" y="95"/>
                  </a:lnTo>
                  <a:lnTo>
                    <a:pt x="27" y="91"/>
                  </a:lnTo>
                  <a:lnTo>
                    <a:pt x="20" y="87"/>
                  </a:lnTo>
                  <a:lnTo>
                    <a:pt x="14" y="81"/>
                  </a:lnTo>
                  <a:lnTo>
                    <a:pt x="8" y="73"/>
                  </a:lnTo>
                  <a:lnTo>
                    <a:pt x="4" y="65"/>
                  </a:lnTo>
                  <a:lnTo>
                    <a:pt x="0" y="57"/>
                  </a:lnTo>
                  <a:lnTo>
                    <a:pt x="0" y="51"/>
                  </a:lnTo>
                  <a:lnTo>
                    <a:pt x="0" y="48"/>
                  </a:lnTo>
                  <a:close/>
                </a:path>
              </a:pathLst>
            </a:custGeom>
            <a:solidFill>
              <a:srgbClr val="000000"/>
            </a:solidFill>
            <a:ln w="9525">
              <a:noFill/>
              <a:round/>
              <a:headEnd/>
              <a:tailEnd/>
            </a:ln>
          </p:spPr>
          <p:txBody>
            <a:bodyPr/>
            <a:lstStyle/>
            <a:p>
              <a:endParaRPr lang="en-US"/>
            </a:p>
          </p:txBody>
        </p:sp>
        <p:sp>
          <p:nvSpPr>
            <p:cNvPr id="102440" name="Freeform 44"/>
            <p:cNvSpPr>
              <a:spLocks/>
            </p:cNvSpPr>
            <p:nvPr/>
          </p:nvSpPr>
          <p:spPr bwMode="auto">
            <a:xfrm>
              <a:off x="4608" y="1982"/>
              <a:ext cx="47" cy="47"/>
            </a:xfrm>
            <a:custGeom>
              <a:avLst/>
              <a:gdLst>
                <a:gd name="T0" fmla="*/ 0 w 94"/>
                <a:gd name="T1" fmla="*/ 1 h 95"/>
                <a:gd name="T2" fmla="*/ 0 w 94"/>
                <a:gd name="T3" fmla="*/ 1 h 95"/>
                <a:gd name="T4" fmla="*/ 0 w 94"/>
                <a:gd name="T5" fmla="*/ 1 h 95"/>
                <a:gd name="T6" fmla="*/ 1 w 94"/>
                <a:gd name="T7" fmla="*/ 0 h 95"/>
                <a:gd name="T8" fmla="*/ 1 w 94"/>
                <a:gd name="T9" fmla="*/ 0 h 95"/>
                <a:gd name="T10" fmla="*/ 1 w 94"/>
                <a:gd name="T11" fmla="*/ 0 h 95"/>
                <a:gd name="T12" fmla="*/ 1 w 94"/>
                <a:gd name="T13" fmla="*/ 0 h 95"/>
                <a:gd name="T14" fmla="*/ 1 w 94"/>
                <a:gd name="T15" fmla="*/ 0 h 95"/>
                <a:gd name="T16" fmla="*/ 1 w 94"/>
                <a:gd name="T17" fmla="*/ 0 h 95"/>
                <a:gd name="T18" fmla="*/ 1 w 94"/>
                <a:gd name="T19" fmla="*/ 0 h 95"/>
                <a:gd name="T20" fmla="*/ 1 w 94"/>
                <a:gd name="T21" fmla="*/ 0 h 95"/>
                <a:gd name="T22" fmla="*/ 1 w 94"/>
                <a:gd name="T23" fmla="*/ 0 h 95"/>
                <a:gd name="T24" fmla="*/ 1 w 94"/>
                <a:gd name="T25" fmla="*/ 0 h 95"/>
                <a:gd name="T26" fmla="*/ 3 w 94"/>
                <a:gd name="T27" fmla="*/ 0 h 95"/>
                <a:gd name="T28" fmla="*/ 3 w 94"/>
                <a:gd name="T29" fmla="*/ 0 h 95"/>
                <a:gd name="T30" fmla="*/ 3 w 94"/>
                <a:gd name="T31" fmla="*/ 0 h 95"/>
                <a:gd name="T32" fmla="*/ 3 w 94"/>
                <a:gd name="T33" fmla="*/ 0 h 95"/>
                <a:gd name="T34" fmla="*/ 3 w 94"/>
                <a:gd name="T35" fmla="*/ 0 h 95"/>
                <a:gd name="T36" fmla="*/ 3 w 94"/>
                <a:gd name="T37" fmla="*/ 1 h 95"/>
                <a:gd name="T38" fmla="*/ 3 w 94"/>
                <a:gd name="T39" fmla="*/ 1 h 95"/>
                <a:gd name="T40" fmla="*/ 3 w 94"/>
                <a:gd name="T41" fmla="*/ 1 h 95"/>
                <a:gd name="T42" fmla="*/ 3 w 94"/>
                <a:gd name="T43" fmla="*/ 1 h 95"/>
                <a:gd name="T44" fmla="*/ 3 w 94"/>
                <a:gd name="T45" fmla="*/ 1 h 95"/>
                <a:gd name="T46" fmla="*/ 3 w 94"/>
                <a:gd name="T47" fmla="*/ 1 h 95"/>
                <a:gd name="T48" fmla="*/ 3 w 94"/>
                <a:gd name="T49" fmla="*/ 2 h 95"/>
                <a:gd name="T50" fmla="*/ 3 w 94"/>
                <a:gd name="T51" fmla="*/ 2 h 95"/>
                <a:gd name="T52" fmla="*/ 3 w 94"/>
                <a:gd name="T53" fmla="*/ 2 h 95"/>
                <a:gd name="T54" fmla="*/ 3 w 94"/>
                <a:gd name="T55" fmla="*/ 2 h 95"/>
                <a:gd name="T56" fmla="*/ 3 w 94"/>
                <a:gd name="T57" fmla="*/ 2 h 95"/>
                <a:gd name="T58" fmla="*/ 1 w 94"/>
                <a:gd name="T59" fmla="*/ 2 h 95"/>
                <a:gd name="T60" fmla="*/ 1 w 94"/>
                <a:gd name="T61" fmla="*/ 2 h 95"/>
                <a:gd name="T62" fmla="*/ 1 w 94"/>
                <a:gd name="T63" fmla="*/ 2 h 95"/>
                <a:gd name="T64" fmla="*/ 1 w 94"/>
                <a:gd name="T65" fmla="*/ 2 h 95"/>
                <a:gd name="T66" fmla="*/ 1 w 94"/>
                <a:gd name="T67" fmla="*/ 2 h 95"/>
                <a:gd name="T68" fmla="*/ 1 w 94"/>
                <a:gd name="T69" fmla="*/ 2 h 95"/>
                <a:gd name="T70" fmla="*/ 1 w 94"/>
                <a:gd name="T71" fmla="*/ 2 h 95"/>
                <a:gd name="T72" fmla="*/ 1 w 94"/>
                <a:gd name="T73" fmla="*/ 2 h 95"/>
                <a:gd name="T74" fmla="*/ 1 w 94"/>
                <a:gd name="T75" fmla="*/ 2 h 95"/>
                <a:gd name="T76" fmla="*/ 1 w 94"/>
                <a:gd name="T77" fmla="*/ 2 h 95"/>
                <a:gd name="T78" fmla="*/ 0 w 94"/>
                <a:gd name="T79" fmla="*/ 1 h 95"/>
                <a:gd name="T80" fmla="*/ 0 w 94"/>
                <a:gd name="T81" fmla="*/ 1 h 95"/>
                <a:gd name="T82" fmla="*/ 0 w 94"/>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5"/>
                <a:gd name="T128" fmla="*/ 94 w 94"/>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5">
                  <a:moveTo>
                    <a:pt x="0" y="48"/>
                  </a:moveTo>
                  <a:lnTo>
                    <a:pt x="0" y="44"/>
                  </a:lnTo>
                  <a:lnTo>
                    <a:pt x="0" y="38"/>
                  </a:lnTo>
                  <a:lnTo>
                    <a:pt x="4" y="30"/>
                  </a:lnTo>
                  <a:lnTo>
                    <a:pt x="8" y="22"/>
                  </a:lnTo>
                  <a:lnTo>
                    <a:pt x="14" y="14"/>
                  </a:lnTo>
                  <a:lnTo>
                    <a:pt x="20" y="8"/>
                  </a:lnTo>
                  <a:lnTo>
                    <a:pt x="27" y="4"/>
                  </a:lnTo>
                  <a:lnTo>
                    <a:pt x="37" y="2"/>
                  </a:lnTo>
                  <a:lnTo>
                    <a:pt x="41" y="0"/>
                  </a:lnTo>
                  <a:lnTo>
                    <a:pt x="47" y="0"/>
                  </a:lnTo>
                  <a:lnTo>
                    <a:pt x="51" y="0"/>
                  </a:lnTo>
                  <a:lnTo>
                    <a:pt x="57" y="2"/>
                  </a:lnTo>
                  <a:lnTo>
                    <a:pt x="65" y="4"/>
                  </a:lnTo>
                  <a:lnTo>
                    <a:pt x="73" y="8"/>
                  </a:lnTo>
                  <a:lnTo>
                    <a:pt x="81" y="14"/>
                  </a:lnTo>
                  <a:lnTo>
                    <a:pt x="87" y="22"/>
                  </a:lnTo>
                  <a:lnTo>
                    <a:pt x="91" y="30"/>
                  </a:lnTo>
                  <a:lnTo>
                    <a:pt x="93" y="38"/>
                  </a:lnTo>
                  <a:lnTo>
                    <a:pt x="94" y="44"/>
                  </a:lnTo>
                  <a:lnTo>
                    <a:pt x="94" y="48"/>
                  </a:lnTo>
                  <a:lnTo>
                    <a:pt x="94" y="51"/>
                  </a:lnTo>
                  <a:lnTo>
                    <a:pt x="93" y="57"/>
                  </a:lnTo>
                  <a:lnTo>
                    <a:pt x="91" y="65"/>
                  </a:lnTo>
                  <a:lnTo>
                    <a:pt x="87" y="73"/>
                  </a:lnTo>
                  <a:lnTo>
                    <a:pt x="81" y="81"/>
                  </a:lnTo>
                  <a:lnTo>
                    <a:pt x="73" y="87"/>
                  </a:lnTo>
                  <a:lnTo>
                    <a:pt x="65" y="91"/>
                  </a:lnTo>
                  <a:lnTo>
                    <a:pt x="57" y="95"/>
                  </a:lnTo>
                  <a:lnTo>
                    <a:pt x="51" y="95"/>
                  </a:lnTo>
                  <a:lnTo>
                    <a:pt x="47" y="95"/>
                  </a:lnTo>
                  <a:lnTo>
                    <a:pt x="41" y="95"/>
                  </a:lnTo>
                  <a:lnTo>
                    <a:pt x="37" y="95"/>
                  </a:lnTo>
                  <a:lnTo>
                    <a:pt x="27" y="91"/>
                  </a:lnTo>
                  <a:lnTo>
                    <a:pt x="20" y="87"/>
                  </a:lnTo>
                  <a:lnTo>
                    <a:pt x="14" y="81"/>
                  </a:lnTo>
                  <a:lnTo>
                    <a:pt x="8" y="73"/>
                  </a:lnTo>
                  <a:lnTo>
                    <a:pt x="4" y="65"/>
                  </a:lnTo>
                  <a:lnTo>
                    <a:pt x="0" y="57"/>
                  </a:lnTo>
                  <a:lnTo>
                    <a:pt x="0" y="51"/>
                  </a:lnTo>
                  <a:lnTo>
                    <a:pt x="0" y="48"/>
                  </a:lnTo>
                </a:path>
              </a:pathLst>
            </a:custGeom>
            <a:noFill/>
            <a:ln w="4763">
              <a:solidFill>
                <a:srgbClr val="000000"/>
              </a:solidFill>
              <a:round/>
              <a:headEnd/>
              <a:tailEnd/>
            </a:ln>
          </p:spPr>
          <p:txBody>
            <a:bodyPr/>
            <a:lstStyle/>
            <a:p>
              <a:endParaRPr lang="en-US"/>
            </a:p>
          </p:txBody>
        </p:sp>
        <p:sp>
          <p:nvSpPr>
            <p:cNvPr id="102441" name="Freeform 45"/>
            <p:cNvSpPr>
              <a:spLocks/>
            </p:cNvSpPr>
            <p:nvPr/>
          </p:nvSpPr>
          <p:spPr bwMode="auto">
            <a:xfrm>
              <a:off x="4963" y="2100"/>
              <a:ext cx="47" cy="48"/>
            </a:xfrm>
            <a:custGeom>
              <a:avLst/>
              <a:gdLst>
                <a:gd name="T0" fmla="*/ 0 w 94"/>
                <a:gd name="T1" fmla="*/ 2 h 94"/>
                <a:gd name="T2" fmla="*/ 0 w 94"/>
                <a:gd name="T3" fmla="*/ 2 h 94"/>
                <a:gd name="T4" fmla="*/ 0 w 94"/>
                <a:gd name="T5" fmla="*/ 2 h 94"/>
                <a:gd name="T6" fmla="*/ 1 w 94"/>
                <a:gd name="T7" fmla="*/ 1 h 94"/>
                <a:gd name="T8" fmla="*/ 1 w 94"/>
                <a:gd name="T9" fmla="*/ 1 h 94"/>
                <a:gd name="T10" fmla="*/ 1 w 94"/>
                <a:gd name="T11" fmla="*/ 1 h 94"/>
                <a:gd name="T12" fmla="*/ 1 w 94"/>
                <a:gd name="T13" fmla="*/ 1 h 94"/>
                <a:gd name="T14" fmla="*/ 1 w 94"/>
                <a:gd name="T15" fmla="*/ 1 h 94"/>
                <a:gd name="T16" fmla="*/ 1 w 94"/>
                <a:gd name="T17" fmla="*/ 1 h 94"/>
                <a:gd name="T18" fmla="*/ 1 w 94"/>
                <a:gd name="T19" fmla="*/ 0 h 94"/>
                <a:gd name="T20" fmla="*/ 1 w 94"/>
                <a:gd name="T21" fmla="*/ 0 h 94"/>
                <a:gd name="T22" fmla="*/ 1 w 94"/>
                <a:gd name="T23" fmla="*/ 0 h 94"/>
                <a:gd name="T24" fmla="*/ 1 w 94"/>
                <a:gd name="T25" fmla="*/ 1 h 94"/>
                <a:gd name="T26" fmla="*/ 3 w 94"/>
                <a:gd name="T27" fmla="*/ 1 h 94"/>
                <a:gd name="T28" fmla="*/ 3 w 94"/>
                <a:gd name="T29" fmla="*/ 1 h 94"/>
                <a:gd name="T30" fmla="*/ 3 w 94"/>
                <a:gd name="T31" fmla="*/ 1 h 94"/>
                <a:gd name="T32" fmla="*/ 3 w 94"/>
                <a:gd name="T33" fmla="*/ 1 h 94"/>
                <a:gd name="T34" fmla="*/ 3 w 94"/>
                <a:gd name="T35" fmla="*/ 1 h 94"/>
                <a:gd name="T36" fmla="*/ 3 w 94"/>
                <a:gd name="T37" fmla="*/ 2 h 94"/>
                <a:gd name="T38" fmla="*/ 3 w 94"/>
                <a:gd name="T39" fmla="*/ 2 h 94"/>
                <a:gd name="T40" fmla="*/ 3 w 94"/>
                <a:gd name="T41" fmla="*/ 2 h 94"/>
                <a:gd name="T42" fmla="*/ 3 w 94"/>
                <a:gd name="T43" fmla="*/ 2 h 94"/>
                <a:gd name="T44" fmla="*/ 3 w 94"/>
                <a:gd name="T45" fmla="*/ 2 h 94"/>
                <a:gd name="T46" fmla="*/ 3 w 94"/>
                <a:gd name="T47" fmla="*/ 2 h 94"/>
                <a:gd name="T48" fmla="*/ 3 w 94"/>
                <a:gd name="T49" fmla="*/ 3 h 94"/>
                <a:gd name="T50" fmla="*/ 3 w 94"/>
                <a:gd name="T51" fmla="*/ 3 h 94"/>
                <a:gd name="T52" fmla="*/ 3 w 94"/>
                <a:gd name="T53" fmla="*/ 3 h 94"/>
                <a:gd name="T54" fmla="*/ 3 w 94"/>
                <a:gd name="T55" fmla="*/ 3 h 94"/>
                <a:gd name="T56" fmla="*/ 3 w 94"/>
                <a:gd name="T57" fmla="*/ 3 h 94"/>
                <a:gd name="T58" fmla="*/ 1 w 94"/>
                <a:gd name="T59" fmla="*/ 4 h 94"/>
                <a:gd name="T60" fmla="*/ 1 w 94"/>
                <a:gd name="T61" fmla="*/ 4 h 94"/>
                <a:gd name="T62" fmla="*/ 1 w 94"/>
                <a:gd name="T63" fmla="*/ 4 h 94"/>
                <a:gd name="T64" fmla="*/ 1 w 94"/>
                <a:gd name="T65" fmla="*/ 4 h 94"/>
                <a:gd name="T66" fmla="*/ 1 w 94"/>
                <a:gd name="T67" fmla="*/ 4 h 94"/>
                <a:gd name="T68" fmla="*/ 1 w 94"/>
                <a:gd name="T69" fmla="*/ 3 h 94"/>
                <a:gd name="T70" fmla="*/ 1 w 94"/>
                <a:gd name="T71" fmla="*/ 3 h 94"/>
                <a:gd name="T72" fmla="*/ 1 w 94"/>
                <a:gd name="T73" fmla="*/ 3 h 94"/>
                <a:gd name="T74" fmla="*/ 1 w 94"/>
                <a:gd name="T75" fmla="*/ 3 h 94"/>
                <a:gd name="T76" fmla="*/ 1 w 94"/>
                <a:gd name="T77" fmla="*/ 3 h 94"/>
                <a:gd name="T78" fmla="*/ 0 w 94"/>
                <a:gd name="T79" fmla="*/ 2 h 94"/>
                <a:gd name="T80" fmla="*/ 0 w 94"/>
                <a:gd name="T81" fmla="*/ 2 h 94"/>
                <a:gd name="T82" fmla="*/ 0 w 94"/>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4"/>
                <a:gd name="T128" fmla="*/ 94 w 94"/>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4">
                  <a:moveTo>
                    <a:pt x="0" y="47"/>
                  </a:moveTo>
                  <a:lnTo>
                    <a:pt x="0" y="43"/>
                  </a:lnTo>
                  <a:lnTo>
                    <a:pt x="0" y="37"/>
                  </a:lnTo>
                  <a:lnTo>
                    <a:pt x="4" y="29"/>
                  </a:lnTo>
                  <a:lnTo>
                    <a:pt x="8" y="22"/>
                  </a:lnTo>
                  <a:lnTo>
                    <a:pt x="14" y="14"/>
                  </a:lnTo>
                  <a:lnTo>
                    <a:pt x="20" y="8"/>
                  </a:lnTo>
                  <a:lnTo>
                    <a:pt x="27" y="4"/>
                  </a:lnTo>
                  <a:lnTo>
                    <a:pt x="37" y="2"/>
                  </a:lnTo>
                  <a:lnTo>
                    <a:pt x="41" y="0"/>
                  </a:lnTo>
                  <a:lnTo>
                    <a:pt x="47" y="0"/>
                  </a:lnTo>
                  <a:lnTo>
                    <a:pt x="51" y="0"/>
                  </a:lnTo>
                  <a:lnTo>
                    <a:pt x="57" y="2"/>
                  </a:lnTo>
                  <a:lnTo>
                    <a:pt x="65" y="4"/>
                  </a:lnTo>
                  <a:lnTo>
                    <a:pt x="73" y="8"/>
                  </a:lnTo>
                  <a:lnTo>
                    <a:pt x="81" y="14"/>
                  </a:lnTo>
                  <a:lnTo>
                    <a:pt x="87" y="22"/>
                  </a:lnTo>
                  <a:lnTo>
                    <a:pt x="91" y="29"/>
                  </a:lnTo>
                  <a:lnTo>
                    <a:pt x="92" y="37"/>
                  </a:lnTo>
                  <a:lnTo>
                    <a:pt x="94" y="43"/>
                  </a:lnTo>
                  <a:lnTo>
                    <a:pt x="94" y="47"/>
                  </a:lnTo>
                  <a:lnTo>
                    <a:pt x="94" y="51"/>
                  </a:lnTo>
                  <a:lnTo>
                    <a:pt x="92" y="57"/>
                  </a:lnTo>
                  <a:lnTo>
                    <a:pt x="91" y="65"/>
                  </a:lnTo>
                  <a:lnTo>
                    <a:pt x="87" y="73"/>
                  </a:lnTo>
                  <a:lnTo>
                    <a:pt x="81" y="81"/>
                  </a:lnTo>
                  <a:lnTo>
                    <a:pt x="73" y="87"/>
                  </a:lnTo>
                  <a:lnTo>
                    <a:pt x="65" y="91"/>
                  </a:lnTo>
                  <a:lnTo>
                    <a:pt x="57" y="94"/>
                  </a:lnTo>
                  <a:lnTo>
                    <a:pt x="51" y="94"/>
                  </a:lnTo>
                  <a:lnTo>
                    <a:pt x="47" y="94"/>
                  </a:lnTo>
                  <a:lnTo>
                    <a:pt x="41" y="94"/>
                  </a:lnTo>
                  <a:lnTo>
                    <a:pt x="37" y="94"/>
                  </a:lnTo>
                  <a:lnTo>
                    <a:pt x="27" y="91"/>
                  </a:lnTo>
                  <a:lnTo>
                    <a:pt x="20" y="87"/>
                  </a:lnTo>
                  <a:lnTo>
                    <a:pt x="14" y="81"/>
                  </a:lnTo>
                  <a:lnTo>
                    <a:pt x="8" y="73"/>
                  </a:lnTo>
                  <a:lnTo>
                    <a:pt x="4" y="65"/>
                  </a:lnTo>
                  <a:lnTo>
                    <a:pt x="0" y="57"/>
                  </a:lnTo>
                  <a:lnTo>
                    <a:pt x="0" y="51"/>
                  </a:lnTo>
                  <a:lnTo>
                    <a:pt x="0" y="47"/>
                  </a:lnTo>
                  <a:close/>
                </a:path>
              </a:pathLst>
            </a:custGeom>
            <a:solidFill>
              <a:srgbClr val="000000"/>
            </a:solidFill>
            <a:ln w="9525">
              <a:noFill/>
              <a:round/>
              <a:headEnd/>
              <a:tailEnd/>
            </a:ln>
          </p:spPr>
          <p:txBody>
            <a:bodyPr/>
            <a:lstStyle/>
            <a:p>
              <a:endParaRPr lang="en-US"/>
            </a:p>
          </p:txBody>
        </p:sp>
        <p:sp>
          <p:nvSpPr>
            <p:cNvPr id="102442" name="Freeform 46"/>
            <p:cNvSpPr>
              <a:spLocks/>
            </p:cNvSpPr>
            <p:nvPr/>
          </p:nvSpPr>
          <p:spPr bwMode="auto">
            <a:xfrm>
              <a:off x="4963" y="2100"/>
              <a:ext cx="47" cy="48"/>
            </a:xfrm>
            <a:custGeom>
              <a:avLst/>
              <a:gdLst>
                <a:gd name="T0" fmla="*/ 0 w 94"/>
                <a:gd name="T1" fmla="*/ 2 h 94"/>
                <a:gd name="T2" fmla="*/ 0 w 94"/>
                <a:gd name="T3" fmla="*/ 2 h 94"/>
                <a:gd name="T4" fmla="*/ 0 w 94"/>
                <a:gd name="T5" fmla="*/ 2 h 94"/>
                <a:gd name="T6" fmla="*/ 1 w 94"/>
                <a:gd name="T7" fmla="*/ 1 h 94"/>
                <a:gd name="T8" fmla="*/ 1 w 94"/>
                <a:gd name="T9" fmla="*/ 1 h 94"/>
                <a:gd name="T10" fmla="*/ 1 w 94"/>
                <a:gd name="T11" fmla="*/ 1 h 94"/>
                <a:gd name="T12" fmla="*/ 1 w 94"/>
                <a:gd name="T13" fmla="*/ 1 h 94"/>
                <a:gd name="T14" fmla="*/ 1 w 94"/>
                <a:gd name="T15" fmla="*/ 1 h 94"/>
                <a:gd name="T16" fmla="*/ 1 w 94"/>
                <a:gd name="T17" fmla="*/ 1 h 94"/>
                <a:gd name="T18" fmla="*/ 1 w 94"/>
                <a:gd name="T19" fmla="*/ 0 h 94"/>
                <a:gd name="T20" fmla="*/ 1 w 94"/>
                <a:gd name="T21" fmla="*/ 0 h 94"/>
                <a:gd name="T22" fmla="*/ 1 w 94"/>
                <a:gd name="T23" fmla="*/ 0 h 94"/>
                <a:gd name="T24" fmla="*/ 1 w 94"/>
                <a:gd name="T25" fmla="*/ 1 h 94"/>
                <a:gd name="T26" fmla="*/ 3 w 94"/>
                <a:gd name="T27" fmla="*/ 1 h 94"/>
                <a:gd name="T28" fmla="*/ 3 w 94"/>
                <a:gd name="T29" fmla="*/ 1 h 94"/>
                <a:gd name="T30" fmla="*/ 3 w 94"/>
                <a:gd name="T31" fmla="*/ 1 h 94"/>
                <a:gd name="T32" fmla="*/ 3 w 94"/>
                <a:gd name="T33" fmla="*/ 1 h 94"/>
                <a:gd name="T34" fmla="*/ 3 w 94"/>
                <a:gd name="T35" fmla="*/ 1 h 94"/>
                <a:gd name="T36" fmla="*/ 3 w 94"/>
                <a:gd name="T37" fmla="*/ 2 h 94"/>
                <a:gd name="T38" fmla="*/ 3 w 94"/>
                <a:gd name="T39" fmla="*/ 2 h 94"/>
                <a:gd name="T40" fmla="*/ 3 w 94"/>
                <a:gd name="T41" fmla="*/ 2 h 94"/>
                <a:gd name="T42" fmla="*/ 3 w 94"/>
                <a:gd name="T43" fmla="*/ 2 h 94"/>
                <a:gd name="T44" fmla="*/ 3 w 94"/>
                <a:gd name="T45" fmla="*/ 2 h 94"/>
                <a:gd name="T46" fmla="*/ 3 w 94"/>
                <a:gd name="T47" fmla="*/ 2 h 94"/>
                <a:gd name="T48" fmla="*/ 3 w 94"/>
                <a:gd name="T49" fmla="*/ 3 h 94"/>
                <a:gd name="T50" fmla="*/ 3 w 94"/>
                <a:gd name="T51" fmla="*/ 3 h 94"/>
                <a:gd name="T52" fmla="*/ 3 w 94"/>
                <a:gd name="T53" fmla="*/ 3 h 94"/>
                <a:gd name="T54" fmla="*/ 3 w 94"/>
                <a:gd name="T55" fmla="*/ 3 h 94"/>
                <a:gd name="T56" fmla="*/ 3 w 94"/>
                <a:gd name="T57" fmla="*/ 3 h 94"/>
                <a:gd name="T58" fmla="*/ 1 w 94"/>
                <a:gd name="T59" fmla="*/ 4 h 94"/>
                <a:gd name="T60" fmla="*/ 1 w 94"/>
                <a:gd name="T61" fmla="*/ 4 h 94"/>
                <a:gd name="T62" fmla="*/ 1 w 94"/>
                <a:gd name="T63" fmla="*/ 4 h 94"/>
                <a:gd name="T64" fmla="*/ 1 w 94"/>
                <a:gd name="T65" fmla="*/ 4 h 94"/>
                <a:gd name="T66" fmla="*/ 1 w 94"/>
                <a:gd name="T67" fmla="*/ 4 h 94"/>
                <a:gd name="T68" fmla="*/ 1 w 94"/>
                <a:gd name="T69" fmla="*/ 3 h 94"/>
                <a:gd name="T70" fmla="*/ 1 w 94"/>
                <a:gd name="T71" fmla="*/ 3 h 94"/>
                <a:gd name="T72" fmla="*/ 1 w 94"/>
                <a:gd name="T73" fmla="*/ 3 h 94"/>
                <a:gd name="T74" fmla="*/ 1 w 94"/>
                <a:gd name="T75" fmla="*/ 3 h 94"/>
                <a:gd name="T76" fmla="*/ 1 w 94"/>
                <a:gd name="T77" fmla="*/ 3 h 94"/>
                <a:gd name="T78" fmla="*/ 0 w 94"/>
                <a:gd name="T79" fmla="*/ 2 h 94"/>
                <a:gd name="T80" fmla="*/ 0 w 94"/>
                <a:gd name="T81" fmla="*/ 2 h 94"/>
                <a:gd name="T82" fmla="*/ 0 w 94"/>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4"/>
                <a:gd name="T128" fmla="*/ 94 w 94"/>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4">
                  <a:moveTo>
                    <a:pt x="0" y="47"/>
                  </a:moveTo>
                  <a:lnTo>
                    <a:pt x="0" y="43"/>
                  </a:lnTo>
                  <a:lnTo>
                    <a:pt x="0" y="37"/>
                  </a:lnTo>
                  <a:lnTo>
                    <a:pt x="4" y="29"/>
                  </a:lnTo>
                  <a:lnTo>
                    <a:pt x="8" y="22"/>
                  </a:lnTo>
                  <a:lnTo>
                    <a:pt x="14" y="14"/>
                  </a:lnTo>
                  <a:lnTo>
                    <a:pt x="20" y="8"/>
                  </a:lnTo>
                  <a:lnTo>
                    <a:pt x="27" y="4"/>
                  </a:lnTo>
                  <a:lnTo>
                    <a:pt x="37" y="2"/>
                  </a:lnTo>
                  <a:lnTo>
                    <a:pt x="41" y="0"/>
                  </a:lnTo>
                  <a:lnTo>
                    <a:pt x="47" y="0"/>
                  </a:lnTo>
                  <a:lnTo>
                    <a:pt x="51" y="0"/>
                  </a:lnTo>
                  <a:lnTo>
                    <a:pt x="57" y="2"/>
                  </a:lnTo>
                  <a:lnTo>
                    <a:pt x="65" y="4"/>
                  </a:lnTo>
                  <a:lnTo>
                    <a:pt x="73" y="8"/>
                  </a:lnTo>
                  <a:lnTo>
                    <a:pt x="81" y="14"/>
                  </a:lnTo>
                  <a:lnTo>
                    <a:pt x="87" y="22"/>
                  </a:lnTo>
                  <a:lnTo>
                    <a:pt x="91" y="29"/>
                  </a:lnTo>
                  <a:lnTo>
                    <a:pt x="92" y="37"/>
                  </a:lnTo>
                  <a:lnTo>
                    <a:pt x="94" y="43"/>
                  </a:lnTo>
                  <a:lnTo>
                    <a:pt x="94" y="47"/>
                  </a:lnTo>
                  <a:lnTo>
                    <a:pt x="94" y="51"/>
                  </a:lnTo>
                  <a:lnTo>
                    <a:pt x="92" y="57"/>
                  </a:lnTo>
                  <a:lnTo>
                    <a:pt x="91" y="65"/>
                  </a:lnTo>
                  <a:lnTo>
                    <a:pt x="87" y="73"/>
                  </a:lnTo>
                  <a:lnTo>
                    <a:pt x="81" y="81"/>
                  </a:lnTo>
                  <a:lnTo>
                    <a:pt x="73" y="87"/>
                  </a:lnTo>
                  <a:lnTo>
                    <a:pt x="65" y="91"/>
                  </a:lnTo>
                  <a:lnTo>
                    <a:pt x="57" y="94"/>
                  </a:lnTo>
                  <a:lnTo>
                    <a:pt x="51" y="94"/>
                  </a:lnTo>
                  <a:lnTo>
                    <a:pt x="47" y="94"/>
                  </a:lnTo>
                  <a:lnTo>
                    <a:pt x="41" y="94"/>
                  </a:lnTo>
                  <a:lnTo>
                    <a:pt x="37" y="94"/>
                  </a:lnTo>
                  <a:lnTo>
                    <a:pt x="27" y="91"/>
                  </a:lnTo>
                  <a:lnTo>
                    <a:pt x="20" y="87"/>
                  </a:lnTo>
                  <a:lnTo>
                    <a:pt x="14" y="81"/>
                  </a:lnTo>
                  <a:lnTo>
                    <a:pt x="8" y="73"/>
                  </a:lnTo>
                  <a:lnTo>
                    <a:pt x="4" y="65"/>
                  </a:lnTo>
                  <a:lnTo>
                    <a:pt x="0" y="57"/>
                  </a:lnTo>
                  <a:lnTo>
                    <a:pt x="0" y="51"/>
                  </a:lnTo>
                  <a:lnTo>
                    <a:pt x="0" y="47"/>
                  </a:lnTo>
                </a:path>
              </a:pathLst>
            </a:custGeom>
            <a:noFill/>
            <a:ln w="4763">
              <a:solidFill>
                <a:srgbClr val="000000"/>
              </a:solidFill>
              <a:round/>
              <a:headEnd/>
              <a:tailEnd/>
            </a:ln>
          </p:spPr>
          <p:txBody>
            <a:bodyPr/>
            <a:lstStyle/>
            <a:p>
              <a:endParaRPr lang="en-US"/>
            </a:p>
          </p:txBody>
        </p:sp>
        <p:sp>
          <p:nvSpPr>
            <p:cNvPr id="102443" name="Freeform 47"/>
            <p:cNvSpPr>
              <a:spLocks/>
            </p:cNvSpPr>
            <p:nvPr/>
          </p:nvSpPr>
          <p:spPr bwMode="auto">
            <a:xfrm>
              <a:off x="5081" y="2455"/>
              <a:ext cx="48" cy="48"/>
            </a:xfrm>
            <a:custGeom>
              <a:avLst/>
              <a:gdLst>
                <a:gd name="T0" fmla="*/ 0 w 95"/>
                <a:gd name="T1" fmla="*/ 2 h 94"/>
                <a:gd name="T2" fmla="*/ 0 w 95"/>
                <a:gd name="T3" fmla="*/ 2 h 94"/>
                <a:gd name="T4" fmla="*/ 0 w 95"/>
                <a:gd name="T5" fmla="*/ 2 h 94"/>
                <a:gd name="T6" fmla="*/ 1 w 95"/>
                <a:gd name="T7" fmla="*/ 1 h 94"/>
                <a:gd name="T8" fmla="*/ 1 w 95"/>
                <a:gd name="T9" fmla="*/ 1 h 94"/>
                <a:gd name="T10" fmla="*/ 1 w 95"/>
                <a:gd name="T11" fmla="*/ 1 h 94"/>
                <a:gd name="T12" fmla="*/ 1 w 95"/>
                <a:gd name="T13" fmla="*/ 1 h 94"/>
                <a:gd name="T14" fmla="*/ 1 w 95"/>
                <a:gd name="T15" fmla="*/ 1 h 94"/>
                <a:gd name="T16" fmla="*/ 2 w 95"/>
                <a:gd name="T17" fmla="*/ 1 h 94"/>
                <a:gd name="T18" fmla="*/ 2 w 95"/>
                <a:gd name="T19" fmla="*/ 0 h 94"/>
                <a:gd name="T20" fmla="*/ 2 w 95"/>
                <a:gd name="T21" fmla="*/ 0 h 94"/>
                <a:gd name="T22" fmla="*/ 2 w 95"/>
                <a:gd name="T23" fmla="*/ 0 h 94"/>
                <a:gd name="T24" fmla="*/ 2 w 95"/>
                <a:gd name="T25" fmla="*/ 1 h 94"/>
                <a:gd name="T26" fmla="*/ 3 w 95"/>
                <a:gd name="T27" fmla="*/ 1 h 94"/>
                <a:gd name="T28" fmla="*/ 3 w 95"/>
                <a:gd name="T29" fmla="*/ 1 h 94"/>
                <a:gd name="T30" fmla="*/ 3 w 95"/>
                <a:gd name="T31" fmla="*/ 1 h 94"/>
                <a:gd name="T32" fmla="*/ 3 w 95"/>
                <a:gd name="T33" fmla="*/ 1 h 94"/>
                <a:gd name="T34" fmla="*/ 3 w 95"/>
                <a:gd name="T35" fmla="*/ 1 h 94"/>
                <a:gd name="T36" fmla="*/ 3 w 95"/>
                <a:gd name="T37" fmla="*/ 2 h 94"/>
                <a:gd name="T38" fmla="*/ 3 w 95"/>
                <a:gd name="T39" fmla="*/ 2 h 94"/>
                <a:gd name="T40" fmla="*/ 3 w 95"/>
                <a:gd name="T41" fmla="*/ 2 h 94"/>
                <a:gd name="T42" fmla="*/ 3 w 95"/>
                <a:gd name="T43" fmla="*/ 2 h 94"/>
                <a:gd name="T44" fmla="*/ 3 w 95"/>
                <a:gd name="T45" fmla="*/ 2 h 94"/>
                <a:gd name="T46" fmla="*/ 3 w 95"/>
                <a:gd name="T47" fmla="*/ 2 h 94"/>
                <a:gd name="T48" fmla="*/ 3 w 95"/>
                <a:gd name="T49" fmla="*/ 3 h 94"/>
                <a:gd name="T50" fmla="*/ 3 w 95"/>
                <a:gd name="T51" fmla="*/ 3 h 94"/>
                <a:gd name="T52" fmla="*/ 3 w 95"/>
                <a:gd name="T53" fmla="*/ 3 h 94"/>
                <a:gd name="T54" fmla="*/ 3 w 95"/>
                <a:gd name="T55" fmla="*/ 3 h 94"/>
                <a:gd name="T56" fmla="*/ 3 w 95"/>
                <a:gd name="T57" fmla="*/ 3 h 94"/>
                <a:gd name="T58" fmla="*/ 2 w 95"/>
                <a:gd name="T59" fmla="*/ 4 h 94"/>
                <a:gd name="T60" fmla="*/ 2 w 95"/>
                <a:gd name="T61" fmla="*/ 4 h 94"/>
                <a:gd name="T62" fmla="*/ 2 w 95"/>
                <a:gd name="T63" fmla="*/ 4 h 94"/>
                <a:gd name="T64" fmla="*/ 2 w 95"/>
                <a:gd name="T65" fmla="*/ 4 h 94"/>
                <a:gd name="T66" fmla="*/ 2 w 95"/>
                <a:gd name="T67" fmla="*/ 4 h 94"/>
                <a:gd name="T68" fmla="*/ 1 w 95"/>
                <a:gd name="T69" fmla="*/ 3 h 94"/>
                <a:gd name="T70" fmla="*/ 1 w 95"/>
                <a:gd name="T71" fmla="*/ 3 h 94"/>
                <a:gd name="T72" fmla="*/ 1 w 95"/>
                <a:gd name="T73" fmla="*/ 3 h 94"/>
                <a:gd name="T74" fmla="*/ 1 w 95"/>
                <a:gd name="T75" fmla="*/ 3 h 94"/>
                <a:gd name="T76" fmla="*/ 1 w 95"/>
                <a:gd name="T77" fmla="*/ 3 h 94"/>
                <a:gd name="T78" fmla="*/ 0 w 95"/>
                <a:gd name="T79" fmla="*/ 2 h 94"/>
                <a:gd name="T80" fmla="*/ 0 w 95"/>
                <a:gd name="T81" fmla="*/ 2 h 94"/>
                <a:gd name="T82" fmla="*/ 0 w 95"/>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4"/>
                <a:gd name="T128" fmla="*/ 95 w 9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4">
                  <a:moveTo>
                    <a:pt x="0" y="47"/>
                  </a:moveTo>
                  <a:lnTo>
                    <a:pt x="0" y="43"/>
                  </a:lnTo>
                  <a:lnTo>
                    <a:pt x="0" y="37"/>
                  </a:lnTo>
                  <a:lnTo>
                    <a:pt x="4" y="29"/>
                  </a:lnTo>
                  <a:lnTo>
                    <a:pt x="8" y="21"/>
                  </a:lnTo>
                  <a:lnTo>
                    <a:pt x="14" y="13"/>
                  </a:lnTo>
                  <a:lnTo>
                    <a:pt x="20" y="8"/>
                  </a:lnTo>
                  <a:lnTo>
                    <a:pt x="28" y="4"/>
                  </a:lnTo>
                  <a:lnTo>
                    <a:pt x="38" y="2"/>
                  </a:lnTo>
                  <a:lnTo>
                    <a:pt x="42" y="0"/>
                  </a:lnTo>
                  <a:lnTo>
                    <a:pt x="48" y="0"/>
                  </a:lnTo>
                  <a:lnTo>
                    <a:pt x="52" y="0"/>
                  </a:lnTo>
                  <a:lnTo>
                    <a:pt x="58" y="2"/>
                  </a:lnTo>
                  <a:lnTo>
                    <a:pt x="66" y="4"/>
                  </a:lnTo>
                  <a:lnTo>
                    <a:pt x="73" y="8"/>
                  </a:lnTo>
                  <a:lnTo>
                    <a:pt x="81" y="13"/>
                  </a:lnTo>
                  <a:lnTo>
                    <a:pt x="87" y="21"/>
                  </a:lnTo>
                  <a:lnTo>
                    <a:pt x="91" y="29"/>
                  </a:lnTo>
                  <a:lnTo>
                    <a:pt x="93" y="37"/>
                  </a:lnTo>
                  <a:lnTo>
                    <a:pt x="95" y="43"/>
                  </a:lnTo>
                  <a:lnTo>
                    <a:pt x="95" y="47"/>
                  </a:lnTo>
                  <a:lnTo>
                    <a:pt x="95" y="51"/>
                  </a:lnTo>
                  <a:lnTo>
                    <a:pt x="93" y="57"/>
                  </a:lnTo>
                  <a:lnTo>
                    <a:pt x="91" y="65"/>
                  </a:lnTo>
                  <a:lnTo>
                    <a:pt x="87" y="73"/>
                  </a:lnTo>
                  <a:lnTo>
                    <a:pt x="81" y="81"/>
                  </a:lnTo>
                  <a:lnTo>
                    <a:pt x="73" y="86"/>
                  </a:lnTo>
                  <a:lnTo>
                    <a:pt x="66" y="90"/>
                  </a:lnTo>
                  <a:lnTo>
                    <a:pt x="58" y="94"/>
                  </a:lnTo>
                  <a:lnTo>
                    <a:pt x="52" y="94"/>
                  </a:lnTo>
                  <a:lnTo>
                    <a:pt x="48" y="94"/>
                  </a:lnTo>
                  <a:lnTo>
                    <a:pt x="42" y="94"/>
                  </a:lnTo>
                  <a:lnTo>
                    <a:pt x="38" y="94"/>
                  </a:lnTo>
                  <a:lnTo>
                    <a:pt x="28" y="90"/>
                  </a:lnTo>
                  <a:lnTo>
                    <a:pt x="20" y="86"/>
                  </a:lnTo>
                  <a:lnTo>
                    <a:pt x="14" y="81"/>
                  </a:lnTo>
                  <a:lnTo>
                    <a:pt x="8" y="73"/>
                  </a:lnTo>
                  <a:lnTo>
                    <a:pt x="4" y="65"/>
                  </a:lnTo>
                  <a:lnTo>
                    <a:pt x="0" y="57"/>
                  </a:lnTo>
                  <a:lnTo>
                    <a:pt x="0" y="51"/>
                  </a:lnTo>
                  <a:lnTo>
                    <a:pt x="0" y="47"/>
                  </a:lnTo>
                  <a:close/>
                </a:path>
              </a:pathLst>
            </a:custGeom>
            <a:solidFill>
              <a:srgbClr val="000000"/>
            </a:solidFill>
            <a:ln w="9525">
              <a:noFill/>
              <a:round/>
              <a:headEnd/>
              <a:tailEnd/>
            </a:ln>
          </p:spPr>
          <p:txBody>
            <a:bodyPr/>
            <a:lstStyle/>
            <a:p>
              <a:endParaRPr lang="en-US"/>
            </a:p>
          </p:txBody>
        </p:sp>
        <p:sp>
          <p:nvSpPr>
            <p:cNvPr id="102444" name="Freeform 48"/>
            <p:cNvSpPr>
              <a:spLocks/>
            </p:cNvSpPr>
            <p:nvPr/>
          </p:nvSpPr>
          <p:spPr bwMode="auto">
            <a:xfrm>
              <a:off x="5081" y="2455"/>
              <a:ext cx="48" cy="48"/>
            </a:xfrm>
            <a:custGeom>
              <a:avLst/>
              <a:gdLst>
                <a:gd name="T0" fmla="*/ 0 w 95"/>
                <a:gd name="T1" fmla="*/ 2 h 94"/>
                <a:gd name="T2" fmla="*/ 0 w 95"/>
                <a:gd name="T3" fmla="*/ 2 h 94"/>
                <a:gd name="T4" fmla="*/ 0 w 95"/>
                <a:gd name="T5" fmla="*/ 2 h 94"/>
                <a:gd name="T6" fmla="*/ 1 w 95"/>
                <a:gd name="T7" fmla="*/ 1 h 94"/>
                <a:gd name="T8" fmla="*/ 1 w 95"/>
                <a:gd name="T9" fmla="*/ 1 h 94"/>
                <a:gd name="T10" fmla="*/ 1 w 95"/>
                <a:gd name="T11" fmla="*/ 1 h 94"/>
                <a:gd name="T12" fmla="*/ 1 w 95"/>
                <a:gd name="T13" fmla="*/ 1 h 94"/>
                <a:gd name="T14" fmla="*/ 1 w 95"/>
                <a:gd name="T15" fmla="*/ 1 h 94"/>
                <a:gd name="T16" fmla="*/ 2 w 95"/>
                <a:gd name="T17" fmla="*/ 1 h 94"/>
                <a:gd name="T18" fmla="*/ 2 w 95"/>
                <a:gd name="T19" fmla="*/ 0 h 94"/>
                <a:gd name="T20" fmla="*/ 2 w 95"/>
                <a:gd name="T21" fmla="*/ 0 h 94"/>
                <a:gd name="T22" fmla="*/ 2 w 95"/>
                <a:gd name="T23" fmla="*/ 0 h 94"/>
                <a:gd name="T24" fmla="*/ 2 w 95"/>
                <a:gd name="T25" fmla="*/ 1 h 94"/>
                <a:gd name="T26" fmla="*/ 3 w 95"/>
                <a:gd name="T27" fmla="*/ 1 h 94"/>
                <a:gd name="T28" fmla="*/ 3 w 95"/>
                <a:gd name="T29" fmla="*/ 1 h 94"/>
                <a:gd name="T30" fmla="*/ 3 w 95"/>
                <a:gd name="T31" fmla="*/ 1 h 94"/>
                <a:gd name="T32" fmla="*/ 3 w 95"/>
                <a:gd name="T33" fmla="*/ 1 h 94"/>
                <a:gd name="T34" fmla="*/ 3 w 95"/>
                <a:gd name="T35" fmla="*/ 1 h 94"/>
                <a:gd name="T36" fmla="*/ 3 w 95"/>
                <a:gd name="T37" fmla="*/ 2 h 94"/>
                <a:gd name="T38" fmla="*/ 3 w 95"/>
                <a:gd name="T39" fmla="*/ 2 h 94"/>
                <a:gd name="T40" fmla="*/ 3 w 95"/>
                <a:gd name="T41" fmla="*/ 2 h 94"/>
                <a:gd name="T42" fmla="*/ 3 w 95"/>
                <a:gd name="T43" fmla="*/ 2 h 94"/>
                <a:gd name="T44" fmla="*/ 3 w 95"/>
                <a:gd name="T45" fmla="*/ 2 h 94"/>
                <a:gd name="T46" fmla="*/ 3 w 95"/>
                <a:gd name="T47" fmla="*/ 2 h 94"/>
                <a:gd name="T48" fmla="*/ 3 w 95"/>
                <a:gd name="T49" fmla="*/ 3 h 94"/>
                <a:gd name="T50" fmla="*/ 3 w 95"/>
                <a:gd name="T51" fmla="*/ 3 h 94"/>
                <a:gd name="T52" fmla="*/ 3 w 95"/>
                <a:gd name="T53" fmla="*/ 3 h 94"/>
                <a:gd name="T54" fmla="*/ 3 w 95"/>
                <a:gd name="T55" fmla="*/ 3 h 94"/>
                <a:gd name="T56" fmla="*/ 3 w 95"/>
                <a:gd name="T57" fmla="*/ 3 h 94"/>
                <a:gd name="T58" fmla="*/ 2 w 95"/>
                <a:gd name="T59" fmla="*/ 4 h 94"/>
                <a:gd name="T60" fmla="*/ 2 w 95"/>
                <a:gd name="T61" fmla="*/ 4 h 94"/>
                <a:gd name="T62" fmla="*/ 2 w 95"/>
                <a:gd name="T63" fmla="*/ 4 h 94"/>
                <a:gd name="T64" fmla="*/ 2 w 95"/>
                <a:gd name="T65" fmla="*/ 4 h 94"/>
                <a:gd name="T66" fmla="*/ 2 w 95"/>
                <a:gd name="T67" fmla="*/ 4 h 94"/>
                <a:gd name="T68" fmla="*/ 1 w 95"/>
                <a:gd name="T69" fmla="*/ 3 h 94"/>
                <a:gd name="T70" fmla="*/ 1 w 95"/>
                <a:gd name="T71" fmla="*/ 3 h 94"/>
                <a:gd name="T72" fmla="*/ 1 w 95"/>
                <a:gd name="T73" fmla="*/ 3 h 94"/>
                <a:gd name="T74" fmla="*/ 1 w 95"/>
                <a:gd name="T75" fmla="*/ 3 h 94"/>
                <a:gd name="T76" fmla="*/ 1 w 95"/>
                <a:gd name="T77" fmla="*/ 3 h 94"/>
                <a:gd name="T78" fmla="*/ 0 w 95"/>
                <a:gd name="T79" fmla="*/ 2 h 94"/>
                <a:gd name="T80" fmla="*/ 0 w 95"/>
                <a:gd name="T81" fmla="*/ 2 h 94"/>
                <a:gd name="T82" fmla="*/ 0 w 95"/>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4"/>
                <a:gd name="T128" fmla="*/ 95 w 9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4">
                  <a:moveTo>
                    <a:pt x="0" y="47"/>
                  </a:moveTo>
                  <a:lnTo>
                    <a:pt x="0" y="43"/>
                  </a:lnTo>
                  <a:lnTo>
                    <a:pt x="0" y="37"/>
                  </a:lnTo>
                  <a:lnTo>
                    <a:pt x="4" y="29"/>
                  </a:lnTo>
                  <a:lnTo>
                    <a:pt x="8" y="21"/>
                  </a:lnTo>
                  <a:lnTo>
                    <a:pt x="14" y="13"/>
                  </a:lnTo>
                  <a:lnTo>
                    <a:pt x="20" y="8"/>
                  </a:lnTo>
                  <a:lnTo>
                    <a:pt x="28" y="4"/>
                  </a:lnTo>
                  <a:lnTo>
                    <a:pt x="38" y="2"/>
                  </a:lnTo>
                  <a:lnTo>
                    <a:pt x="42" y="0"/>
                  </a:lnTo>
                  <a:lnTo>
                    <a:pt x="48" y="0"/>
                  </a:lnTo>
                  <a:lnTo>
                    <a:pt x="52" y="0"/>
                  </a:lnTo>
                  <a:lnTo>
                    <a:pt x="58" y="2"/>
                  </a:lnTo>
                  <a:lnTo>
                    <a:pt x="66" y="4"/>
                  </a:lnTo>
                  <a:lnTo>
                    <a:pt x="73" y="8"/>
                  </a:lnTo>
                  <a:lnTo>
                    <a:pt x="81" y="13"/>
                  </a:lnTo>
                  <a:lnTo>
                    <a:pt x="87" y="21"/>
                  </a:lnTo>
                  <a:lnTo>
                    <a:pt x="91" y="29"/>
                  </a:lnTo>
                  <a:lnTo>
                    <a:pt x="93" y="37"/>
                  </a:lnTo>
                  <a:lnTo>
                    <a:pt x="95" y="43"/>
                  </a:lnTo>
                  <a:lnTo>
                    <a:pt x="95" y="47"/>
                  </a:lnTo>
                  <a:lnTo>
                    <a:pt x="95" y="51"/>
                  </a:lnTo>
                  <a:lnTo>
                    <a:pt x="93" y="57"/>
                  </a:lnTo>
                  <a:lnTo>
                    <a:pt x="91" y="65"/>
                  </a:lnTo>
                  <a:lnTo>
                    <a:pt x="87" y="73"/>
                  </a:lnTo>
                  <a:lnTo>
                    <a:pt x="81" y="81"/>
                  </a:lnTo>
                  <a:lnTo>
                    <a:pt x="73" y="86"/>
                  </a:lnTo>
                  <a:lnTo>
                    <a:pt x="66" y="90"/>
                  </a:lnTo>
                  <a:lnTo>
                    <a:pt x="58" y="94"/>
                  </a:lnTo>
                  <a:lnTo>
                    <a:pt x="52" y="94"/>
                  </a:lnTo>
                  <a:lnTo>
                    <a:pt x="48" y="94"/>
                  </a:lnTo>
                  <a:lnTo>
                    <a:pt x="42" y="94"/>
                  </a:lnTo>
                  <a:lnTo>
                    <a:pt x="38" y="94"/>
                  </a:lnTo>
                  <a:lnTo>
                    <a:pt x="28" y="90"/>
                  </a:lnTo>
                  <a:lnTo>
                    <a:pt x="20" y="86"/>
                  </a:lnTo>
                  <a:lnTo>
                    <a:pt x="14" y="81"/>
                  </a:lnTo>
                  <a:lnTo>
                    <a:pt x="8" y="73"/>
                  </a:lnTo>
                  <a:lnTo>
                    <a:pt x="4" y="65"/>
                  </a:lnTo>
                  <a:lnTo>
                    <a:pt x="0" y="57"/>
                  </a:lnTo>
                  <a:lnTo>
                    <a:pt x="0" y="51"/>
                  </a:lnTo>
                  <a:lnTo>
                    <a:pt x="0" y="47"/>
                  </a:lnTo>
                </a:path>
              </a:pathLst>
            </a:custGeom>
            <a:noFill/>
            <a:ln w="4763">
              <a:solidFill>
                <a:srgbClr val="000000"/>
              </a:solidFill>
              <a:round/>
              <a:headEnd/>
              <a:tailEnd/>
            </a:ln>
          </p:spPr>
          <p:txBody>
            <a:bodyPr/>
            <a:lstStyle/>
            <a:p>
              <a:endParaRPr lang="en-US"/>
            </a:p>
          </p:txBody>
        </p:sp>
        <p:sp>
          <p:nvSpPr>
            <p:cNvPr id="102445" name="Freeform 49"/>
            <p:cNvSpPr>
              <a:spLocks/>
            </p:cNvSpPr>
            <p:nvPr/>
          </p:nvSpPr>
          <p:spPr bwMode="auto">
            <a:xfrm>
              <a:off x="4253" y="2810"/>
              <a:ext cx="47" cy="48"/>
            </a:xfrm>
            <a:custGeom>
              <a:avLst/>
              <a:gdLst>
                <a:gd name="T0" fmla="*/ 0 w 95"/>
                <a:gd name="T1" fmla="*/ 2 h 94"/>
                <a:gd name="T2" fmla="*/ 0 w 95"/>
                <a:gd name="T3" fmla="*/ 2 h 94"/>
                <a:gd name="T4" fmla="*/ 0 w 95"/>
                <a:gd name="T5" fmla="*/ 2 h 94"/>
                <a:gd name="T6" fmla="*/ 0 w 95"/>
                <a:gd name="T7" fmla="*/ 1 h 94"/>
                <a:gd name="T8" fmla="*/ 0 w 95"/>
                <a:gd name="T9" fmla="*/ 1 h 94"/>
                <a:gd name="T10" fmla="*/ 0 w 95"/>
                <a:gd name="T11" fmla="*/ 1 h 94"/>
                <a:gd name="T12" fmla="*/ 0 w 95"/>
                <a:gd name="T13" fmla="*/ 1 h 94"/>
                <a:gd name="T14" fmla="*/ 0 w 95"/>
                <a:gd name="T15" fmla="*/ 1 h 94"/>
                <a:gd name="T16" fmla="*/ 1 w 95"/>
                <a:gd name="T17" fmla="*/ 0 h 94"/>
                <a:gd name="T18" fmla="*/ 1 w 95"/>
                <a:gd name="T19" fmla="*/ 0 h 94"/>
                <a:gd name="T20" fmla="*/ 1 w 95"/>
                <a:gd name="T21" fmla="*/ 0 h 94"/>
                <a:gd name="T22" fmla="*/ 1 w 95"/>
                <a:gd name="T23" fmla="*/ 0 h 94"/>
                <a:gd name="T24" fmla="*/ 1 w 95"/>
                <a:gd name="T25" fmla="*/ 0 h 94"/>
                <a:gd name="T26" fmla="*/ 2 w 95"/>
                <a:gd name="T27" fmla="*/ 1 h 94"/>
                <a:gd name="T28" fmla="*/ 2 w 95"/>
                <a:gd name="T29" fmla="*/ 1 h 94"/>
                <a:gd name="T30" fmla="*/ 2 w 95"/>
                <a:gd name="T31" fmla="*/ 1 h 94"/>
                <a:gd name="T32" fmla="*/ 2 w 95"/>
                <a:gd name="T33" fmla="*/ 1 h 94"/>
                <a:gd name="T34" fmla="*/ 2 w 95"/>
                <a:gd name="T35" fmla="*/ 1 h 94"/>
                <a:gd name="T36" fmla="*/ 2 w 95"/>
                <a:gd name="T37" fmla="*/ 2 h 94"/>
                <a:gd name="T38" fmla="*/ 2 w 95"/>
                <a:gd name="T39" fmla="*/ 2 h 94"/>
                <a:gd name="T40" fmla="*/ 2 w 95"/>
                <a:gd name="T41" fmla="*/ 2 h 94"/>
                <a:gd name="T42" fmla="*/ 2 w 95"/>
                <a:gd name="T43" fmla="*/ 2 h 94"/>
                <a:gd name="T44" fmla="*/ 2 w 95"/>
                <a:gd name="T45" fmla="*/ 2 h 94"/>
                <a:gd name="T46" fmla="*/ 2 w 95"/>
                <a:gd name="T47" fmla="*/ 2 h 94"/>
                <a:gd name="T48" fmla="*/ 2 w 95"/>
                <a:gd name="T49" fmla="*/ 3 h 94"/>
                <a:gd name="T50" fmla="*/ 2 w 95"/>
                <a:gd name="T51" fmla="*/ 3 h 94"/>
                <a:gd name="T52" fmla="*/ 2 w 95"/>
                <a:gd name="T53" fmla="*/ 3 h 94"/>
                <a:gd name="T54" fmla="*/ 2 w 95"/>
                <a:gd name="T55" fmla="*/ 3 h 94"/>
                <a:gd name="T56" fmla="*/ 2 w 95"/>
                <a:gd name="T57" fmla="*/ 3 h 94"/>
                <a:gd name="T58" fmla="*/ 1 w 95"/>
                <a:gd name="T59" fmla="*/ 3 h 94"/>
                <a:gd name="T60" fmla="*/ 1 w 95"/>
                <a:gd name="T61" fmla="*/ 4 h 94"/>
                <a:gd name="T62" fmla="*/ 1 w 95"/>
                <a:gd name="T63" fmla="*/ 4 h 94"/>
                <a:gd name="T64" fmla="*/ 1 w 95"/>
                <a:gd name="T65" fmla="*/ 4 h 94"/>
                <a:gd name="T66" fmla="*/ 1 w 95"/>
                <a:gd name="T67" fmla="*/ 3 h 94"/>
                <a:gd name="T68" fmla="*/ 0 w 95"/>
                <a:gd name="T69" fmla="*/ 3 h 94"/>
                <a:gd name="T70" fmla="*/ 0 w 95"/>
                <a:gd name="T71" fmla="*/ 3 h 94"/>
                <a:gd name="T72" fmla="*/ 0 w 95"/>
                <a:gd name="T73" fmla="*/ 3 h 94"/>
                <a:gd name="T74" fmla="*/ 0 w 95"/>
                <a:gd name="T75" fmla="*/ 3 h 94"/>
                <a:gd name="T76" fmla="*/ 0 w 95"/>
                <a:gd name="T77" fmla="*/ 3 h 94"/>
                <a:gd name="T78" fmla="*/ 0 w 95"/>
                <a:gd name="T79" fmla="*/ 2 h 94"/>
                <a:gd name="T80" fmla="*/ 0 w 95"/>
                <a:gd name="T81" fmla="*/ 2 h 94"/>
                <a:gd name="T82" fmla="*/ 0 w 95"/>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4"/>
                <a:gd name="T128" fmla="*/ 95 w 9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4">
                  <a:moveTo>
                    <a:pt x="0" y="47"/>
                  </a:moveTo>
                  <a:lnTo>
                    <a:pt x="0" y="41"/>
                  </a:lnTo>
                  <a:lnTo>
                    <a:pt x="0" y="37"/>
                  </a:lnTo>
                  <a:lnTo>
                    <a:pt x="4" y="29"/>
                  </a:lnTo>
                  <a:lnTo>
                    <a:pt x="8" y="19"/>
                  </a:lnTo>
                  <a:lnTo>
                    <a:pt x="14" y="13"/>
                  </a:lnTo>
                  <a:lnTo>
                    <a:pt x="20" y="7"/>
                  </a:lnTo>
                  <a:lnTo>
                    <a:pt x="27" y="3"/>
                  </a:lnTo>
                  <a:lnTo>
                    <a:pt x="37" y="0"/>
                  </a:lnTo>
                  <a:lnTo>
                    <a:pt x="41" y="0"/>
                  </a:lnTo>
                  <a:lnTo>
                    <a:pt x="47" y="0"/>
                  </a:lnTo>
                  <a:lnTo>
                    <a:pt x="51" y="0"/>
                  </a:lnTo>
                  <a:lnTo>
                    <a:pt x="57" y="0"/>
                  </a:lnTo>
                  <a:lnTo>
                    <a:pt x="65" y="3"/>
                  </a:lnTo>
                  <a:lnTo>
                    <a:pt x="73" y="7"/>
                  </a:lnTo>
                  <a:lnTo>
                    <a:pt x="81" y="13"/>
                  </a:lnTo>
                  <a:lnTo>
                    <a:pt x="87" y="19"/>
                  </a:lnTo>
                  <a:lnTo>
                    <a:pt x="91" y="29"/>
                  </a:lnTo>
                  <a:lnTo>
                    <a:pt x="93" y="37"/>
                  </a:lnTo>
                  <a:lnTo>
                    <a:pt x="95" y="41"/>
                  </a:lnTo>
                  <a:lnTo>
                    <a:pt x="95" y="47"/>
                  </a:lnTo>
                  <a:lnTo>
                    <a:pt x="95" y="51"/>
                  </a:lnTo>
                  <a:lnTo>
                    <a:pt x="93" y="57"/>
                  </a:lnTo>
                  <a:lnTo>
                    <a:pt x="91" y="65"/>
                  </a:lnTo>
                  <a:lnTo>
                    <a:pt x="87" y="73"/>
                  </a:lnTo>
                  <a:lnTo>
                    <a:pt x="81" y="80"/>
                  </a:lnTo>
                  <a:lnTo>
                    <a:pt x="73" y="86"/>
                  </a:lnTo>
                  <a:lnTo>
                    <a:pt x="65" y="90"/>
                  </a:lnTo>
                  <a:lnTo>
                    <a:pt x="57" y="92"/>
                  </a:lnTo>
                  <a:lnTo>
                    <a:pt x="51" y="94"/>
                  </a:lnTo>
                  <a:lnTo>
                    <a:pt x="47" y="94"/>
                  </a:lnTo>
                  <a:lnTo>
                    <a:pt x="41" y="94"/>
                  </a:lnTo>
                  <a:lnTo>
                    <a:pt x="37" y="92"/>
                  </a:lnTo>
                  <a:lnTo>
                    <a:pt x="27" y="90"/>
                  </a:lnTo>
                  <a:lnTo>
                    <a:pt x="20" y="86"/>
                  </a:lnTo>
                  <a:lnTo>
                    <a:pt x="14" y="80"/>
                  </a:lnTo>
                  <a:lnTo>
                    <a:pt x="8" y="73"/>
                  </a:lnTo>
                  <a:lnTo>
                    <a:pt x="4" y="65"/>
                  </a:lnTo>
                  <a:lnTo>
                    <a:pt x="0" y="57"/>
                  </a:lnTo>
                  <a:lnTo>
                    <a:pt x="0" y="51"/>
                  </a:lnTo>
                  <a:lnTo>
                    <a:pt x="0" y="47"/>
                  </a:lnTo>
                  <a:close/>
                </a:path>
              </a:pathLst>
            </a:custGeom>
            <a:solidFill>
              <a:srgbClr val="000000"/>
            </a:solidFill>
            <a:ln w="9525">
              <a:noFill/>
              <a:round/>
              <a:headEnd/>
              <a:tailEnd/>
            </a:ln>
          </p:spPr>
          <p:txBody>
            <a:bodyPr/>
            <a:lstStyle/>
            <a:p>
              <a:endParaRPr lang="en-US"/>
            </a:p>
          </p:txBody>
        </p:sp>
        <p:sp>
          <p:nvSpPr>
            <p:cNvPr id="102446" name="Freeform 50"/>
            <p:cNvSpPr>
              <a:spLocks/>
            </p:cNvSpPr>
            <p:nvPr/>
          </p:nvSpPr>
          <p:spPr bwMode="auto">
            <a:xfrm>
              <a:off x="4253" y="2810"/>
              <a:ext cx="47" cy="48"/>
            </a:xfrm>
            <a:custGeom>
              <a:avLst/>
              <a:gdLst>
                <a:gd name="T0" fmla="*/ 0 w 95"/>
                <a:gd name="T1" fmla="*/ 2 h 94"/>
                <a:gd name="T2" fmla="*/ 0 w 95"/>
                <a:gd name="T3" fmla="*/ 2 h 94"/>
                <a:gd name="T4" fmla="*/ 0 w 95"/>
                <a:gd name="T5" fmla="*/ 2 h 94"/>
                <a:gd name="T6" fmla="*/ 0 w 95"/>
                <a:gd name="T7" fmla="*/ 1 h 94"/>
                <a:gd name="T8" fmla="*/ 0 w 95"/>
                <a:gd name="T9" fmla="*/ 1 h 94"/>
                <a:gd name="T10" fmla="*/ 0 w 95"/>
                <a:gd name="T11" fmla="*/ 1 h 94"/>
                <a:gd name="T12" fmla="*/ 0 w 95"/>
                <a:gd name="T13" fmla="*/ 1 h 94"/>
                <a:gd name="T14" fmla="*/ 0 w 95"/>
                <a:gd name="T15" fmla="*/ 1 h 94"/>
                <a:gd name="T16" fmla="*/ 1 w 95"/>
                <a:gd name="T17" fmla="*/ 0 h 94"/>
                <a:gd name="T18" fmla="*/ 1 w 95"/>
                <a:gd name="T19" fmla="*/ 0 h 94"/>
                <a:gd name="T20" fmla="*/ 1 w 95"/>
                <a:gd name="T21" fmla="*/ 0 h 94"/>
                <a:gd name="T22" fmla="*/ 1 w 95"/>
                <a:gd name="T23" fmla="*/ 0 h 94"/>
                <a:gd name="T24" fmla="*/ 1 w 95"/>
                <a:gd name="T25" fmla="*/ 0 h 94"/>
                <a:gd name="T26" fmla="*/ 2 w 95"/>
                <a:gd name="T27" fmla="*/ 1 h 94"/>
                <a:gd name="T28" fmla="*/ 2 w 95"/>
                <a:gd name="T29" fmla="*/ 1 h 94"/>
                <a:gd name="T30" fmla="*/ 2 w 95"/>
                <a:gd name="T31" fmla="*/ 1 h 94"/>
                <a:gd name="T32" fmla="*/ 2 w 95"/>
                <a:gd name="T33" fmla="*/ 1 h 94"/>
                <a:gd name="T34" fmla="*/ 2 w 95"/>
                <a:gd name="T35" fmla="*/ 1 h 94"/>
                <a:gd name="T36" fmla="*/ 2 w 95"/>
                <a:gd name="T37" fmla="*/ 2 h 94"/>
                <a:gd name="T38" fmla="*/ 2 w 95"/>
                <a:gd name="T39" fmla="*/ 2 h 94"/>
                <a:gd name="T40" fmla="*/ 2 w 95"/>
                <a:gd name="T41" fmla="*/ 2 h 94"/>
                <a:gd name="T42" fmla="*/ 2 w 95"/>
                <a:gd name="T43" fmla="*/ 2 h 94"/>
                <a:gd name="T44" fmla="*/ 2 w 95"/>
                <a:gd name="T45" fmla="*/ 2 h 94"/>
                <a:gd name="T46" fmla="*/ 2 w 95"/>
                <a:gd name="T47" fmla="*/ 2 h 94"/>
                <a:gd name="T48" fmla="*/ 2 w 95"/>
                <a:gd name="T49" fmla="*/ 3 h 94"/>
                <a:gd name="T50" fmla="*/ 2 w 95"/>
                <a:gd name="T51" fmla="*/ 3 h 94"/>
                <a:gd name="T52" fmla="*/ 2 w 95"/>
                <a:gd name="T53" fmla="*/ 3 h 94"/>
                <a:gd name="T54" fmla="*/ 2 w 95"/>
                <a:gd name="T55" fmla="*/ 3 h 94"/>
                <a:gd name="T56" fmla="*/ 2 w 95"/>
                <a:gd name="T57" fmla="*/ 3 h 94"/>
                <a:gd name="T58" fmla="*/ 1 w 95"/>
                <a:gd name="T59" fmla="*/ 3 h 94"/>
                <a:gd name="T60" fmla="*/ 1 w 95"/>
                <a:gd name="T61" fmla="*/ 4 h 94"/>
                <a:gd name="T62" fmla="*/ 1 w 95"/>
                <a:gd name="T63" fmla="*/ 4 h 94"/>
                <a:gd name="T64" fmla="*/ 1 w 95"/>
                <a:gd name="T65" fmla="*/ 4 h 94"/>
                <a:gd name="T66" fmla="*/ 1 w 95"/>
                <a:gd name="T67" fmla="*/ 3 h 94"/>
                <a:gd name="T68" fmla="*/ 0 w 95"/>
                <a:gd name="T69" fmla="*/ 3 h 94"/>
                <a:gd name="T70" fmla="*/ 0 w 95"/>
                <a:gd name="T71" fmla="*/ 3 h 94"/>
                <a:gd name="T72" fmla="*/ 0 w 95"/>
                <a:gd name="T73" fmla="*/ 3 h 94"/>
                <a:gd name="T74" fmla="*/ 0 w 95"/>
                <a:gd name="T75" fmla="*/ 3 h 94"/>
                <a:gd name="T76" fmla="*/ 0 w 95"/>
                <a:gd name="T77" fmla="*/ 3 h 94"/>
                <a:gd name="T78" fmla="*/ 0 w 95"/>
                <a:gd name="T79" fmla="*/ 2 h 94"/>
                <a:gd name="T80" fmla="*/ 0 w 95"/>
                <a:gd name="T81" fmla="*/ 2 h 94"/>
                <a:gd name="T82" fmla="*/ 0 w 95"/>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5"/>
                <a:gd name="T127" fmla="*/ 0 h 94"/>
                <a:gd name="T128" fmla="*/ 95 w 9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5" h="94">
                  <a:moveTo>
                    <a:pt x="0" y="47"/>
                  </a:moveTo>
                  <a:lnTo>
                    <a:pt x="0" y="41"/>
                  </a:lnTo>
                  <a:lnTo>
                    <a:pt x="0" y="37"/>
                  </a:lnTo>
                  <a:lnTo>
                    <a:pt x="4" y="29"/>
                  </a:lnTo>
                  <a:lnTo>
                    <a:pt x="8" y="19"/>
                  </a:lnTo>
                  <a:lnTo>
                    <a:pt x="14" y="13"/>
                  </a:lnTo>
                  <a:lnTo>
                    <a:pt x="20" y="7"/>
                  </a:lnTo>
                  <a:lnTo>
                    <a:pt x="27" y="3"/>
                  </a:lnTo>
                  <a:lnTo>
                    <a:pt x="37" y="0"/>
                  </a:lnTo>
                  <a:lnTo>
                    <a:pt x="41" y="0"/>
                  </a:lnTo>
                  <a:lnTo>
                    <a:pt x="47" y="0"/>
                  </a:lnTo>
                  <a:lnTo>
                    <a:pt x="51" y="0"/>
                  </a:lnTo>
                  <a:lnTo>
                    <a:pt x="57" y="0"/>
                  </a:lnTo>
                  <a:lnTo>
                    <a:pt x="65" y="3"/>
                  </a:lnTo>
                  <a:lnTo>
                    <a:pt x="73" y="7"/>
                  </a:lnTo>
                  <a:lnTo>
                    <a:pt x="81" y="13"/>
                  </a:lnTo>
                  <a:lnTo>
                    <a:pt x="87" y="19"/>
                  </a:lnTo>
                  <a:lnTo>
                    <a:pt x="91" y="29"/>
                  </a:lnTo>
                  <a:lnTo>
                    <a:pt x="93" y="37"/>
                  </a:lnTo>
                  <a:lnTo>
                    <a:pt x="95" y="41"/>
                  </a:lnTo>
                  <a:lnTo>
                    <a:pt x="95" y="47"/>
                  </a:lnTo>
                  <a:lnTo>
                    <a:pt x="95" y="51"/>
                  </a:lnTo>
                  <a:lnTo>
                    <a:pt x="93" y="57"/>
                  </a:lnTo>
                  <a:lnTo>
                    <a:pt x="91" y="65"/>
                  </a:lnTo>
                  <a:lnTo>
                    <a:pt x="87" y="73"/>
                  </a:lnTo>
                  <a:lnTo>
                    <a:pt x="81" y="80"/>
                  </a:lnTo>
                  <a:lnTo>
                    <a:pt x="73" y="86"/>
                  </a:lnTo>
                  <a:lnTo>
                    <a:pt x="65" y="90"/>
                  </a:lnTo>
                  <a:lnTo>
                    <a:pt x="57" y="92"/>
                  </a:lnTo>
                  <a:lnTo>
                    <a:pt x="51" y="94"/>
                  </a:lnTo>
                  <a:lnTo>
                    <a:pt x="47" y="94"/>
                  </a:lnTo>
                  <a:lnTo>
                    <a:pt x="41" y="94"/>
                  </a:lnTo>
                  <a:lnTo>
                    <a:pt x="37" y="92"/>
                  </a:lnTo>
                  <a:lnTo>
                    <a:pt x="27" y="90"/>
                  </a:lnTo>
                  <a:lnTo>
                    <a:pt x="20" y="86"/>
                  </a:lnTo>
                  <a:lnTo>
                    <a:pt x="14" y="80"/>
                  </a:lnTo>
                  <a:lnTo>
                    <a:pt x="8" y="73"/>
                  </a:lnTo>
                  <a:lnTo>
                    <a:pt x="4" y="65"/>
                  </a:lnTo>
                  <a:lnTo>
                    <a:pt x="0" y="57"/>
                  </a:lnTo>
                  <a:lnTo>
                    <a:pt x="0" y="51"/>
                  </a:lnTo>
                  <a:lnTo>
                    <a:pt x="0" y="47"/>
                  </a:lnTo>
                </a:path>
              </a:pathLst>
            </a:custGeom>
            <a:noFill/>
            <a:ln w="4763">
              <a:solidFill>
                <a:srgbClr val="000000"/>
              </a:solidFill>
              <a:round/>
              <a:headEnd/>
              <a:tailEnd/>
            </a:ln>
          </p:spPr>
          <p:txBody>
            <a:bodyPr/>
            <a:lstStyle/>
            <a:p>
              <a:endParaRPr lang="en-US"/>
            </a:p>
          </p:txBody>
        </p:sp>
        <p:sp>
          <p:nvSpPr>
            <p:cNvPr id="102447" name="Freeform 51"/>
            <p:cNvSpPr>
              <a:spLocks/>
            </p:cNvSpPr>
            <p:nvPr/>
          </p:nvSpPr>
          <p:spPr bwMode="auto">
            <a:xfrm>
              <a:off x="4608" y="2929"/>
              <a:ext cx="47" cy="47"/>
            </a:xfrm>
            <a:custGeom>
              <a:avLst/>
              <a:gdLst>
                <a:gd name="T0" fmla="*/ 0 w 94"/>
                <a:gd name="T1" fmla="*/ 1 h 95"/>
                <a:gd name="T2" fmla="*/ 0 w 94"/>
                <a:gd name="T3" fmla="*/ 1 h 95"/>
                <a:gd name="T4" fmla="*/ 0 w 94"/>
                <a:gd name="T5" fmla="*/ 1 h 95"/>
                <a:gd name="T6" fmla="*/ 1 w 94"/>
                <a:gd name="T7" fmla="*/ 0 h 95"/>
                <a:gd name="T8" fmla="*/ 1 w 94"/>
                <a:gd name="T9" fmla="*/ 0 h 95"/>
                <a:gd name="T10" fmla="*/ 1 w 94"/>
                <a:gd name="T11" fmla="*/ 0 h 95"/>
                <a:gd name="T12" fmla="*/ 1 w 94"/>
                <a:gd name="T13" fmla="*/ 0 h 95"/>
                <a:gd name="T14" fmla="*/ 1 w 94"/>
                <a:gd name="T15" fmla="*/ 0 h 95"/>
                <a:gd name="T16" fmla="*/ 1 w 94"/>
                <a:gd name="T17" fmla="*/ 0 h 95"/>
                <a:gd name="T18" fmla="*/ 1 w 94"/>
                <a:gd name="T19" fmla="*/ 0 h 95"/>
                <a:gd name="T20" fmla="*/ 1 w 94"/>
                <a:gd name="T21" fmla="*/ 0 h 95"/>
                <a:gd name="T22" fmla="*/ 1 w 94"/>
                <a:gd name="T23" fmla="*/ 0 h 95"/>
                <a:gd name="T24" fmla="*/ 1 w 94"/>
                <a:gd name="T25" fmla="*/ 0 h 95"/>
                <a:gd name="T26" fmla="*/ 3 w 94"/>
                <a:gd name="T27" fmla="*/ 0 h 95"/>
                <a:gd name="T28" fmla="*/ 3 w 94"/>
                <a:gd name="T29" fmla="*/ 0 h 95"/>
                <a:gd name="T30" fmla="*/ 3 w 94"/>
                <a:gd name="T31" fmla="*/ 0 h 95"/>
                <a:gd name="T32" fmla="*/ 3 w 94"/>
                <a:gd name="T33" fmla="*/ 0 h 95"/>
                <a:gd name="T34" fmla="*/ 3 w 94"/>
                <a:gd name="T35" fmla="*/ 0 h 95"/>
                <a:gd name="T36" fmla="*/ 3 w 94"/>
                <a:gd name="T37" fmla="*/ 1 h 95"/>
                <a:gd name="T38" fmla="*/ 3 w 94"/>
                <a:gd name="T39" fmla="*/ 1 h 95"/>
                <a:gd name="T40" fmla="*/ 3 w 94"/>
                <a:gd name="T41" fmla="*/ 1 h 95"/>
                <a:gd name="T42" fmla="*/ 3 w 94"/>
                <a:gd name="T43" fmla="*/ 1 h 95"/>
                <a:gd name="T44" fmla="*/ 3 w 94"/>
                <a:gd name="T45" fmla="*/ 1 h 95"/>
                <a:gd name="T46" fmla="*/ 3 w 94"/>
                <a:gd name="T47" fmla="*/ 1 h 95"/>
                <a:gd name="T48" fmla="*/ 3 w 94"/>
                <a:gd name="T49" fmla="*/ 2 h 95"/>
                <a:gd name="T50" fmla="*/ 3 w 94"/>
                <a:gd name="T51" fmla="*/ 2 h 95"/>
                <a:gd name="T52" fmla="*/ 3 w 94"/>
                <a:gd name="T53" fmla="*/ 2 h 95"/>
                <a:gd name="T54" fmla="*/ 3 w 94"/>
                <a:gd name="T55" fmla="*/ 2 h 95"/>
                <a:gd name="T56" fmla="*/ 3 w 94"/>
                <a:gd name="T57" fmla="*/ 2 h 95"/>
                <a:gd name="T58" fmla="*/ 1 w 94"/>
                <a:gd name="T59" fmla="*/ 2 h 95"/>
                <a:gd name="T60" fmla="*/ 1 w 94"/>
                <a:gd name="T61" fmla="*/ 2 h 95"/>
                <a:gd name="T62" fmla="*/ 1 w 94"/>
                <a:gd name="T63" fmla="*/ 2 h 95"/>
                <a:gd name="T64" fmla="*/ 1 w 94"/>
                <a:gd name="T65" fmla="*/ 2 h 95"/>
                <a:gd name="T66" fmla="*/ 1 w 94"/>
                <a:gd name="T67" fmla="*/ 2 h 95"/>
                <a:gd name="T68" fmla="*/ 1 w 94"/>
                <a:gd name="T69" fmla="*/ 2 h 95"/>
                <a:gd name="T70" fmla="*/ 1 w 94"/>
                <a:gd name="T71" fmla="*/ 2 h 95"/>
                <a:gd name="T72" fmla="*/ 1 w 94"/>
                <a:gd name="T73" fmla="*/ 2 h 95"/>
                <a:gd name="T74" fmla="*/ 1 w 94"/>
                <a:gd name="T75" fmla="*/ 2 h 95"/>
                <a:gd name="T76" fmla="*/ 1 w 94"/>
                <a:gd name="T77" fmla="*/ 2 h 95"/>
                <a:gd name="T78" fmla="*/ 0 w 94"/>
                <a:gd name="T79" fmla="*/ 1 h 95"/>
                <a:gd name="T80" fmla="*/ 0 w 94"/>
                <a:gd name="T81" fmla="*/ 1 h 95"/>
                <a:gd name="T82" fmla="*/ 0 w 94"/>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5"/>
                <a:gd name="T128" fmla="*/ 94 w 94"/>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5">
                  <a:moveTo>
                    <a:pt x="0" y="48"/>
                  </a:moveTo>
                  <a:lnTo>
                    <a:pt x="0" y="44"/>
                  </a:lnTo>
                  <a:lnTo>
                    <a:pt x="0" y="38"/>
                  </a:lnTo>
                  <a:lnTo>
                    <a:pt x="4" y="30"/>
                  </a:lnTo>
                  <a:lnTo>
                    <a:pt x="8" y="22"/>
                  </a:lnTo>
                  <a:lnTo>
                    <a:pt x="14" y="14"/>
                  </a:lnTo>
                  <a:lnTo>
                    <a:pt x="20" y="8"/>
                  </a:lnTo>
                  <a:lnTo>
                    <a:pt x="27" y="4"/>
                  </a:lnTo>
                  <a:lnTo>
                    <a:pt x="37" y="2"/>
                  </a:lnTo>
                  <a:lnTo>
                    <a:pt x="41" y="0"/>
                  </a:lnTo>
                  <a:lnTo>
                    <a:pt x="47" y="0"/>
                  </a:lnTo>
                  <a:lnTo>
                    <a:pt x="51" y="0"/>
                  </a:lnTo>
                  <a:lnTo>
                    <a:pt x="57" y="2"/>
                  </a:lnTo>
                  <a:lnTo>
                    <a:pt x="65" y="4"/>
                  </a:lnTo>
                  <a:lnTo>
                    <a:pt x="73" y="8"/>
                  </a:lnTo>
                  <a:lnTo>
                    <a:pt x="81" y="14"/>
                  </a:lnTo>
                  <a:lnTo>
                    <a:pt x="87" y="22"/>
                  </a:lnTo>
                  <a:lnTo>
                    <a:pt x="91" y="30"/>
                  </a:lnTo>
                  <a:lnTo>
                    <a:pt x="93" y="38"/>
                  </a:lnTo>
                  <a:lnTo>
                    <a:pt x="94" y="44"/>
                  </a:lnTo>
                  <a:lnTo>
                    <a:pt x="94" y="48"/>
                  </a:lnTo>
                  <a:lnTo>
                    <a:pt x="94" y="51"/>
                  </a:lnTo>
                  <a:lnTo>
                    <a:pt x="93" y="57"/>
                  </a:lnTo>
                  <a:lnTo>
                    <a:pt x="91" y="65"/>
                  </a:lnTo>
                  <a:lnTo>
                    <a:pt x="87" y="73"/>
                  </a:lnTo>
                  <a:lnTo>
                    <a:pt x="81" y="81"/>
                  </a:lnTo>
                  <a:lnTo>
                    <a:pt x="73" y="87"/>
                  </a:lnTo>
                  <a:lnTo>
                    <a:pt x="65" y="91"/>
                  </a:lnTo>
                  <a:lnTo>
                    <a:pt x="57" y="95"/>
                  </a:lnTo>
                  <a:lnTo>
                    <a:pt x="51" y="95"/>
                  </a:lnTo>
                  <a:lnTo>
                    <a:pt x="47" y="95"/>
                  </a:lnTo>
                  <a:lnTo>
                    <a:pt x="41" y="95"/>
                  </a:lnTo>
                  <a:lnTo>
                    <a:pt x="37" y="95"/>
                  </a:lnTo>
                  <a:lnTo>
                    <a:pt x="27" y="91"/>
                  </a:lnTo>
                  <a:lnTo>
                    <a:pt x="20" y="87"/>
                  </a:lnTo>
                  <a:lnTo>
                    <a:pt x="14" y="81"/>
                  </a:lnTo>
                  <a:lnTo>
                    <a:pt x="8" y="73"/>
                  </a:lnTo>
                  <a:lnTo>
                    <a:pt x="4" y="65"/>
                  </a:lnTo>
                  <a:lnTo>
                    <a:pt x="0" y="57"/>
                  </a:lnTo>
                  <a:lnTo>
                    <a:pt x="0" y="51"/>
                  </a:lnTo>
                  <a:lnTo>
                    <a:pt x="0" y="48"/>
                  </a:lnTo>
                  <a:close/>
                </a:path>
              </a:pathLst>
            </a:custGeom>
            <a:solidFill>
              <a:srgbClr val="000000"/>
            </a:solidFill>
            <a:ln w="9525">
              <a:noFill/>
              <a:round/>
              <a:headEnd/>
              <a:tailEnd/>
            </a:ln>
          </p:spPr>
          <p:txBody>
            <a:bodyPr/>
            <a:lstStyle/>
            <a:p>
              <a:endParaRPr lang="en-US"/>
            </a:p>
          </p:txBody>
        </p:sp>
        <p:sp>
          <p:nvSpPr>
            <p:cNvPr id="102448" name="Freeform 52"/>
            <p:cNvSpPr>
              <a:spLocks/>
            </p:cNvSpPr>
            <p:nvPr/>
          </p:nvSpPr>
          <p:spPr bwMode="auto">
            <a:xfrm>
              <a:off x="4608" y="2929"/>
              <a:ext cx="47" cy="47"/>
            </a:xfrm>
            <a:custGeom>
              <a:avLst/>
              <a:gdLst>
                <a:gd name="T0" fmla="*/ 0 w 94"/>
                <a:gd name="T1" fmla="*/ 1 h 95"/>
                <a:gd name="T2" fmla="*/ 0 w 94"/>
                <a:gd name="T3" fmla="*/ 1 h 95"/>
                <a:gd name="T4" fmla="*/ 0 w 94"/>
                <a:gd name="T5" fmla="*/ 1 h 95"/>
                <a:gd name="T6" fmla="*/ 1 w 94"/>
                <a:gd name="T7" fmla="*/ 0 h 95"/>
                <a:gd name="T8" fmla="*/ 1 w 94"/>
                <a:gd name="T9" fmla="*/ 0 h 95"/>
                <a:gd name="T10" fmla="*/ 1 w 94"/>
                <a:gd name="T11" fmla="*/ 0 h 95"/>
                <a:gd name="T12" fmla="*/ 1 w 94"/>
                <a:gd name="T13" fmla="*/ 0 h 95"/>
                <a:gd name="T14" fmla="*/ 1 w 94"/>
                <a:gd name="T15" fmla="*/ 0 h 95"/>
                <a:gd name="T16" fmla="*/ 1 w 94"/>
                <a:gd name="T17" fmla="*/ 0 h 95"/>
                <a:gd name="T18" fmla="*/ 1 w 94"/>
                <a:gd name="T19" fmla="*/ 0 h 95"/>
                <a:gd name="T20" fmla="*/ 1 w 94"/>
                <a:gd name="T21" fmla="*/ 0 h 95"/>
                <a:gd name="T22" fmla="*/ 1 w 94"/>
                <a:gd name="T23" fmla="*/ 0 h 95"/>
                <a:gd name="T24" fmla="*/ 1 w 94"/>
                <a:gd name="T25" fmla="*/ 0 h 95"/>
                <a:gd name="T26" fmla="*/ 3 w 94"/>
                <a:gd name="T27" fmla="*/ 0 h 95"/>
                <a:gd name="T28" fmla="*/ 3 w 94"/>
                <a:gd name="T29" fmla="*/ 0 h 95"/>
                <a:gd name="T30" fmla="*/ 3 w 94"/>
                <a:gd name="T31" fmla="*/ 0 h 95"/>
                <a:gd name="T32" fmla="*/ 3 w 94"/>
                <a:gd name="T33" fmla="*/ 0 h 95"/>
                <a:gd name="T34" fmla="*/ 3 w 94"/>
                <a:gd name="T35" fmla="*/ 0 h 95"/>
                <a:gd name="T36" fmla="*/ 3 w 94"/>
                <a:gd name="T37" fmla="*/ 1 h 95"/>
                <a:gd name="T38" fmla="*/ 3 w 94"/>
                <a:gd name="T39" fmla="*/ 1 h 95"/>
                <a:gd name="T40" fmla="*/ 3 w 94"/>
                <a:gd name="T41" fmla="*/ 1 h 95"/>
                <a:gd name="T42" fmla="*/ 3 w 94"/>
                <a:gd name="T43" fmla="*/ 1 h 95"/>
                <a:gd name="T44" fmla="*/ 3 w 94"/>
                <a:gd name="T45" fmla="*/ 1 h 95"/>
                <a:gd name="T46" fmla="*/ 3 w 94"/>
                <a:gd name="T47" fmla="*/ 1 h 95"/>
                <a:gd name="T48" fmla="*/ 3 w 94"/>
                <a:gd name="T49" fmla="*/ 2 h 95"/>
                <a:gd name="T50" fmla="*/ 3 w 94"/>
                <a:gd name="T51" fmla="*/ 2 h 95"/>
                <a:gd name="T52" fmla="*/ 3 w 94"/>
                <a:gd name="T53" fmla="*/ 2 h 95"/>
                <a:gd name="T54" fmla="*/ 3 w 94"/>
                <a:gd name="T55" fmla="*/ 2 h 95"/>
                <a:gd name="T56" fmla="*/ 3 w 94"/>
                <a:gd name="T57" fmla="*/ 2 h 95"/>
                <a:gd name="T58" fmla="*/ 1 w 94"/>
                <a:gd name="T59" fmla="*/ 2 h 95"/>
                <a:gd name="T60" fmla="*/ 1 w 94"/>
                <a:gd name="T61" fmla="*/ 2 h 95"/>
                <a:gd name="T62" fmla="*/ 1 w 94"/>
                <a:gd name="T63" fmla="*/ 2 h 95"/>
                <a:gd name="T64" fmla="*/ 1 w 94"/>
                <a:gd name="T65" fmla="*/ 2 h 95"/>
                <a:gd name="T66" fmla="*/ 1 w 94"/>
                <a:gd name="T67" fmla="*/ 2 h 95"/>
                <a:gd name="T68" fmla="*/ 1 w 94"/>
                <a:gd name="T69" fmla="*/ 2 h 95"/>
                <a:gd name="T70" fmla="*/ 1 w 94"/>
                <a:gd name="T71" fmla="*/ 2 h 95"/>
                <a:gd name="T72" fmla="*/ 1 w 94"/>
                <a:gd name="T73" fmla="*/ 2 h 95"/>
                <a:gd name="T74" fmla="*/ 1 w 94"/>
                <a:gd name="T75" fmla="*/ 2 h 95"/>
                <a:gd name="T76" fmla="*/ 1 w 94"/>
                <a:gd name="T77" fmla="*/ 2 h 95"/>
                <a:gd name="T78" fmla="*/ 0 w 94"/>
                <a:gd name="T79" fmla="*/ 1 h 95"/>
                <a:gd name="T80" fmla="*/ 0 w 94"/>
                <a:gd name="T81" fmla="*/ 1 h 95"/>
                <a:gd name="T82" fmla="*/ 0 w 94"/>
                <a:gd name="T83" fmla="*/ 1 h 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5"/>
                <a:gd name="T128" fmla="*/ 94 w 94"/>
                <a:gd name="T129" fmla="*/ 95 h 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5">
                  <a:moveTo>
                    <a:pt x="0" y="48"/>
                  </a:moveTo>
                  <a:lnTo>
                    <a:pt x="0" y="44"/>
                  </a:lnTo>
                  <a:lnTo>
                    <a:pt x="0" y="38"/>
                  </a:lnTo>
                  <a:lnTo>
                    <a:pt x="4" y="30"/>
                  </a:lnTo>
                  <a:lnTo>
                    <a:pt x="8" y="22"/>
                  </a:lnTo>
                  <a:lnTo>
                    <a:pt x="14" y="14"/>
                  </a:lnTo>
                  <a:lnTo>
                    <a:pt x="20" y="8"/>
                  </a:lnTo>
                  <a:lnTo>
                    <a:pt x="27" y="4"/>
                  </a:lnTo>
                  <a:lnTo>
                    <a:pt x="37" y="2"/>
                  </a:lnTo>
                  <a:lnTo>
                    <a:pt x="41" y="0"/>
                  </a:lnTo>
                  <a:lnTo>
                    <a:pt x="47" y="0"/>
                  </a:lnTo>
                  <a:lnTo>
                    <a:pt x="51" y="0"/>
                  </a:lnTo>
                  <a:lnTo>
                    <a:pt x="57" y="2"/>
                  </a:lnTo>
                  <a:lnTo>
                    <a:pt x="65" y="4"/>
                  </a:lnTo>
                  <a:lnTo>
                    <a:pt x="73" y="8"/>
                  </a:lnTo>
                  <a:lnTo>
                    <a:pt x="81" y="14"/>
                  </a:lnTo>
                  <a:lnTo>
                    <a:pt x="87" y="22"/>
                  </a:lnTo>
                  <a:lnTo>
                    <a:pt x="91" y="30"/>
                  </a:lnTo>
                  <a:lnTo>
                    <a:pt x="93" y="38"/>
                  </a:lnTo>
                  <a:lnTo>
                    <a:pt x="94" y="44"/>
                  </a:lnTo>
                  <a:lnTo>
                    <a:pt x="94" y="48"/>
                  </a:lnTo>
                  <a:lnTo>
                    <a:pt x="94" y="51"/>
                  </a:lnTo>
                  <a:lnTo>
                    <a:pt x="93" y="57"/>
                  </a:lnTo>
                  <a:lnTo>
                    <a:pt x="91" y="65"/>
                  </a:lnTo>
                  <a:lnTo>
                    <a:pt x="87" y="73"/>
                  </a:lnTo>
                  <a:lnTo>
                    <a:pt x="81" y="81"/>
                  </a:lnTo>
                  <a:lnTo>
                    <a:pt x="73" y="87"/>
                  </a:lnTo>
                  <a:lnTo>
                    <a:pt x="65" y="91"/>
                  </a:lnTo>
                  <a:lnTo>
                    <a:pt x="57" y="95"/>
                  </a:lnTo>
                  <a:lnTo>
                    <a:pt x="51" y="95"/>
                  </a:lnTo>
                  <a:lnTo>
                    <a:pt x="47" y="95"/>
                  </a:lnTo>
                  <a:lnTo>
                    <a:pt x="41" y="95"/>
                  </a:lnTo>
                  <a:lnTo>
                    <a:pt x="37" y="95"/>
                  </a:lnTo>
                  <a:lnTo>
                    <a:pt x="27" y="91"/>
                  </a:lnTo>
                  <a:lnTo>
                    <a:pt x="20" y="87"/>
                  </a:lnTo>
                  <a:lnTo>
                    <a:pt x="14" y="81"/>
                  </a:lnTo>
                  <a:lnTo>
                    <a:pt x="8" y="73"/>
                  </a:lnTo>
                  <a:lnTo>
                    <a:pt x="4" y="65"/>
                  </a:lnTo>
                  <a:lnTo>
                    <a:pt x="0" y="57"/>
                  </a:lnTo>
                  <a:lnTo>
                    <a:pt x="0" y="51"/>
                  </a:lnTo>
                  <a:lnTo>
                    <a:pt x="0" y="48"/>
                  </a:lnTo>
                </a:path>
              </a:pathLst>
            </a:custGeom>
            <a:noFill/>
            <a:ln w="4763">
              <a:solidFill>
                <a:srgbClr val="000000"/>
              </a:solidFill>
              <a:round/>
              <a:headEnd/>
              <a:tailEnd/>
            </a:ln>
          </p:spPr>
          <p:txBody>
            <a:bodyPr/>
            <a:lstStyle/>
            <a:p>
              <a:endParaRPr lang="en-US"/>
            </a:p>
          </p:txBody>
        </p:sp>
        <p:sp>
          <p:nvSpPr>
            <p:cNvPr id="102449" name="Freeform 53"/>
            <p:cNvSpPr>
              <a:spLocks/>
            </p:cNvSpPr>
            <p:nvPr/>
          </p:nvSpPr>
          <p:spPr bwMode="auto">
            <a:xfrm>
              <a:off x="4963" y="2810"/>
              <a:ext cx="47" cy="48"/>
            </a:xfrm>
            <a:custGeom>
              <a:avLst/>
              <a:gdLst>
                <a:gd name="T0" fmla="*/ 0 w 94"/>
                <a:gd name="T1" fmla="*/ 2 h 94"/>
                <a:gd name="T2" fmla="*/ 0 w 94"/>
                <a:gd name="T3" fmla="*/ 2 h 94"/>
                <a:gd name="T4" fmla="*/ 0 w 94"/>
                <a:gd name="T5" fmla="*/ 2 h 94"/>
                <a:gd name="T6" fmla="*/ 1 w 94"/>
                <a:gd name="T7" fmla="*/ 1 h 94"/>
                <a:gd name="T8" fmla="*/ 1 w 94"/>
                <a:gd name="T9" fmla="*/ 1 h 94"/>
                <a:gd name="T10" fmla="*/ 1 w 94"/>
                <a:gd name="T11" fmla="*/ 1 h 94"/>
                <a:gd name="T12" fmla="*/ 1 w 94"/>
                <a:gd name="T13" fmla="*/ 1 h 94"/>
                <a:gd name="T14" fmla="*/ 1 w 94"/>
                <a:gd name="T15" fmla="*/ 1 h 94"/>
                <a:gd name="T16" fmla="*/ 1 w 94"/>
                <a:gd name="T17" fmla="*/ 1 h 94"/>
                <a:gd name="T18" fmla="*/ 1 w 94"/>
                <a:gd name="T19" fmla="*/ 0 h 94"/>
                <a:gd name="T20" fmla="*/ 1 w 94"/>
                <a:gd name="T21" fmla="*/ 0 h 94"/>
                <a:gd name="T22" fmla="*/ 1 w 94"/>
                <a:gd name="T23" fmla="*/ 0 h 94"/>
                <a:gd name="T24" fmla="*/ 1 w 94"/>
                <a:gd name="T25" fmla="*/ 1 h 94"/>
                <a:gd name="T26" fmla="*/ 3 w 94"/>
                <a:gd name="T27" fmla="*/ 1 h 94"/>
                <a:gd name="T28" fmla="*/ 3 w 94"/>
                <a:gd name="T29" fmla="*/ 1 h 94"/>
                <a:gd name="T30" fmla="*/ 3 w 94"/>
                <a:gd name="T31" fmla="*/ 1 h 94"/>
                <a:gd name="T32" fmla="*/ 3 w 94"/>
                <a:gd name="T33" fmla="*/ 1 h 94"/>
                <a:gd name="T34" fmla="*/ 3 w 94"/>
                <a:gd name="T35" fmla="*/ 1 h 94"/>
                <a:gd name="T36" fmla="*/ 3 w 94"/>
                <a:gd name="T37" fmla="*/ 2 h 94"/>
                <a:gd name="T38" fmla="*/ 3 w 94"/>
                <a:gd name="T39" fmla="*/ 2 h 94"/>
                <a:gd name="T40" fmla="*/ 3 w 94"/>
                <a:gd name="T41" fmla="*/ 2 h 94"/>
                <a:gd name="T42" fmla="*/ 3 w 94"/>
                <a:gd name="T43" fmla="*/ 2 h 94"/>
                <a:gd name="T44" fmla="*/ 3 w 94"/>
                <a:gd name="T45" fmla="*/ 2 h 94"/>
                <a:gd name="T46" fmla="*/ 3 w 94"/>
                <a:gd name="T47" fmla="*/ 2 h 94"/>
                <a:gd name="T48" fmla="*/ 3 w 94"/>
                <a:gd name="T49" fmla="*/ 3 h 94"/>
                <a:gd name="T50" fmla="*/ 3 w 94"/>
                <a:gd name="T51" fmla="*/ 3 h 94"/>
                <a:gd name="T52" fmla="*/ 3 w 94"/>
                <a:gd name="T53" fmla="*/ 3 h 94"/>
                <a:gd name="T54" fmla="*/ 3 w 94"/>
                <a:gd name="T55" fmla="*/ 3 h 94"/>
                <a:gd name="T56" fmla="*/ 3 w 94"/>
                <a:gd name="T57" fmla="*/ 3 h 94"/>
                <a:gd name="T58" fmla="*/ 1 w 94"/>
                <a:gd name="T59" fmla="*/ 4 h 94"/>
                <a:gd name="T60" fmla="*/ 1 w 94"/>
                <a:gd name="T61" fmla="*/ 4 h 94"/>
                <a:gd name="T62" fmla="*/ 1 w 94"/>
                <a:gd name="T63" fmla="*/ 4 h 94"/>
                <a:gd name="T64" fmla="*/ 1 w 94"/>
                <a:gd name="T65" fmla="*/ 4 h 94"/>
                <a:gd name="T66" fmla="*/ 1 w 94"/>
                <a:gd name="T67" fmla="*/ 4 h 94"/>
                <a:gd name="T68" fmla="*/ 1 w 94"/>
                <a:gd name="T69" fmla="*/ 3 h 94"/>
                <a:gd name="T70" fmla="*/ 1 w 94"/>
                <a:gd name="T71" fmla="*/ 3 h 94"/>
                <a:gd name="T72" fmla="*/ 1 w 94"/>
                <a:gd name="T73" fmla="*/ 3 h 94"/>
                <a:gd name="T74" fmla="*/ 1 w 94"/>
                <a:gd name="T75" fmla="*/ 3 h 94"/>
                <a:gd name="T76" fmla="*/ 1 w 94"/>
                <a:gd name="T77" fmla="*/ 3 h 94"/>
                <a:gd name="T78" fmla="*/ 0 w 94"/>
                <a:gd name="T79" fmla="*/ 2 h 94"/>
                <a:gd name="T80" fmla="*/ 0 w 94"/>
                <a:gd name="T81" fmla="*/ 2 h 94"/>
                <a:gd name="T82" fmla="*/ 0 w 94"/>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4"/>
                <a:gd name="T128" fmla="*/ 94 w 94"/>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4">
                  <a:moveTo>
                    <a:pt x="0" y="47"/>
                  </a:moveTo>
                  <a:lnTo>
                    <a:pt x="0" y="43"/>
                  </a:lnTo>
                  <a:lnTo>
                    <a:pt x="0" y="37"/>
                  </a:lnTo>
                  <a:lnTo>
                    <a:pt x="4" y="29"/>
                  </a:lnTo>
                  <a:lnTo>
                    <a:pt x="8" y="21"/>
                  </a:lnTo>
                  <a:lnTo>
                    <a:pt x="14" y="13"/>
                  </a:lnTo>
                  <a:lnTo>
                    <a:pt x="20" y="7"/>
                  </a:lnTo>
                  <a:lnTo>
                    <a:pt x="27" y="3"/>
                  </a:lnTo>
                  <a:lnTo>
                    <a:pt x="37" y="2"/>
                  </a:lnTo>
                  <a:lnTo>
                    <a:pt x="41" y="0"/>
                  </a:lnTo>
                  <a:lnTo>
                    <a:pt x="47" y="0"/>
                  </a:lnTo>
                  <a:lnTo>
                    <a:pt x="51" y="0"/>
                  </a:lnTo>
                  <a:lnTo>
                    <a:pt x="57" y="2"/>
                  </a:lnTo>
                  <a:lnTo>
                    <a:pt x="65" y="3"/>
                  </a:lnTo>
                  <a:lnTo>
                    <a:pt x="73" y="7"/>
                  </a:lnTo>
                  <a:lnTo>
                    <a:pt x="81" y="13"/>
                  </a:lnTo>
                  <a:lnTo>
                    <a:pt x="87" y="21"/>
                  </a:lnTo>
                  <a:lnTo>
                    <a:pt x="91" y="29"/>
                  </a:lnTo>
                  <a:lnTo>
                    <a:pt x="92" y="37"/>
                  </a:lnTo>
                  <a:lnTo>
                    <a:pt x="94" y="43"/>
                  </a:lnTo>
                  <a:lnTo>
                    <a:pt x="94" y="47"/>
                  </a:lnTo>
                  <a:lnTo>
                    <a:pt x="94" y="51"/>
                  </a:lnTo>
                  <a:lnTo>
                    <a:pt x="92" y="57"/>
                  </a:lnTo>
                  <a:lnTo>
                    <a:pt x="91" y="65"/>
                  </a:lnTo>
                  <a:lnTo>
                    <a:pt x="87" y="73"/>
                  </a:lnTo>
                  <a:lnTo>
                    <a:pt x="81" y="80"/>
                  </a:lnTo>
                  <a:lnTo>
                    <a:pt x="73" y="86"/>
                  </a:lnTo>
                  <a:lnTo>
                    <a:pt x="65" y="90"/>
                  </a:lnTo>
                  <a:lnTo>
                    <a:pt x="57" y="94"/>
                  </a:lnTo>
                  <a:lnTo>
                    <a:pt x="51" y="94"/>
                  </a:lnTo>
                  <a:lnTo>
                    <a:pt x="47" y="94"/>
                  </a:lnTo>
                  <a:lnTo>
                    <a:pt x="41" y="94"/>
                  </a:lnTo>
                  <a:lnTo>
                    <a:pt x="37" y="94"/>
                  </a:lnTo>
                  <a:lnTo>
                    <a:pt x="27" y="90"/>
                  </a:lnTo>
                  <a:lnTo>
                    <a:pt x="20" y="86"/>
                  </a:lnTo>
                  <a:lnTo>
                    <a:pt x="14" y="80"/>
                  </a:lnTo>
                  <a:lnTo>
                    <a:pt x="8" y="73"/>
                  </a:lnTo>
                  <a:lnTo>
                    <a:pt x="4" y="65"/>
                  </a:lnTo>
                  <a:lnTo>
                    <a:pt x="0" y="57"/>
                  </a:lnTo>
                  <a:lnTo>
                    <a:pt x="0" y="51"/>
                  </a:lnTo>
                  <a:lnTo>
                    <a:pt x="0" y="47"/>
                  </a:lnTo>
                  <a:close/>
                </a:path>
              </a:pathLst>
            </a:custGeom>
            <a:solidFill>
              <a:srgbClr val="000000"/>
            </a:solidFill>
            <a:ln w="9525">
              <a:noFill/>
              <a:round/>
              <a:headEnd/>
              <a:tailEnd/>
            </a:ln>
          </p:spPr>
          <p:txBody>
            <a:bodyPr/>
            <a:lstStyle/>
            <a:p>
              <a:endParaRPr lang="en-US"/>
            </a:p>
          </p:txBody>
        </p:sp>
        <p:sp>
          <p:nvSpPr>
            <p:cNvPr id="102450" name="Freeform 54"/>
            <p:cNvSpPr>
              <a:spLocks/>
            </p:cNvSpPr>
            <p:nvPr/>
          </p:nvSpPr>
          <p:spPr bwMode="auto">
            <a:xfrm>
              <a:off x="4963" y="2810"/>
              <a:ext cx="47" cy="48"/>
            </a:xfrm>
            <a:custGeom>
              <a:avLst/>
              <a:gdLst>
                <a:gd name="T0" fmla="*/ 0 w 94"/>
                <a:gd name="T1" fmla="*/ 2 h 94"/>
                <a:gd name="T2" fmla="*/ 0 w 94"/>
                <a:gd name="T3" fmla="*/ 2 h 94"/>
                <a:gd name="T4" fmla="*/ 0 w 94"/>
                <a:gd name="T5" fmla="*/ 2 h 94"/>
                <a:gd name="T6" fmla="*/ 1 w 94"/>
                <a:gd name="T7" fmla="*/ 1 h 94"/>
                <a:gd name="T8" fmla="*/ 1 w 94"/>
                <a:gd name="T9" fmla="*/ 1 h 94"/>
                <a:gd name="T10" fmla="*/ 1 w 94"/>
                <a:gd name="T11" fmla="*/ 1 h 94"/>
                <a:gd name="T12" fmla="*/ 1 w 94"/>
                <a:gd name="T13" fmla="*/ 1 h 94"/>
                <a:gd name="T14" fmla="*/ 1 w 94"/>
                <a:gd name="T15" fmla="*/ 1 h 94"/>
                <a:gd name="T16" fmla="*/ 1 w 94"/>
                <a:gd name="T17" fmla="*/ 1 h 94"/>
                <a:gd name="T18" fmla="*/ 1 w 94"/>
                <a:gd name="T19" fmla="*/ 0 h 94"/>
                <a:gd name="T20" fmla="*/ 1 w 94"/>
                <a:gd name="T21" fmla="*/ 0 h 94"/>
                <a:gd name="T22" fmla="*/ 1 w 94"/>
                <a:gd name="T23" fmla="*/ 0 h 94"/>
                <a:gd name="T24" fmla="*/ 1 w 94"/>
                <a:gd name="T25" fmla="*/ 1 h 94"/>
                <a:gd name="T26" fmla="*/ 3 w 94"/>
                <a:gd name="T27" fmla="*/ 1 h 94"/>
                <a:gd name="T28" fmla="*/ 3 w 94"/>
                <a:gd name="T29" fmla="*/ 1 h 94"/>
                <a:gd name="T30" fmla="*/ 3 w 94"/>
                <a:gd name="T31" fmla="*/ 1 h 94"/>
                <a:gd name="T32" fmla="*/ 3 w 94"/>
                <a:gd name="T33" fmla="*/ 1 h 94"/>
                <a:gd name="T34" fmla="*/ 3 w 94"/>
                <a:gd name="T35" fmla="*/ 1 h 94"/>
                <a:gd name="T36" fmla="*/ 3 w 94"/>
                <a:gd name="T37" fmla="*/ 2 h 94"/>
                <a:gd name="T38" fmla="*/ 3 w 94"/>
                <a:gd name="T39" fmla="*/ 2 h 94"/>
                <a:gd name="T40" fmla="*/ 3 w 94"/>
                <a:gd name="T41" fmla="*/ 2 h 94"/>
                <a:gd name="T42" fmla="*/ 3 w 94"/>
                <a:gd name="T43" fmla="*/ 2 h 94"/>
                <a:gd name="T44" fmla="*/ 3 w 94"/>
                <a:gd name="T45" fmla="*/ 2 h 94"/>
                <a:gd name="T46" fmla="*/ 3 w 94"/>
                <a:gd name="T47" fmla="*/ 2 h 94"/>
                <a:gd name="T48" fmla="*/ 3 w 94"/>
                <a:gd name="T49" fmla="*/ 3 h 94"/>
                <a:gd name="T50" fmla="*/ 3 w 94"/>
                <a:gd name="T51" fmla="*/ 3 h 94"/>
                <a:gd name="T52" fmla="*/ 3 w 94"/>
                <a:gd name="T53" fmla="*/ 3 h 94"/>
                <a:gd name="T54" fmla="*/ 3 w 94"/>
                <a:gd name="T55" fmla="*/ 3 h 94"/>
                <a:gd name="T56" fmla="*/ 3 w 94"/>
                <a:gd name="T57" fmla="*/ 3 h 94"/>
                <a:gd name="T58" fmla="*/ 1 w 94"/>
                <a:gd name="T59" fmla="*/ 4 h 94"/>
                <a:gd name="T60" fmla="*/ 1 w 94"/>
                <a:gd name="T61" fmla="*/ 4 h 94"/>
                <a:gd name="T62" fmla="*/ 1 w 94"/>
                <a:gd name="T63" fmla="*/ 4 h 94"/>
                <a:gd name="T64" fmla="*/ 1 w 94"/>
                <a:gd name="T65" fmla="*/ 4 h 94"/>
                <a:gd name="T66" fmla="*/ 1 w 94"/>
                <a:gd name="T67" fmla="*/ 4 h 94"/>
                <a:gd name="T68" fmla="*/ 1 w 94"/>
                <a:gd name="T69" fmla="*/ 3 h 94"/>
                <a:gd name="T70" fmla="*/ 1 w 94"/>
                <a:gd name="T71" fmla="*/ 3 h 94"/>
                <a:gd name="T72" fmla="*/ 1 w 94"/>
                <a:gd name="T73" fmla="*/ 3 h 94"/>
                <a:gd name="T74" fmla="*/ 1 w 94"/>
                <a:gd name="T75" fmla="*/ 3 h 94"/>
                <a:gd name="T76" fmla="*/ 1 w 94"/>
                <a:gd name="T77" fmla="*/ 3 h 94"/>
                <a:gd name="T78" fmla="*/ 0 w 94"/>
                <a:gd name="T79" fmla="*/ 2 h 94"/>
                <a:gd name="T80" fmla="*/ 0 w 94"/>
                <a:gd name="T81" fmla="*/ 2 h 94"/>
                <a:gd name="T82" fmla="*/ 0 w 94"/>
                <a:gd name="T83" fmla="*/ 2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
                <a:gd name="T127" fmla="*/ 0 h 94"/>
                <a:gd name="T128" fmla="*/ 94 w 94"/>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 h="94">
                  <a:moveTo>
                    <a:pt x="0" y="47"/>
                  </a:moveTo>
                  <a:lnTo>
                    <a:pt x="0" y="43"/>
                  </a:lnTo>
                  <a:lnTo>
                    <a:pt x="0" y="37"/>
                  </a:lnTo>
                  <a:lnTo>
                    <a:pt x="4" y="29"/>
                  </a:lnTo>
                  <a:lnTo>
                    <a:pt x="8" y="21"/>
                  </a:lnTo>
                  <a:lnTo>
                    <a:pt x="14" y="13"/>
                  </a:lnTo>
                  <a:lnTo>
                    <a:pt x="20" y="7"/>
                  </a:lnTo>
                  <a:lnTo>
                    <a:pt x="27" y="3"/>
                  </a:lnTo>
                  <a:lnTo>
                    <a:pt x="37" y="2"/>
                  </a:lnTo>
                  <a:lnTo>
                    <a:pt x="41" y="0"/>
                  </a:lnTo>
                  <a:lnTo>
                    <a:pt x="47" y="0"/>
                  </a:lnTo>
                  <a:lnTo>
                    <a:pt x="51" y="0"/>
                  </a:lnTo>
                  <a:lnTo>
                    <a:pt x="57" y="2"/>
                  </a:lnTo>
                  <a:lnTo>
                    <a:pt x="65" y="3"/>
                  </a:lnTo>
                  <a:lnTo>
                    <a:pt x="73" y="7"/>
                  </a:lnTo>
                  <a:lnTo>
                    <a:pt x="81" y="13"/>
                  </a:lnTo>
                  <a:lnTo>
                    <a:pt x="87" y="21"/>
                  </a:lnTo>
                  <a:lnTo>
                    <a:pt x="91" y="29"/>
                  </a:lnTo>
                  <a:lnTo>
                    <a:pt x="92" y="37"/>
                  </a:lnTo>
                  <a:lnTo>
                    <a:pt x="94" y="43"/>
                  </a:lnTo>
                  <a:lnTo>
                    <a:pt x="94" y="47"/>
                  </a:lnTo>
                  <a:lnTo>
                    <a:pt x="94" y="51"/>
                  </a:lnTo>
                  <a:lnTo>
                    <a:pt x="92" y="57"/>
                  </a:lnTo>
                  <a:lnTo>
                    <a:pt x="91" y="65"/>
                  </a:lnTo>
                  <a:lnTo>
                    <a:pt x="87" y="73"/>
                  </a:lnTo>
                  <a:lnTo>
                    <a:pt x="81" y="80"/>
                  </a:lnTo>
                  <a:lnTo>
                    <a:pt x="73" y="86"/>
                  </a:lnTo>
                  <a:lnTo>
                    <a:pt x="65" y="90"/>
                  </a:lnTo>
                  <a:lnTo>
                    <a:pt x="57" y="94"/>
                  </a:lnTo>
                  <a:lnTo>
                    <a:pt x="51" y="94"/>
                  </a:lnTo>
                  <a:lnTo>
                    <a:pt x="47" y="94"/>
                  </a:lnTo>
                  <a:lnTo>
                    <a:pt x="41" y="94"/>
                  </a:lnTo>
                  <a:lnTo>
                    <a:pt x="37" y="94"/>
                  </a:lnTo>
                  <a:lnTo>
                    <a:pt x="27" y="90"/>
                  </a:lnTo>
                  <a:lnTo>
                    <a:pt x="20" y="86"/>
                  </a:lnTo>
                  <a:lnTo>
                    <a:pt x="14" y="80"/>
                  </a:lnTo>
                  <a:lnTo>
                    <a:pt x="8" y="73"/>
                  </a:lnTo>
                  <a:lnTo>
                    <a:pt x="4" y="65"/>
                  </a:lnTo>
                  <a:lnTo>
                    <a:pt x="0" y="57"/>
                  </a:lnTo>
                  <a:lnTo>
                    <a:pt x="0" y="51"/>
                  </a:lnTo>
                  <a:lnTo>
                    <a:pt x="0" y="47"/>
                  </a:lnTo>
                </a:path>
              </a:pathLst>
            </a:custGeom>
            <a:noFill/>
            <a:ln w="4763">
              <a:solidFill>
                <a:srgbClr val="000000"/>
              </a:solidFill>
              <a:round/>
              <a:headEnd/>
              <a:tailEnd/>
            </a:ln>
          </p:spPr>
          <p:txBody>
            <a:bodyPr/>
            <a:lstStyle/>
            <a:p>
              <a:endParaRPr lang="en-US"/>
            </a:p>
          </p:txBody>
        </p:sp>
        <p:sp>
          <p:nvSpPr>
            <p:cNvPr id="102451" name="Line 55"/>
            <p:cNvSpPr>
              <a:spLocks noChangeShapeType="1"/>
            </p:cNvSpPr>
            <p:nvPr/>
          </p:nvSpPr>
          <p:spPr bwMode="auto">
            <a:xfrm>
              <a:off x="4632" y="2006"/>
              <a:ext cx="1" cy="946"/>
            </a:xfrm>
            <a:prstGeom prst="line">
              <a:avLst/>
            </a:prstGeom>
            <a:noFill/>
            <a:ln w="4763">
              <a:solidFill>
                <a:srgbClr val="000000"/>
              </a:solidFill>
              <a:round/>
              <a:headEnd/>
              <a:tailEnd/>
            </a:ln>
          </p:spPr>
          <p:txBody>
            <a:bodyPr/>
            <a:lstStyle/>
            <a:p>
              <a:endParaRPr lang="en-US"/>
            </a:p>
          </p:txBody>
        </p:sp>
        <p:sp>
          <p:nvSpPr>
            <p:cNvPr id="102452" name="Line 56"/>
            <p:cNvSpPr>
              <a:spLocks noChangeShapeType="1"/>
            </p:cNvSpPr>
            <p:nvPr/>
          </p:nvSpPr>
          <p:spPr bwMode="auto">
            <a:xfrm flipH="1">
              <a:off x="4277" y="2124"/>
              <a:ext cx="710" cy="710"/>
            </a:xfrm>
            <a:prstGeom prst="line">
              <a:avLst/>
            </a:prstGeom>
            <a:noFill/>
            <a:ln w="4763">
              <a:solidFill>
                <a:srgbClr val="000000"/>
              </a:solidFill>
              <a:round/>
              <a:headEnd/>
              <a:tailEnd/>
            </a:ln>
          </p:spPr>
          <p:txBody>
            <a:bodyPr/>
            <a:lstStyle/>
            <a:p>
              <a:endParaRPr lang="en-US"/>
            </a:p>
          </p:txBody>
        </p:sp>
        <p:sp>
          <p:nvSpPr>
            <p:cNvPr id="102453" name="Line 57"/>
            <p:cNvSpPr>
              <a:spLocks noChangeShapeType="1"/>
            </p:cNvSpPr>
            <p:nvPr/>
          </p:nvSpPr>
          <p:spPr bwMode="auto">
            <a:xfrm>
              <a:off x="4277" y="2124"/>
              <a:ext cx="710" cy="710"/>
            </a:xfrm>
            <a:prstGeom prst="line">
              <a:avLst/>
            </a:prstGeom>
            <a:noFill/>
            <a:ln w="4763">
              <a:solidFill>
                <a:srgbClr val="000000"/>
              </a:solidFill>
              <a:round/>
              <a:headEnd/>
              <a:tailEnd/>
            </a:ln>
          </p:spPr>
          <p:txBody>
            <a:bodyPr/>
            <a:lstStyle/>
            <a:p>
              <a:endParaRPr lang="en-US"/>
            </a:p>
          </p:txBody>
        </p:sp>
        <p:sp>
          <p:nvSpPr>
            <p:cNvPr id="102454" name="Line 58"/>
            <p:cNvSpPr>
              <a:spLocks noChangeShapeType="1"/>
            </p:cNvSpPr>
            <p:nvPr/>
          </p:nvSpPr>
          <p:spPr bwMode="auto">
            <a:xfrm>
              <a:off x="4158" y="2479"/>
              <a:ext cx="947" cy="1"/>
            </a:xfrm>
            <a:prstGeom prst="line">
              <a:avLst/>
            </a:prstGeom>
            <a:noFill/>
            <a:ln w="4763">
              <a:solidFill>
                <a:srgbClr val="000000"/>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b="1" smtClean="0"/>
              <a:t>Representasi Graph</a:t>
            </a:r>
          </a:p>
        </p:txBody>
      </p:sp>
      <p:sp>
        <p:nvSpPr>
          <p:cNvPr id="103427" name="Rectangle 3"/>
          <p:cNvSpPr>
            <a:spLocks noGrp="1" noChangeArrowheads="1"/>
          </p:cNvSpPr>
          <p:nvPr>
            <p:ph type="body" idx="1"/>
          </p:nvPr>
        </p:nvSpPr>
        <p:spPr/>
        <p:txBody>
          <a:bodyPr/>
          <a:lstStyle/>
          <a:p>
            <a:pPr marL="609600" indent="-609600" eaLnBrk="1" hangingPunct="1">
              <a:buFont typeface="Wingdings" pitchFamily="2" charset="2"/>
              <a:buNone/>
            </a:pPr>
            <a:r>
              <a:rPr lang="en-US" b="1" smtClean="0"/>
              <a:t>1. Matriks Ketetanggaan </a:t>
            </a:r>
          </a:p>
          <a:p>
            <a:pPr marL="990600" lvl="1" indent="-533400" eaLnBrk="1" hangingPunct="1">
              <a:buFont typeface="Wingdings" pitchFamily="2" charset="2"/>
              <a:buNone/>
            </a:pPr>
            <a:r>
              <a:rPr lang="en-US" b="1" smtClean="0"/>
              <a:t>                                    </a:t>
            </a:r>
            <a:r>
              <a:rPr lang="en-US" sz="3200" b="1" smtClean="0"/>
              <a:t>(</a:t>
            </a:r>
            <a:r>
              <a:rPr lang="en-US" sz="3200" b="1" i="1" smtClean="0"/>
              <a:t>adjacency matrix</a:t>
            </a:r>
            <a:r>
              <a:rPr lang="en-US" sz="3200" b="1" smtClean="0"/>
              <a:t>) </a:t>
            </a:r>
          </a:p>
          <a:p>
            <a:pPr marL="609600" indent="-609600" eaLnBrk="1" hangingPunct="1">
              <a:buFont typeface="Wingdings" pitchFamily="2" charset="2"/>
              <a:buNone/>
            </a:pPr>
            <a:r>
              <a:rPr lang="en-US" b="1" smtClean="0"/>
              <a:t>2. Matriks Bersisian </a:t>
            </a:r>
          </a:p>
          <a:p>
            <a:pPr marL="609600" indent="-609600" eaLnBrk="1" hangingPunct="1">
              <a:buFont typeface="Wingdings" pitchFamily="2" charset="2"/>
              <a:buNone/>
            </a:pPr>
            <a:r>
              <a:rPr lang="en-US" b="1" smtClean="0"/>
              <a:t>                                   (</a:t>
            </a:r>
            <a:r>
              <a:rPr lang="en-US" b="1" i="1" smtClean="0"/>
              <a:t>incidency matrix</a:t>
            </a:r>
            <a:r>
              <a:rPr lang="en-US" b="1" smtClean="0"/>
              <a:t>) </a:t>
            </a:r>
          </a:p>
          <a:p>
            <a:pPr marL="609600" indent="-609600" eaLnBrk="1" hangingPunct="1">
              <a:buFont typeface="Wingdings" pitchFamily="2" charset="2"/>
              <a:buNone/>
            </a:pPr>
            <a:r>
              <a:rPr lang="en-US" b="1" smtClean="0"/>
              <a:t>3. Senarai Ketetanggaan </a:t>
            </a:r>
          </a:p>
          <a:p>
            <a:pPr marL="609600" indent="-609600" eaLnBrk="1" hangingPunct="1">
              <a:buFont typeface="Wingdings" pitchFamily="2" charset="2"/>
              <a:buNone/>
            </a:pPr>
            <a:r>
              <a:rPr lang="en-US" b="1" smtClean="0"/>
              <a:t>                                   (</a:t>
            </a:r>
            <a:r>
              <a:rPr lang="en-US" b="1" i="1" smtClean="0"/>
              <a:t>adjacency list</a:t>
            </a:r>
            <a:r>
              <a:rPr lang="en-US" b="1" smtClean="0"/>
              <a:t>)</a:t>
            </a:r>
          </a:p>
        </p:txBody>
      </p:sp>
    </p:spTree>
    <p:custDataLst>
      <p:tags r:id="rId1"/>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z="4000" b="1" smtClean="0"/>
              <a:t>Matriks Ketetanggaan (</a:t>
            </a:r>
            <a:r>
              <a:rPr lang="en-US" sz="4000" b="1" i="1" smtClean="0"/>
              <a:t>adjacency matrix</a:t>
            </a:r>
            <a:r>
              <a:rPr lang="en-US" sz="4000" b="1" smtClean="0"/>
              <a:t>)</a:t>
            </a:r>
            <a:endParaRPr lang="en-US" sz="4000" i="1" smtClean="0"/>
          </a:p>
        </p:txBody>
      </p:sp>
      <p:sp>
        <p:nvSpPr>
          <p:cNvPr id="104451" name="Rectangle 3"/>
          <p:cNvSpPr>
            <a:spLocks noGrp="1" noChangeArrowheads="1"/>
          </p:cNvSpPr>
          <p:nvPr>
            <p:ph type="body" idx="1"/>
          </p:nvPr>
        </p:nvSpPr>
        <p:spPr>
          <a:xfrm>
            <a:off x="457200" y="1981200"/>
            <a:ext cx="8435975" cy="3886200"/>
          </a:xfrm>
        </p:spPr>
        <p:txBody>
          <a:bodyPr/>
          <a:lstStyle/>
          <a:p>
            <a:pPr eaLnBrk="1" hangingPunct="1">
              <a:buFont typeface="Wingdings" pitchFamily="2" charset="2"/>
              <a:buNone/>
            </a:pPr>
            <a:r>
              <a:rPr lang="en-US" i="1" smtClean="0"/>
              <a:t>A</a:t>
            </a:r>
            <a:r>
              <a:rPr lang="en-US" smtClean="0"/>
              <a:t> = [</a:t>
            </a:r>
            <a:r>
              <a:rPr lang="en-US" i="1" smtClean="0"/>
              <a:t>a</a:t>
            </a:r>
            <a:r>
              <a:rPr lang="en-US" i="1" baseline="-25000" smtClean="0"/>
              <a:t>ij</a:t>
            </a:r>
            <a:r>
              <a:rPr lang="en-US" smtClean="0"/>
              <a:t>], </a:t>
            </a:r>
          </a:p>
          <a:p>
            <a:pPr eaLnBrk="1" hangingPunct="1">
              <a:buFont typeface="Wingdings" pitchFamily="2" charset="2"/>
              <a:buNone/>
            </a:pPr>
            <a:r>
              <a:rPr lang="en-US" smtClean="0"/>
              <a:t>			   1, jika simpul </a:t>
            </a:r>
            <a:r>
              <a:rPr lang="en-US" i="1" smtClean="0"/>
              <a:t>i</a:t>
            </a:r>
            <a:r>
              <a:rPr lang="en-US" smtClean="0"/>
              <a:t> dan </a:t>
            </a:r>
            <a:r>
              <a:rPr lang="en-US" i="1" smtClean="0"/>
              <a:t>j</a:t>
            </a:r>
            <a:r>
              <a:rPr lang="en-US" smtClean="0"/>
              <a:t> bertetangga	</a:t>
            </a:r>
            <a:r>
              <a:rPr lang="en-US" i="1" smtClean="0"/>
              <a:t>a</a:t>
            </a:r>
            <a:r>
              <a:rPr lang="en-US" i="1" baseline="-25000" smtClean="0"/>
              <a:t>ij</a:t>
            </a:r>
            <a:r>
              <a:rPr lang="en-US" i="1" smtClean="0"/>
              <a:t> </a:t>
            </a:r>
            <a:r>
              <a:rPr lang="en-US" smtClean="0"/>
              <a:t>= {	</a:t>
            </a:r>
          </a:p>
          <a:p>
            <a:pPr eaLnBrk="1" hangingPunct="1">
              <a:buFont typeface="Wingdings" pitchFamily="2" charset="2"/>
              <a:buNone/>
            </a:pPr>
            <a:r>
              <a:rPr lang="en-US" smtClean="0"/>
              <a:t> 			   0, jika simpul </a:t>
            </a:r>
            <a:r>
              <a:rPr lang="en-US" i="1" smtClean="0"/>
              <a:t>i</a:t>
            </a:r>
            <a:r>
              <a:rPr lang="en-US" smtClean="0"/>
              <a:t> dan </a:t>
            </a:r>
            <a:r>
              <a:rPr lang="en-US" i="1" smtClean="0"/>
              <a:t>j</a:t>
            </a:r>
            <a:r>
              <a:rPr lang="en-US" smtClean="0"/>
              <a:t> tidak 				       bertetangga	</a:t>
            </a:r>
          </a:p>
          <a:p>
            <a:pPr eaLnBrk="1" hangingPunct="1">
              <a:buFont typeface="Wingdings" pitchFamily="2" charset="2"/>
              <a:buNone/>
            </a:pPr>
            <a:r>
              <a:rPr lang="en-US" smtClean="0"/>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sz="4000" b="1" smtClean="0"/>
              <a:t>Matriks Ketetanggaan (</a:t>
            </a:r>
            <a:r>
              <a:rPr lang="en-US" sz="4000" b="1" i="1" smtClean="0"/>
              <a:t>adjacency matrix</a:t>
            </a:r>
            <a:r>
              <a:rPr lang="en-US" sz="4000" b="1" smtClean="0"/>
              <a:t>)</a:t>
            </a:r>
          </a:p>
        </p:txBody>
      </p:sp>
      <p:sp>
        <p:nvSpPr>
          <p:cNvPr id="25606" name="Rectangle 5"/>
          <p:cNvSpPr>
            <a:spLocks noGrp="1" noChangeArrowheads="1"/>
          </p:cNvSpPr>
          <p:nvPr>
            <p:ph type="body" sz="half" idx="1"/>
          </p:nvPr>
        </p:nvSpPr>
        <p:spPr/>
        <p:txBody>
          <a:bodyPr/>
          <a:lstStyle/>
          <a:p>
            <a:pPr eaLnBrk="1" hangingPunct="1"/>
            <a:r>
              <a:rPr lang="en-US" smtClean="0"/>
              <a:t>Graph</a:t>
            </a:r>
          </a:p>
        </p:txBody>
      </p:sp>
      <p:sp>
        <p:nvSpPr>
          <p:cNvPr id="25607" name="Rectangle 6"/>
          <p:cNvSpPr>
            <a:spLocks noGrp="1" noChangeArrowheads="1"/>
          </p:cNvSpPr>
          <p:nvPr>
            <p:ph type="body" sz="half" idx="2"/>
          </p:nvPr>
        </p:nvSpPr>
        <p:spPr/>
        <p:txBody>
          <a:bodyPr/>
          <a:lstStyle/>
          <a:p>
            <a:pPr eaLnBrk="1" hangingPunct="1"/>
            <a:r>
              <a:rPr lang="en-US" b="1" smtClean="0"/>
              <a:t>Matriks Ketetanggaan</a:t>
            </a:r>
          </a:p>
        </p:txBody>
      </p:sp>
      <p:grpSp>
        <p:nvGrpSpPr>
          <p:cNvPr id="25608" name="Group 7"/>
          <p:cNvGrpSpPr>
            <a:grpSpLocks/>
          </p:cNvGrpSpPr>
          <p:nvPr/>
        </p:nvGrpSpPr>
        <p:grpSpPr bwMode="auto">
          <a:xfrm rot="10754854" flipV="1">
            <a:off x="1189038" y="2844800"/>
            <a:ext cx="2663825" cy="2527300"/>
            <a:chOff x="1057" y="3517"/>
            <a:chExt cx="2258" cy="2287"/>
          </a:xfrm>
        </p:grpSpPr>
        <p:sp>
          <p:nvSpPr>
            <p:cNvPr id="25612" name="Freeform 8"/>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25613" name="Freeform 9"/>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25614" name="Freeform 10"/>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25615" name="Freeform 11"/>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25616" name="Freeform 12"/>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25617" name="Freeform 13"/>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25618" name="Freeform 14"/>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25619" name="Freeform 15"/>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25620" name="Line 16"/>
            <p:cNvSpPr>
              <a:spLocks noChangeShapeType="1"/>
            </p:cNvSpPr>
            <p:nvPr/>
          </p:nvSpPr>
          <p:spPr bwMode="auto">
            <a:xfrm flipH="1">
              <a:off x="1335" y="3845"/>
              <a:ext cx="851" cy="850"/>
            </a:xfrm>
            <a:prstGeom prst="line">
              <a:avLst/>
            </a:prstGeom>
            <a:noFill/>
            <a:ln w="3175">
              <a:solidFill>
                <a:srgbClr val="000000"/>
              </a:solidFill>
              <a:round/>
              <a:headEnd/>
              <a:tailEnd/>
            </a:ln>
          </p:spPr>
          <p:txBody>
            <a:bodyPr/>
            <a:lstStyle/>
            <a:p>
              <a:endParaRPr lang="en-US"/>
            </a:p>
          </p:txBody>
        </p:sp>
        <p:sp>
          <p:nvSpPr>
            <p:cNvPr id="25621" name="Line 17"/>
            <p:cNvSpPr>
              <a:spLocks noChangeShapeType="1"/>
            </p:cNvSpPr>
            <p:nvPr/>
          </p:nvSpPr>
          <p:spPr bwMode="auto">
            <a:xfrm>
              <a:off x="1335" y="4695"/>
              <a:ext cx="851" cy="850"/>
            </a:xfrm>
            <a:prstGeom prst="line">
              <a:avLst/>
            </a:prstGeom>
            <a:noFill/>
            <a:ln w="3175">
              <a:solidFill>
                <a:srgbClr val="000000"/>
              </a:solidFill>
              <a:round/>
              <a:headEnd/>
              <a:tailEnd/>
            </a:ln>
          </p:spPr>
          <p:txBody>
            <a:bodyPr/>
            <a:lstStyle/>
            <a:p>
              <a:endParaRPr lang="en-US"/>
            </a:p>
          </p:txBody>
        </p:sp>
        <p:sp>
          <p:nvSpPr>
            <p:cNvPr id="25622" name="Line 18"/>
            <p:cNvSpPr>
              <a:spLocks noChangeShapeType="1"/>
            </p:cNvSpPr>
            <p:nvPr/>
          </p:nvSpPr>
          <p:spPr bwMode="auto">
            <a:xfrm>
              <a:off x="2186" y="3845"/>
              <a:ext cx="850" cy="850"/>
            </a:xfrm>
            <a:prstGeom prst="line">
              <a:avLst/>
            </a:prstGeom>
            <a:noFill/>
            <a:ln w="3175">
              <a:solidFill>
                <a:srgbClr val="000000"/>
              </a:solidFill>
              <a:round/>
              <a:headEnd/>
              <a:tailEnd/>
            </a:ln>
          </p:spPr>
          <p:txBody>
            <a:bodyPr/>
            <a:lstStyle/>
            <a:p>
              <a:endParaRPr lang="en-US"/>
            </a:p>
          </p:txBody>
        </p:sp>
        <p:sp>
          <p:nvSpPr>
            <p:cNvPr id="25623" name="Line 19"/>
            <p:cNvSpPr>
              <a:spLocks noChangeShapeType="1"/>
            </p:cNvSpPr>
            <p:nvPr/>
          </p:nvSpPr>
          <p:spPr bwMode="auto">
            <a:xfrm flipH="1">
              <a:off x="2186" y="4695"/>
              <a:ext cx="850" cy="850"/>
            </a:xfrm>
            <a:prstGeom prst="line">
              <a:avLst/>
            </a:prstGeom>
            <a:noFill/>
            <a:ln w="3175">
              <a:solidFill>
                <a:srgbClr val="000000"/>
              </a:solidFill>
              <a:round/>
              <a:headEnd/>
              <a:tailEnd/>
            </a:ln>
          </p:spPr>
          <p:txBody>
            <a:bodyPr/>
            <a:lstStyle/>
            <a:p>
              <a:endParaRPr lang="en-US"/>
            </a:p>
          </p:txBody>
        </p:sp>
        <p:sp>
          <p:nvSpPr>
            <p:cNvPr id="25624" name="Line 20"/>
            <p:cNvSpPr>
              <a:spLocks noChangeShapeType="1"/>
            </p:cNvSpPr>
            <p:nvPr/>
          </p:nvSpPr>
          <p:spPr bwMode="auto">
            <a:xfrm>
              <a:off x="1335" y="4695"/>
              <a:ext cx="1701" cy="1"/>
            </a:xfrm>
            <a:prstGeom prst="line">
              <a:avLst/>
            </a:prstGeom>
            <a:noFill/>
            <a:ln w="3175">
              <a:solidFill>
                <a:srgbClr val="000000"/>
              </a:solidFill>
              <a:round/>
              <a:headEnd/>
              <a:tailEnd/>
            </a:ln>
          </p:spPr>
          <p:txBody>
            <a:bodyPr/>
            <a:lstStyle/>
            <a:p>
              <a:endParaRPr lang="en-US"/>
            </a:p>
          </p:txBody>
        </p:sp>
        <p:sp>
          <p:nvSpPr>
            <p:cNvPr id="25625" name="Rectangle 21"/>
            <p:cNvSpPr>
              <a:spLocks noChangeArrowheads="1"/>
            </p:cNvSpPr>
            <p:nvPr/>
          </p:nvSpPr>
          <p:spPr bwMode="auto">
            <a:xfrm>
              <a:off x="2120" y="3517"/>
              <a:ext cx="132" cy="210"/>
            </a:xfrm>
            <a:prstGeom prst="rect">
              <a:avLst/>
            </a:prstGeom>
            <a:noFill/>
            <a:ln w="9525">
              <a:noFill/>
              <a:miter lim="800000"/>
              <a:headEnd/>
              <a:tailEnd/>
            </a:ln>
          </p:spPr>
          <p:txBody>
            <a:bodyPr lIns="0" tIns="0" rIns="0" bIns="0"/>
            <a:lstStyle/>
            <a:p>
              <a:r>
                <a:rPr lang="en-US" sz="1200">
                  <a:solidFill>
                    <a:srgbClr val="000000"/>
                  </a:solidFill>
                </a:rPr>
                <a:t>1</a:t>
              </a:r>
              <a:endParaRPr lang="en-US"/>
            </a:p>
          </p:txBody>
        </p:sp>
        <p:sp>
          <p:nvSpPr>
            <p:cNvPr id="25626" name="Rectangle 22"/>
            <p:cNvSpPr>
              <a:spLocks noChangeArrowheads="1"/>
            </p:cNvSpPr>
            <p:nvPr/>
          </p:nvSpPr>
          <p:spPr bwMode="auto">
            <a:xfrm>
              <a:off x="1057" y="4555"/>
              <a:ext cx="132" cy="210"/>
            </a:xfrm>
            <a:prstGeom prst="rect">
              <a:avLst/>
            </a:prstGeom>
            <a:noFill/>
            <a:ln w="9525">
              <a:noFill/>
              <a:miter lim="800000"/>
              <a:headEnd/>
              <a:tailEnd/>
            </a:ln>
          </p:spPr>
          <p:txBody>
            <a:bodyPr lIns="0" tIns="0" rIns="0" bIns="0"/>
            <a:lstStyle/>
            <a:p>
              <a:r>
                <a:rPr lang="en-US" sz="1200">
                  <a:solidFill>
                    <a:srgbClr val="000000"/>
                  </a:solidFill>
                </a:rPr>
                <a:t>2</a:t>
              </a:r>
              <a:endParaRPr lang="en-US"/>
            </a:p>
          </p:txBody>
        </p:sp>
        <p:sp>
          <p:nvSpPr>
            <p:cNvPr id="25627" name="Rectangle 23"/>
            <p:cNvSpPr>
              <a:spLocks noChangeArrowheads="1"/>
            </p:cNvSpPr>
            <p:nvPr/>
          </p:nvSpPr>
          <p:spPr bwMode="auto">
            <a:xfrm>
              <a:off x="3183" y="4555"/>
              <a:ext cx="132" cy="210"/>
            </a:xfrm>
            <a:prstGeom prst="rect">
              <a:avLst/>
            </a:prstGeom>
            <a:noFill/>
            <a:ln w="9525">
              <a:noFill/>
              <a:miter lim="800000"/>
              <a:headEnd/>
              <a:tailEnd/>
            </a:ln>
          </p:spPr>
          <p:txBody>
            <a:bodyPr lIns="0" tIns="0" rIns="0" bIns="0"/>
            <a:lstStyle/>
            <a:p>
              <a:r>
                <a:rPr lang="en-US" sz="1200">
                  <a:solidFill>
                    <a:srgbClr val="000000"/>
                  </a:solidFill>
                </a:rPr>
                <a:t>3</a:t>
              </a:r>
              <a:endParaRPr lang="en-US"/>
            </a:p>
          </p:txBody>
        </p:sp>
        <p:sp>
          <p:nvSpPr>
            <p:cNvPr id="25628" name="Rectangle 24"/>
            <p:cNvSpPr>
              <a:spLocks noChangeArrowheads="1"/>
            </p:cNvSpPr>
            <p:nvPr/>
          </p:nvSpPr>
          <p:spPr bwMode="auto">
            <a:xfrm>
              <a:off x="2120" y="5594"/>
              <a:ext cx="132" cy="210"/>
            </a:xfrm>
            <a:prstGeom prst="rect">
              <a:avLst/>
            </a:prstGeom>
            <a:noFill/>
            <a:ln w="9525">
              <a:noFill/>
              <a:miter lim="800000"/>
              <a:headEnd/>
              <a:tailEnd/>
            </a:ln>
          </p:spPr>
          <p:txBody>
            <a:bodyPr lIns="0" tIns="0" rIns="0" bIns="0"/>
            <a:lstStyle/>
            <a:p>
              <a:r>
                <a:rPr lang="en-US" sz="1200">
                  <a:solidFill>
                    <a:srgbClr val="000000"/>
                  </a:solidFill>
                </a:rPr>
                <a:t>4</a:t>
              </a:r>
              <a:endParaRPr lang="en-US"/>
            </a:p>
          </p:txBody>
        </p:sp>
      </p:grpSp>
      <p:sp>
        <p:nvSpPr>
          <p:cNvPr id="25609" name="Rectangle 2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5602" name="Object 25"/>
          <p:cNvGraphicFramePr>
            <a:graphicFrameLocks noChangeAspect="1"/>
          </p:cNvGraphicFramePr>
          <p:nvPr/>
        </p:nvGraphicFramePr>
        <p:xfrm>
          <a:off x="5724525" y="3573463"/>
          <a:ext cx="2233613" cy="2089150"/>
        </p:xfrm>
        <a:graphic>
          <a:graphicData uri="http://schemas.openxmlformats.org/presentationml/2006/ole">
            <mc:AlternateContent xmlns:mc="http://schemas.openxmlformats.org/markup-compatibility/2006">
              <mc:Choice xmlns:v="urn:schemas-microsoft-com:vml" Requires="v">
                <p:oleObj spid="_x0000_s25653" name="Equation" r:id="rId4" imgW="761669" imgH="774364" progId="Equation.3">
                  <p:embed/>
                </p:oleObj>
              </mc:Choice>
              <mc:Fallback>
                <p:oleObj name="Equation" r:id="rId4" imgW="761669" imgH="774364"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525" y="3573463"/>
                        <a:ext cx="2233613" cy="208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0" name="Rectangle 28"/>
          <p:cNvSpPr>
            <a:spLocks noChangeArrowheads="1"/>
          </p:cNvSpPr>
          <p:nvPr/>
        </p:nvSpPr>
        <p:spPr bwMode="auto">
          <a:xfrm>
            <a:off x="0" y="3052763"/>
            <a:ext cx="9144000" cy="0"/>
          </a:xfrm>
          <a:prstGeom prst="rect">
            <a:avLst/>
          </a:prstGeom>
          <a:noFill/>
          <a:ln w="9525">
            <a:noFill/>
            <a:miter lim="800000"/>
            <a:headEnd/>
            <a:tailEnd/>
          </a:ln>
        </p:spPr>
        <p:txBody>
          <a:bodyPr wrap="none" anchor="ctr">
            <a:spAutoFit/>
          </a:bodyPr>
          <a:lstStyle/>
          <a:p>
            <a:endParaRPr lang="en-US"/>
          </a:p>
        </p:txBody>
      </p:sp>
      <p:graphicFrame>
        <p:nvGraphicFramePr>
          <p:cNvPr id="25603" name="Object 27"/>
          <p:cNvGraphicFramePr>
            <a:graphicFrameLocks noChangeAspect="1"/>
          </p:cNvGraphicFramePr>
          <p:nvPr/>
        </p:nvGraphicFramePr>
        <p:xfrm>
          <a:off x="5148263" y="3716338"/>
          <a:ext cx="284162" cy="1873250"/>
        </p:xfrm>
        <a:graphic>
          <a:graphicData uri="http://schemas.openxmlformats.org/presentationml/2006/ole">
            <mc:AlternateContent xmlns:mc="http://schemas.openxmlformats.org/markup-compatibility/2006">
              <mc:Choice xmlns:v="urn:schemas-microsoft-com:vml" Requires="v">
                <p:oleObj spid="_x0000_s25654" name="Equation" r:id="rId6" imgW="114250" imgH="748975" progId="Equation.3">
                  <p:embed/>
                </p:oleObj>
              </mc:Choice>
              <mc:Fallback>
                <p:oleObj name="Equation" r:id="rId6" imgW="114250" imgH="748975"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3716338"/>
                        <a:ext cx="284162" cy="187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1" name="Rectangle 30"/>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en-US"/>
          </a:p>
        </p:txBody>
      </p:sp>
      <p:graphicFrame>
        <p:nvGraphicFramePr>
          <p:cNvPr id="25604" name="Object 29"/>
          <p:cNvGraphicFramePr>
            <a:graphicFrameLocks noChangeAspect="1"/>
          </p:cNvGraphicFramePr>
          <p:nvPr/>
        </p:nvGraphicFramePr>
        <p:xfrm>
          <a:off x="5940425" y="3068638"/>
          <a:ext cx="1873250" cy="504825"/>
        </p:xfrm>
        <a:graphic>
          <a:graphicData uri="http://schemas.openxmlformats.org/presentationml/2006/ole">
            <mc:AlternateContent xmlns:mc="http://schemas.openxmlformats.org/markup-compatibility/2006">
              <mc:Choice xmlns:v="urn:schemas-microsoft-com:vml" Requires="v">
                <p:oleObj spid="_x0000_s25655" name="Equation" r:id="rId8" imgW="622030" imgH="190417" progId="Equation.3">
                  <p:embed/>
                </p:oleObj>
              </mc:Choice>
              <mc:Fallback>
                <p:oleObj name="Equation" r:id="rId8" imgW="622030" imgH="190417" progId="Equation.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0425" y="3068638"/>
                        <a:ext cx="18732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pPr eaLnBrk="1" hangingPunct="1"/>
            <a:r>
              <a:rPr lang="en-US" sz="4000" b="1" smtClean="0"/>
              <a:t>Matriks Ketetanggaan (</a:t>
            </a:r>
            <a:r>
              <a:rPr lang="en-US" sz="4000" b="1" i="1" smtClean="0"/>
              <a:t>adjacency matrix</a:t>
            </a:r>
            <a:r>
              <a:rPr lang="en-US" sz="4000" b="1" smtClean="0"/>
              <a:t>)</a:t>
            </a:r>
          </a:p>
        </p:txBody>
      </p:sp>
      <p:sp>
        <p:nvSpPr>
          <p:cNvPr id="26629" name="Rectangle 5"/>
          <p:cNvSpPr>
            <a:spLocks noGrp="1" noChangeArrowheads="1"/>
          </p:cNvSpPr>
          <p:nvPr>
            <p:ph type="body" sz="half" idx="1"/>
          </p:nvPr>
        </p:nvSpPr>
        <p:spPr/>
        <p:txBody>
          <a:bodyPr/>
          <a:lstStyle/>
          <a:p>
            <a:pPr eaLnBrk="1" hangingPunct="1"/>
            <a:r>
              <a:rPr lang="en-US" smtClean="0"/>
              <a:t>Graph</a:t>
            </a:r>
          </a:p>
          <a:p>
            <a:pPr eaLnBrk="1" hangingPunct="1"/>
            <a:endParaRPr lang="en-US" smtClean="0"/>
          </a:p>
        </p:txBody>
      </p:sp>
      <p:sp>
        <p:nvSpPr>
          <p:cNvPr id="26630" name="Rectangle 6"/>
          <p:cNvSpPr>
            <a:spLocks noGrp="1" noChangeArrowheads="1"/>
          </p:cNvSpPr>
          <p:nvPr>
            <p:ph type="body" sz="half" idx="2"/>
          </p:nvPr>
        </p:nvSpPr>
        <p:spPr/>
        <p:txBody>
          <a:bodyPr/>
          <a:lstStyle/>
          <a:p>
            <a:pPr eaLnBrk="1" hangingPunct="1"/>
            <a:r>
              <a:rPr lang="en-US" sz="2400" b="1" smtClean="0"/>
              <a:t>Matriks Ketetanggaan</a:t>
            </a:r>
          </a:p>
        </p:txBody>
      </p:sp>
      <p:sp>
        <p:nvSpPr>
          <p:cNvPr id="2663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6626" name="Object 7"/>
          <p:cNvGraphicFramePr>
            <a:graphicFrameLocks noChangeAspect="1"/>
          </p:cNvGraphicFramePr>
          <p:nvPr/>
        </p:nvGraphicFramePr>
        <p:xfrm>
          <a:off x="5292725" y="3357563"/>
          <a:ext cx="2592388" cy="2495550"/>
        </p:xfrm>
        <a:graphic>
          <a:graphicData uri="http://schemas.openxmlformats.org/presentationml/2006/ole">
            <mc:AlternateContent xmlns:mc="http://schemas.openxmlformats.org/markup-compatibility/2006">
              <mc:Choice xmlns:v="urn:schemas-microsoft-com:vml" Requires="v">
                <p:oleObj spid="_x0000_s26662" name="Equation" r:id="rId4" imgW="1016000" imgH="977900" progId="Equation.3">
                  <p:embed/>
                </p:oleObj>
              </mc:Choice>
              <mc:Fallback>
                <p:oleObj name="Equation" r:id="rId4" imgW="1016000" imgH="9779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3357563"/>
                        <a:ext cx="2592388" cy="249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6627" name="Object 9"/>
          <p:cNvGraphicFramePr>
            <a:graphicFrameLocks noChangeAspect="1"/>
          </p:cNvGraphicFramePr>
          <p:nvPr/>
        </p:nvGraphicFramePr>
        <p:xfrm>
          <a:off x="5651500" y="2781300"/>
          <a:ext cx="2089150" cy="503238"/>
        </p:xfrm>
        <a:graphic>
          <a:graphicData uri="http://schemas.openxmlformats.org/presentationml/2006/ole">
            <mc:AlternateContent xmlns:mc="http://schemas.openxmlformats.org/markup-compatibility/2006">
              <mc:Choice xmlns:v="urn:schemas-microsoft-com:vml" Requires="v">
                <p:oleObj spid="_x0000_s26663" name="Equation" r:id="rId6" imgW="799753" imgH="190417" progId="Equation.3">
                  <p:embed/>
                </p:oleObj>
              </mc:Choice>
              <mc:Fallback>
                <p:oleObj name="Equation" r:id="rId6" imgW="799753" imgH="190417"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2781300"/>
                        <a:ext cx="208915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633" name="Group 11"/>
          <p:cNvGrpSpPr>
            <a:grpSpLocks/>
          </p:cNvGrpSpPr>
          <p:nvPr/>
        </p:nvGrpSpPr>
        <p:grpSpPr bwMode="auto">
          <a:xfrm>
            <a:off x="827088" y="2708275"/>
            <a:ext cx="3478212" cy="2470150"/>
            <a:chOff x="7556" y="360"/>
            <a:chExt cx="2052" cy="1262"/>
          </a:xfrm>
        </p:grpSpPr>
        <p:sp>
          <p:nvSpPr>
            <p:cNvPr id="26634" name="Freeform 12"/>
            <p:cNvSpPr>
              <a:spLocks/>
            </p:cNvSpPr>
            <p:nvPr/>
          </p:nvSpPr>
          <p:spPr bwMode="auto">
            <a:xfrm>
              <a:off x="7957" y="746"/>
              <a:ext cx="68" cy="37"/>
            </a:xfrm>
            <a:custGeom>
              <a:avLst/>
              <a:gdLst>
                <a:gd name="T0" fmla="*/ 0 w 68"/>
                <a:gd name="T1" fmla="*/ 2 h 64"/>
                <a:gd name="T2" fmla="*/ 8 w 68"/>
                <a:gd name="T3" fmla="*/ 1 h 64"/>
                <a:gd name="T4" fmla="*/ 23 w 68"/>
                <a:gd name="T5" fmla="*/ 0 h 64"/>
                <a:gd name="T6" fmla="*/ 46 w 68"/>
                <a:gd name="T7" fmla="*/ 0 h 64"/>
                <a:gd name="T8" fmla="*/ 61 w 68"/>
                <a:gd name="T9" fmla="*/ 1 h 64"/>
                <a:gd name="T10" fmla="*/ 68 w 68"/>
                <a:gd name="T11" fmla="*/ 2 h 64"/>
                <a:gd name="T12" fmla="*/ 61 w 68"/>
                <a:gd name="T13" fmla="*/ 3 h 64"/>
                <a:gd name="T14" fmla="*/ 46 w 68"/>
                <a:gd name="T15" fmla="*/ 4 h 64"/>
                <a:gd name="T16" fmla="*/ 23 w 68"/>
                <a:gd name="T17" fmla="*/ 4 h 64"/>
                <a:gd name="T18" fmla="*/ 8 w 68"/>
                <a:gd name="T19" fmla="*/ 3 h 64"/>
                <a:gd name="T20" fmla="*/ 0 w 68"/>
                <a:gd name="T21" fmla="*/ 2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8" y="15"/>
                  </a:lnTo>
                  <a:lnTo>
                    <a:pt x="23" y="0"/>
                  </a:lnTo>
                  <a:lnTo>
                    <a:pt x="46" y="0"/>
                  </a:lnTo>
                  <a:lnTo>
                    <a:pt x="61" y="15"/>
                  </a:lnTo>
                  <a:lnTo>
                    <a:pt x="68" y="34"/>
                  </a:lnTo>
                  <a:lnTo>
                    <a:pt x="61" y="53"/>
                  </a:lnTo>
                  <a:lnTo>
                    <a:pt x="46" y="64"/>
                  </a:lnTo>
                  <a:lnTo>
                    <a:pt x="23" y="64"/>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26635" name="Freeform 13"/>
            <p:cNvSpPr>
              <a:spLocks/>
            </p:cNvSpPr>
            <p:nvPr/>
          </p:nvSpPr>
          <p:spPr bwMode="auto">
            <a:xfrm>
              <a:off x="9320" y="1435"/>
              <a:ext cx="68" cy="37"/>
            </a:xfrm>
            <a:custGeom>
              <a:avLst/>
              <a:gdLst>
                <a:gd name="T0" fmla="*/ 0 w 68"/>
                <a:gd name="T1" fmla="*/ 2 h 65"/>
                <a:gd name="T2" fmla="*/ 8 w 68"/>
                <a:gd name="T3" fmla="*/ 1 h 65"/>
                <a:gd name="T4" fmla="*/ 23 w 68"/>
                <a:gd name="T5" fmla="*/ 0 h 65"/>
                <a:gd name="T6" fmla="*/ 46 w 68"/>
                <a:gd name="T7" fmla="*/ 0 h 65"/>
                <a:gd name="T8" fmla="*/ 61 w 68"/>
                <a:gd name="T9" fmla="*/ 1 h 65"/>
                <a:gd name="T10" fmla="*/ 68 w 68"/>
                <a:gd name="T11" fmla="*/ 2 h 65"/>
                <a:gd name="T12" fmla="*/ 61 w 68"/>
                <a:gd name="T13" fmla="*/ 3 h 65"/>
                <a:gd name="T14" fmla="*/ 46 w 68"/>
                <a:gd name="T15" fmla="*/ 4 h 65"/>
                <a:gd name="T16" fmla="*/ 23 w 68"/>
                <a:gd name="T17" fmla="*/ 4 h 65"/>
                <a:gd name="T18" fmla="*/ 8 w 68"/>
                <a:gd name="T19" fmla="*/ 3 h 65"/>
                <a:gd name="T20" fmla="*/ 0 w 68"/>
                <a:gd name="T21" fmla="*/ 2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5"/>
                <a:gd name="T35" fmla="*/ 68 w 68"/>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5">
                  <a:moveTo>
                    <a:pt x="0" y="34"/>
                  </a:moveTo>
                  <a:lnTo>
                    <a:pt x="8" y="15"/>
                  </a:lnTo>
                  <a:lnTo>
                    <a:pt x="23" y="0"/>
                  </a:lnTo>
                  <a:lnTo>
                    <a:pt x="46" y="0"/>
                  </a:lnTo>
                  <a:lnTo>
                    <a:pt x="61" y="15"/>
                  </a:lnTo>
                  <a:lnTo>
                    <a:pt x="68" y="34"/>
                  </a:lnTo>
                  <a:lnTo>
                    <a:pt x="61" y="53"/>
                  </a:lnTo>
                  <a:lnTo>
                    <a:pt x="46" y="65"/>
                  </a:lnTo>
                  <a:lnTo>
                    <a:pt x="23" y="65"/>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26636" name="Freeform 14"/>
            <p:cNvSpPr>
              <a:spLocks/>
            </p:cNvSpPr>
            <p:nvPr/>
          </p:nvSpPr>
          <p:spPr bwMode="auto">
            <a:xfrm>
              <a:off x="8639" y="1336"/>
              <a:ext cx="68" cy="37"/>
            </a:xfrm>
            <a:custGeom>
              <a:avLst/>
              <a:gdLst>
                <a:gd name="T0" fmla="*/ 0 w 68"/>
                <a:gd name="T1" fmla="*/ 2 h 64"/>
                <a:gd name="T2" fmla="*/ 7 w 68"/>
                <a:gd name="T3" fmla="*/ 1 h 64"/>
                <a:gd name="T4" fmla="*/ 22 w 68"/>
                <a:gd name="T5" fmla="*/ 0 h 64"/>
                <a:gd name="T6" fmla="*/ 45 w 68"/>
                <a:gd name="T7" fmla="*/ 0 h 64"/>
                <a:gd name="T8" fmla="*/ 60 w 68"/>
                <a:gd name="T9" fmla="*/ 1 h 64"/>
                <a:gd name="T10" fmla="*/ 68 w 68"/>
                <a:gd name="T11" fmla="*/ 2 h 64"/>
                <a:gd name="T12" fmla="*/ 60 w 68"/>
                <a:gd name="T13" fmla="*/ 3 h 64"/>
                <a:gd name="T14" fmla="*/ 45 w 68"/>
                <a:gd name="T15" fmla="*/ 4 h 64"/>
                <a:gd name="T16" fmla="*/ 22 w 68"/>
                <a:gd name="T17" fmla="*/ 4 h 64"/>
                <a:gd name="T18" fmla="*/ 7 w 68"/>
                <a:gd name="T19" fmla="*/ 3 h 64"/>
                <a:gd name="T20" fmla="*/ 0 w 68"/>
                <a:gd name="T21" fmla="*/ 2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7" y="15"/>
                  </a:lnTo>
                  <a:lnTo>
                    <a:pt x="22" y="0"/>
                  </a:lnTo>
                  <a:lnTo>
                    <a:pt x="45" y="0"/>
                  </a:lnTo>
                  <a:lnTo>
                    <a:pt x="60" y="15"/>
                  </a:lnTo>
                  <a:lnTo>
                    <a:pt x="68" y="34"/>
                  </a:lnTo>
                  <a:lnTo>
                    <a:pt x="60" y="53"/>
                  </a:lnTo>
                  <a:lnTo>
                    <a:pt x="45" y="64"/>
                  </a:lnTo>
                  <a:lnTo>
                    <a:pt x="22" y="64"/>
                  </a:lnTo>
                  <a:lnTo>
                    <a:pt x="7" y="53"/>
                  </a:lnTo>
                  <a:lnTo>
                    <a:pt x="0" y="34"/>
                  </a:lnTo>
                  <a:close/>
                </a:path>
              </a:pathLst>
            </a:custGeom>
            <a:solidFill>
              <a:srgbClr val="000000"/>
            </a:solidFill>
            <a:ln w="2540">
              <a:solidFill>
                <a:srgbClr val="000000"/>
              </a:solidFill>
              <a:round/>
              <a:headEnd/>
              <a:tailEnd/>
            </a:ln>
          </p:spPr>
          <p:txBody>
            <a:bodyPr/>
            <a:lstStyle/>
            <a:p>
              <a:endParaRPr lang="en-US"/>
            </a:p>
          </p:txBody>
        </p:sp>
        <p:sp>
          <p:nvSpPr>
            <p:cNvPr id="26637" name="Freeform 15"/>
            <p:cNvSpPr>
              <a:spLocks/>
            </p:cNvSpPr>
            <p:nvPr/>
          </p:nvSpPr>
          <p:spPr bwMode="auto">
            <a:xfrm>
              <a:off x="7617" y="1435"/>
              <a:ext cx="68" cy="37"/>
            </a:xfrm>
            <a:custGeom>
              <a:avLst/>
              <a:gdLst>
                <a:gd name="T0" fmla="*/ 0 w 68"/>
                <a:gd name="T1" fmla="*/ 2 h 65"/>
                <a:gd name="T2" fmla="*/ 7 w 68"/>
                <a:gd name="T3" fmla="*/ 1 h 65"/>
                <a:gd name="T4" fmla="*/ 22 w 68"/>
                <a:gd name="T5" fmla="*/ 0 h 65"/>
                <a:gd name="T6" fmla="*/ 45 w 68"/>
                <a:gd name="T7" fmla="*/ 0 h 65"/>
                <a:gd name="T8" fmla="*/ 60 w 68"/>
                <a:gd name="T9" fmla="*/ 1 h 65"/>
                <a:gd name="T10" fmla="*/ 68 w 68"/>
                <a:gd name="T11" fmla="*/ 2 h 65"/>
                <a:gd name="T12" fmla="*/ 60 w 68"/>
                <a:gd name="T13" fmla="*/ 3 h 65"/>
                <a:gd name="T14" fmla="*/ 45 w 68"/>
                <a:gd name="T15" fmla="*/ 4 h 65"/>
                <a:gd name="T16" fmla="*/ 22 w 68"/>
                <a:gd name="T17" fmla="*/ 4 h 65"/>
                <a:gd name="T18" fmla="*/ 7 w 68"/>
                <a:gd name="T19" fmla="*/ 3 h 65"/>
                <a:gd name="T20" fmla="*/ 0 w 68"/>
                <a:gd name="T21" fmla="*/ 2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5"/>
                <a:gd name="T35" fmla="*/ 68 w 68"/>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5">
                  <a:moveTo>
                    <a:pt x="0" y="34"/>
                  </a:moveTo>
                  <a:lnTo>
                    <a:pt x="7" y="15"/>
                  </a:lnTo>
                  <a:lnTo>
                    <a:pt x="22" y="0"/>
                  </a:lnTo>
                  <a:lnTo>
                    <a:pt x="45" y="0"/>
                  </a:lnTo>
                  <a:lnTo>
                    <a:pt x="60" y="15"/>
                  </a:lnTo>
                  <a:lnTo>
                    <a:pt x="68" y="34"/>
                  </a:lnTo>
                  <a:lnTo>
                    <a:pt x="60" y="53"/>
                  </a:lnTo>
                  <a:lnTo>
                    <a:pt x="45" y="65"/>
                  </a:lnTo>
                  <a:lnTo>
                    <a:pt x="22" y="65"/>
                  </a:lnTo>
                  <a:lnTo>
                    <a:pt x="7" y="53"/>
                  </a:lnTo>
                  <a:lnTo>
                    <a:pt x="0" y="34"/>
                  </a:lnTo>
                  <a:close/>
                </a:path>
              </a:pathLst>
            </a:custGeom>
            <a:solidFill>
              <a:srgbClr val="000000"/>
            </a:solidFill>
            <a:ln w="2540">
              <a:solidFill>
                <a:srgbClr val="000000"/>
              </a:solidFill>
              <a:round/>
              <a:headEnd/>
              <a:tailEnd/>
            </a:ln>
          </p:spPr>
          <p:txBody>
            <a:bodyPr/>
            <a:lstStyle/>
            <a:p>
              <a:endParaRPr lang="en-US"/>
            </a:p>
          </p:txBody>
        </p:sp>
        <p:sp>
          <p:nvSpPr>
            <p:cNvPr id="26638" name="Freeform 16"/>
            <p:cNvSpPr>
              <a:spLocks/>
            </p:cNvSpPr>
            <p:nvPr/>
          </p:nvSpPr>
          <p:spPr bwMode="auto">
            <a:xfrm>
              <a:off x="9320" y="1140"/>
              <a:ext cx="68" cy="37"/>
            </a:xfrm>
            <a:custGeom>
              <a:avLst/>
              <a:gdLst>
                <a:gd name="T0" fmla="*/ 0 w 68"/>
                <a:gd name="T1" fmla="*/ 2 h 64"/>
                <a:gd name="T2" fmla="*/ 8 w 68"/>
                <a:gd name="T3" fmla="*/ 1 h 64"/>
                <a:gd name="T4" fmla="*/ 23 w 68"/>
                <a:gd name="T5" fmla="*/ 0 h 64"/>
                <a:gd name="T6" fmla="*/ 46 w 68"/>
                <a:gd name="T7" fmla="*/ 0 h 64"/>
                <a:gd name="T8" fmla="*/ 61 w 68"/>
                <a:gd name="T9" fmla="*/ 1 h 64"/>
                <a:gd name="T10" fmla="*/ 68 w 68"/>
                <a:gd name="T11" fmla="*/ 2 h 64"/>
                <a:gd name="T12" fmla="*/ 61 w 68"/>
                <a:gd name="T13" fmla="*/ 3 h 64"/>
                <a:gd name="T14" fmla="*/ 46 w 68"/>
                <a:gd name="T15" fmla="*/ 4 h 64"/>
                <a:gd name="T16" fmla="*/ 23 w 68"/>
                <a:gd name="T17" fmla="*/ 4 h 64"/>
                <a:gd name="T18" fmla="*/ 8 w 68"/>
                <a:gd name="T19" fmla="*/ 3 h 64"/>
                <a:gd name="T20" fmla="*/ 0 w 68"/>
                <a:gd name="T21" fmla="*/ 2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8" y="15"/>
                  </a:lnTo>
                  <a:lnTo>
                    <a:pt x="23" y="0"/>
                  </a:lnTo>
                  <a:lnTo>
                    <a:pt x="46" y="0"/>
                  </a:lnTo>
                  <a:lnTo>
                    <a:pt x="61" y="15"/>
                  </a:lnTo>
                  <a:lnTo>
                    <a:pt x="68" y="34"/>
                  </a:lnTo>
                  <a:lnTo>
                    <a:pt x="61" y="53"/>
                  </a:lnTo>
                  <a:lnTo>
                    <a:pt x="46" y="64"/>
                  </a:lnTo>
                  <a:lnTo>
                    <a:pt x="23" y="64"/>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26639" name="Line 17"/>
            <p:cNvSpPr>
              <a:spLocks noChangeShapeType="1"/>
            </p:cNvSpPr>
            <p:nvPr/>
          </p:nvSpPr>
          <p:spPr bwMode="auto">
            <a:xfrm flipH="1">
              <a:off x="7651" y="766"/>
              <a:ext cx="340" cy="688"/>
            </a:xfrm>
            <a:prstGeom prst="line">
              <a:avLst/>
            </a:prstGeom>
            <a:noFill/>
            <a:ln w="2540">
              <a:solidFill>
                <a:srgbClr val="000000"/>
              </a:solidFill>
              <a:round/>
              <a:headEnd/>
              <a:tailEnd/>
            </a:ln>
          </p:spPr>
          <p:txBody>
            <a:bodyPr/>
            <a:lstStyle/>
            <a:p>
              <a:endParaRPr lang="en-US"/>
            </a:p>
          </p:txBody>
        </p:sp>
        <p:sp>
          <p:nvSpPr>
            <p:cNvPr id="26640" name="Line 18"/>
            <p:cNvSpPr>
              <a:spLocks noChangeShapeType="1"/>
            </p:cNvSpPr>
            <p:nvPr/>
          </p:nvSpPr>
          <p:spPr bwMode="auto">
            <a:xfrm>
              <a:off x="8673" y="1356"/>
              <a:ext cx="681" cy="98"/>
            </a:xfrm>
            <a:prstGeom prst="line">
              <a:avLst/>
            </a:prstGeom>
            <a:noFill/>
            <a:ln w="2540">
              <a:solidFill>
                <a:srgbClr val="000000"/>
              </a:solidFill>
              <a:round/>
              <a:headEnd/>
              <a:tailEnd/>
            </a:ln>
          </p:spPr>
          <p:txBody>
            <a:bodyPr/>
            <a:lstStyle/>
            <a:p>
              <a:endParaRPr lang="en-US"/>
            </a:p>
          </p:txBody>
        </p:sp>
        <p:sp>
          <p:nvSpPr>
            <p:cNvPr id="26641" name="Line 19"/>
            <p:cNvSpPr>
              <a:spLocks noChangeShapeType="1"/>
            </p:cNvSpPr>
            <p:nvPr/>
          </p:nvSpPr>
          <p:spPr bwMode="auto">
            <a:xfrm flipV="1">
              <a:off x="7651" y="1356"/>
              <a:ext cx="1022" cy="98"/>
            </a:xfrm>
            <a:prstGeom prst="line">
              <a:avLst/>
            </a:prstGeom>
            <a:noFill/>
            <a:ln w="2540">
              <a:solidFill>
                <a:srgbClr val="000000"/>
              </a:solidFill>
              <a:round/>
              <a:headEnd/>
              <a:tailEnd/>
            </a:ln>
          </p:spPr>
          <p:txBody>
            <a:bodyPr/>
            <a:lstStyle/>
            <a:p>
              <a:endParaRPr lang="en-US"/>
            </a:p>
          </p:txBody>
        </p:sp>
        <p:sp>
          <p:nvSpPr>
            <p:cNvPr id="26642" name="Line 20"/>
            <p:cNvSpPr>
              <a:spLocks noChangeShapeType="1"/>
            </p:cNvSpPr>
            <p:nvPr/>
          </p:nvSpPr>
          <p:spPr bwMode="auto">
            <a:xfrm>
              <a:off x="7991" y="766"/>
              <a:ext cx="682" cy="590"/>
            </a:xfrm>
            <a:prstGeom prst="line">
              <a:avLst/>
            </a:prstGeom>
            <a:noFill/>
            <a:ln w="2540">
              <a:solidFill>
                <a:srgbClr val="000000"/>
              </a:solidFill>
              <a:round/>
              <a:headEnd/>
              <a:tailEnd/>
            </a:ln>
          </p:spPr>
          <p:txBody>
            <a:bodyPr/>
            <a:lstStyle/>
            <a:p>
              <a:endParaRPr lang="en-US"/>
            </a:p>
          </p:txBody>
        </p:sp>
        <p:sp>
          <p:nvSpPr>
            <p:cNvPr id="26643" name="Rectangle 21"/>
            <p:cNvSpPr>
              <a:spLocks noChangeArrowheads="1"/>
            </p:cNvSpPr>
            <p:nvPr/>
          </p:nvSpPr>
          <p:spPr bwMode="auto">
            <a:xfrm>
              <a:off x="8101" y="360"/>
              <a:ext cx="67" cy="125"/>
            </a:xfrm>
            <a:prstGeom prst="rect">
              <a:avLst/>
            </a:prstGeom>
            <a:noFill/>
            <a:ln w="9525">
              <a:noFill/>
              <a:miter lim="800000"/>
              <a:headEnd/>
              <a:tailEnd/>
            </a:ln>
          </p:spPr>
          <p:txBody>
            <a:bodyPr wrap="none" lIns="0" tIns="0" rIns="0" bIns="0">
              <a:spAutoFit/>
            </a:bodyPr>
            <a:lstStyle/>
            <a:p>
              <a:r>
                <a:rPr lang="en-US" sz="1600">
                  <a:solidFill>
                    <a:srgbClr val="000000"/>
                  </a:solidFill>
                </a:rPr>
                <a:t>1</a:t>
              </a:r>
              <a:endParaRPr lang="en-US"/>
            </a:p>
          </p:txBody>
        </p:sp>
        <p:sp>
          <p:nvSpPr>
            <p:cNvPr id="26644" name="Rectangle 22"/>
            <p:cNvSpPr>
              <a:spLocks noChangeArrowheads="1"/>
            </p:cNvSpPr>
            <p:nvPr/>
          </p:nvSpPr>
          <p:spPr bwMode="auto">
            <a:xfrm>
              <a:off x="7556" y="1496"/>
              <a:ext cx="66" cy="125"/>
            </a:xfrm>
            <a:prstGeom prst="rect">
              <a:avLst/>
            </a:prstGeom>
            <a:noFill/>
            <a:ln w="9525">
              <a:noFill/>
              <a:miter lim="800000"/>
              <a:headEnd/>
              <a:tailEnd/>
            </a:ln>
          </p:spPr>
          <p:txBody>
            <a:bodyPr wrap="none" lIns="0" tIns="0" rIns="0" bIns="0">
              <a:spAutoFit/>
            </a:bodyPr>
            <a:lstStyle/>
            <a:p>
              <a:r>
                <a:rPr lang="en-US" sz="1600">
                  <a:solidFill>
                    <a:srgbClr val="000000"/>
                  </a:solidFill>
                </a:rPr>
                <a:t>2</a:t>
              </a:r>
              <a:endParaRPr lang="en-US"/>
            </a:p>
          </p:txBody>
        </p:sp>
        <p:sp>
          <p:nvSpPr>
            <p:cNvPr id="26645" name="Rectangle 23"/>
            <p:cNvSpPr>
              <a:spLocks noChangeArrowheads="1"/>
            </p:cNvSpPr>
            <p:nvPr/>
          </p:nvSpPr>
          <p:spPr bwMode="auto">
            <a:xfrm>
              <a:off x="8621" y="1376"/>
              <a:ext cx="66" cy="125"/>
            </a:xfrm>
            <a:prstGeom prst="rect">
              <a:avLst/>
            </a:prstGeom>
            <a:noFill/>
            <a:ln w="9525">
              <a:noFill/>
              <a:miter lim="800000"/>
              <a:headEnd/>
              <a:tailEnd/>
            </a:ln>
          </p:spPr>
          <p:txBody>
            <a:bodyPr wrap="none" lIns="0" tIns="0" rIns="0" bIns="0">
              <a:spAutoFit/>
            </a:bodyPr>
            <a:lstStyle/>
            <a:p>
              <a:r>
                <a:rPr lang="en-US" sz="1600">
                  <a:solidFill>
                    <a:srgbClr val="000000"/>
                  </a:solidFill>
                </a:rPr>
                <a:t>3</a:t>
              </a:r>
              <a:endParaRPr lang="en-US"/>
            </a:p>
          </p:txBody>
        </p:sp>
        <p:sp>
          <p:nvSpPr>
            <p:cNvPr id="26646" name="Rectangle 24"/>
            <p:cNvSpPr>
              <a:spLocks noChangeArrowheads="1"/>
            </p:cNvSpPr>
            <p:nvPr/>
          </p:nvSpPr>
          <p:spPr bwMode="auto">
            <a:xfrm>
              <a:off x="9343" y="1497"/>
              <a:ext cx="66" cy="125"/>
            </a:xfrm>
            <a:prstGeom prst="rect">
              <a:avLst/>
            </a:prstGeom>
            <a:noFill/>
            <a:ln w="9525">
              <a:noFill/>
              <a:miter lim="800000"/>
              <a:headEnd/>
              <a:tailEnd/>
            </a:ln>
          </p:spPr>
          <p:txBody>
            <a:bodyPr wrap="none" lIns="0" tIns="0" rIns="0" bIns="0">
              <a:spAutoFit/>
            </a:bodyPr>
            <a:lstStyle/>
            <a:p>
              <a:r>
                <a:rPr lang="en-US" sz="1600">
                  <a:solidFill>
                    <a:srgbClr val="000000"/>
                  </a:solidFill>
                </a:rPr>
                <a:t>4</a:t>
              </a:r>
              <a:endParaRPr lang="en-US"/>
            </a:p>
          </p:txBody>
        </p:sp>
        <p:sp>
          <p:nvSpPr>
            <p:cNvPr id="26647" name="Rectangle 25"/>
            <p:cNvSpPr>
              <a:spLocks noChangeArrowheads="1"/>
            </p:cNvSpPr>
            <p:nvPr/>
          </p:nvSpPr>
          <p:spPr bwMode="auto">
            <a:xfrm>
              <a:off x="9541" y="900"/>
              <a:ext cx="67" cy="125"/>
            </a:xfrm>
            <a:prstGeom prst="rect">
              <a:avLst/>
            </a:prstGeom>
            <a:noFill/>
            <a:ln w="9525">
              <a:noFill/>
              <a:miter lim="800000"/>
              <a:headEnd/>
              <a:tailEnd/>
            </a:ln>
          </p:spPr>
          <p:txBody>
            <a:bodyPr wrap="none" lIns="0" tIns="0" rIns="0" bIns="0">
              <a:spAutoFit/>
            </a:bodyPr>
            <a:lstStyle/>
            <a:p>
              <a:r>
                <a:rPr lang="en-US" sz="1600">
                  <a:solidFill>
                    <a:srgbClr val="000000"/>
                  </a:solidFill>
                </a:rPr>
                <a:t>5</a:t>
              </a:r>
              <a:endParaRPr lang="en-US"/>
            </a:p>
          </p:txBody>
        </p:sp>
      </p:grpSp>
    </p:spTree>
    <p:custDataLst>
      <p:tags r:id="rId2"/>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10"/>
          <p:cNvSpPr>
            <a:spLocks noGrp="1" noChangeArrowheads="1"/>
          </p:cNvSpPr>
          <p:nvPr>
            <p:ph type="title"/>
          </p:nvPr>
        </p:nvSpPr>
        <p:spPr/>
        <p:txBody>
          <a:bodyPr/>
          <a:lstStyle/>
          <a:p>
            <a:pPr eaLnBrk="1" hangingPunct="1"/>
            <a:r>
              <a:rPr lang="en-US" sz="4000" b="1" smtClean="0"/>
              <a:t>Matriks Ketetanggaan (</a:t>
            </a:r>
            <a:r>
              <a:rPr lang="en-US" sz="4000" b="1" i="1" smtClean="0"/>
              <a:t>adjacency matrix</a:t>
            </a:r>
            <a:r>
              <a:rPr lang="en-US" sz="4000" b="1" smtClean="0"/>
              <a:t>)</a:t>
            </a:r>
          </a:p>
        </p:txBody>
      </p:sp>
      <p:sp>
        <p:nvSpPr>
          <p:cNvPr id="27655" name="Rectangle 11"/>
          <p:cNvSpPr>
            <a:spLocks noGrp="1" noChangeArrowheads="1"/>
          </p:cNvSpPr>
          <p:nvPr>
            <p:ph type="body" sz="half" idx="1"/>
          </p:nvPr>
        </p:nvSpPr>
        <p:spPr/>
        <p:txBody>
          <a:bodyPr/>
          <a:lstStyle/>
          <a:p>
            <a:pPr eaLnBrk="1" hangingPunct="1"/>
            <a:r>
              <a:rPr lang="en-US" smtClean="0"/>
              <a:t>Graph</a:t>
            </a:r>
          </a:p>
        </p:txBody>
      </p:sp>
      <p:sp>
        <p:nvSpPr>
          <p:cNvPr id="27656" name="Rectangle 12"/>
          <p:cNvSpPr>
            <a:spLocks noGrp="1" noChangeArrowheads="1"/>
          </p:cNvSpPr>
          <p:nvPr>
            <p:ph type="body" sz="half" idx="2"/>
          </p:nvPr>
        </p:nvSpPr>
        <p:spPr/>
        <p:txBody>
          <a:bodyPr/>
          <a:lstStyle/>
          <a:p>
            <a:pPr eaLnBrk="1" hangingPunct="1"/>
            <a:r>
              <a:rPr lang="en-US" sz="2400" b="1" smtClean="0"/>
              <a:t>Matriks Ketetanggaan</a:t>
            </a:r>
          </a:p>
        </p:txBody>
      </p:sp>
      <p:graphicFrame>
        <p:nvGraphicFramePr>
          <p:cNvPr id="27650" name="Object 7"/>
          <p:cNvGraphicFramePr>
            <a:graphicFrameLocks noGrp="1" noChangeAspect="1"/>
          </p:cNvGraphicFramePr>
          <p:nvPr>
            <p:ph sz="half" idx="4294967295"/>
          </p:nvPr>
        </p:nvGraphicFramePr>
        <p:xfrm>
          <a:off x="1116013" y="2565400"/>
          <a:ext cx="2951162" cy="2951163"/>
        </p:xfrm>
        <a:graphic>
          <a:graphicData uri="http://schemas.openxmlformats.org/presentationml/2006/ole">
            <mc:AlternateContent xmlns:mc="http://schemas.openxmlformats.org/markup-compatibility/2006">
              <mc:Choice xmlns:v="urn:schemas-microsoft-com:vml" Requires="v">
                <p:oleObj spid="_x0000_s27718" name="Visio" r:id="rId3" imgW="1696680" imgH="1696680" progId="Visio.Drawing.11">
                  <p:embed/>
                </p:oleObj>
              </mc:Choice>
              <mc:Fallback>
                <p:oleObj name="Visio" r:id="rId3" imgW="1696680" imgH="169668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565400"/>
                        <a:ext cx="2951162" cy="295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7651" name="Object 13"/>
          <p:cNvGraphicFramePr>
            <a:graphicFrameLocks noChangeAspect="1"/>
          </p:cNvGraphicFramePr>
          <p:nvPr/>
        </p:nvGraphicFramePr>
        <p:xfrm>
          <a:off x="5580063" y="3141663"/>
          <a:ext cx="2197100" cy="2087562"/>
        </p:xfrm>
        <a:graphic>
          <a:graphicData uri="http://schemas.openxmlformats.org/presentationml/2006/ole">
            <mc:AlternateContent xmlns:mc="http://schemas.openxmlformats.org/markup-compatibility/2006">
              <mc:Choice xmlns:v="urn:schemas-microsoft-com:vml" Requires="v">
                <p:oleObj spid="_x0000_s27719" name="Equation" r:id="rId5" imgW="761669" imgH="774364" progId="Equation.3">
                  <p:embed/>
                </p:oleObj>
              </mc:Choice>
              <mc:Fallback>
                <p:oleObj name="Equation" r:id="rId5" imgW="761669" imgH="774364"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3141663"/>
                        <a:ext cx="2197100" cy="208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15"/>
          <p:cNvGraphicFramePr>
            <a:graphicFrameLocks noChangeAspect="1"/>
          </p:cNvGraphicFramePr>
          <p:nvPr/>
        </p:nvGraphicFramePr>
        <p:xfrm>
          <a:off x="5778500" y="2636838"/>
          <a:ext cx="1873250" cy="504825"/>
        </p:xfrm>
        <a:graphic>
          <a:graphicData uri="http://schemas.openxmlformats.org/presentationml/2006/ole">
            <mc:AlternateContent xmlns:mc="http://schemas.openxmlformats.org/markup-compatibility/2006">
              <mc:Choice xmlns:v="urn:schemas-microsoft-com:vml" Requires="v">
                <p:oleObj spid="_x0000_s27720" name="Equation" r:id="rId7" imgW="622030" imgH="190417" progId="Equation.3">
                  <p:embed/>
                </p:oleObj>
              </mc:Choice>
              <mc:Fallback>
                <p:oleObj name="Equation" r:id="rId7" imgW="622030" imgH="190417"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8500" y="2636838"/>
                        <a:ext cx="18732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16"/>
          <p:cNvGraphicFramePr>
            <a:graphicFrameLocks noChangeAspect="1"/>
          </p:cNvGraphicFramePr>
          <p:nvPr/>
        </p:nvGraphicFramePr>
        <p:xfrm>
          <a:off x="5148263" y="3213100"/>
          <a:ext cx="306387" cy="2016125"/>
        </p:xfrm>
        <a:graphic>
          <a:graphicData uri="http://schemas.openxmlformats.org/presentationml/2006/ole">
            <mc:AlternateContent xmlns:mc="http://schemas.openxmlformats.org/markup-compatibility/2006">
              <mc:Choice xmlns:v="urn:schemas-microsoft-com:vml" Requires="v">
                <p:oleObj spid="_x0000_s27721" name="Equation" r:id="rId9" imgW="114250" imgH="748975" progId="Equation.3">
                  <p:embed/>
                </p:oleObj>
              </mc:Choice>
              <mc:Fallback>
                <p:oleObj name="Equation" r:id="rId9" imgW="114250" imgH="748975"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3213100"/>
                        <a:ext cx="306387"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7"/>
          <p:cNvSpPr>
            <a:spLocks noGrp="1" noChangeArrowheads="1"/>
          </p:cNvSpPr>
          <p:nvPr>
            <p:ph type="title"/>
          </p:nvPr>
        </p:nvSpPr>
        <p:spPr/>
        <p:txBody>
          <a:bodyPr/>
          <a:lstStyle/>
          <a:p>
            <a:pPr eaLnBrk="1" hangingPunct="1"/>
            <a:r>
              <a:rPr lang="en-US" sz="4000" b="1" smtClean="0"/>
              <a:t>Matriks Ketetanggaan (</a:t>
            </a:r>
            <a:r>
              <a:rPr lang="en-US" sz="4000" b="1" i="1" smtClean="0"/>
              <a:t>adjacency matrix</a:t>
            </a:r>
            <a:r>
              <a:rPr lang="en-US" sz="4000" b="1" smtClean="0"/>
              <a:t>)</a:t>
            </a:r>
          </a:p>
        </p:txBody>
      </p:sp>
      <p:sp>
        <p:nvSpPr>
          <p:cNvPr id="28679" name="Rectangle 8"/>
          <p:cNvSpPr>
            <a:spLocks noGrp="1" noChangeArrowheads="1"/>
          </p:cNvSpPr>
          <p:nvPr>
            <p:ph type="body" sz="half" idx="1"/>
          </p:nvPr>
        </p:nvSpPr>
        <p:spPr/>
        <p:txBody>
          <a:bodyPr/>
          <a:lstStyle/>
          <a:p>
            <a:pPr eaLnBrk="1" hangingPunct="1"/>
            <a:r>
              <a:rPr lang="en-US" smtClean="0"/>
              <a:t>Graph</a:t>
            </a:r>
          </a:p>
        </p:txBody>
      </p:sp>
      <p:sp>
        <p:nvSpPr>
          <p:cNvPr id="28680" name="Rectangle 9"/>
          <p:cNvSpPr>
            <a:spLocks noGrp="1" noChangeArrowheads="1"/>
          </p:cNvSpPr>
          <p:nvPr>
            <p:ph type="body" sz="half" idx="2"/>
          </p:nvPr>
        </p:nvSpPr>
        <p:spPr/>
        <p:txBody>
          <a:bodyPr/>
          <a:lstStyle/>
          <a:p>
            <a:pPr eaLnBrk="1" hangingPunct="1"/>
            <a:r>
              <a:rPr lang="en-US" sz="2400" b="1" smtClean="0"/>
              <a:t>Matriks Ketetanggaan</a:t>
            </a:r>
          </a:p>
        </p:txBody>
      </p:sp>
      <p:graphicFrame>
        <p:nvGraphicFramePr>
          <p:cNvPr id="28674" name="Object 4"/>
          <p:cNvGraphicFramePr>
            <a:graphicFrameLocks noGrp="1" noChangeAspect="1"/>
          </p:cNvGraphicFramePr>
          <p:nvPr>
            <p:ph idx="4294967295"/>
          </p:nvPr>
        </p:nvGraphicFramePr>
        <p:xfrm>
          <a:off x="755650" y="2794000"/>
          <a:ext cx="2952750" cy="2579688"/>
        </p:xfrm>
        <a:graphic>
          <a:graphicData uri="http://schemas.openxmlformats.org/presentationml/2006/ole">
            <mc:AlternateContent xmlns:mc="http://schemas.openxmlformats.org/markup-compatibility/2006">
              <mc:Choice xmlns:v="urn:schemas-microsoft-com:vml" Requires="v">
                <p:oleObj spid="_x0000_s28742" name="Visio" r:id="rId3" imgW="2034360" imgH="1696680" progId="Visio.Drawing.11">
                  <p:embed/>
                </p:oleObj>
              </mc:Choice>
              <mc:Fallback>
                <p:oleObj name="Visio" r:id="rId3" imgW="2034360" imgH="16966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794000"/>
                        <a:ext cx="2952750" cy="257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1" name="Rectangle 11"/>
          <p:cNvSpPr>
            <a:spLocks noChangeArrowheads="1"/>
          </p:cNvSpPr>
          <p:nvPr/>
        </p:nvSpPr>
        <p:spPr bwMode="auto">
          <a:xfrm>
            <a:off x="0" y="3043238"/>
            <a:ext cx="9144000" cy="0"/>
          </a:xfrm>
          <a:prstGeom prst="rect">
            <a:avLst/>
          </a:prstGeom>
          <a:noFill/>
          <a:ln w="9525">
            <a:noFill/>
            <a:miter lim="800000"/>
            <a:headEnd/>
            <a:tailEnd/>
          </a:ln>
        </p:spPr>
        <p:txBody>
          <a:bodyPr wrap="none" anchor="ctr">
            <a:spAutoFit/>
          </a:bodyPr>
          <a:lstStyle/>
          <a:p>
            <a:endParaRPr lang="en-US"/>
          </a:p>
        </p:txBody>
      </p:sp>
      <p:graphicFrame>
        <p:nvGraphicFramePr>
          <p:cNvPr id="28675" name="Object 10"/>
          <p:cNvGraphicFramePr>
            <a:graphicFrameLocks noChangeAspect="1"/>
          </p:cNvGraphicFramePr>
          <p:nvPr/>
        </p:nvGraphicFramePr>
        <p:xfrm>
          <a:off x="5580063" y="3284538"/>
          <a:ext cx="2408237" cy="2232025"/>
        </p:xfrm>
        <a:graphic>
          <a:graphicData uri="http://schemas.openxmlformats.org/presentationml/2006/ole">
            <mc:AlternateContent xmlns:mc="http://schemas.openxmlformats.org/markup-compatibility/2006">
              <mc:Choice xmlns:v="urn:schemas-microsoft-com:vml" Requires="v">
                <p:oleObj spid="_x0000_s28743" name="Equation" r:id="rId5" imgW="761669" imgH="774364" progId="Equation.3">
                  <p:embed/>
                </p:oleObj>
              </mc:Choice>
              <mc:Fallback>
                <p:oleObj name="Equation" r:id="rId5" imgW="761669" imgH="774364"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3284538"/>
                        <a:ext cx="2408237" cy="223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12"/>
          <p:cNvGraphicFramePr>
            <a:graphicFrameLocks noChangeAspect="1"/>
          </p:cNvGraphicFramePr>
          <p:nvPr/>
        </p:nvGraphicFramePr>
        <p:xfrm>
          <a:off x="5889625" y="2636838"/>
          <a:ext cx="1873250" cy="504825"/>
        </p:xfrm>
        <a:graphic>
          <a:graphicData uri="http://schemas.openxmlformats.org/presentationml/2006/ole">
            <mc:AlternateContent xmlns:mc="http://schemas.openxmlformats.org/markup-compatibility/2006">
              <mc:Choice xmlns:v="urn:schemas-microsoft-com:vml" Requires="v">
                <p:oleObj spid="_x0000_s28744" name="Equation" r:id="rId7" imgW="622030" imgH="190417" progId="Equation.3">
                  <p:embed/>
                </p:oleObj>
              </mc:Choice>
              <mc:Fallback>
                <p:oleObj name="Equation" r:id="rId7" imgW="622030" imgH="190417"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9625" y="2636838"/>
                        <a:ext cx="18732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7" name="Object 13"/>
          <p:cNvGraphicFramePr>
            <a:graphicFrameLocks noChangeAspect="1"/>
          </p:cNvGraphicFramePr>
          <p:nvPr/>
        </p:nvGraphicFramePr>
        <p:xfrm>
          <a:off x="5148263" y="3403600"/>
          <a:ext cx="306387" cy="2016125"/>
        </p:xfrm>
        <a:graphic>
          <a:graphicData uri="http://schemas.openxmlformats.org/presentationml/2006/ole">
            <mc:AlternateContent xmlns:mc="http://schemas.openxmlformats.org/markup-compatibility/2006">
              <mc:Choice xmlns:v="urn:schemas-microsoft-com:vml" Requires="v">
                <p:oleObj spid="_x0000_s28745" name="Equation" r:id="rId9" imgW="114250" imgH="748975" progId="Equation.3">
                  <p:embed/>
                </p:oleObj>
              </mc:Choice>
              <mc:Fallback>
                <p:oleObj name="Equation" r:id="rId9" imgW="114250" imgH="748975"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3403600"/>
                        <a:ext cx="306387"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Grp="1" noChangeArrowheads="1"/>
          </p:cNvSpPr>
          <p:nvPr>
            <p:ph type="title"/>
          </p:nvPr>
        </p:nvSpPr>
        <p:spPr/>
        <p:txBody>
          <a:bodyPr/>
          <a:lstStyle/>
          <a:p>
            <a:pPr eaLnBrk="1" hangingPunct="1"/>
            <a:r>
              <a:rPr lang="en-US" smtClean="0"/>
              <a:t>Graph</a:t>
            </a:r>
          </a:p>
        </p:txBody>
      </p:sp>
      <p:graphicFrame>
        <p:nvGraphicFramePr>
          <p:cNvPr id="3074" name="Object 4"/>
          <p:cNvGraphicFramePr>
            <a:graphicFrameLocks noGrp="1" noChangeAspect="1"/>
          </p:cNvGraphicFramePr>
          <p:nvPr>
            <p:ph idx="1"/>
          </p:nvPr>
        </p:nvGraphicFramePr>
        <p:xfrm>
          <a:off x="539750" y="2133600"/>
          <a:ext cx="8280400" cy="2951163"/>
        </p:xfrm>
        <a:graphic>
          <a:graphicData uri="http://schemas.openxmlformats.org/presentationml/2006/ole">
            <mc:AlternateContent xmlns:mc="http://schemas.openxmlformats.org/markup-compatibility/2006">
              <mc:Choice xmlns:v="urn:schemas-microsoft-com:vml" Requires="v">
                <p:oleObj spid="_x0000_s3091" name="Visio" r:id="rId4" imgW="5814360" imgH="1696680" progId="Visio.Drawing.11">
                  <p:embed/>
                </p:oleObj>
              </mc:Choice>
              <mc:Fallback>
                <p:oleObj name="Visio" r:id="rId4" imgW="5814360" imgH="169668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133600"/>
                        <a:ext cx="8280400" cy="295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Rectangle 7"/>
          <p:cNvSpPr>
            <a:spLocks noChangeArrowheads="1"/>
          </p:cNvSpPr>
          <p:nvPr/>
        </p:nvSpPr>
        <p:spPr bwMode="auto">
          <a:xfrm>
            <a:off x="900113" y="5189538"/>
            <a:ext cx="7559675" cy="366712"/>
          </a:xfrm>
          <a:prstGeom prst="rect">
            <a:avLst/>
          </a:prstGeom>
          <a:noFill/>
          <a:ln w="9525">
            <a:noFill/>
            <a:miter lim="800000"/>
            <a:headEnd/>
            <a:tailEnd/>
          </a:ln>
        </p:spPr>
        <p:txBody>
          <a:bodyPr anchor="ctr">
            <a:spAutoFit/>
          </a:bodyPr>
          <a:lstStyle/>
          <a:p>
            <a:pPr algn="just" eaLnBrk="1" hangingPunct="1"/>
            <a:r>
              <a:rPr lang="en-US" i="1"/>
              <a:t>G</a:t>
            </a:r>
            <a:r>
              <a:rPr lang="en-US"/>
              <a:t>1			         </a:t>
            </a:r>
            <a:r>
              <a:rPr lang="en-US" i="1"/>
              <a:t>G</a:t>
            </a:r>
            <a:r>
              <a:rPr lang="en-US"/>
              <a:t>2			         </a:t>
            </a:r>
            <a:r>
              <a:rPr lang="en-US" i="1"/>
              <a:t>G</a:t>
            </a:r>
            <a:r>
              <a:rPr lang="en-US"/>
              <a:t>3</a:t>
            </a:r>
          </a:p>
        </p:txBody>
      </p:sp>
    </p:spTree>
    <p:custDataLst>
      <p:tags r:id="rId2"/>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en-US" smtClean="0"/>
              <a:t>Derajat tiap simpul </a:t>
            </a:r>
            <a:r>
              <a:rPr lang="en-US" i="1" smtClean="0"/>
              <a:t>i</a:t>
            </a:r>
            <a:r>
              <a:rPr lang="en-US" smtClean="0"/>
              <a:t>:</a:t>
            </a:r>
          </a:p>
        </p:txBody>
      </p:sp>
      <p:sp>
        <p:nvSpPr>
          <p:cNvPr id="29702"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800" smtClean="0"/>
              <a:t>(a)  Untuk graph tak-berarah, </a:t>
            </a:r>
          </a:p>
          <a:p>
            <a:pPr eaLnBrk="1" hangingPunct="1">
              <a:lnSpc>
                <a:spcPct val="80000"/>
              </a:lnSpc>
              <a:buFont typeface="Wingdings" pitchFamily="2" charset="2"/>
              <a:buNone/>
            </a:pPr>
            <a:r>
              <a:rPr lang="en-US" sz="2800" smtClean="0"/>
              <a:t>				</a:t>
            </a:r>
          </a:p>
          <a:p>
            <a:pPr eaLnBrk="1" hangingPunct="1">
              <a:lnSpc>
                <a:spcPct val="80000"/>
              </a:lnSpc>
              <a:buFont typeface="Wingdings" pitchFamily="2" charset="2"/>
              <a:buNone/>
            </a:pPr>
            <a:r>
              <a:rPr lang="en-US" sz="2800" smtClean="0"/>
              <a:t>			  </a:t>
            </a:r>
            <a:r>
              <a:rPr lang="en-US" sz="2800" i="1" smtClean="0"/>
              <a:t>d</a:t>
            </a:r>
            <a:r>
              <a:rPr lang="en-US" sz="2800" smtClean="0"/>
              <a:t>(</a:t>
            </a:r>
            <a:r>
              <a:rPr lang="en-US" sz="2800" i="1" smtClean="0"/>
              <a:t>v</a:t>
            </a:r>
            <a:r>
              <a:rPr lang="en-US" sz="2800" i="1" baseline="-25000" smtClean="0"/>
              <a:t>i</a:t>
            </a:r>
            <a:r>
              <a:rPr lang="en-US" sz="2800" smtClean="0"/>
              <a:t>) = </a:t>
            </a:r>
          </a:p>
          <a:p>
            <a:pPr eaLnBrk="1" hangingPunct="1">
              <a:lnSpc>
                <a:spcPct val="80000"/>
              </a:lnSpc>
              <a:buFont typeface="Wingdings" pitchFamily="2" charset="2"/>
              <a:buNone/>
            </a:pPr>
            <a:r>
              <a:rPr lang="en-US" sz="2800" smtClean="0"/>
              <a:t>				</a:t>
            </a:r>
          </a:p>
          <a:p>
            <a:pPr eaLnBrk="1" hangingPunct="1">
              <a:lnSpc>
                <a:spcPct val="80000"/>
              </a:lnSpc>
              <a:buFont typeface="Wingdings" pitchFamily="2" charset="2"/>
              <a:buNone/>
            </a:pPr>
            <a:r>
              <a:rPr lang="en-US" sz="2800" smtClean="0"/>
              <a:t>(b) Untuk graph berarah,							   </a:t>
            </a:r>
          </a:p>
          <a:p>
            <a:pPr eaLnBrk="1" hangingPunct="1">
              <a:lnSpc>
                <a:spcPct val="80000"/>
              </a:lnSpc>
              <a:buFont typeface="Wingdings" pitchFamily="2" charset="2"/>
              <a:buNone/>
            </a:pPr>
            <a:r>
              <a:rPr lang="en-US" sz="2800" smtClean="0"/>
              <a:t>		</a:t>
            </a:r>
            <a:r>
              <a:rPr lang="en-US" sz="2800" i="1" smtClean="0"/>
              <a:t>d</a:t>
            </a:r>
            <a:r>
              <a:rPr lang="en-US" sz="2800" i="1" baseline="-25000" smtClean="0"/>
              <a:t>in</a:t>
            </a:r>
            <a:r>
              <a:rPr lang="en-US" sz="2800" i="1" smtClean="0"/>
              <a:t> </a:t>
            </a:r>
            <a:r>
              <a:rPr lang="en-US" sz="2800" smtClean="0"/>
              <a:t>(</a:t>
            </a:r>
            <a:r>
              <a:rPr lang="en-US" sz="2800" i="1" smtClean="0"/>
              <a:t>v</a:t>
            </a:r>
            <a:r>
              <a:rPr lang="en-US" sz="2800" i="1" baseline="-25000" smtClean="0"/>
              <a:t>j</a:t>
            </a:r>
            <a:r>
              <a:rPr lang="en-US" sz="2800" smtClean="0"/>
              <a:t>)  = jumlah nilai pada kolom </a:t>
            </a:r>
            <a:r>
              <a:rPr lang="en-US" sz="2800" i="1" smtClean="0"/>
              <a:t>j</a:t>
            </a:r>
            <a:r>
              <a:rPr lang="en-US" sz="2800" smtClean="0"/>
              <a:t> =  			                 </a:t>
            </a:r>
          </a:p>
          <a:p>
            <a:pPr eaLnBrk="1" hangingPunct="1">
              <a:lnSpc>
                <a:spcPct val="80000"/>
              </a:lnSpc>
              <a:buFont typeface="Wingdings" pitchFamily="2" charset="2"/>
              <a:buNone/>
            </a:pPr>
            <a:r>
              <a:rPr lang="en-US" sz="2800" smtClean="0"/>
              <a:t>	      </a:t>
            </a:r>
            <a:r>
              <a:rPr lang="en-US" sz="2800" i="1" smtClean="0"/>
              <a:t>d</a:t>
            </a:r>
            <a:r>
              <a:rPr lang="en-US" sz="2800" i="1" baseline="-25000" smtClean="0"/>
              <a:t>out</a:t>
            </a:r>
            <a:r>
              <a:rPr lang="en-US" sz="2800" i="1" smtClean="0"/>
              <a:t> </a:t>
            </a:r>
            <a:r>
              <a:rPr lang="en-US" sz="2800" smtClean="0"/>
              <a:t>(</a:t>
            </a:r>
            <a:r>
              <a:rPr lang="en-US" sz="2800" i="1" smtClean="0"/>
              <a:t>v</a:t>
            </a:r>
            <a:r>
              <a:rPr lang="en-US" sz="2800" i="1" baseline="-25000" smtClean="0"/>
              <a:t>i</a:t>
            </a:r>
            <a:r>
              <a:rPr lang="en-US" sz="2800" smtClean="0"/>
              <a:t>) = jumlah nilai pada baris </a:t>
            </a:r>
            <a:r>
              <a:rPr lang="en-US" sz="2800" i="1" smtClean="0"/>
              <a:t>i</a:t>
            </a:r>
            <a:r>
              <a:rPr lang="en-US" sz="2800" smtClean="0"/>
              <a:t>  = </a:t>
            </a:r>
          </a:p>
        </p:txBody>
      </p:sp>
      <p:sp>
        <p:nvSpPr>
          <p:cNvPr id="2970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9698" name="Object 4"/>
          <p:cNvGraphicFramePr>
            <a:graphicFrameLocks noChangeAspect="1"/>
          </p:cNvGraphicFramePr>
          <p:nvPr/>
        </p:nvGraphicFramePr>
        <p:xfrm>
          <a:off x="3708400" y="2557463"/>
          <a:ext cx="1079500" cy="936625"/>
        </p:xfrm>
        <a:graphic>
          <a:graphicData uri="http://schemas.openxmlformats.org/presentationml/2006/ole">
            <mc:AlternateContent xmlns:mc="http://schemas.openxmlformats.org/markup-compatibility/2006">
              <mc:Choice xmlns:v="urn:schemas-microsoft-com:vml" Requires="v">
                <p:oleObj spid="_x0000_s29749" name="Equation" r:id="rId4" imgW="368300" imgH="457200" progId="Equation.3">
                  <p:embed/>
                </p:oleObj>
              </mc:Choice>
              <mc:Fallback>
                <p:oleObj name="Equation" r:id="rId4" imgW="3683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2557463"/>
                        <a:ext cx="107950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9699" name="Object 6"/>
          <p:cNvGraphicFramePr>
            <a:graphicFrameLocks noChangeAspect="1"/>
          </p:cNvGraphicFramePr>
          <p:nvPr/>
        </p:nvGraphicFramePr>
        <p:xfrm>
          <a:off x="7235825" y="4260850"/>
          <a:ext cx="1223963" cy="806450"/>
        </p:xfrm>
        <a:graphic>
          <a:graphicData uri="http://schemas.openxmlformats.org/presentationml/2006/ole">
            <mc:AlternateContent xmlns:mc="http://schemas.openxmlformats.org/markup-compatibility/2006">
              <mc:Choice xmlns:v="urn:schemas-microsoft-com:vml" Requires="v">
                <p:oleObj spid="_x0000_s29750" name="Equation" r:id="rId6" imgW="368140" imgH="444307" progId="Equation.3">
                  <p:embed/>
                </p:oleObj>
              </mc:Choice>
              <mc:Fallback>
                <p:oleObj name="Equation" r:id="rId6" imgW="368140" imgH="444307"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5825" y="4260850"/>
                        <a:ext cx="1223963"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9700" name="Object 8"/>
          <p:cNvGraphicFramePr>
            <a:graphicFrameLocks noChangeAspect="1"/>
          </p:cNvGraphicFramePr>
          <p:nvPr/>
        </p:nvGraphicFramePr>
        <p:xfrm>
          <a:off x="7292975" y="5108575"/>
          <a:ext cx="1023938" cy="744538"/>
        </p:xfrm>
        <a:graphic>
          <a:graphicData uri="http://schemas.openxmlformats.org/presentationml/2006/ole">
            <mc:AlternateContent xmlns:mc="http://schemas.openxmlformats.org/markup-compatibility/2006">
              <mc:Choice xmlns:v="urn:schemas-microsoft-com:vml" Requires="v">
                <p:oleObj spid="_x0000_s29751" name="Equation" r:id="rId8" imgW="368300" imgH="457200" progId="Equation.3">
                  <p:embed/>
                </p:oleObj>
              </mc:Choice>
              <mc:Fallback>
                <p:oleObj name="Equation" r:id="rId8" imgW="368300" imgH="457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2975" y="5108575"/>
                        <a:ext cx="1023938"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395288" y="476250"/>
            <a:ext cx="8229600" cy="1371600"/>
          </a:xfrm>
        </p:spPr>
        <p:txBody>
          <a:bodyPr/>
          <a:lstStyle/>
          <a:p>
            <a:pPr eaLnBrk="1" hangingPunct="1"/>
            <a:r>
              <a:rPr lang="en-US" smtClean="0"/>
              <a:t>Derajat tiap simpul</a:t>
            </a:r>
          </a:p>
        </p:txBody>
      </p:sp>
      <p:sp>
        <p:nvSpPr>
          <p:cNvPr id="30726" name="Rectangle 3"/>
          <p:cNvSpPr>
            <a:spLocks noGrp="1" noChangeArrowheads="1"/>
          </p:cNvSpPr>
          <p:nvPr>
            <p:ph type="body" sz="half" idx="1"/>
          </p:nvPr>
        </p:nvSpPr>
        <p:spPr/>
        <p:txBody>
          <a:bodyPr/>
          <a:lstStyle/>
          <a:p>
            <a:pPr eaLnBrk="1" hangingPunct="1"/>
            <a:r>
              <a:rPr lang="en-US" smtClean="0"/>
              <a:t>Graph</a:t>
            </a:r>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r>
              <a:rPr lang="en-US" sz="2000" smtClean="0"/>
              <a:t>Derajat simpul 2 = 1+0+1+1 = 3</a:t>
            </a:r>
          </a:p>
          <a:p>
            <a:pPr eaLnBrk="1" hangingPunct="1">
              <a:buFont typeface="Wingdings" pitchFamily="2" charset="2"/>
              <a:buNone/>
            </a:pPr>
            <a:r>
              <a:rPr lang="en-US" sz="2000" smtClean="0"/>
              <a:t>Derajat simpul 4 = 0+1+1+0 = 2</a:t>
            </a:r>
          </a:p>
        </p:txBody>
      </p:sp>
      <p:sp>
        <p:nvSpPr>
          <p:cNvPr id="30727" name="Rectangle 4"/>
          <p:cNvSpPr>
            <a:spLocks noGrp="1" noChangeArrowheads="1"/>
          </p:cNvSpPr>
          <p:nvPr>
            <p:ph type="body" sz="half" idx="2"/>
          </p:nvPr>
        </p:nvSpPr>
        <p:spPr/>
        <p:txBody>
          <a:bodyPr/>
          <a:lstStyle/>
          <a:p>
            <a:pPr eaLnBrk="1" hangingPunct="1"/>
            <a:r>
              <a:rPr lang="en-US" b="1" smtClean="0"/>
              <a:t>Matriks Ketetanggaan</a:t>
            </a:r>
          </a:p>
        </p:txBody>
      </p:sp>
      <p:grpSp>
        <p:nvGrpSpPr>
          <p:cNvPr id="30728" name="Group 5"/>
          <p:cNvGrpSpPr>
            <a:grpSpLocks/>
          </p:cNvGrpSpPr>
          <p:nvPr/>
        </p:nvGrpSpPr>
        <p:grpSpPr bwMode="auto">
          <a:xfrm rot="10754854" flipV="1">
            <a:off x="1187450" y="2349500"/>
            <a:ext cx="2663825" cy="2527300"/>
            <a:chOff x="1057" y="3517"/>
            <a:chExt cx="2258" cy="2287"/>
          </a:xfrm>
        </p:grpSpPr>
        <p:sp>
          <p:nvSpPr>
            <p:cNvPr id="30731" name="Freeform 6"/>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30732" name="Freeform 7"/>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30733" name="Freeform 8"/>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30734" name="Freeform 9"/>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30735" name="Freeform 10"/>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30736" name="Freeform 11"/>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30737" name="Freeform 12"/>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30738" name="Freeform 13"/>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30739" name="Line 14"/>
            <p:cNvSpPr>
              <a:spLocks noChangeShapeType="1"/>
            </p:cNvSpPr>
            <p:nvPr/>
          </p:nvSpPr>
          <p:spPr bwMode="auto">
            <a:xfrm flipH="1">
              <a:off x="1335" y="3845"/>
              <a:ext cx="851" cy="850"/>
            </a:xfrm>
            <a:prstGeom prst="line">
              <a:avLst/>
            </a:prstGeom>
            <a:noFill/>
            <a:ln w="3175">
              <a:solidFill>
                <a:srgbClr val="000000"/>
              </a:solidFill>
              <a:round/>
              <a:headEnd/>
              <a:tailEnd/>
            </a:ln>
          </p:spPr>
          <p:txBody>
            <a:bodyPr/>
            <a:lstStyle/>
            <a:p>
              <a:endParaRPr lang="en-US"/>
            </a:p>
          </p:txBody>
        </p:sp>
        <p:sp>
          <p:nvSpPr>
            <p:cNvPr id="30740" name="Line 15"/>
            <p:cNvSpPr>
              <a:spLocks noChangeShapeType="1"/>
            </p:cNvSpPr>
            <p:nvPr/>
          </p:nvSpPr>
          <p:spPr bwMode="auto">
            <a:xfrm>
              <a:off x="1335" y="4695"/>
              <a:ext cx="851" cy="850"/>
            </a:xfrm>
            <a:prstGeom prst="line">
              <a:avLst/>
            </a:prstGeom>
            <a:noFill/>
            <a:ln w="3175">
              <a:solidFill>
                <a:srgbClr val="000000"/>
              </a:solidFill>
              <a:round/>
              <a:headEnd/>
              <a:tailEnd/>
            </a:ln>
          </p:spPr>
          <p:txBody>
            <a:bodyPr/>
            <a:lstStyle/>
            <a:p>
              <a:endParaRPr lang="en-US"/>
            </a:p>
          </p:txBody>
        </p:sp>
        <p:sp>
          <p:nvSpPr>
            <p:cNvPr id="30741" name="Line 16"/>
            <p:cNvSpPr>
              <a:spLocks noChangeShapeType="1"/>
            </p:cNvSpPr>
            <p:nvPr/>
          </p:nvSpPr>
          <p:spPr bwMode="auto">
            <a:xfrm>
              <a:off x="2186" y="3845"/>
              <a:ext cx="850" cy="850"/>
            </a:xfrm>
            <a:prstGeom prst="line">
              <a:avLst/>
            </a:prstGeom>
            <a:noFill/>
            <a:ln w="3175">
              <a:solidFill>
                <a:srgbClr val="000000"/>
              </a:solidFill>
              <a:round/>
              <a:headEnd/>
              <a:tailEnd/>
            </a:ln>
          </p:spPr>
          <p:txBody>
            <a:bodyPr/>
            <a:lstStyle/>
            <a:p>
              <a:endParaRPr lang="en-US"/>
            </a:p>
          </p:txBody>
        </p:sp>
        <p:sp>
          <p:nvSpPr>
            <p:cNvPr id="30742" name="Line 17"/>
            <p:cNvSpPr>
              <a:spLocks noChangeShapeType="1"/>
            </p:cNvSpPr>
            <p:nvPr/>
          </p:nvSpPr>
          <p:spPr bwMode="auto">
            <a:xfrm flipH="1">
              <a:off x="2186" y="4695"/>
              <a:ext cx="850" cy="850"/>
            </a:xfrm>
            <a:prstGeom prst="line">
              <a:avLst/>
            </a:prstGeom>
            <a:noFill/>
            <a:ln w="3175">
              <a:solidFill>
                <a:srgbClr val="000000"/>
              </a:solidFill>
              <a:round/>
              <a:headEnd/>
              <a:tailEnd/>
            </a:ln>
          </p:spPr>
          <p:txBody>
            <a:bodyPr/>
            <a:lstStyle/>
            <a:p>
              <a:endParaRPr lang="en-US"/>
            </a:p>
          </p:txBody>
        </p:sp>
        <p:sp>
          <p:nvSpPr>
            <p:cNvPr id="30743" name="Line 18"/>
            <p:cNvSpPr>
              <a:spLocks noChangeShapeType="1"/>
            </p:cNvSpPr>
            <p:nvPr/>
          </p:nvSpPr>
          <p:spPr bwMode="auto">
            <a:xfrm>
              <a:off x="1335" y="4695"/>
              <a:ext cx="1701" cy="1"/>
            </a:xfrm>
            <a:prstGeom prst="line">
              <a:avLst/>
            </a:prstGeom>
            <a:noFill/>
            <a:ln w="3175">
              <a:solidFill>
                <a:srgbClr val="000000"/>
              </a:solidFill>
              <a:round/>
              <a:headEnd/>
              <a:tailEnd/>
            </a:ln>
          </p:spPr>
          <p:txBody>
            <a:bodyPr/>
            <a:lstStyle/>
            <a:p>
              <a:endParaRPr lang="en-US"/>
            </a:p>
          </p:txBody>
        </p:sp>
        <p:sp>
          <p:nvSpPr>
            <p:cNvPr id="30744" name="Rectangle 19"/>
            <p:cNvSpPr>
              <a:spLocks noChangeArrowheads="1"/>
            </p:cNvSpPr>
            <p:nvPr/>
          </p:nvSpPr>
          <p:spPr bwMode="auto">
            <a:xfrm>
              <a:off x="2120" y="3517"/>
              <a:ext cx="132" cy="210"/>
            </a:xfrm>
            <a:prstGeom prst="rect">
              <a:avLst/>
            </a:prstGeom>
            <a:noFill/>
            <a:ln w="9525">
              <a:noFill/>
              <a:miter lim="800000"/>
              <a:headEnd/>
              <a:tailEnd/>
            </a:ln>
          </p:spPr>
          <p:txBody>
            <a:bodyPr lIns="0" tIns="0" rIns="0" bIns="0"/>
            <a:lstStyle/>
            <a:p>
              <a:r>
                <a:rPr lang="en-US" sz="1200">
                  <a:solidFill>
                    <a:srgbClr val="000000"/>
                  </a:solidFill>
                </a:rPr>
                <a:t>1</a:t>
              </a:r>
              <a:endParaRPr lang="en-US"/>
            </a:p>
          </p:txBody>
        </p:sp>
        <p:sp>
          <p:nvSpPr>
            <p:cNvPr id="30745" name="Rectangle 20"/>
            <p:cNvSpPr>
              <a:spLocks noChangeArrowheads="1"/>
            </p:cNvSpPr>
            <p:nvPr/>
          </p:nvSpPr>
          <p:spPr bwMode="auto">
            <a:xfrm>
              <a:off x="1057" y="4555"/>
              <a:ext cx="132" cy="210"/>
            </a:xfrm>
            <a:prstGeom prst="rect">
              <a:avLst/>
            </a:prstGeom>
            <a:noFill/>
            <a:ln w="9525">
              <a:noFill/>
              <a:miter lim="800000"/>
              <a:headEnd/>
              <a:tailEnd/>
            </a:ln>
          </p:spPr>
          <p:txBody>
            <a:bodyPr lIns="0" tIns="0" rIns="0" bIns="0"/>
            <a:lstStyle/>
            <a:p>
              <a:r>
                <a:rPr lang="en-US" sz="1200">
                  <a:solidFill>
                    <a:srgbClr val="000000"/>
                  </a:solidFill>
                </a:rPr>
                <a:t>2</a:t>
              </a:r>
              <a:endParaRPr lang="en-US"/>
            </a:p>
          </p:txBody>
        </p:sp>
        <p:sp>
          <p:nvSpPr>
            <p:cNvPr id="30746" name="Rectangle 21"/>
            <p:cNvSpPr>
              <a:spLocks noChangeArrowheads="1"/>
            </p:cNvSpPr>
            <p:nvPr/>
          </p:nvSpPr>
          <p:spPr bwMode="auto">
            <a:xfrm>
              <a:off x="3183" y="4555"/>
              <a:ext cx="132" cy="210"/>
            </a:xfrm>
            <a:prstGeom prst="rect">
              <a:avLst/>
            </a:prstGeom>
            <a:noFill/>
            <a:ln w="9525">
              <a:noFill/>
              <a:miter lim="800000"/>
              <a:headEnd/>
              <a:tailEnd/>
            </a:ln>
          </p:spPr>
          <p:txBody>
            <a:bodyPr lIns="0" tIns="0" rIns="0" bIns="0"/>
            <a:lstStyle/>
            <a:p>
              <a:r>
                <a:rPr lang="en-US" sz="1200">
                  <a:solidFill>
                    <a:srgbClr val="000000"/>
                  </a:solidFill>
                </a:rPr>
                <a:t>3</a:t>
              </a:r>
              <a:endParaRPr lang="en-US"/>
            </a:p>
          </p:txBody>
        </p:sp>
        <p:sp>
          <p:nvSpPr>
            <p:cNvPr id="30747" name="Rectangle 22"/>
            <p:cNvSpPr>
              <a:spLocks noChangeArrowheads="1"/>
            </p:cNvSpPr>
            <p:nvPr/>
          </p:nvSpPr>
          <p:spPr bwMode="auto">
            <a:xfrm>
              <a:off x="2120" y="5594"/>
              <a:ext cx="132" cy="210"/>
            </a:xfrm>
            <a:prstGeom prst="rect">
              <a:avLst/>
            </a:prstGeom>
            <a:noFill/>
            <a:ln w="9525">
              <a:noFill/>
              <a:miter lim="800000"/>
              <a:headEnd/>
              <a:tailEnd/>
            </a:ln>
          </p:spPr>
          <p:txBody>
            <a:bodyPr lIns="0" tIns="0" rIns="0" bIns="0"/>
            <a:lstStyle/>
            <a:p>
              <a:r>
                <a:rPr lang="en-US" sz="1200">
                  <a:solidFill>
                    <a:srgbClr val="000000"/>
                  </a:solidFill>
                </a:rPr>
                <a:t>4</a:t>
              </a:r>
              <a:endParaRPr lang="en-US"/>
            </a:p>
          </p:txBody>
        </p:sp>
      </p:grpSp>
      <p:sp>
        <p:nvSpPr>
          <p:cNvPr id="30729"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22" name="Object 24"/>
          <p:cNvGraphicFramePr>
            <a:graphicFrameLocks noChangeAspect="1"/>
          </p:cNvGraphicFramePr>
          <p:nvPr/>
        </p:nvGraphicFramePr>
        <p:xfrm>
          <a:off x="5724525" y="3573463"/>
          <a:ext cx="2233613" cy="2089150"/>
        </p:xfrm>
        <a:graphic>
          <a:graphicData uri="http://schemas.openxmlformats.org/presentationml/2006/ole">
            <mc:AlternateContent xmlns:mc="http://schemas.openxmlformats.org/markup-compatibility/2006">
              <mc:Choice xmlns:v="urn:schemas-microsoft-com:vml" Requires="v">
                <p:oleObj spid="_x0000_s30776" name="Equation" r:id="rId4" imgW="761669" imgH="774364" progId="Equation.3">
                  <p:embed/>
                </p:oleObj>
              </mc:Choice>
              <mc:Fallback>
                <p:oleObj name="Equation" r:id="rId4" imgW="761669" imgH="774364"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525" y="3573463"/>
                        <a:ext cx="2233613" cy="208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0" name="Rectangle 25"/>
          <p:cNvSpPr>
            <a:spLocks noChangeArrowheads="1"/>
          </p:cNvSpPr>
          <p:nvPr/>
        </p:nvSpPr>
        <p:spPr bwMode="auto">
          <a:xfrm>
            <a:off x="0" y="3052763"/>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23" name="Object 26"/>
          <p:cNvGraphicFramePr>
            <a:graphicFrameLocks noChangeAspect="1"/>
          </p:cNvGraphicFramePr>
          <p:nvPr/>
        </p:nvGraphicFramePr>
        <p:xfrm>
          <a:off x="5148263" y="3716338"/>
          <a:ext cx="284162" cy="1873250"/>
        </p:xfrm>
        <a:graphic>
          <a:graphicData uri="http://schemas.openxmlformats.org/presentationml/2006/ole">
            <mc:AlternateContent xmlns:mc="http://schemas.openxmlformats.org/markup-compatibility/2006">
              <mc:Choice xmlns:v="urn:schemas-microsoft-com:vml" Requires="v">
                <p:oleObj spid="_x0000_s30777" name="Equation" r:id="rId6" imgW="114250" imgH="748975" progId="Equation.3">
                  <p:embed/>
                </p:oleObj>
              </mc:Choice>
              <mc:Fallback>
                <p:oleObj name="Equation" r:id="rId6" imgW="114250" imgH="748975"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3716338"/>
                        <a:ext cx="284162" cy="187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28"/>
          <p:cNvGraphicFramePr>
            <a:graphicFrameLocks noChangeAspect="1"/>
          </p:cNvGraphicFramePr>
          <p:nvPr/>
        </p:nvGraphicFramePr>
        <p:xfrm>
          <a:off x="5940425" y="3068638"/>
          <a:ext cx="1873250" cy="504825"/>
        </p:xfrm>
        <a:graphic>
          <a:graphicData uri="http://schemas.openxmlformats.org/presentationml/2006/ole">
            <mc:AlternateContent xmlns:mc="http://schemas.openxmlformats.org/markup-compatibility/2006">
              <mc:Choice xmlns:v="urn:schemas-microsoft-com:vml" Requires="v">
                <p:oleObj spid="_x0000_s30778" name="Equation" r:id="rId8" imgW="622030" imgH="190417" progId="Equation.3">
                  <p:embed/>
                </p:oleObj>
              </mc:Choice>
              <mc:Fallback>
                <p:oleObj name="Equation" r:id="rId8" imgW="622030" imgH="190417"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0425" y="3068638"/>
                        <a:ext cx="18732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2"/>
          <p:cNvSpPr>
            <a:spLocks noGrp="1" noChangeArrowheads="1"/>
          </p:cNvSpPr>
          <p:nvPr>
            <p:ph type="title"/>
          </p:nvPr>
        </p:nvSpPr>
        <p:spPr/>
        <p:txBody>
          <a:bodyPr/>
          <a:lstStyle/>
          <a:p>
            <a:pPr eaLnBrk="1" hangingPunct="1"/>
            <a:r>
              <a:rPr lang="en-US" smtClean="0"/>
              <a:t>Derajat tiap simpul</a:t>
            </a:r>
            <a:endParaRPr lang="en-US" b="1" smtClean="0"/>
          </a:p>
        </p:txBody>
      </p:sp>
      <p:sp>
        <p:nvSpPr>
          <p:cNvPr id="31751" name="Rectangle 3"/>
          <p:cNvSpPr>
            <a:spLocks noGrp="1" noChangeArrowheads="1"/>
          </p:cNvSpPr>
          <p:nvPr>
            <p:ph type="body" sz="half" idx="1"/>
          </p:nvPr>
        </p:nvSpPr>
        <p:spPr/>
        <p:txBody>
          <a:bodyPr/>
          <a:lstStyle/>
          <a:p>
            <a:pPr eaLnBrk="1" hangingPunct="1">
              <a:lnSpc>
                <a:spcPct val="90000"/>
              </a:lnSpc>
            </a:pPr>
            <a:r>
              <a:rPr lang="en-US" smtClean="0"/>
              <a:t>Graph</a:t>
            </a:r>
          </a:p>
          <a:p>
            <a:pPr eaLnBrk="1" hangingPunct="1">
              <a:lnSpc>
                <a:spcPct val="90000"/>
              </a:lnSpc>
              <a:buFont typeface="Wingdings" pitchFamily="2" charset="2"/>
              <a:buNone/>
            </a:pPr>
            <a:endParaRPr lang="en-US" sz="2000" smtClean="0"/>
          </a:p>
          <a:p>
            <a:pPr eaLnBrk="1" hangingPunct="1">
              <a:lnSpc>
                <a:spcPct val="90000"/>
              </a:lnSpc>
              <a:buFont typeface="Wingdings" pitchFamily="2" charset="2"/>
              <a:buNone/>
            </a:pPr>
            <a:endParaRPr lang="en-US" sz="2000" smtClean="0"/>
          </a:p>
          <a:p>
            <a:pPr eaLnBrk="1" hangingPunct="1">
              <a:lnSpc>
                <a:spcPct val="90000"/>
              </a:lnSpc>
              <a:buFont typeface="Wingdings" pitchFamily="2" charset="2"/>
              <a:buNone/>
            </a:pPr>
            <a:endParaRPr lang="en-US" sz="2000" smtClean="0"/>
          </a:p>
          <a:p>
            <a:pPr eaLnBrk="1" hangingPunct="1">
              <a:lnSpc>
                <a:spcPct val="90000"/>
              </a:lnSpc>
              <a:buFont typeface="Wingdings" pitchFamily="2" charset="2"/>
              <a:buNone/>
            </a:pPr>
            <a:endParaRPr lang="en-US" sz="2000" smtClean="0"/>
          </a:p>
          <a:p>
            <a:pPr eaLnBrk="1" hangingPunct="1">
              <a:lnSpc>
                <a:spcPct val="90000"/>
              </a:lnSpc>
              <a:buFont typeface="Wingdings" pitchFamily="2" charset="2"/>
              <a:buNone/>
            </a:pPr>
            <a:endParaRPr lang="en-US" sz="2000" smtClean="0"/>
          </a:p>
          <a:p>
            <a:pPr eaLnBrk="1" hangingPunct="1">
              <a:lnSpc>
                <a:spcPct val="90000"/>
              </a:lnSpc>
              <a:buFont typeface="Wingdings" pitchFamily="2" charset="2"/>
              <a:buNone/>
            </a:pPr>
            <a:endParaRPr lang="en-US" sz="2000" smtClean="0"/>
          </a:p>
          <a:p>
            <a:pPr eaLnBrk="1" hangingPunct="1">
              <a:lnSpc>
                <a:spcPct val="90000"/>
              </a:lnSpc>
              <a:buFont typeface="Wingdings" pitchFamily="2" charset="2"/>
              <a:buNone/>
            </a:pPr>
            <a:r>
              <a:rPr lang="en-US" sz="2000" smtClean="0"/>
              <a:t>Derajat masuk simpul 2 = 1+0+0+1 = 2</a:t>
            </a:r>
          </a:p>
          <a:p>
            <a:pPr eaLnBrk="1" hangingPunct="1">
              <a:lnSpc>
                <a:spcPct val="90000"/>
              </a:lnSpc>
              <a:buFont typeface="Wingdings" pitchFamily="2" charset="2"/>
              <a:buNone/>
            </a:pPr>
            <a:r>
              <a:rPr lang="en-US" sz="2000" smtClean="0"/>
              <a:t>Derajat keluar simpul 2 = 1+0+1+1 = 3</a:t>
            </a:r>
          </a:p>
        </p:txBody>
      </p:sp>
      <p:sp>
        <p:nvSpPr>
          <p:cNvPr id="31752" name="Rectangle 4"/>
          <p:cNvSpPr>
            <a:spLocks noGrp="1" noChangeArrowheads="1"/>
          </p:cNvSpPr>
          <p:nvPr>
            <p:ph type="body" sz="half" idx="2"/>
          </p:nvPr>
        </p:nvSpPr>
        <p:spPr/>
        <p:txBody>
          <a:bodyPr/>
          <a:lstStyle/>
          <a:p>
            <a:pPr eaLnBrk="1" hangingPunct="1"/>
            <a:r>
              <a:rPr lang="en-US" sz="2400" b="1" smtClean="0"/>
              <a:t>Matriks Ketetanggaan</a:t>
            </a:r>
          </a:p>
        </p:txBody>
      </p:sp>
      <p:graphicFrame>
        <p:nvGraphicFramePr>
          <p:cNvPr id="31746" name="Object 5"/>
          <p:cNvGraphicFramePr>
            <a:graphicFrameLocks noGrp="1" noChangeAspect="1"/>
          </p:cNvGraphicFramePr>
          <p:nvPr>
            <p:ph sz="half" idx="4294967295"/>
          </p:nvPr>
        </p:nvGraphicFramePr>
        <p:xfrm>
          <a:off x="1116013" y="1989138"/>
          <a:ext cx="2951162" cy="2519362"/>
        </p:xfrm>
        <a:graphic>
          <a:graphicData uri="http://schemas.openxmlformats.org/presentationml/2006/ole">
            <mc:AlternateContent xmlns:mc="http://schemas.openxmlformats.org/markup-compatibility/2006">
              <mc:Choice xmlns:v="urn:schemas-microsoft-com:vml" Requires="v">
                <p:oleObj spid="_x0000_s31818" name="Visio" r:id="rId4" imgW="1696680" imgH="1696680" progId="Visio.Drawing.11">
                  <p:embed/>
                </p:oleObj>
              </mc:Choice>
              <mc:Fallback>
                <p:oleObj name="Visio" r:id="rId4" imgW="1696680" imgH="169668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989138"/>
                        <a:ext cx="2951162" cy="2519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31747" name="Object 7"/>
          <p:cNvGraphicFramePr>
            <a:graphicFrameLocks noChangeAspect="1"/>
          </p:cNvGraphicFramePr>
          <p:nvPr/>
        </p:nvGraphicFramePr>
        <p:xfrm>
          <a:off x="5580063" y="3141663"/>
          <a:ext cx="2197100" cy="2087562"/>
        </p:xfrm>
        <a:graphic>
          <a:graphicData uri="http://schemas.openxmlformats.org/presentationml/2006/ole">
            <mc:AlternateContent xmlns:mc="http://schemas.openxmlformats.org/markup-compatibility/2006">
              <mc:Choice xmlns:v="urn:schemas-microsoft-com:vml" Requires="v">
                <p:oleObj spid="_x0000_s31819" name="Equation" r:id="rId6" imgW="761669" imgH="774364" progId="Equation.3">
                  <p:embed/>
                </p:oleObj>
              </mc:Choice>
              <mc:Fallback>
                <p:oleObj name="Equation" r:id="rId6" imgW="761669" imgH="774364"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063" y="3141663"/>
                        <a:ext cx="2197100" cy="208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8"/>
          <p:cNvGraphicFramePr>
            <a:graphicFrameLocks noChangeAspect="1"/>
          </p:cNvGraphicFramePr>
          <p:nvPr/>
        </p:nvGraphicFramePr>
        <p:xfrm>
          <a:off x="5778500" y="2636838"/>
          <a:ext cx="1873250" cy="504825"/>
        </p:xfrm>
        <a:graphic>
          <a:graphicData uri="http://schemas.openxmlformats.org/presentationml/2006/ole">
            <mc:AlternateContent xmlns:mc="http://schemas.openxmlformats.org/markup-compatibility/2006">
              <mc:Choice xmlns:v="urn:schemas-microsoft-com:vml" Requires="v">
                <p:oleObj spid="_x0000_s31820" name="Equation" r:id="rId8" imgW="622030" imgH="190417" progId="Equation.3">
                  <p:embed/>
                </p:oleObj>
              </mc:Choice>
              <mc:Fallback>
                <p:oleObj name="Equation" r:id="rId8" imgW="622030" imgH="19041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8500" y="2636838"/>
                        <a:ext cx="18732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9" name="Object 9"/>
          <p:cNvGraphicFramePr>
            <a:graphicFrameLocks noChangeAspect="1"/>
          </p:cNvGraphicFramePr>
          <p:nvPr/>
        </p:nvGraphicFramePr>
        <p:xfrm>
          <a:off x="5148263" y="3213100"/>
          <a:ext cx="306387" cy="2016125"/>
        </p:xfrm>
        <a:graphic>
          <a:graphicData uri="http://schemas.openxmlformats.org/presentationml/2006/ole">
            <mc:AlternateContent xmlns:mc="http://schemas.openxmlformats.org/markup-compatibility/2006">
              <mc:Choice xmlns:v="urn:schemas-microsoft-com:vml" Requires="v">
                <p:oleObj spid="_x0000_s31821" name="Equation" r:id="rId10" imgW="114250" imgH="748975" progId="Equation.3">
                  <p:embed/>
                </p:oleObj>
              </mc:Choice>
              <mc:Fallback>
                <p:oleObj name="Equation" r:id="rId10" imgW="114250" imgH="748975"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8263" y="3213100"/>
                        <a:ext cx="306387"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7"/>
          <p:cNvSpPr>
            <a:spLocks noGrp="1" noChangeArrowheads="1"/>
          </p:cNvSpPr>
          <p:nvPr>
            <p:ph type="title"/>
          </p:nvPr>
        </p:nvSpPr>
        <p:spPr/>
        <p:txBody>
          <a:bodyPr/>
          <a:lstStyle/>
          <a:p>
            <a:pPr eaLnBrk="1" hangingPunct="1"/>
            <a:r>
              <a:rPr lang="en-US" sz="4000" b="1" smtClean="0"/>
              <a:t>Matriks Ketetanggaan </a:t>
            </a:r>
            <a:br>
              <a:rPr lang="en-US" sz="4000" b="1" smtClean="0"/>
            </a:br>
            <a:r>
              <a:rPr lang="en-US" sz="4000" b="1" smtClean="0"/>
              <a:t>Graph Berbobot</a:t>
            </a:r>
          </a:p>
        </p:txBody>
      </p:sp>
      <p:sp>
        <p:nvSpPr>
          <p:cNvPr id="32774" name="Rectangle 8"/>
          <p:cNvSpPr>
            <a:spLocks noGrp="1" noChangeArrowheads="1"/>
          </p:cNvSpPr>
          <p:nvPr>
            <p:ph type="body" sz="half" idx="1"/>
          </p:nvPr>
        </p:nvSpPr>
        <p:spPr/>
        <p:txBody>
          <a:bodyPr/>
          <a:lstStyle/>
          <a:p>
            <a:pPr marL="0" indent="0" eaLnBrk="1" hangingPunct="1"/>
            <a:r>
              <a:rPr lang="en-US" dirty="0" smtClean="0"/>
              <a:t>Graph</a:t>
            </a:r>
          </a:p>
          <a:p>
            <a:pPr marL="0" indent="0" eaLnBrk="1" hangingPunct="1">
              <a:buFont typeface="Wingdings" pitchFamily="2" charset="2"/>
              <a:buNone/>
            </a:pPr>
            <a:r>
              <a:rPr lang="en-US" sz="2400" dirty="0" err="1" smtClean="0"/>
              <a:t>Tanda</a:t>
            </a:r>
            <a:r>
              <a:rPr lang="en-US" sz="2400" dirty="0" smtClean="0"/>
              <a:t>          </a:t>
            </a:r>
            <a:r>
              <a:rPr lang="en-US" sz="2400" dirty="0" err="1" smtClean="0"/>
              <a:t>bila</a:t>
            </a:r>
            <a:r>
              <a:rPr lang="en-US" sz="2400" dirty="0" smtClean="0"/>
              <a:t> </a:t>
            </a:r>
            <a:r>
              <a:rPr lang="en-US" sz="2400" dirty="0" err="1" smtClean="0"/>
              <a:t>tdk</a:t>
            </a:r>
            <a:r>
              <a:rPr lang="en-US" sz="2400" dirty="0" smtClean="0"/>
              <a:t> </a:t>
            </a:r>
            <a:r>
              <a:rPr lang="en-US" sz="2400" dirty="0" err="1" smtClean="0"/>
              <a:t>ada</a:t>
            </a:r>
            <a:r>
              <a:rPr lang="en-US" sz="2400" dirty="0" smtClean="0"/>
              <a:t> </a:t>
            </a:r>
            <a:r>
              <a:rPr lang="en-US" sz="2400" dirty="0" err="1" smtClean="0"/>
              <a:t>sisi</a:t>
            </a:r>
            <a:r>
              <a:rPr lang="en-US" sz="2400" dirty="0" smtClean="0"/>
              <a:t> </a:t>
            </a:r>
            <a:r>
              <a:rPr lang="en-US" sz="2400" dirty="0" err="1" smtClean="0"/>
              <a:t>dari</a:t>
            </a:r>
            <a:r>
              <a:rPr lang="en-US" sz="2400" dirty="0" smtClean="0"/>
              <a:t> </a:t>
            </a:r>
            <a:r>
              <a:rPr lang="en-US" sz="2400" dirty="0" err="1" smtClean="0"/>
              <a:t>simpul</a:t>
            </a:r>
            <a:r>
              <a:rPr lang="en-US" sz="2400" dirty="0" smtClean="0"/>
              <a:t> I </a:t>
            </a:r>
            <a:r>
              <a:rPr lang="en-US" sz="2400" dirty="0" err="1" smtClean="0"/>
              <a:t>ke</a:t>
            </a:r>
            <a:r>
              <a:rPr lang="en-US" sz="2400" dirty="0" smtClean="0"/>
              <a:t> j</a:t>
            </a:r>
          </a:p>
          <a:p>
            <a:pPr marL="0" indent="0" eaLnBrk="1" hangingPunct="1">
              <a:buFont typeface="Wingdings" pitchFamily="2" charset="2"/>
              <a:buNone/>
            </a:pPr>
            <a:endParaRPr lang="en-US" sz="2400" dirty="0" smtClean="0"/>
          </a:p>
        </p:txBody>
      </p:sp>
      <p:sp>
        <p:nvSpPr>
          <p:cNvPr id="32775" name="Rectangle 9"/>
          <p:cNvSpPr>
            <a:spLocks noGrp="1" noChangeArrowheads="1"/>
          </p:cNvSpPr>
          <p:nvPr>
            <p:ph type="body" sz="half" idx="2"/>
          </p:nvPr>
        </p:nvSpPr>
        <p:spPr/>
        <p:txBody>
          <a:bodyPr/>
          <a:lstStyle/>
          <a:p>
            <a:pPr eaLnBrk="1" hangingPunct="1"/>
            <a:r>
              <a:rPr lang="en-US" sz="2400" b="1" smtClean="0"/>
              <a:t>Matriks Ketetanggaan</a:t>
            </a:r>
          </a:p>
        </p:txBody>
      </p:sp>
      <p:graphicFrame>
        <p:nvGraphicFramePr>
          <p:cNvPr id="32770" name="Object 4"/>
          <p:cNvGraphicFramePr>
            <a:graphicFrameLocks noGrp="1" noChangeAspect="1"/>
          </p:cNvGraphicFramePr>
          <p:nvPr>
            <p:ph idx="4294967295"/>
          </p:nvPr>
        </p:nvGraphicFramePr>
        <p:xfrm>
          <a:off x="900113" y="3500438"/>
          <a:ext cx="3167062" cy="2520950"/>
        </p:xfrm>
        <a:graphic>
          <a:graphicData uri="http://schemas.openxmlformats.org/presentationml/2006/ole">
            <mc:AlternateContent xmlns:mc="http://schemas.openxmlformats.org/markup-compatibility/2006">
              <mc:Choice xmlns:v="urn:schemas-microsoft-com:vml" Requires="v">
                <p:oleObj spid="_x0000_s32824" name="Visio" r:id="rId4" imgW="1966680" imgH="2045520" progId="Visio.Drawing.11">
                  <p:embed/>
                </p:oleObj>
              </mc:Choice>
              <mc:Fallback>
                <p:oleObj name="Visio" r:id="rId4" imgW="1966680" imgH="20455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500438"/>
                        <a:ext cx="3167062" cy="252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6"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32771" name="Object 10"/>
          <p:cNvGraphicFramePr>
            <a:graphicFrameLocks noChangeAspect="1"/>
          </p:cNvGraphicFramePr>
          <p:nvPr/>
        </p:nvGraphicFramePr>
        <p:xfrm>
          <a:off x="5102225" y="3016250"/>
          <a:ext cx="3332163" cy="2738438"/>
        </p:xfrm>
        <a:graphic>
          <a:graphicData uri="http://schemas.openxmlformats.org/presentationml/2006/ole">
            <mc:AlternateContent xmlns:mc="http://schemas.openxmlformats.org/markup-compatibility/2006">
              <mc:Choice xmlns:v="urn:schemas-microsoft-com:vml" Requires="v">
                <p:oleObj spid="_x0000_s32825" name="Equation" r:id="rId6" imgW="1536480" imgH="1143000" progId="Equation.3">
                  <p:embed/>
                </p:oleObj>
              </mc:Choice>
              <mc:Fallback>
                <p:oleObj name="Equation" r:id="rId6" imgW="1536480" imgH="11430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2225" y="3016250"/>
                        <a:ext cx="3332163" cy="273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7" name="Rectangle 12"/>
          <p:cNvSpPr>
            <a:spLocks noChangeArrowheads="1"/>
          </p:cNvSpPr>
          <p:nvPr/>
        </p:nvSpPr>
        <p:spPr bwMode="auto">
          <a:xfrm>
            <a:off x="5435600" y="2708275"/>
            <a:ext cx="2736850" cy="366713"/>
          </a:xfrm>
          <a:prstGeom prst="rect">
            <a:avLst/>
          </a:prstGeom>
          <a:noFill/>
          <a:ln w="9525">
            <a:noFill/>
            <a:miter lim="800000"/>
            <a:headEnd/>
            <a:tailEnd/>
          </a:ln>
        </p:spPr>
        <p:txBody>
          <a:bodyPr>
            <a:spAutoFit/>
          </a:bodyPr>
          <a:lstStyle/>
          <a:p>
            <a:pPr eaLnBrk="1" hangingPunct="1">
              <a:spcBef>
                <a:spcPct val="20000"/>
              </a:spcBef>
              <a:buClr>
                <a:schemeClr val="bg2"/>
              </a:buClr>
              <a:buSzPct val="75000"/>
              <a:buFont typeface="Wingdings" pitchFamily="2" charset="2"/>
              <a:buNone/>
            </a:pPr>
            <a:r>
              <a:rPr lang="en-US" i="1"/>
              <a:t>   a       b     c        d      e</a:t>
            </a:r>
            <a:r>
              <a:rPr lang="en-US"/>
              <a:t> </a:t>
            </a:r>
          </a:p>
        </p:txBody>
      </p:sp>
      <p:graphicFrame>
        <p:nvGraphicFramePr>
          <p:cNvPr id="32772" name="Object 13"/>
          <p:cNvGraphicFramePr>
            <a:graphicFrameLocks noChangeAspect="1"/>
          </p:cNvGraphicFramePr>
          <p:nvPr>
            <p:extLst>
              <p:ext uri="{D42A27DB-BD31-4B8C-83A1-F6EECF244321}">
                <p14:modId xmlns:p14="http://schemas.microsoft.com/office/powerpoint/2010/main" val="1583351307"/>
              </p:ext>
            </p:extLst>
          </p:nvPr>
        </p:nvGraphicFramePr>
        <p:xfrm>
          <a:off x="1475656" y="2555875"/>
          <a:ext cx="648072" cy="441325"/>
        </p:xfrm>
        <a:graphic>
          <a:graphicData uri="http://schemas.openxmlformats.org/presentationml/2006/ole">
            <mc:AlternateContent xmlns:mc="http://schemas.openxmlformats.org/markup-compatibility/2006">
              <mc:Choice xmlns:v="urn:schemas-microsoft-com:vml" Requires="v">
                <p:oleObj spid="_x0000_s32826" name="Equation" r:id="rId8" imgW="152280" imgH="126720" progId="Equation.3">
                  <p:embed/>
                </p:oleObj>
              </mc:Choice>
              <mc:Fallback>
                <p:oleObj name="Equation" r:id="rId8" imgW="152280" imgH="12672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5656" y="2555875"/>
                        <a:ext cx="648072" cy="441325"/>
                      </a:xfrm>
                      <a:prstGeom prst="rect">
                        <a:avLst/>
                      </a:prstGeom>
                      <a:noFill/>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z="4000" b="1" smtClean="0"/>
              <a:t>Matriks Bersisian (</a:t>
            </a:r>
            <a:r>
              <a:rPr lang="en-US" sz="4000" b="1" i="1" smtClean="0"/>
              <a:t>incidency matrix</a:t>
            </a:r>
            <a:r>
              <a:rPr lang="en-US" sz="4000" b="1" smtClean="0"/>
              <a:t>)</a:t>
            </a:r>
          </a:p>
        </p:txBody>
      </p:sp>
      <p:sp>
        <p:nvSpPr>
          <p:cNvPr id="105475" name="Rectangle 3"/>
          <p:cNvSpPr>
            <a:spLocks noGrp="1" noChangeArrowheads="1"/>
          </p:cNvSpPr>
          <p:nvPr>
            <p:ph type="body" idx="1"/>
          </p:nvPr>
        </p:nvSpPr>
        <p:spPr/>
        <p:txBody>
          <a:bodyPr/>
          <a:lstStyle/>
          <a:p>
            <a:pPr eaLnBrk="1" hangingPunct="1">
              <a:buFont typeface="Wingdings" pitchFamily="2" charset="2"/>
              <a:buNone/>
            </a:pPr>
            <a:endParaRPr lang="en-US" i="1" smtClean="0"/>
          </a:p>
          <a:p>
            <a:pPr eaLnBrk="1" hangingPunct="1">
              <a:buFont typeface="Wingdings" pitchFamily="2" charset="2"/>
              <a:buNone/>
            </a:pPr>
            <a:r>
              <a:rPr lang="en-US" i="1" smtClean="0"/>
              <a:t>A</a:t>
            </a:r>
            <a:r>
              <a:rPr lang="en-US" smtClean="0"/>
              <a:t> = [</a:t>
            </a:r>
            <a:r>
              <a:rPr lang="en-US" i="1" smtClean="0"/>
              <a:t>a</a:t>
            </a:r>
            <a:r>
              <a:rPr lang="en-US" i="1" baseline="-25000" smtClean="0"/>
              <a:t>ij</a:t>
            </a:r>
            <a:r>
              <a:rPr lang="en-US" smtClean="0"/>
              <a:t>], </a:t>
            </a:r>
          </a:p>
          <a:p>
            <a:pPr eaLnBrk="1" hangingPunct="1">
              <a:buFont typeface="Wingdings" pitchFamily="2" charset="2"/>
              <a:buNone/>
            </a:pPr>
            <a:r>
              <a:rPr lang="en-US" smtClean="0"/>
              <a:t>		           1,    </a:t>
            </a:r>
            <a:r>
              <a:rPr lang="en-US" sz="2400" smtClean="0"/>
              <a:t>jika simpul </a:t>
            </a:r>
            <a:r>
              <a:rPr lang="en-US" sz="2400" i="1" smtClean="0"/>
              <a:t>i</a:t>
            </a:r>
            <a:r>
              <a:rPr lang="en-US" sz="2400" smtClean="0"/>
              <a:t> bersisian dengan sisi </a:t>
            </a:r>
            <a:r>
              <a:rPr lang="en-US" sz="2400" i="1" smtClean="0"/>
              <a:t>j </a:t>
            </a:r>
            <a:r>
              <a:rPr lang="en-US" sz="2400" smtClean="0"/>
              <a:t>  </a:t>
            </a:r>
          </a:p>
          <a:p>
            <a:pPr eaLnBrk="1" hangingPunct="1">
              <a:buFont typeface="Wingdings" pitchFamily="2" charset="2"/>
              <a:buNone/>
            </a:pPr>
            <a:r>
              <a:rPr lang="en-US" smtClean="0"/>
              <a:t>		</a:t>
            </a:r>
            <a:r>
              <a:rPr lang="en-US" i="1" smtClean="0"/>
              <a:t>a</a:t>
            </a:r>
            <a:r>
              <a:rPr lang="en-US" i="1" baseline="-25000" smtClean="0"/>
              <a:t>ij</a:t>
            </a:r>
            <a:r>
              <a:rPr lang="en-US" i="1" smtClean="0"/>
              <a:t> </a:t>
            </a:r>
            <a:r>
              <a:rPr lang="en-US" smtClean="0"/>
              <a:t>= {</a:t>
            </a:r>
          </a:p>
          <a:p>
            <a:pPr eaLnBrk="1" hangingPunct="1">
              <a:buFont typeface="Wingdings" pitchFamily="2" charset="2"/>
              <a:buNone/>
            </a:pPr>
            <a:r>
              <a:rPr lang="en-US" smtClean="0"/>
              <a:t>		           0,   </a:t>
            </a:r>
            <a:r>
              <a:rPr lang="en-US" sz="2400" smtClean="0"/>
              <a:t>jika simpul </a:t>
            </a:r>
            <a:r>
              <a:rPr lang="en-US" sz="2400" i="1" smtClean="0"/>
              <a:t>i</a:t>
            </a:r>
            <a:r>
              <a:rPr lang="en-US" sz="2400" smtClean="0"/>
              <a:t> tidak bersisian dengan </a:t>
            </a:r>
          </a:p>
          <a:p>
            <a:pPr eaLnBrk="1" hangingPunct="1">
              <a:buFont typeface="Wingdings" pitchFamily="2" charset="2"/>
              <a:buNone/>
            </a:pPr>
            <a:r>
              <a:rPr lang="en-US" sz="2400" smtClean="0"/>
              <a:t>                                  sisi </a:t>
            </a:r>
            <a:r>
              <a:rPr lang="en-US" sz="2400" i="1" smtClean="0"/>
              <a:t>j</a:t>
            </a:r>
            <a:endParaRPr lang="en-US" sz="2400" smtClean="0"/>
          </a:p>
          <a:p>
            <a:pPr eaLnBrk="1" hangingPunct="1">
              <a:buFont typeface="Wingdings" pitchFamily="2" charset="2"/>
              <a:buNone/>
            </a:pPr>
            <a:r>
              <a:rPr lang="en-US" sz="2400" smtClean="0"/>
              <a:t>	</a:t>
            </a:r>
          </a:p>
        </p:txBody>
      </p:sp>
    </p:spTree>
    <p:custDataLst>
      <p:tags r:id="rId1"/>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7"/>
          <p:cNvSpPr>
            <a:spLocks noGrp="1" noChangeArrowheads="1"/>
          </p:cNvSpPr>
          <p:nvPr>
            <p:ph type="title"/>
          </p:nvPr>
        </p:nvSpPr>
        <p:spPr/>
        <p:txBody>
          <a:bodyPr/>
          <a:lstStyle/>
          <a:p>
            <a:pPr eaLnBrk="1" hangingPunct="1"/>
            <a:r>
              <a:rPr lang="en-US" sz="4000" b="1" smtClean="0"/>
              <a:t>Matriks Bersisian (</a:t>
            </a:r>
            <a:r>
              <a:rPr lang="en-US" sz="4000" b="1" i="1" smtClean="0"/>
              <a:t>incidency matrix</a:t>
            </a:r>
            <a:r>
              <a:rPr lang="en-US" sz="4000" b="1" smtClean="0"/>
              <a:t>)</a:t>
            </a:r>
          </a:p>
        </p:txBody>
      </p:sp>
      <p:sp>
        <p:nvSpPr>
          <p:cNvPr id="33798" name="Rectangle 8"/>
          <p:cNvSpPr>
            <a:spLocks noGrp="1" noChangeArrowheads="1"/>
          </p:cNvSpPr>
          <p:nvPr>
            <p:ph type="body" sz="half" idx="1"/>
          </p:nvPr>
        </p:nvSpPr>
        <p:spPr/>
        <p:txBody>
          <a:bodyPr/>
          <a:lstStyle/>
          <a:p>
            <a:pPr eaLnBrk="1" hangingPunct="1"/>
            <a:r>
              <a:rPr lang="en-US" smtClean="0"/>
              <a:t>Graph</a:t>
            </a:r>
          </a:p>
        </p:txBody>
      </p:sp>
      <p:sp>
        <p:nvSpPr>
          <p:cNvPr id="33799" name="Rectangle 9"/>
          <p:cNvSpPr>
            <a:spLocks noGrp="1" noChangeArrowheads="1"/>
          </p:cNvSpPr>
          <p:nvPr>
            <p:ph type="body" sz="half" idx="2"/>
          </p:nvPr>
        </p:nvSpPr>
        <p:spPr/>
        <p:txBody>
          <a:bodyPr/>
          <a:lstStyle/>
          <a:p>
            <a:pPr eaLnBrk="1" hangingPunct="1"/>
            <a:r>
              <a:rPr lang="en-US" b="1" smtClean="0"/>
              <a:t>Matriks Bersisian</a:t>
            </a:r>
          </a:p>
        </p:txBody>
      </p:sp>
      <p:graphicFrame>
        <p:nvGraphicFramePr>
          <p:cNvPr id="33794" name="Object 4"/>
          <p:cNvGraphicFramePr>
            <a:graphicFrameLocks noGrp="1" noChangeAspect="1"/>
          </p:cNvGraphicFramePr>
          <p:nvPr>
            <p:ph idx="4294967295"/>
          </p:nvPr>
        </p:nvGraphicFramePr>
        <p:xfrm>
          <a:off x="1187450" y="2997200"/>
          <a:ext cx="2430463" cy="2624138"/>
        </p:xfrm>
        <a:graphic>
          <a:graphicData uri="http://schemas.openxmlformats.org/presentationml/2006/ole">
            <mc:AlternateContent xmlns:mc="http://schemas.openxmlformats.org/markup-compatibility/2006">
              <mc:Choice xmlns:v="urn:schemas-microsoft-com:vml" Requires="v">
                <p:oleObj spid="_x0000_s33845" name="Visio" r:id="rId3" imgW="1696680" imgH="1832400" progId="Visio.Drawing.11">
                  <p:embed/>
                </p:oleObj>
              </mc:Choice>
              <mc:Fallback>
                <p:oleObj name="Visio" r:id="rId3" imgW="1696680" imgH="18324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997200"/>
                        <a:ext cx="2430463" cy="262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0" name="Rectangle 11"/>
          <p:cNvSpPr>
            <a:spLocks noChangeArrowheads="1"/>
          </p:cNvSpPr>
          <p:nvPr/>
        </p:nvSpPr>
        <p:spPr bwMode="auto">
          <a:xfrm>
            <a:off x="0" y="3043238"/>
            <a:ext cx="9144000" cy="0"/>
          </a:xfrm>
          <a:prstGeom prst="rect">
            <a:avLst/>
          </a:prstGeom>
          <a:noFill/>
          <a:ln w="9525">
            <a:noFill/>
            <a:miter lim="800000"/>
            <a:headEnd/>
            <a:tailEnd/>
          </a:ln>
        </p:spPr>
        <p:txBody>
          <a:bodyPr wrap="none" anchor="ctr">
            <a:spAutoFit/>
          </a:bodyPr>
          <a:lstStyle/>
          <a:p>
            <a:endParaRPr lang="en-US"/>
          </a:p>
        </p:txBody>
      </p:sp>
      <p:graphicFrame>
        <p:nvGraphicFramePr>
          <p:cNvPr id="33795" name="Object 10"/>
          <p:cNvGraphicFramePr>
            <a:graphicFrameLocks noChangeAspect="1"/>
          </p:cNvGraphicFramePr>
          <p:nvPr/>
        </p:nvGraphicFramePr>
        <p:xfrm>
          <a:off x="5867400" y="3127375"/>
          <a:ext cx="2449513" cy="2173288"/>
        </p:xfrm>
        <a:graphic>
          <a:graphicData uri="http://schemas.openxmlformats.org/presentationml/2006/ole">
            <mc:AlternateContent xmlns:mc="http://schemas.openxmlformats.org/markup-compatibility/2006">
              <mc:Choice xmlns:v="urn:schemas-microsoft-com:vml" Requires="v">
                <p:oleObj spid="_x0000_s33846" name="Equation" r:id="rId5" imgW="939392" imgH="774364" progId="Equation.3">
                  <p:embed/>
                </p:oleObj>
              </mc:Choice>
              <mc:Fallback>
                <p:oleObj name="Equation" r:id="rId5" imgW="939392" imgH="774364"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3127375"/>
                        <a:ext cx="2449513" cy="217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1"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33796" name="Object 12"/>
          <p:cNvGraphicFramePr>
            <a:graphicFrameLocks noChangeAspect="1"/>
          </p:cNvGraphicFramePr>
          <p:nvPr/>
        </p:nvGraphicFramePr>
        <p:xfrm>
          <a:off x="5364163" y="3213100"/>
          <a:ext cx="306387" cy="2016125"/>
        </p:xfrm>
        <a:graphic>
          <a:graphicData uri="http://schemas.openxmlformats.org/presentationml/2006/ole">
            <mc:AlternateContent xmlns:mc="http://schemas.openxmlformats.org/markup-compatibility/2006">
              <mc:Choice xmlns:v="urn:schemas-microsoft-com:vml" Requires="v">
                <p:oleObj spid="_x0000_s33847" name="Equation" r:id="rId7" imgW="114250" imgH="748975" progId="Equation.3">
                  <p:embed/>
                </p:oleObj>
              </mc:Choice>
              <mc:Fallback>
                <p:oleObj name="Equation" r:id="rId7" imgW="114250" imgH="748975"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3213100"/>
                        <a:ext cx="306387"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2" name="Rectangle 14"/>
          <p:cNvSpPr>
            <a:spLocks noChangeArrowheads="1"/>
          </p:cNvSpPr>
          <p:nvPr/>
        </p:nvSpPr>
        <p:spPr bwMode="auto">
          <a:xfrm>
            <a:off x="6011863" y="2636838"/>
            <a:ext cx="2447925" cy="366712"/>
          </a:xfrm>
          <a:prstGeom prst="rect">
            <a:avLst/>
          </a:prstGeom>
          <a:noFill/>
          <a:ln w="9525">
            <a:noFill/>
            <a:miter lim="800000"/>
            <a:headEnd/>
            <a:tailEnd/>
          </a:ln>
        </p:spPr>
        <p:txBody>
          <a:bodyPr anchor="ctr">
            <a:spAutoFit/>
          </a:bodyPr>
          <a:lstStyle/>
          <a:p>
            <a:pPr eaLnBrk="1" hangingPunct="1"/>
            <a:r>
              <a:rPr lang="en-US" i="1"/>
              <a:t>e</a:t>
            </a:r>
            <a:r>
              <a:rPr lang="en-US"/>
              <a:t>1    </a:t>
            </a:r>
            <a:r>
              <a:rPr lang="en-US" i="1"/>
              <a:t>e</a:t>
            </a:r>
            <a:r>
              <a:rPr lang="en-US"/>
              <a:t>2  </a:t>
            </a:r>
            <a:r>
              <a:rPr lang="en-US" i="1"/>
              <a:t>e</a:t>
            </a:r>
            <a:r>
              <a:rPr lang="en-US"/>
              <a:t>3   </a:t>
            </a:r>
            <a:r>
              <a:rPr lang="en-US" i="1"/>
              <a:t>e</a:t>
            </a:r>
            <a:r>
              <a:rPr lang="en-US"/>
              <a:t>4   </a:t>
            </a:r>
            <a:r>
              <a:rPr lang="en-US" i="1"/>
              <a:t>e</a:t>
            </a:r>
            <a:r>
              <a:rPr lang="en-US"/>
              <a:t>5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sz="4000" b="1" smtClean="0"/>
              <a:t>Senarai Ketetanggaan (</a:t>
            </a:r>
            <a:r>
              <a:rPr lang="en-US" sz="4000" b="1" i="1" smtClean="0"/>
              <a:t>adjacency list</a:t>
            </a:r>
            <a:r>
              <a:rPr lang="en-US" sz="4000" b="1" smtClean="0"/>
              <a:t>)</a:t>
            </a:r>
          </a:p>
        </p:txBody>
      </p:sp>
      <p:sp>
        <p:nvSpPr>
          <p:cNvPr id="106499" name="Rectangle 3"/>
          <p:cNvSpPr>
            <a:spLocks noGrp="1" noChangeArrowheads="1"/>
          </p:cNvSpPr>
          <p:nvPr>
            <p:ph type="body" sz="half" idx="1"/>
          </p:nvPr>
        </p:nvSpPr>
        <p:spPr/>
        <p:txBody>
          <a:bodyPr/>
          <a:lstStyle/>
          <a:p>
            <a:pPr eaLnBrk="1" hangingPunct="1"/>
            <a:r>
              <a:rPr lang="en-US" smtClean="0"/>
              <a:t>Graph</a:t>
            </a:r>
          </a:p>
        </p:txBody>
      </p:sp>
      <p:sp>
        <p:nvSpPr>
          <p:cNvPr id="106500" name="Rectangle 4"/>
          <p:cNvSpPr>
            <a:spLocks noGrp="1" noChangeArrowheads="1"/>
          </p:cNvSpPr>
          <p:nvPr>
            <p:ph type="body" sz="half" idx="2"/>
          </p:nvPr>
        </p:nvSpPr>
        <p:spPr/>
        <p:txBody>
          <a:bodyPr/>
          <a:lstStyle/>
          <a:p>
            <a:pPr eaLnBrk="1" hangingPunct="1"/>
            <a:r>
              <a:rPr lang="en-US" b="1" smtClean="0"/>
              <a:t>Senarai Ketetanggaan</a:t>
            </a:r>
          </a:p>
        </p:txBody>
      </p:sp>
      <p:grpSp>
        <p:nvGrpSpPr>
          <p:cNvPr id="106501" name="Group 5"/>
          <p:cNvGrpSpPr>
            <a:grpSpLocks/>
          </p:cNvGrpSpPr>
          <p:nvPr/>
        </p:nvGrpSpPr>
        <p:grpSpPr bwMode="auto">
          <a:xfrm rot="10754854" flipV="1">
            <a:off x="1189038" y="2844800"/>
            <a:ext cx="2663825" cy="2527300"/>
            <a:chOff x="1057" y="3517"/>
            <a:chExt cx="2258" cy="2287"/>
          </a:xfrm>
        </p:grpSpPr>
        <p:sp>
          <p:nvSpPr>
            <p:cNvPr id="106525" name="Freeform 6"/>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106526" name="Freeform 7"/>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106527" name="Freeform 8"/>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106528" name="Freeform 9"/>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106529" name="Freeform 10"/>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106530" name="Freeform 11"/>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106531" name="Freeform 12"/>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106532" name="Freeform 13"/>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106533" name="Line 14"/>
            <p:cNvSpPr>
              <a:spLocks noChangeShapeType="1"/>
            </p:cNvSpPr>
            <p:nvPr/>
          </p:nvSpPr>
          <p:spPr bwMode="auto">
            <a:xfrm flipH="1">
              <a:off x="1335" y="3845"/>
              <a:ext cx="851" cy="850"/>
            </a:xfrm>
            <a:prstGeom prst="line">
              <a:avLst/>
            </a:prstGeom>
            <a:noFill/>
            <a:ln w="3175">
              <a:solidFill>
                <a:srgbClr val="000000"/>
              </a:solidFill>
              <a:round/>
              <a:headEnd/>
              <a:tailEnd/>
            </a:ln>
          </p:spPr>
          <p:txBody>
            <a:bodyPr/>
            <a:lstStyle/>
            <a:p>
              <a:endParaRPr lang="en-US"/>
            </a:p>
          </p:txBody>
        </p:sp>
        <p:sp>
          <p:nvSpPr>
            <p:cNvPr id="106534" name="Line 15"/>
            <p:cNvSpPr>
              <a:spLocks noChangeShapeType="1"/>
            </p:cNvSpPr>
            <p:nvPr/>
          </p:nvSpPr>
          <p:spPr bwMode="auto">
            <a:xfrm>
              <a:off x="1335" y="4695"/>
              <a:ext cx="851" cy="850"/>
            </a:xfrm>
            <a:prstGeom prst="line">
              <a:avLst/>
            </a:prstGeom>
            <a:noFill/>
            <a:ln w="3175">
              <a:solidFill>
                <a:srgbClr val="000000"/>
              </a:solidFill>
              <a:round/>
              <a:headEnd/>
              <a:tailEnd/>
            </a:ln>
          </p:spPr>
          <p:txBody>
            <a:bodyPr/>
            <a:lstStyle/>
            <a:p>
              <a:endParaRPr lang="en-US"/>
            </a:p>
          </p:txBody>
        </p:sp>
        <p:sp>
          <p:nvSpPr>
            <p:cNvPr id="106535" name="Line 16"/>
            <p:cNvSpPr>
              <a:spLocks noChangeShapeType="1"/>
            </p:cNvSpPr>
            <p:nvPr/>
          </p:nvSpPr>
          <p:spPr bwMode="auto">
            <a:xfrm>
              <a:off x="2186" y="3845"/>
              <a:ext cx="850" cy="850"/>
            </a:xfrm>
            <a:prstGeom prst="line">
              <a:avLst/>
            </a:prstGeom>
            <a:noFill/>
            <a:ln w="3175">
              <a:solidFill>
                <a:srgbClr val="000000"/>
              </a:solidFill>
              <a:round/>
              <a:headEnd/>
              <a:tailEnd/>
            </a:ln>
          </p:spPr>
          <p:txBody>
            <a:bodyPr/>
            <a:lstStyle/>
            <a:p>
              <a:endParaRPr lang="en-US"/>
            </a:p>
          </p:txBody>
        </p:sp>
        <p:sp>
          <p:nvSpPr>
            <p:cNvPr id="106536" name="Line 17"/>
            <p:cNvSpPr>
              <a:spLocks noChangeShapeType="1"/>
            </p:cNvSpPr>
            <p:nvPr/>
          </p:nvSpPr>
          <p:spPr bwMode="auto">
            <a:xfrm flipH="1">
              <a:off x="2186" y="4695"/>
              <a:ext cx="850" cy="850"/>
            </a:xfrm>
            <a:prstGeom prst="line">
              <a:avLst/>
            </a:prstGeom>
            <a:noFill/>
            <a:ln w="3175">
              <a:solidFill>
                <a:srgbClr val="000000"/>
              </a:solidFill>
              <a:round/>
              <a:headEnd/>
              <a:tailEnd/>
            </a:ln>
          </p:spPr>
          <p:txBody>
            <a:bodyPr/>
            <a:lstStyle/>
            <a:p>
              <a:endParaRPr lang="en-US"/>
            </a:p>
          </p:txBody>
        </p:sp>
        <p:sp>
          <p:nvSpPr>
            <p:cNvPr id="106537" name="Line 18"/>
            <p:cNvSpPr>
              <a:spLocks noChangeShapeType="1"/>
            </p:cNvSpPr>
            <p:nvPr/>
          </p:nvSpPr>
          <p:spPr bwMode="auto">
            <a:xfrm>
              <a:off x="1335" y="4695"/>
              <a:ext cx="1701" cy="1"/>
            </a:xfrm>
            <a:prstGeom prst="line">
              <a:avLst/>
            </a:prstGeom>
            <a:noFill/>
            <a:ln w="3175">
              <a:solidFill>
                <a:srgbClr val="000000"/>
              </a:solidFill>
              <a:round/>
              <a:headEnd/>
              <a:tailEnd/>
            </a:ln>
          </p:spPr>
          <p:txBody>
            <a:bodyPr/>
            <a:lstStyle/>
            <a:p>
              <a:endParaRPr lang="en-US"/>
            </a:p>
          </p:txBody>
        </p:sp>
        <p:sp>
          <p:nvSpPr>
            <p:cNvPr id="106538" name="Rectangle 19"/>
            <p:cNvSpPr>
              <a:spLocks noChangeArrowheads="1"/>
            </p:cNvSpPr>
            <p:nvPr/>
          </p:nvSpPr>
          <p:spPr bwMode="auto">
            <a:xfrm>
              <a:off x="2120" y="3517"/>
              <a:ext cx="132" cy="210"/>
            </a:xfrm>
            <a:prstGeom prst="rect">
              <a:avLst/>
            </a:prstGeom>
            <a:noFill/>
            <a:ln w="9525">
              <a:noFill/>
              <a:miter lim="800000"/>
              <a:headEnd/>
              <a:tailEnd/>
            </a:ln>
          </p:spPr>
          <p:txBody>
            <a:bodyPr lIns="0" tIns="0" rIns="0" bIns="0"/>
            <a:lstStyle/>
            <a:p>
              <a:r>
                <a:rPr lang="en-US" sz="1200">
                  <a:solidFill>
                    <a:srgbClr val="000000"/>
                  </a:solidFill>
                </a:rPr>
                <a:t>1</a:t>
              </a:r>
              <a:endParaRPr lang="en-US"/>
            </a:p>
          </p:txBody>
        </p:sp>
        <p:sp>
          <p:nvSpPr>
            <p:cNvPr id="106539" name="Rectangle 20"/>
            <p:cNvSpPr>
              <a:spLocks noChangeArrowheads="1"/>
            </p:cNvSpPr>
            <p:nvPr/>
          </p:nvSpPr>
          <p:spPr bwMode="auto">
            <a:xfrm>
              <a:off x="1057" y="4555"/>
              <a:ext cx="132" cy="210"/>
            </a:xfrm>
            <a:prstGeom prst="rect">
              <a:avLst/>
            </a:prstGeom>
            <a:noFill/>
            <a:ln w="9525">
              <a:noFill/>
              <a:miter lim="800000"/>
              <a:headEnd/>
              <a:tailEnd/>
            </a:ln>
          </p:spPr>
          <p:txBody>
            <a:bodyPr lIns="0" tIns="0" rIns="0" bIns="0"/>
            <a:lstStyle/>
            <a:p>
              <a:r>
                <a:rPr lang="en-US" sz="1200">
                  <a:solidFill>
                    <a:srgbClr val="000000"/>
                  </a:solidFill>
                </a:rPr>
                <a:t>2</a:t>
              </a:r>
              <a:endParaRPr lang="en-US"/>
            </a:p>
          </p:txBody>
        </p:sp>
        <p:sp>
          <p:nvSpPr>
            <p:cNvPr id="106540" name="Rectangle 21"/>
            <p:cNvSpPr>
              <a:spLocks noChangeArrowheads="1"/>
            </p:cNvSpPr>
            <p:nvPr/>
          </p:nvSpPr>
          <p:spPr bwMode="auto">
            <a:xfrm>
              <a:off x="3183" y="4555"/>
              <a:ext cx="132" cy="210"/>
            </a:xfrm>
            <a:prstGeom prst="rect">
              <a:avLst/>
            </a:prstGeom>
            <a:noFill/>
            <a:ln w="9525">
              <a:noFill/>
              <a:miter lim="800000"/>
              <a:headEnd/>
              <a:tailEnd/>
            </a:ln>
          </p:spPr>
          <p:txBody>
            <a:bodyPr lIns="0" tIns="0" rIns="0" bIns="0"/>
            <a:lstStyle/>
            <a:p>
              <a:r>
                <a:rPr lang="en-US" sz="1200">
                  <a:solidFill>
                    <a:srgbClr val="000000"/>
                  </a:solidFill>
                </a:rPr>
                <a:t>3</a:t>
              </a:r>
              <a:endParaRPr lang="en-US"/>
            </a:p>
          </p:txBody>
        </p:sp>
        <p:sp>
          <p:nvSpPr>
            <p:cNvPr id="106541" name="Rectangle 22"/>
            <p:cNvSpPr>
              <a:spLocks noChangeArrowheads="1"/>
            </p:cNvSpPr>
            <p:nvPr/>
          </p:nvSpPr>
          <p:spPr bwMode="auto">
            <a:xfrm>
              <a:off x="2120" y="5594"/>
              <a:ext cx="132" cy="210"/>
            </a:xfrm>
            <a:prstGeom prst="rect">
              <a:avLst/>
            </a:prstGeom>
            <a:noFill/>
            <a:ln w="9525">
              <a:noFill/>
              <a:miter lim="800000"/>
              <a:headEnd/>
              <a:tailEnd/>
            </a:ln>
          </p:spPr>
          <p:txBody>
            <a:bodyPr lIns="0" tIns="0" rIns="0" bIns="0"/>
            <a:lstStyle/>
            <a:p>
              <a:r>
                <a:rPr lang="en-US" sz="1200">
                  <a:solidFill>
                    <a:srgbClr val="000000"/>
                  </a:solidFill>
                </a:rPr>
                <a:t>4</a:t>
              </a:r>
              <a:endParaRPr lang="en-US"/>
            </a:p>
          </p:txBody>
        </p:sp>
      </p:grpSp>
      <p:sp>
        <p:nvSpPr>
          <p:cNvPr id="106502"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06503" name="Rectangle 27"/>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en-US"/>
          </a:p>
        </p:txBody>
      </p:sp>
      <p:graphicFrame>
        <p:nvGraphicFramePr>
          <p:cNvPr id="141429" name="Group 117"/>
          <p:cNvGraphicFramePr>
            <a:graphicFrameLocks noGrp="1"/>
          </p:cNvGraphicFramePr>
          <p:nvPr/>
        </p:nvGraphicFramePr>
        <p:xfrm>
          <a:off x="4643438" y="3141663"/>
          <a:ext cx="3744912" cy="2406650"/>
        </p:xfrm>
        <a:graphic>
          <a:graphicData uri="http://schemas.openxmlformats.org/drawingml/2006/table">
            <a:tbl>
              <a:tblPr/>
              <a:tblGrid>
                <a:gridCol w="1092200"/>
                <a:gridCol w="2652712"/>
              </a:tblGrid>
              <a:tr h="161925">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 </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rowSpan="2">
                  <a:txBody>
                    <a:bodyPr/>
                    <a:lstStyle/>
                    <a:p>
                      <a:pPr marL="0" marR="0" lvl="0" indent="0" algn="just" defTabSz="914400" rtl="0" eaLnBrk="1" fontAlgn="t"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Simpul Tetangga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Simpul</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8100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2, 3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1, 3, 4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1, 2, 4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2, 3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sz="4000" b="1" smtClean="0"/>
              <a:t>Matriks Ketetanggaan (</a:t>
            </a:r>
            <a:r>
              <a:rPr lang="en-US" sz="4000" b="1" i="1" smtClean="0"/>
              <a:t>adjacency matrix</a:t>
            </a:r>
            <a:r>
              <a:rPr lang="en-US" sz="4000" b="1" smtClean="0"/>
              <a:t>)</a:t>
            </a:r>
          </a:p>
        </p:txBody>
      </p:sp>
      <p:sp>
        <p:nvSpPr>
          <p:cNvPr id="107523" name="Rectangle 3"/>
          <p:cNvSpPr>
            <a:spLocks noGrp="1" noChangeArrowheads="1"/>
          </p:cNvSpPr>
          <p:nvPr>
            <p:ph type="body" sz="half" idx="1"/>
          </p:nvPr>
        </p:nvSpPr>
        <p:spPr/>
        <p:txBody>
          <a:bodyPr/>
          <a:lstStyle/>
          <a:p>
            <a:pPr eaLnBrk="1" hangingPunct="1"/>
            <a:r>
              <a:rPr lang="en-US" smtClean="0"/>
              <a:t>Graph</a:t>
            </a:r>
          </a:p>
          <a:p>
            <a:pPr eaLnBrk="1" hangingPunct="1"/>
            <a:endParaRPr lang="en-US" smtClean="0"/>
          </a:p>
        </p:txBody>
      </p:sp>
      <p:sp>
        <p:nvSpPr>
          <p:cNvPr id="107524" name="Rectangle 4"/>
          <p:cNvSpPr>
            <a:spLocks noGrp="1" noChangeArrowheads="1"/>
          </p:cNvSpPr>
          <p:nvPr>
            <p:ph type="body" sz="half" idx="2"/>
          </p:nvPr>
        </p:nvSpPr>
        <p:spPr/>
        <p:txBody>
          <a:bodyPr/>
          <a:lstStyle/>
          <a:p>
            <a:pPr eaLnBrk="1" hangingPunct="1"/>
            <a:r>
              <a:rPr lang="en-US" sz="2400" b="1" smtClean="0"/>
              <a:t>Senarai Ketetanggaan</a:t>
            </a:r>
          </a:p>
        </p:txBody>
      </p:sp>
      <p:sp>
        <p:nvSpPr>
          <p:cNvPr id="10752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0752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107527" name="Group 9"/>
          <p:cNvGrpSpPr>
            <a:grpSpLocks/>
          </p:cNvGrpSpPr>
          <p:nvPr/>
        </p:nvGrpSpPr>
        <p:grpSpPr bwMode="auto">
          <a:xfrm>
            <a:off x="827088" y="2708275"/>
            <a:ext cx="3478212" cy="2470150"/>
            <a:chOff x="7556" y="360"/>
            <a:chExt cx="2052" cy="1262"/>
          </a:xfrm>
        </p:grpSpPr>
        <p:sp>
          <p:nvSpPr>
            <p:cNvPr id="107551" name="Freeform 10"/>
            <p:cNvSpPr>
              <a:spLocks/>
            </p:cNvSpPr>
            <p:nvPr/>
          </p:nvSpPr>
          <p:spPr bwMode="auto">
            <a:xfrm>
              <a:off x="7957" y="746"/>
              <a:ext cx="68" cy="37"/>
            </a:xfrm>
            <a:custGeom>
              <a:avLst/>
              <a:gdLst>
                <a:gd name="T0" fmla="*/ 0 w 68"/>
                <a:gd name="T1" fmla="*/ 2 h 64"/>
                <a:gd name="T2" fmla="*/ 8 w 68"/>
                <a:gd name="T3" fmla="*/ 1 h 64"/>
                <a:gd name="T4" fmla="*/ 23 w 68"/>
                <a:gd name="T5" fmla="*/ 0 h 64"/>
                <a:gd name="T6" fmla="*/ 46 w 68"/>
                <a:gd name="T7" fmla="*/ 0 h 64"/>
                <a:gd name="T8" fmla="*/ 61 w 68"/>
                <a:gd name="T9" fmla="*/ 1 h 64"/>
                <a:gd name="T10" fmla="*/ 68 w 68"/>
                <a:gd name="T11" fmla="*/ 2 h 64"/>
                <a:gd name="T12" fmla="*/ 61 w 68"/>
                <a:gd name="T13" fmla="*/ 3 h 64"/>
                <a:gd name="T14" fmla="*/ 46 w 68"/>
                <a:gd name="T15" fmla="*/ 4 h 64"/>
                <a:gd name="T16" fmla="*/ 23 w 68"/>
                <a:gd name="T17" fmla="*/ 4 h 64"/>
                <a:gd name="T18" fmla="*/ 8 w 68"/>
                <a:gd name="T19" fmla="*/ 3 h 64"/>
                <a:gd name="T20" fmla="*/ 0 w 68"/>
                <a:gd name="T21" fmla="*/ 2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8" y="15"/>
                  </a:lnTo>
                  <a:lnTo>
                    <a:pt x="23" y="0"/>
                  </a:lnTo>
                  <a:lnTo>
                    <a:pt x="46" y="0"/>
                  </a:lnTo>
                  <a:lnTo>
                    <a:pt x="61" y="15"/>
                  </a:lnTo>
                  <a:lnTo>
                    <a:pt x="68" y="34"/>
                  </a:lnTo>
                  <a:lnTo>
                    <a:pt x="61" y="53"/>
                  </a:lnTo>
                  <a:lnTo>
                    <a:pt x="46" y="64"/>
                  </a:lnTo>
                  <a:lnTo>
                    <a:pt x="23" y="64"/>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107552" name="Freeform 11"/>
            <p:cNvSpPr>
              <a:spLocks/>
            </p:cNvSpPr>
            <p:nvPr/>
          </p:nvSpPr>
          <p:spPr bwMode="auto">
            <a:xfrm>
              <a:off x="9320" y="1435"/>
              <a:ext cx="68" cy="37"/>
            </a:xfrm>
            <a:custGeom>
              <a:avLst/>
              <a:gdLst>
                <a:gd name="T0" fmla="*/ 0 w 68"/>
                <a:gd name="T1" fmla="*/ 2 h 65"/>
                <a:gd name="T2" fmla="*/ 8 w 68"/>
                <a:gd name="T3" fmla="*/ 1 h 65"/>
                <a:gd name="T4" fmla="*/ 23 w 68"/>
                <a:gd name="T5" fmla="*/ 0 h 65"/>
                <a:gd name="T6" fmla="*/ 46 w 68"/>
                <a:gd name="T7" fmla="*/ 0 h 65"/>
                <a:gd name="T8" fmla="*/ 61 w 68"/>
                <a:gd name="T9" fmla="*/ 1 h 65"/>
                <a:gd name="T10" fmla="*/ 68 w 68"/>
                <a:gd name="T11" fmla="*/ 2 h 65"/>
                <a:gd name="T12" fmla="*/ 61 w 68"/>
                <a:gd name="T13" fmla="*/ 3 h 65"/>
                <a:gd name="T14" fmla="*/ 46 w 68"/>
                <a:gd name="T15" fmla="*/ 4 h 65"/>
                <a:gd name="T16" fmla="*/ 23 w 68"/>
                <a:gd name="T17" fmla="*/ 4 h 65"/>
                <a:gd name="T18" fmla="*/ 8 w 68"/>
                <a:gd name="T19" fmla="*/ 3 h 65"/>
                <a:gd name="T20" fmla="*/ 0 w 68"/>
                <a:gd name="T21" fmla="*/ 2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5"/>
                <a:gd name="T35" fmla="*/ 68 w 68"/>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5">
                  <a:moveTo>
                    <a:pt x="0" y="34"/>
                  </a:moveTo>
                  <a:lnTo>
                    <a:pt x="8" y="15"/>
                  </a:lnTo>
                  <a:lnTo>
                    <a:pt x="23" y="0"/>
                  </a:lnTo>
                  <a:lnTo>
                    <a:pt x="46" y="0"/>
                  </a:lnTo>
                  <a:lnTo>
                    <a:pt x="61" y="15"/>
                  </a:lnTo>
                  <a:lnTo>
                    <a:pt x="68" y="34"/>
                  </a:lnTo>
                  <a:lnTo>
                    <a:pt x="61" y="53"/>
                  </a:lnTo>
                  <a:lnTo>
                    <a:pt x="46" y="65"/>
                  </a:lnTo>
                  <a:lnTo>
                    <a:pt x="23" y="65"/>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107553" name="Freeform 12"/>
            <p:cNvSpPr>
              <a:spLocks/>
            </p:cNvSpPr>
            <p:nvPr/>
          </p:nvSpPr>
          <p:spPr bwMode="auto">
            <a:xfrm>
              <a:off x="8639" y="1336"/>
              <a:ext cx="68" cy="37"/>
            </a:xfrm>
            <a:custGeom>
              <a:avLst/>
              <a:gdLst>
                <a:gd name="T0" fmla="*/ 0 w 68"/>
                <a:gd name="T1" fmla="*/ 2 h 64"/>
                <a:gd name="T2" fmla="*/ 7 w 68"/>
                <a:gd name="T3" fmla="*/ 1 h 64"/>
                <a:gd name="T4" fmla="*/ 22 w 68"/>
                <a:gd name="T5" fmla="*/ 0 h 64"/>
                <a:gd name="T6" fmla="*/ 45 w 68"/>
                <a:gd name="T7" fmla="*/ 0 h 64"/>
                <a:gd name="T8" fmla="*/ 60 w 68"/>
                <a:gd name="T9" fmla="*/ 1 h 64"/>
                <a:gd name="T10" fmla="*/ 68 w 68"/>
                <a:gd name="T11" fmla="*/ 2 h 64"/>
                <a:gd name="T12" fmla="*/ 60 w 68"/>
                <a:gd name="T13" fmla="*/ 3 h 64"/>
                <a:gd name="T14" fmla="*/ 45 w 68"/>
                <a:gd name="T15" fmla="*/ 4 h 64"/>
                <a:gd name="T16" fmla="*/ 22 w 68"/>
                <a:gd name="T17" fmla="*/ 4 h 64"/>
                <a:gd name="T18" fmla="*/ 7 w 68"/>
                <a:gd name="T19" fmla="*/ 3 h 64"/>
                <a:gd name="T20" fmla="*/ 0 w 68"/>
                <a:gd name="T21" fmla="*/ 2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7" y="15"/>
                  </a:lnTo>
                  <a:lnTo>
                    <a:pt x="22" y="0"/>
                  </a:lnTo>
                  <a:lnTo>
                    <a:pt x="45" y="0"/>
                  </a:lnTo>
                  <a:lnTo>
                    <a:pt x="60" y="15"/>
                  </a:lnTo>
                  <a:lnTo>
                    <a:pt x="68" y="34"/>
                  </a:lnTo>
                  <a:lnTo>
                    <a:pt x="60" y="53"/>
                  </a:lnTo>
                  <a:lnTo>
                    <a:pt x="45" y="64"/>
                  </a:lnTo>
                  <a:lnTo>
                    <a:pt x="22" y="64"/>
                  </a:lnTo>
                  <a:lnTo>
                    <a:pt x="7" y="53"/>
                  </a:lnTo>
                  <a:lnTo>
                    <a:pt x="0" y="34"/>
                  </a:lnTo>
                  <a:close/>
                </a:path>
              </a:pathLst>
            </a:custGeom>
            <a:solidFill>
              <a:srgbClr val="000000"/>
            </a:solidFill>
            <a:ln w="2540">
              <a:solidFill>
                <a:srgbClr val="000000"/>
              </a:solidFill>
              <a:round/>
              <a:headEnd/>
              <a:tailEnd/>
            </a:ln>
          </p:spPr>
          <p:txBody>
            <a:bodyPr/>
            <a:lstStyle/>
            <a:p>
              <a:endParaRPr lang="en-US"/>
            </a:p>
          </p:txBody>
        </p:sp>
        <p:sp>
          <p:nvSpPr>
            <p:cNvPr id="107554" name="Freeform 13"/>
            <p:cNvSpPr>
              <a:spLocks/>
            </p:cNvSpPr>
            <p:nvPr/>
          </p:nvSpPr>
          <p:spPr bwMode="auto">
            <a:xfrm>
              <a:off x="7617" y="1435"/>
              <a:ext cx="68" cy="37"/>
            </a:xfrm>
            <a:custGeom>
              <a:avLst/>
              <a:gdLst>
                <a:gd name="T0" fmla="*/ 0 w 68"/>
                <a:gd name="T1" fmla="*/ 2 h 65"/>
                <a:gd name="T2" fmla="*/ 7 w 68"/>
                <a:gd name="T3" fmla="*/ 1 h 65"/>
                <a:gd name="T4" fmla="*/ 22 w 68"/>
                <a:gd name="T5" fmla="*/ 0 h 65"/>
                <a:gd name="T6" fmla="*/ 45 w 68"/>
                <a:gd name="T7" fmla="*/ 0 h 65"/>
                <a:gd name="T8" fmla="*/ 60 w 68"/>
                <a:gd name="T9" fmla="*/ 1 h 65"/>
                <a:gd name="T10" fmla="*/ 68 w 68"/>
                <a:gd name="T11" fmla="*/ 2 h 65"/>
                <a:gd name="T12" fmla="*/ 60 w 68"/>
                <a:gd name="T13" fmla="*/ 3 h 65"/>
                <a:gd name="T14" fmla="*/ 45 w 68"/>
                <a:gd name="T15" fmla="*/ 4 h 65"/>
                <a:gd name="T16" fmla="*/ 22 w 68"/>
                <a:gd name="T17" fmla="*/ 4 h 65"/>
                <a:gd name="T18" fmla="*/ 7 w 68"/>
                <a:gd name="T19" fmla="*/ 3 h 65"/>
                <a:gd name="T20" fmla="*/ 0 w 68"/>
                <a:gd name="T21" fmla="*/ 2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5"/>
                <a:gd name="T35" fmla="*/ 68 w 68"/>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5">
                  <a:moveTo>
                    <a:pt x="0" y="34"/>
                  </a:moveTo>
                  <a:lnTo>
                    <a:pt x="7" y="15"/>
                  </a:lnTo>
                  <a:lnTo>
                    <a:pt x="22" y="0"/>
                  </a:lnTo>
                  <a:lnTo>
                    <a:pt x="45" y="0"/>
                  </a:lnTo>
                  <a:lnTo>
                    <a:pt x="60" y="15"/>
                  </a:lnTo>
                  <a:lnTo>
                    <a:pt x="68" y="34"/>
                  </a:lnTo>
                  <a:lnTo>
                    <a:pt x="60" y="53"/>
                  </a:lnTo>
                  <a:lnTo>
                    <a:pt x="45" y="65"/>
                  </a:lnTo>
                  <a:lnTo>
                    <a:pt x="22" y="65"/>
                  </a:lnTo>
                  <a:lnTo>
                    <a:pt x="7" y="53"/>
                  </a:lnTo>
                  <a:lnTo>
                    <a:pt x="0" y="34"/>
                  </a:lnTo>
                  <a:close/>
                </a:path>
              </a:pathLst>
            </a:custGeom>
            <a:solidFill>
              <a:srgbClr val="000000"/>
            </a:solidFill>
            <a:ln w="2540">
              <a:solidFill>
                <a:srgbClr val="000000"/>
              </a:solidFill>
              <a:round/>
              <a:headEnd/>
              <a:tailEnd/>
            </a:ln>
          </p:spPr>
          <p:txBody>
            <a:bodyPr/>
            <a:lstStyle/>
            <a:p>
              <a:endParaRPr lang="en-US"/>
            </a:p>
          </p:txBody>
        </p:sp>
        <p:sp>
          <p:nvSpPr>
            <p:cNvPr id="107555" name="Freeform 14"/>
            <p:cNvSpPr>
              <a:spLocks/>
            </p:cNvSpPr>
            <p:nvPr/>
          </p:nvSpPr>
          <p:spPr bwMode="auto">
            <a:xfrm>
              <a:off x="9320" y="1140"/>
              <a:ext cx="68" cy="37"/>
            </a:xfrm>
            <a:custGeom>
              <a:avLst/>
              <a:gdLst>
                <a:gd name="T0" fmla="*/ 0 w 68"/>
                <a:gd name="T1" fmla="*/ 2 h 64"/>
                <a:gd name="T2" fmla="*/ 8 w 68"/>
                <a:gd name="T3" fmla="*/ 1 h 64"/>
                <a:gd name="T4" fmla="*/ 23 w 68"/>
                <a:gd name="T5" fmla="*/ 0 h 64"/>
                <a:gd name="T6" fmla="*/ 46 w 68"/>
                <a:gd name="T7" fmla="*/ 0 h 64"/>
                <a:gd name="T8" fmla="*/ 61 w 68"/>
                <a:gd name="T9" fmla="*/ 1 h 64"/>
                <a:gd name="T10" fmla="*/ 68 w 68"/>
                <a:gd name="T11" fmla="*/ 2 h 64"/>
                <a:gd name="T12" fmla="*/ 61 w 68"/>
                <a:gd name="T13" fmla="*/ 3 h 64"/>
                <a:gd name="T14" fmla="*/ 46 w 68"/>
                <a:gd name="T15" fmla="*/ 4 h 64"/>
                <a:gd name="T16" fmla="*/ 23 w 68"/>
                <a:gd name="T17" fmla="*/ 4 h 64"/>
                <a:gd name="T18" fmla="*/ 8 w 68"/>
                <a:gd name="T19" fmla="*/ 3 h 64"/>
                <a:gd name="T20" fmla="*/ 0 w 68"/>
                <a:gd name="T21" fmla="*/ 2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64"/>
                <a:gd name="T35" fmla="*/ 68 w 68"/>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64">
                  <a:moveTo>
                    <a:pt x="0" y="34"/>
                  </a:moveTo>
                  <a:lnTo>
                    <a:pt x="8" y="15"/>
                  </a:lnTo>
                  <a:lnTo>
                    <a:pt x="23" y="0"/>
                  </a:lnTo>
                  <a:lnTo>
                    <a:pt x="46" y="0"/>
                  </a:lnTo>
                  <a:lnTo>
                    <a:pt x="61" y="15"/>
                  </a:lnTo>
                  <a:lnTo>
                    <a:pt x="68" y="34"/>
                  </a:lnTo>
                  <a:lnTo>
                    <a:pt x="61" y="53"/>
                  </a:lnTo>
                  <a:lnTo>
                    <a:pt x="46" y="64"/>
                  </a:lnTo>
                  <a:lnTo>
                    <a:pt x="23" y="64"/>
                  </a:lnTo>
                  <a:lnTo>
                    <a:pt x="8" y="53"/>
                  </a:lnTo>
                  <a:lnTo>
                    <a:pt x="0" y="34"/>
                  </a:lnTo>
                  <a:close/>
                </a:path>
              </a:pathLst>
            </a:custGeom>
            <a:solidFill>
              <a:srgbClr val="000000"/>
            </a:solidFill>
            <a:ln w="2540">
              <a:solidFill>
                <a:srgbClr val="000000"/>
              </a:solidFill>
              <a:round/>
              <a:headEnd/>
              <a:tailEnd/>
            </a:ln>
          </p:spPr>
          <p:txBody>
            <a:bodyPr/>
            <a:lstStyle/>
            <a:p>
              <a:endParaRPr lang="en-US"/>
            </a:p>
          </p:txBody>
        </p:sp>
        <p:sp>
          <p:nvSpPr>
            <p:cNvPr id="107556" name="Line 15"/>
            <p:cNvSpPr>
              <a:spLocks noChangeShapeType="1"/>
            </p:cNvSpPr>
            <p:nvPr/>
          </p:nvSpPr>
          <p:spPr bwMode="auto">
            <a:xfrm flipH="1">
              <a:off x="7651" y="766"/>
              <a:ext cx="340" cy="688"/>
            </a:xfrm>
            <a:prstGeom prst="line">
              <a:avLst/>
            </a:prstGeom>
            <a:noFill/>
            <a:ln w="2540">
              <a:solidFill>
                <a:srgbClr val="000000"/>
              </a:solidFill>
              <a:round/>
              <a:headEnd/>
              <a:tailEnd/>
            </a:ln>
          </p:spPr>
          <p:txBody>
            <a:bodyPr/>
            <a:lstStyle/>
            <a:p>
              <a:endParaRPr lang="en-US"/>
            </a:p>
          </p:txBody>
        </p:sp>
        <p:sp>
          <p:nvSpPr>
            <p:cNvPr id="107557" name="Line 16"/>
            <p:cNvSpPr>
              <a:spLocks noChangeShapeType="1"/>
            </p:cNvSpPr>
            <p:nvPr/>
          </p:nvSpPr>
          <p:spPr bwMode="auto">
            <a:xfrm>
              <a:off x="8673" y="1356"/>
              <a:ext cx="681" cy="98"/>
            </a:xfrm>
            <a:prstGeom prst="line">
              <a:avLst/>
            </a:prstGeom>
            <a:noFill/>
            <a:ln w="2540">
              <a:solidFill>
                <a:srgbClr val="000000"/>
              </a:solidFill>
              <a:round/>
              <a:headEnd/>
              <a:tailEnd/>
            </a:ln>
          </p:spPr>
          <p:txBody>
            <a:bodyPr/>
            <a:lstStyle/>
            <a:p>
              <a:endParaRPr lang="en-US"/>
            </a:p>
          </p:txBody>
        </p:sp>
        <p:sp>
          <p:nvSpPr>
            <p:cNvPr id="107558" name="Line 17"/>
            <p:cNvSpPr>
              <a:spLocks noChangeShapeType="1"/>
            </p:cNvSpPr>
            <p:nvPr/>
          </p:nvSpPr>
          <p:spPr bwMode="auto">
            <a:xfrm flipV="1">
              <a:off x="7651" y="1356"/>
              <a:ext cx="1022" cy="98"/>
            </a:xfrm>
            <a:prstGeom prst="line">
              <a:avLst/>
            </a:prstGeom>
            <a:noFill/>
            <a:ln w="2540">
              <a:solidFill>
                <a:srgbClr val="000000"/>
              </a:solidFill>
              <a:round/>
              <a:headEnd/>
              <a:tailEnd/>
            </a:ln>
          </p:spPr>
          <p:txBody>
            <a:bodyPr/>
            <a:lstStyle/>
            <a:p>
              <a:endParaRPr lang="en-US"/>
            </a:p>
          </p:txBody>
        </p:sp>
        <p:sp>
          <p:nvSpPr>
            <p:cNvPr id="107559" name="Line 18"/>
            <p:cNvSpPr>
              <a:spLocks noChangeShapeType="1"/>
            </p:cNvSpPr>
            <p:nvPr/>
          </p:nvSpPr>
          <p:spPr bwMode="auto">
            <a:xfrm>
              <a:off x="7991" y="766"/>
              <a:ext cx="682" cy="590"/>
            </a:xfrm>
            <a:prstGeom prst="line">
              <a:avLst/>
            </a:prstGeom>
            <a:noFill/>
            <a:ln w="2540">
              <a:solidFill>
                <a:srgbClr val="000000"/>
              </a:solidFill>
              <a:round/>
              <a:headEnd/>
              <a:tailEnd/>
            </a:ln>
          </p:spPr>
          <p:txBody>
            <a:bodyPr/>
            <a:lstStyle/>
            <a:p>
              <a:endParaRPr lang="en-US"/>
            </a:p>
          </p:txBody>
        </p:sp>
        <p:sp>
          <p:nvSpPr>
            <p:cNvPr id="107560" name="Rectangle 19"/>
            <p:cNvSpPr>
              <a:spLocks noChangeArrowheads="1"/>
            </p:cNvSpPr>
            <p:nvPr/>
          </p:nvSpPr>
          <p:spPr bwMode="auto">
            <a:xfrm>
              <a:off x="8101" y="360"/>
              <a:ext cx="67" cy="125"/>
            </a:xfrm>
            <a:prstGeom prst="rect">
              <a:avLst/>
            </a:prstGeom>
            <a:noFill/>
            <a:ln w="9525">
              <a:noFill/>
              <a:miter lim="800000"/>
              <a:headEnd/>
              <a:tailEnd/>
            </a:ln>
          </p:spPr>
          <p:txBody>
            <a:bodyPr wrap="none" lIns="0" tIns="0" rIns="0" bIns="0">
              <a:spAutoFit/>
            </a:bodyPr>
            <a:lstStyle/>
            <a:p>
              <a:r>
                <a:rPr lang="en-US" sz="1600">
                  <a:solidFill>
                    <a:srgbClr val="000000"/>
                  </a:solidFill>
                </a:rPr>
                <a:t>1</a:t>
              </a:r>
              <a:endParaRPr lang="en-US"/>
            </a:p>
          </p:txBody>
        </p:sp>
        <p:sp>
          <p:nvSpPr>
            <p:cNvPr id="107561" name="Rectangle 20"/>
            <p:cNvSpPr>
              <a:spLocks noChangeArrowheads="1"/>
            </p:cNvSpPr>
            <p:nvPr/>
          </p:nvSpPr>
          <p:spPr bwMode="auto">
            <a:xfrm>
              <a:off x="7556" y="1496"/>
              <a:ext cx="66" cy="125"/>
            </a:xfrm>
            <a:prstGeom prst="rect">
              <a:avLst/>
            </a:prstGeom>
            <a:noFill/>
            <a:ln w="9525">
              <a:noFill/>
              <a:miter lim="800000"/>
              <a:headEnd/>
              <a:tailEnd/>
            </a:ln>
          </p:spPr>
          <p:txBody>
            <a:bodyPr wrap="none" lIns="0" tIns="0" rIns="0" bIns="0">
              <a:spAutoFit/>
            </a:bodyPr>
            <a:lstStyle/>
            <a:p>
              <a:r>
                <a:rPr lang="en-US" sz="1600">
                  <a:solidFill>
                    <a:srgbClr val="000000"/>
                  </a:solidFill>
                </a:rPr>
                <a:t>2</a:t>
              </a:r>
              <a:endParaRPr lang="en-US"/>
            </a:p>
          </p:txBody>
        </p:sp>
        <p:sp>
          <p:nvSpPr>
            <p:cNvPr id="107562" name="Rectangle 21"/>
            <p:cNvSpPr>
              <a:spLocks noChangeArrowheads="1"/>
            </p:cNvSpPr>
            <p:nvPr/>
          </p:nvSpPr>
          <p:spPr bwMode="auto">
            <a:xfrm>
              <a:off x="8621" y="1376"/>
              <a:ext cx="66" cy="125"/>
            </a:xfrm>
            <a:prstGeom prst="rect">
              <a:avLst/>
            </a:prstGeom>
            <a:noFill/>
            <a:ln w="9525">
              <a:noFill/>
              <a:miter lim="800000"/>
              <a:headEnd/>
              <a:tailEnd/>
            </a:ln>
          </p:spPr>
          <p:txBody>
            <a:bodyPr wrap="none" lIns="0" tIns="0" rIns="0" bIns="0">
              <a:spAutoFit/>
            </a:bodyPr>
            <a:lstStyle/>
            <a:p>
              <a:r>
                <a:rPr lang="en-US" sz="1600">
                  <a:solidFill>
                    <a:srgbClr val="000000"/>
                  </a:solidFill>
                </a:rPr>
                <a:t>3</a:t>
              </a:r>
              <a:endParaRPr lang="en-US"/>
            </a:p>
          </p:txBody>
        </p:sp>
        <p:sp>
          <p:nvSpPr>
            <p:cNvPr id="107563" name="Rectangle 22"/>
            <p:cNvSpPr>
              <a:spLocks noChangeArrowheads="1"/>
            </p:cNvSpPr>
            <p:nvPr/>
          </p:nvSpPr>
          <p:spPr bwMode="auto">
            <a:xfrm>
              <a:off x="9343" y="1497"/>
              <a:ext cx="66" cy="125"/>
            </a:xfrm>
            <a:prstGeom prst="rect">
              <a:avLst/>
            </a:prstGeom>
            <a:noFill/>
            <a:ln w="9525">
              <a:noFill/>
              <a:miter lim="800000"/>
              <a:headEnd/>
              <a:tailEnd/>
            </a:ln>
          </p:spPr>
          <p:txBody>
            <a:bodyPr wrap="none" lIns="0" tIns="0" rIns="0" bIns="0">
              <a:spAutoFit/>
            </a:bodyPr>
            <a:lstStyle/>
            <a:p>
              <a:r>
                <a:rPr lang="en-US" sz="1600">
                  <a:solidFill>
                    <a:srgbClr val="000000"/>
                  </a:solidFill>
                </a:rPr>
                <a:t>4</a:t>
              </a:r>
              <a:endParaRPr lang="en-US"/>
            </a:p>
          </p:txBody>
        </p:sp>
        <p:sp>
          <p:nvSpPr>
            <p:cNvPr id="107564" name="Rectangle 23"/>
            <p:cNvSpPr>
              <a:spLocks noChangeArrowheads="1"/>
            </p:cNvSpPr>
            <p:nvPr/>
          </p:nvSpPr>
          <p:spPr bwMode="auto">
            <a:xfrm>
              <a:off x="9541" y="900"/>
              <a:ext cx="67" cy="125"/>
            </a:xfrm>
            <a:prstGeom prst="rect">
              <a:avLst/>
            </a:prstGeom>
            <a:noFill/>
            <a:ln w="9525">
              <a:noFill/>
              <a:miter lim="800000"/>
              <a:headEnd/>
              <a:tailEnd/>
            </a:ln>
          </p:spPr>
          <p:txBody>
            <a:bodyPr wrap="none" lIns="0" tIns="0" rIns="0" bIns="0">
              <a:spAutoFit/>
            </a:bodyPr>
            <a:lstStyle/>
            <a:p>
              <a:r>
                <a:rPr lang="en-US" sz="1600">
                  <a:solidFill>
                    <a:srgbClr val="000000"/>
                  </a:solidFill>
                </a:rPr>
                <a:t>5</a:t>
              </a:r>
              <a:endParaRPr lang="en-US"/>
            </a:p>
          </p:txBody>
        </p:sp>
      </p:grpSp>
      <p:graphicFrame>
        <p:nvGraphicFramePr>
          <p:cNvPr id="149625" name="Group 121"/>
          <p:cNvGraphicFramePr>
            <a:graphicFrameLocks noGrp="1"/>
          </p:cNvGraphicFramePr>
          <p:nvPr/>
        </p:nvGraphicFramePr>
        <p:xfrm>
          <a:off x="5148263" y="2708275"/>
          <a:ext cx="3168650" cy="2682240"/>
        </p:xfrm>
        <a:graphic>
          <a:graphicData uri="http://schemas.openxmlformats.org/drawingml/2006/table">
            <a:tbl>
              <a:tblPr/>
              <a:tblGrid>
                <a:gridCol w="1585912"/>
                <a:gridCol w="1582738"/>
              </a:tblGrid>
              <a:tr h="671513">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Simpul</a:t>
                      </a: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Simpul Tetangga</a:t>
                      </a:r>
                      <a:endParaRPr kumimoji="0" lang="en-US" sz="20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2, 3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1, 3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1, 2, 4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sz="4000" b="1" smtClean="0"/>
              <a:t>Senarai Ketetanggaan (</a:t>
            </a:r>
            <a:r>
              <a:rPr lang="en-US" sz="4000" b="1" i="1" smtClean="0"/>
              <a:t>adjacency list</a:t>
            </a:r>
            <a:r>
              <a:rPr lang="en-US" sz="4000" b="1" smtClean="0"/>
              <a:t>)</a:t>
            </a:r>
          </a:p>
        </p:txBody>
      </p:sp>
      <p:sp>
        <p:nvSpPr>
          <p:cNvPr id="34820" name="Rectangle 3"/>
          <p:cNvSpPr>
            <a:spLocks noGrp="1" noChangeArrowheads="1"/>
          </p:cNvSpPr>
          <p:nvPr>
            <p:ph type="body" sz="half" idx="1"/>
          </p:nvPr>
        </p:nvSpPr>
        <p:spPr/>
        <p:txBody>
          <a:bodyPr/>
          <a:lstStyle/>
          <a:p>
            <a:pPr eaLnBrk="1" hangingPunct="1"/>
            <a:r>
              <a:rPr lang="en-US" smtClean="0"/>
              <a:t>Graph</a:t>
            </a:r>
          </a:p>
          <a:p>
            <a:pPr eaLnBrk="1" hangingPunct="1">
              <a:buFont typeface="Wingdings" pitchFamily="2" charset="2"/>
              <a:buNone/>
            </a:pPr>
            <a:endParaRPr lang="en-US" sz="2000" smtClean="0"/>
          </a:p>
          <a:p>
            <a:pPr eaLnBrk="1" hangingPunct="1">
              <a:buFont typeface="Wingdings" pitchFamily="2" charset="2"/>
              <a:buNone/>
            </a:pPr>
            <a:endParaRPr lang="en-US" sz="2000" smtClean="0"/>
          </a:p>
          <a:p>
            <a:pPr eaLnBrk="1" hangingPunct="1">
              <a:buFont typeface="Wingdings" pitchFamily="2" charset="2"/>
              <a:buNone/>
            </a:pPr>
            <a:endParaRPr lang="en-US" sz="2000" smtClean="0"/>
          </a:p>
          <a:p>
            <a:pPr eaLnBrk="1" hangingPunct="1">
              <a:buFont typeface="Wingdings" pitchFamily="2" charset="2"/>
              <a:buNone/>
            </a:pPr>
            <a:endParaRPr lang="en-US" sz="2000" smtClean="0"/>
          </a:p>
          <a:p>
            <a:pPr eaLnBrk="1" hangingPunct="1">
              <a:buFont typeface="Wingdings" pitchFamily="2" charset="2"/>
              <a:buNone/>
            </a:pPr>
            <a:endParaRPr lang="en-US" sz="2000" smtClean="0"/>
          </a:p>
          <a:p>
            <a:pPr eaLnBrk="1" hangingPunct="1">
              <a:buFont typeface="Wingdings" pitchFamily="2" charset="2"/>
              <a:buNone/>
            </a:pPr>
            <a:endParaRPr lang="en-US" sz="2000" smtClean="0"/>
          </a:p>
        </p:txBody>
      </p:sp>
      <p:sp>
        <p:nvSpPr>
          <p:cNvPr id="34821" name="Rectangle 4"/>
          <p:cNvSpPr>
            <a:spLocks noGrp="1" noChangeArrowheads="1"/>
          </p:cNvSpPr>
          <p:nvPr>
            <p:ph type="body" sz="half" idx="2"/>
          </p:nvPr>
        </p:nvSpPr>
        <p:spPr/>
        <p:txBody>
          <a:bodyPr/>
          <a:lstStyle/>
          <a:p>
            <a:pPr eaLnBrk="1" hangingPunct="1"/>
            <a:r>
              <a:rPr lang="en-US" sz="2400" b="1" smtClean="0"/>
              <a:t>Senarai Ketetanggaan</a:t>
            </a:r>
          </a:p>
        </p:txBody>
      </p:sp>
      <p:graphicFrame>
        <p:nvGraphicFramePr>
          <p:cNvPr id="34818" name="Object 5"/>
          <p:cNvGraphicFramePr>
            <a:graphicFrameLocks noGrp="1" noChangeAspect="1"/>
          </p:cNvGraphicFramePr>
          <p:nvPr>
            <p:ph sz="half" idx="4294967295"/>
          </p:nvPr>
        </p:nvGraphicFramePr>
        <p:xfrm>
          <a:off x="971550" y="2781300"/>
          <a:ext cx="2951163" cy="2519363"/>
        </p:xfrm>
        <a:graphic>
          <a:graphicData uri="http://schemas.openxmlformats.org/presentationml/2006/ole">
            <mc:AlternateContent xmlns:mc="http://schemas.openxmlformats.org/markup-compatibility/2006">
              <mc:Choice xmlns:v="urn:schemas-microsoft-com:vml" Requires="v">
                <p:oleObj spid="_x0000_s34835" name="Visio" r:id="rId4" imgW="1696680" imgH="1696680" progId="Visio.Drawing.11">
                  <p:embed/>
                </p:oleObj>
              </mc:Choice>
              <mc:Fallback>
                <p:oleObj name="Visio" r:id="rId4" imgW="1696680" imgH="169668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781300"/>
                        <a:ext cx="2951163" cy="251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42518" name="Group 182"/>
          <p:cNvGraphicFramePr>
            <a:graphicFrameLocks noGrp="1"/>
          </p:cNvGraphicFramePr>
          <p:nvPr/>
        </p:nvGraphicFramePr>
        <p:xfrm>
          <a:off x="5076825" y="3282950"/>
          <a:ext cx="3671888" cy="2194560"/>
        </p:xfrm>
        <a:graphic>
          <a:graphicData uri="http://schemas.openxmlformats.org/drawingml/2006/table">
            <a:tbl>
              <a:tblPr/>
              <a:tblGrid>
                <a:gridCol w="1836738"/>
                <a:gridCol w="1835150"/>
              </a:tblGrid>
              <a:tr h="180975">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Simpul</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Simpul Terminal</a:t>
                      </a: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1, 3, 4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2, 3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4"/>
          <p:cNvSpPr>
            <a:spLocks noGrp="1"/>
          </p:cNvSpPr>
          <p:nvPr>
            <p:ph type="title"/>
          </p:nvPr>
        </p:nvSpPr>
        <p:spPr/>
        <p:txBody>
          <a:bodyPr/>
          <a:lstStyle/>
          <a:p>
            <a:r>
              <a:rPr lang="en-US" smtClean="0"/>
              <a:t>end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Graph</a:t>
            </a:r>
          </a:p>
        </p:txBody>
      </p:sp>
      <p:sp>
        <p:nvSpPr>
          <p:cNvPr id="67587" name="Rectangle 3"/>
          <p:cNvSpPr>
            <a:spLocks noGrp="1" noChangeArrowheads="1"/>
          </p:cNvSpPr>
          <p:nvPr>
            <p:ph type="body" sz="half" idx="1"/>
          </p:nvPr>
        </p:nvSpPr>
        <p:spPr/>
        <p:txBody>
          <a:bodyPr/>
          <a:lstStyle/>
          <a:p>
            <a:pPr eaLnBrk="1" hangingPunct="1">
              <a:buFont typeface="Wingdings" pitchFamily="2" charset="2"/>
              <a:buNone/>
            </a:pPr>
            <a:r>
              <a:rPr lang="en-US" smtClean="0"/>
              <a:t>Graph G</a:t>
            </a:r>
            <a:r>
              <a:rPr lang="en-US" sz="2400" baseline="-25000" smtClean="0"/>
              <a:t>1</a:t>
            </a:r>
            <a:r>
              <a:rPr lang="en-US" smtClean="0"/>
              <a:t> </a:t>
            </a:r>
          </a:p>
        </p:txBody>
      </p:sp>
      <p:sp>
        <p:nvSpPr>
          <p:cNvPr id="67588" name="Rectangle 112"/>
          <p:cNvSpPr>
            <a:spLocks noGrp="1" noChangeArrowheads="1"/>
          </p:cNvSpPr>
          <p:nvPr>
            <p:ph type="body" sz="half" idx="2"/>
          </p:nvPr>
        </p:nvSpPr>
        <p:spPr>
          <a:xfrm>
            <a:off x="4211638" y="1981200"/>
            <a:ext cx="4475162" cy="3886200"/>
          </a:xfrm>
        </p:spPr>
        <p:txBody>
          <a:bodyPr/>
          <a:lstStyle/>
          <a:p>
            <a:pPr eaLnBrk="1" hangingPunct="1">
              <a:buFont typeface="Wingdings" pitchFamily="2" charset="2"/>
              <a:buNone/>
            </a:pPr>
            <a:r>
              <a:rPr lang="en-US" smtClean="0"/>
              <a:t>G</a:t>
            </a:r>
            <a:r>
              <a:rPr lang="en-US" sz="2400" baseline="-25000" smtClean="0"/>
              <a:t>1</a:t>
            </a:r>
            <a:r>
              <a:rPr lang="en-US" smtClean="0"/>
              <a:t> adalah graph dengan</a:t>
            </a:r>
          </a:p>
          <a:p>
            <a:pPr eaLnBrk="1" hangingPunct="1">
              <a:buFont typeface="Wingdings" pitchFamily="2" charset="2"/>
              <a:buNone/>
            </a:pPr>
            <a:r>
              <a:rPr lang="en-US" i="1" smtClean="0"/>
              <a:t>V</a:t>
            </a:r>
            <a:r>
              <a:rPr lang="en-US" smtClean="0"/>
              <a:t> = { 1, 2, 3, 4 }</a:t>
            </a:r>
          </a:p>
          <a:p>
            <a:pPr eaLnBrk="1" hangingPunct="1">
              <a:buFont typeface="Wingdings" pitchFamily="2" charset="2"/>
              <a:buNone/>
            </a:pPr>
            <a:r>
              <a:rPr lang="en-US" i="1" smtClean="0"/>
              <a:t>E</a:t>
            </a:r>
            <a:r>
              <a:rPr lang="en-US" smtClean="0"/>
              <a:t> = { (1, 2), (1, 3), (2, 3), </a:t>
            </a:r>
          </a:p>
          <a:p>
            <a:pPr eaLnBrk="1" hangingPunct="1">
              <a:buFont typeface="Wingdings" pitchFamily="2" charset="2"/>
              <a:buNone/>
            </a:pPr>
            <a:r>
              <a:rPr lang="en-US" smtClean="0"/>
              <a:t>         (2, 4), (3, 4) }</a:t>
            </a:r>
          </a:p>
          <a:p>
            <a:pPr eaLnBrk="1" hangingPunct="1">
              <a:buFont typeface="Wingdings" pitchFamily="2" charset="2"/>
              <a:buNone/>
            </a:pPr>
            <a:endParaRPr lang="en-US" smtClean="0"/>
          </a:p>
        </p:txBody>
      </p:sp>
      <p:grpSp>
        <p:nvGrpSpPr>
          <p:cNvPr id="67589" name="Group 94"/>
          <p:cNvGrpSpPr>
            <a:grpSpLocks/>
          </p:cNvGrpSpPr>
          <p:nvPr/>
        </p:nvGrpSpPr>
        <p:grpSpPr bwMode="auto">
          <a:xfrm rot="10754854" flipV="1">
            <a:off x="1036638" y="2847975"/>
            <a:ext cx="3028950" cy="2781300"/>
            <a:chOff x="1057" y="3517"/>
            <a:chExt cx="2258" cy="2287"/>
          </a:xfrm>
        </p:grpSpPr>
        <p:sp>
          <p:nvSpPr>
            <p:cNvPr id="67590" name="Freeform 95"/>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67591" name="Freeform 96"/>
            <p:cNvSpPr>
              <a:spLocks/>
            </p:cNvSpPr>
            <p:nvPr/>
          </p:nvSpPr>
          <p:spPr bwMode="auto">
            <a:xfrm>
              <a:off x="2143" y="38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1" y="85"/>
                  </a:lnTo>
                  <a:lnTo>
                    <a:pt x="48" y="85"/>
                  </a:lnTo>
                  <a:lnTo>
                    <a:pt x="43" y="85"/>
                  </a:lnTo>
                  <a:lnTo>
                    <a:pt x="39" y="85"/>
                  </a:lnTo>
                  <a:lnTo>
                    <a:pt x="34" y="85"/>
                  </a:lnTo>
                  <a:lnTo>
                    <a:pt x="27" y="81"/>
                  </a:lnTo>
                  <a:lnTo>
                    <a:pt x="20" y="78"/>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67592" name="Freeform 97"/>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67593" name="Freeform 98"/>
            <p:cNvSpPr>
              <a:spLocks/>
            </p:cNvSpPr>
            <p:nvPr/>
          </p:nvSpPr>
          <p:spPr bwMode="auto">
            <a:xfrm>
              <a:off x="1293" y="465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3" y="1"/>
                  </a:lnTo>
                  <a:lnTo>
                    <a:pt x="39" y="0"/>
                  </a:lnTo>
                  <a:lnTo>
                    <a:pt x="42" y="0"/>
                  </a:lnTo>
                  <a:lnTo>
                    <a:pt x="48"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8" y="85"/>
                  </a:lnTo>
                  <a:lnTo>
                    <a:pt x="42" y="85"/>
                  </a:lnTo>
                  <a:lnTo>
                    <a:pt x="39" y="85"/>
                  </a:lnTo>
                  <a:lnTo>
                    <a:pt x="33"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67594" name="Freeform 99"/>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67595" name="Freeform 100"/>
            <p:cNvSpPr>
              <a:spLocks/>
            </p:cNvSpPr>
            <p:nvPr/>
          </p:nvSpPr>
          <p:spPr bwMode="auto">
            <a:xfrm>
              <a:off x="2143" y="550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2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7 h 85"/>
                <a:gd name="T72" fmla="*/ 12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2" y="12"/>
                  </a:lnTo>
                  <a:lnTo>
                    <a:pt x="20" y="7"/>
                  </a:lnTo>
                  <a:lnTo>
                    <a:pt x="27" y="3"/>
                  </a:lnTo>
                  <a:lnTo>
                    <a:pt x="34" y="1"/>
                  </a:lnTo>
                  <a:lnTo>
                    <a:pt x="39" y="0"/>
                  </a:lnTo>
                  <a:lnTo>
                    <a:pt x="43" y="0"/>
                  </a:lnTo>
                  <a:lnTo>
                    <a:pt x="48" y="0"/>
                  </a:lnTo>
                  <a:lnTo>
                    <a:pt x="51"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7"/>
                  </a:lnTo>
                  <a:lnTo>
                    <a:pt x="60" y="81"/>
                  </a:lnTo>
                  <a:lnTo>
                    <a:pt x="51" y="85"/>
                  </a:lnTo>
                  <a:lnTo>
                    <a:pt x="48" y="85"/>
                  </a:lnTo>
                  <a:lnTo>
                    <a:pt x="43" y="85"/>
                  </a:lnTo>
                  <a:lnTo>
                    <a:pt x="39" y="85"/>
                  </a:lnTo>
                  <a:lnTo>
                    <a:pt x="34" y="85"/>
                  </a:lnTo>
                  <a:lnTo>
                    <a:pt x="27" y="81"/>
                  </a:lnTo>
                  <a:lnTo>
                    <a:pt x="20" y="77"/>
                  </a:lnTo>
                  <a:lnTo>
                    <a:pt x="12"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67596" name="Freeform 101"/>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67597" name="Freeform 102"/>
            <p:cNvSpPr>
              <a:spLocks/>
            </p:cNvSpPr>
            <p:nvPr/>
          </p:nvSpPr>
          <p:spPr bwMode="auto">
            <a:xfrm>
              <a:off x="2993"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1 w 85"/>
                <a:gd name="T27" fmla="*/ 3 h 85"/>
                <a:gd name="T28" fmla="*/ 68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8 w 85"/>
                <a:gd name="T55" fmla="*/ 78 h 85"/>
                <a:gd name="T56" fmla="*/ 61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1" y="3"/>
                  </a:lnTo>
                  <a:lnTo>
                    <a:pt x="68"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8" y="78"/>
                  </a:lnTo>
                  <a:lnTo>
                    <a:pt x="61"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67598" name="Line 103"/>
            <p:cNvSpPr>
              <a:spLocks noChangeShapeType="1"/>
            </p:cNvSpPr>
            <p:nvPr/>
          </p:nvSpPr>
          <p:spPr bwMode="auto">
            <a:xfrm flipH="1">
              <a:off x="1335" y="3845"/>
              <a:ext cx="851" cy="850"/>
            </a:xfrm>
            <a:prstGeom prst="line">
              <a:avLst/>
            </a:prstGeom>
            <a:noFill/>
            <a:ln w="3175">
              <a:solidFill>
                <a:srgbClr val="000000"/>
              </a:solidFill>
              <a:round/>
              <a:headEnd/>
              <a:tailEnd/>
            </a:ln>
          </p:spPr>
          <p:txBody>
            <a:bodyPr/>
            <a:lstStyle/>
            <a:p>
              <a:endParaRPr lang="en-US"/>
            </a:p>
          </p:txBody>
        </p:sp>
        <p:sp>
          <p:nvSpPr>
            <p:cNvPr id="67599" name="Line 104"/>
            <p:cNvSpPr>
              <a:spLocks noChangeShapeType="1"/>
            </p:cNvSpPr>
            <p:nvPr/>
          </p:nvSpPr>
          <p:spPr bwMode="auto">
            <a:xfrm>
              <a:off x="1335" y="4695"/>
              <a:ext cx="851" cy="850"/>
            </a:xfrm>
            <a:prstGeom prst="line">
              <a:avLst/>
            </a:prstGeom>
            <a:noFill/>
            <a:ln w="3175">
              <a:solidFill>
                <a:srgbClr val="000000"/>
              </a:solidFill>
              <a:round/>
              <a:headEnd/>
              <a:tailEnd/>
            </a:ln>
          </p:spPr>
          <p:txBody>
            <a:bodyPr/>
            <a:lstStyle/>
            <a:p>
              <a:endParaRPr lang="en-US"/>
            </a:p>
          </p:txBody>
        </p:sp>
        <p:sp>
          <p:nvSpPr>
            <p:cNvPr id="67600" name="Line 105"/>
            <p:cNvSpPr>
              <a:spLocks noChangeShapeType="1"/>
            </p:cNvSpPr>
            <p:nvPr/>
          </p:nvSpPr>
          <p:spPr bwMode="auto">
            <a:xfrm>
              <a:off x="2186" y="3845"/>
              <a:ext cx="850" cy="850"/>
            </a:xfrm>
            <a:prstGeom prst="line">
              <a:avLst/>
            </a:prstGeom>
            <a:noFill/>
            <a:ln w="3175">
              <a:solidFill>
                <a:srgbClr val="000000"/>
              </a:solidFill>
              <a:round/>
              <a:headEnd/>
              <a:tailEnd/>
            </a:ln>
          </p:spPr>
          <p:txBody>
            <a:bodyPr/>
            <a:lstStyle/>
            <a:p>
              <a:endParaRPr lang="en-US"/>
            </a:p>
          </p:txBody>
        </p:sp>
        <p:sp>
          <p:nvSpPr>
            <p:cNvPr id="67601" name="Line 106"/>
            <p:cNvSpPr>
              <a:spLocks noChangeShapeType="1"/>
            </p:cNvSpPr>
            <p:nvPr/>
          </p:nvSpPr>
          <p:spPr bwMode="auto">
            <a:xfrm flipH="1">
              <a:off x="2186" y="4695"/>
              <a:ext cx="850" cy="850"/>
            </a:xfrm>
            <a:prstGeom prst="line">
              <a:avLst/>
            </a:prstGeom>
            <a:noFill/>
            <a:ln w="3175">
              <a:solidFill>
                <a:srgbClr val="000000"/>
              </a:solidFill>
              <a:round/>
              <a:headEnd/>
              <a:tailEnd/>
            </a:ln>
          </p:spPr>
          <p:txBody>
            <a:bodyPr/>
            <a:lstStyle/>
            <a:p>
              <a:endParaRPr lang="en-US"/>
            </a:p>
          </p:txBody>
        </p:sp>
        <p:sp>
          <p:nvSpPr>
            <p:cNvPr id="67602" name="Line 107"/>
            <p:cNvSpPr>
              <a:spLocks noChangeShapeType="1"/>
            </p:cNvSpPr>
            <p:nvPr/>
          </p:nvSpPr>
          <p:spPr bwMode="auto">
            <a:xfrm>
              <a:off x="1335" y="4695"/>
              <a:ext cx="1701" cy="1"/>
            </a:xfrm>
            <a:prstGeom prst="line">
              <a:avLst/>
            </a:prstGeom>
            <a:noFill/>
            <a:ln w="3175">
              <a:solidFill>
                <a:srgbClr val="000000"/>
              </a:solidFill>
              <a:round/>
              <a:headEnd/>
              <a:tailEnd/>
            </a:ln>
          </p:spPr>
          <p:txBody>
            <a:bodyPr/>
            <a:lstStyle/>
            <a:p>
              <a:endParaRPr lang="en-US"/>
            </a:p>
          </p:txBody>
        </p:sp>
        <p:sp>
          <p:nvSpPr>
            <p:cNvPr id="67603" name="Rectangle 108"/>
            <p:cNvSpPr>
              <a:spLocks noChangeArrowheads="1"/>
            </p:cNvSpPr>
            <p:nvPr/>
          </p:nvSpPr>
          <p:spPr bwMode="auto">
            <a:xfrm>
              <a:off x="2120" y="3517"/>
              <a:ext cx="132" cy="210"/>
            </a:xfrm>
            <a:prstGeom prst="rect">
              <a:avLst/>
            </a:prstGeom>
            <a:noFill/>
            <a:ln w="9525">
              <a:noFill/>
              <a:miter lim="800000"/>
              <a:headEnd/>
              <a:tailEnd/>
            </a:ln>
          </p:spPr>
          <p:txBody>
            <a:bodyPr lIns="0" tIns="0" rIns="0" bIns="0"/>
            <a:lstStyle/>
            <a:p>
              <a:r>
                <a:rPr lang="en-US" sz="1200">
                  <a:solidFill>
                    <a:srgbClr val="000000"/>
                  </a:solidFill>
                </a:rPr>
                <a:t>1</a:t>
              </a:r>
              <a:endParaRPr lang="en-US"/>
            </a:p>
          </p:txBody>
        </p:sp>
        <p:sp>
          <p:nvSpPr>
            <p:cNvPr id="67604" name="Rectangle 109"/>
            <p:cNvSpPr>
              <a:spLocks noChangeArrowheads="1"/>
            </p:cNvSpPr>
            <p:nvPr/>
          </p:nvSpPr>
          <p:spPr bwMode="auto">
            <a:xfrm>
              <a:off x="1057" y="4555"/>
              <a:ext cx="132" cy="210"/>
            </a:xfrm>
            <a:prstGeom prst="rect">
              <a:avLst/>
            </a:prstGeom>
            <a:noFill/>
            <a:ln w="9525">
              <a:noFill/>
              <a:miter lim="800000"/>
              <a:headEnd/>
              <a:tailEnd/>
            </a:ln>
          </p:spPr>
          <p:txBody>
            <a:bodyPr lIns="0" tIns="0" rIns="0" bIns="0"/>
            <a:lstStyle/>
            <a:p>
              <a:r>
                <a:rPr lang="en-US" sz="1200">
                  <a:solidFill>
                    <a:srgbClr val="000000"/>
                  </a:solidFill>
                </a:rPr>
                <a:t>2</a:t>
              </a:r>
              <a:endParaRPr lang="en-US"/>
            </a:p>
          </p:txBody>
        </p:sp>
        <p:sp>
          <p:nvSpPr>
            <p:cNvPr id="67605" name="Rectangle 110"/>
            <p:cNvSpPr>
              <a:spLocks noChangeArrowheads="1"/>
            </p:cNvSpPr>
            <p:nvPr/>
          </p:nvSpPr>
          <p:spPr bwMode="auto">
            <a:xfrm>
              <a:off x="3183" y="4555"/>
              <a:ext cx="132" cy="210"/>
            </a:xfrm>
            <a:prstGeom prst="rect">
              <a:avLst/>
            </a:prstGeom>
            <a:noFill/>
            <a:ln w="9525">
              <a:noFill/>
              <a:miter lim="800000"/>
              <a:headEnd/>
              <a:tailEnd/>
            </a:ln>
          </p:spPr>
          <p:txBody>
            <a:bodyPr lIns="0" tIns="0" rIns="0" bIns="0"/>
            <a:lstStyle/>
            <a:p>
              <a:r>
                <a:rPr lang="en-US" sz="1200">
                  <a:solidFill>
                    <a:srgbClr val="000000"/>
                  </a:solidFill>
                </a:rPr>
                <a:t>3</a:t>
              </a:r>
              <a:endParaRPr lang="en-US"/>
            </a:p>
          </p:txBody>
        </p:sp>
        <p:sp>
          <p:nvSpPr>
            <p:cNvPr id="67606" name="Rectangle 111"/>
            <p:cNvSpPr>
              <a:spLocks noChangeArrowheads="1"/>
            </p:cNvSpPr>
            <p:nvPr/>
          </p:nvSpPr>
          <p:spPr bwMode="auto">
            <a:xfrm>
              <a:off x="2120" y="5594"/>
              <a:ext cx="132" cy="210"/>
            </a:xfrm>
            <a:prstGeom prst="rect">
              <a:avLst/>
            </a:prstGeom>
            <a:noFill/>
            <a:ln w="9525">
              <a:noFill/>
              <a:miter lim="800000"/>
              <a:headEnd/>
              <a:tailEnd/>
            </a:ln>
          </p:spPr>
          <p:txBody>
            <a:bodyPr lIns="0" tIns="0" rIns="0" bIns="0"/>
            <a:lstStyle/>
            <a:p>
              <a:r>
                <a:rPr lang="en-US" sz="1200">
                  <a:solidFill>
                    <a:srgbClr val="000000"/>
                  </a:solidFill>
                </a:rPr>
                <a:t>4</a:t>
              </a:r>
              <a:endParaRPr lang="en-US"/>
            </a:p>
          </p:txBody>
        </p:sp>
      </p:grpSp>
    </p:spTree>
    <p:custDataLst>
      <p:tags r:id="rId1"/>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sz="4000" b="1" smtClean="0"/>
              <a:t>Graph Isomorfik (</a:t>
            </a:r>
            <a:r>
              <a:rPr lang="en-US" sz="4000" b="1" i="1" smtClean="0"/>
              <a:t>Isomorphic Graph</a:t>
            </a:r>
            <a:r>
              <a:rPr lang="en-US" sz="4000" b="1" smtClean="0"/>
              <a:t>)</a:t>
            </a:r>
          </a:p>
        </p:txBody>
      </p:sp>
      <p:sp>
        <p:nvSpPr>
          <p:cNvPr id="109571" name="Rectangle 3"/>
          <p:cNvSpPr>
            <a:spLocks noGrp="1" noChangeArrowheads="1"/>
          </p:cNvSpPr>
          <p:nvPr>
            <p:ph type="body" idx="1"/>
          </p:nvPr>
        </p:nvSpPr>
        <p:spPr/>
        <p:txBody>
          <a:bodyPr/>
          <a:lstStyle/>
          <a:p>
            <a:pPr eaLnBrk="1" hangingPunct="1"/>
            <a:r>
              <a:rPr lang="en-US" sz="2800" smtClean="0"/>
              <a:t>Dua buah graph yang sama tetapi secara geometri berbeda disebut graph yang saling </a:t>
            </a:r>
            <a:r>
              <a:rPr lang="en-US" sz="2800" b="1" smtClean="0"/>
              <a:t>isomorfik</a:t>
            </a:r>
            <a:r>
              <a:rPr lang="en-US" sz="2800" smtClean="0"/>
              <a:t>. </a:t>
            </a:r>
          </a:p>
          <a:p>
            <a:pPr eaLnBrk="1" hangingPunct="1"/>
            <a:r>
              <a:rPr lang="en-US" sz="2800" smtClean="0"/>
              <a:t>Dua buah graph, </a:t>
            </a:r>
            <a:r>
              <a:rPr lang="en-US" sz="2800" i="1" smtClean="0"/>
              <a:t>G</a:t>
            </a:r>
            <a:r>
              <a:rPr lang="en-US" sz="2800" smtClean="0"/>
              <a:t>1 dan </a:t>
            </a:r>
            <a:r>
              <a:rPr lang="en-US" sz="2800" i="1" smtClean="0"/>
              <a:t>G</a:t>
            </a:r>
            <a:r>
              <a:rPr lang="en-US" sz="2800" smtClean="0"/>
              <a:t>2 dikatakan isomorfik jika terdapat korespondensi satu-satu antara simpul-simpul keduanya dan antara sisi-sisi keduaya sedemikian sehingga hubungan kebersisian tetap terjaga. </a:t>
            </a:r>
          </a:p>
        </p:txBody>
      </p:sp>
    </p:spTree>
    <p:custDataLst>
      <p:tags r:id="rId1"/>
    </p:custData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sz="4000" b="1" smtClean="0"/>
              <a:t>Graph Isomorfik (</a:t>
            </a:r>
            <a:r>
              <a:rPr lang="en-US" sz="4000" b="1" i="1" smtClean="0"/>
              <a:t>Isomorphic Graph</a:t>
            </a:r>
            <a:r>
              <a:rPr lang="en-US" sz="4000" b="1" smtClean="0"/>
              <a:t>)</a:t>
            </a:r>
          </a:p>
        </p:txBody>
      </p:sp>
      <p:sp>
        <p:nvSpPr>
          <p:cNvPr id="110595" name="Rectangle 3"/>
          <p:cNvSpPr>
            <a:spLocks noGrp="1" noChangeArrowheads="1"/>
          </p:cNvSpPr>
          <p:nvPr>
            <p:ph type="body" idx="1"/>
          </p:nvPr>
        </p:nvSpPr>
        <p:spPr/>
        <p:txBody>
          <a:bodyPr/>
          <a:lstStyle/>
          <a:p>
            <a:pPr eaLnBrk="1" hangingPunct="1">
              <a:lnSpc>
                <a:spcPct val="90000"/>
              </a:lnSpc>
            </a:pPr>
            <a:r>
              <a:rPr lang="en-US" sz="2800" smtClean="0"/>
              <a:t>Dengan kata lain, misalkan sisi </a:t>
            </a:r>
            <a:r>
              <a:rPr lang="en-US" sz="2800" i="1" smtClean="0"/>
              <a:t>e</a:t>
            </a:r>
            <a:r>
              <a:rPr lang="en-US" sz="2800" smtClean="0"/>
              <a:t> bersisian dengan simpul </a:t>
            </a:r>
            <a:r>
              <a:rPr lang="en-US" sz="2800" i="1" smtClean="0"/>
              <a:t>u</a:t>
            </a:r>
            <a:r>
              <a:rPr lang="en-US" sz="2800" smtClean="0"/>
              <a:t> dan </a:t>
            </a:r>
            <a:r>
              <a:rPr lang="en-US" sz="2800" i="1" smtClean="0"/>
              <a:t>v</a:t>
            </a:r>
            <a:r>
              <a:rPr lang="en-US" sz="2800" smtClean="0"/>
              <a:t> di </a:t>
            </a:r>
            <a:r>
              <a:rPr lang="en-US" sz="2800" i="1" smtClean="0"/>
              <a:t>G</a:t>
            </a:r>
            <a:r>
              <a:rPr lang="en-US" sz="2800" smtClean="0"/>
              <a:t>1, maka sisi </a:t>
            </a:r>
            <a:r>
              <a:rPr lang="en-US" sz="2800" i="1" smtClean="0"/>
              <a:t>e</a:t>
            </a:r>
            <a:r>
              <a:rPr lang="en-US" sz="2800" smtClean="0"/>
              <a:t>’ yang berkoresponden di </a:t>
            </a:r>
            <a:r>
              <a:rPr lang="en-US" sz="2800" i="1" smtClean="0"/>
              <a:t>G</a:t>
            </a:r>
            <a:r>
              <a:rPr lang="en-US" sz="2800" smtClean="0"/>
              <a:t>2 harus bersisian dengan simpul </a:t>
            </a:r>
            <a:r>
              <a:rPr lang="en-US" sz="2800" i="1" smtClean="0"/>
              <a:t>u</a:t>
            </a:r>
            <a:r>
              <a:rPr lang="en-US" sz="2800" smtClean="0"/>
              <a:t>’ dan </a:t>
            </a:r>
            <a:r>
              <a:rPr lang="en-US" sz="2800" i="1" smtClean="0"/>
              <a:t>v</a:t>
            </a:r>
            <a:r>
              <a:rPr lang="en-US" sz="2800" smtClean="0"/>
              <a:t>’ yang di </a:t>
            </a:r>
            <a:r>
              <a:rPr lang="en-US" sz="2800" i="1" smtClean="0"/>
              <a:t>G</a:t>
            </a:r>
            <a:r>
              <a:rPr lang="en-US" sz="2800" smtClean="0"/>
              <a:t>2.</a:t>
            </a:r>
          </a:p>
          <a:p>
            <a:pPr eaLnBrk="1" hangingPunct="1">
              <a:lnSpc>
                <a:spcPct val="90000"/>
              </a:lnSpc>
            </a:pPr>
            <a:r>
              <a:rPr lang="en-US" sz="2800" smtClean="0"/>
              <a:t>Dua buah graph yang isomorfik adalah graph yang sama, kecuali penamaan simpul dan sisinya saja yang berbeda.  Ini benar karena sebuah graph dapat digambarkan dalam banyak cara.</a:t>
            </a:r>
          </a:p>
        </p:txBody>
      </p:sp>
    </p:spTree>
    <p:custDataLst>
      <p:tags r:id="rId1"/>
    </p:custData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ChangeArrowheads="1"/>
          </p:cNvSpPr>
          <p:nvPr>
            <p:ph type="title"/>
          </p:nvPr>
        </p:nvSpPr>
        <p:spPr/>
        <p:txBody>
          <a:bodyPr/>
          <a:lstStyle/>
          <a:p>
            <a:pPr eaLnBrk="1" hangingPunct="1"/>
            <a:r>
              <a:rPr lang="en-US" sz="4000" b="1" smtClean="0"/>
              <a:t>Graph Isomorfik (</a:t>
            </a:r>
            <a:r>
              <a:rPr lang="en-US" sz="4000" b="1" i="1" smtClean="0"/>
              <a:t>Isomorphic Graph</a:t>
            </a:r>
            <a:r>
              <a:rPr lang="en-US" sz="4000" b="1" smtClean="0"/>
              <a:t>)</a:t>
            </a:r>
            <a:endParaRPr lang="en-US" sz="4000" smtClean="0"/>
          </a:p>
        </p:txBody>
      </p:sp>
      <p:graphicFrame>
        <p:nvGraphicFramePr>
          <p:cNvPr id="35842" name="Object 4"/>
          <p:cNvGraphicFramePr>
            <a:graphicFrameLocks noGrp="1" noChangeAspect="1"/>
          </p:cNvGraphicFramePr>
          <p:nvPr>
            <p:ph idx="1"/>
          </p:nvPr>
        </p:nvGraphicFramePr>
        <p:xfrm>
          <a:off x="539750" y="2133600"/>
          <a:ext cx="8064500" cy="2374900"/>
        </p:xfrm>
        <a:graphic>
          <a:graphicData uri="http://schemas.openxmlformats.org/presentationml/2006/ole">
            <mc:AlternateContent xmlns:mc="http://schemas.openxmlformats.org/markup-compatibility/2006">
              <mc:Choice xmlns:v="urn:schemas-microsoft-com:vml" Requires="v">
                <p:oleObj spid="_x0000_s35859" name="Visio" r:id="rId4" imgW="5350320" imgH="1798200" progId="Visio.Drawing.11">
                  <p:embed/>
                </p:oleObj>
              </mc:Choice>
              <mc:Fallback>
                <p:oleObj name="Visio" r:id="rId4" imgW="5350320" imgH="17982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133600"/>
                        <a:ext cx="8064500" cy="237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4" name="Rectangle 7"/>
          <p:cNvSpPr>
            <a:spLocks noChangeArrowheads="1"/>
          </p:cNvSpPr>
          <p:nvPr/>
        </p:nvSpPr>
        <p:spPr bwMode="auto">
          <a:xfrm>
            <a:off x="900113" y="4437063"/>
            <a:ext cx="7559675" cy="366712"/>
          </a:xfrm>
          <a:prstGeom prst="rect">
            <a:avLst/>
          </a:prstGeom>
          <a:noFill/>
          <a:ln w="9525">
            <a:noFill/>
            <a:miter lim="800000"/>
            <a:headEnd/>
            <a:tailEnd/>
          </a:ln>
        </p:spPr>
        <p:txBody>
          <a:bodyPr anchor="ctr">
            <a:spAutoFit/>
          </a:bodyPr>
          <a:lstStyle/>
          <a:p>
            <a:pPr algn="just" eaLnBrk="1" hangingPunct="1"/>
            <a:r>
              <a:rPr lang="en-US"/>
              <a:t>(a) </a:t>
            </a:r>
            <a:r>
              <a:rPr lang="en-US" i="1"/>
              <a:t>G</a:t>
            </a:r>
            <a:r>
              <a:rPr lang="en-US"/>
              <a:t>1		     (b) </a:t>
            </a:r>
            <a:r>
              <a:rPr lang="en-US" i="1"/>
              <a:t>G</a:t>
            </a:r>
            <a:r>
              <a:rPr lang="en-US"/>
              <a:t>2	                       (c) </a:t>
            </a:r>
            <a:r>
              <a:rPr lang="en-US" i="1"/>
              <a:t>G</a:t>
            </a:r>
            <a:r>
              <a:rPr lang="en-US"/>
              <a:t>3</a:t>
            </a:r>
          </a:p>
        </p:txBody>
      </p:sp>
      <p:sp>
        <p:nvSpPr>
          <p:cNvPr id="35845" name="Rectangle 8"/>
          <p:cNvSpPr>
            <a:spLocks noChangeArrowheads="1"/>
          </p:cNvSpPr>
          <p:nvPr/>
        </p:nvSpPr>
        <p:spPr bwMode="auto">
          <a:xfrm>
            <a:off x="684213" y="5013325"/>
            <a:ext cx="7920037" cy="366713"/>
          </a:xfrm>
          <a:prstGeom prst="rect">
            <a:avLst/>
          </a:prstGeom>
          <a:noFill/>
          <a:ln w="9525">
            <a:noFill/>
            <a:miter lim="800000"/>
            <a:headEnd/>
            <a:tailEnd/>
          </a:ln>
        </p:spPr>
        <p:txBody>
          <a:bodyPr>
            <a:spAutoFit/>
          </a:bodyPr>
          <a:lstStyle/>
          <a:p>
            <a:r>
              <a:rPr lang="en-US" b="1" i="1"/>
              <a:t>G</a:t>
            </a:r>
            <a:r>
              <a:rPr lang="en-US" b="1"/>
              <a:t>1 isomorfik dengan </a:t>
            </a:r>
            <a:r>
              <a:rPr lang="en-US" b="1" i="1"/>
              <a:t>G</a:t>
            </a:r>
            <a:r>
              <a:rPr lang="en-US" b="1"/>
              <a:t>2, tetapi </a:t>
            </a:r>
            <a:r>
              <a:rPr lang="en-US" b="1" i="1"/>
              <a:t>G</a:t>
            </a:r>
            <a:r>
              <a:rPr lang="en-US" b="1"/>
              <a:t>1 tidak isomorfik dengan </a:t>
            </a:r>
            <a:r>
              <a:rPr lang="en-US" b="1" i="1"/>
              <a:t>G</a:t>
            </a:r>
            <a:r>
              <a:rPr lang="en-US" b="1"/>
              <a:t>3</a:t>
            </a:r>
          </a:p>
        </p:txBody>
      </p:sp>
    </p:spTree>
    <p:custDataLst>
      <p:tags r:id="rId2"/>
    </p:custData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3" name="Rectangle 5"/>
          <p:cNvSpPr>
            <a:spLocks noGrp="1" noChangeArrowheads="1"/>
          </p:cNvSpPr>
          <p:nvPr>
            <p:ph type="title"/>
          </p:nvPr>
        </p:nvSpPr>
        <p:spPr/>
        <p:txBody>
          <a:bodyPr/>
          <a:lstStyle/>
          <a:p>
            <a:pPr eaLnBrk="1" hangingPunct="1"/>
            <a:r>
              <a:rPr lang="en-US" sz="4000" b="1" smtClean="0"/>
              <a:t>Graph Isomorfik (</a:t>
            </a:r>
            <a:r>
              <a:rPr lang="en-US" sz="4000" b="1" i="1" smtClean="0"/>
              <a:t>Isomorphic Graph</a:t>
            </a:r>
            <a:r>
              <a:rPr lang="en-US" sz="4000" b="1" smtClean="0"/>
              <a:t>)</a:t>
            </a:r>
          </a:p>
        </p:txBody>
      </p:sp>
      <p:graphicFrame>
        <p:nvGraphicFramePr>
          <p:cNvPr id="36866" name="Object 4"/>
          <p:cNvGraphicFramePr>
            <a:graphicFrameLocks noGrp="1" noChangeAspect="1"/>
          </p:cNvGraphicFramePr>
          <p:nvPr>
            <p:ph idx="1"/>
          </p:nvPr>
        </p:nvGraphicFramePr>
        <p:xfrm>
          <a:off x="1258888" y="1341438"/>
          <a:ext cx="5405437" cy="2374900"/>
        </p:xfrm>
        <a:graphic>
          <a:graphicData uri="http://schemas.openxmlformats.org/presentationml/2006/ole">
            <mc:AlternateContent xmlns:mc="http://schemas.openxmlformats.org/markup-compatibility/2006">
              <mc:Choice xmlns:v="urn:schemas-microsoft-com:vml" Requires="v">
                <p:oleObj spid="_x0000_s36985" name="Visio" r:id="rId4" imgW="4540320" imgH="2116800" progId="Visio.Drawing.11">
                  <p:embed/>
                </p:oleObj>
              </mc:Choice>
              <mc:Fallback>
                <p:oleObj name="Visio" r:id="rId4" imgW="4540320" imgH="21168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341438"/>
                        <a:ext cx="5405437" cy="237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4" name="Rectangle 7"/>
          <p:cNvSpPr>
            <a:spLocks noChangeArrowheads="1"/>
          </p:cNvSpPr>
          <p:nvPr/>
        </p:nvSpPr>
        <p:spPr bwMode="auto">
          <a:xfrm>
            <a:off x="1908175" y="3429000"/>
            <a:ext cx="4179888" cy="366713"/>
          </a:xfrm>
          <a:prstGeom prst="rect">
            <a:avLst/>
          </a:prstGeom>
          <a:noFill/>
          <a:ln w="9525">
            <a:noFill/>
            <a:miter lim="800000"/>
            <a:headEnd/>
            <a:tailEnd/>
          </a:ln>
        </p:spPr>
        <p:txBody>
          <a:bodyPr anchor="ctr">
            <a:spAutoFit/>
          </a:bodyPr>
          <a:lstStyle/>
          <a:p>
            <a:pPr eaLnBrk="1" hangingPunct="1"/>
            <a:r>
              <a:rPr lang="en-US"/>
              <a:t>(a) </a:t>
            </a:r>
            <a:r>
              <a:rPr lang="en-US" i="1"/>
              <a:t>G</a:t>
            </a:r>
            <a:r>
              <a:rPr lang="en-US"/>
              <a:t>1	                                      (b) </a:t>
            </a:r>
            <a:r>
              <a:rPr lang="en-US" i="1"/>
              <a:t>G</a:t>
            </a:r>
            <a:r>
              <a:rPr lang="en-US"/>
              <a:t>2</a:t>
            </a:r>
          </a:p>
        </p:txBody>
      </p:sp>
      <p:sp>
        <p:nvSpPr>
          <p:cNvPr id="36875" name="Rectangle 8"/>
          <p:cNvSpPr>
            <a:spLocks noChangeArrowheads="1"/>
          </p:cNvSpPr>
          <p:nvPr/>
        </p:nvSpPr>
        <p:spPr bwMode="auto">
          <a:xfrm>
            <a:off x="900113" y="3860800"/>
            <a:ext cx="4837112" cy="457200"/>
          </a:xfrm>
          <a:prstGeom prst="rect">
            <a:avLst/>
          </a:prstGeom>
          <a:noFill/>
          <a:ln w="9525">
            <a:noFill/>
            <a:miter lim="800000"/>
            <a:headEnd/>
            <a:tailEnd/>
          </a:ln>
        </p:spPr>
        <p:txBody>
          <a:bodyPr wrap="none" anchor="ctr">
            <a:spAutoFit/>
          </a:bodyPr>
          <a:lstStyle/>
          <a:p>
            <a:pPr eaLnBrk="1" hangingPunct="1"/>
            <a:r>
              <a:rPr lang="en-US" sz="2400"/>
              <a:t>Graph (a) dan graph (b) isomorfik</a:t>
            </a:r>
            <a:r>
              <a:rPr lang="en-US"/>
              <a:t>  </a:t>
            </a:r>
          </a:p>
        </p:txBody>
      </p:sp>
      <p:sp>
        <p:nvSpPr>
          <p:cNvPr id="36876" name="Rectangle 10"/>
          <p:cNvSpPr>
            <a:spLocks noChangeArrowheads="1"/>
          </p:cNvSpPr>
          <p:nvPr/>
        </p:nvSpPr>
        <p:spPr bwMode="auto">
          <a:xfrm>
            <a:off x="0" y="2762250"/>
            <a:ext cx="9144000" cy="0"/>
          </a:xfrm>
          <a:prstGeom prst="rect">
            <a:avLst/>
          </a:prstGeom>
          <a:noFill/>
          <a:ln w="9525">
            <a:noFill/>
            <a:miter lim="800000"/>
            <a:headEnd/>
            <a:tailEnd/>
          </a:ln>
        </p:spPr>
        <p:txBody>
          <a:bodyPr wrap="none" anchor="ctr">
            <a:spAutoFit/>
          </a:bodyPr>
          <a:lstStyle/>
          <a:p>
            <a:endParaRPr lang="en-US"/>
          </a:p>
        </p:txBody>
      </p:sp>
      <p:graphicFrame>
        <p:nvGraphicFramePr>
          <p:cNvPr id="36867" name="Object 9"/>
          <p:cNvGraphicFramePr>
            <a:graphicFrameLocks noChangeAspect="1"/>
          </p:cNvGraphicFramePr>
          <p:nvPr/>
        </p:nvGraphicFramePr>
        <p:xfrm>
          <a:off x="1258888" y="4797425"/>
          <a:ext cx="1646237" cy="1693863"/>
        </p:xfrm>
        <a:graphic>
          <a:graphicData uri="http://schemas.openxmlformats.org/presentationml/2006/ole">
            <mc:AlternateContent xmlns:mc="http://schemas.openxmlformats.org/markup-compatibility/2006">
              <mc:Choice xmlns:v="urn:schemas-microsoft-com:vml" Requires="v">
                <p:oleObj spid="_x0000_s36986" name="Equation" r:id="rId6" imgW="1295400" imgH="1333500" progId="Equation.3">
                  <p:embed/>
                </p:oleObj>
              </mc:Choice>
              <mc:Fallback>
                <p:oleObj name="Equation" r:id="rId6" imgW="1295400" imgH="13335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4797425"/>
                        <a:ext cx="1646237" cy="169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7" name="Rectangle 12"/>
          <p:cNvSpPr>
            <a:spLocks noChangeArrowheads="1"/>
          </p:cNvSpPr>
          <p:nvPr/>
        </p:nvSpPr>
        <p:spPr bwMode="auto">
          <a:xfrm>
            <a:off x="0" y="2762250"/>
            <a:ext cx="9144000" cy="0"/>
          </a:xfrm>
          <a:prstGeom prst="rect">
            <a:avLst/>
          </a:prstGeom>
          <a:noFill/>
          <a:ln w="9525">
            <a:noFill/>
            <a:miter lim="800000"/>
            <a:headEnd/>
            <a:tailEnd/>
          </a:ln>
        </p:spPr>
        <p:txBody>
          <a:bodyPr wrap="none" anchor="ctr">
            <a:spAutoFit/>
          </a:bodyPr>
          <a:lstStyle/>
          <a:p>
            <a:endParaRPr lang="en-US"/>
          </a:p>
        </p:txBody>
      </p:sp>
      <p:graphicFrame>
        <p:nvGraphicFramePr>
          <p:cNvPr id="36868" name="Object 11"/>
          <p:cNvGraphicFramePr>
            <a:graphicFrameLocks noChangeAspect="1"/>
          </p:cNvGraphicFramePr>
          <p:nvPr/>
        </p:nvGraphicFramePr>
        <p:xfrm>
          <a:off x="4716463" y="4797425"/>
          <a:ext cx="1646237" cy="1693863"/>
        </p:xfrm>
        <a:graphic>
          <a:graphicData uri="http://schemas.openxmlformats.org/presentationml/2006/ole">
            <mc:AlternateContent xmlns:mc="http://schemas.openxmlformats.org/markup-compatibility/2006">
              <mc:Choice xmlns:v="urn:schemas-microsoft-com:vml" Requires="v">
                <p:oleObj spid="_x0000_s36987" name="Equation" r:id="rId8" imgW="1295400" imgH="1333500" progId="Equation.3">
                  <p:embed/>
                </p:oleObj>
              </mc:Choice>
              <mc:Fallback>
                <p:oleObj name="Equation" r:id="rId8" imgW="1295400" imgH="13335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6463" y="4797425"/>
                        <a:ext cx="1646237" cy="169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8" name="Rectangle 14"/>
          <p:cNvSpPr>
            <a:spLocks noChangeArrowheads="1"/>
          </p:cNvSpPr>
          <p:nvPr/>
        </p:nvSpPr>
        <p:spPr bwMode="auto">
          <a:xfrm>
            <a:off x="0" y="2776538"/>
            <a:ext cx="9144000" cy="0"/>
          </a:xfrm>
          <a:prstGeom prst="rect">
            <a:avLst/>
          </a:prstGeom>
          <a:noFill/>
          <a:ln w="9525">
            <a:noFill/>
            <a:miter lim="800000"/>
            <a:headEnd/>
            <a:tailEnd/>
          </a:ln>
        </p:spPr>
        <p:txBody>
          <a:bodyPr wrap="none" anchor="ctr">
            <a:spAutoFit/>
          </a:bodyPr>
          <a:lstStyle/>
          <a:p>
            <a:endParaRPr lang="en-US"/>
          </a:p>
        </p:txBody>
      </p:sp>
      <p:graphicFrame>
        <p:nvGraphicFramePr>
          <p:cNvPr id="36869" name="Object 13"/>
          <p:cNvGraphicFramePr>
            <a:graphicFrameLocks noChangeAspect="1"/>
          </p:cNvGraphicFramePr>
          <p:nvPr/>
        </p:nvGraphicFramePr>
        <p:xfrm>
          <a:off x="900113" y="4868863"/>
          <a:ext cx="184150" cy="1584325"/>
        </p:xfrm>
        <a:graphic>
          <a:graphicData uri="http://schemas.openxmlformats.org/presentationml/2006/ole">
            <mc:AlternateContent xmlns:mc="http://schemas.openxmlformats.org/markup-compatibility/2006">
              <mc:Choice xmlns:v="urn:schemas-microsoft-com:vml" Requires="v">
                <p:oleObj spid="_x0000_s36988" name="Equation" r:id="rId10" imgW="152334" imgH="1307532" progId="Equation.3">
                  <p:embed/>
                </p:oleObj>
              </mc:Choice>
              <mc:Fallback>
                <p:oleObj name="Equation" r:id="rId10" imgW="152334" imgH="1307532"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0113" y="4868863"/>
                        <a:ext cx="184150"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9" name="Rectangle 1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graphicFrame>
        <p:nvGraphicFramePr>
          <p:cNvPr id="36870" name="Object 15"/>
          <p:cNvGraphicFramePr>
            <a:graphicFrameLocks noChangeAspect="1"/>
          </p:cNvGraphicFramePr>
          <p:nvPr/>
        </p:nvGraphicFramePr>
        <p:xfrm>
          <a:off x="1331913" y="4508500"/>
          <a:ext cx="1439862" cy="296863"/>
        </p:xfrm>
        <a:graphic>
          <a:graphicData uri="http://schemas.openxmlformats.org/presentationml/2006/ole">
            <mc:AlternateContent xmlns:mc="http://schemas.openxmlformats.org/markup-compatibility/2006">
              <mc:Choice xmlns:v="urn:schemas-microsoft-com:vml" Requires="v">
                <p:oleObj spid="_x0000_s36989" name="Equation" r:id="rId12" imgW="1155700" imgH="241300" progId="Equation.3">
                  <p:embed/>
                </p:oleObj>
              </mc:Choice>
              <mc:Fallback>
                <p:oleObj name="Equation" r:id="rId12" imgW="1155700" imgH="24130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4508500"/>
                        <a:ext cx="1439862"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0" name="Rectangle 18"/>
          <p:cNvSpPr>
            <a:spLocks noChangeArrowheads="1"/>
          </p:cNvSpPr>
          <p:nvPr/>
        </p:nvSpPr>
        <p:spPr bwMode="auto">
          <a:xfrm>
            <a:off x="0" y="2776538"/>
            <a:ext cx="9144000" cy="0"/>
          </a:xfrm>
          <a:prstGeom prst="rect">
            <a:avLst/>
          </a:prstGeom>
          <a:noFill/>
          <a:ln w="9525">
            <a:noFill/>
            <a:miter lim="800000"/>
            <a:headEnd/>
            <a:tailEnd/>
          </a:ln>
        </p:spPr>
        <p:txBody>
          <a:bodyPr wrap="none" anchor="ctr">
            <a:spAutoFit/>
          </a:bodyPr>
          <a:lstStyle/>
          <a:p>
            <a:endParaRPr lang="en-US"/>
          </a:p>
        </p:txBody>
      </p:sp>
      <p:graphicFrame>
        <p:nvGraphicFramePr>
          <p:cNvPr id="36871" name="Object 17"/>
          <p:cNvGraphicFramePr>
            <a:graphicFrameLocks noChangeAspect="1"/>
          </p:cNvGraphicFramePr>
          <p:nvPr/>
        </p:nvGraphicFramePr>
        <p:xfrm>
          <a:off x="4427538" y="4840288"/>
          <a:ext cx="196850" cy="1584325"/>
        </p:xfrm>
        <a:graphic>
          <a:graphicData uri="http://schemas.openxmlformats.org/presentationml/2006/ole">
            <mc:AlternateContent xmlns:mc="http://schemas.openxmlformats.org/markup-compatibility/2006">
              <mc:Choice xmlns:v="urn:schemas-microsoft-com:vml" Requires="v">
                <p:oleObj spid="_x0000_s36990" name="Equation" r:id="rId14" imgW="165028" imgH="1307532" progId="Equation.3">
                  <p:embed/>
                </p:oleObj>
              </mc:Choice>
              <mc:Fallback>
                <p:oleObj name="Equation" r:id="rId14" imgW="165028" imgH="1307532"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7538" y="4840288"/>
                        <a:ext cx="196850"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1" name="Rectangle 20"/>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en-US"/>
          </a:p>
        </p:txBody>
      </p:sp>
      <p:graphicFrame>
        <p:nvGraphicFramePr>
          <p:cNvPr id="36872" name="Object 19"/>
          <p:cNvGraphicFramePr>
            <a:graphicFrameLocks noChangeAspect="1"/>
          </p:cNvGraphicFramePr>
          <p:nvPr/>
        </p:nvGraphicFramePr>
        <p:xfrm>
          <a:off x="4787900" y="4479925"/>
          <a:ext cx="1512888" cy="303213"/>
        </p:xfrm>
        <a:graphic>
          <a:graphicData uri="http://schemas.openxmlformats.org/presentationml/2006/ole">
            <mc:AlternateContent xmlns:mc="http://schemas.openxmlformats.org/markup-compatibility/2006">
              <mc:Choice xmlns:v="urn:schemas-microsoft-com:vml" Requires="v">
                <p:oleObj spid="_x0000_s36991" name="Equation" r:id="rId16" imgW="1193800" imgH="241300" progId="Equation.3">
                  <p:embed/>
                </p:oleObj>
              </mc:Choice>
              <mc:Fallback>
                <p:oleObj name="Equation" r:id="rId16" imgW="1193800" imgH="241300"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87900" y="4479925"/>
                        <a:ext cx="1512888"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5"/>
          <p:cNvSpPr>
            <a:spLocks noGrp="1" noChangeArrowheads="1"/>
          </p:cNvSpPr>
          <p:nvPr>
            <p:ph type="title"/>
          </p:nvPr>
        </p:nvSpPr>
        <p:spPr/>
        <p:txBody>
          <a:bodyPr/>
          <a:lstStyle/>
          <a:p>
            <a:pPr eaLnBrk="1" hangingPunct="1"/>
            <a:r>
              <a:rPr lang="en-US" smtClean="0"/>
              <a:t>Dua buah graph  isomorfik </a:t>
            </a:r>
          </a:p>
        </p:txBody>
      </p:sp>
      <p:graphicFrame>
        <p:nvGraphicFramePr>
          <p:cNvPr id="37890" name="Object 4"/>
          <p:cNvGraphicFramePr>
            <a:graphicFrameLocks noGrp="1" noChangeAspect="1"/>
          </p:cNvGraphicFramePr>
          <p:nvPr>
            <p:ph idx="1"/>
          </p:nvPr>
        </p:nvGraphicFramePr>
        <p:xfrm>
          <a:off x="755650" y="2393950"/>
          <a:ext cx="7848600" cy="2306638"/>
        </p:xfrm>
        <a:graphic>
          <a:graphicData uri="http://schemas.openxmlformats.org/presentationml/2006/ole">
            <mc:AlternateContent xmlns:mc="http://schemas.openxmlformats.org/markup-compatibility/2006">
              <mc:Choice xmlns:v="urn:schemas-microsoft-com:vml" Requires="v">
                <p:oleObj spid="_x0000_s37907" name="Visio" r:id="rId3" imgW="3873600" imgH="1552680" progId="Visio.Drawing.11">
                  <p:embed/>
                </p:oleObj>
              </mc:Choice>
              <mc:Fallback>
                <p:oleObj name="Visio" r:id="rId3" imgW="3873600" imgH="15526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393950"/>
                        <a:ext cx="7848600" cy="230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5"/>
          <p:cNvSpPr>
            <a:spLocks noGrp="1" noChangeArrowheads="1"/>
          </p:cNvSpPr>
          <p:nvPr>
            <p:ph type="title"/>
          </p:nvPr>
        </p:nvSpPr>
        <p:spPr/>
        <p:txBody>
          <a:bodyPr/>
          <a:lstStyle/>
          <a:p>
            <a:pPr eaLnBrk="1" hangingPunct="1"/>
            <a:r>
              <a:rPr lang="en-US" smtClean="0"/>
              <a:t>Tiga buah graph isomorfik </a:t>
            </a:r>
          </a:p>
        </p:txBody>
      </p:sp>
      <p:graphicFrame>
        <p:nvGraphicFramePr>
          <p:cNvPr id="38914" name="Object 4"/>
          <p:cNvGraphicFramePr>
            <a:graphicFrameLocks noGrp="1" noChangeAspect="1"/>
          </p:cNvGraphicFramePr>
          <p:nvPr>
            <p:ph idx="1"/>
          </p:nvPr>
        </p:nvGraphicFramePr>
        <p:xfrm>
          <a:off x="539750" y="2713038"/>
          <a:ext cx="7848600" cy="2359025"/>
        </p:xfrm>
        <a:graphic>
          <a:graphicData uri="http://schemas.openxmlformats.org/presentationml/2006/ole">
            <mc:AlternateContent xmlns:mc="http://schemas.openxmlformats.org/markup-compatibility/2006">
              <mc:Choice xmlns:v="urn:schemas-microsoft-com:vml" Requires="v">
                <p:oleObj spid="_x0000_s38931" name="Visio" r:id="rId3" imgW="5493600" imgH="1650600" progId="Visio.Drawing.11">
                  <p:embed/>
                </p:oleObj>
              </mc:Choice>
              <mc:Fallback>
                <p:oleObj name="Visio" r:id="rId3" imgW="5493600" imgH="16506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713038"/>
                        <a:ext cx="7848600" cy="235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sz="4000" b="1" smtClean="0"/>
              <a:t>Graph Isomorfik (</a:t>
            </a:r>
            <a:r>
              <a:rPr lang="en-US" sz="4000" b="1" i="1" smtClean="0"/>
              <a:t>Isomorphic Graph</a:t>
            </a:r>
            <a:r>
              <a:rPr lang="en-US" sz="4000" b="1" smtClean="0"/>
              <a:t>)</a:t>
            </a:r>
          </a:p>
        </p:txBody>
      </p:sp>
      <p:sp>
        <p:nvSpPr>
          <p:cNvPr id="111619" name="Rectangle 3"/>
          <p:cNvSpPr>
            <a:spLocks noGrp="1" noChangeArrowheads="1"/>
          </p:cNvSpPr>
          <p:nvPr>
            <p:ph type="body" idx="1"/>
          </p:nvPr>
        </p:nvSpPr>
        <p:spPr/>
        <p:txBody>
          <a:bodyPr/>
          <a:lstStyle/>
          <a:p>
            <a:pPr marL="0" indent="0" eaLnBrk="1" hangingPunct="1">
              <a:buFont typeface="Wingdings" pitchFamily="2" charset="2"/>
              <a:buNone/>
            </a:pPr>
            <a:r>
              <a:rPr lang="en-US" sz="2800" smtClean="0"/>
              <a:t>Dari definisi graph isomorfik dapat dikemukakan bahwa dua buah graph isomorfik memenuhi ketiga syarat berikut [DEO74]:</a:t>
            </a:r>
          </a:p>
          <a:p>
            <a:pPr marL="0" indent="0" eaLnBrk="1" hangingPunct="1">
              <a:buFont typeface="Wingdings" pitchFamily="2" charset="2"/>
              <a:buNone/>
            </a:pPr>
            <a:r>
              <a:rPr lang="en-US" sz="2800" smtClean="0"/>
              <a:t>1. Mempunyai jumlah simpul yang sama.</a:t>
            </a:r>
          </a:p>
          <a:p>
            <a:pPr marL="0" indent="0" eaLnBrk="1" hangingPunct="1">
              <a:buFont typeface="Wingdings" pitchFamily="2" charset="2"/>
              <a:buNone/>
            </a:pPr>
            <a:r>
              <a:rPr lang="en-US" sz="2800" smtClean="0"/>
              <a:t>2. Mempunyai jumlah sisi yang sama</a:t>
            </a:r>
          </a:p>
          <a:p>
            <a:pPr marL="0" indent="0" eaLnBrk="1" hangingPunct="1">
              <a:buFont typeface="Wingdings" pitchFamily="2" charset="2"/>
              <a:buNone/>
            </a:pPr>
            <a:r>
              <a:rPr lang="en-US" sz="2800" smtClean="0"/>
              <a:t>3. Mempunyai jumlah simpul yang sama berderajat tertentu</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sz="4000" b="1" smtClean="0"/>
              <a:t>Graph Isomorfik (</a:t>
            </a:r>
            <a:r>
              <a:rPr lang="en-US" sz="4000" b="1" i="1" smtClean="0"/>
              <a:t>Isomorphic Graph</a:t>
            </a:r>
            <a:r>
              <a:rPr lang="en-US" sz="4000" b="1" smtClean="0"/>
              <a:t>)</a:t>
            </a:r>
          </a:p>
        </p:txBody>
      </p:sp>
      <p:sp>
        <p:nvSpPr>
          <p:cNvPr id="39940" name="Rectangle 3"/>
          <p:cNvSpPr>
            <a:spLocks noGrp="1" noChangeArrowheads="1"/>
          </p:cNvSpPr>
          <p:nvPr>
            <p:ph type="body" sz="half" idx="1"/>
          </p:nvPr>
        </p:nvSpPr>
        <p:spPr>
          <a:xfrm>
            <a:off x="457200" y="1981200"/>
            <a:ext cx="8002588" cy="3886200"/>
          </a:xfrm>
        </p:spPr>
        <p:txBody>
          <a:bodyPr/>
          <a:lstStyle/>
          <a:p>
            <a:pPr marL="0" indent="0" eaLnBrk="1" hangingPunct="1">
              <a:buFont typeface="Wingdings" pitchFamily="2" charset="2"/>
              <a:buNone/>
            </a:pPr>
            <a:r>
              <a:rPr lang="en-US" sz="2800" smtClean="0"/>
              <a:t>Ketiga syarat ini ternyata belum cukup menjamin. Pemeriksaan secara visual perlu dilakukan. </a:t>
            </a:r>
          </a:p>
          <a:p>
            <a:pPr marL="0" indent="0" eaLnBrk="1" hangingPunct="1"/>
            <a:endParaRPr lang="en-US" sz="2800" smtClean="0"/>
          </a:p>
        </p:txBody>
      </p:sp>
      <p:graphicFrame>
        <p:nvGraphicFramePr>
          <p:cNvPr id="39938" name="Object 4"/>
          <p:cNvGraphicFramePr>
            <a:graphicFrameLocks noGrp="1" noChangeAspect="1"/>
          </p:cNvGraphicFramePr>
          <p:nvPr>
            <p:ph sz="half" idx="2"/>
          </p:nvPr>
        </p:nvGraphicFramePr>
        <p:xfrm>
          <a:off x="684213" y="2924175"/>
          <a:ext cx="7559675" cy="2693988"/>
        </p:xfrm>
        <a:graphic>
          <a:graphicData uri="http://schemas.openxmlformats.org/presentationml/2006/ole">
            <mc:AlternateContent xmlns:mc="http://schemas.openxmlformats.org/markup-compatibility/2006">
              <mc:Choice xmlns:v="urn:schemas-microsoft-com:vml" Requires="v">
                <p:oleObj spid="_x0000_s39955" name="Visio" r:id="rId4" imgW="5703480" imgH="1606680" progId="Visio.Drawing.11">
                  <p:embed/>
                </p:oleObj>
              </mc:Choice>
              <mc:Fallback>
                <p:oleObj name="Visio" r:id="rId4" imgW="5703480" imgH="160668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924175"/>
                        <a:ext cx="7559675" cy="2693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sz="4000" b="1" smtClean="0"/>
              <a:t>Graph Planar (</a:t>
            </a:r>
            <a:r>
              <a:rPr lang="en-US" sz="4000" b="1" i="1" smtClean="0"/>
              <a:t>Planar Graph</a:t>
            </a:r>
            <a:r>
              <a:rPr lang="en-US" sz="4000" b="1" smtClean="0"/>
              <a:t>) dan Graph Bidang (</a:t>
            </a:r>
            <a:r>
              <a:rPr lang="en-US" sz="4000" b="1" i="1" smtClean="0"/>
              <a:t>Plane Graph</a:t>
            </a:r>
            <a:r>
              <a:rPr lang="en-US" sz="4000" b="1" smtClean="0"/>
              <a:t>)</a:t>
            </a:r>
          </a:p>
        </p:txBody>
      </p:sp>
      <p:sp>
        <p:nvSpPr>
          <p:cNvPr id="112643" name="Rectangle 3"/>
          <p:cNvSpPr>
            <a:spLocks noGrp="1" noChangeArrowheads="1"/>
          </p:cNvSpPr>
          <p:nvPr>
            <p:ph type="body" idx="1"/>
          </p:nvPr>
        </p:nvSpPr>
        <p:spPr/>
        <p:txBody>
          <a:bodyPr/>
          <a:lstStyle/>
          <a:p>
            <a:pPr marL="0" indent="0" eaLnBrk="1" hangingPunct="1">
              <a:buFont typeface="Wingdings" pitchFamily="2" charset="2"/>
              <a:buNone/>
            </a:pPr>
            <a:r>
              <a:rPr lang="en-US" smtClean="0"/>
              <a:t>Graph yang dapat digambarkan pada bidang datar dengan sisi-sisi tidak saling memotong disebut sebagai </a:t>
            </a:r>
            <a:r>
              <a:rPr lang="en-US" b="1" smtClean="0"/>
              <a:t>graph planar</a:t>
            </a:r>
            <a:r>
              <a:rPr lang="en-US" smtClean="0"/>
              <a:t>, jika tidak, ia disebut </a:t>
            </a:r>
            <a:r>
              <a:rPr lang="en-US" b="1" smtClean="0"/>
              <a:t>graph tak-planar</a:t>
            </a:r>
            <a:r>
              <a:rPr lang="en-US" smtClean="0"/>
              <a:t>.  </a:t>
            </a:r>
          </a:p>
          <a:p>
            <a:pPr marL="0" indent="0" eaLnBrk="1" hangingPunct="1">
              <a:buFont typeface="Wingdings" pitchFamily="2" charset="2"/>
              <a:buNone/>
            </a:pPr>
            <a:r>
              <a:rPr lang="en-US" smtClean="0"/>
              <a:t>							</a:t>
            </a:r>
          </a:p>
        </p:txBody>
      </p:sp>
    </p:spTree>
    <p:custDataLst>
      <p:tags r:id="rId1"/>
    </p:custData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10"/>
          <p:cNvSpPr>
            <a:spLocks noGrp="1" noChangeArrowheads="1"/>
          </p:cNvSpPr>
          <p:nvPr>
            <p:ph type="title"/>
          </p:nvPr>
        </p:nvSpPr>
        <p:spPr/>
        <p:txBody>
          <a:bodyPr/>
          <a:lstStyle/>
          <a:p>
            <a:pPr eaLnBrk="1" hangingPunct="1"/>
            <a:r>
              <a:rPr lang="en-US" b="1" smtClean="0"/>
              <a:t>Graph Planar (</a:t>
            </a:r>
            <a:r>
              <a:rPr lang="en-US" b="1" i="1" smtClean="0"/>
              <a:t>Planar Graph</a:t>
            </a:r>
            <a:r>
              <a:rPr lang="en-US" b="1" smtClean="0"/>
              <a:t>)</a:t>
            </a:r>
          </a:p>
        </p:txBody>
      </p:sp>
      <p:sp>
        <p:nvSpPr>
          <p:cNvPr id="40965" name="Rectangle 11"/>
          <p:cNvSpPr>
            <a:spLocks noGrp="1" noChangeArrowheads="1"/>
          </p:cNvSpPr>
          <p:nvPr>
            <p:ph type="body" sz="half" idx="1"/>
          </p:nvPr>
        </p:nvSpPr>
        <p:spPr/>
        <p:txBody>
          <a:bodyPr/>
          <a:lstStyle/>
          <a:p>
            <a:pPr eaLnBrk="1" hangingPunct="1"/>
            <a:r>
              <a:rPr lang="en-US" smtClean="0"/>
              <a:t>Graph Planar</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buFont typeface="Wingdings" pitchFamily="2" charset="2"/>
              <a:buNone/>
            </a:pPr>
            <a:r>
              <a:rPr lang="en-US" smtClean="0"/>
              <a:t>          Graph K</a:t>
            </a:r>
            <a:r>
              <a:rPr lang="en-US" baseline="-25000" smtClean="0"/>
              <a:t>4</a:t>
            </a:r>
          </a:p>
        </p:txBody>
      </p:sp>
      <p:sp>
        <p:nvSpPr>
          <p:cNvPr id="40966" name="Rectangle 12"/>
          <p:cNvSpPr>
            <a:spLocks noGrp="1" noChangeArrowheads="1"/>
          </p:cNvSpPr>
          <p:nvPr>
            <p:ph type="body" sz="half" idx="2"/>
          </p:nvPr>
        </p:nvSpPr>
        <p:spPr/>
        <p:txBody>
          <a:bodyPr/>
          <a:lstStyle/>
          <a:p>
            <a:pPr eaLnBrk="1" hangingPunct="1"/>
            <a:r>
              <a:rPr lang="en-US" smtClean="0"/>
              <a:t>Graph tidak planar</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buFont typeface="Wingdings" pitchFamily="2" charset="2"/>
              <a:buNone/>
            </a:pPr>
            <a:r>
              <a:rPr lang="en-US" smtClean="0"/>
              <a:t>            Graph K</a:t>
            </a:r>
            <a:r>
              <a:rPr lang="en-US" baseline="-25000" smtClean="0"/>
              <a:t>5</a:t>
            </a:r>
          </a:p>
          <a:p>
            <a:pPr eaLnBrk="1" hangingPunct="1"/>
            <a:endParaRPr lang="en-US" smtClean="0"/>
          </a:p>
        </p:txBody>
      </p:sp>
      <p:graphicFrame>
        <p:nvGraphicFramePr>
          <p:cNvPr id="40962" name="Object 4"/>
          <p:cNvGraphicFramePr>
            <a:graphicFrameLocks noGrp="1" noChangeAspect="1"/>
          </p:cNvGraphicFramePr>
          <p:nvPr>
            <p:ph sz="half" idx="4294967295"/>
          </p:nvPr>
        </p:nvGraphicFramePr>
        <p:xfrm>
          <a:off x="755650" y="2852738"/>
          <a:ext cx="3382963" cy="2160587"/>
        </p:xfrm>
        <a:graphic>
          <a:graphicData uri="http://schemas.openxmlformats.org/presentationml/2006/ole">
            <mc:AlternateContent xmlns:mc="http://schemas.openxmlformats.org/markup-compatibility/2006">
              <mc:Choice xmlns:v="urn:schemas-microsoft-com:vml" Requires="v">
                <p:oleObj spid="_x0000_s40996" name="Visio" r:id="rId4" imgW="4008600" imgH="1617120" progId="Visio.Drawing.11">
                  <p:embed/>
                </p:oleObj>
              </mc:Choice>
              <mc:Fallback>
                <p:oleObj name="Visio" r:id="rId4" imgW="4008600" imgH="16171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852738"/>
                        <a:ext cx="3382963" cy="216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7"/>
          <p:cNvGraphicFramePr>
            <a:graphicFrameLocks noGrp="1" noChangeAspect="1"/>
          </p:cNvGraphicFramePr>
          <p:nvPr>
            <p:ph sz="half" idx="4294967295"/>
          </p:nvPr>
        </p:nvGraphicFramePr>
        <p:xfrm>
          <a:off x="4787900" y="3344863"/>
          <a:ext cx="3887788" cy="1763712"/>
        </p:xfrm>
        <a:graphic>
          <a:graphicData uri="http://schemas.openxmlformats.org/presentationml/2006/ole">
            <mc:AlternateContent xmlns:mc="http://schemas.openxmlformats.org/markup-compatibility/2006">
              <mc:Choice xmlns:v="urn:schemas-microsoft-com:vml" Requires="v">
                <p:oleObj spid="_x0000_s40997" name="Visio" r:id="rId6" imgW="3907231" imgH="1771498" progId="Visio.Drawing.11">
                  <p:embed/>
                </p:oleObj>
              </mc:Choice>
              <mc:Fallback>
                <p:oleObj name="Visio" r:id="rId6" imgW="3907231" imgH="1771498" progId="Visio.Drawing.11">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7900" y="3344863"/>
                        <a:ext cx="3887788" cy="176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8"/>
          <p:cNvSpPr>
            <a:spLocks noGrp="1" noChangeArrowheads="1"/>
          </p:cNvSpPr>
          <p:nvPr>
            <p:ph type="title"/>
          </p:nvPr>
        </p:nvSpPr>
        <p:spPr/>
        <p:txBody>
          <a:bodyPr/>
          <a:lstStyle/>
          <a:p>
            <a:pPr eaLnBrk="1" hangingPunct="1"/>
            <a:r>
              <a:rPr lang="en-US" smtClean="0"/>
              <a:t>Graph</a:t>
            </a:r>
          </a:p>
        </p:txBody>
      </p:sp>
      <p:sp>
        <p:nvSpPr>
          <p:cNvPr id="68611" name="Rectangle 39"/>
          <p:cNvSpPr>
            <a:spLocks noGrp="1" noChangeArrowheads="1"/>
          </p:cNvSpPr>
          <p:nvPr>
            <p:ph type="body" sz="half" idx="1"/>
          </p:nvPr>
        </p:nvSpPr>
        <p:spPr/>
        <p:txBody>
          <a:bodyPr/>
          <a:lstStyle/>
          <a:p>
            <a:pPr eaLnBrk="1" hangingPunct="1"/>
            <a:r>
              <a:rPr lang="en-US" smtClean="0"/>
              <a:t>Graph G</a:t>
            </a:r>
            <a:r>
              <a:rPr lang="en-US" sz="2400" baseline="-25000" smtClean="0"/>
              <a:t>2</a:t>
            </a:r>
            <a:endParaRPr lang="en-US" sz="2400" smtClean="0"/>
          </a:p>
        </p:txBody>
      </p:sp>
      <p:sp>
        <p:nvSpPr>
          <p:cNvPr id="68612" name="Rectangle 40"/>
          <p:cNvSpPr>
            <a:spLocks noGrp="1" noChangeArrowheads="1"/>
          </p:cNvSpPr>
          <p:nvPr>
            <p:ph type="body" sz="half" idx="2"/>
          </p:nvPr>
        </p:nvSpPr>
        <p:spPr>
          <a:xfrm>
            <a:off x="4140200" y="1981200"/>
            <a:ext cx="4546600" cy="3886200"/>
          </a:xfrm>
        </p:spPr>
        <p:txBody>
          <a:bodyPr/>
          <a:lstStyle/>
          <a:p>
            <a:pPr eaLnBrk="1" hangingPunct="1">
              <a:buFont typeface="Wingdings" pitchFamily="2" charset="2"/>
              <a:buNone/>
            </a:pPr>
            <a:r>
              <a:rPr lang="en-US" smtClean="0"/>
              <a:t>G</a:t>
            </a:r>
            <a:r>
              <a:rPr lang="en-US" sz="2400" baseline="-25000" smtClean="0"/>
              <a:t>2</a:t>
            </a:r>
            <a:r>
              <a:rPr lang="en-US" smtClean="0"/>
              <a:t> adalah graph dengan </a:t>
            </a:r>
            <a:endParaRPr lang="en-US" i="1" smtClean="0"/>
          </a:p>
          <a:p>
            <a:pPr eaLnBrk="1" hangingPunct="1">
              <a:buFont typeface="Wingdings" pitchFamily="2" charset="2"/>
              <a:buNone/>
            </a:pPr>
            <a:r>
              <a:rPr lang="en-US" i="1" smtClean="0"/>
              <a:t>V</a:t>
            </a:r>
            <a:r>
              <a:rPr lang="en-US" smtClean="0"/>
              <a:t> = { 1, 2, 3, 4  }</a:t>
            </a:r>
            <a:endParaRPr lang="en-US" i="1" smtClean="0"/>
          </a:p>
          <a:p>
            <a:pPr eaLnBrk="1" hangingPunct="1">
              <a:buFont typeface="Wingdings" pitchFamily="2" charset="2"/>
              <a:buNone/>
            </a:pPr>
            <a:r>
              <a:rPr lang="en-US" i="1" smtClean="0"/>
              <a:t>E</a:t>
            </a:r>
            <a:r>
              <a:rPr lang="en-US" smtClean="0"/>
              <a:t> = { (1, 2), (2, 3), (1, 3), </a:t>
            </a:r>
          </a:p>
          <a:p>
            <a:pPr eaLnBrk="1" hangingPunct="1">
              <a:buFont typeface="Wingdings" pitchFamily="2" charset="2"/>
              <a:buNone/>
            </a:pPr>
            <a:r>
              <a:rPr lang="en-US" smtClean="0"/>
              <a:t>        (1, 3), (2, 4), (3, 4), </a:t>
            </a:r>
          </a:p>
          <a:p>
            <a:pPr eaLnBrk="1" hangingPunct="1">
              <a:buFont typeface="Wingdings" pitchFamily="2" charset="2"/>
              <a:buNone/>
            </a:pPr>
            <a:r>
              <a:rPr lang="en-US" smtClean="0"/>
              <a:t>        (3, 4) }       </a:t>
            </a:r>
          </a:p>
          <a:p>
            <a:pPr eaLnBrk="1" hangingPunct="1">
              <a:buFont typeface="Wingdings" pitchFamily="2" charset="2"/>
              <a:buNone/>
            </a:pPr>
            <a:r>
              <a:rPr lang="en-US" smtClean="0"/>
              <a:t>    = { </a:t>
            </a:r>
            <a:r>
              <a:rPr lang="en-US" i="1" smtClean="0"/>
              <a:t>e</a:t>
            </a:r>
            <a:r>
              <a:rPr lang="en-US" smtClean="0"/>
              <a:t>1, </a:t>
            </a:r>
            <a:r>
              <a:rPr lang="en-US" i="1" smtClean="0"/>
              <a:t>e</a:t>
            </a:r>
            <a:r>
              <a:rPr lang="en-US" smtClean="0"/>
              <a:t>2, </a:t>
            </a:r>
            <a:r>
              <a:rPr lang="en-US" i="1" smtClean="0"/>
              <a:t>e</a:t>
            </a:r>
            <a:r>
              <a:rPr lang="en-US" smtClean="0"/>
              <a:t>3, </a:t>
            </a:r>
            <a:r>
              <a:rPr lang="en-US" i="1" smtClean="0"/>
              <a:t>e</a:t>
            </a:r>
            <a:r>
              <a:rPr lang="en-US" smtClean="0"/>
              <a:t>4, </a:t>
            </a:r>
            <a:r>
              <a:rPr lang="en-US" i="1" smtClean="0"/>
              <a:t>e</a:t>
            </a:r>
            <a:r>
              <a:rPr lang="en-US" smtClean="0"/>
              <a:t>5, </a:t>
            </a:r>
          </a:p>
          <a:p>
            <a:pPr eaLnBrk="1" hangingPunct="1">
              <a:buFont typeface="Wingdings" pitchFamily="2" charset="2"/>
              <a:buNone/>
            </a:pPr>
            <a:r>
              <a:rPr lang="en-US" smtClean="0"/>
              <a:t>         </a:t>
            </a:r>
            <a:r>
              <a:rPr lang="en-US" i="1" smtClean="0"/>
              <a:t>e</a:t>
            </a:r>
            <a:r>
              <a:rPr lang="en-US" smtClean="0"/>
              <a:t>6, </a:t>
            </a:r>
            <a:r>
              <a:rPr lang="en-US" i="1" smtClean="0"/>
              <a:t>e</a:t>
            </a:r>
            <a:r>
              <a:rPr lang="en-US" smtClean="0"/>
              <a:t>7}</a:t>
            </a:r>
          </a:p>
        </p:txBody>
      </p:sp>
      <p:grpSp>
        <p:nvGrpSpPr>
          <p:cNvPr id="68613" name="Group 4"/>
          <p:cNvGrpSpPr>
            <a:grpSpLocks/>
          </p:cNvGrpSpPr>
          <p:nvPr/>
        </p:nvGrpSpPr>
        <p:grpSpPr bwMode="auto">
          <a:xfrm>
            <a:off x="684213" y="2924175"/>
            <a:ext cx="3192462" cy="2586038"/>
            <a:chOff x="4033" y="3517"/>
            <a:chExt cx="2223" cy="2356"/>
          </a:xfrm>
        </p:grpSpPr>
        <p:sp>
          <p:nvSpPr>
            <p:cNvPr id="68614" name="Freeform 5"/>
            <p:cNvSpPr>
              <a:spLocks/>
            </p:cNvSpPr>
            <p:nvPr/>
          </p:nvSpPr>
          <p:spPr bwMode="auto">
            <a:xfrm>
              <a:off x="4269" y="4653"/>
              <a:ext cx="85" cy="85"/>
            </a:xfrm>
            <a:custGeom>
              <a:avLst/>
              <a:gdLst>
                <a:gd name="T0" fmla="*/ 0 w 85"/>
                <a:gd name="T1" fmla="*/ 42 h 85"/>
                <a:gd name="T2" fmla="*/ 0 w 85"/>
                <a:gd name="T3" fmla="*/ 39 h 85"/>
                <a:gd name="T4" fmla="*/ 1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7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7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1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1" y="33"/>
                  </a:lnTo>
                  <a:lnTo>
                    <a:pt x="3" y="26"/>
                  </a:lnTo>
                  <a:lnTo>
                    <a:pt x="7" y="19"/>
                  </a:lnTo>
                  <a:lnTo>
                    <a:pt x="12" y="12"/>
                  </a:lnTo>
                  <a:lnTo>
                    <a:pt x="19" y="7"/>
                  </a:lnTo>
                  <a:lnTo>
                    <a:pt x="26" y="3"/>
                  </a:lnTo>
                  <a:lnTo>
                    <a:pt x="33" y="1"/>
                  </a:lnTo>
                  <a:lnTo>
                    <a:pt x="39" y="0"/>
                  </a:lnTo>
                  <a:lnTo>
                    <a:pt x="42" y="0"/>
                  </a:lnTo>
                  <a:lnTo>
                    <a:pt x="47"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7" y="85"/>
                  </a:lnTo>
                  <a:lnTo>
                    <a:pt x="42" y="85"/>
                  </a:lnTo>
                  <a:lnTo>
                    <a:pt x="39" y="85"/>
                  </a:lnTo>
                  <a:lnTo>
                    <a:pt x="33" y="85"/>
                  </a:lnTo>
                  <a:lnTo>
                    <a:pt x="26" y="81"/>
                  </a:lnTo>
                  <a:lnTo>
                    <a:pt x="19" y="78"/>
                  </a:lnTo>
                  <a:lnTo>
                    <a:pt x="12" y="72"/>
                  </a:lnTo>
                  <a:lnTo>
                    <a:pt x="7" y="67"/>
                  </a:lnTo>
                  <a:lnTo>
                    <a:pt x="3" y="60"/>
                  </a:lnTo>
                  <a:lnTo>
                    <a:pt x="1" y="51"/>
                  </a:lnTo>
                  <a:lnTo>
                    <a:pt x="0" y="47"/>
                  </a:lnTo>
                  <a:lnTo>
                    <a:pt x="0" y="42"/>
                  </a:lnTo>
                  <a:close/>
                </a:path>
              </a:pathLst>
            </a:custGeom>
            <a:solidFill>
              <a:srgbClr val="000000"/>
            </a:solidFill>
            <a:ln w="9525">
              <a:noFill/>
              <a:round/>
              <a:headEnd/>
              <a:tailEnd/>
            </a:ln>
          </p:spPr>
          <p:txBody>
            <a:bodyPr/>
            <a:lstStyle/>
            <a:p>
              <a:endParaRPr lang="en-US"/>
            </a:p>
          </p:txBody>
        </p:sp>
        <p:sp>
          <p:nvSpPr>
            <p:cNvPr id="68615" name="Freeform 6"/>
            <p:cNvSpPr>
              <a:spLocks/>
            </p:cNvSpPr>
            <p:nvPr/>
          </p:nvSpPr>
          <p:spPr bwMode="auto">
            <a:xfrm>
              <a:off x="4269" y="4653"/>
              <a:ext cx="85" cy="85"/>
            </a:xfrm>
            <a:custGeom>
              <a:avLst/>
              <a:gdLst>
                <a:gd name="T0" fmla="*/ 0 w 85"/>
                <a:gd name="T1" fmla="*/ 42 h 85"/>
                <a:gd name="T2" fmla="*/ 0 w 85"/>
                <a:gd name="T3" fmla="*/ 39 h 85"/>
                <a:gd name="T4" fmla="*/ 1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3 w 85"/>
                <a:gd name="T17" fmla="*/ 1 h 85"/>
                <a:gd name="T18" fmla="*/ 39 w 85"/>
                <a:gd name="T19" fmla="*/ 0 h 85"/>
                <a:gd name="T20" fmla="*/ 42 w 85"/>
                <a:gd name="T21" fmla="*/ 0 h 85"/>
                <a:gd name="T22" fmla="*/ 47 w 85"/>
                <a:gd name="T23" fmla="*/ 0 h 85"/>
                <a:gd name="T24" fmla="*/ 51 w 85"/>
                <a:gd name="T25" fmla="*/ 1 h 85"/>
                <a:gd name="T26" fmla="*/ 60 w 85"/>
                <a:gd name="T27" fmla="*/ 3 h 85"/>
                <a:gd name="T28" fmla="*/ 67 w 85"/>
                <a:gd name="T29" fmla="*/ 7 h 85"/>
                <a:gd name="T30" fmla="*/ 72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2 w 85"/>
                <a:gd name="T53" fmla="*/ 72 h 85"/>
                <a:gd name="T54" fmla="*/ 67 w 85"/>
                <a:gd name="T55" fmla="*/ 78 h 85"/>
                <a:gd name="T56" fmla="*/ 60 w 85"/>
                <a:gd name="T57" fmla="*/ 81 h 85"/>
                <a:gd name="T58" fmla="*/ 51 w 85"/>
                <a:gd name="T59" fmla="*/ 85 h 85"/>
                <a:gd name="T60" fmla="*/ 47 w 85"/>
                <a:gd name="T61" fmla="*/ 85 h 85"/>
                <a:gd name="T62" fmla="*/ 42 w 85"/>
                <a:gd name="T63" fmla="*/ 85 h 85"/>
                <a:gd name="T64" fmla="*/ 39 w 85"/>
                <a:gd name="T65" fmla="*/ 85 h 85"/>
                <a:gd name="T66" fmla="*/ 33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1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1" y="33"/>
                  </a:lnTo>
                  <a:lnTo>
                    <a:pt x="3" y="26"/>
                  </a:lnTo>
                  <a:lnTo>
                    <a:pt x="7" y="19"/>
                  </a:lnTo>
                  <a:lnTo>
                    <a:pt x="12" y="12"/>
                  </a:lnTo>
                  <a:lnTo>
                    <a:pt x="19" y="7"/>
                  </a:lnTo>
                  <a:lnTo>
                    <a:pt x="26" y="3"/>
                  </a:lnTo>
                  <a:lnTo>
                    <a:pt x="33" y="1"/>
                  </a:lnTo>
                  <a:lnTo>
                    <a:pt x="39" y="0"/>
                  </a:lnTo>
                  <a:lnTo>
                    <a:pt x="42" y="0"/>
                  </a:lnTo>
                  <a:lnTo>
                    <a:pt x="47" y="0"/>
                  </a:lnTo>
                  <a:lnTo>
                    <a:pt x="51" y="1"/>
                  </a:lnTo>
                  <a:lnTo>
                    <a:pt x="60" y="3"/>
                  </a:lnTo>
                  <a:lnTo>
                    <a:pt x="67" y="7"/>
                  </a:lnTo>
                  <a:lnTo>
                    <a:pt x="72" y="12"/>
                  </a:lnTo>
                  <a:lnTo>
                    <a:pt x="78" y="19"/>
                  </a:lnTo>
                  <a:lnTo>
                    <a:pt x="81" y="26"/>
                  </a:lnTo>
                  <a:lnTo>
                    <a:pt x="85" y="33"/>
                  </a:lnTo>
                  <a:lnTo>
                    <a:pt x="85" y="39"/>
                  </a:lnTo>
                  <a:lnTo>
                    <a:pt x="85" y="42"/>
                  </a:lnTo>
                  <a:lnTo>
                    <a:pt x="85" y="47"/>
                  </a:lnTo>
                  <a:lnTo>
                    <a:pt x="85" y="51"/>
                  </a:lnTo>
                  <a:lnTo>
                    <a:pt x="81" y="60"/>
                  </a:lnTo>
                  <a:lnTo>
                    <a:pt x="78" y="67"/>
                  </a:lnTo>
                  <a:lnTo>
                    <a:pt x="72" y="72"/>
                  </a:lnTo>
                  <a:lnTo>
                    <a:pt x="67" y="78"/>
                  </a:lnTo>
                  <a:lnTo>
                    <a:pt x="60" y="81"/>
                  </a:lnTo>
                  <a:lnTo>
                    <a:pt x="51" y="85"/>
                  </a:lnTo>
                  <a:lnTo>
                    <a:pt x="47" y="85"/>
                  </a:lnTo>
                  <a:lnTo>
                    <a:pt x="42" y="85"/>
                  </a:lnTo>
                  <a:lnTo>
                    <a:pt x="39" y="85"/>
                  </a:lnTo>
                  <a:lnTo>
                    <a:pt x="33" y="85"/>
                  </a:lnTo>
                  <a:lnTo>
                    <a:pt x="26" y="81"/>
                  </a:lnTo>
                  <a:lnTo>
                    <a:pt x="19" y="78"/>
                  </a:lnTo>
                  <a:lnTo>
                    <a:pt x="12" y="72"/>
                  </a:lnTo>
                  <a:lnTo>
                    <a:pt x="7" y="67"/>
                  </a:lnTo>
                  <a:lnTo>
                    <a:pt x="3" y="60"/>
                  </a:lnTo>
                  <a:lnTo>
                    <a:pt x="1" y="51"/>
                  </a:lnTo>
                  <a:lnTo>
                    <a:pt x="0" y="47"/>
                  </a:lnTo>
                  <a:lnTo>
                    <a:pt x="0" y="42"/>
                  </a:lnTo>
                </a:path>
              </a:pathLst>
            </a:custGeom>
            <a:noFill/>
            <a:ln w="3175">
              <a:solidFill>
                <a:srgbClr val="000000"/>
              </a:solidFill>
              <a:round/>
              <a:headEnd/>
              <a:tailEnd/>
            </a:ln>
          </p:spPr>
          <p:txBody>
            <a:bodyPr/>
            <a:lstStyle/>
            <a:p>
              <a:endParaRPr lang="en-US"/>
            </a:p>
          </p:txBody>
        </p:sp>
        <p:sp>
          <p:nvSpPr>
            <p:cNvPr id="68616" name="Freeform 7"/>
            <p:cNvSpPr>
              <a:spLocks/>
            </p:cNvSpPr>
            <p:nvPr/>
          </p:nvSpPr>
          <p:spPr bwMode="auto">
            <a:xfrm>
              <a:off x="5119" y="55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6 w 85"/>
                <a:gd name="T69" fmla="*/ 81 h 85"/>
                <a:gd name="T70" fmla="*/ 19 w 85"/>
                <a:gd name="T71" fmla="*/ 77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7"/>
                  </a:lnTo>
                  <a:lnTo>
                    <a:pt x="60" y="81"/>
                  </a:lnTo>
                  <a:lnTo>
                    <a:pt x="51" y="85"/>
                  </a:lnTo>
                  <a:lnTo>
                    <a:pt x="48" y="85"/>
                  </a:lnTo>
                  <a:lnTo>
                    <a:pt x="42" y="85"/>
                  </a:lnTo>
                  <a:lnTo>
                    <a:pt x="39" y="85"/>
                  </a:lnTo>
                  <a:lnTo>
                    <a:pt x="34" y="85"/>
                  </a:lnTo>
                  <a:lnTo>
                    <a:pt x="26" y="81"/>
                  </a:lnTo>
                  <a:lnTo>
                    <a:pt x="19" y="77"/>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68617" name="Freeform 8"/>
            <p:cNvSpPr>
              <a:spLocks/>
            </p:cNvSpPr>
            <p:nvPr/>
          </p:nvSpPr>
          <p:spPr bwMode="auto">
            <a:xfrm>
              <a:off x="5119" y="55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7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6 w 85"/>
                <a:gd name="T69" fmla="*/ 81 h 85"/>
                <a:gd name="T70" fmla="*/ 19 w 85"/>
                <a:gd name="T71" fmla="*/ 77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7"/>
                  </a:lnTo>
                  <a:lnTo>
                    <a:pt x="60" y="81"/>
                  </a:lnTo>
                  <a:lnTo>
                    <a:pt x="51" y="85"/>
                  </a:lnTo>
                  <a:lnTo>
                    <a:pt x="48" y="85"/>
                  </a:lnTo>
                  <a:lnTo>
                    <a:pt x="42" y="85"/>
                  </a:lnTo>
                  <a:lnTo>
                    <a:pt x="39" y="85"/>
                  </a:lnTo>
                  <a:lnTo>
                    <a:pt x="34" y="85"/>
                  </a:lnTo>
                  <a:lnTo>
                    <a:pt x="26" y="81"/>
                  </a:lnTo>
                  <a:lnTo>
                    <a:pt x="19" y="77"/>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68618" name="Freeform 9"/>
            <p:cNvSpPr>
              <a:spLocks/>
            </p:cNvSpPr>
            <p:nvPr/>
          </p:nvSpPr>
          <p:spPr bwMode="auto">
            <a:xfrm>
              <a:off x="5119" y="38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8"/>
                  </a:lnTo>
                  <a:lnTo>
                    <a:pt x="60" y="81"/>
                  </a:lnTo>
                  <a:lnTo>
                    <a:pt x="51" y="85"/>
                  </a:lnTo>
                  <a:lnTo>
                    <a:pt x="48" y="85"/>
                  </a:lnTo>
                  <a:lnTo>
                    <a:pt x="42" y="85"/>
                  </a:lnTo>
                  <a:lnTo>
                    <a:pt x="39" y="85"/>
                  </a:lnTo>
                  <a:lnTo>
                    <a:pt x="34" y="85"/>
                  </a:lnTo>
                  <a:lnTo>
                    <a:pt x="26" y="81"/>
                  </a:lnTo>
                  <a:lnTo>
                    <a:pt x="19" y="78"/>
                  </a:lnTo>
                  <a:lnTo>
                    <a:pt x="12" y="72"/>
                  </a:lnTo>
                  <a:lnTo>
                    <a:pt x="7" y="67"/>
                  </a:lnTo>
                  <a:lnTo>
                    <a:pt x="3"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68619" name="Freeform 10"/>
            <p:cNvSpPr>
              <a:spLocks/>
            </p:cNvSpPr>
            <p:nvPr/>
          </p:nvSpPr>
          <p:spPr bwMode="auto">
            <a:xfrm>
              <a:off x="5119" y="3803"/>
              <a:ext cx="85" cy="85"/>
            </a:xfrm>
            <a:custGeom>
              <a:avLst/>
              <a:gdLst>
                <a:gd name="T0" fmla="*/ 0 w 85"/>
                <a:gd name="T1" fmla="*/ 42 h 85"/>
                <a:gd name="T2" fmla="*/ 0 w 85"/>
                <a:gd name="T3" fmla="*/ 39 h 85"/>
                <a:gd name="T4" fmla="*/ 2 w 85"/>
                <a:gd name="T5" fmla="*/ 33 h 85"/>
                <a:gd name="T6" fmla="*/ 3 w 85"/>
                <a:gd name="T7" fmla="*/ 26 h 85"/>
                <a:gd name="T8" fmla="*/ 7 w 85"/>
                <a:gd name="T9" fmla="*/ 19 h 85"/>
                <a:gd name="T10" fmla="*/ 12 w 85"/>
                <a:gd name="T11" fmla="*/ 12 h 85"/>
                <a:gd name="T12" fmla="*/ 19 w 85"/>
                <a:gd name="T13" fmla="*/ 7 h 85"/>
                <a:gd name="T14" fmla="*/ 26 w 85"/>
                <a:gd name="T15" fmla="*/ 3 h 85"/>
                <a:gd name="T16" fmla="*/ 34 w 85"/>
                <a:gd name="T17" fmla="*/ 1 h 85"/>
                <a:gd name="T18" fmla="*/ 39 w 85"/>
                <a:gd name="T19" fmla="*/ 0 h 85"/>
                <a:gd name="T20" fmla="*/ 42 w 85"/>
                <a:gd name="T21" fmla="*/ 0 h 85"/>
                <a:gd name="T22" fmla="*/ 48 w 85"/>
                <a:gd name="T23" fmla="*/ 0 h 85"/>
                <a:gd name="T24" fmla="*/ 51 w 85"/>
                <a:gd name="T25" fmla="*/ 1 h 85"/>
                <a:gd name="T26" fmla="*/ 60 w 85"/>
                <a:gd name="T27" fmla="*/ 3 h 85"/>
                <a:gd name="T28" fmla="*/ 67 w 85"/>
                <a:gd name="T29" fmla="*/ 7 h 85"/>
                <a:gd name="T30" fmla="*/ 73 w 85"/>
                <a:gd name="T31" fmla="*/ 12 h 85"/>
                <a:gd name="T32" fmla="*/ 78 w 85"/>
                <a:gd name="T33" fmla="*/ 19 h 85"/>
                <a:gd name="T34" fmla="*/ 81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1 w 85"/>
                <a:gd name="T49" fmla="*/ 60 h 85"/>
                <a:gd name="T50" fmla="*/ 78 w 85"/>
                <a:gd name="T51" fmla="*/ 67 h 85"/>
                <a:gd name="T52" fmla="*/ 73 w 85"/>
                <a:gd name="T53" fmla="*/ 72 h 85"/>
                <a:gd name="T54" fmla="*/ 67 w 85"/>
                <a:gd name="T55" fmla="*/ 78 h 85"/>
                <a:gd name="T56" fmla="*/ 60 w 85"/>
                <a:gd name="T57" fmla="*/ 81 h 85"/>
                <a:gd name="T58" fmla="*/ 51 w 85"/>
                <a:gd name="T59" fmla="*/ 85 h 85"/>
                <a:gd name="T60" fmla="*/ 48 w 85"/>
                <a:gd name="T61" fmla="*/ 85 h 85"/>
                <a:gd name="T62" fmla="*/ 42 w 85"/>
                <a:gd name="T63" fmla="*/ 85 h 85"/>
                <a:gd name="T64" fmla="*/ 39 w 85"/>
                <a:gd name="T65" fmla="*/ 85 h 85"/>
                <a:gd name="T66" fmla="*/ 34 w 85"/>
                <a:gd name="T67" fmla="*/ 85 h 85"/>
                <a:gd name="T68" fmla="*/ 26 w 85"/>
                <a:gd name="T69" fmla="*/ 81 h 85"/>
                <a:gd name="T70" fmla="*/ 19 w 85"/>
                <a:gd name="T71" fmla="*/ 78 h 85"/>
                <a:gd name="T72" fmla="*/ 12 w 85"/>
                <a:gd name="T73" fmla="*/ 72 h 85"/>
                <a:gd name="T74" fmla="*/ 7 w 85"/>
                <a:gd name="T75" fmla="*/ 67 h 85"/>
                <a:gd name="T76" fmla="*/ 3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3" y="26"/>
                  </a:lnTo>
                  <a:lnTo>
                    <a:pt x="7" y="19"/>
                  </a:lnTo>
                  <a:lnTo>
                    <a:pt x="12" y="12"/>
                  </a:lnTo>
                  <a:lnTo>
                    <a:pt x="19" y="7"/>
                  </a:lnTo>
                  <a:lnTo>
                    <a:pt x="26" y="3"/>
                  </a:lnTo>
                  <a:lnTo>
                    <a:pt x="34" y="1"/>
                  </a:lnTo>
                  <a:lnTo>
                    <a:pt x="39" y="0"/>
                  </a:lnTo>
                  <a:lnTo>
                    <a:pt x="42" y="0"/>
                  </a:lnTo>
                  <a:lnTo>
                    <a:pt x="48" y="0"/>
                  </a:lnTo>
                  <a:lnTo>
                    <a:pt x="51" y="1"/>
                  </a:lnTo>
                  <a:lnTo>
                    <a:pt x="60" y="3"/>
                  </a:lnTo>
                  <a:lnTo>
                    <a:pt x="67" y="7"/>
                  </a:lnTo>
                  <a:lnTo>
                    <a:pt x="73" y="12"/>
                  </a:lnTo>
                  <a:lnTo>
                    <a:pt x="78" y="19"/>
                  </a:lnTo>
                  <a:lnTo>
                    <a:pt x="81" y="26"/>
                  </a:lnTo>
                  <a:lnTo>
                    <a:pt x="85" y="33"/>
                  </a:lnTo>
                  <a:lnTo>
                    <a:pt x="85" y="39"/>
                  </a:lnTo>
                  <a:lnTo>
                    <a:pt x="85" y="42"/>
                  </a:lnTo>
                  <a:lnTo>
                    <a:pt x="85" y="47"/>
                  </a:lnTo>
                  <a:lnTo>
                    <a:pt x="85" y="51"/>
                  </a:lnTo>
                  <a:lnTo>
                    <a:pt x="81" y="60"/>
                  </a:lnTo>
                  <a:lnTo>
                    <a:pt x="78" y="67"/>
                  </a:lnTo>
                  <a:lnTo>
                    <a:pt x="73" y="72"/>
                  </a:lnTo>
                  <a:lnTo>
                    <a:pt x="67" y="78"/>
                  </a:lnTo>
                  <a:lnTo>
                    <a:pt x="60" y="81"/>
                  </a:lnTo>
                  <a:lnTo>
                    <a:pt x="51" y="85"/>
                  </a:lnTo>
                  <a:lnTo>
                    <a:pt x="48" y="85"/>
                  </a:lnTo>
                  <a:lnTo>
                    <a:pt x="42" y="85"/>
                  </a:lnTo>
                  <a:lnTo>
                    <a:pt x="39" y="85"/>
                  </a:lnTo>
                  <a:lnTo>
                    <a:pt x="34" y="85"/>
                  </a:lnTo>
                  <a:lnTo>
                    <a:pt x="26" y="81"/>
                  </a:lnTo>
                  <a:lnTo>
                    <a:pt x="19" y="78"/>
                  </a:lnTo>
                  <a:lnTo>
                    <a:pt x="12" y="72"/>
                  </a:lnTo>
                  <a:lnTo>
                    <a:pt x="7" y="67"/>
                  </a:lnTo>
                  <a:lnTo>
                    <a:pt x="3"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68620" name="Freeform 11"/>
            <p:cNvSpPr>
              <a:spLocks/>
            </p:cNvSpPr>
            <p:nvPr/>
          </p:nvSpPr>
          <p:spPr bwMode="auto">
            <a:xfrm>
              <a:off x="5969"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close/>
                </a:path>
              </a:pathLst>
            </a:custGeom>
            <a:solidFill>
              <a:srgbClr val="000000"/>
            </a:solidFill>
            <a:ln w="9525">
              <a:noFill/>
              <a:round/>
              <a:headEnd/>
              <a:tailEnd/>
            </a:ln>
          </p:spPr>
          <p:txBody>
            <a:bodyPr/>
            <a:lstStyle/>
            <a:p>
              <a:endParaRPr lang="en-US"/>
            </a:p>
          </p:txBody>
        </p:sp>
        <p:sp>
          <p:nvSpPr>
            <p:cNvPr id="68621" name="Freeform 12"/>
            <p:cNvSpPr>
              <a:spLocks/>
            </p:cNvSpPr>
            <p:nvPr/>
          </p:nvSpPr>
          <p:spPr bwMode="auto">
            <a:xfrm>
              <a:off x="5969" y="4653"/>
              <a:ext cx="85" cy="85"/>
            </a:xfrm>
            <a:custGeom>
              <a:avLst/>
              <a:gdLst>
                <a:gd name="T0" fmla="*/ 0 w 85"/>
                <a:gd name="T1" fmla="*/ 42 h 85"/>
                <a:gd name="T2" fmla="*/ 0 w 85"/>
                <a:gd name="T3" fmla="*/ 39 h 85"/>
                <a:gd name="T4" fmla="*/ 2 w 85"/>
                <a:gd name="T5" fmla="*/ 33 h 85"/>
                <a:gd name="T6" fmla="*/ 4 w 85"/>
                <a:gd name="T7" fmla="*/ 26 h 85"/>
                <a:gd name="T8" fmla="*/ 7 w 85"/>
                <a:gd name="T9" fmla="*/ 19 h 85"/>
                <a:gd name="T10" fmla="*/ 13 w 85"/>
                <a:gd name="T11" fmla="*/ 12 h 85"/>
                <a:gd name="T12" fmla="*/ 20 w 85"/>
                <a:gd name="T13" fmla="*/ 7 h 85"/>
                <a:gd name="T14" fmla="*/ 27 w 85"/>
                <a:gd name="T15" fmla="*/ 3 h 85"/>
                <a:gd name="T16" fmla="*/ 34 w 85"/>
                <a:gd name="T17" fmla="*/ 1 h 85"/>
                <a:gd name="T18" fmla="*/ 39 w 85"/>
                <a:gd name="T19" fmla="*/ 0 h 85"/>
                <a:gd name="T20" fmla="*/ 43 w 85"/>
                <a:gd name="T21" fmla="*/ 0 h 85"/>
                <a:gd name="T22" fmla="*/ 48 w 85"/>
                <a:gd name="T23" fmla="*/ 0 h 85"/>
                <a:gd name="T24" fmla="*/ 52 w 85"/>
                <a:gd name="T25" fmla="*/ 1 h 85"/>
                <a:gd name="T26" fmla="*/ 60 w 85"/>
                <a:gd name="T27" fmla="*/ 3 h 85"/>
                <a:gd name="T28" fmla="*/ 67 w 85"/>
                <a:gd name="T29" fmla="*/ 7 h 85"/>
                <a:gd name="T30" fmla="*/ 73 w 85"/>
                <a:gd name="T31" fmla="*/ 12 h 85"/>
                <a:gd name="T32" fmla="*/ 78 w 85"/>
                <a:gd name="T33" fmla="*/ 19 h 85"/>
                <a:gd name="T34" fmla="*/ 82 w 85"/>
                <a:gd name="T35" fmla="*/ 26 h 85"/>
                <a:gd name="T36" fmla="*/ 85 w 85"/>
                <a:gd name="T37" fmla="*/ 33 h 85"/>
                <a:gd name="T38" fmla="*/ 85 w 85"/>
                <a:gd name="T39" fmla="*/ 39 h 85"/>
                <a:gd name="T40" fmla="*/ 85 w 85"/>
                <a:gd name="T41" fmla="*/ 42 h 85"/>
                <a:gd name="T42" fmla="*/ 85 w 85"/>
                <a:gd name="T43" fmla="*/ 42 h 85"/>
                <a:gd name="T44" fmla="*/ 85 w 85"/>
                <a:gd name="T45" fmla="*/ 47 h 85"/>
                <a:gd name="T46" fmla="*/ 85 w 85"/>
                <a:gd name="T47" fmla="*/ 51 h 85"/>
                <a:gd name="T48" fmla="*/ 82 w 85"/>
                <a:gd name="T49" fmla="*/ 60 h 85"/>
                <a:gd name="T50" fmla="*/ 78 w 85"/>
                <a:gd name="T51" fmla="*/ 67 h 85"/>
                <a:gd name="T52" fmla="*/ 73 w 85"/>
                <a:gd name="T53" fmla="*/ 72 h 85"/>
                <a:gd name="T54" fmla="*/ 67 w 85"/>
                <a:gd name="T55" fmla="*/ 78 h 85"/>
                <a:gd name="T56" fmla="*/ 60 w 85"/>
                <a:gd name="T57" fmla="*/ 81 h 85"/>
                <a:gd name="T58" fmla="*/ 52 w 85"/>
                <a:gd name="T59" fmla="*/ 85 h 85"/>
                <a:gd name="T60" fmla="*/ 48 w 85"/>
                <a:gd name="T61" fmla="*/ 85 h 85"/>
                <a:gd name="T62" fmla="*/ 43 w 85"/>
                <a:gd name="T63" fmla="*/ 85 h 85"/>
                <a:gd name="T64" fmla="*/ 39 w 85"/>
                <a:gd name="T65" fmla="*/ 85 h 85"/>
                <a:gd name="T66" fmla="*/ 34 w 85"/>
                <a:gd name="T67" fmla="*/ 85 h 85"/>
                <a:gd name="T68" fmla="*/ 27 w 85"/>
                <a:gd name="T69" fmla="*/ 81 h 85"/>
                <a:gd name="T70" fmla="*/ 20 w 85"/>
                <a:gd name="T71" fmla="*/ 78 h 85"/>
                <a:gd name="T72" fmla="*/ 13 w 85"/>
                <a:gd name="T73" fmla="*/ 72 h 85"/>
                <a:gd name="T74" fmla="*/ 7 w 85"/>
                <a:gd name="T75" fmla="*/ 67 h 85"/>
                <a:gd name="T76" fmla="*/ 4 w 85"/>
                <a:gd name="T77" fmla="*/ 60 h 85"/>
                <a:gd name="T78" fmla="*/ 2 w 85"/>
                <a:gd name="T79" fmla="*/ 51 h 85"/>
                <a:gd name="T80" fmla="*/ 0 w 85"/>
                <a:gd name="T81" fmla="*/ 47 h 85"/>
                <a:gd name="T82" fmla="*/ 0 w 85"/>
                <a:gd name="T83" fmla="*/ 42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85"/>
                <a:gd name="T128" fmla="*/ 85 w 85"/>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85">
                  <a:moveTo>
                    <a:pt x="0" y="42"/>
                  </a:moveTo>
                  <a:lnTo>
                    <a:pt x="0" y="39"/>
                  </a:lnTo>
                  <a:lnTo>
                    <a:pt x="2" y="33"/>
                  </a:lnTo>
                  <a:lnTo>
                    <a:pt x="4" y="26"/>
                  </a:lnTo>
                  <a:lnTo>
                    <a:pt x="7" y="19"/>
                  </a:lnTo>
                  <a:lnTo>
                    <a:pt x="13" y="12"/>
                  </a:lnTo>
                  <a:lnTo>
                    <a:pt x="20" y="7"/>
                  </a:lnTo>
                  <a:lnTo>
                    <a:pt x="27" y="3"/>
                  </a:lnTo>
                  <a:lnTo>
                    <a:pt x="34" y="1"/>
                  </a:lnTo>
                  <a:lnTo>
                    <a:pt x="39" y="0"/>
                  </a:lnTo>
                  <a:lnTo>
                    <a:pt x="43" y="0"/>
                  </a:lnTo>
                  <a:lnTo>
                    <a:pt x="48" y="0"/>
                  </a:lnTo>
                  <a:lnTo>
                    <a:pt x="52" y="1"/>
                  </a:lnTo>
                  <a:lnTo>
                    <a:pt x="60" y="3"/>
                  </a:lnTo>
                  <a:lnTo>
                    <a:pt x="67" y="7"/>
                  </a:lnTo>
                  <a:lnTo>
                    <a:pt x="73" y="12"/>
                  </a:lnTo>
                  <a:lnTo>
                    <a:pt x="78" y="19"/>
                  </a:lnTo>
                  <a:lnTo>
                    <a:pt x="82" y="26"/>
                  </a:lnTo>
                  <a:lnTo>
                    <a:pt x="85" y="33"/>
                  </a:lnTo>
                  <a:lnTo>
                    <a:pt x="85" y="39"/>
                  </a:lnTo>
                  <a:lnTo>
                    <a:pt x="85" y="42"/>
                  </a:lnTo>
                  <a:lnTo>
                    <a:pt x="85" y="47"/>
                  </a:lnTo>
                  <a:lnTo>
                    <a:pt x="85" y="51"/>
                  </a:lnTo>
                  <a:lnTo>
                    <a:pt x="82" y="60"/>
                  </a:lnTo>
                  <a:lnTo>
                    <a:pt x="78" y="67"/>
                  </a:lnTo>
                  <a:lnTo>
                    <a:pt x="73" y="72"/>
                  </a:lnTo>
                  <a:lnTo>
                    <a:pt x="67" y="78"/>
                  </a:lnTo>
                  <a:lnTo>
                    <a:pt x="60" y="81"/>
                  </a:lnTo>
                  <a:lnTo>
                    <a:pt x="52" y="85"/>
                  </a:lnTo>
                  <a:lnTo>
                    <a:pt x="48" y="85"/>
                  </a:lnTo>
                  <a:lnTo>
                    <a:pt x="43" y="85"/>
                  </a:lnTo>
                  <a:lnTo>
                    <a:pt x="39" y="85"/>
                  </a:lnTo>
                  <a:lnTo>
                    <a:pt x="34" y="85"/>
                  </a:lnTo>
                  <a:lnTo>
                    <a:pt x="27" y="81"/>
                  </a:lnTo>
                  <a:lnTo>
                    <a:pt x="20" y="78"/>
                  </a:lnTo>
                  <a:lnTo>
                    <a:pt x="13" y="72"/>
                  </a:lnTo>
                  <a:lnTo>
                    <a:pt x="7" y="67"/>
                  </a:lnTo>
                  <a:lnTo>
                    <a:pt x="4" y="60"/>
                  </a:lnTo>
                  <a:lnTo>
                    <a:pt x="2" y="51"/>
                  </a:lnTo>
                  <a:lnTo>
                    <a:pt x="0" y="47"/>
                  </a:lnTo>
                  <a:lnTo>
                    <a:pt x="0" y="42"/>
                  </a:lnTo>
                </a:path>
              </a:pathLst>
            </a:custGeom>
            <a:noFill/>
            <a:ln w="3175">
              <a:solidFill>
                <a:srgbClr val="000000"/>
              </a:solidFill>
              <a:round/>
              <a:headEnd/>
              <a:tailEnd/>
            </a:ln>
          </p:spPr>
          <p:txBody>
            <a:bodyPr/>
            <a:lstStyle/>
            <a:p>
              <a:endParaRPr lang="en-US"/>
            </a:p>
          </p:txBody>
        </p:sp>
        <p:sp>
          <p:nvSpPr>
            <p:cNvPr id="68622" name="Freeform 13"/>
            <p:cNvSpPr>
              <a:spLocks/>
            </p:cNvSpPr>
            <p:nvPr/>
          </p:nvSpPr>
          <p:spPr bwMode="auto">
            <a:xfrm>
              <a:off x="5161" y="3845"/>
              <a:ext cx="851" cy="850"/>
            </a:xfrm>
            <a:custGeom>
              <a:avLst/>
              <a:gdLst>
                <a:gd name="T0" fmla="*/ 0 w 851"/>
                <a:gd name="T1" fmla="*/ 0 h 850"/>
                <a:gd name="T2" fmla="*/ 13 w 851"/>
                <a:gd name="T3" fmla="*/ 39 h 850"/>
                <a:gd name="T4" fmla="*/ 27 w 851"/>
                <a:gd name="T5" fmla="*/ 76 h 850"/>
                <a:gd name="T6" fmla="*/ 41 w 851"/>
                <a:gd name="T7" fmla="*/ 113 h 850"/>
                <a:gd name="T8" fmla="*/ 57 w 851"/>
                <a:gd name="T9" fmla="*/ 149 h 850"/>
                <a:gd name="T10" fmla="*/ 73 w 851"/>
                <a:gd name="T11" fmla="*/ 184 h 850"/>
                <a:gd name="T12" fmla="*/ 91 w 851"/>
                <a:gd name="T13" fmla="*/ 220 h 850"/>
                <a:gd name="T14" fmla="*/ 108 w 851"/>
                <a:gd name="T15" fmla="*/ 253 h 850"/>
                <a:gd name="T16" fmla="*/ 128 w 851"/>
                <a:gd name="T17" fmla="*/ 287 h 850"/>
                <a:gd name="T18" fmla="*/ 149 w 851"/>
                <a:gd name="T19" fmla="*/ 321 h 850"/>
                <a:gd name="T20" fmla="*/ 170 w 851"/>
                <a:gd name="T21" fmla="*/ 353 h 850"/>
                <a:gd name="T22" fmla="*/ 193 w 851"/>
                <a:gd name="T23" fmla="*/ 384 h 850"/>
                <a:gd name="T24" fmla="*/ 217 w 851"/>
                <a:gd name="T25" fmla="*/ 416 h 850"/>
                <a:gd name="T26" fmla="*/ 241 w 851"/>
                <a:gd name="T27" fmla="*/ 446 h 850"/>
                <a:gd name="T28" fmla="*/ 266 w 851"/>
                <a:gd name="T29" fmla="*/ 475 h 850"/>
                <a:gd name="T30" fmla="*/ 293 w 851"/>
                <a:gd name="T31" fmla="*/ 505 h 850"/>
                <a:gd name="T32" fmla="*/ 319 w 851"/>
                <a:gd name="T33" fmla="*/ 531 h 850"/>
                <a:gd name="T34" fmla="*/ 348 w 851"/>
                <a:gd name="T35" fmla="*/ 560 h 850"/>
                <a:gd name="T36" fmla="*/ 376 w 851"/>
                <a:gd name="T37" fmla="*/ 585 h 850"/>
                <a:gd name="T38" fmla="*/ 406 w 851"/>
                <a:gd name="T39" fmla="*/ 611 h 850"/>
                <a:gd name="T40" fmla="*/ 436 w 851"/>
                <a:gd name="T41" fmla="*/ 634 h 850"/>
                <a:gd name="T42" fmla="*/ 466 w 851"/>
                <a:gd name="T43" fmla="*/ 659 h 850"/>
                <a:gd name="T44" fmla="*/ 498 w 851"/>
                <a:gd name="T45" fmla="*/ 680 h 850"/>
                <a:gd name="T46" fmla="*/ 530 w 851"/>
                <a:gd name="T47" fmla="*/ 701 h 850"/>
                <a:gd name="T48" fmla="*/ 564 w 851"/>
                <a:gd name="T49" fmla="*/ 723 h 850"/>
                <a:gd name="T50" fmla="*/ 597 w 851"/>
                <a:gd name="T51" fmla="*/ 742 h 850"/>
                <a:gd name="T52" fmla="*/ 633 w 851"/>
                <a:gd name="T53" fmla="*/ 762 h 850"/>
                <a:gd name="T54" fmla="*/ 666 w 851"/>
                <a:gd name="T55" fmla="*/ 779 h 850"/>
                <a:gd name="T56" fmla="*/ 702 w 851"/>
                <a:gd name="T57" fmla="*/ 795 h 850"/>
                <a:gd name="T58" fmla="*/ 739 w 851"/>
                <a:gd name="T59" fmla="*/ 811 h 850"/>
                <a:gd name="T60" fmla="*/ 776 w 851"/>
                <a:gd name="T61" fmla="*/ 825 h 850"/>
                <a:gd name="T62" fmla="*/ 813 w 851"/>
                <a:gd name="T63" fmla="*/ 838 h 850"/>
                <a:gd name="T64" fmla="*/ 851 w 851"/>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1"/>
                <a:gd name="T100" fmla="*/ 0 h 850"/>
                <a:gd name="T101" fmla="*/ 851 w 851"/>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1" h="850">
                  <a:moveTo>
                    <a:pt x="0" y="0"/>
                  </a:moveTo>
                  <a:lnTo>
                    <a:pt x="13" y="39"/>
                  </a:lnTo>
                  <a:lnTo>
                    <a:pt x="27" y="76"/>
                  </a:lnTo>
                  <a:lnTo>
                    <a:pt x="41" y="113"/>
                  </a:lnTo>
                  <a:lnTo>
                    <a:pt x="57" y="149"/>
                  </a:lnTo>
                  <a:lnTo>
                    <a:pt x="73" y="184"/>
                  </a:lnTo>
                  <a:lnTo>
                    <a:pt x="91" y="220"/>
                  </a:lnTo>
                  <a:lnTo>
                    <a:pt x="108" y="253"/>
                  </a:lnTo>
                  <a:lnTo>
                    <a:pt x="128" y="287"/>
                  </a:lnTo>
                  <a:lnTo>
                    <a:pt x="149" y="321"/>
                  </a:lnTo>
                  <a:lnTo>
                    <a:pt x="170" y="353"/>
                  </a:lnTo>
                  <a:lnTo>
                    <a:pt x="193" y="384"/>
                  </a:lnTo>
                  <a:lnTo>
                    <a:pt x="217" y="416"/>
                  </a:lnTo>
                  <a:lnTo>
                    <a:pt x="241" y="446"/>
                  </a:lnTo>
                  <a:lnTo>
                    <a:pt x="266" y="475"/>
                  </a:lnTo>
                  <a:lnTo>
                    <a:pt x="293" y="505"/>
                  </a:lnTo>
                  <a:lnTo>
                    <a:pt x="319" y="531"/>
                  </a:lnTo>
                  <a:lnTo>
                    <a:pt x="348" y="560"/>
                  </a:lnTo>
                  <a:lnTo>
                    <a:pt x="376" y="585"/>
                  </a:lnTo>
                  <a:lnTo>
                    <a:pt x="406" y="611"/>
                  </a:lnTo>
                  <a:lnTo>
                    <a:pt x="436" y="634"/>
                  </a:lnTo>
                  <a:lnTo>
                    <a:pt x="466" y="659"/>
                  </a:lnTo>
                  <a:lnTo>
                    <a:pt x="498" y="680"/>
                  </a:lnTo>
                  <a:lnTo>
                    <a:pt x="530" y="701"/>
                  </a:lnTo>
                  <a:lnTo>
                    <a:pt x="564" y="723"/>
                  </a:lnTo>
                  <a:lnTo>
                    <a:pt x="597" y="742"/>
                  </a:lnTo>
                  <a:lnTo>
                    <a:pt x="633" y="762"/>
                  </a:lnTo>
                  <a:lnTo>
                    <a:pt x="666" y="779"/>
                  </a:lnTo>
                  <a:lnTo>
                    <a:pt x="702" y="795"/>
                  </a:lnTo>
                  <a:lnTo>
                    <a:pt x="739" y="811"/>
                  </a:lnTo>
                  <a:lnTo>
                    <a:pt x="776" y="825"/>
                  </a:lnTo>
                  <a:lnTo>
                    <a:pt x="813" y="838"/>
                  </a:lnTo>
                  <a:lnTo>
                    <a:pt x="851" y="850"/>
                  </a:lnTo>
                </a:path>
              </a:pathLst>
            </a:custGeom>
            <a:noFill/>
            <a:ln w="3175">
              <a:solidFill>
                <a:srgbClr val="000000"/>
              </a:solidFill>
              <a:round/>
              <a:headEnd/>
              <a:tailEnd/>
            </a:ln>
          </p:spPr>
          <p:txBody>
            <a:bodyPr/>
            <a:lstStyle/>
            <a:p>
              <a:endParaRPr lang="en-US"/>
            </a:p>
          </p:txBody>
        </p:sp>
        <p:sp>
          <p:nvSpPr>
            <p:cNvPr id="68623" name="Freeform 14"/>
            <p:cNvSpPr>
              <a:spLocks/>
            </p:cNvSpPr>
            <p:nvPr/>
          </p:nvSpPr>
          <p:spPr bwMode="auto">
            <a:xfrm>
              <a:off x="5161" y="4695"/>
              <a:ext cx="851" cy="850"/>
            </a:xfrm>
            <a:custGeom>
              <a:avLst/>
              <a:gdLst>
                <a:gd name="T0" fmla="*/ 851 w 851"/>
                <a:gd name="T1" fmla="*/ 0 h 850"/>
                <a:gd name="T2" fmla="*/ 813 w 851"/>
                <a:gd name="T3" fmla="*/ 13 h 850"/>
                <a:gd name="T4" fmla="*/ 776 w 851"/>
                <a:gd name="T5" fmla="*/ 27 h 850"/>
                <a:gd name="T6" fmla="*/ 739 w 851"/>
                <a:gd name="T7" fmla="*/ 41 h 850"/>
                <a:gd name="T8" fmla="*/ 702 w 851"/>
                <a:gd name="T9" fmla="*/ 57 h 850"/>
                <a:gd name="T10" fmla="*/ 666 w 851"/>
                <a:gd name="T11" fmla="*/ 73 h 850"/>
                <a:gd name="T12" fmla="*/ 633 w 851"/>
                <a:gd name="T13" fmla="*/ 90 h 850"/>
                <a:gd name="T14" fmla="*/ 597 w 851"/>
                <a:gd name="T15" fmla="*/ 108 h 850"/>
                <a:gd name="T16" fmla="*/ 564 w 851"/>
                <a:gd name="T17" fmla="*/ 128 h 850"/>
                <a:gd name="T18" fmla="*/ 530 w 851"/>
                <a:gd name="T19" fmla="*/ 149 h 850"/>
                <a:gd name="T20" fmla="*/ 498 w 851"/>
                <a:gd name="T21" fmla="*/ 170 h 850"/>
                <a:gd name="T22" fmla="*/ 466 w 851"/>
                <a:gd name="T23" fmla="*/ 193 h 850"/>
                <a:gd name="T24" fmla="*/ 436 w 851"/>
                <a:gd name="T25" fmla="*/ 216 h 850"/>
                <a:gd name="T26" fmla="*/ 406 w 851"/>
                <a:gd name="T27" fmla="*/ 241 h 850"/>
                <a:gd name="T28" fmla="*/ 376 w 851"/>
                <a:gd name="T29" fmla="*/ 266 h 850"/>
                <a:gd name="T30" fmla="*/ 348 w 851"/>
                <a:gd name="T31" fmla="*/ 292 h 850"/>
                <a:gd name="T32" fmla="*/ 319 w 851"/>
                <a:gd name="T33" fmla="*/ 319 h 850"/>
                <a:gd name="T34" fmla="*/ 293 w 851"/>
                <a:gd name="T35" fmla="*/ 347 h 850"/>
                <a:gd name="T36" fmla="*/ 266 w 851"/>
                <a:gd name="T37" fmla="*/ 376 h 850"/>
                <a:gd name="T38" fmla="*/ 241 w 851"/>
                <a:gd name="T39" fmla="*/ 406 h 850"/>
                <a:gd name="T40" fmla="*/ 217 w 851"/>
                <a:gd name="T41" fmla="*/ 436 h 850"/>
                <a:gd name="T42" fmla="*/ 193 w 851"/>
                <a:gd name="T43" fmla="*/ 466 h 850"/>
                <a:gd name="T44" fmla="*/ 170 w 851"/>
                <a:gd name="T45" fmla="*/ 498 h 850"/>
                <a:gd name="T46" fmla="*/ 149 w 851"/>
                <a:gd name="T47" fmla="*/ 530 h 850"/>
                <a:gd name="T48" fmla="*/ 128 w 851"/>
                <a:gd name="T49" fmla="*/ 563 h 850"/>
                <a:gd name="T50" fmla="*/ 108 w 851"/>
                <a:gd name="T51" fmla="*/ 597 h 850"/>
                <a:gd name="T52" fmla="*/ 91 w 851"/>
                <a:gd name="T53" fmla="*/ 632 h 850"/>
                <a:gd name="T54" fmla="*/ 73 w 851"/>
                <a:gd name="T55" fmla="*/ 666 h 850"/>
                <a:gd name="T56" fmla="*/ 57 w 851"/>
                <a:gd name="T57" fmla="*/ 701 h 850"/>
                <a:gd name="T58" fmla="*/ 41 w 851"/>
                <a:gd name="T59" fmla="*/ 739 h 850"/>
                <a:gd name="T60" fmla="*/ 27 w 851"/>
                <a:gd name="T61" fmla="*/ 776 h 850"/>
                <a:gd name="T62" fmla="*/ 13 w 851"/>
                <a:gd name="T63" fmla="*/ 813 h 850"/>
                <a:gd name="T64" fmla="*/ 0 w 851"/>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1"/>
                <a:gd name="T100" fmla="*/ 0 h 850"/>
                <a:gd name="T101" fmla="*/ 851 w 851"/>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1" h="850">
                  <a:moveTo>
                    <a:pt x="851" y="0"/>
                  </a:moveTo>
                  <a:lnTo>
                    <a:pt x="813" y="13"/>
                  </a:lnTo>
                  <a:lnTo>
                    <a:pt x="776" y="27"/>
                  </a:lnTo>
                  <a:lnTo>
                    <a:pt x="739" y="41"/>
                  </a:lnTo>
                  <a:lnTo>
                    <a:pt x="702" y="57"/>
                  </a:lnTo>
                  <a:lnTo>
                    <a:pt x="666" y="73"/>
                  </a:lnTo>
                  <a:lnTo>
                    <a:pt x="633" y="90"/>
                  </a:lnTo>
                  <a:lnTo>
                    <a:pt x="597" y="108"/>
                  </a:lnTo>
                  <a:lnTo>
                    <a:pt x="564" y="128"/>
                  </a:lnTo>
                  <a:lnTo>
                    <a:pt x="530" y="149"/>
                  </a:lnTo>
                  <a:lnTo>
                    <a:pt x="498" y="170"/>
                  </a:lnTo>
                  <a:lnTo>
                    <a:pt x="466" y="193"/>
                  </a:lnTo>
                  <a:lnTo>
                    <a:pt x="436" y="216"/>
                  </a:lnTo>
                  <a:lnTo>
                    <a:pt x="406" y="241"/>
                  </a:lnTo>
                  <a:lnTo>
                    <a:pt x="376" y="266"/>
                  </a:lnTo>
                  <a:lnTo>
                    <a:pt x="348" y="292"/>
                  </a:lnTo>
                  <a:lnTo>
                    <a:pt x="319" y="319"/>
                  </a:lnTo>
                  <a:lnTo>
                    <a:pt x="293" y="347"/>
                  </a:lnTo>
                  <a:lnTo>
                    <a:pt x="266" y="376"/>
                  </a:lnTo>
                  <a:lnTo>
                    <a:pt x="241" y="406"/>
                  </a:lnTo>
                  <a:lnTo>
                    <a:pt x="217" y="436"/>
                  </a:lnTo>
                  <a:lnTo>
                    <a:pt x="193" y="466"/>
                  </a:lnTo>
                  <a:lnTo>
                    <a:pt x="170" y="498"/>
                  </a:lnTo>
                  <a:lnTo>
                    <a:pt x="149" y="530"/>
                  </a:lnTo>
                  <a:lnTo>
                    <a:pt x="128" y="563"/>
                  </a:lnTo>
                  <a:lnTo>
                    <a:pt x="108" y="597"/>
                  </a:lnTo>
                  <a:lnTo>
                    <a:pt x="91" y="632"/>
                  </a:lnTo>
                  <a:lnTo>
                    <a:pt x="73" y="666"/>
                  </a:lnTo>
                  <a:lnTo>
                    <a:pt x="57" y="701"/>
                  </a:lnTo>
                  <a:lnTo>
                    <a:pt x="41" y="739"/>
                  </a:lnTo>
                  <a:lnTo>
                    <a:pt x="27" y="776"/>
                  </a:lnTo>
                  <a:lnTo>
                    <a:pt x="13" y="813"/>
                  </a:lnTo>
                  <a:lnTo>
                    <a:pt x="0" y="850"/>
                  </a:lnTo>
                </a:path>
              </a:pathLst>
            </a:custGeom>
            <a:noFill/>
            <a:ln w="3175">
              <a:solidFill>
                <a:srgbClr val="000000"/>
              </a:solidFill>
              <a:round/>
              <a:headEnd/>
              <a:tailEnd/>
            </a:ln>
          </p:spPr>
          <p:txBody>
            <a:bodyPr/>
            <a:lstStyle/>
            <a:p>
              <a:endParaRPr lang="en-US"/>
            </a:p>
          </p:txBody>
        </p:sp>
        <p:sp>
          <p:nvSpPr>
            <p:cNvPr id="68624" name="Line 15"/>
            <p:cNvSpPr>
              <a:spLocks noChangeShapeType="1"/>
            </p:cNvSpPr>
            <p:nvPr/>
          </p:nvSpPr>
          <p:spPr bwMode="auto">
            <a:xfrm>
              <a:off x="4311" y="4695"/>
              <a:ext cx="850" cy="850"/>
            </a:xfrm>
            <a:prstGeom prst="line">
              <a:avLst/>
            </a:prstGeom>
            <a:noFill/>
            <a:ln w="3175">
              <a:solidFill>
                <a:srgbClr val="000000"/>
              </a:solidFill>
              <a:round/>
              <a:headEnd/>
              <a:tailEnd/>
            </a:ln>
          </p:spPr>
          <p:txBody>
            <a:bodyPr/>
            <a:lstStyle/>
            <a:p>
              <a:endParaRPr lang="en-US"/>
            </a:p>
          </p:txBody>
        </p:sp>
        <p:sp>
          <p:nvSpPr>
            <p:cNvPr id="68625" name="Line 16"/>
            <p:cNvSpPr>
              <a:spLocks noChangeShapeType="1"/>
            </p:cNvSpPr>
            <p:nvPr/>
          </p:nvSpPr>
          <p:spPr bwMode="auto">
            <a:xfrm flipH="1">
              <a:off x="4311" y="3845"/>
              <a:ext cx="850" cy="850"/>
            </a:xfrm>
            <a:prstGeom prst="line">
              <a:avLst/>
            </a:prstGeom>
            <a:noFill/>
            <a:ln w="3175">
              <a:solidFill>
                <a:srgbClr val="000000"/>
              </a:solidFill>
              <a:round/>
              <a:headEnd/>
              <a:tailEnd/>
            </a:ln>
          </p:spPr>
          <p:txBody>
            <a:bodyPr/>
            <a:lstStyle/>
            <a:p>
              <a:endParaRPr lang="en-US"/>
            </a:p>
          </p:txBody>
        </p:sp>
        <p:sp>
          <p:nvSpPr>
            <p:cNvPr id="68626" name="Line 17"/>
            <p:cNvSpPr>
              <a:spLocks noChangeShapeType="1"/>
            </p:cNvSpPr>
            <p:nvPr/>
          </p:nvSpPr>
          <p:spPr bwMode="auto">
            <a:xfrm>
              <a:off x="4311" y="4695"/>
              <a:ext cx="1701" cy="1"/>
            </a:xfrm>
            <a:prstGeom prst="line">
              <a:avLst/>
            </a:prstGeom>
            <a:noFill/>
            <a:ln w="3175">
              <a:solidFill>
                <a:srgbClr val="000000"/>
              </a:solidFill>
              <a:round/>
              <a:headEnd/>
              <a:tailEnd/>
            </a:ln>
          </p:spPr>
          <p:txBody>
            <a:bodyPr/>
            <a:lstStyle/>
            <a:p>
              <a:endParaRPr lang="en-US"/>
            </a:p>
          </p:txBody>
        </p:sp>
        <p:sp>
          <p:nvSpPr>
            <p:cNvPr id="68627" name="Freeform 18"/>
            <p:cNvSpPr>
              <a:spLocks/>
            </p:cNvSpPr>
            <p:nvPr/>
          </p:nvSpPr>
          <p:spPr bwMode="auto">
            <a:xfrm>
              <a:off x="5161" y="3845"/>
              <a:ext cx="851" cy="850"/>
            </a:xfrm>
            <a:custGeom>
              <a:avLst/>
              <a:gdLst>
                <a:gd name="T0" fmla="*/ 0 w 851"/>
                <a:gd name="T1" fmla="*/ 0 h 850"/>
                <a:gd name="T2" fmla="*/ 22 w 851"/>
                <a:gd name="T3" fmla="*/ 2 h 850"/>
                <a:gd name="T4" fmla="*/ 43 w 851"/>
                <a:gd name="T5" fmla="*/ 4 h 850"/>
                <a:gd name="T6" fmla="*/ 64 w 851"/>
                <a:gd name="T7" fmla="*/ 7 h 850"/>
                <a:gd name="T8" fmla="*/ 85 w 851"/>
                <a:gd name="T9" fmla="*/ 9 h 850"/>
                <a:gd name="T10" fmla="*/ 107 w 851"/>
                <a:gd name="T11" fmla="*/ 13 h 850"/>
                <a:gd name="T12" fmla="*/ 126 w 851"/>
                <a:gd name="T13" fmla="*/ 16 h 850"/>
                <a:gd name="T14" fmla="*/ 147 w 851"/>
                <a:gd name="T15" fmla="*/ 21 h 850"/>
                <a:gd name="T16" fmla="*/ 167 w 851"/>
                <a:gd name="T17" fmla="*/ 27 h 850"/>
                <a:gd name="T18" fmla="*/ 188 w 851"/>
                <a:gd name="T19" fmla="*/ 32 h 850"/>
                <a:gd name="T20" fmla="*/ 208 w 851"/>
                <a:gd name="T21" fmla="*/ 37 h 850"/>
                <a:gd name="T22" fmla="*/ 247 w 851"/>
                <a:gd name="T23" fmla="*/ 50 h 850"/>
                <a:gd name="T24" fmla="*/ 286 w 851"/>
                <a:gd name="T25" fmla="*/ 64 h 850"/>
                <a:gd name="T26" fmla="*/ 323 w 851"/>
                <a:gd name="T27" fmla="*/ 80 h 850"/>
                <a:gd name="T28" fmla="*/ 360 w 851"/>
                <a:gd name="T29" fmla="*/ 98 h 850"/>
                <a:gd name="T30" fmla="*/ 395 w 851"/>
                <a:gd name="T31" fmla="*/ 117 h 850"/>
                <a:gd name="T32" fmla="*/ 431 w 851"/>
                <a:gd name="T33" fmla="*/ 138 h 850"/>
                <a:gd name="T34" fmla="*/ 465 w 851"/>
                <a:gd name="T35" fmla="*/ 161 h 850"/>
                <a:gd name="T36" fmla="*/ 496 w 851"/>
                <a:gd name="T37" fmla="*/ 184 h 850"/>
                <a:gd name="T38" fmla="*/ 528 w 851"/>
                <a:gd name="T39" fmla="*/ 209 h 850"/>
                <a:gd name="T40" fmla="*/ 558 w 851"/>
                <a:gd name="T41" fmla="*/ 236 h 850"/>
                <a:gd name="T42" fmla="*/ 587 w 851"/>
                <a:gd name="T43" fmla="*/ 264 h 850"/>
                <a:gd name="T44" fmla="*/ 615 w 851"/>
                <a:gd name="T45" fmla="*/ 292 h 850"/>
                <a:gd name="T46" fmla="*/ 642 w 851"/>
                <a:gd name="T47" fmla="*/ 324 h 850"/>
                <a:gd name="T48" fmla="*/ 666 w 851"/>
                <a:gd name="T49" fmla="*/ 354 h 850"/>
                <a:gd name="T50" fmla="*/ 691 w 851"/>
                <a:gd name="T51" fmla="*/ 388 h 850"/>
                <a:gd name="T52" fmla="*/ 712 w 851"/>
                <a:gd name="T53" fmla="*/ 422 h 850"/>
                <a:gd name="T54" fmla="*/ 734 w 851"/>
                <a:gd name="T55" fmla="*/ 455 h 850"/>
                <a:gd name="T56" fmla="*/ 753 w 851"/>
                <a:gd name="T57" fmla="*/ 492 h 850"/>
                <a:gd name="T58" fmla="*/ 771 w 851"/>
                <a:gd name="T59" fmla="*/ 528 h 850"/>
                <a:gd name="T60" fmla="*/ 787 w 851"/>
                <a:gd name="T61" fmla="*/ 567 h 850"/>
                <a:gd name="T62" fmla="*/ 801 w 851"/>
                <a:gd name="T63" fmla="*/ 604 h 850"/>
                <a:gd name="T64" fmla="*/ 815 w 851"/>
                <a:gd name="T65" fmla="*/ 643 h 850"/>
                <a:gd name="T66" fmla="*/ 821 w 851"/>
                <a:gd name="T67" fmla="*/ 664 h 850"/>
                <a:gd name="T68" fmla="*/ 826 w 851"/>
                <a:gd name="T69" fmla="*/ 684 h 850"/>
                <a:gd name="T70" fmla="*/ 829 w 851"/>
                <a:gd name="T71" fmla="*/ 703 h 850"/>
                <a:gd name="T72" fmla="*/ 835 w 851"/>
                <a:gd name="T73" fmla="*/ 724 h 850"/>
                <a:gd name="T74" fmla="*/ 838 w 851"/>
                <a:gd name="T75" fmla="*/ 746 h 850"/>
                <a:gd name="T76" fmla="*/ 842 w 851"/>
                <a:gd name="T77" fmla="*/ 765 h 850"/>
                <a:gd name="T78" fmla="*/ 845 w 851"/>
                <a:gd name="T79" fmla="*/ 786 h 850"/>
                <a:gd name="T80" fmla="*/ 847 w 851"/>
                <a:gd name="T81" fmla="*/ 808 h 850"/>
                <a:gd name="T82" fmla="*/ 849 w 851"/>
                <a:gd name="T83" fmla="*/ 829 h 850"/>
                <a:gd name="T84" fmla="*/ 851 w 851"/>
                <a:gd name="T85" fmla="*/ 850 h 85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1"/>
                <a:gd name="T130" fmla="*/ 0 h 850"/>
                <a:gd name="T131" fmla="*/ 851 w 851"/>
                <a:gd name="T132" fmla="*/ 850 h 85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1" h="850">
                  <a:moveTo>
                    <a:pt x="0" y="0"/>
                  </a:moveTo>
                  <a:lnTo>
                    <a:pt x="22" y="2"/>
                  </a:lnTo>
                  <a:lnTo>
                    <a:pt x="43" y="4"/>
                  </a:lnTo>
                  <a:lnTo>
                    <a:pt x="64" y="7"/>
                  </a:lnTo>
                  <a:lnTo>
                    <a:pt x="85" y="9"/>
                  </a:lnTo>
                  <a:lnTo>
                    <a:pt x="107" y="13"/>
                  </a:lnTo>
                  <a:lnTo>
                    <a:pt x="126" y="16"/>
                  </a:lnTo>
                  <a:lnTo>
                    <a:pt x="147" y="21"/>
                  </a:lnTo>
                  <a:lnTo>
                    <a:pt x="167" y="27"/>
                  </a:lnTo>
                  <a:lnTo>
                    <a:pt x="188" y="32"/>
                  </a:lnTo>
                  <a:lnTo>
                    <a:pt x="208" y="37"/>
                  </a:lnTo>
                  <a:lnTo>
                    <a:pt x="247" y="50"/>
                  </a:lnTo>
                  <a:lnTo>
                    <a:pt x="286" y="64"/>
                  </a:lnTo>
                  <a:lnTo>
                    <a:pt x="323" y="80"/>
                  </a:lnTo>
                  <a:lnTo>
                    <a:pt x="360" y="98"/>
                  </a:lnTo>
                  <a:lnTo>
                    <a:pt x="395" y="117"/>
                  </a:lnTo>
                  <a:lnTo>
                    <a:pt x="431" y="138"/>
                  </a:lnTo>
                  <a:lnTo>
                    <a:pt x="465" y="161"/>
                  </a:lnTo>
                  <a:lnTo>
                    <a:pt x="496" y="184"/>
                  </a:lnTo>
                  <a:lnTo>
                    <a:pt x="528" y="209"/>
                  </a:lnTo>
                  <a:lnTo>
                    <a:pt x="558" y="236"/>
                  </a:lnTo>
                  <a:lnTo>
                    <a:pt x="587" y="264"/>
                  </a:lnTo>
                  <a:lnTo>
                    <a:pt x="615" y="292"/>
                  </a:lnTo>
                  <a:lnTo>
                    <a:pt x="642" y="324"/>
                  </a:lnTo>
                  <a:lnTo>
                    <a:pt x="666" y="354"/>
                  </a:lnTo>
                  <a:lnTo>
                    <a:pt x="691" y="388"/>
                  </a:lnTo>
                  <a:lnTo>
                    <a:pt x="712" y="422"/>
                  </a:lnTo>
                  <a:lnTo>
                    <a:pt x="734" y="455"/>
                  </a:lnTo>
                  <a:lnTo>
                    <a:pt x="753" y="492"/>
                  </a:lnTo>
                  <a:lnTo>
                    <a:pt x="771" y="528"/>
                  </a:lnTo>
                  <a:lnTo>
                    <a:pt x="787" y="567"/>
                  </a:lnTo>
                  <a:lnTo>
                    <a:pt x="801" y="604"/>
                  </a:lnTo>
                  <a:lnTo>
                    <a:pt x="815" y="643"/>
                  </a:lnTo>
                  <a:lnTo>
                    <a:pt x="821" y="664"/>
                  </a:lnTo>
                  <a:lnTo>
                    <a:pt x="826" y="684"/>
                  </a:lnTo>
                  <a:lnTo>
                    <a:pt x="829" y="703"/>
                  </a:lnTo>
                  <a:lnTo>
                    <a:pt x="835" y="724"/>
                  </a:lnTo>
                  <a:lnTo>
                    <a:pt x="838" y="746"/>
                  </a:lnTo>
                  <a:lnTo>
                    <a:pt x="842" y="765"/>
                  </a:lnTo>
                  <a:lnTo>
                    <a:pt x="845" y="786"/>
                  </a:lnTo>
                  <a:lnTo>
                    <a:pt x="847" y="808"/>
                  </a:lnTo>
                  <a:lnTo>
                    <a:pt x="849" y="829"/>
                  </a:lnTo>
                  <a:lnTo>
                    <a:pt x="851" y="850"/>
                  </a:lnTo>
                </a:path>
              </a:pathLst>
            </a:custGeom>
            <a:noFill/>
            <a:ln w="3175">
              <a:solidFill>
                <a:srgbClr val="000000"/>
              </a:solidFill>
              <a:round/>
              <a:headEnd/>
              <a:tailEnd/>
            </a:ln>
          </p:spPr>
          <p:txBody>
            <a:bodyPr/>
            <a:lstStyle/>
            <a:p>
              <a:endParaRPr lang="en-US"/>
            </a:p>
          </p:txBody>
        </p:sp>
        <p:sp>
          <p:nvSpPr>
            <p:cNvPr id="68628" name="Freeform 19"/>
            <p:cNvSpPr>
              <a:spLocks/>
            </p:cNvSpPr>
            <p:nvPr/>
          </p:nvSpPr>
          <p:spPr bwMode="auto">
            <a:xfrm>
              <a:off x="5161" y="4695"/>
              <a:ext cx="851" cy="850"/>
            </a:xfrm>
            <a:custGeom>
              <a:avLst/>
              <a:gdLst>
                <a:gd name="T0" fmla="*/ 851 w 851"/>
                <a:gd name="T1" fmla="*/ 0 h 850"/>
                <a:gd name="T2" fmla="*/ 838 w 851"/>
                <a:gd name="T3" fmla="*/ 39 h 850"/>
                <a:gd name="T4" fmla="*/ 826 w 851"/>
                <a:gd name="T5" fmla="*/ 76 h 850"/>
                <a:gd name="T6" fmla="*/ 812 w 851"/>
                <a:gd name="T7" fmla="*/ 113 h 850"/>
                <a:gd name="T8" fmla="*/ 796 w 851"/>
                <a:gd name="T9" fmla="*/ 149 h 850"/>
                <a:gd name="T10" fmla="*/ 780 w 851"/>
                <a:gd name="T11" fmla="*/ 184 h 850"/>
                <a:gd name="T12" fmla="*/ 762 w 851"/>
                <a:gd name="T13" fmla="*/ 220 h 850"/>
                <a:gd name="T14" fmla="*/ 743 w 851"/>
                <a:gd name="T15" fmla="*/ 253 h 850"/>
                <a:gd name="T16" fmla="*/ 723 w 851"/>
                <a:gd name="T17" fmla="*/ 287 h 850"/>
                <a:gd name="T18" fmla="*/ 702 w 851"/>
                <a:gd name="T19" fmla="*/ 321 h 850"/>
                <a:gd name="T20" fmla="*/ 681 w 851"/>
                <a:gd name="T21" fmla="*/ 352 h 850"/>
                <a:gd name="T22" fmla="*/ 659 w 851"/>
                <a:gd name="T23" fmla="*/ 384 h 850"/>
                <a:gd name="T24" fmla="*/ 635 w 851"/>
                <a:gd name="T25" fmla="*/ 416 h 850"/>
                <a:gd name="T26" fmla="*/ 612 w 851"/>
                <a:gd name="T27" fmla="*/ 446 h 850"/>
                <a:gd name="T28" fmla="*/ 585 w 851"/>
                <a:gd name="T29" fmla="*/ 475 h 850"/>
                <a:gd name="T30" fmla="*/ 560 w 851"/>
                <a:gd name="T31" fmla="*/ 505 h 850"/>
                <a:gd name="T32" fmla="*/ 532 w 851"/>
                <a:gd name="T33" fmla="*/ 531 h 850"/>
                <a:gd name="T34" fmla="*/ 505 w 851"/>
                <a:gd name="T35" fmla="*/ 560 h 850"/>
                <a:gd name="T36" fmla="*/ 475 w 851"/>
                <a:gd name="T37" fmla="*/ 584 h 850"/>
                <a:gd name="T38" fmla="*/ 447 w 851"/>
                <a:gd name="T39" fmla="*/ 611 h 850"/>
                <a:gd name="T40" fmla="*/ 417 w 851"/>
                <a:gd name="T41" fmla="*/ 634 h 850"/>
                <a:gd name="T42" fmla="*/ 385 w 851"/>
                <a:gd name="T43" fmla="*/ 659 h 850"/>
                <a:gd name="T44" fmla="*/ 353 w 851"/>
                <a:gd name="T45" fmla="*/ 680 h 850"/>
                <a:gd name="T46" fmla="*/ 321 w 851"/>
                <a:gd name="T47" fmla="*/ 701 h 850"/>
                <a:gd name="T48" fmla="*/ 287 w 851"/>
                <a:gd name="T49" fmla="*/ 723 h 850"/>
                <a:gd name="T50" fmla="*/ 254 w 851"/>
                <a:gd name="T51" fmla="*/ 742 h 850"/>
                <a:gd name="T52" fmla="*/ 220 w 851"/>
                <a:gd name="T53" fmla="*/ 762 h 850"/>
                <a:gd name="T54" fmla="*/ 185 w 851"/>
                <a:gd name="T55" fmla="*/ 779 h 850"/>
                <a:gd name="T56" fmla="*/ 149 w 851"/>
                <a:gd name="T57" fmla="*/ 795 h 850"/>
                <a:gd name="T58" fmla="*/ 114 w 851"/>
                <a:gd name="T59" fmla="*/ 811 h 850"/>
                <a:gd name="T60" fmla="*/ 77 w 851"/>
                <a:gd name="T61" fmla="*/ 825 h 850"/>
                <a:gd name="T62" fmla="*/ 39 w 851"/>
                <a:gd name="T63" fmla="*/ 838 h 850"/>
                <a:gd name="T64" fmla="*/ 0 w 851"/>
                <a:gd name="T65" fmla="*/ 850 h 8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1"/>
                <a:gd name="T100" fmla="*/ 0 h 850"/>
                <a:gd name="T101" fmla="*/ 851 w 851"/>
                <a:gd name="T102" fmla="*/ 850 h 8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1" h="850">
                  <a:moveTo>
                    <a:pt x="851" y="0"/>
                  </a:moveTo>
                  <a:lnTo>
                    <a:pt x="838" y="39"/>
                  </a:lnTo>
                  <a:lnTo>
                    <a:pt x="826" y="76"/>
                  </a:lnTo>
                  <a:lnTo>
                    <a:pt x="812" y="113"/>
                  </a:lnTo>
                  <a:lnTo>
                    <a:pt x="796" y="149"/>
                  </a:lnTo>
                  <a:lnTo>
                    <a:pt x="780" y="184"/>
                  </a:lnTo>
                  <a:lnTo>
                    <a:pt x="762" y="220"/>
                  </a:lnTo>
                  <a:lnTo>
                    <a:pt x="743" y="253"/>
                  </a:lnTo>
                  <a:lnTo>
                    <a:pt x="723" y="287"/>
                  </a:lnTo>
                  <a:lnTo>
                    <a:pt x="702" y="321"/>
                  </a:lnTo>
                  <a:lnTo>
                    <a:pt x="681" y="352"/>
                  </a:lnTo>
                  <a:lnTo>
                    <a:pt x="659" y="384"/>
                  </a:lnTo>
                  <a:lnTo>
                    <a:pt x="635" y="416"/>
                  </a:lnTo>
                  <a:lnTo>
                    <a:pt x="612" y="446"/>
                  </a:lnTo>
                  <a:lnTo>
                    <a:pt x="585" y="475"/>
                  </a:lnTo>
                  <a:lnTo>
                    <a:pt x="560" y="505"/>
                  </a:lnTo>
                  <a:lnTo>
                    <a:pt x="532" y="531"/>
                  </a:lnTo>
                  <a:lnTo>
                    <a:pt x="505" y="560"/>
                  </a:lnTo>
                  <a:lnTo>
                    <a:pt x="475" y="584"/>
                  </a:lnTo>
                  <a:lnTo>
                    <a:pt x="447" y="611"/>
                  </a:lnTo>
                  <a:lnTo>
                    <a:pt x="417" y="634"/>
                  </a:lnTo>
                  <a:lnTo>
                    <a:pt x="385" y="659"/>
                  </a:lnTo>
                  <a:lnTo>
                    <a:pt x="353" y="680"/>
                  </a:lnTo>
                  <a:lnTo>
                    <a:pt x="321" y="701"/>
                  </a:lnTo>
                  <a:lnTo>
                    <a:pt x="287" y="723"/>
                  </a:lnTo>
                  <a:lnTo>
                    <a:pt x="254" y="742"/>
                  </a:lnTo>
                  <a:lnTo>
                    <a:pt x="220" y="762"/>
                  </a:lnTo>
                  <a:lnTo>
                    <a:pt x="185" y="779"/>
                  </a:lnTo>
                  <a:lnTo>
                    <a:pt x="149" y="795"/>
                  </a:lnTo>
                  <a:lnTo>
                    <a:pt x="114" y="811"/>
                  </a:lnTo>
                  <a:lnTo>
                    <a:pt x="77" y="825"/>
                  </a:lnTo>
                  <a:lnTo>
                    <a:pt x="39" y="838"/>
                  </a:lnTo>
                  <a:lnTo>
                    <a:pt x="0" y="850"/>
                  </a:lnTo>
                </a:path>
              </a:pathLst>
            </a:custGeom>
            <a:noFill/>
            <a:ln w="3175">
              <a:solidFill>
                <a:srgbClr val="000000"/>
              </a:solidFill>
              <a:round/>
              <a:headEnd/>
              <a:tailEnd/>
            </a:ln>
          </p:spPr>
          <p:txBody>
            <a:bodyPr/>
            <a:lstStyle/>
            <a:p>
              <a:endParaRPr lang="en-US"/>
            </a:p>
          </p:txBody>
        </p:sp>
        <p:sp>
          <p:nvSpPr>
            <p:cNvPr id="68629" name="Rectangle 20"/>
            <p:cNvSpPr>
              <a:spLocks noChangeArrowheads="1"/>
            </p:cNvSpPr>
            <p:nvPr/>
          </p:nvSpPr>
          <p:spPr bwMode="auto">
            <a:xfrm>
              <a:off x="5096" y="3517"/>
              <a:ext cx="99" cy="278"/>
            </a:xfrm>
            <a:prstGeom prst="rect">
              <a:avLst/>
            </a:prstGeom>
            <a:noFill/>
            <a:ln w="9525">
              <a:noFill/>
              <a:miter lim="800000"/>
              <a:headEnd/>
              <a:tailEnd/>
            </a:ln>
          </p:spPr>
          <p:txBody>
            <a:bodyPr wrap="none" lIns="0" tIns="0" rIns="0" bIns="0">
              <a:spAutoFit/>
            </a:bodyPr>
            <a:lstStyle/>
            <a:p>
              <a:r>
                <a:rPr lang="en-US" sz="2000">
                  <a:solidFill>
                    <a:srgbClr val="000000"/>
                  </a:solidFill>
                </a:rPr>
                <a:t>1</a:t>
              </a:r>
              <a:endParaRPr lang="en-US" sz="2000"/>
            </a:p>
          </p:txBody>
        </p:sp>
        <p:sp>
          <p:nvSpPr>
            <p:cNvPr id="68630" name="Rectangle 21"/>
            <p:cNvSpPr>
              <a:spLocks noChangeArrowheads="1"/>
            </p:cNvSpPr>
            <p:nvPr/>
          </p:nvSpPr>
          <p:spPr bwMode="auto">
            <a:xfrm>
              <a:off x="4033" y="4554"/>
              <a:ext cx="98" cy="278"/>
            </a:xfrm>
            <a:prstGeom prst="rect">
              <a:avLst/>
            </a:prstGeom>
            <a:noFill/>
            <a:ln w="9525">
              <a:noFill/>
              <a:miter lim="800000"/>
              <a:headEnd/>
              <a:tailEnd/>
            </a:ln>
          </p:spPr>
          <p:txBody>
            <a:bodyPr wrap="none" lIns="0" tIns="0" rIns="0" bIns="0">
              <a:spAutoFit/>
            </a:bodyPr>
            <a:lstStyle/>
            <a:p>
              <a:r>
                <a:rPr lang="en-US" sz="2000">
                  <a:solidFill>
                    <a:srgbClr val="000000"/>
                  </a:solidFill>
                </a:rPr>
                <a:t>2</a:t>
              </a:r>
              <a:endParaRPr lang="en-US" sz="2000"/>
            </a:p>
          </p:txBody>
        </p:sp>
        <p:sp>
          <p:nvSpPr>
            <p:cNvPr id="68631" name="Rectangle 22"/>
            <p:cNvSpPr>
              <a:spLocks noChangeArrowheads="1"/>
            </p:cNvSpPr>
            <p:nvPr/>
          </p:nvSpPr>
          <p:spPr bwMode="auto">
            <a:xfrm>
              <a:off x="6157" y="4554"/>
              <a:ext cx="99" cy="278"/>
            </a:xfrm>
            <a:prstGeom prst="rect">
              <a:avLst/>
            </a:prstGeom>
            <a:noFill/>
            <a:ln w="9525">
              <a:noFill/>
              <a:miter lim="800000"/>
              <a:headEnd/>
              <a:tailEnd/>
            </a:ln>
          </p:spPr>
          <p:txBody>
            <a:bodyPr wrap="none" lIns="0" tIns="0" rIns="0" bIns="0">
              <a:spAutoFit/>
            </a:bodyPr>
            <a:lstStyle/>
            <a:p>
              <a:r>
                <a:rPr lang="en-US" sz="2000">
                  <a:solidFill>
                    <a:srgbClr val="000000"/>
                  </a:solidFill>
                </a:rPr>
                <a:t>3</a:t>
              </a:r>
              <a:endParaRPr lang="en-US" sz="2000"/>
            </a:p>
          </p:txBody>
        </p:sp>
        <p:sp>
          <p:nvSpPr>
            <p:cNvPr id="68632" name="Rectangle 23"/>
            <p:cNvSpPr>
              <a:spLocks noChangeArrowheads="1"/>
            </p:cNvSpPr>
            <p:nvPr/>
          </p:nvSpPr>
          <p:spPr bwMode="auto">
            <a:xfrm>
              <a:off x="5095" y="5596"/>
              <a:ext cx="99" cy="277"/>
            </a:xfrm>
            <a:prstGeom prst="rect">
              <a:avLst/>
            </a:prstGeom>
            <a:noFill/>
            <a:ln w="9525">
              <a:noFill/>
              <a:miter lim="800000"/>
              <a:headEnd/>
              <a:tailEnd/>
            </a:ln>
          </p:spPr>
          <p:txBody>
            <a:bodyPr wrap="none" lIns="0" tIns="0" rIns="0" bIns="0">
              <a:spAutoFit/>
            </a:bodyPr>
            <a:lstStyle/>
            <a:p>
              <a:r>
                <a:rPr lang="en-US" sz="2000">
                  <a:solidFill>
                    <a:srgbClr val="000000"/>
                  </a:solidFill>
                </a:rPr>
                <a:t>4</a:t>
              </a:r>
              <a:endParaRPr lang="en-US" sz="2000"/>
            </a:p>
          </p:txBody>
        </p:sp>
        <p:sp>
          <p:nvSpPr>
            <p:cNvPr id="68633" name="Rectangle 24"/>
            <p:cNvSpPr>
              <a:spLocks noChangeArrowheads="1"/>
            </p:cNvSpPr>
            <p:nvPr/>
          </p:nvSpPr>
          <p:spPr bwMode="auto">
            <a:xfrm>
              <a:off x="4627" y="3894"/>
              <a:ext cx="98" cy="278"/>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8634" name="Rectangle 25"/>
            <p:cNvSpPr>
              <a:spLocks noChangeArrowheads="1"/>
            </p:cNvSpPr>
            <p:nvPr/>
          </p:nvSpPr>
          <p:spPr bwMode="auto">
            <a:xfrm>
              <a:off x="4760" y="3999"/>
              <a:ext cx="99" cy="277"/>
            </a:xfrm>
            <a:prstGeom prst="rect">
              <a:avLst/>
            </a:prstGeom>
            <a:noFill/>
            <a:ln w="9525">
              <a:noFill/>
              <a:miter lim="800000"/>
              <a:headEnd/>
              <a:tailEnd/>
            </a:ln>
          </p:spPr>
          <p:txBody>
            <a:bodyPr wrap="none" lIns="0" tIns="0" rIns="0" bIns="0">
              <a:spAutoFit/>
            </a:bodyPr>
            <a:lstStyle/>
            <a:p>
              <a:r>
                <a:rPr lang="en-US" sz="2000">
                  <a:solidFill>
                    <a:srgbClr val="000000"/>
                  </a:solidFill>
                </a:rPr>
                <a:t>1</a:t>
              </a:r>
              <a:endParaRPr lang="en-US" sz="2000"/>
            </a:p>
          </p:txBody>
        </p:sp>
        <p:sp>
          <p:nvSpPr>
            <p:cNvPr id="68635" name="Rectangle 26"/>
            <p:cNvSpPr>
              <a:spLocks noChangeArrowheads="1"/>
            </p:cNvSpPr>
            <p:nvPr/>
          </p:nvSpPr>
          <p:spPr bwMode="auto">
            <a:xfrm>
              <a:off x="4893" y="4367"/>
              <a:ext cx="98" cy="278"/>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8636" name="Rectangle 27"/>
            <p:cNvSpPr>
              <a:spLocks noChangeArrowheads="1"/>
            </p:cNvSpPr>
            <p:nvPr/>
          </p:nvSpPr>
          <p:spPr bwMode="auto">
            <a:xfrm>
              <a:off x="5025" y="4472"/>
              <a:ext cx="98" cy="277"/>
            </a:xfrm>
            <a:prstGeom prst="rect">
              <a:avLst/>
            </a:prstGeom>
            <a:noFill/>
            <a:ln w="9525">
              <a:noFill/>
              <a:miter lim="800000"/>
              <a:headEnd/>
              <a:tailEnd/>
            </a:ln>
          </p:spPr>
          <p:txBody>
            <a:bodyPr wrap="none" lIns="0" tIns="0" rIns="0" bIns="0">
              <a:spAutoFit/>
            </a:bodyPr>
            <a:lstStyle/>
            <a:p>
              <a:r>
                <a:rPr lang="en-US" sz="2000">
                  <a:solidFill>
                    <a:srgbClr val="000000"/>
                  </a:solidFill>
                </a:rPr>
                <a:t>2</a:t>
              </a:r>
              <a:endParaRPr lang="en-US" sz="2000"/>
            </a:p>
          </p:txBody>
        </p:sp>
        <p:sp>
          <p:nvSpPr>
            <p:cNvPr id="68637" name="Rectangle 28"/>
            <p:cNvSpPr>
              <a:spLocks noChangeArrowheads="1"/>
            </p:cNvSpPr>
            <p:nvPr/>
          </p:nvSpPr>
          <p:spPr bwMode="auto">
            <a:xfrm>
              <a:off x="5214" y="4130"/>
              <a:ext cx="98" cy="278"/>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8638" name="Rectangle 29"/>
            <p:cNvSpPr>
              <a:spLocks noChangeArrowheads="1"/>
            </p:cNvSpPr>
            <p:nvPr/>
          </p:nvSpPr>
          <p:spPr bwMode="auto">
            <a:xfrm>
              <a:off x="5344" y="4236"/>
              <a:ext cx="98" cy="277"/>
            </a:xfrm>
            <a:prstGeom prst="rect">
              <a:avLst/>
            </a:prstGeom>
            <a:noFill/>
            <a:ln w="9525">
              <a:noFill/>
              <a:miter lim="800000"/>
              <a:headEnd/>
              <a:tailEnd/>
            </a:ln>
          </p:spPr>
          <p:txBody>
            <a:bodyPr wrap="none" lIns="0" tIns="0" rIns="0" bIns="0">
              <a:spAutoFit/>
            </a:bodyPr>
            <a:lstStyle/>
            <a:p>
              <a:r>
                <a:rPr lang="en-US" sz="2000">
                  <a:solidFill>
                    <a:srgbClr val="000000"/>
                  </a:solidFill>
                </a:rPr>
                <a:t>3</a:t>
              </a:r>
              <a:endParaRPr lang="en-US" sz="2000"/>
            </a:p>
          </p:txBody>
        </p:sp>
        <p:sp>
          <p:nvSpPr>
            <p:cNvPr id="68639" name="Rectangle 30"/>
            <p:cNvSpPr>
              <a:spLocks noChangeArrowheads="1"/>
            </p:cNvSpPr>
            <p:nvPr/>
          </p:nvSpPr>
          <p:spPr bwMode="auto">
            <a:xfrm>
              <a:off x="5744" y="3894"/>
              <a:ext cx="99" cy="278"/>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8640" name="Rectangle 31"/>
            <p:cNvSpPr>
              <a:spLocks noChangeArrowheads="1"/>
            </p:cNvSpPr>
            <p:nvPr/>
          </p:nvSpPr>
          <p:spPr bwMode="auto">
            <a:xfrm>
              <a:off x="5875" y="3999"/>
              <a:ext cx="98" cy="277"/>
            </a:xfrm>
            <a:prstGeom prst="rect">
              <a:avLst/>
            </a:prstGeom>
            <a:noFill/>
            <a:ln w="9525">
              <a:noFill/>
              <a:miter lim="800000"/>
              <a:headEnd/>
              <a:tailEnd/>
            </a:ln>
          </p:spPr>
          <p:txBody>
            <a:bodyPr wrap="none" lIns="0" tIns="0" rIns="0" bIns="0">
              <a:spAutoFit/>
            </a:bodyPr>
            <a:lstStyle/>
            <a:p>
              <a:r>
                <a:rPr lang="en-US" sz="2000">
                  <a:solidFill>
                    <a:srgbClr val="000000"/>
                  </a:solidFill>
                </a:rPr>
                <a:t>4</a:t>
              </a:r>
              <a:endParaRPr lang="en-US" sz="2000"/>
            </a:p>
          </p:txBody>
        </p:sp>
        <p:sp>
          <p:nvSpPr>
            <p:cNvPr id="68641" name="Rectangle 32"/>
            <p:cNvSpPr>
              <a:spLocks noChangeArrowheads="1"/>
            </p:cNvSpPr>
            <p:nvPr/>
          </p:nvSpPr>
          <p:spPr bwMode="auto">
            <a:xfrm>
              <a:off x="4469" y="4979"/>
              <a:ext cx="98" cy="278"/>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8642" name="Rectangle 33"/>
            <p:cNvSpPr>
              <a:spLocks noChangeArrowheads="1"/>
            </p:cNvSpPr>
            <p:nvPr/>
          </p:nvSpPr>
          <p:spPr bwMode="auto">
            <a:xfrm>
              <a:off x="4600" y="5086"/>
              <a:ext cx="98" cy="278"/>
            </a:xfrm>
            <a:prstGeom prst="rect">
              <a:avLst/>
            </a:prstGeom>
            <a:noFill/>
            <a:ln w="9525">
              <a:noFill/>
              <a:miter lim="800000"/>
              <a:headEnd/>
              <a:tailEnd/>
            </a:ln>
          </p:spPr>
          <p:txBody>
            <a:bodyPr wrap="none" lIns="0" tIns="0" rIns="0" bIns="0">
              <a:spAutoFit/>
            </a:bodyPr>
            <a:lstStyle/>
            <a:p>
              <a:r>
                <a:rPr lang="en-US" sz="2000">
                  <a:solidFill>
                    <a:srgbClr val="000000"/>
                  </a:solidFill>
                </a:rPr>
                <a:t>5</a:t>
              </a:r>
              <a:endParaRPr lang="en-US" sz="2000"/>
            </a:p>
          </p:txBody>
        </p:sp>
        <p:sp>
          <p:nvSpPr>
            <p:cNvPr id="68643" name="Rectangle 34"/>
            <p:cNvSpPr>
              <a:spLocks noChangeArrowheads="1"/>
            </p:cNvSpPr>
            <p:nvPr/>
          </p:nvSpPr>
          <p:spPr bwMode="auto">
            <a:xfrm>
              <a:off x="5214" y="4791"/>
              <a:ext cx="98" cy="278"/>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8644" name="Rectangle 35"/>
            <p:cNvSpPr>
              <a:spLocks noChangeArrowheads="1"/>
            </p:cNvSpPr>
            <p:nvPr/>
          </p:nvSpPr>
          <p:spPr bwMode="auto">
            <a:xfrm>
              <a:off x="5344" y="4897"/>
              <a:ext cx="98" cy="277"/>
            </a:xfrm>
            <a:prstGeom prst="rect">
              <a:avLst/>
            </a:prstGeom>
            <a:noFill/>
            <a:ln w="9525">
              <a:noFill/>
              <a:miter lim="800000"/>
              <a:headEnd/>
              <a:tailEnd/>
            </a:ln>
          </p:spPr>
          <p:txBody>
            <a:bodyPr wrap="none" lIns="0" tIns="0" rIns="0" bIns="0">
              <a:spAutoFit/>
            </a:bodyPr>
            <a:lstStyle/>
            <a:p>
              <a:r>
                <a:rPr lang="en-US" sz="2000">
                  <a:solidFill>
                    <a:srgbClr val="000000"/>
                  </a:solidFill>
                </a:rPr>
                <a:t>6</a:t>
              </a:r>
              <a:endParaRPr lang="en-US" sz="2000"/>
            </a:p>
          </p:txBody>
        </p:sp>
        <p:sp>
          <p:nvSpPr>
            <p:cNvPr id="68645" name="Rectangle 36"/>
            <p:cNvSpPr>
              <a:spLocks noChangeArrowheads="1"/>
            </p:cNvSpPr>
            <p:nvPr/>
          </p:nvSpPr>
          <p:spPr bwMode="auto">
            <a:xfrm>
              <a:off x="5744" y="5169"/>
              <a:ext cx="99" cy="277"/>
            </a:xfrm>
            <a:prstGeom prst="rect">
              <a:avLst/>
            </a:prstGeom>
            <a:noFill/>
            <a:ln w="9525">
              <a:noFill/>
              <a:miter lim="800000"/>
              <a:headEnd/>
              <a:tailEnd/>
            </a:ln>
          </p:spPr>
          <p:txBody>
            <a:bodyPr wrap="none" lIns="0" tIns="0" rIns="0" bIns="0">
              <a:spAutoFit/>
            </a:bodyPr>
            <a:lstStyle/>
            <a:p>
              <a:r>
                <a:rPr lang="en-US" sz="2000" i="1">
                  <a:solidFill>
                    <a:srgbClr val="000000"/>
                  </a:solidFill>
                </a:rPr>
                <a:t>e</a:t>
              </a:r>
              <a:endParaRPr lang="en-US" sz="2000"/>
            </a:p>
          </p:txBody>
        </p:sp>
        <p:sp>
          <p:nvSpPr>
            <p:cNvPr id="68646" name="Rectangle 37"/>
            <p:cNvSpPr>
              <a:spLocks noChangeArrowheads="1"/>
            </p:cNvSpPr>
            <p:nvPr/>
          </p:nvSpPr>
          <p:spPr bwMode="auto">
            <a:xfrm>
              <a:off x="5875" y="5274"/>
              <a:ext cx="98" cy="278"/>
            </a:xfrm>
            <a:prstGeom prst="rect">
              <a:avLst/>
            </a:prstGeom>
            <a:noFill/>
            <a:ln w="9525">
              <a:noFill/>
              <a:miter lim="800000"/>
              <a:headEnd/>
              <a:tailEnd/>
            </a:ln>
          </p:spPr>
          <p:txBody>
            <a:bodyPr wrap="none" lIns="0" tIns="0" rIns="0" bIns="0">
              <a:spAutoFit/>
            </a:bodyPr>
            <a:lstStyle/>
            <a:p>
              <a:r>
                <a:rPr lang="en-US" sz="2000">
                  <a:solidFill>
                    <a:srgbClr val="000000"/>
                  </a:solidFill>
                </a:rPr>
                <a:t>7</a:t>
              </a:r>
              <a:endParaRPr lang="en-US" sz="2000"/>
            </a:p>
          </p:txBody>
        </p:sp>
      </p:grpSp>
    </p:spTree>
    <p:custDataLst>
      <p:tags r:id="rId1"/>
    </p:custData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5"/>
          <p:cNvSpPr>
            <a:spLocks noGrp="1" noChangeArrowheads="1"/>
          </p:cNvSpPr>
          <p:nvPr>
            <p:ph type="title"/>
          </p:nvPr>
        </p:nvSpPr>
        <p:spPr/>
        <p:txBody>
          <a:bodyPr/>
          <a:lstStyle/>
          <a:p>
            <a:pPr eaLnBrk="1" hangingPunct="1"/>
            <a:r>
              <a:rPr lang="en-US" b="1" smtClean="0"/>
              <a:t>Graph Planar (</a:t>
            </a:r>
            <a:r>
              <a:rPr lang="en-US" b="1" i="1" smtClean="0"/>
              <a:t>Planar Graph</a:t>
            </a:r>
            <a:r>
              <a:rPr lang="en-US" b="1" smtClean="0"/>
              <a:t>)</a:t>
            </a:r>
          </a:p>
        </p:txBody>
      </p:sp>
      <p:sp>
        <p:nvSpPr>
          <p:cNvPr id="41988" name="Rectangle 7"/>
          <p:cNvSpPr>
            <a:spLocks noGrp="1" noChangeArrowheads="1"/>
          </p:cNvSpPr>
          <p:nvPr>
            <p:ph type="body" idx="1"/>
          </p:nvPr>
        </p:nvSpPr>
        <p:spPr/>
        <p:txBody>
          <a:bodyPr/>
          <a:lstStyle/>
          <a:p>
            <a:pPr eaLnBrk="1" hangingPunct="1"/>
            <a:r>
              <a:rPr lang="en-US" smtClean="0"/>
              <a:t>Graph persoalan utilitas (</a:t>
            </a:r>
            <a:r>
              <a:rPr lang="en-US" i="1" smtClean="0"/>
              <a:t>K</a:t>
            </a:r>
            <a:r>
              <a:rPr lang="en-US" baseline="-25000" smtClean="0"/>
              <a:t>3,3</a:t>
            </a:r>
            <a:r>
              <a:rPr lang="en-US" smtClean="0"/>
              <a:t>) bukan graph planar</a:t>
            </a:r>
          </a:p>
        </p:txBody>
      </p:sp>
      <p:graphicFrame>
        <p:nvGraphicFramePr>
          <p:cNvPr id="41986" name="Object 4"/>
          <p:cNvGraphicFramePr>
            <a:graphicFrameLocks noGrp="1" noChangeAspect="1"/>
          </p:cNvGraphicFramePr>
          <p:nvPr>
            <p:ph idx="4294967295"/>
          </p:nvPr>
        </p:nvGraphicFramePr>
        <p:xfrm>
          <a:off x="1116013" y="3573463"/>
          <a:ext cx="6910387" cy="2171700"/>
        </p:xfrm>
        <a:graphic>
          <a:graphicData uri="http://schemas.openxmlformats.org/presentationml/2006/ole">
            <mc:AlternateContent xmlns:mc="http://schemas.openxmlformats.org/markup-compatibility/2006">
              <mc:Choice xmlns:v="urn:schemas-microsoft-com:vml" Requires="v">
                <p:oleObj spid="_x0000_s42003" name="Visio" r:id="rId4" imgW="6910920" imgH="2171160" progId="Visio.Drawing.11">
                  <p:embed/>
                </p:oleObj>
              </mc:Choice>
              <mc:Fallback>
                <p:oleObj name="Visio" r:id="rId4" imgW="6910920" imgH="217116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573463"/>
                        <a:ext cx="6910387" cy="217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7"/>
          <p:cNvSpPr>
            <a:spLocks noGrp="1" noChangeArrowheads="1"/>
          </p:cNvSpPr>
          <p:nvPr>
            <p:ph type="title"/>
          </p:nvPr>
        </p:nvSpPr>
        <p:spPr/>
        <p:txBody>
          <a:bodyPr/>
          <a:lstStyle/>
          <a:p>
            <a:pPr eaLnBrk="1" hangingPunct="1"/>
            <a:r>
              <a:rPr lang="en-US" b="1" smtClean="0"/>
              <a:t>Graph Planar (</a:t>
            </a:r>
            <a:r>
              <a:rPr lang="en-US" b="1" i="1" smtClean="0"/>
              <a:t>Planar Graph</a:t>
            </a:r>
            <a:r>
              <a:rPr lang="en-US" b="1" smtClean="0"/>
              <a:t>)</a:t>
            </a:r>
          </a:p>
        </p:txBody>
      </p:sp>
      <p:sp>
        <p:nvSpPr>
          <p:cNvPr id="43012" name="Rectangle 3"/>
          <p:cNvSpPr>
            <a:spLocks noGrp="1" noChangeArrowheads="1"/>
          </p:cNvSpPr>
          <p:nvPr>
            <p:ph type="body" sz="half" idx="1"/>
          </p:nvPr>
        </p:nvSpPr>
        <p:spPr/>
        <p:txBody>
          <a:bodyPr/>
          <a:lstStyle/>
          <a:p>
            <a:pPr eaLnBrk="1" hangingPunct="1">
              <a:lnSpc>
                <a:spcPct val="90000"/>
              </a:lnSpc>
            </a:pPr>
            <a:r>
              <a:rPr lang="en-US" smtClean="0"/>
              <a:t>Sisi-sisi pada graph planar membagi bidang menjadi beberapa wilayah (</a:t>
            </a:r>
            <a:r>
              <a:rPr lang="en-US" i="1" smtClean="0"/>
              <a:t>region</a:t>
            </a:r>
            <a:r>
              <a:rPr lang="en-US" smtClean="0"/>
              <a:t>) atau muka (</a:t>
            </a:r>
            <a:r>
              <a:rPr lang="en-US" i="1" smtClean="0"/>
              <a:t>face</a:t>
            </a:r>
            <a:r>
              <a:rPr lang="en-US" smtClean="0"/>
              <a:t>). Jumlah wilayah pada graph planar dapat dihitung dengan mudah. </a:t>
            </a:r>
          </a:p>
        </p:txBody>
      </p:sp>
      <p:sp>
        <p:nvSpPr>
          <p:cNvPr id="43013" name="Rectangle 8"/>
          <p:cNvSpPr>
            <a:spLocks noGrp="1" noChangeArrowheads="1"/>
          </p:cNvSpPr>
          <p:nvPr>
            <p:ph type="body" sz="half" idx="2"/>
          </p:nvPr>
        </p:nvSpPr>
        <p:spPr/>
        <p:txBody>
          <a:bodyPr/>
          <a:lstStyle/>
          <a:p>
            <a:pPr eaLnBrk="1" hangingPunct="1"/>
            <a:r>
              <a:rPr lang="en-US" smtClean="0"/>
              <a:t>Graph planar yang terdiri atas 6 wilayah </a:t>
            </a:r>
          </a:p>
        </p:txBody>
      </p:sp>
      <p:graphicFrame>
        <p:nvGraphicFramePr>
          <p:cNvPr id="43010" name="Object 4"/>
          <p:cNvGraphicFramePr>
            <a:graphicFrameLocks noGrp="1" noChangeAspect="1"/>
          </p:cNvGraphicFramePr>
          <p:nvPr>
            <p:ph sz="half" idx="4294967295"/>
          </p:nvPr>
        </p:nvGraphicFramePr>
        <p:xfrm>
          <a:off x="4932363" y="3644900"/>
          <a:ext cx="4032250" cy="1728788"/>
        </p:xfrm>
        <a:graphic>
          <a:graphicData uri="http://schemas.openxmlformats.org/presentationml/2006/ole">
            <mc:AlternateContent xmlns:mc="http://schemas.openxmlformats.org/markup-compatibility/2006">
              <mc:Choice xmlns:v="urn:schemas-microsoft-com:vml" Requires="v">
                <p:oleObj spid="_x0000_s43027" name="Visio" r:id="rId3" imgW="3055320" imgH="1380600" progId="Visio.Drawing.11">
                  <p:embed/>
                </p:oleObj>
              </mc:Choice>
              <mc:Fallback>
                <p:oleObj name="Visio" r:id="rId3" imgW="3055320" imgH="13806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3644900"/>
                        <a:ext cx="4032250" cy="172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b="1" smtClean="0"/>
              <a:t>Graph Planar (</a:t>
            </a:r>
            <a:r>
              <a:rPr lang="en-US" b="1" i="1" smtClean="0"/>
              <a:t>Planar Graph</a:t>
            </a:r>
            <a:r>
              <a:rPr lang="en-US" b="1" smtClean="0"/>
              <a:t>)</a:t>
            </a:r>
          </a:p>
        </p:txBody>
      </p:sp>
      <p:sp>
        <p:nvSpPr>
          <p:cNvPr id="44036" name="Rectangle 3"/>
          <p:cNvSpPr>
            <a:spLocks noGrp="1" noChangeArrowheads="1"/>
          </p:cNvSpPr>
          <p:nvPr>
            <p:ph type="body" sz="half" idx="1"/>
          </p:nvPr>
        </p:nvSpPr>
        <p:spPr>
          <a:xfrm>
            <a:off x="457200" y="1981200"/>
            <a:ext cx="8147050" cy="3886200"/>
          </a:xfrm>
        </p:spPr>
        <p:txBody>
          <a:bodyPr/>
          <a:lstStyle/>
          <a:p>
            <a:pPr eaLnBrk="1" hangingPunct="1">
              <a:buFont typeface="Wingdings" pitchFamily="2" charset="2"/>
              <a:buNone/>
            </a:pPr>
            <a:r>
              <a:rPr lang="en-US" b="1" smtClean="0"/>
              <a:t>Rumus Euler</a:t>
            </a:r>
            <a:endParaRPr lang="en-AU" b="1" smtClean="0"/>
          </a:p>
          <a:p>
            <a:pPr eaLnBrk="1" hangingPunct="1">
              <a:buFont typeface="Wingdings" pitchFamily="2" charset="2"/>
              <a:buNone/>
            </a:pPr>
            <a:r>
              <a:rPr lang="en-US" smtClean="0"/>
              <a:t>		</a:t>
            </a:r>
            <a:r>
              <a:rPr lang="en-US" i="1" smtClean="0"/>
              <a:t>n – e + f</a:t>
            </a:r>
            <a:r>
              <a:rPr lang="en-US" smtClean="0"/>
              <a:t> = 2				</a:t>
            </a:r>
          </a:p>
          <a:p>
            <a:pPr eaLnBrk="1" hangingPunct="1">
              <a:buFont typeface="Wingdings" pitchFamily="2" charset="2"/>
              <a:buNone/>
            </a:pPr>
            <a:r>
              <a:rPr lang="en-US" smtClean="0"/>
              <a:t>yang dalam hal ini,</a:t>
            </a:r>
            <a:endParaRPr lang="en-US" i="1" smtClean="0"/>
          </a:p>
          <a:p>
            <a:pPr eaLnBrk="1" hangingPunct="1">
              <a:buFont typeface="Wingdings" pitchFamily="2" charset="2"/>
              <a:buNone/>
            </a:pPr>
            <a:r>
              <a:rPr lang="en-US" i="1" smtClean="0"/>
              <a:t>f = </a:t>
            </a:r>
            <a:r>
              <a:rPr lang="en-US" smtClean="0"/>
              <a:t>jumlah wilayah                    n = 11</a:t>
            </a:r>
            <a:endParaRPr lang="en-US" i="1" smtClean="0"/>
          </a:p>
          <a:p>
            <a:pPr eaLnBrk="1" hangingPunct="1">
              <a:buFont typeface="Wingdings" pitchFamily="2" charset="2"/>
              <a:buNone/>
            </a:pPr>
            <a:r>
              <a:rPr lang="en-US" i="1" smtClean="0"/>
              <a:t>e </a:t>
            </a:r>
            <a:r>
              <a:rPr lang="en-US" smtClean="0"/>
              <a:t>= jumlah sisi                          e = 7</a:t>
            </a:r>
            <a:endParaRPr lang="en-US" i="1" smtClean="0"/>
          </a:p>
          <a:p>
            <a:pPr eaLnBrk="1" hangingPunct="1">
              <a:buFont typeface="Wingdings" pitchFamily="2" charset="2"/>
              <a:buNone/>
            </a:pPr>
            <a:r>
              <a:rPr lang="en-US" i="1" smtClean="0"/>
              <a:t>n </a:t>
            </a:r>
            <a:r>
              <a:rPr lang="en-US" smtClean="0"/>
              <a:t>= jumlah simpul                     f = 11-7+2 = 6</a:t>
            </a:r>
          </a:p>
        </p:txBody>
      </p:sp>
      <p:sp>
        <p:nvSpPr>
          <p:cNvPr id="44037" name="Rectangle 7"/>
          <p:cNvSpPr>
            <a:spLocks noGrp="1" noChangeArrowheads="1"/>
          </p:cNvSpPr>
          <p:nvPr>
            <p:ph type="body" sz="half" idx="2"/>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lvl="1" eaLnBrk="1" hangingPunct="1"/>
            <a:endParaRPr lang="en-US" smtClean="0"/>
          </a:p>
        </p:txBody>
      </p:sp>
      <p:graphicFrame>
        <p:nvGraphicFramePr>
          <p:cNvPr id="44034" name="Object 8"/>
          <p:cNvGraphicFramePr>
            <a:graphicFrameLocks noChangeAspect="1"/>
          </p:cNvGraphicFramePr>
          <p:nvPr/>
        </p:nvGraphicFramePr>
        <p:xfrm>
          <a:off x="5076825" y="2205038"/>
          <a:ext cx="3055938" cy="1381125"/>
        </p:xfrm>
        <a:graphic>
          <a:graphicData uri="http://schemas.openxmlformats.org/presentationml/2006/ole">
            <mc:AlternateContent xmlns:mc="http://schemas.openxmlformats.org/markup-compatibility/2006">
              <mc:Choice xmlns:v="urn:schemas-microsoft-com:vml" Requires="v">
                <p:oleObj spid="_x0000_s44052" name="Visio" r:id="rId4" imgW="3055320" imgH="1380600" progId="Visio.Drawing.11">
                  <p:embed/>
                </p:oleObj>
              </mc:Choice>
              <mc:Fallback>
                <p:oleObj name="Visio" r:id="rId4" imgW="3055320" imgH="1380600"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2205038"/>
                        <a:ext cx="3055938" cy="138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8" name="TextBox 5"/>
          <p:cNvSpPr txBox="1">
            <a:spLocks noChangeArrowheads="1"/>
          </p:cNvSpPr>
          <p:nvPr/>
        </p:nvSpPr>
        <p:spPr bwMode="auto">
          <a:xfrm>
            <a:off x="5357813" y="3643313"/>
            <a:ext cx="2714625" cy="2246312"/>
          </a:xfrm>
          <a:prstGeom prst="rect">
            <a:avLst/>
          </a:prstGeom>
          <a:solidFill>
            <a:schemeClr val="bg1"/>
          </a:solidFill>
          <a:ln w="9525">
            <a:noFill/>
            <a:miter lim="800000"/>
            <a:headEnd/>
            <a:tailEnd/>
          </a:ln>
        </p:spPr>
        <p:txBody>
          <a:bodyPr>
            <a:spAutoFit/>
          </a:bodyPr>
          <a:lstStyle/>
          <a:p>
            <a:r>
              <a:rPr lang="en-US" sz="2800"/>
              <a:t>n = 7</a:t>
            </a:r>
          </a:p>
          <a:p>
            <a:r>
              <a:rPr lang="en-US" sz="2800"/>
              <a:t>e = 11</a:t>
            </a:r>
          </a:p>
          <a:p>
            <a:r>
              <a:rPr lang="en-US" sz="2800"/>
              <a:t>f  = e – n + 2</a:t>
            </a:r>
          </a:p>
          <a:p>
            <a:r>
              <a:rPr lang="en-US" sz="2800"/>
              <a:t>   = 11 – 7 + 2</a:t>
            </a:r>
          </a:p>
          <a:p>
            <a:r>
              <a:rPr lang="en-US" sz="2800"/>
              <a:t>   = 6</a:t>
            </a:r>
          </a:p>
        </p:txBody>
      </p:sp>
    </p:spTree>
    <p:custDataLst>
      <p:tags r:id="rId2"/>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b="1" smtClean="0"/>
              <a:t>Teorema Kuratoswki</a:t>
            </a:r>
          </a:p>
        </p:txBody>
      </p:sp>
      <p:sp>
        <p:nvSpPr>
          <p:cNvPr id="45060" name="Rectangle 3"/>
          <p:cNvSpPr>
            <a:spLocks noGrp="1" noChangeArrowheads="1"/>
          </p:cNvSpPr>
          <p:nvPr>
            <p:ph type="body" sz="half" idx="1"/>
          </p:nvPr>
        </p:nvSpPr>
        <p:spPr>
          <a:xfrm>
            <a:off x="457200" y="1981200"/>
            <a:ext cx="8218488" cy="3886200"/>
          </a:xfrm>
        </p:spPr>
        <p:txBody>
          <a:bodyPr/>
          <a:lstStyle/>
          <a:p>
            <a:pPr eaLnBrk="1" hangingPunct="1"/>
            <a:r>
              <a:rPr lang="en-US" sz="2400" smtClean="0"/>
              <a:t>Berguna untuk menentukan dengan tegas keplanaran suatu graph. </a:t>
            </a:r>
          </a:p>
          <a:p>
            <a:pPr eaLnBrk="1" hangingPunct="1">
              <a:buFont typeface="Wingdings" pitchFamily="2" charset="2"/>
              <a:buNone/>
            </a:pPr>
            <a:endParaRPr lang="en-US" sz="2400" b="1" smtClean="0"/>
          </a:p>
          <a:p>
            <a:pPr eaLnBrk="1" hangingPunct="1"/>
            <a:endParaRPr lang="en-US" sz="2400" b="1" smtClean="0"/>
          </a:p>
          <a:p>
            <a:pPr eaLnBrk="1" hangingPunct="1"/>
            <a:endParaRPr lang="en-US" sz="2400" b="1" smtClean="0"/>
          </a:p>
          <a:p>
            <a:pPr eaLnBrk="1" hangingPunct="1"/>
            <a:endParaRPr lang="en-US" sz="2400" smtClean="0"/>
          </a:p>
          <a:p>
            <a:pPr eaLnBrk="1" hangingPunct="1">
              <a:buFont typeface="Wingdings" pitchFamily="2" charset="2"/>
              <a:buNone/>
            </a:pPr>
            <a:r>
              <a:rPr lang="en-US" sz="2400" smtClean="0"/>
              <a:t>           (a)			     (b)  		 (c) 		</a:t>
            </a:r>
          </a:p>
          <a:p>
            <a:pPr eaLnBrk="1" hangingPunct="1">
              <a:buFont typeface="Wingdings" pitchFamily="2" charset="2"/>
              <a:buNone/>
            </a:pPr>
            <a:r>
              <a:rPr lang="en-US" sz="1400" smtClean="0"/>
              <a:t>(a) Graph Kuratowski pertama                 (b) dan (c) Graph Kuratowski kedua (keduanya isomorfik)</a:t>
            </a:r>
          </a:p>
          <a:p>
            <a:pPr eaLnBrk="1" hangingPunct="1">
              <a:buFont typeface="Wingdings" pitchFamily="2" charset="2"/>
              <a:buNone/>
            </a:pPr>
            <a:r>
              <a:rPr lang="en-US" sz="1200" smtClean="0"/>
              <a:t>		 		</a:t>
            </a:r>
          </a:p>
        </p:txBody>
      </p:sp>
      <p:graphicFrame>
        <p:nvGraphicFramePr>
          <p:cNvPr id="45058" name="Object 4"/>
          <p:cNvGraphicFramePr>
            <a:graphicFrameLocks noGrp="1" noChangeAspect="1"/>
          </p:cNvGraphicFramePr>
          <p:nvPr>
            <p:ph sz="half" idx="2"/>
          </p:nvPr>
        </p:nvGraphicFramePr>
        <p:xfrm>
          <a:off x="684213" y="3068638"/>
          <a:ext cx="7775575" cy="1239837"/>
        </p:xfrm>
        <a:graphic>
          <a:graphicData uri="http://schemas.openxmlformats.org/presentationml/2006/ole">
            <mc:AlternateContent xmlns:mc="http://schemas.openxmlformats.org/markup-compatibility/2006">
              <mc:Choice xmlns:v="urn:schemas-microsoft-com:vml" Requires="v">
                <p:oleObj spid="_x0000_s45075" name="Visio" r:id="rId4" imgW="7488720" imgH="1650600" progId="Visio.Drawing.11">
                  <p:embed/>
                </p:oleObj>
              </mc:Choice>
              <mc:Fallback>
                <p:oleObj name="Visio" r:id="rId4" imgW="7488720" imgH="16506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068638"/>
                        <a:ext cx="7775575" cy="1239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smtClean="0"/>
              <a:t>Sifat graph Kuratowski adalah:</a:t>
            </a:r>
          </a:p>
        </p:txBody>
      </p:sp>
      <p:sp>
        <p:nvSpPr>
          <p:cNvPr id="113667" name="Rectangle 3"/>
          <p:cNvSpPr>
            <a:spLocks noGrp="1" noChangeArrowheads="1"/>
          </p:cNvSpPr>
          <p:nvPr>
            <p:ph type="body" idx="1"/>
          </p:nvPr>
        </p:nvSpPr>
        <p:spPr/>
        <p:txBody>
          <a:bodyPr/>
          <a:lstStyle/>
          <a:p>
            <a:pPr eaLnBrk="1" hangingPunct="1">
              <a:lnSpc>
                <a:spcPct val="80000"/>
              </a:lnSpc>
            </a:pPr>
            <a:r>
              <a:rPr lang="en-US" sz="2800" smtClean="0"/>
              <a:t>Kedua graph Kuratowski adalah graph teratur.</a:t>
            </a:r>
          </a:p>
          <a:p>
            <a:pPr eaLnBrk="1" hangingPunct="1">
              <a:lnSpc>
                <a:spcPct val="80000"/>
              </a:lnSpc>
            </a:pPr>
            <a:r>
              <a:rPr lang="en-US" sz="2800" smtClean="0"/>
              <a:t>Kedua graph Kuratowski adalah graph tidak-planar</a:t>
            </a:r>
          </a:p>
          <a:p>
            <a:pPr eaLnBrk="1" hangingPunct="1">
              <a:lnSpc>
                <a:spcPct val="80000"/>
              </a:lnSpc>
            </a:pPr>
            <a:r>
              <a:rPr lang="en-US" sz="2800" smtClean="0"/>
              <a:t>Penghapusan sisi atau simpul dari graph Kuratowski menyebabkannya menjadi graph planar.</a:t>
            </a:r>
          </a:p>
          <a:p>
            <a:pPr eaLnBrk="1" hangingPunct="1">
              <a:lnSpc>
                <a:spcPct val="80000"/>
              </a:lnSpc>
            </a:pPr>
            <a:r>
              <a:rPr lang="en-US" sz="2800" smtClean="0"/>
              <a:t>Graph Kuratowski pertama adalah graph tidak-planar dengan jumlah simpul minimum, dan graph Kuratowski kedua adalah graph tidak-planar dengan jumlah sisi minimum. </a:t>
            </a:r>
          </a:p>
        </p:txBody>
      </p:sp>
    </p:spTree>
    <p:custDataLst>
      <p:tags r:id="rId1"/>
    </p:custData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b="1" smtClean="0"/>
              <a:t>TEOREMA Kuratowski</a:t>
            </a:r>
          </a:p>
        </p:txBody>
      </p:sp>
      <p:sp>
        <p:nvSpPr>
          <p:cNvPr id="46084" name="Rectangle 3"/>
          <p:cNvSpPr>
            <a:spLocks noGrp="1" noChangeArrowheads="1"/>
          </p:cNvSpPr>
          <p:nvPr>
            <p:ph type="body" sz="half" idx="1"/>
          </p:nvPr>
        </p:nvSpPr>
        <p:spPr>
          <a:xfrm>
            <a:off x="457200" y="1981200"/>
            <a:ext cx="8218488" cy="3886200"/>
          </a:xfrm>
        </p:spPr>
        <p:txBody>
          <a:bodyPr/>
          <a:lstStyle/>
          <a:p>
            <a:pPr eaLnBrk="1" hangingPunct="1"/>
            <a:r>
              <a:rPr lang="en-US" sz="2400" smtClean="0"/>
              <a:t>Graph </a:t>
            </a:r>
            <a:r>
              <a:rPr lang="en-US" sz="2400" i="1" smtClean="0"/>
              <a:t>G</a:t>
            </a:r>
            <a:r>
              <a:rPr lang="en-US" sz="2400" smtClean="0"/>
              <a:t> bersifat planar jika dan hanya jika ia tidak mengandung upagraph yang sama dengan salah satu graph Kuratowski atau homeomorfik (</a:t>
            </a:r>
            <a:r>
              <a:rPr lang="en-US" sz="2400" i="1" smtClean="0"/>
              <a:t>homeomorphic</a:t>
            </a:r>
            <a:r>
              <a:rPr lang="en-US" sz="2400" smtClean="0"/>
              <a:t>) dengan salah satu dari keduanya.</a:t>
            </a:r>
          </a:p>
        </p:txBody>
      </p:sp>
      <p:graphicFrame>
        <p:nvGraphicFramePr>
          <p:cNvPr id="46082" name="Object 4"/>
          <p:cNvGraphicFramePr>
            <a:graphicFrameLocks noGrp="1" noChangeAspect="1"/>
          </p:cNvGraphicFramePr>
          <p:nvPr>
            <p:ph sz="half" idx="2"/>
          </p:nvPr>
        </p:nvGraphicFramePr>
        <p:xfrm>
          <a:off x="1116013" y="3429000"/>
          <a:ext cx="6911975" cy="1589088"/>
        </p:xfrm>
        <a:graphic>
          <a:graphicData uri="http://schemas.openxmlformats.org/presentationml/2006/ole">
            <mc:AlternateContent xmlns:mc="http://schemas.openxmlformats.org/markup-compatibility/2006">
              <mc:Choice xmlns:v="urn:schemas-microsoft-com:vml" Requires="v">
                <p:oleObj spid="_x0000_s46099" name="Visio" r:id="rId4" imgW="6003720" imgH="1380600" progId="Visio.Drawing.11">
                  <p:embed/>
                </p:oleObj>
              </mc:Choice>
              <mc:Fallback>
                <p:oleObj name="Visio" r:id="rId4" imgW="6003720" imgH="13806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429000"/>
                        <a:ext cx="6911975" cy="158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5" name="Rectangle 6"/>
          <p:cNvSpPr>
            <a:spLocks noChangeArrowheads="1"/>
          </p:cNvSpPr>
          <p:nvPr/>
        </p:nvSpPr>
        <p:spPr bwMode="auto">
          <a:xfrm>
            <a:off x="611188" y="4868863"/>
            <a:ext cx="6953250" cy="366712"/>
          </a:xfrm>
          <a:prstGeom prst="rect">
            <a:avLst/>
          </a:prstGeom>
          <a:noFill/>
          <a:ln w="9525">
            <a:noFill/>
            <a:miter lim="800000"/>
            <a:headEnd/>
            <a:tailEnd/>
          </a:ln>
        </p:spPr>
        <p:txBody>
          <a:bodyPr wrap="none" anchor="ctr">
            <a:spAutoFit/>
          </a:bodyPr>
          <a:lstStyle/>
          <a:p>
            <a:pPr eaLnBrk="1" hangingPunct="1"/>
            <a:r>
              <a:rPr lang="en-US" i="1"/>
              <a:t>              G</a:t>
            </a:r>
            <a:r>
              <a:rPr lang="en-US"/>
              <a:t>1		              </a:t>
            </a:r>
            <a:r>
              <a:rPr lang="en-US" i="1"/>
              <a:t>G</a:t>
            </a:r>
            <a:r>
              <a:rPr lang="en-US"/>
              <a:t>2			</a:t>
            </a:r>
            <a:r>
              <a:rPr lang="en-US" i="1"/>
              <a:t>G</a:t>
            </a:r>
            <a:r>
              <a:rPr lang="en-US"/>
              <a:t>3 </a:t>
            </a:r>
          </a:p>
        </p:txBody>
      </p:sp>
      <p:sp>
        <p:nvSpPr>
          <p:cNvPr id="46086" name="Rectangle 7"/>
          <p:cNvSpPr>
            <a:spLocks noChangeArrowheads="1"/>
          </p:cNvSpPr>
          <p:nvPr/>
        </p:nvSpPr>
        <p:spPr bwMode="auto">
          <a:xfrm>
            <a:off x="827088" y="5413375"/>
            <a:ext cx="7345362" cy="457200"/>
          </a:xfrm>
          <a:prstGeom prst="rect">
            <a:avLst/>
          </a:prstGeom>
          <a:noFill/>
          <a:ln w="9525">
            <a:noFill/>
            <a:miter lim="800000"/>
            <a:headEnd/>
            <a:tailEnd/>
          </a:ln>
        </p:spPr>
        <p:txBody>
          <a:bodyPr anchor="ctr">
            <a:spAutoFit/>
          </a:bodyPr>
          <a:lstStyle/>
          <a:p>
            <a:pPr eaLnBrk="1" hangingPunct="1"/>
            <a:r>
              <a:rPr lang="en-US" sz="2400"/>
              <a:t>Tiga buah graph yang homemorfik satu sama lain </a:t>
            </a:r>
          </a:p>
        </p:txBody>
      </p:sp>
    </p:spTree>
    <p:custDataLst>
      <p:tags r:id="rId2"/>
    </p:custData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7"/>
          <p:cNvSpPr>
            <a:spLocks noGrp="1" noChangeArrowheads="1"/>
          </p:cNvSpPr>
          <p:nvPr>
            <p:ph type="title"/>
          </p:nvPr>
        </p:nvSpPr>
        <p:spPr/>
        <p:txBody>
          <a:bodyPr/>
          <a:lstStyle/>
          <a:p>
            <a:pPr eaLnBrk="1" hangingPunct="1"/>
            <a:r>
              <a:rPr lang="en-US" b="1" smtClean="0"/>
              <a:t>TEOREMA Kuratowski</a:t>
            </a:r>
          </a:p>
        </p:txBody>
      </p:sp>
      <p:sp>
        <p:nvSpPr>
          <p:cNvPr id="47108" name="Rectangle 8"/>
          <p:cNvSpPr>
            <a:spLocks noGrp="1" noChangeArrowheads="1"/>
          </p:cNvSpPr>
          <p:nvPr>
            <p:ph type="body" idx="1"/>
          </p:nvPr>
        </p:nvSpPr>
        <p:spPr/>
        <p:txBody>
          <a:bodyPr/>
          <a:lstStyle/>
          <a:p>
            <a:pPr eaLnBrk="1" hangingPunct="1"/>
            <a:r>
              <a:rPr lang="en-US" sz="2400" smtClean="0"/>
              <a:t>Graph di bawah ini bukan graph planar karena mengandung upagraph (</a:t>
            </a:r>
            <a:r>
              <a:rPr lang="en-US" sz="2400" i="1" smtClean="0"/>
              <a:t>G</a:t>
            </a:r>
            <a:r>
              <a:rPr lang="en-US" sz="2400" smtClean="0"/>
              <a:t>1) yang sama dengan </a:t>
            </a:r>
            <a:r>
              <a:rPr lang="en-US" sz="2400" i="1" smtClean="0"/>
              <a:t>K</a:t>
            </a:r>
            <a:r>
              <a:rPr lang="en-US" sz="2400" baseline="-25000" smtClean="0"/>
              <a:t>3,3</a:t>
            </a:r>
            <a:r>
              <a:rPr lang="en-US" sz="2400" smtClean="0"/>
              <a:t>.</a:t>
            </a:r>
          </a:p>
        </p:txBody>
      </p:sp>
      <p:graphicFrame>
        <p:nvGraphicFramePr>
          <p:cNvPr id="47106" name="Object 4"/>
          <p:cNvGraphicFramePr>
            <a:graphicFrameLocks noGrp="1" noChangeAspect="1"/>
          </p:cNvGraphicFramePr>
          <p:nvPr>
            <p:ph idx="4294967295"/>
          </p:nvPr>
        </p:nvGraphicFramePr>
        <p:xfrm>
          <a:off x="1403350" y="3357563"/>
          <a:ext cx="5899150" cy="2317750"/>
        </p:xfrm>
        <a:graphic>
          <a:graphicData uri="http://schemas.openxmlformats.org/presentationml/2006/ole">
            <mc:AlternateContent xmlns:mc="http://schemas.openxmlformats.org/markup-compatibility/2006">
              <mc:Choice xmlns:v="urn:schemas-microsoft-com:vml" Requires="v">
                <p:oleObj spid="_x0000_s47124" name="Visio" r:id="rId4" imgW="5898600" imgH="2317320" progId="Visio.Drawing.11">
                  <p:embed/>
                </p:oleObj>
              </mc:Choice>
              <mc:Fallback>
                <p:oleObj name="Visio" r:id="rId4" imgW="5898600" imgH="23173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357563"/>
                        <a:ext cx="5899150" cy="231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7"/>
          <p:cNvSpPr>
            <a:spLocks noGrp="1" noChangeArrowheads="1"/>
          </p:cNvSpPr>
          <p:nvPr>
            <p:ph type="title"/>
          </p:nvPr>
        </p:nvSpPr>
        <p:spPr/>
        <p:txBody>
          <a:bodyPr/>
          <a:lstStyle/>
          <a:p>
            <a:pPr eaLnBrk="1" hangingPunct="1"/>
            <a:r>
              <a:rPr lang="en-US" b="1" smtClean="0"/>
              <a:t>TEOREMA Kuratowski</a:t>
            </a:r>
          </a:p>
        </p:txBody>
      </p:sp>
      <p:sp>
        <p:nvSpPr>
          <p:cNvPr id="48132" name="Rectangle 8"/>
          <p:cNvSpPr>
            <a:spLocks noGrp="1" noChangeArrowheads="1"/>
          </p:cNvSpPr>
          <p:nvPr>
            <p:ph type="body" idx="1"/>
          </p:nvPr>
        </p:nvSpPr>
        <p:spPr/>
        <p:txBody>
          <a:bodyPr/>
          <a:lstStyle/>
          <a:p>
            <a:pPr eaLnBrk="1" hangingPunct="1"/>
            <a:r>
              <a:rPr lang="en-US" sz="2400" i="1" smtClean="0"/>
              <a:t>G</a:t>
            </a:r>
            <a:r>
              <a:rPr lang="en-US" sz="2400" smtClean="0"/>
              <a:t> tidak planar karena mengandung upagraph (</a:t>
            </a:r>
            <a:r>
              <a:rPr lang="en-US" sz="2400" i="1" smtClean="0"/>
              <a:t>G</a:t>
            </a:r>
            <a:r>
              <a:rPr lang="en-US" sz="2400" smtClean="0"/>
              <a:t>1) yang homeomorfik dengan </a:t>
            </a:r>
            <a:r>
              <a:rPr lang="en-US" sz="2400" i="1" smtClean="0"/>
              <a:t>K</a:t>
            </a:r>
            <a:r>
              <a:rPr lang="en-US" sz="2400" smtClean="0"/>
              <a:t>5 (dengan membuang simpul-simpul yang berderajat 2 dari </a:t>
            </a:r>
            <a:r>
              <a:rPr lang="en-US" sz="2400" i="1" smtClean="0"/>
              <a:t>G</a:t>
            </a:r>
            <a:r>
              <a:rPr lang="en-US" sz="2400" smtClean="0"/>
              <a:t>1, diperoleh </a:t>
            </a:r>
            <a:r>
              <a:rPr lang="en-US" sz="2400" i="1" smtClean="0"/>
              <a:t>K</a:t>
            </a:r>
            <a:r>
              <a:rPr lang="en-US" sz="2400" smtClean="0"/>
              <a:t>5).</a:t>
            </a:r>
            <a:r>
              <a:rPr lang="en-US" smtClean="0"/>
              <a:t> </a:t>
            </a:r>
          </a:p>
        </p:txBody>
      </p:sp>
      <p:graphicFrame>
        <p:nvGraphicFramePr>
          <p:cNvPr id="48130" name="Object 4"/>
          <p:cNvGraphicFramePr>
            <a:graphicFrameLocks noGrp="1" noChangeAspect="1"/>
          </p:cNvGraphicFramePr>
          <p:nvPr>
            <p:ph idx="4294967295"/>
          </p:nvPr>
        </p:nvGraphicFramePr>
        <p:xfrm>
          <a:off x="684213" y="3141663"/>
          <a:ext cx="7489825" cy="2303462"/>
        </p:xfrm>
        <a:graphic>
          <a:graphicData uri="http://schemas.openxmlformats.org/presentationml/2006/ole">
            <mc:AlternateContent xmlns:mc="http://schemas.openxmlformats.org/markup-compatibility/2006">
              <mc:Choice xmlns:v="urn:schemas-microsoft-com:vml" Requires="v">
                <p:oleObj spid="_x0000_s48148" name="Visio" r:id="rId4" imgW="5997240" imgH="2058480" progId="Visio.Drawing.11">
                  <p:embed/>
                </p:oleObj>
              </mc:Choice>
              <mc:Fallback>
                <p:oleObj name="Visio" r:id="rId4" imgW="5997240" imgH="205848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141663"/>
                        <a:ext cx="7489825" cy="230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3" name="Rectangle 9"/>
          <p:cNvSpPr>
            <a:spLocks noChangeArrowheads="1"/>
          </p:cNvSpPr>
          <p:nvPr/>
        </p:nvSpPr>
        <p:spPr bwMode="auto">
          <a:xfrm>
            <a:off x="1476375" y="5589588"/>
            <a:ext cx="6267450" cy="641350"/>
          </a:xfrm>
          <a:prstGeom prst="rect">
            <a:avLst/>
          </a:prstGeom>
          <a:noFill/>
          <a:ln w="9525">
            <a:noFill/>
            <a:miter lim="800000"/>
            <a:headEnd/>
            <a:tailEnd/>
          </a:ln>
        </p:spPr>
        <p:txBody>
          <a:bodyPr wrap="none" anchor="ctr">
            <a:spAutoFit/>
          </a:bodyPr>
          <a:lstStyle/>
          <a:p>
            <a:pPr eaLnBrk="1" hangingPunct="1"/>
            <a:r>
              <a:rPr lang="en-US"/>
              <a:t>      </a:t>
            </a:r>
            <a:r>
              <a:rPr lang="en-US" i="1"/>
              <a:t>G</a:t>
            </a:r>
            <a:r>
              <a:rPr lang="en-US"/>
              <a:t>			     </a:t>
            </a:r>
            <a:r>
              <a:rPr lang="en-US" i="1"/>
              <a:t>G</a:t>
            </a:r>
            <a:r>
              <a:rPr lang="en-US"/>
              <a:t>1			     </a:t>
            </a:r>
            <a:r>
              <a:rPr lang="en-US" i="1"/>
              <a:t>K</a:t>
            </a:r>
            <a:r>
              <a:rPr lang="en-US"/>
              <a:t>5</a:t>
            </a:r>
          </a:p>
          <a:p>
            <a:endParaRPr lang="en-US"/>
          </a:p>
        </p:txBody>
      </p:sp>
    </p:spTree>
    <p:custDataLst>
      <p:tags r:id="rId2"/>
    </p:custData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b="1" smtClean="0"/>
              <a:t>Lintasan dan Sirkuit Euler</a:t>
            </a:r>
          </a:p>
        </p:txBody>
      </p:sp>
      <p:sp>
        <p:nvSpPr>
          <p:cNvPr id="114691" name="Rectangle 3"/>
          <p:cNvSpPr>
            <a:spLocks noGrp="1" noChangeArrowheads="1"/>
          </p:cNvSpPr>
          <p:nvPr>
            <p:ph type="body" idx="1"/>
          </p:nvPr>
        </p:nvSpPr>
        <p:spPr/>
        <p:txBody>
          <a:bodyPr/>
          <a:lstStyle/>
          <a:p>
            <a:pPr eaLnBrk="1" hangingPunct="1">
              <a:lnSpc>
                <a:spcPct val="90000"/>
              </a:lnSpc>
            </a:pPr>
            <a:r>
              <a:rPr lang="en-US" sz="2800" b="1" dirty="0" err="1" smtClean="0"/>
              <a:t>Lintasan</a:t>
            </a:r>
            <a:r>
              <a:rPr lang="en-US" sz="2800" b="1" dirty="0" smtClean="0"/>
              <a:t> Euler</a:t>
            </a:r>
            <a:r>
              <a:rPr lang="en-US" sz="2800" dirty="0" smtClean="0"/>
              <a:t> </a:t>
            </a:r>
            <a:r>
              <a:rPr lang="en-US" sz="2800" dirty="0" err="1" smtClean="0"/>
              <a:t>ialah</a:t>
            </a:r>
            <a:r>
              <a:rPr lang="en-US" sz="2800" dirty="0" smtClean="0"/>
              <a:t> </a:t>
            </a:r>
            <a:r>
              <a:rPr lang="en-US" sz="2800" dirty="0" err="1" smtClean="0"/>
              <a:t>lintasan</a:t>
            </a:r>
            <a:r>
              <a:rPr lang="en-US" sz="2800" dirty="0" smtClean="0"/>
              <a:t> yang </a:t>
            </a:r>
            <a:r>
              <a:rPr lang="en-US" sz="2800" dirty="0" err="1" smtClean="0">
                <a:solidFill>
                  <a:srgbClr val="FF0000"/>
                </a:solidFill>
              </a:rPr>
              <a:t>melalui</a:t>
            </a:r>
            <a:r>
              <a:rPr lang="en-US" sz="2800" dirty="0" smtClean="0">
                <a:solidFill>
                  <a:srgbClr val="FF0000"/>
                </a:solidFill>
              </a:rPr>
              <a:t> </a:t>
            </a:r>
            <a:r>
              <a:rPr lang="en-US" sz="2800" dirty="0" err="1" smtClean="0">
                <a:solidFill>
                  <a:srgbClr val="FF0000"/>
                </a:solidFill>
              </a:rPr>
              <a:t>masing-masing</a:t>
            </a:r>
            <a:r>
              <a:rPr lang="en-US" sz="2800" dirty="0" smtClean="0">
                <a:solidFill>
                  <a:srgbClr val="FF0000"/>
                </a:solidFill>
              </a:rPr>
              <a:t> </a:t>
            </a:r>
            <a:r>
              <a:rPr lang="en-US" sz="2800" dirty="0" err="1" smtClean="0">
                <a:solidFill>
                  <a:srgbClr val="FF0000"/>
                </a:solidFill>
              </a:rPr>
              <a:t>sisi</a:t>
            </a:r>
            <a:r>
              <a:rPr lang="en-US" sz="2800" dirty="0" smtClean="0">
                <a:solidFill>
                  <a:srgbClr val="FF0000"/>
                </a:solidFill>
              </a:rPr>
              <a:t> di </a:t>
            </a:r>
            <a:r>
              <a:rPr lang="en-US" sz="2800" dirty="0" err="1" smtClean="0">
                <a:solidFill>
                  <a:srgbClr val="FF0000"/>
                </a:solidFill>
              </a:rPr>
              <a:t>dalam</a:t>
            </a:r>
            <a:r>
              <a:rPr lang="en-US" sz="2800" dirty="0" smtClean="0">
                <a:solidFill>
                  <a:srgbClr val="FF0000"/>
                </a:solidFill>
              </a:rPr>
              <a:t> graph </a:t>
            </a:r>
            <a:r>
              <a:rPr lang="en-US" sz="2800" dirty="0" err="1" smtClean="0">
                <a:solidFill>
                  <a:srgbClr val="FF0000"/>
                </a:solidFill>
              </a:rPr>
              <a:t>tepat</a:t>
            </a:r>
            <a:r>
              <a:rPr lang="en-US" sz="2800" dirty="0" smtClean="0">
                <a:solidFill>
                  <a:srgbClr val="FF0000"/>
                </a:solidFill>
              </a:rPr>
              <a:t> </a:t>
            </a:r>
            <a:r>
              <a:rPr lang="en-US" sz="2800" dirty="0" err="1" smtClean="0">
                <a:solidFill>
                  <a:srgbClr val="FF0000"/>
                </a:solidFill>
              </a:rPr>
              <a:t>satu</a:t>
            </a:r>
            <a:r>
              <a:rPr lang="en-US" sz="2800" dirty="0" smtClean="0">
                <a:solidFill>
                  <a:srgbClr val="FF0000"/>
                </a:solidFill>
              </a:rPr>
              <a:t> </a:t>
            </a:r>
            <a:r>
              <a:rPr lang="en-US" sz="2800" dirty="0" smtClean="0"/>
              <a:t>kali. </a:t>
            </a:r>
          </a:p>
          <a:p>
            <a:pPr eaLnBrk="1" hangingPunct="1">
              <a:lnSpc>
                <a:spcPct val="90000"/>
              </a:lnSpc>
            </a:pPr>
            <a:r>
              <a:rPr lang="en-US" sz="2800" b="1" dirty="0" err="1" smtClean="0"/>
              <a:t>Sirkuit</a:t>
            </a:r>
            <a:r>
              <a:rPr lang="en-US" sz="2800" b="1" dirty="0" smtClean="0"/>
              <a:t> Euler</a:t>
            </a:r>
            <a:r>
              <a:rPr lang="en-US" sz="2800" dirty="0" smtClean="0"/>
              <a:t> </a:t>
            </a:r>
            <a:r>
              <a:rPr lang="en-US" sz="2800" dirty="0" err="1" smtClean="0"/>
              <a:t>ialah</a:t>
            </a:r>
            <a:r>
              <a:rPr lang="en-US" sz="2800" dirty="0" smtClean="0"/>
              <a:t> </a:t>
            </a:r>
            <a:r>
              <a:rPr lang="en-US" sz="2800" dirty="0" err="1" smtClean="0"/>
              <a:t>sirkuit</a:t>
            </a:r>
            <a:r>
              <a:rPr lang="en-US" sz="2800" dirty="0" smtClean="0"/>
              <a:t> yang </a:t>
            </a:r>
            <a:r>
              <a:rPr lang="en-US" sz="2800" dirty="0" err="1" smtClean="0"/>
              <a:t>melewati</a:t>
            </a:r>
            <a:r>
              <a:rPr lang="en-US" sz="2800" dirty="0" smtClean="0"/>
              <a:t> </a:t>
            </a:r>
            <a:r>
              <a:rPr lang="en-US" sz="2800" dirty="0" err="1" smtClean="0"/>
              <a:t>masing-masing</a:t>
            </a:r>
            <a:r>
              <a:rPr lang="en-US" sz="2800" dirty="0" smtClean="0"/>
              <a:t> </a:t>
            </a:r>
            <a:r>
              <a:rPr lang="en-US" sz="2800" dirty="0" err="1" smtClean="0"/>
              <a:t>sisi</a:t>
            </a:r>
            <a:r>
              <a:rPr lang="en-US" sz="2800" dirty="0" smtClean="0"/>
              <a:t> </a:t>
            </a:r>
            <a:r>
              <a:rPr lang="en-US" sz="2800" dirty="0" err="1" smtClean="0"/>
              <a:t>tepat</a:t>
            </a:r>
            <a:r>
              <a:rPr lang="en-US" sz="2800" dirty="0" smtClean="0"/>
              <a:t> </a:t>
            </a:r>
            <a:r>
              <a:rPr lang="en-US" sz="2800" dirty="0" err="1" smtClean="0"/>
              <a:t>satu</a:t>
            </a:r>
            <a:r>
              <a:rPr lang="en-US" sz="2800" dirty="0" smtClean="0"/>
              <a:t> kali. </a:t>
            </a:r>
          </a:p>
          <a:p>
            <a:pPr eaLnBrk="1" hangingPunct="1">
              <a:lnSpc>
                <a:spcPct val="90000"/>
              </a:lnSpc>
            </a:pPr>
            <a:r>
              <a:rPr lang="en-US" sz="2800" dirty="0" smtClean="0"/>
              <a:t>Graph yang </a:t>
            </a:r>
            <a:r>
              <a:rPr lang="en-US" sz="2800" dirty="0" err="1" smtClean="0"/>
              <a:t>mempunyai</a:t>
            </a:r>
            <a:r>
              <a:rPr lang="en-US" sz="2800" dirty="0" smtClean="0"/>
              <a:t> </a:t>
            </a:r>
            <a:r>
              <a:rPr lang="en-US" sz="2800" dirty="0" err="1" smtClean="0"/>
              <a:t>sirkuit</a:t>
            </a:r>
            <a:r>
              <a:rPr lang="en-US" sz="2800" dirty="0" smtClean="0"/>
              <a:t> Euler </a:t>
            </a:r>
            <a:r>
              <a:rPr lang="en-US" sz="2800" dirty="0" err="1" smtClean="0"/>
              <a:t>disebut</a:t>
            </a:r>
            <a:r>
              <a:rPr lang="en-US" sz="2800" dirty="0" smtClean="0"/>
              <a:t> </a:t>
            </a:r>
            <a:r>
              <a:rPr lang="en-US" sz="2800" b="1" dirty="0" smtClean="0"/>
              <a:t>graph Euler</a:t>
            </a:r>
            <a:r>
              <a:rPr lang="en-US" sz="2800" dirty="0" smtClean="0"/>
              <a:t> (</a:t>
            </a:r>
            <a:r>
              <a:rPr lang="en-US" sz="2800" i="1" dirty="0" err="1" smtClean="0"/>
              <a:t>Eulerian</a:t>
            </a:r>
            <a:r>
              <a:rPr lang="en-US" sz="2800" i="1" dirty="0" smtClean="0"/>
              <a:t> graph</a:t>
            </a:r>
            <a:r>
              <a:rPr lang="en-US" sz="2800" dirty="0" smtClean="0"/>
              <a:t>). Graph yang </a:t>
            </a:r>
            <a:r>
              <a:rPr lang="en-US" sz="2800" dirty="0" err="1" smtClean="0"/>
              <a:t>mempunyai</a:t>
            </a:r>
            <a:r>
              <a:rPr lang="en-US" sz="2800" dirty="0" smtClean="0"/>
              <a:t> </a:t>
            </a:r>
            <a:r>
              <a:rPr lang="en-US" sz="2800" dirty="0" err="1" smtClean="0"/>
              <a:t>lintasan</a:t>
            </a:r>
            <a:r>
              <a:rPr lang="en-US" sz="2800" dirty="0" smtClean="0"/>
              <a:t> Euler </a:t>
            </a:r>
            <a:r>
              <a:rPr lang="en-US" sz="2800" dirty="0" err="1" smtClean="0"/>
              <a:t>dinamakan</a:t>
            </a:r>
            <a:r>
              <a:rPr lang="en-US" sz="2800" dirty="0" smtClean="0"/>
              <a:t> </a:t>
            </a:r>
            <a:r>
              <a:rPr lang="en-US" sz="2800" dirty="0" err="1" smtClean="0"/>
              <a:t>juga</a:t>
            </a:r>
            <a:r>
              <a:rPr lang="en-US" sz="2800" dirty="0" smtClean="0"/>
              <a:t> graph </a:t>
            </a:r>
            <a:r>
              <a:rPr lang="en-US" sz="2800" b="1" dirty="0" smtClean="0"/>
              <a:t>semi-Euler</a:t>
            </a:r>
            <a:r>
              <a:rPr lang="en-US" sz="2800" dirty="0" smtClean="0"/>
              <a:t> (</a:t>
            </a:r>
            <a:r>
              <a:rPr lang="en-US" sz="2800" i="1" dirty="0" smtClean="0"/>
              <a:t>semi-</a:t>
            </a:r>
            <a:r>
              <a:rPr lang="en-US" sz="2800" i="1" dirty="0" err="1" smtClean="0"/>
              <a:t>Eulerian</a:t>
            </a:r>
            <a:r>
              <a:rPr lang="en-US" sz="2800" i="1" dirty="0" smtClean="0"/>
              <a:t> graph</a:t>
            </a:r>
            <a:r>
              <a:rPr lang="en-US" sz="2800" dirty="0" smtClean="0"/>
              <a:t>).</a:t>
            </a:r>
          </a:p>
        </p:txBody>
      </p:sp>
    </p:spTree>
    <p:custDataLst>
      <p:tags r:id="rId1"/>
    </p:custData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b="1" smtClean="0"/>
              <a:t>Lintasan dan Sirkuit Euler</a:t>
            </a:r>
          </a:p>
        </p:txBody>
      </p:sp>
      <p:sp>
        <p:nvSpPr>
          <p:cNvPr id="115715" name="Rectangle 3"/>
          <p:cNvSpPr>
            <a:spLocks noGrp="1" noChangeArrowheads="1"/>
          </p:cNvSpPr>
          <p:nvPr>
            <p:ph type="body" idx="1"/>
          </p:nvPr>
        </p:nvSpPr>
        <p:spPr>
          <a:xfrm>
            <a:off x="468313" y="1989138"/>
            <a:ext cx="8229600" cy="4256087"/>
          </a:xfrm>
        </p:spPr>
        <p:txBody>
          <a:bodyPr/>
          <a:lstStyle/>
          <a:p>
            <a:pPr eaLnBrk="1" hangingPunct="1">
              <a:lnSpc>
                <a:spcPct val="80000"/>
              </a:lnSpc>
            </a:pPr>
            <a:r>
              <a:rPr lang="en-US" sz="2400" smtClean="0"/>
              <a:t>Lintasan Euler pada graph  (a) : 3, 1, 2, 3, 4, 1</a:t>
            </a:r>
          </a:p>
          <a:p>
            <a:pPr eaLnBrk="1" hangingPunct="1">
              <a:lnSpc>
                <a:spcPct val="80000"/>
              </a:lnSpc>
            </a:pPr>
            <a:r>
              <a:rPr lang="en-US" sz="2400" smtClean="0"/>
              <a:t>Lintasan Euler pada graph  (b) : 1, 2, 4, 6, 2, 3, 6, 5, 1, 3</a:t>
            </a:r>
          </a:p>
          <a:p>
            <a:pPr eaLnBrk="1" hangingPunct="1">
              <a:lnSpc>
                <a:spcPct val="80000"/>
              </a:lnSpc>
            </a:pPr>
            <a:r>
              <a:rPr lang="en-US" sz="2400" smtClean="0"/>
              <a:t>Sirkuit Euler pada graph      (c) : 1, 2, 3, 4, 7, 3, 5, 7, 6, 5, 2, 6,1</a:t>
            </a:r>
          </a:p>
          <a:p>
            <a:pPr eaLnBrk="1" hangingPunct="1">
              <a:lnSpc>
                <a:spcPct val="80000"/>
              </a:lnSpc>
            </a:pPr>
            <a:endParaRPr lang="en-US" sz="2400" smtClean="0"/>
          </a:p>
          <a:p>
            <a:pPr eaLnBrk="1" hangingPunct="1">
              <a:lnSpc>
                <a:spcPct val="80000"/>
              </a:lnSpc>
            </a:pPr>
            <a:endParaRPr lang="en-US" sz="2000" smtClean="0"/>
          </a:p>
          <a:p>
            <a:pPr eaLnBrk="1" hangingPunct="1">
              <a:lnSpc>
                <a:spcPct val="80000"/>
              </a:lnSpc>
            </a:pPr>
            <a:endParaRPr lang="en-US" sz="1600" smtClean="0"/>
          </a:p>
          <a:p>
            <a:pPr eaLnBrk="1" hangingPunct="1">
              <a:lnSpc>
                <a:spcPct val="80000"/>
              </a:lnSpc>
            </a:pPr>
            <a:endParaRPr lang="en-US" sz="1000" smtClean="0"/>
          </a:p>
          <a:p>
            <a:pPr eaLnBrk="1" hangingPunct="1">
              <a:lnSpc>
                <a:spcPct val="80000"/>
              </a:lnSpc>
            </a:pPr>
            <a:endParaRPr lang="en-US" sz="1000" smtClean="0"/>
          </a:p>
          <a:p>
            <a:pPr eaLnBrk="1" hangingPunct="1">
              <a:lnSpc>
                <a:spcPct val="80000"/>
              </a:lnSpc>
            </a:pPr>
            <a:endParaRPr lang="en-US" sz="1200" smtClean="0"/>
          </a:p>
          <a:p>
            <a:pPr eaLnBrk="1" hangingPunct="1">
              <a:lnSpc>
                <a:spcPct val="80000"/>
              </a:lnSpc>
              <a:buFont typeface="Wingdings" pitchFamily="2" charset="2"/>
              <a:buNone/>
            </a:pPr>
            <a:endParaRPr lang="en-US" sz="1200" smtClean="0"/>
          </a:p>
          <a:p>
            <a:pPr eaLnBrk="1" hangingPunct="1">
              <a:lnSpc>
                <a:spcPct val="80000"/>
              </a:lnSpc>
              <a:buFont typeface="Wingdings" pitchFamily="2" charset="2"/>
              <a:buNone/>
            </a:pPr>
            <a:endParaRPr lang="en-US" sz="1200" smtClean="0"/>
          </a:p>
          <a:p>
            <a:pPr eaLnBrk="1" hangingPunct="1">
              <a:lnSpc>
                <a:spcPct val="80000"/>
              </a:lnSpc>
              <a:buFont typeface="Wingdings" pitchFamily="2" charset="2"/>
              <a:buNone/>
            </a:pPr>
            <a:endParaRPr lang="en-US" sz="1200" smtClean="0"/>
          </a:p>
          <a:p>
            <a:pPr eaLnBrk="1" hangingPunct="1">
              <a:lnSpc>
                <a:spcPct val="80000"/>
              </a:lnSpc>
              <a:buFont typeface="Wingdings" pitchFamily="2" charset="2"/>
              <a:buNone/>
            </a:pPr>
            <a:endParaRPr lang="en-US" sz="1200" smtClean="0"/>
          </a:p>
          <a:p>
            <a:pPr eaLnBrk="1" hangingPunct="1">
              <a:lnSpc>
                <a:spcPct val="80000"/>
              </a:lnSpc>
              <a:buFont typeface="Wingdings" pitchFamily="2" charset="2"/>
              <a:buNone/>
            </a:pPr>
            <a:endParaRPr lang="en-US" sz="1200" smtClean="0"/>
          </a:p>
          <a:p>
            <a:pPr eaLnBrk="1" hangingPunct="1">
              <a:lnSpc>
                <a:spcPct val="80000"/>
              </a:lnSpc>
              <a:buFont typeface="Wingdings" pitchFamily="2" charset="2"/>
              <a:buNone/>
            </a:pPr>
            <a:endParaRPr lang="en-US" sz="1200" smtClean="0"/>
          </a:p>
          <a:p>
            <a:pPr eaLnBrk="1" hangingPunct="1">
              <a:lnSpc>
                <a:spcPct val="80000"/>
              </a:lnSpc>
              <a:buFont typeface="Wingdings" pitchFamily="2" charset="2"/>
              <a:buNone/>
            </a:pPr>
            <a:r>
              <a:rPr lang="en-US" sz="1400" smtClean="0"/>
              <a:t>		</a:t>
            </a:r>
          </a:p>
        </p:txBody>
      </p:sp>
      <p:grpSp>
        <p:nvGrpSpPr>
          <p:cNvPr id="115716" name="Group 69"/>
          <p:cNvGrpSpPr>
            <a:grpSpLocks/>
          </p:cNvGrpSpPr>
          <p:nvPr/>
        </p:nvGrpSpPr>
        <p:grpSpPr bwMode="auto">
          <a:xfrm>
            <a:off x="611188" y="3500438"/>
            <a:ext cx="7607300" cy="2139950"/>
            <a:chOff x="2236" y="9038"/>
            <a:chExt cx="7583" cy="1399"/>
          </a:xfrm>
        </p:grpSpPr>
        <p:sp>
          <p:nvSpPr>
            <p:cNvPr id="115717" name="Freeform 70"/>
            <p:cNvSpPr>
              <a:spLocks/>
            </p:cNvSpPr>
            <p:nvPr/>
          </p:nvSpPr>
          <p:spPr bwMode="auto">
            <a:xfrm>
              <a:off x="2695" y="9353"/>
              <a:ext cx="58" cy="58"/>
            </a:xfrm>
            <a:custGeom>
              <a:avLst/>
              <a:gdLst>
                <a:gd name="T0" fmla="*/ 0 w 58"/>
                <a:gd name="T1" fmla="*/ 29 h 58"/>
                <a:gd name="T2" fmla="*/ 2 w 58"/>
                <a:gd name="T3" fmla="*/ 15 h 58"/>
                <a:gd name="T4" fmla="*/ 10 w 58"/>
                <a:gd name="T5" fmla="*/ 5 h 58"/>
                <a:gd name="T6" fmla="*/ 21 w 58"/>
                <a:gd name="T7" fmla="*/ 0 h 58"/>
                <a:gd name="T8" fmla="*/ 35 w 58"/>
                <a:gd name="T9" fmla="*/ 0 h 58"/>
                <a:gd name="T10" fmla="*/ 46 w 58"/>
                <a:gd name="T11" fmla="*/ 5 h 58"/>
                <a:gd name="T12" fmla="*/ 54 w 58"/>
                <a:gd name="T13" fmla="*/ 15 h 58"/>
                <a:gd name="T14" fmla="*/ 58 w 58"/>
                <a:gd name="T15" fmla="*/ 29 h 58"/>
                <a:gd name="T16" fmla="*/ 54 w 58"/>
                <a:gd name="T17" fmla="*/ 42 h 58"/>
                <a:gd name="T18" fmla="*/ 46 w 58"/>
                <a:gd name="T19" fmla="*/ 52 h 58"/>
                <a:gd name="T20" fmla="*/ 35 w 58"/>
                <a:gd name="T21" fmla="*/ 58 h 58"/>
                <a:gd name="T22" fmla="*/ 21 w 58"/>
                <a:gd name="T23" fmla="*/ 58 h 58"/>
                <a:gd name="T24" fmla="*/ 10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10" y="5"/>
                  </a:lnTo>
                  <a:lnTo>
                    <a:pt x="21" y="0"/>
                  </a:lnTo>
                  <a:lnTo>
                    <a:pt x="35" y="0"/>
                  </a:lnTo>
                  <a:lnTo>
                    <a:pt x="46" y="5"/>
                  </a:lnTo>
                  <a:lnTo>
                    <a:pt x="54" y="15"/>
                  </a:lnTo>
                  <a:lnTo>
                    <a:pt x="58" y="29"/>
                  </a:lnTo>
                  <a:lnTo>
                    <a:pt x="54" y="42"/>
                  </a:lnTo>
                  <a:lnTo>
                    <a:pt x="46" y="52"/>
                  </a:lnTo>
                  <a:lnTo>
                    <a:pt x="35" y="58"/>
                  </a:lnTo>
                  <a:lnTo>
                    <a:pt x="21" y="58"/>
                  </a:lnTo>
                  <a:lnTo>
                    <a:pt x="10"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5718" name="Freeform 71"/>
            <p:cNvSpPr>
              <a:spLocks/>
            </p:cNvSpPr>
            <p:nvPr/>
          </p:nvSpPr>
          <p:spPr bwMode="auto">
            <a:xfrm>
              <a:off x="3853" y="9353"/>
              <a:ext cx="58" cy="58"/>
            </a:xfrm>
            <a:custGeom>
              <a:avLst/>
              <a:gdLst>
                <a:gd name="T0" fmla="*/ 0 w 58"/>
                <a:gd name="T1" fmla="*/ 29 h 58"/>
                <a:gd name="T2" fmla="*/ 2 w 58"/>
                <a:gd name="T3" fmla="*/ 15 h 58"/>
                <a:gd name="T4" fmla="*/ 9 w 58"/>
                <a:gd name="T5" fmla="*/ 5 h 58"/>
                <a:gd name="T6" fmla="*/ 21 w 58"/>
                <a:gd name="T7" fmla="*/ 0 h 58"/>
                <a:gd name="T8" fmla="*/ 35 w 58"/>
                <a:gd name="T9" fmla="*/ 0 h 58"/>
                <a:gd name="T10" fmla="*/ 46 w 58"/>
                <a:gd name="T11" fmla="*/ 5 h 58"/>
                <a:gd name="T12" fmla="*/ 54 w 58"/>
                <a:gd name="T13" fmla="*/ 15 h 58"/>
                <a:gd name="T14" fmla="*/ 58 w 58"/>
                <a:gd name="T15" fmla="*/ 29 h 58"/>
                <a:gd name="T16" fmla="*/ 54 w 58"/>
                <a:gd name="T17" fmla="*/ 42 h 58"/>
                <a:gd name="T18" fmla="*/ 46 w 58"/>
                <a:gd name="T19" fmla="*/ 52 h 58"/>
                <a:gd name="T20" fmla="*/ 35 w 58"/>
                <a:gd name="T21" fmla="*/ 58 h 58"/>
                <a:gd name="T22" fmla="*/ 21 w 58"/>
                <a:gd name="T23" fmla="*/ 58 h 58"/>
                <a:gd name="T24" fmla="*/ 9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9" y="5"/>
                  </a:lnTo>
                  <a:lnTo>
                    <a:pt x="21" y="0"/>
                  </a:lnTo>
                  <a:lnTo>
                    <a:pt x="35" y="0"/>
                  </a:lnTo>
                  <a:lnTo>
                    <a:pt x="46" y="5"/>
                  </a:lnTo>
                  <a:lnTo>
                    <a:pt x="54" y="15"/>
                  </a:lnTo>
                  <a:lnTo>
                    <a:pt x="58" y="29"/>
                  </a:lnTo>
                  <a:lnTo>
                    <a:pt x="54" y="42"/>
                  </a:lnTo>
                  <a:lnTo>
                    <a:pt x="46" y="52"/>
                  </a:lnTo>
                  <a:lnTo>
                    <a:pt x="35" y="58"/>
                  </a:lnTo>
                  <a:lnTo>
                    <a:pt x="21" y="58"/>
                  </a:lnTo>
                  <a:lnTo>
                    <a:pt x="9"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5719" name="Freeform 72"/>
            <p:cNvSpPr>
              <a:spLocks/>
            </p:cNvSpPr>
            <p:nvPr/>
          </p:nvSpPr>
          <p:spPr bwMode="auto">
            <a:xfrm>
              <a:off x="2695" y="10221"/>
              <a:ext cx="58" cy="58"/>
            </a:xfrm>
            <a:custGeom>
              <a:avLst/>
              <a:gdLst>
                <a:gd name="T0" fmla="*/ 0 w 58"/>
                <a:gd name="T1" fmla="*/ 29 h 58"/>
                <a:gd name="T2" fmla="*/ 2 w 58"/>
                <a:gd name="T3" fmla="*/ 16 h 58"/>
                <a:gd name="T4" fmla="*/ 10 w 58"/>
                <a:gd name="T5" fmla="*/ 6 h 58"/>
                <a:gd name="T6" fmla="*/ 21 w 58"/>
                <a:gd name="T7" fmla="*/ 0 h 58"/>
                <a:gd name="T8" fmla="*/ 35 w 58"/>
                <a:gd name="T9" fmla="*/ 0 h 58"/>
                <a:gd name="T10" fmla="*/ 46 w 58"/>
                <a:gd name="T11" fmla="*/ 6 h 58"/>
                <a:gd name="T12" fmla="*/ 54 w 58"/>
                <a:gd name="T13" fmla="*/ 16 h 58"/>
                <a:gd name="T14" fmla="*/ 58 w 58"/>
                <a:gd name="T15" fmla="*/ 29 h 58"/>
                <a:gd name="T16" fmla="*/ 54 w 58"/>
                <a:gd name="T17" fmla="*/ 43 h 58"/>
                <a:gd name="T18" fmla="*/ 46 w 58"/>
                <a:gd name="T19" fmla="*/ 52 h 58"/>
                <a:gd name="T20" fmla="*/ 35 w 58"/>
                <a:gd name="T21" fmla="*/ 58 h 58"/>
                <a:gd name="T22" fmla="*/ 21 w 58"/>
                <a:gd name="T23" fmla="*/ 58 h 58"/>
                <a:gd name="T24" fmla="*/ 10 w 58"/>
                <a:gd name="T25" fmla="*/ 52 h 58"/>
                <a:gd name="T26" fmla="*/ 2 w 58"/>
                <a:gd name="T27" fmla="*/ 43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6"/>
                  </a:lnTo>
                  <a:lnTo>
                    <a:pt x="10" y="6"/>
                  </a:lnTo>
                  <a:lnTo>
                    <a:pt x="21" y="0"/>
                  </a:lnTo>
                  <a:lnTo>
                    <a:pt x="35" y="0"/>
                  </a:lnTo>
                  <a:lnTo>
                    <a:pt x="46" y="6"/>
                  </a:lnTo>
                  <a:lnTo>
                    <a:pt x="54" y="16"/>
                  </a:lnTo>
                  <a:lnTo>
                    <a:pt x="58" y="29"/>
                  </a:lnTo>
                  <a:lnTo>
                    <a:pt x="54" y="43"/>
                  </a:lnTo>
                  <a:lnTo>
                    <a:pt x="46" y="52"/>
                  </a:lnTo>
                  <a:lnTo>
                    <a:pt x="35" y="58"/>
                  </a:lnTo>
                  <a:lnTo>
                    <a:pt x="21" y="58"/>
                  </a:lnTo>
                  <a:lnTo>
                    <a:pt x="10" y="52"/>
                  </a:lnTo>
                  <a:lnTo>
                    <a:pt x="2" y="43"/>
                  </a:lnTo>
                  <a:lnTo>
                    <a:pt x="0" y="29"/>
                  </a:lnTo>
                  <a:close/>
                </a:path>
              </a:pathLst>
            </a:custGeom>
            <a:solidFill>
              <a:srgbClr val="000000"/>
            </a:solidFill>
            <a:ln w="2540">
              <a:solidFill>
                <a:srgbClr val="000000"/>
              </a:solidFill>
              <a:round/>
              <a:headEnd/>
              <a:tailEnd/>
            </a:ln>
          </p:spPr>
          <p:txBody>
            <a:bodyPr/>
            <a:lstStyle/>
            <a:p>
              <a:endParaRPr lang="en-US"/>
            </a:p>
          </p:txBody>
        </p:sp>
        <p:sp>
          <p:nvSpPr>
            <p:cNvPr id="115720" name="Freeform 73"/>
            <p:cNvSpPr>
              <a:spLocks/>
            </p:cNvSpPr>
            <p:nvPr/>
          </p:nvSpPr>
          <p:spPr bwMode="auto">
            <a:xfrm>
              <a:off x="3853" y="10221"/>
              <a:ext cx="58" cy="58"/>
            </a:xfrm>
            <a:custGeom>
              <a:avLst/>
              <a:gdLst>
                <a:gd name="T0" fmla="*/ 0 w 58"/>
                <a:gd name="T1" fmla="*/ 29 h 58"/>
                <a:gd name="T2" fmla="*/ 2 w 58"/>
                <a:gd name="T3" fmla="*/ 16 h 58"/>
                <a:gd name="T4" fmla="*/ 9 w 58"/>
                <a:gd name="T5" fmla="*/ 6 h 58"/>
                <a:gd name="T6" fmla="*/ 21 w 58"/>
                <a:gd name="T7" fmla="*/ 0 h 58"/>
                <a:gd name="T8" fmla="*/ 35 w 58"/>
                <a:gd name="T9" fmla="*/ 0 h 58"/>
                <a:gd name="T10" fmla="*/ 46 w 58"/>
                <a:gd name="T11" fmla="*/ 6 h 58"/>
                <a:gd name="T12" fmla="*/ 54 w 58"/>
                <a:gd name="T13" fmla="*/ 16 h 58"/>
                <a:gd name="T14" fmla="*/ 58 w 58"/>
                <a:gd name="T15" fmla="*/ 29 h 58"/>
                <a:gd name="T16" fmla="*/ 54 w 58"/>
                <a:gd name="T17" fmla="*/ 43 h 58"/>
                <a:gd name="T18" fmla="*/ 46 w 58"/>
                <a:gd name="T19" fmla="*/ 52 h 58"/>
                <a:gd name="T20" fmla="*/ 35 w 58"/>
                <a:gd name="T21" fmla="*/ 58 h 58"/>
                <a:gd name="T22" fmla="*/ 21 w 58"/>
                <a:gd name="T23" fmla="*/ 58 h 58"/>
                <a:gd name="T24" fmla="*/ 9 w 58"/>
                <a:gd name="T25" fmla="*/ 52 h 58"/>
                <a:gd name="T26" fmla="*/ 2 w 58"/>
                <a:gd name="T27" fmla="*/ 43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6"/>
                  </a:lnTo>
                  <a:lnTo>
                    <a:pt x="9" y="6"/>
                  </a:lnTo>
                  <a:lnTo>
                    <a:pt x="21" y="0"/>
                  </a:lnTo>
                  <a:lnTo>
                    <a:pt x="35" y="0"/>
                  </a:lnTo>
                  <a:lnTo>
                    <a:pt x="46" y="6"/>
                  </a:lnTo>
                  <a:lnTo>
                    <a:pt x="54" y="16"/>
                  </a:lnTo>
                  <a:lnTo>
                    <a:pt x="58" y="29"/>
                  </a:lnTo>
                  <a:lnTo>
                    <a:pt x="54" y="43"/>
                  </a:lnTo>
                  <a:lnTo>
                    <a:pt x="46" y="52"/>
                  </a:lnTo>
                  <a:lnTo>
                    <a:pt x="35" y="58"/>
                  </a:lnTo>
                  <a:lnTo>
                    <a:pt x="21" y="58"/>
                  </a:lnTo>
                  <a:lnTo>
                    <a:pt x="9" y="52"/>
                  </a:lnTo>
                  <a:lnTo>
                    <a:pt x="2" y="43"/>
                  </a:lnTo>
                  <a:lnTo>
                    <a:pt x="0" y="29"/>
                  </a:lnTo>
                  <a:close/>
                </a:path>
              </a:pathLst>
            </a:custGeom>
            <a:solidFill>
              <a:srgbClr val="000000"/>
            </a:solidFill>
            <a:ln w="2540">
              <a:solidFill>
                <a:srgbClr val="000000"/>
              </a:solidFill>
              <a:round/>
              <a:headEnd/>
              <a:tailEnd/>
            </a:ln>
          </p:spPr>
          <p:txBody>
            <a:bodyPr/>
            <a:lstStyle/>
            <a:p>
              <a:endParaRPr lang="en-US"/>
            </a:p>
          </p:txBody>
        </p:sp>
        <p:sp>
          <p:nvSpPr>
            <p:cNvPr id="115721" name="Freeform 74"/>
            <p:cNvSpPr>
              <a:spLocks/>
            </p:cNvSpPr>
            <p:nvPr/>
          </p:nvSpPr>
          <p:spPr bwMode="auto">
            <a:xfrm>
              <a:off x="4721" y="9353"/>
              <a:ext cx="58" cy="58"/>
            </a:xfrm>
            <a:custGeom>
              <a:avLst/>
              <a:gdLst>
                <a:gd name="T0" fmla="*/ 0 w 58"/>
                <a:gd name="T1" fmla="*/ 29 h 58"/>
                <a:gd name="T2" fmla="*/ 2 w 58"/>
                <a:gd name="T3" fmla="*/ 15 h 58"/>
                <a:gd name="T4" fmla="*/ 10 w 58"/>
                <a:gd name="T5" fmla="*/ 5 h 58"/>
                <a:gd name="T6" fmla="*/ 22 w 58"/>
                <a:gd name="T7" fmla="*/ 0 h 58"/>
                <a:gd name="T8" fmla="*/ 35 w 58"/>
                <a:gd name="T9" fmla="*/ 0 h 58"/>
                <a:gd name="T10" fmla="*/ 47 w 58"/>
                <a:gd name="T11" fmla="*/ 5 h 58"/>
                <a:gd name="T12" fmla="*/ 54 w 58"/>
                <a:gd name="T13" fmla="*/ 15 h 58"/>
                <a:gd name="T14" fmla="*/ 58 w 58"/>
                <a:gd name="T15" fmla="*/ 29 h 58"/>
                <a:gd name="T16" fmla="*/ 54 w 58"/>
                <a:gd name="T17" fmla="*/ 42 h 58"/>
                <a:gd name="T18" fmla="*/ 47 w 58"/>
                <a:gd name="T19" fmla="*/ 52 h 58"/>
                <a:gd name="T20" fmla="*/ 35 w 58"/>
                <a:gd name="T21" fmla="*/ 58 h 58"/>
                <a:gd name="T22" fmla="*/ 22 w 58"/>
                <a:gd name="T23" fmla="*/ 58 h 58"/>
                <a:gd name="T24" fmla="*/ 10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10" y="5"/>
                  </a:lnTo>
                  <a:lnTo>
                    <a:pt x="22" y="0"/>
                  </a:lnTo>
                  <a:lnTo>
                    <a:pt x="35" y="0"/>
                  </a:lnTo>
                  <a:lnTo>
                    <a:pt x="47" y="5"/>
                  </a:lnTo>
                  <a:lnTo>
                    <a:pt x="54" y="15"/>
                  </a:lnTo>
                  <a:lnTo>
                    <a:pt x="58" y="29"/>
                  </a:lnTo>
                  <a:lnTo>
                    <a:pt x="54" y="42"/>
                  </a:lnTo>
                  <a:lnTo>
                    <a:pt x="47" y="52"/>
                  </a:lnTo>
                  <a:lnTo>
                    <a:pt x="35" y="58"/>
                  </a:lnTo>
                  <a:lnTo>
                    <a:pt x="22" y="58"/>
                  </a:lnTo>
                  <a:lnTo>
                    <a:pt x="10"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5722" name="Freeform 75"/>
            <p:cNvSpPr>
              <a:spLocks/>
            </p:cNvSpPr>
            <p:nvPr/>
          </p:nvSpPr>
          <p:spPr bwMode="auto">
            <a:xfrm>
              <a:off x="4721" y="10221"/>
              <a:ext cx="58" cy="58"/>
            </a:xfrm>
            <a:custGeom>
              <a:avLst/>
              <a:gdLst>
                <a:gd name="T0" fmla="*/ 0 w 58"/>
                <a:gd name="T1" fmla="*/ 29 h 58"/>
                <a:gd name="T2" fmla="*/ 2 w 58"/>
                <a:gd name="T3" fmla="*/ 16 h 58"/>
                <a:gd name="T4" fmla="*/ 10 w 58"/>
                <a:gd name="T5" fmla="*/ 6 h 58"/>
                <a:gd name="T6" fmla="*/ 22 w 58"/>
                <a:gd name="T7" fmla="*/ 0 h 58"/>
                <a:gd name="T8" fmla="*/ 35 w 58"/>
                <a:gd name="T9" fmla="*/ 0 h 58"/>
                <a:gd name="T10" fmla="*/ 47 w 58"/>
                <a:gd name="T11" fmla="*/ 6 h 58"/>
                <a:gd name="T12" fmla="*/ 54 w 58"/>
                <a:gd name="T13" fmla="*/ 16 h 58"/>
                <a:gd name="T14" fmla="*/ 58 w 58"/>
                <a:gd name="T15" fmla="*/ 29 h 58"/>
                <a:gd name="T16" fmla="*/ 54 w 58"/>
                <a:gd name="T17" fmla="*/ 43 h 58"/>
                <a:gd name="T18" fmla="*/ 47 w 58"/>
                <a:gd name="T19" fmla="*/ 52 h 58"/>
                <a:gd name="T20" fmla="*/ 35 w 58"/>
                <a:gd name="T21" fmla="*/ 58 h 58"/>
                <a:gd name="T22" fmla="*/ 22 w 58"/>
                <a:gd name="T23" fmla="*/ 58 h 58"/>
                <a:gd name="T24" fmla="*/ 10 w 58"/>
                <a:gd name="T25" fmla="*/ 52 h 58"/>
                <a:gd name="T26" fmla="*/ 2 w 58"/>
                <a:gd name="T27" fmla="*/ 43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6"/>
                  </a:lnTo>
                  <a:lnTo>
                    <a:pt x="10" y="6"/>
                  </a:lnTo>
                  <a:lnTo>
                    <a:pt x="22" y="0"/>
                  </a:lnTo>
                  <a:lnTo>
                    <a:pt x="35" y="0"/>
                  </a:lnTo>
                  <a:lnTo>
                    <a:pt x="47" y="6"/>
                  </a:lnTo>
                  <a:lnTo>
                    <a:pt x="54" y="16"/>
                  </a:lnTo>
                  <a:lnTo>
                    <a:pt x="58" y="29"/>
                  </a:lnTo>
                  <a:lnTo>
                    <a:pt x="54" y="43"/>
                  </a:lnTo>
                  <a:lnTo>
                    <a:pt x="47" y="52"/>
                  </a:lnTo>
                  <a:lnTo>
                    <a:pt x="35" y="58"/>
                  </a:lnTo>
                  <a:lnTo>
                    <a:pt x="22" y="58"/>
                  </a:lnTo>
                  <a:lnTo>
                    <a:pt x="10" y="52"/>
                  </a:lnTo>
                  <a:lnTo>
                    <a:pt x="2" y="43"/>
                  </a:lnTo>
                  <a:lnTo>
                    <a:pt x="0" y="29"/>
                  </a:lnTo>
                  <a:close/>
                </a:path>
              </a:pathLst>
            </a:custGeom>
            <a:solidFill>
              <a:srgbClr val="000000"/>
            </a:solidFill>
            <a:ln w="2540">
              <a:solidFill>
                <a:srgbClr val="000000"/>
              </a:solidFill>
              <a:round/>
              <a:headEnd/>
              <a:tailEnd/>
            </a:ln>
          </p:spPr>
          <p:txBody>
            <a:bodyPr/>
            <a:lstStyle/>
            <a:p>
              <a:endParaRPr lang="en-US"/>
            </a:p>
          </p:txBody>
        </p:sp>
        <p:sp>
          <p:nvSpPr>
            <p:cNvPr id="115723" name="Freeform 76"/>
            <p:cNvSpPr>
              <a:spLocks/>
            </p:cNvSpPr>
            <p:nvPr/>
          </p:nvSpPr>
          <p:spPr bwMode="auto">
            <a:xfrm>
              <a:off x="5879" y="9353"/>
              <a:ext cx="58" cy="58"/>
            </a:xfrm>
            <a:custGeom>
              <a:avLst/>
              <a:gdLst>
                <a:gd name="T0" fmla="*/ 0 w 58"/>
                <a:gd name="T1" fmla="*/ 29 h 58"/>
                <a:gd name="T2" fmla="*/ 2 w 58"/>
                <a:gd name="T3" fmla="*/ 15 h 58"/>
                <a:gd name="T4" fmla="*/ 10 w 58"/>
                <a:gd name="T5" fmla="*/ 5 h 58"/>
                <a:gd name="T6" fmla="*/ 22 w 58"/>
                <a:gd name="T7" fmla="*/ 0 h 58"/>
                <a:gd name="T8" fmla="*/ 35 w 58"/>
                <a:gd name="T9" fmla="*/ 0 h 58"/>
                <a:gd name="T10" fmla="*/ 47 w 58"/>
                <a:gd name="T11" fmla="*/ 5 h 58"/>
                <a:gd name="T12" fmla="*/ 54 w 58"/>
                <a:gd name="T13" fmla="*/ 15 h 58"/>
                <a:gd name="T14" fmla="*/ 58 w 58"/>
                <a:gd name="T15" fmla="*/ 29 h 58"/>
                <a:gd name="T16" fmla="*/ 54 w 58"/>
                <a:gd name="T17" fmla="*/ 42 h 58"/>
                <a:gd name="T18" fmla="*/ 47 w 58"/>
                <a:gd name="T19" fmla="*/ 52 h 58"/>
                <a:gd name="T20" fmla="*/ 35 w 58"/>
                <a:gd name="T21" fmla="*/ 58 h 58"/>
                <a:gd name="T22" fmla="*/ 22 w 58"/>
                <a:gd name="T23" fmla="*/ 58 h 58"/>
                <a:gd name="T24" fmla="*/ 10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10" y="5"/>
                  </a:lnTo>
                  <a:lnTo>
                    <a:pt x="22" y="0"/>
                  </a:lnTo>
                  <a:lnTo>
                    <a:pt x="35" y="0"/>
                  </a:lnTo>
                  <a:lnTo>
                    <a:pt x="47" y="5"/>
                  </a:lnTo>
                  <a:lnTo>
                    <a:pt x="54" y="15"/>
                  </a:lnTo>
                  <a:lnTo>
                    <a:pt x="58" y="29"/>
                  </a:lnTo>
                  <a:lnTo>
                    <a:pt x="54" y="42"/>
                  </a:lnTo>
                  <a:lnTo>
                    <a:pt x="47" y="52"/>
                  </a:lnTo>
                  <a:lnTo>
                    <a:pt x="35" y="58"/>
                  </a:lnTo>
                  <a:lnTo>
                    <a:pt x="22" y="58"/>
                  </a:lnTo>
                  <a:lnTo>
                    <a:pt x="10"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5724" name="Freeform 77"/>
            <p:cNvSpPr>
              <a:spLocks/>
            </p:cNvSpPr>
            <p:nvPr/>
          </p:nvSpPr>
          <p:spPr bwMode="auto">
            <a:xfrm>
              <a:off x="5879" y="10221"/>
              <a:ext cx="58" cy="58"/>
            </a:xfrm>
            <a:custGeom>
              <a:avLst/>
              <a:gdLst>
                <a:gd name="T0" fmla="*/ 0 w 58"/>
                <a:gd name="T1" fmla="*/ 29 h 58"/>
                <a:gd name="T2" fmla="*/ 2 w 58"/>
                <a:gd name="T3" fmla="*/ 16 h 58"/>
                <a:gd name="T4" fmla="*/ 10 w 58"/>
                <a:gd name="T5" fmla="*/ 6 h 58"/>
                <a:gd name="T6" fmla="*/ 22 w 58"/>
                <a:gd name="T7" fmla="*/ 0 h 58"/>
                <a:gd name="T8" fmla="*/ 35 w 58"/>
                <a:gd name="T9" fmla="*/ 0 h 58"/>
                <a:gd name="T10" fmla="*/ 47 w 58"/>
                <a:gd name="T11" fmla="*/ 6 h 58"/>
                <a:gd name="T12" fmla="*/ 54 w 58"/>
                <a:gd name="T13" fmla="*/ 16 h 58"/>
                <a:gd name="T14" fmla="*/ 58 w 58"/>
                <a:gd name="T15" fmla="*/ 29 h 58"/>
                <a:gd name="T16" fmla="*/ 54 w 58"/>
                <a:gd name="T17" fmla="*/ 43 h 58"/>
                <a:gd name="T18" fmla="*/ 47 w 58"/>
                <a:gd name="T19" fmla="*/ 52 h 58"/>
                <a:gd name="T20" fmla="*/ 35 w 58"/>
                <a:gd name="T21" fmla="*/ 58 h 58"/>
                <a:gd name="T22" fmla="*/ 22 w 58"/>
                <a:gd name="T23" fmla="*/ 58 h 58"/>
                <a:gd name="T24" fmla="*/ 10 w 58"/>
                <a:gd name="T25" fmla="*/ 52 h 58"/>
                <a:gd name="T26" fmla="*/ 2 w 58"/>
                <a:gd name="T27" fmla="*/ 43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6"/>
                  </a:lnTo>
                  <a:lnTo>
                    <a:pt x="10" y="6"/>
                  </a:lnTo>
                  <a:lnTo>
                    <a:pt x="22" y="0"/>
                  </a:lnTo>
                  <a:lnTo>
                    <a:pt x="35" y="0"/>
                  </a:lnTo>
                  <a:lnTo>
                    <a:pt x="47" y="6"/>
                  </a:lnTo>
                  <a:lnTo>
                    <a:pt x="54" y="16"/>
                  </a:lnTo>
                  <a:lnTo>
                    <a:pt x="58" y="29"/>
                  </a:lnTo>
                  <a:lnTo>
                    <a:pt x="54" y="43"/>
                  </a:lnTo>
                  <a:lnTo>
                    <a:pt x="47" y="52"/>
                  </a:lnTo>
                  <a:lnTo>
                    <a:pt x="35" y="58"/>
                  </a:lnTo>
                  <a:lnTo>
                    <a:pt x="22" y="58"/>
                  </a:lnTo>
                  <a:lnTo>
                    <a:pt x="10" y="52"/>
                  </a:lnTo>
                  <a:lnTo>
                    <a:pt x="2" y="43"/>
                  </a:lnTo>
                  <a:lnTo>
                    <a:pt x="0" y="29"/>
                  </a:lnTo>
                  <a:close/>
                </a:path>
              </a:pathLst>
            </a:custGeom>
            <a:solidFill>
              <a:srgbClr val="000000"/>
            </a:solidFill>
            <a:ln w="2540">
              <a:solidFill>
                <a:srgbClr val="000000"/>
              </a:solidFill>
              <a:round/>
              <a:headEnd/>
              <a:tailEnd/>
            </a:ln>
          </p:spPr>
          <p:txBody>
            <a:bodyPr/>
            <a:lstStyle/>
            <a:p>
              <a:endParaRPr lang="en-US"/>
            </a:p>
          </p:txBody>
        </p:sp>
        <p:sp>
          <p:nvSpPr>
            <p:cNvPr id="115725" name="Freeform 78"/>
            <p:cNvSpPr>
              <a:spLocks/>
            </p:cNvSpPr>
            <p:nvPr/>
          </p:nvSpPr>
          <p:spPr bwMode="auto">
            <a:xfrm>
              <a:off x="5300" y="9787"/>
              <a:ext cx="58" cy="58"/>
            </a:xfrm>
            <a:custGeom>
              <a:avLst/>
              <a:gdLst>
                <a:gd name="T0" fmla="*/ 0 w 58"/>
                <a:gd name="T1" fmla="*/ 29 h 58"/>
                <a:gd name="T2" fmla="*/ 2 w 58"/>
                <a:gd name="T3" fmla="*/ 15 h 58"/>
                <a:gd name="T4" fmla="*/ 10 w 58"/>
                <a:gd name="T5" fmla="*/ 6 h 58"/>
                <a:gd name="T6" fmla="*/ 22 w 58"/>
                <a:gd name="T7" fmla="*/ 0 h 58"/>
                <a:gd name="T8" fmla="*/ 35 w 58"/>
                <a:gd name="T9" fmla="*/ 0 h 58"/>
                <a:gd name="T10" fmla="*/ 47 w 58"/>
                <a:gd name="T11" fmla="*/ 6 h 58"/>
                <a:gd name="T12" fmla="*/ 54 w 58"/>
                <a:gd name="T13" fmla="*/ 15 h 58"/>
                <a:gd name="T14" fmla="*/ 58 w 58"/>
                <a:gd name="T15" fmla="*/ 29 h 58"/>
                <a:gd name="T16" fmla="*/ 54 w 58"/>
                <a:gd name="T17" fmla="*/ 42 h 58"/>
                <a:gd name="T18" fmla="*/ 47 w 58"/>
                <a:gd name="T19" fmla="*/ 52 h 58"/>
                <a:gd name="T20" fmla="*/ 35 w 58"/>
                <a:gd name="T21" fmla="*/ 58 h 58"/>
                <a:gd name="T22" fmla="*/ 22 w 58"/>
                <a:gd name="T23" fmla="*/ 58 h 58"/>
                <a:gd name="T24" fmla="*/ 10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10" y="6"/>
                  </a:lnTo>
                  <a:lnTo>
                    <a:pt x="22" y="0"/>
                  </a:lnTo>
                  <a:lnTo>
                    <a:pt x="35" y="0"/>
                  </a:lnTo>
                  <a:lnTo>
                    <a:pt x="47" y="6"/>
                  </a:lnTo>
                  <a:lnTo>
                    <a:pt x="54" y="15"/>
                  </a:lnTo>
                  <a:lnTo>
                    <a:pt x="58" y="29"/>
                  </a:lnTo>
                  <a:lnTo>
                    <a:pt x="54" y="42"/>
                  </a:lnTo>
                  <a:lnTo>
                    <a:pt x="47" y="52"/>
                  </a:lnTo>
                  <a:lnTo>
                    <a:pt x="35" y="58"/>
                  </a:lnTo>
                  <a:lnTo>
                    <a:pt x="22" y="58"/>
                  </a:lnTo>
                  <a:lnTo>
                    <a:pt x="10"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5726" name="Freeform 79"/>
            <p:cNvSpPr>
              <a:spLocks/>
            </p:cNvSpPr>
            <p:nvPr/>
          </p:nvSpPr>
          <p:spPr bwMode="auto">
            <a:xfrm>
              <a:off x="6458" y="9787"/>
              <a:ext cx="58" cy="58"/>
            </a:xfrm>
            <a:custGeom>
              <a:avLst/>
              <a:gdLst>
                <a:gd name="T0" fmla="*/ 0 w 58"/>
                <a:gd name="T1" fmla="*/ 29 h 58"/>
                <a:gd name="T2" fmla="*/ 2 w 58"/>
                <a:gd name="T3" fmla="*/ 15 h 58"/>
                <a:gd name="T4" fmla="*/ 10 w 58"/>
                <a:gd name="T5" fmla="*/ 6 h 58"/>
                <a:gd name="T6" fmla="*/ 22 w 58"/>
                <a:gd name="T7" fmla="*/ 0 h 58"/>
                <a:gd name="T8" fmla="*/ 35 w 58"/>
                <a:gd name="T9" fmla="*/ 0 h 58"/>
                <a:gd name="T10" fmla="*/ 47 w 58"/>
                <a:gd name="T11" fmla="*/ 6 h 58"/>
                <a:gd name="T12" fmla="*/ 54 w 58"/>
                <a:gd name="T13" fmla="*/ 15 h 58"/>
                <a:gd name="T14" fmla="*/ 58 w 58"/>
                <a:gd name="T15" fmla="*/ 29 h 58"/>
                <a:gd name="T16" fmla="*/ 54 w 58"/>
                <a:gd name="T17" fmla="*/ 42 h 58"/>
                <a:gd name="T18" fmla="*/ 47 w 58"/>
                <a:gd name="T19" fmla="*/ 52 h 58"/>
                <a:gd name="T20" fmla="*/ 35 w 58"/>
                <a:gd name="T21" fmla="*/ 58 h 58"/>
                <a:gd name="T22" fmla="*/ 22 w 58"/>
                <a:gd name="T23" fmla="*/ 58 h 58"/>
                <a:gd name="T24" fmla="*/ 10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10" y="6"/>
                  </a:lnTo>
                  <a:lnTo>
                    <a:pt x="22" y="0"/>
                  </a:lnTo>
                  <a:lnTo>
                    <a:pt x="35" y="0"/>
                  </a:lnTo>
                  <a:lnTo>
                    <a:pt x="47" y="6"/>
                  </a:lnTo>
                  <a:lnTo>
                    <a:pt x="54" y="15"/>
                  </a:lnTo>
                  <a:lnTo>
                    <a:pt x="58" y="29"/>
                  </a:lnTo>
                  <a:lnTo>
                    <a:pt x="54" y="42"/>
                  </a:lnTo>
                  <a:lnTo>
                    <a:pt x="47" y="52"/>
                  </a:lnTo>
                  <a:lnTo>
                    <a:pt x="35" y="58"/>
                  </a:lnTo>
                  <a:lnTo>
                    <a:pt x="22" y="58"/>
                  </a:lnTo>
                  <a:lnTo>
                    <a:pt x="10"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5727" name="Line 80"/>
            <p:cNvSpPr>
              <a:spLocks noChangeShapeType="1"/>
            </p:cNvSpPr>
            <p:nvPr/>
          </p:nvSpPr>
          <p:spPr bwMode="auto">
            <a:xfrm>
              <a:off x="2724" y="9382"/>
              <a:ext cx="1" cy="868"/>
            </a:xfrm>
            <a:prstGeom prst="line">
              <a:avLst/>
            </a:prstGeom>
            <a:noFill/>
            <a:ln w="2540">
              <a:solidFill>
                <a:srgbClr val="000000"/>
              </a:solidFill>
              <a:round/>
              <a:headEnd/>
              <a:tailEnd/>
            </a:ln>
          </p:spPr>
          <p:txBody>
            <a:bodyPr/>
            <a:lstStyle/>
            <a:p>
              <a:endParaRPr lang="en-US"/>
            </a:p>
          </p:txBody>
        </p:sp>
        <p:sp>
          <p:nvSpPr>
            <p:cNvPr id="115728" name="Line 81"/>
            <p:cNvSpPr>
              <a:spLocks noChangeShapeType="1"/>
            </p:cNvSpPr>
            <p:nvPr/>
          </p:nvSpPr>
          <p:spPr bwMode="auto">
            <a:xfrm>
              <a:off x="2724" y="10250"/>
              <a:ext cx="1158" cy="1"/>
            </a:xfrm>
            <a:prstGeom prst="line">
              <a:avLst/>
            </a:prstGeom>
            <a:noFill/>
            <a:ln w="2540">
              <a:solidFill>
                <a:srgbClr val="000000"/>
              </a:solidFill>
              <a:round/>
              <a:headEnd/>
              <a:tailEnd/>
            </a:ln>
          </p:spPr>
          <p:txBody>
            <a:bodyPr/>
            <a:lstStyle/>
            <a:p>
              <a:endParaRPr lang="en-US"/>
            </a:p>
          </p:txBody>
        </p:sp>
        <p:sp>
          <p:nvSpPr>
            <p:cNvPr id="115729" name="Line 82"/>
            <p:cNvSpPr>
              <a:spLocks noChangeShapeType="1"/>
            </p:cNvSpPr>
            <p:nvPr/>
          </p:nvSpPr>
          <p:spPr bwMode="auto">
            <a:xfrm>
              <a:off x="3882" y="9382"/>
              <a:ext cx="1" cy="868"/>
            </a:xfrm>
            <a:prstGeom prst="line">
              <a:avLst/>
            </a:prstGeom>
            <a:noFill/>
            <a:ln w="2540">
              <a:solidFill>
                <a:srgbClr val="000000"/>
              </a:solidFill>
              <a:round/>
              <a:headEnd/>
              <a:tailEnd/>
            </a:ln>
          </p:spPr>
          <p:txBody>
            <a:bodyPr/>
            <a:lstStyle/>
            <a:p>
              <a:endParaRPr lang="en-US"/>
            </a:p>
          </p:txBody>
        </p:sp>
        <p:sp>
          <p:nvSpPr>
            <p:cNvPr id="115730" name="Line 83"/>
            <p:cNvSpPr>
              <a:spLocks noChangeShapeType="1"/>
            </p:cNvSpPr>
            <p:nvPr/>
          </p:nvSpPr>
          <p:spPr bwMode="auto">
            <a:xfrm>
              <a:off x="2724" y="9382"/>
              <a:ext cx="1158" cy="1"/>
            </a:xfrm>
            <a:prstGeom prst="line">
              <a:avLst/>
            </a:prstGeom>
            <a:noFill/>
            <a:ln w="2540">
              <a:solidFill>
                <a:srgbClr val="000000"/>
              </a:solidFill>
              <a:round/>
              <a:headEnd/>
              <a:tailEnd/>
            </a:ln>
          </p:spPr>
          <p:txBody>
            <a:bodyPr/>
            <a:lstStyle/>
            <a:p>
              <a:endParaRPr lang="en-US"/>
            </a:p>
          </p:txBody>
        </p:sp>
        <p:sp>
          <p:nvSpPr>
            <p:cNvPr id="115731" name="Line 84"/>
            <p:cNvSpPr>
              <a:spLocks noChangeShapeType="1"/>
            </p:cNvSpPr>
            <p:nvPr/>
          </p:nvSpPr>
          <p:spPr bwMode="auto">
            <a:xfrm flipV="1">
              <a:off x="2724" y="9382"/>
              <a:ext cx="1158" cy="868"/>
            </a:xfrm>
            <a:prstGeom prst="line">
              <a:avLst/>
            </a:prstGeom>
            <a:noFill/>
            <a:ln w="2540">
              <a:solidFill>
                <a:srgbClr val="000000"/>
              </a:solidFill>
              <a:round/>
              <a:headEnd/>
              <a:tailEnd/>
            </a:ln>
          </p:spPr>
          <p:txBody>
            <a:bodyPr/>
            <a:lstStyle/>
            <a:p>
              <a:endParaRPr lang="en-US"/>
            </a:p>
          </p:txBody>
        </p:sp>
        <p:sp>
          <p:nvSpPr>
            <p:cNvPr id="115732" name="Line 85"/>
            <p:cNvSpPr>
              <a:spLocks noChangeShapeType="1"/>
            </p:cNvSpPr>
            <p:nvPr/>
          </p:nvSpPr>
          <p:spPr bwMode="auto">
            <a:xfrm>
              <a:off x="4750" y="9382"/>
              <a:ext cx="1" cy="868"/>
            </a:xfrm>
            <a:prstGeom prst="line">
              <a:avLst/>
            </a:prstGeom>
            <a:noFill/>
            <a:ln w="2540">
              <a:solidFill>
                <a:srgbClr val="000000"/>
              </a:solidFill>
              <a:round/>
              <a:headEnd/>
              <a:tailEnd/>
            </a:ln>
          </p:spPr>
          <p:txBody>
            <a:bodyPr/>
            <a:lstStyle/>
            <a:p>
              <a:endParaRPr lang="en-US"/>
            </a:p>
          </p:txBody>
        </p:sp>
        <p:sp>
          <p:nvSpPr>
            <p:cNvPr id="115733" name="Line 86"/>
            <p:cNvSpPr>
              <a:spLocks noChangeShapeType="1"/>
            </p:cNvSpPr>
            <p:nvPr/>
          </p:nvSpPr>
          <p:spPr bwMode="auto">
            <a:xfrm>
              <a:off x="5908" y="9382"/>
              <a:ext cx="1" cy="868"/>
            </a:xfrm>
            <a:prstGeom prst="line">
              <a:avLst/>
            </a:prstGeom>
            <a:noFill/>
            <a:ln w="2540">
              <a:solidFill>
                <a:srgbClr val="000000"/>
              </a:solidFill>
              <a:round/>
              <a:headEnd/>
              <a:tailEnd/>
            </a:ln>
          </p:spPr>
          <p:txBody>
            <a:bodyPr/>
            <a:lstStyle/>
            <a:p>
              <a:endParaRPr lang="en-US"/>
            </a:p>
          </p:txBody>
        </p:sp>
        <p:sp>
          <p:nvSpPr>
            <p:cNvPr id="115734" name="Line 87"/>
            <p:cNvSpPr>
              <a:spLocks noChangeShapeType="1"/>
            </p:cNvSpPr>
            <p:nvPr/>
          </p:nvSpPr>
          <p:spPr bwMode="auto">
            <a:xfrm flipH="1">
              <a:off x="4750" y="10250"/>
              <a:ext cx="1158" cy="1"/>
            </a:xfrm>
            <a:prstGeom prst="line">
              <a:avLst/>
            </a:prstGeom>
            <a:noFill/>
            <a:ln w="2540">
              <a:solidFill>
                <a:srgbClr val="000000"/>
              </a:solidFill>
              <a:round/>
              <a:headEnd/>
              <a:tailEnd/>
            </a:ln>
          </p:spPr>
          <p:txBody>
            <a:bodyPr/>
            <a:lstStyle/>
            <a:p>
              <a:endParaRPr lang="en-US"/>
            </a:p>
          </p:txBody>
        </p:sp>
        <p:sp>
          <p:nvSpPr>
            <p:cNvPr id="115735" name="Line 88"/>
            <p:cNvSpPr>
              <a:spLocks noChangeShapeType="1"/>
            </p:cNvSpPr>
            <p:nvPr/>
          </p:nvSpPr>
          <p:spPr bwMode="auto">
            <a:xfrm flipH="1">
              <a:off x="4750" y="9382"/>
              <a:ext cx="1158" cy="1"/>
            </a:xfrm>
            <a:prstGeom prst="line">
              <a:avLst/>
            </a:prstGeom>
            <a:noFill/>
            <a:ln w="2540">
              <a:solidFill>
                <a:srgbClr val="000000"/>
              </a:solidFill>
              <a:round/>
              <a:headEnd/>
              <a:tailEnd/>
            </a:ln>
          </p:spPr>
          <p:txBody>
            <a:bodyPr/>
            <a:lstStyle/>
            <a:p>
              <a:endParaRPr lang="en-US"/>
            </a:p>
          </p:txBody>
        </p:sp>
        <p:sp>
          <p:nvSpPr>
            <p:cNvPr id="115736" name="Line 89"/>
            <p:cNvSpPr>
              <a:spLocks noChangeShapeType="1"/>
            </p:cNvSpPr>
            <p:nvPr/>
          </p:nvSpPr>
          <p:spPr bwMode="auto">
            <a:xfrm flipH="1">
              <a:off x="5329" y="9382"/>
              <a:ext cx="579" cy="434"/>
            </a:xfrm>
            <a:prstGeom prst="line">
              <a:avLst/>
            </a:prstGeom>
            <a:noFill/>
            <a:ln w="2540">
              <a:solidFill>
                <a:srgbClr val="000000"/>
              </a:solidFill>
              <a:round/>
              <a:headEnd/>
              <a:tailEnd/>
            </a:ln>
          </p:spPr>
          <p:txBody>
            <a:bodyPr/>
            <a:lstStyle/>
            <a:p>
              <a:endParaRPr lang="en-US"/>
            </a:p>
          </p:txBody>
        </p:sp>
        <p:sp>
          <p:nvSpPr>
            <p:cNvPr id="115737" name="Line 90"/>
            <p:cNvSpPr>
              <a:spLocks noChangeShapeType="1"/>
            </p:cNvSpPr>
            <p:nvPr/>
          </p:nvSpPr>
          <p:spPr bwMode="auto">
            <a:xfrm>
              <a:off x="4750" y="9382"/>
              <a:ext cx="579" cy="434"/>
            </a:xfrm>
            <a:prstGeom prst="line">
              <a:avLst/>
            </a:prstGeom>
            <a:noFill/>
            <a:ln w="2540">
              <a:solidFill>
                <a:srgbClr val="000000"/>
              </a:solidFill>
              <a:round/>
              <a:headEnd/>
              <a:tailEnd/>
            </a:ln>
          </p:spPr>
          <p:txBody>
            <a:bodyPr/>
            <a:lstStyle/>
            <a:p>
              <a:endParaRPr lang="en-US"/>
            </a:p>
          </p:txBody>
        </p:sp>
        <p:sp>
          <p:nvSpPr>
            <p:cNvPr id="115738" name="Line 91"/>
            <p:cNvSpPr>
              <a:spLocks noChangeShapeType="1"/>
            </p:cNvSpPr>
            <p:nvPr/>
          </p:nvSpPr>
          <p:spPr bwMode="auto">
            <a:xfrm>
              <a:off x="5329" y="9816"/>
              <a:ext cx="579" cy="434"/>
            </a:xfrm>
            <a:prstGeom prst="line">
              <a:avLst/>
            </a:prstGeom>
            <a:noFill/>
            <a:ln w="2540">
              <a:solidFill>
                <a:srgbClr val="000000"/>
              </a:solidFill>
              <a:round/>
              <a:headEnd/>
              <a:tailEnd/>
            </a:ln>
          </p:spPr>
          <p:txBody>
            <a:bodyPr/>
            <a:lstStyle/>
            <a:p>
              <a:endParaRPr lang="en-US"/>
            </a:p>
          </p:txBody>
        </p:sp>
        <p:sp>
          <p:nvSpPr>
            <p:cNvPr id="115739" name="Line 92"/>
            <p:cNvSpPr>
              <a:spLocks noChangeShapeType="1"/>
            </p:cNvSpPr>
            <p:nvPr/>
          </p:nvSpPr>
          <p:spPr bwMode="auto">
            <a:xfrm flipH="1">
              <a:off x="4750" y="9816"/>
              <a:ext cx="579" cy="434"/>
            </a:xfrm>
            <a:prstGeom prst="line">
              <a:avLst/>
            </a:prstGeom>
            <a:noFill/>
            <a:ln w="2540">
              <a:solidFill>
                <a:srgbClr val="000000"/>
              </a:solidFill>
              <a:round/>
              <a:headEnd/>
              <a:tailEnd/>
            </a:ln>
          </p:spPr>
          <p:txBody>
            <a:bodyPr/>
            <a:lstStyle/>
            <a:p>
              <a:endParaRPr lang="en-US"/>
            </a:p>
          </p:txBody>
        </p:sp>
        <p:sp>
          <p:nvSpPr>
            <p:cNvPr id="115740" name="Line 93"/>
            <p:cNvSpPr>
              <a:spLocks noChangeShapeType="1"/>
            </p:cNvSpPr>
            <p:nvPr/>
          </p:nvSpPr>
          <p:spPr bwMode="auto">
            <a:xfrm flipH="1">
              <a:off x="5908" y="9816"/>
              <a:ext cx="579" cy="434"/>
            </a:xfrm>
            <a:prstGeom prst="line">
              <a:avLst/>
            </a:prstGeom>
            <a:noFill/>
            <a:ln w="2540">
              <a:solidFill>
                <a:srgbClr val="000000"/>
              </a:solidFill>
              <a:round/>
              <a:headEnd/>
              <a:tailEnd/>
            </a:ln>
          </p:spPr>
          <p:txBody>
            <a:bodyPr/>
            <a:lstStyle/>
            <a:p>
              <a:endParaRPr lang="en-US"/>
            </a:p>
          </p:txBody>
        </p:sp>
        <p:sp>
          <p:nvSpPr>
            <p:cNvPr id="115741" name="Line 94"/>
            <p:cNvSpPr>
              <a:spLocks noChangeShapeType="1"/>
            </p:cNvSpPr>
            <p:nvPr/>
          </p:nvSpPr>
          <p:spPr bwMode="auto">
            <a:xfrm flipH="1" flipV="1">
              <a:off x="5908" y="9382"/>
              <a:ext cx="579" cy="434"/>
            </a:xfrm>
            <a:prstGeom prst="line">
              <a:avLst/>
            </a:prstGeom>
            <a:noFill/>
            <a:ln w="2540">
              <a:solidFill>
                <a:srgbClr val="000000"/>
              </a:solidFill>
              <a:round/>
              <a:headEnd/>
              <a:tailEnd/>
            </a:ln>
          </p:spPr>
          <p:txBody>
            <a:bodyPr/>
            <a:lstStyle/>
            <a:p>
              <a:endParaRPr lang="en-US"/>
            </a:p>
          </p:txBody>
        </p:sp>
        <p:sp>
          <p:nvSpPr>
            <p:cNvPr id="115742" name="Freeform 95"/>
            <p:cNvSpPr>
              <a:spLocks/>
            </p:cNvSpPr>
            <p:nvPr/>
          </p:nvSpPr>
          <p:spPr bwMode="auto">
            <a:xfrm>
              <a:off x="7906" y="9353"/>
              <a:ext cx="58" cy="58"/>
            </a:xfrm>
            <a:custGeom>
              <a:avLst/>
              <a:gdLst>
                <a:gd name="T0" fmla="*/ 0 w 58"/>
                <a:gd name="T1" fmla="*/ 29 h 58"/>
                <a:gd name="T2" fmla="*/ 2 w 58"/>
                <a:gd name="T3" fmla="*/ 15 h 58"/>
                <a:gd name="T4" fmla="*/ 9 w 58"/>
                <a:gd name="T5" fmla="*/ 5 h 58"/>
                <a:gd name="T6" fmla="*/ 21 w 58"/>
                <a:gd name="T7" fmla="*/ 0 h 58"/>
                <a:gd name="T8" fmla="*/ 35 w 58"/>
                <a:gd name="T9" fmla="*/ 0 h 58"/>
                <a:gd name="T10" fmla="*/ 46 w 58"/>
                <a:gd name="T11" fmla="*/ 5 h 58"/>
                <a:gd name="T12" fmla="*/ 54 w 58"/>
                <a:gd name="T13" fmla="*/ 15 h 58"/>
                <a:gd name="T14" fmla="*/ 58 w 58"/>
                <a:gd name="T15" fmla="*/ 29 h 58"/>
                <a:gd name="T16" fmla="*/ 54 w 58"/>
                <a:gd name="T17" fmla="*/ 42 h 58"/>
                <a:gd name="T18" fmla="*/ 46 w 58"/>
                <a:gd name="T19" fmla="*/ 52 h 58"/>
                <a:gd name="T20" fmla="*/ 35 w 58"/>
                <a:gd name="T21" fmla="*/ 58 h 58"/>
                <a:gd name="T22" fmla="*/ 21 w 58"/>
                <a:gd name="T23" fmla="*/ 58 h 58"/>
                <a:gd name="T24" fmla="*/ 9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9" y="5"/>
                  </a:lnTo>
                  <a:lnTo>
                    <a:pt x="21" y="0"/>
                  </a:lnTo>
                  <a:lnTo>
                    <a:pt x="35" y="0"/>
                  </a:lnTo>
                  <a:lnTo>
                    <a:pt x="46" y="5"/>
                  </a:lnTo>
                  <a:lnTo>
                    <a:pt x="54" y="15"/>
                  </a:lnTo>
                  <a:lnTo>
                    <a:pt x="58" y="29"/>
                  </a:lnTo>
                  <a:lnTo>
                    <a:pt x="54" y="42"/>
                  </a:lnTo>
                  <a:lnTo>
                    <a:pt x="46" y="52"/>
                  </a:lnTo>
                  <a:lnTo>
                    <a:pt x="35" y="58"/>
                  </a:lnTo>
                  <a:lnTo>
                    <a:pt x="21" y="58"/>
                  </a:lnTo>
                  <a:lnTo>
                    <a:pt x="9"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5743" name="Freeform 96"/>
            <p:cNvSpPr>
              <a:spLocks/>
            </p:cNvSpPr>
            <p:nvPr/>
          </p:nvSpPr>
          <p:spPr bwMode="auto">
            <a:xfrm>
              <a:off x="7906" y="10221"/>
              <a:ext cx="58" cy="58"/>
            </a:xfrm>
            <a:custGeom>
              <a:avLst/>
              <a:gdLst>
                <a:gd name="T0" fmla="*/ 0 w 58"/>
                <a:gd name="T1" fmla="*/ 29 h 58"/>
                <a:gd name="T2" fmla="*/ 2 w 58"/>
                <a:gd name="T3" fmla="*/ 16 h 58"/>
                <a:gd name="T4" fmla="*/ 9 w 58"/>
                <a:gd name="T5" fmla="*/ 6 h 58"/>
                <a:gd name="T6" fmla="*/ 21 w 58"/>
                <a:gd name="T7" fmla="*/ 0 h 58"/>
                <a:gd name="T8" fmla="*/ 35 w 58"/>
                <a:gd name="T9" fmla="*/ 0 h 58"/>
                <a:gd name="T10" fmla="*/ 46 w 58"/>
                <a:gd name="T11" fmla="*/ 6 h 58"/>
                <a:gd name="T12" fmla="*/ 54 w 58"/>
                <a:gd name="T13" fmla="*/ 16 h 58"/>
                <a:gd name="T14" fmla="*/ 58 w 58"/>
                <a:gd name="T15" fmla="*/ 29 h 58"/>
                <a:gd name="T16" fmla="*/ 54 w 58"/>
                <a:gd name="T17" fmla="*/ 43 h 58"/>
                <a:gd name="T18" fmla="*/ 46 w 58"/>
                <a:gd name="T19" fmla="*/ 52 h 58"/>
                <a:gd name="T20" fmla="*/ 35 w 58"/>
                <a:gd name="T21" fmla="*/ 58 h 58"/>
                <a:gd name="T22" fmla="*/ 21 w 58"/>
                <a:gd name="T23" fmla="*/ 58 h 58"/>
                <a:gd name="T24" fmla="*/ 9 w 58"/>
                <a:gd name="T25" fmla="*/ 52 h 58"/>
                <a:gd name="T26" fmla="*/ 2 w 58"/>
                <a:gd name="T27" fmla="*/ 43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6"/>
                  </a:lnTo>
                  <a:lnTo>
                    <a:pt x="9" y="6"/>
                  </a:lnTo>
                  <a:lnTo>
                    <a:pt x="21" y="0"/>
                  </a:lnTo>
                  <a:lnTo>
                    <a:pt x="35" y="0"/>
                  </a:lnTo>
                  <a:lnTo>
                    <a:pt x="46" y="6"/>
                  </a:lnTo>
                  <a:lnTo>
                    <a:pt x="54" y="16"/>
                  </a:lnTo>
                  <a:lnTo>
                    <a:pt x="58" y="29"/>
                  </a:lnTo>
                  <a:lnTo>
                    <a:pt x="54" y="43"/>
                  </a:lnTo>
                  <a:lnTo>
                    <a:pt x="46" y="52"/>
                  </a:lnTo>
                  <a:lnTo>
                    <a:pt x="35" y="58"/>
                  </a:lnTo>
                  <a:lnTo>
                    <a:pt x="21" y="58"/>
                  </a:lnTo>
                  <a:lnTo>
                    <a:pt x="9" y="52"/>
                  </a:lnTo>
                  <a:lnTo>
                    <a:pt x="2" y="43"/>
                  </a:lnTo>
                  <a:lnTo>
                    <a:pt x="0" y="29"/>
                  </a:lnTo>
                  <a:close/>
                </a:path>
              </a:pathLst>
            </a:custGeom>
            <a:solidFill>
              <a:srgbClr val="000000"/>
            </a:solidFill>
            <a:ln w="2540">
              <a:solidFill>
                <a:srgbClr val="000000"/>
              </a:solidFill>
              <a:round/>
              <a:headEnd/>
              <a:tailEnd/>
            </a:ln>
          </p:spPr>
          <p:txBody>
            <a:bodyPr/>
            <a:lstStyle/>
            <a:p>
              <a:endParaRPr lang="en-US"/>
            </a:p>
          </p:txBody>
        </p:sp>
        <p:sp>
          <p:nvSpPr>
            <p:cNvPr id="115744" name="Freeform 97"/>
            <p:cNvSpPr>
              <a:spLocks/>
            </p:cNvSpPr>
            <p:nvPr/>
          </p:nvSpPr>
          <p:spPr bwMode="auto">
            <a:xfrm>
              <a:off x="9064" y="9353"/>
              <a:ext cx="58" cy="58"/>
            </a:xfrm>
            <a:custGeom>
              <a:avLst/>
              <a:gdLst>
                <a:gd name="T0" fmla="*/ 0 w 58"/>
                <a:gd name="T1" fmla="*/ 29 h 58"/>
                <a:gd name="T2" fmla="*/ 2 w 58"/>
                <a:gd name="T3" fmla="*/ 15 h 58"/>
                <a:gd name="T4" fmla="*/ 9 w 58"/>
                <a:gd name="T5" fmla="*/ 5 h 58"/>
                <a:gd name="T6" fmla="*/ 21 w 58"/>
                <a:gd name="T7" fmla="*/ 0 h 58"/>
                <a:gd name="T8" fmla="*/ 34 w 58"/>
                <a:gd name="T9" fmla="*/ 0 h 58"/>
                <a:gd name="T10" fmla="*/ 46 w 58"/>
                <a:gd name="T11" fmla="*/ 5 h 58"/>
                <a:gd name="T12" fmla="*/ 54 w 58"/>
                <a:gd name="T13" fmla="*/ 15 h 58"/>
                <a:gd name="T14" fmla="*/ 58 w 58"/>
                <a:gd name="T15" fmla="*/ 29 h 58"/>
                <a:gd name="T16" fmla="*/ 54 w 58"/>
                <a:gd name="T17" fmla="*/ 42 h 58"/>
                <a:gd name="T18" fmla="*/ 46 w 58"/>
                <a:gd name="T19" fmla="*/ 52 h 58"/>
                <a:gd name="T20" fmla="*/ 34 w 58"/>
                <a:gd name="T21" fmla="*/ 58 h 58"/>
                <a:gd name="T22" fmla="*/ 21 w 58"/>
                <a:gd name="T23" fmla="*/ 58 h 58"/>
                <a:gd name="T24" fmla="*/ 9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9" y="5"/>
                  </a:lnTo>
                  <a:lnTo>
                    <a:pt x="21" y="0"/>
                  </a:lnTo>
                  <a:lnTo>
                    <a:pt x="34" y="0"/>
                  </a:lnTo>
                  <a:lnTo>
                    <a:pt x="46" y="5"/>
                  </a:lnTo>
                  <a:lnTo>
                    <a:pt x="54" y="15"/>
                  </a:lnTo>
                  <a:lnTo>
                    <a:pt x="58" y="29"/>
                  </a:lnTo>
                  <a:lnTo>
                    <a:pt x="54" y="42"/>
                  </a:lnTo>
                  <a:lnTo>
                    <a:pt x="46" y="52"/>
                  </a:lnTo>
                  <a:lnTo>
                    <a:pt x="34" y="58"/>
                  </a:lnTo>
                  <a:lnTo>
                    <a:pt x="21" y="58"/>
                  </a:lnTo>
                  <a:lnTo>
                    <a:pt x="9"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5745" name="Freeform 98"/>
            <p:cNvSpPr>
              <a:spLocks/>
            </p:cNvSpPr>
            <p:nvPr/>
          </p:nvSpPr>
          <p:spPr bwMode="auto">
            <a:xfrm>
              <a:off x="9064" y="10221"/>
              <a:ext cx="58" cy="58"/>
            </a:xfrm>
            <a:custGeom>
              <a:avLst/>
              <a:gdLst>
                <a:gd name="T0" fmla="*/ 0 w 58"/>
                <a:gd name="T1" fmla="*/ 29 h 58"/>
                <a:gd name="T2" fmla="*/ 2 w 58"/>
                <a:gd name="T3" fmla="*/ 16 h 58"/>
                <a:gd name="T4" fmla="*/ 9 w 58"/>
                <a:gd name="T5" fmla="*/ 6 h 58"/>
                <a:gd name="T6" fmla="*/ 21 w 58"/>
                <a:gd name="T7" fmla="*/ 0 h 58"/>
                <a:gd name="T8" fmla="*/ 34 w 58"/>
                <a:gd name="T9" fmla="*/ 0 h 58"/>
                <a:gd name="T10" fmla="*/ 46 w 58"/>
                <a:gd name="T11" fmla="*/ 6 h 58"/>
                <a:gd name="T12" fmla="*/ 54 w 58"/>
                <a:gd name="T13" fmla="*/ 16 h 58"/>
                <a:gd name="T14" fmla="*/ 58 w 58"/>
                <a:gd name="T15" fmla="*/ 29 h 58"/>
                <a:gd name="T16" fmla="*/ 54 w 58"/>
                <a:gd name="T17" fmla="*/ 43 h 58"/>
                <a:gd name="T18" fmla="*/ 46 w 58"/>
                <a:gd name="T19" fmla="*/ 52 h 58"/>
                <a:gd name="T20" fmla="*/ 34 w 58"/>
                <a:gd name="T21" fmla="*/ 58 h 58"/>
                <a:gd name="T22" fmla="*/ 21 w 58"/>
                <a:gd name="T23" fmla="*/ 58 h 58"/>
                <a:gd name="T24" fmla="*/ 9 w 58"/>
                <a:gd name="T25" fmla="*/ 52 h 58"/>
                <a:gd name="T26" fmla="*/ 2 w 58"/>
                <a:gd name="T27" fmla="*/ 43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6"/>
                  </a:lnTo>
                  <a:lnTo>
                    <a:pt x="9" y="6"/>
                  </a:lnTo>
                  <a:lnTo>
                    <a:pt x="21" y="0"/>
                  </a:lnTo>
                  <a:lnTo>
                    <a:pt x="34" y="0"/>
                  </a:lnTo>
                  <a:lnTo>
                    <a:pt x="46" y="6"/>
                  </a:lnTo>
                  <a:lnTo>
                    <a:pt x="54" y="16"/>
                  </a:lnTo>
                  <a:lnTo>
                    <a:pt x="58" y="29"/>
                  </a:lnTo>
                  <a:lnTo>
                    <a:pt x="54" y="43"/>
                  </a:lnTo>
                  <a:lnTo>
                    <a:pt x="46" y="52"/>
                  </a:lnTo>
                  <a:lnTo>
                    <a:pt x="34" y="58"/>
                  </a:lnTo>
                  <a:lnTo>
                    <a:pt x="21" y="58"/>
                  </a:lnTo>
                  <a:lnTo>
                    <a:pt x="9" y="52"/>
                  </a:lnTo>
                  <a:lnTo>
                    <a:pt x="2" y="43"/>
                  </a:lnTo>
                  <a:lnTo>
                    <a:pt x="0" y="29"/>
                  </a:lnTo>
                  <a:close/>
                </a:path>
              </a:pathLst>
            </a:custGeom>
            <a:solidFill>
              <a:srgbClr val="000000"/>
            </a:solidFill>
            <a:ln w="2540">
              <a:solidFill>
                <a:srgbClr val="000000"/>
              </a:solidFill>
              <a:round/>
              <a:headEnd/>
              <a:tailEnd/>
            </a:ln>
          </p:spPr>
          <p:txBody>
            <a:bodyPr/>
            <a:lstStyle/>
            <a:p>
              <a:endParaRPr lang="en-US"/>
            </a:p>
          </p:txBody>
        </p:sp>
        <p:sp>
          <p:nvSpPr>
            <p:cNvPr id="115746" name="Freeform 99"/>
            <p:cNvSpPr>
              <a:spLocks/>
            </p:cNvSpPr>
            <p:nvPr/>
          </p:nvSpPr>
          <p:spPr bwMode="auto">
            <a:xfrm>
              <a:off x="8485" y="9787"/>
              <a:ext cx="58" cy="58"/>
            </a:xfrm>
            <a:custGeom>
              <a:avLst/>
              <a:gdLst>
                <a:gd name="T0" fmla="*/ 0 w 58"/>
                <a:gd name="T1" fmla="*/ 29 h 58"/>
                <a:gd name="T2" fmla="*/ 2 w 58"/>
                <a:gd name="T3" fmla="*/ 15 h 58"/>
                <a:gd name="T4" fmla="*/ 9 w 58"/>
                <a:gd name="T5" fmla="*/ 6 h 58"/>
                <a:gd name="T6" fmla="*/ 21 w 58"/>
                <a:gd name="T7" fmla="*/ 0 h 58"/>
                <a:gd name="T8" fmla="*/ 34 w 58"/>
                <a:gd name="T9" fmla="*/ 0 h 58"/>
                <a:gd name="T10" fmla="*/ 46 w 58"/>
                <a:gd name="T11" fmla="*/ 6 h 58"/>
                <a:gd name="T12" fmla="*/ 54 w 58"/>
                <a:gd name="T13" fmla="*/ 15 h 58"/>
                <a:gd name="T14" fmla="*/ 58 w 58"/>
                <a:gd name="T15" fmla="*/ 29 h 58"/>
                <a:gd name="T16" fmla="*/ 54 w 58"/>
                <a:gd name="T17" fmla="*/ 42 h 58"/>
                <a:gd name="T18" fmla="*/ 46 w 58"/>
                <a:gd name="T19" fmla="*/ 52 h 58"/>
                <a:gd name="T20" fmla="*/ 34 w 58"/>
                <a:gd name="T21" fmla="*/ 58 h 58"/>
                <a:gd name="T22" fmla="*/ 21 w 58"/>
                <a:gd name="T23" fmla="*/ 58 h 58"/>
                <a:gd name="T24" fmla="*/ 9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9" y="6"/>
                  </a:lnTo>
                  <a:lnTo>
                    <a:pt x="21" y="0"/>
                  </a:lnTo>
                  <a:lnTo>
                    <a:pt x="34" y="0"/>
                  </a:lnTo>
                  <a:lnTo>
                    <a:pt x="46" y="6"/>
                  </a:lnTo>
                  <a:lnTo>
                    <a:pt x="54" y="15"/>
                  </a:lnTo>
                  <a:lnTo>
                    <a:pt x="58" y="29"/>
                  </a:lnTo>
                  <a:lnTo>
                    <a:pt x="54" y="42"/>
                  </a:lnTo>
                  <a:lnTo>
                    <a:pt x="46" y="52"/>
                  </a:lnTo>
                  <a:lnTo>
                    <a:pt x="34" y="58"/>
                  </a:lnTo>
                  <a:lnTo>
                    <a:pt x="21" y="58"/>
                  </a:lnTo>
                  <a:lnTo>
                    <a:pt x="9"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5747" name="Freeform 100"/>
            <p:cNvSpPr>
              <a:spLocks/>
            </p:cNvSpPr>
            <p:nvPr/>
          </p:nvSpPr>
          <p:spPr bwMode="auto">
            <a:xfrm>
              <a:off x="9643" y="9787"/>
              <a:ext cx="58" cy="58"/>
            </a:xfrm>
            <a:custGeom>
              <a:avLst/>
              <a:gdLst>
                <a:gd name="T0" fmla="*/ 0 w 58"/>
                <a:gd name="T1" fmla="*/ 29 h 58"/>
                <a:gd name="T2" fmla="*/ 2 w 58"/>
                <a:gd name="T3" fmla="*/ 15 h 58"/>
                <a:gd name="T4" fmla="*/ 9 w 58"/>
                <a:gd name="T5" fmla="*/ 6 h 58"/>
                <a:gd name="T6" fmla="*/ 21 w 58"/>
                <a:gd name="T7" fmla="*/ 0 h 58"/>
                <a:gd name="T8" fmla="*/ 34 w 58"/>
                <a:gd name="T9" fmla="*/ 0 h 58"/>
                <a:gd name="T10" fmla="*/ 46 w 58"/>
                <a:gd name="T11" fmla="*/ 6 h 58"/>
                <a:gd name="T12" fmla="*/ 54 w 58"/>
                <a:gd name="T13" fmla="*/ 15 h 58"/>
                <a:gd name="T14" fmla="*/ 58 w 58"/>
                <a:gd name="T15" fmla="*/ 29 h 58"/>
                <a:gd name="T16" fmla="*/ 54 w 58"/>
                <a:gd name="T17" fmla="*/ 42 h 58"/>
                <a:gd name="T18" fmla="*/ 46 w 58"/>
                <a:gd name="T19" fmla="*/ 52 h 58"/>
                <a:gd name="T20" fmla="*/ 34 w 58"/>
                <a:gd name="T21" fmla="*/ 58 h 58"/>
                <a:gd name="T22" fmla="*/ 21 w 58"/>
                <a:gd name="T23" fmla="*/ 58 h 58"/>
                <a:gd name="T24" fmla="*/ 9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9" y="6"/>
                  </a:lnTo>
                  <a:lnTo>
                    <a:pt x="21" y="0"/>
                  </a:lnTo>
                  <a:lnTo>
                    <a:pt x="34" y="0"/>
                  </a:lnTo>
                  <a:lnTo>
                    <a:pt x="46" y="6"/>
                  </a:lnTo>
                  <a:lnTo>
                    <a:pt x="54" y="15"/>
                  </a:lnTo>
                  <a:lnTo>
                    <a:pt x="58" y="29"/>
                  </a:lnTo>
                  <a:lnTo>
                    <a:pt x="54" y="42"/>
                  </a:lnTo>
                  <a:lnTo>
                    <a:pt x="46" y="52"/>
                  </a:lnTo>
                  <a:lnTo>
                    <a:pt x="34" y="58"/>
                  </a:lnTo>
                  <a:lnTo>
                    <a:pt x="21" y="58"/>
                  </a:lnTo>
                  <a:lnTo>
                    <a:pt x="9"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5748" name="Line 101"/>
            <p:cNvSpPr>
              <a:spLocks noChangeShapeType="1"/>
            </p:cNvSpPr>
            <p:nvPr/>
          </p:nvSpPr>
          <p:spPr bwMode="auto">
            <a:xfrm>
              <a:off x="7935" y="9382"/>
              <a:ext cx="1" cy="868"/>
            </a:xfrm>
            <a:prstGeom prst="line">
              <a:avLst/>
            </a:prstGeom>
            <a:noFill/>
            <a:ln w="2540">
              <a:solidFill>
                <a:srgbClr val="000000"/>
              </a:solidFill>
              <a:round/>
              <a:headEnd/>
              <a:tailEnd/>
            </a:ln>
          </p:spPr>
          <p:txBody>
            <a:bodyPr/>
            <a:lstStyle/>
            <a:p>
              <a:endParaRPr lang="en-US"/>
            </a:p>
          </p:txBody>
        </p:sp>
        <p:sp>
          <p:nvSpPr>
            <p:cNvPr id="115749" name="Line 102"/>
            <p:cNvSpPr>
              <a:spLocks noChangeShapeType="1"/>
            </p:cNvSpPr>
            <p:nvPr/>
          </p:nvSpPr>
          <p:spPr bwMode="auto">
            <a:xfrm>
              <a:off x="9093" y="9382"/>
              <a:ext cx="1" cy="868"/>
            </a:xfrm>
            <a:prstGeom prst="line">
              <a:avLst/>
            </a:prstGeom>
            <a:noFill/>
            <a:ln w="2540">
              <a:solidFill>
                <a:srgbClr val="000000"/>
              </a:solidFill>
              <a:round/>
              <a:headEnd/>
              <a:tailEnd/>
            </a:ln>
          </p:spPr>
          <p:txBody>
            <a:bodyPr/>
            <a:lstStyle/>
            <a:p>
              <a:endParaRPr lang="en-US"/>
            </a:p>
          </p:txBody>
        </p:sp>
        <p:sp>
          <p:nvSpPr>
            <p:cNvPr id="115750" name="Line 103"/>
            <p:cNvSpPr>
              <a:spLocks noChangeShapeType="1"/>
            </p:cNvSpPr>
            <p:nvPr/>
          </p:nvSpPr>
          <p:spPr bwMode="auto">
            <a:xfrm flipH="1">
              <a:off x="7935" y="10250"/>
              <a:ext cx="1158" cy="1"/>
            </a:xfrm>
            <a:prstGeom prst="line">
              <a:avLst/>
            </a:prstGeom>
            <a:noFill/>
            <a:ln w="2540">
              <a:solidFill>
                <a:srgbClr val="000000"/>
              </a:solidFill>
              <a:round/>
              <a:headEnd/>
              <a:tailEnd/>
            </a:ln>
          </p:spPr>
          <p:txBody>
            <a:bodyPr/>
            <a:lstStyle/>
            <a:p>
              <a:endParaRPr lang="en-US"/>
            </a:p>
          </p:txBody>
        </p:sp>
        <p:sp>
          <p:nvSpPr>
            <p:cNvPr id="115751" name="Line 104"/>
            <p:cNvSpPr>
              <a:spLocks noChangeShapeType="1"/>
            </p:cNvSpPr>
            <p:nvPr/>
          </p:nvSpPr>
          <p:spPr bwMode="auto">
            <a:xfrm flipH="1">
              <a:off x="7935" y="9382"/>
              <a:ext cx="1158" cy="1"/>
            </a:xfrm>
            <a:prstGeom prst="line">
              <a:avLst/>
            </a:prstGeom>
            <a:noFill/>
            <a:ln w="2540">
              <a:solidFill>
                <a:srgbClr val="000000"/>
              </a:solidFill>
              <a:round/>
              <a:headEnd/>
              <a:tailEnd/>
            </a:ln>
          </p:spPr>
          <p:txBody>
            <a:bodyPr/>
            <a:lstStyle/>
            <a:p>
              <a:endParaRPr lang="en-US"/>
            </a:p>
          </p:txBody>
        </p:sp>
        <p:sp>
          <p:nvSpPr>
            <p:cNvPr id="115752" name="Line 105"/>
            <p:cNvSpPr>
              <a:spLocks noChangeShapeType="1"/>
            </p:cNvSpPr>
            <p:nvPr/>
          </p:nvSpPr>
          <p:spPr bwMode="auto">
            <a:xfrm flipH="1">
              <a:off x="8514" y="9382"/>
              <a:ext cx="579" cy="434"/>
            </a:xfrm>
            <a:prstGeom prst="line">
              <a:avLst/>
            </a:prstGeom>
            <a:noFill/>
            <a:ln w="2540">
              <a:solidFill>
                <a:srgbClr val="000000"/>
              </a:solidFill>
              <a:round/>
              <a:headEnd/>
              <a:tailEnd/>
            </a:ln>
          </p:spPr>
          <p:txBody>
            <a:bodyPr/>
            <a:lstStyle/>
            <a:p>
              <a:endParaRPr lang="en-US"/>
            </a:p>
          </p:txBody>
        </p:sp>
        <p:sp>
          <p:nvSpPr>
            <p:cNvPr id="115753" name="Line 106"/>
            <p:cNvSpPr>
              <a:spLocks noChangeShapeType="1"/>
            </p:cNvSpPr>
            <p:nvPr/>
          </p:nvSpPr>
          <p:spPr bwMode="auto">
            <a:xfrm>
              <a:off x="7935" y="9382"/>
              <a:ext cx="579" cy="434"/>
            </a:xfrm>
            <a:prstGeom prst="line">
              <a:avLst/>
            </a:prstGeom>
            <a:noFill/>
            <a:ln w="2540">
              <a:solidFill>
                <a:srgbClr val="000000"/>
              </a:solidFill>
              <a:round/>
              <a:headEnd/>
              <a:tailEnd/>
            </a:ln>
          </p:spPr>
          <p:txBody>
            <a:bodyPr/>
            <a:lstStyle/>
            <a:p>
              <a:endParaRPr lang="en-US"/>
            </a:p>
          </p:txBody>
        </p:sp>
        <p:sp>
          <p:nvSpPr>
            <p:cNvPr id="115754" name="Line 107"/>
            <p:cNvSpPr>
              <a:spLocks noChangeShapeType="1"/>
            </p:cNvSpPr>
            <p:nvPr/>
          </p:nvSpPr>
          <p:spPr bwMode="auto">
            <a:xfrm>
              <a:off x="8514" y="9816"/>
              <a:ext cx="579" cy="434"/>
            </a:xfrm>
            <a:prstGeom prst="line">
              <a:avLst/>
            </a:prstGeom>
            <a:noFill/>
            <a:ln w="2540">
              <a:solidFill>
                <a:srgbClr val="000000"/>
              </a:solidFill>
              <a:round/>
              <a:headEnd/>
              <a:tailEnd/>
            </a:ln>
          </p:spPr>
          <p:txBody>
            <a:bodyPr/>
            <a:lstStyle/>
            <a:p>
              <a:endParaRPr lang="en-US"/>
            </a:p>
          </p:txBody>
        </p:sp>
        <p:sp>
          <p:nvSpPr>
            <p:cNvPr id="115755" name="Line 108"/>
            <p:cNvSpPr>
              <a:spLocks noChangeShapeType="1"/>
            </p:cNvSpPr>
            <p:nvPr/>
          </p:nvSpPr>
          <p:spPr bwMode="auto">
            <a:xfrm flipH="1">
              <a:off x="7935" y="9816"/>
              <a:ext cx="579" cy="434"/>
            </a:xfrm>
            <a:prstGeom prst="line">
              <a:avLst/>
            </a:prstGeom>
            <a:noFill/>
            <a:ln w="2540">
              <a:solidFill>
                <a:srgbClr val="000000"/>
              </a:solidFill>
              <a:round/>
              <a:headEnd/>
              <a:tailEnd/>
            </a:ln>
          </p:spPr>
          <p:txBody>
            <a:bodyPr/>
            <a:lstStyle/>
            <a:p>
              <a:endParaRPr lang="en-US"/>
            </a:p>
          </p:txBody>
        </p:sp>
        <p:sp>
          <p:nvSpPr>
            <p:cNvPr id="115756" name="Line 109"/>
            <p:cNvSpPr>
              <a:spLocks noChangeShapeType="1"/>
            </p:cNvSpPr>
            <p:nvPr/>
          </p:nvSpPr>
          <p:spPr bwMode="auto">
            <a:xfrm flipH="1">
              <a:off x="9093" y="9816"/>
              <a:ext cx="579" cy="434"/>
            </a:xfrm>
            <a:prstGeom prst="line">
              <a:avLst/>
            </a:prstGeom>
            <a:noFill/>
            <a:ln w="2540">
              <a:solidFill>
                <a:srgbClr val="000000"/>
              </a:solidFill>
              <a:round/>
              <a:headEnd/>
              <a:tailEnd/>
            </a:ln>
          </p:spPr>
          <p:txBody>
            <a:bodyPr/>
            <a:lstStyle/>
            <a:p>
              <a:endParaRPr lang="en-US"/>
            </a:p>
          </p:txBody>
        </p:sp>
        <p:sp>
          <p:nvSpPr>
            <p:cNvPr id="115757" name="Line 110"/>
            <p:cNvSpPr>
              <a:spLocks noChangeShapeType="1"/>
            </p:cNvSpPr>
            <p:nvPr/>
          </p:nvSpPr>
          <p:spPr bwMode="auto">
            <a:xfrm flipH="1" flipV="1">
              <a:off x="9093" y="9382"/>
              <a:ext cx="579" cy="434"/>
            </a:xfrm>
            <a:prstGeom prst="line">
              <a:avLst/>
            </a:prstGeom>
            <a:noFill/>
            <a:ln w="2540">
              <a:solidFill>
                <a:srgbClr val="000000"/>
              </a:solidFill>
              <a:round/>
              <a:headEnd/>
              <a:tailEnd/>
            </a:ln>
          </p:spPr>
          <p:txBody>
            <a:bodyPr/>
            <a:lstStyle/>
            <a:p>
              <a:endParaRPr lang="en-US"/>
            </a:p>
          </p:txBody>
        </p:sp>
        <p:sp>
          <p:nvSpPr>
            <p:cNvPr id="115758" name="Freeform 111"/>
            <p:cNvSpPr>
              <a:spLocks/>
            </p:cNvSpPr>
            <p:nvPr/>
          </p:nvSpPr>
          <p:spPr bwMode="auto">
            <a:xfrm>
              <a:off x="7327" y="9787"/>
              <a:ext cx="58" cy="58"/>
            </a:xfrm>
            <a:custGeom>
              <a:avLst/>
              <a:gdLst>
                <a:gd name="T0" fmla="*/ 0 w 58"/>
                <a:gd name="T1" fmla="*/ 29 h 58"/>
                <a:gd name="T2" fmla="*/ 2 w 58"/>
                <a:gd name="T3" fmla="*/ 15 h 58"/>
                <a:gd name="T4" fmla="*/ 9 w 58"/>
                <a:gd name="T5" fmla="*/ 6 h 58"/>
                <a:gd name="T6" fmla="*/ 21 w 58"/>
                <a:gd name="T7" fmla="*/ 0 h 58"/>
                <a:gd name="T8" fmla="*/ 35 w 58"/>
                <a:gd name="T9" fmla="*/ 0 h 58"/>
                <a:gd name="T10" fmla="*/ 46 w 58"/>
                <a:gd name="T11" fmla="*/ 6 h 58"/>
                <a:gd name="T12" fmla="*/ 54 w 58"/>
                <a:gd name="T13" fmla="*/ 15 h 58"/>
                <a:gd name="T14" fmla="*/ 58 w 58"/>
                <a:gd name="T15" fmla="*/ 29 h 58"/>
                <a:gd name="T16" fmla="*/ 54 w 58"/>
                <a:gd name="T17" fmla="*/ 42 h 58"/>
                <a:gd name="T18" fmla="*/ 46 w 58"/>
                <a:gd name="T19" fmla="*/ 52 h 58"/>
                <a:gd name="T20" fmla="*/ 35 w 58"/>
                <a:gd name="T21" fmla="*/ 58 h 58"/>
                <a:gd name="T22" fmla="*/ 21 w 58"/>
                <a:gd name="T23" fmla="*/ 58 h 58"/>
                <a:gd name="T24" fmla="*/ 9 w 58"/>
                <a:gd name="T25" fmla="*/ 52 h 58"/>
                <a:gd name="T26" fmla="*/ 2 w 58"/>
                <a:gd name="T27" fmla="*/ 42 h 58"/>
                <a:gd name="T28" fmla="*/ 0 w 58"/>
                <a:gd name="T29" fmla="*/ 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58"/>
                <a:gd name="T47" fmla="*/ 58 w 5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58">
                  <a:moveTo>
                    <a:pt x="0" y="29"/>
                  </a:moveTo>
                  <a:lnTo>
                    <a:pt x="2" y="15"/>
                  </a:lnTo>
                  <a:lnTo>
                    <a:pt x="9" y="6"/>
                  </a:lnTo>
                  <a:lnTo>
                    <a:pt x="21" y="0"/>
                  </a:lnTo>
                  <a:lnTo>
                    <a:pt x="35" y="0"/>
                  </a:lnTo>
                  <a:lnTo>
                    <a:pt x="46" y="6"/>
                  </a:lnTo>
                  <a:lnTo>
                    <a:pt x="54" y="15"/>
                  </a:lnTo>
                  <a:lnTo>
                    <a:pt x="58" y="29"/>
                  </a:lnTo>
                  <a:lnTo>
                    <a:pt x="54" y="42"/>
                  </a:lnTo>
                  <a:lnTo>
                    <a:pt x="46" y="52"/>
                  </a:lnTo>
                  <a:lnTo>
                    <a:pt x="35" y="58"/>
                  </a:lnTo>
                  <a:lnTo>
                    <a:pt x="21" y="58"/>
                  </a:lnTo>
                  <a:lnTo>
                    <a:pt x="9" y="52"/>
                  </a:lnTo>
                  <a:lnTo>
                    <a:pt x="2" y="42"/>
                  </a:lnTo>
                  <a:lnTo>
                    <a:pt x="0" y="29"/>
                  </a:lnTo>
                  <a:close/>
                </a:path>
              </a:pathLst>
            </a:custGeom>
            <a:solidFill>
              <a:srgbClr val="000000"/>
            </a:solidFill>
            <a:ln w="2540">
              <a:solidFill>
                <a:srgbClr val="000000"/>
              </a:solidFill>
              <a:round/>
              <a:headEnd/>
              <a:tailEnd/>
            </a:ln>
          </p:spPr>
          <p:txBody>
            <a:bodyPr/>
            <a:lstStyle/>
            <a:p>
              <a:endParaRPr lang="en-US"/>
            </a:p>
          </p:txBody>
        </p:sp>
        <p:sp>
          <p:nvSpPr>
            <p:cNvPr id="115759" name="Line 112"/>
            <p:cNvSpPr>
              <a:spLocks noChangeShapeType="1"/>
            </p:cNvSpPr>
            <p:nvPr/>
          </p:nvSpPr>
          <p:spPr bwMode="auto">
            <a:xfrm flipH="1">
              <a:off x="7356" y="9382"/>
              <a:ext cx="579" cy="434"/>
            </a:xfrm>
            <a:prstGeom prst="line">
              <a:avLst/>
            </a:prstGeom>
            <a:noFill/>
            <a:ln w="2540">
              <a:solidFill>
                <a:srgbClr val="000000"/>
              </a:solidFill>
              <a:round/>
              <a:headEnd/>
              <a:tailEnd/>
            </a:ln>
          </p:spPr>
          <p:txBody>
            <a:bodyPr/>
            <a:lstStyle/>
            <a:p>
              <a:endParaRPr lang="en-US"/>
            </a:p>
          </p:txBody>
        </p:sp>
        <p:sp>
          <p:nvSpPr>
            <p:cNvPr id="115760" name="Line 113"/>
            <p:cNvSpPr>
              <a:spLocks noChangeShapeType="1"/>
            </p:cNvSpPr>
            <p:nvPr/>
          </p:nvSpPr>
          <p:spPr bwMode="auto">
            <a:xfrm flipH="1" flipV="1">
              <a:off x="7356" y="9816"/>
              <a:ext cx="579" cy="434"/>
            </a:xfrm>
            <a:prstGeom prst="line">
              <a:avLst/>
            </a:prstGeom>
            <a:noFill/>
            <a:ln w="2540">
              <a:solidFill>
                <a:srgbClr val="000000"/>
              </a:solidFill>
              <a:round/>
              <a:headEnd/>
              <a:tailEnd/>
            </a:ln>
          </p:spPr>
          <p:txBody>
            <a:bodyPr/>
            <a:lstStyle/>
            <a:p>
              <a:endParaRPr lang="en-US"/>
            </a:p>
          </p:txBody>
        </p:sp>
        <p:sp>
          <p:nvSpPr>
            <p:cNvPr id="115761" name="Rectangle 114"/>
            <p:cNvSpPr>
              <a:spLocks noChangeArrowheads="1"/>
            </p:cNvSpPr>
            <p:nvPr/>
          </p:nvSpPr>
          <p:spPr bwMode="auto">
            <a:xfrm>
              <a:off x="3872" y="9088"/>
              <a:ext cx="84" cy="119"/>
            </a:xfrm>
            <a:prstGeom prst="rect">
              <a:avLst/>
            </a:prstGeom>
            <a:noFill/>
            <a:ln w="9525">
              <a:noFill/>
              <a:miter lim="800000"/>
              <a:headEnd/>
              <a:tailEnd/>
            </a:ln>
          </p:spPr>
          <p:txBody>
            <a:bodyPr wrap="none" lIns="0" tIns="0" rIns="0" bIns="0">
              <a:spAutoFit/>
            </a:bodyPr>
            <a:lstStyle/>
            <a:p>
              <a:r>
                <a:rPr lang="en-US" sz="1200">
                  <a:solidFill>
                    <a:srgbClr val="000000"/>
                  </a:solidFill>
                </a:rPr>
                <a:t>1</a:t>
              </a:r>
              <a:endParaRPr lang="en-US"/>
            </a:p>
          </p:txBody>
        </p:sp>
        <p:sp>
          <p:nvSpPr>
            <p:cNvPr id="115762" name="Rectangle 115"/>
            <p:cNvSpPr>
              <a:spLocks noChangeArrowheads="1"/>
            </p:cNvSpPr>
            <p:nvPr/>
          </p:nvSpPr>
          <p:spPr bwMode="auto">
            <a:xfrm>
              <a:off x="2679" y="9083"/>
              <a:ext cx="84" cy="119"/>
            </a:xfrm>
            <a:prstGeom prst="rect">
              <a:avLst/>
            </a:prstGeom>
            <a:noFill/>
            <a:ln w="9525">
              <a:noFill/>
              <a:miter lim="800000"/>
              <a:headEnd/>
              <a:tailEnd/>
            </a:ln>
          </p:spPr>
          <p:txBody>
            <a:bodyPr wrap="none" lIns="0" tIns="0" rIns="0" bIns="0">
              <a:spAutoFit/>
            </a:bodyPr>
            <a:lstStyle/>
            <a:p>
              <a:r>
                <a:rPr lang="en-US" sz="1200">
                  <a:solidFill>
                    <a:srgbClr val="000000"/>
                  </a:solidFill>
                </a:rPr>
                <a:t>2</a:t>
              </a:r>
              <a:endParaRPr lang="en-US"/>
            </a:p>
          </p:txBody>
        </p:sp>
        <p:sp>
          <p:nvSpPr>
            <p:cNvPr id="115763" name="Rectangle 116"/>
            <p:cNvSpPr>
              <a:spLocks noChangeArrowheads="1"/>
            </p:cNvSpPr>
            <p:nvPr/>
          </p:nvSpPr>
          <p:spPr bwMode="auto">
            <a:xfrm>
              <a:off x="2679" y="10317"/>
              <a:ext cx="84" cy="120"/>
            </a:xfrm>
            <a:prstGeom prst="rect">
              <a:avLst/>
            </a:prstGeom>
            <a:noFill/>
            <a:ln w="9525">
              <a:noFill/>
              <a:miter lim="800000"/>
              <a:headEnd/>
              <a:tailEnd/>
            </a:ln>
          </p:spPr>
          <p:txBody>
            <a:bodyPr wrap="none" lIns="0" tIns="0" rIns="0" bIns="0">
              <a:spAutoFit/>
            </a:bodyPr>
            <a:lstStyle/>
            <a:p>
              <a:r>
                <a:rPr lang="en-US" sz="1200">
                  <a:solidFill>
                    <a:srgbClr val="000000"/>
                  </a:solidFill>
                </a:rPr>
                <a:t>3</a:t>
              </a:r>
              <a:endParaRPr lang="en-US"/>
            </a:p>
          </p:txBody>
        </p:sp>
        <p:sp>
          <p:nvSpPr>
            <p:cNvPr id="115764" name="Rectangle 117"/>
            <p:cNvSpPr>
              <a:spLocks noChangeArrowheads="1"/>
            </p:cNvSpPr>
            <p:nvPr/>
          </p:nvSpPr>
          <p:spPr bwMode="auto">
            <a:xfrm>
              <a:off x="3837" y="10317"/>
              <a:ext cx="84" cy="120"/>
            </a:xfrm>
            <a:prstGeom prst="rect">
              <a:avLst/>
            </a:prstGeom>
            <a:noFill/>
            <a:ln w="9525">
              <a:noFill/>
              <a:miter lim="800000"/>
              <a:headEnd/>
              <a:tailEnd/>
            </a:ln>
          </p:spPr>
          <p:txBody>
            <a:bodyPr wrap="none" lIns="0" tIns="0" rIns="0" bIns="0">
              <a:spAutoFit/>
            </a:bodyPr>
            <a:lstStyle/>
            <a:p>
              <a:r>
                <a:rPr lang="en-US" sz="1200">
                  <a:solidFill>
                    <a:srgbClr val="000000"/>
                  </a:solidFill>
                </a:rPr>
                <a:t>4</a:t>
              </a:r>
              <a:endParaRPr lang="en-US"/>
            </a:p>
          </p:txBody>
        </p:sp>
        <p:sp>
          <p:nvSpPr>
            <p:cNvPr id="115765" name="Rectangle 118"/>
            <p:cNvSpPr>
              <a:spLocks noChangeArrowheads="1"/>
            </p:cNvSpPr>
            <p:nvPr/>
          </p:nvSpPr>
          <p:spPr bwMode="auto">
            <a:xfrm>
              <a:off x="4706" y="9098"/>
              <a:ext cx="84" cy="119"/>
            </a:xfrm>
            <a:prstGeom prst="rect">
              <a:avLst/>
            </a:prstGeom>
            <a:noFill/>
            <a:ln w="9525">
              <a:noFill/>
              <a:miter lim="800000"/>
              <a:headEnd/>
              <a:tailEnd/>
            </a:ln>
          </p:spPr>
          <p:txBody>
            <a:bodyPr wrap="none" lIns="0" tIns="0" rIns="0" bIns="0">
              <a:spAutoFit/>
            </a:bodyPr>
            <a:lstStyle/>
            <a:p>
              <a:r>
                <a:rPr lang="en-US" sz="1200">
                  <a:solidFill>
                    <a:srgbClr val="000000"/>
                  </a:solidFill>
                </a:rPr>
                <a:t>1</a:t>
              </a:r>
              <a:endParaRPr lang="en-US"/>
            </a:p>
          </p:txBody>
        </p:sp>
        <p:sp>
          <p:nvSpPr>
            <p:cNvPr id="115766" name="Rectangle 119"/>
            <p:cNvSpPr>
              <a:spLocks noChangeArrowheads="1"/>
            </p:cNvSpPr>
            <p:nvPr/>
          </p:nvSpPr>
          <p:spPr bwMode="auto">
            <a:xfrm>
              <a:off x="5863" y="9053"/>
              <a:ext cx="84" cy="119"/>
            </a:xfrm>
            <a:prstGeom prst="rect">
              <a:avLst/>
            </a:prstGeom>
            <a:noFill/>
            <a:ln w="9525">
              <a:noFill/>
              <a:miter lim="800000"/>
              <a:headEnd/>
              <a:tailEnd/>
            </a:ln>
          </p:spPr>
          <p:txBody>
            <a:bodyPr wrap="none" lIns="0" tIns="0" rIns="0" bIns="0">
              <a:spAutoFit/>
            </a:bodyPr>
            <a:lstStyle/>
            <a:p>
              <a:r>
                <a:rPr lang="en-US" sz="1200">
                  <a:solidFill>
                    <a:srgbClr val="000000"/>
                  </a:solidFill>
                </a:rPr>
                <a:t>2</a:t>
              </a:r>
              <a:endParaRPr lang="en-US"/>
            </a:p>
          </p:txBody>
        </p:sp>
        <p:sp>
          <p:nvSpPr>
            <p:cNvPr id="115767" name="Rectangle 120"/>
            <p:cNvSpPr>
              <a:spLocks noChangeArrowheads="1"/>
            </p:cNvSpPr>
            <p:nvPr/>
          </p:nvSpPr>
          <p:spPr bwMode="auto">
            <a:xfrm>
              <a:off x="5285" y="9515"/>
              <a:ext cx="84" cy="120"/>
            </a:xfrm>
            <a:prstGeom prst="rect">
              <a:avLst/>
            </a:prstGeom>
            <a:noFill/>
            <a:ln w="9525">
              <a:noFill/>
              <a:miter lim="800000"/>
              <a:headEnd/>
              <a:tailEnd/>
            </a:ln>
          </p:spPr>
          <p:txBody>
            <a:bodyPr wrap="none" lIns="0" tIns="0" rIns="0" bIns="0">
              <a:spAutoFit/>
            </a:bodyPr>
            <a:lstStyle/>
            <a:p>
              <a:r>
                <a:rPr lang="en-US" sz="1200">
                  <a:solidFill>
                    <a:srgbClr val="000000"/>
                  </a:solidFill>
                </a:rPr>
                <a:t>3</a:t>
              </a:r>
              <a:endParaRPr lang="en-US"/>
            </a:p>
          </p:txBody>
        </p:sp>
        <p:sp>
          <p:nvSpPr>
            <p:cNvPr id="115768" name="Rectangle 121"/>
            <p:cNvSpPr>
              <a:spLocks noChangeArrowheads="1"/>
            </p:cNvSpPr>
            <p:nvPr/>
          </p:nvSpPr>
          <p:spPr bwMode="auto">
            <a:xfrm>
              <a:off x="6550" y="9739"/>
              <a:ext cx="84" cy="120"/>
            </a:xfrm>
            <a:prstGeom prst="rect">
              <a:avLst/>
            </a:prstGeom>
            <a:noFill/>
            <a:ln w="9525">
              <a:noFill/>
              <a:miter lim="800000"/>
              <a:headEnd/>
              <a:tailEnd/>
            </a:ln>
          </p:spPr>
          <p:txBody>
            <a:bodyPr wrap="none" lIns="0" tIns="0" rIns="0" bIns="0">
              <a:spAutoFit/>
            </a:bodyPr>
            <a:lstStyle/>
            <a:p>
              <a:r>
                <a:rPr lang="en-US" sz="1200">
                  <a:solidFill>
                    <a:srgbClr val="000000"/>
                  </a:solidFill>
                </a:rPr>
                <a:t>4</a:t>
              </a:r>
              <a:endParaRPr lang="en-US"/>
            </a:p>
          </p:txBody>
        </p:sp>
        <p:sp>
          <p:nvSpPr>
            <p:cNvPr id="115769" name="Rectangle 122"/>
            <p:cNvSpPr>
              <a:spLocks noChangeArrowheads="1"/>
            </p:cNvSpPr>
            <p:nvPr/>
          </p:nvSpPr>
          <p:spPr bwMode="auto">
            <a:xfrm>
              <a:off x="4706" y="10285"/>
              <a:ext cx="84" cy="119"/>
            </a:xfrm>
            <a:prstGeom prst="rect">
              <a:avLst/>
            </a:prstGeom>
            <a:noFill/>
            <a:ln w="9525">
              <a:noFill/>
              <a:miter lim="800000"/>
              <a:headEnd/>
              <a:tailEnd/>
            </a:ln>
          </p:spPr>
          <p:txBody>
            <a:bodyPr wrap="none" lIns="0" tIns="0" rIns="0" bIns="0">
              <a:spAutoFit/>
            </a:bodyPr>
            <a:lstStyle/>
            <a:p>
              <a:r>
                <a:rPr lang="en-US" sz="1200">
                  <a:solidFill>
                    <a:srgbClr val="000000"/>
                  </a:solidFill>
                </a:rPr>
                <a:t>5</a:t>
              </a:r>
              <a:endParaRPr lang="en-US"/>
            </a:p>
          </p:txBody>
        </p:sp>
        <p:sp>
          <p:nvSpPr>
            <p:cNvPr id="115770" name="Rectangle 123"/>
            <p:cNvSpPr>
              <a:spLocks noChangeArrowheads="1"/>
            </p:cNvSpPr>
            <p:nvPr/>
          </p:nvSpPr>
          <p:spPr bwMode="auto">
            <a:xfrm>
              <a:off x="5863" y="10285"/>
              <a:ext cx="84" cy="119"/>
            </a:xfrm>
            <a:prstGeom prst="rect">
              <a:avLst/>
            </a:prstGeom>
            <a:noFill/>
            <a:ln w="9525">
              <a:noFill/>
              <a:miter lim="800000"/>
              <a:headEnd/>
              <a:tailEnd/>
            </a:ln>
          </p:spPr>
          <p:txBody>
            <a:bodyPr wrap="none" lIns="0" tIns="0" rIns="0" bIns="0">
              <a:spAutoFit/>
            </a:bodyPr>
            <a:lstStyle/>
            <a:p>
              <a:r>
                <a:rPr lang="en-US" sz="1200">
                  <a:solidFill>
                    <a:srgbClr val="000000"/>
                  </a:solidFill>
                </a:rPr>
                <a:t>6</a:t>
              </a:r>
              <a:endParaRPr lang="en-US"/>
            </a:p>
          </p:txBody>
        </p:sp>
        <p:sp>
          <p:nvSpPr>
            <p:cNvPr id="115771" name="Rectangle 124"/>
            <p:cNvSpPr>
              <a:spLocks noChangeArrowheads="1"/>
            </p:cNvSpPr>
            <p:nvPr/>
          </p:nvSpPr>
          <p:spPr bwMode="auto">
            <a:xfrm>
              <a:off x="7200" y="9739"/>
              <a:ext cx="84" cy="120"/>
            </a:xfrm>
            <a:prstGeom prst="rect">
              <a:avLst/>
            </a:prstGeom>
            <a:noFill/>
            <a:ln w="9525">
              <a:noFill/>
              <a:miter lim="800000"/>
              <a:headEnd/>
              <a:tailEnd/>
            </a:ln>
          </p:spPr>
          <p:txBody>
            <a:bodyPr wrap="none" lIns="0" tIns="0" rIns="0" bIns="0">
              <a:spAutoFit/>
            </a:bodyPr>
            <a:lstStyle/>
            <a:p>
              <a:r>
                <a:rPr lang="en-US" sz="1200">
                  <a:solidFill>
                    <a:srgbClr val="000000"/>
                  </a:solidFill>
                </a:rPr>
                <a:t>1</a:t>
              </a:r>
              <a:endParaRPr lang="en-US"/>
            </a:p>
          </p:txBody>
        </p:sp>
        <p:sp>
          <p:nvSpPr>
            <p:cNvPr id="115772" name="Rectangle 125"/>
            <p:cNvSpPr>
              <a:spLocks noChangeArrowheads="1"/>
            </p:cNvSpPr>
            <p:nvPr/>
          </p:nvSpPr>
          <p:spPr bwMode="auto">
            <a:xfrm>
              <a:off x="7892" y="9038"/>
              <a:ext cx="83" cy="119"/>
            </a:xfrm>
            <a:prstGeom prst="rect">
              <a:avLst/>
            </a:prstGeom>
            <a:noFill/>
            <a:ln w="9525">
              <a:noFill/>
              <a:miter lim="800000"/>
              <a:headEnd/>
              <a:tailEnd/>
            </a:ln>
          </p:spPr>
          <p:txBody>
            <a:bodyPr wrap="none" lIns="0" tIns="0" rIns="0" bIns="0">
              <a:spAutoFit/>
            </a:bodyPr>
            <a:lstStyle/>
            <a:p>
              <a:r>
                <a:rPr lang="en-US" sz="1200">
                  <a:solidFill>
                    <a:srgbClr val="000000"/>
                  </a:solidFill>
                </a:rPr>
                <a:t>2</a:t>
              </a:r>
              <a:endParaRPr lang="en-US"/>
            </a:p>
          </p:txBody>
        </p:sp>
        <p:sp>
          <p:nvSpPr>
            <p:cNvPr id="115773" name="Rectangle 126"/>
            <p:cNvSpPr>
              <a:spLocks noChangeArrowheads="1"/>
            </p:cNvSpPr>
            <p:nvPr/>
          </p:nvSpPr>
          <p:spPr bwMode="auto">
            <a:xfrm>
              <a:off x="9047" y="9068"/>
              <a:ext cx="84" cy="119"/>
            </a:xfrm>
            <a:prstGeom prst="rect">
              <a:avLst/>
            </a:prstGeom>
            <a:noFill/>
            <a:ln w="9525">
              <a:noFill/>
              <a:miter lim="800000"/>
              <a:headEnd/>
              <a:tailEnd/>
            </a:ln>
          </p:spPr>
          <p:txBody>
            <a:bodyPr wrap="none" lIns="0" tIns="0" rIns="0" bIns="0">
              <a:spAutoFit/>
            </a:bodyPr>
            <a:lstStyle/>
            <a:p>
              <a:r>
                <a:rPr lang="en-US" sz="1200">
                  <a:solidFill>
                    <a:srgbClr val="000000"/>
                  </a:solidFill>
                </a:rPr>
                <a:t>3</a:t>
              </a:r>
              <a:endParaRPr lang="en-US"/>
            </a:p>
          </p:txBody>
        </p:sp>
        <p:sp>
          <p:nvSpPr>
            <p:cNvPr id="115774" name="Rectangle 127"/>
            <p:cNvSpPr>
              <a:spLocks noChangeArrowheads="1"/>
            </p:cNvSpPr>
            <p:nvPr/>
          </p:nvSpPr>
          <p:spPr bwMode="auto">
            <a:xfrm>
              <a:off x="9735" y="9739"/>
              <a:ext cx="84" cy="120"/>
            </a:xfrm>
            <a:prstGeom prst="rect">
              <a:avLst/>
            </a:prstGeom>
            <a:noFill/>
            <a:ln w="9525">
              <a:noFill/>
              <a:miter lim="800000"/>
              <a:headEnd/>
              <a:tailEnd/>
            </a:ln>
          </p:spPr>
          <p:txBody>
            <a:bodyPr wrap="none" lIns="0" tIns="0" rIns="0" bIns="0">
              <a:spAutoFit/>
            </a:bodyPr>
            <a:lstStyle/>
            <a:p>
              <a:r>
                <a:rPr lang="en-US" sz="1200">
                  <a:solidFill>
                    <a:srgbClr val="000000"/>
                  </a:solidFill>
                </a:rPr>
                <a:t>4</a:t>
              </a:r>
              <a:endParaRPr lang="en-US"/>
            </a:p>
          </p:txBody>
        </p:sp>
        <p:sp>
          <p:nvSpPr>
            <p:cNvPr id="115775" name="Rectangle 128"/>
            <p:cNvSpPr>
              <a:spLocks noChangeArrowheads="1"/>
            </p:cNvSpPr>
            <p:nvPr/>
          </p:nvSpPr>
          <p:spPr bwMode="auto">
            <a:xfrm>
              <a:off x="8460" y="9480"/>
              <a:ext cx="84" cy="119"/>
            </a:xfrm>
            <a:prstGeom prst="rect">
              <a:avLst/>
            </a:prstGeom>
            <a:noFill/>
            <a:ln w="9525">
              <a:noFill/>
              <a:miter lim="800000"/>
              <a:headEnd/>
              <a:tailEnd/>
            </a:ln>
          </p:spPr>
          <p:txBody>
            <a:bodyPr wrap="none" lIns="0" tIns="0" rIns="0" bIns="0">
              <a:spAutoFit/>
            </a:bodyPr>
            <a:lstStyle/>
            <a:p>
              <a:r>
                <a:rPr lang="en-US" sz="1200">
                  <a:solidFill>
                    <a:srgbClr val="000000"/>
                  </a:solidFill>
                </a:rPr>
                <a:t>5</a:t>
              </a:r>
              <a:endParaRPr lang="en-US"/>
            </a:p>
          </p:txBody>
        </p:sp>
        <p:sp>
          <p:nvSpPr>
            <p:cNvPr id="115776" name="Rectangle 129"/>
            <p:cNvSpPr>
              <a:spLocks noChangeArrowheads="1"/>
            </p:cNvSpPr>
            <p:nvPr/>
          </p:nvSpPr>
          <p:spPr bwMode="auto">
            <a:xfrm>
              <a:off x="7892" y="10285"/>
              <a:ext cx="83" cy="119"/>
            </a:xfrm>
            <a:prstGeom prst="rect">
              <a:avLst/>
            </a:prstGeom>
            <a:noFill/>
            <a:ln w="9525">
              <a:noFill/>
              <a:miter lim="800000"/>
              <a:headEnd/>
              <a:tailEnd/>
            </a:ln>
          </p:spPr>
          <p:txBody>
            <a:bodyPr wrap="none" lIns="0" tIns="0" rIns="0" bIns="0">
              <a:spAutoFit/>
            </a:bodyPr>
            <a:lstStyle/>
            <a:p>
              <a:r>
                <a:rPr lang="en-US" sz="1200">
                  <a:solidFill>
                    <a:srgbClr val="000000"/>
                  </a:solidFill>
                </a:rPr>
                <a:t>6</a:t>
              </a:r>
              <a:endParaRPr lang="en-US"/>
            </a:p>
          </p:txBody>
        </p:sp>
        <p:sp>
          <p:nvSpPr>
            <p:cNvPr id="115777" name="Rectangle 130"/>
            <p:cNvSpPr>
              <a:spLocks noChangeArrowheads="1"/>
            </p:cNvSpPr>
            <p:nvPr/>
          </p:nvSpPr>
          <p:spPr bwMode="auto">
            <a:xfrm>
              <a:off x="9050" y="10285"/>
              <a:ext cx="84" cy="119"/>
            </a:xfrm>
            <a:prstGeom prst="rect">
              <a:avLst/>
            </a:prstGeom>
            <a:noFill/>
            <a:ln w="9525">
              <a:noFill/>
              <a:miter lim="800000"/>
              <a:headEnd/>
              <a:tailEnd/>
            </a:ln>
          </p:spPr>
          <p:txBody>
            <a:bodyPr wrap="none" lIns="0" tIns="0" rIns="0" bIns="0">
              <a:spAutoFit/>
            </a:bodyPr>
            <a:lstStyle/>
            <a:p>
              <a:r>
                <a:rPr lang="en-US" sz="1200">
                  <a:solidFill>
                    <a:srgbClr val="000000"/>
                  </a:solidFill>
                </a:rPr>
                <a:t>7</a:t>
              </a:r>
              <a:endParaRPr lang="en-US"/>
            </a:p>
          </p:txBody>
        </p:sp>
        <p:sp>
          <p:nvSpPr>
            <p:cNvPr id="115778" name="Rectangle 131"/>
            <p:cNvSpPr>
              <a:spLocks noChangeArrowheads="1"/>
            </p:cNvSpPr>
            <p:nvPr/>
          </p:nvSpPr>
          <p:spPr bwMode="auto">
            <a:xfrm>
              <a:off x="2236" y="9448"/>
              <a:ext cx="185" cy="119"/>
            </a:xfrm>
            <a:prstGeom prst="rect">
              <a:avLst/>
            </a:prstGeom>
            <a:noFill/>
            <a:ln w="9525">
              <a:noFill/>
              <a:miter lim="800000"/>
              <a:headEnd/>
              <a:tailEnd/>
            </a:ln>
          </p:spPr>
          <p:txBody>
            <a:bodyPr wrap="none" lIns="0" tIns="0" rIns="0" bIns="0">
              <a:spAutoFit/>
            </a:bodyPr>
            <a:lstStyle/>
            <a:p>
              <a:r>
                <a:rPr lang="en-US" sz="1200">
                  <a:solidFill>
                    <a:srgbClr val="000000"/>
                  </a:solidFill>
                </a:rPr>
                <a:t>(a)</a:t>
              </a:r>
              <a:endParaRPr lang="en-US"/>
            </a:p>
          </p:txBody>
        </p:sp>
        <p:sp>
          <p:nvSpPr>
            <p:cNvPr id="115779" name="Rectangle 132"/>
            <p:cNvSpPr>
              <a:spLocks noChangeArrowheads="1"/>
            </p:cNvSpPr>
            <p:nvPr/>
          </p:nvSpPr>
          <p:spPr bwMode="auto">
            <a:xfrm>
              <a:off x="4364" y="9448"/>
              <a:ext cx="186" cy="119"/>
            </a:xfrm>
            <a:prstGeom prst="rect">
              <a:avLst/>
            </a:prstGeom>
            <a:noFill/>
            <a:ln w="9525">
              <a:noFill/>
              <a:miter lim="800000"/>
              <a:headEnd/>
              <a:tailEnd/>
            </a:ln>
          </p:spPr>
          <p:txBody>
            <a:bodyPr wrap="none" lIns="0" tIns="0" rIns="0" bIns="0">
              <a:spAutoFit/>
            </a:bodyPr>
            <a:lstStyle/>
            <a:p>
              <a:r>
                <a:rPr lang="en-US" sz="1200">
                  <a:solidFill>
                    <a:srgbClr val="000000"/>
                  </a:solidFill>
                </a:rPr>
                <a:t>(b)</a:t>
              </a:r>
              <a:endParaRPr lang="en-US"/>
            </a:p>
          </p:txBody>
        </p:sp>
        <p:sp>
          <p:nvSpPr>
            <p:cNvPr id="115780" name="Rectangle 133"/>
            <p:cNvSpPr>
              <a:spLocks noChangeArrowheads="1"/>
            </p:cNvSpPr>
            <p:nvPr/>
          </p:nvSpPr>
          <p:spPr bwMode="auto">
            <a:xfrm>
              <a:off x="6974" y="9448"/>
              <a:ext cx="177" cy="119"/>
            </a:xfrm>
            <a:prstGeom prst="rect">
              <a:avLst/>
            </a:prstGeom>
            <a:noFill/>
            <a:ln w="9525">
              <a:noFill/>
              <a:miter lim="800000"/>
              <a:headEnd/>
              <a:tailEnd/>
            </a:ln>
          </p:spPr>
          <p:txBody>
            <a:bodyPr wrap="none" lIns="0" tIns="0" rIns="0" bIns="0">
              <a:spAutoFit/>
            </a:bodyPr>
            <a:lstStyle/>
            <a:p>
              <a:r>
                <a:rPr lang="en-US" sz="1200">
                  <a:solidFill>
                    <a:srgbClr val="000000"/>
                  </a:solidFill>
                </a:rPr>
                <a:t>(c)</a:t>
              </a:r>
              <a:endParaRPr lang="en-US"/>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27"/>
  <p:tag name="ISPRING_RESOURCE_PATHS_HASH" val="80b1a583c0e0506b55bea289c03efc4439908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1616</TotalTime>
  <Words>4635</Words>
  <Application>Microsoft Office PowerPoint</Application>
  <PresentationFormat>On-screen Show (4:3)</PresentationFormat>
  <Paragraphs>1007</Paragraphs>
  <Slides>127</Slides>
  <Notes>1</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127</vt:i4>
      </vt:variant>
    </vt:vector>
  </HeadingPairs>
  <TitlesOfParts>
    <vt:vector size="130" baseType="lpstr">
      <vt:lpstr>Pixel</vt:lpstr>
      <vt:lpstr>Visio</vt:lpstr>
      <vt:lpstr>Equation</vt:lpstr>
      <vt:lpstr>GRAPH</vt:lpstr>
      <vt:lpstr>Graph</vt:lpstr>
      <vt:lpstr>Graph</vt:lpstr>
      <vt:lpstr>Graph</vt:lpstr>
      <vt:lpstr>Graph</vt:lpstr>
      <vt:lpstr>Definisi Graph</vt:lpstr>
      <vt:lpstr>Graph</vt:lpstr>
      <vt:lpstr>Graph</vt:lpstr>
      <vt:lpstr>Graph</vt:lpstr>
      <vt:lpstr>Graph</vt:lpstr>
      <vt:lpstr>Graph</vt:lpstr>
      <vt:lpstr>Graph</vt:lpstr>
      <vt:lpstr>Jenis-Jenis Graph</vt:lpstr>
      <vt:lpstr>Graph sederhana (simple graph)</vt:lpstr>
      <vt:lpstr>Graph tak-sederhana (unsimple-graph)</vt:lpstr>
      <vt:lpstr>Jenis-Jenis Graph</vt:lpstr>
      <vt:lpstr>Graph berhingga (limited graph) </vt:lpstr>
      <vt:lpstr>Graph tak-berhingga (unlimited graph)</vt:lpstr>
      <vt:lpstr>Jenis-Jenis Graph</vt:lpstr>
      <vt:lpstr>Graph tak-berarah (undirected graph)</vt:lpstr>
      <vt:lpstr>Graph berarah (directed graph atau digraph)</vt:lpstr>
      <vt:lpstr>Jenis-jenis graph [ROS99]</vt:lpstr>
      <vt:lpstr>Contoh Terapan Graph</vt:lpstr>
      <vt:lpstr>Contoh Terapan Graph</vt:lpstr>
      <vt:lpstr>Contoh Terapan Graph</vt:lpstr>
      <vt:lpstr>Contoh Terapan Graph</vt:lpstr>
      <vt:lpstr>Contoh Terapan Graph</vt:lpstr>
      <vt:lpstr>Ketetanggaan (Adjacent)</vt:lpstr>
      <vt:lpstr>Bersisian (Incidency)</vt:lpstr>
      <vt:lpstr>Simpul Terpencil (Isolated Vertex)</vt:lpstr>
      <vt:lpstr>Graph  Kosong (null graph atau empty graph)</vt:lpstr>
      <vt:lpstr>Derajat (Degree)</vt:lpstr>
      <vt:lpstr>Derajat (Degree)</vt:lpstr>
      <vt:lpstr>Derajat (Degree)</vt:lpstr>
      <vt:lpstr>Derajat (Degree)</vt:lpstr>
      <vt:lpstr>Lemma Jabat Tangan</vt:lpstr>
      <vt:lpstr>Lemma Jabat Tangan</vt:lpstr>
      <vt:lpstr>Lemma Jabat Tangan</vt:lpstr>
      <vt:lpstr>Lemma Jabat Tangan</vt:lpstr>
      <vt:lpstr>PowerPoint Presentation</vt:lpstr>
      <vt:lpstr>Lintasan (Path)</vt:lpstr>
      <vt:lpstr>Lintasan (Path) </vt:lpstr>
      <vt:lpstr>Siklus (Cycle) atau Sirkuit (Circuit)</vt:lpstr>
      <vt:lpstr>Terhubung (Connected)</vt:lpstr>
      <vt:lpstr>Terhubung (Connected)</vt:lpstr>
      <vt:lpstr>Terhubung (Connected) Graph berarah</vt:lpstr>
      <vt:lpstr>Terhubung (Connected) Graph berarah</vt:lpstr>
      <vt:lpstr>Terhubung (Connected) Graph berarah</vt:lpstr>
      <vt:lpstr>Upagraph (Subgraph) dan Komplemen Upagraph</vt:lpstr>
      <vt:lpstr>Upagraph (Subgraph) dan Komplemen Upagraph</vt:lpstr>
      <vt:lpstr>Komponen graph (connected component)</vt:lpstr>
      <vt:lpstr>Komponen graph (connected component)</vt:lpstr>
      <vt:lpstr>Upagraph Rentang (Spanning Subgraph)</vt:lpstr>
      <vt:lpstr>Cut-Set</vt:lpstr>
      <vt:lpstr>Cut-Set </vt:lpstr>
      <vt:lpstr>Graph Berbobot (Weighted Graph)</vt:lpstr>
      <vt:lpstr>Beberapa Graph Sederhana Khusus</vt:lpstr>
      <vt:lpstr>Graph lengkap</vt:lpstr>
      <vt:lpstr>Graph lingkaran</vt:lpstr>
      <vt:lpstr>Graph Teratur (Regular Graphs)</vt:lpstr>
      <vt:lpstr>Graph Bipartite (Bipartite Graph)</vt:lpstr>
      <vt:lpstr>Graph Bipartite (Bipartite Graph)</vt:lpstr>
      <vt:lpstr>Graph Bipartite (Bipartite Graph)</vt:lpstr>
      <vt:lpstr>Representasi Graph</vt:lpstr>
      <vt:lpstr>Matriks Ketetanggaan (adjacency matrix)</vt:lpstr>
      <vt:lpstr>Matriks Ketetanggaan (adjacency matrix)</vt:lpstr>
      <vt:lpstr>Matriks Ketetanggaan (adjacency matrix)</vt:lpstr>
      <vt:lpstr>Matriks Ketetanggaan (adjacency matrix)</vt:lpstr>
      <vt:lpstr>Matriks Ketetanggaan (adjacency matrix)</vt:lpstr>
      <vt:lpstr>Derajat tiap simpul i:</vt:lpstr>
      <vt:lpstr>Derajat tiap simpul</vt:lpstr>
      <vt:lpstr>Derajat tiap simpul</vt:lpstr>
      <vt:lpstr>Matriks Ketetanggaan  Graph Berbobot</vt:lpstr>
      <vt:lpstr>Matriks Bersisian (incidency matrix)</vt:lpstr>
      <vt:lpstr>Matriks Bersisian (incidency matrix)</vt:lpstr>
      <vt:lpstr>Senarai Ketetanggaan (adjacency list)</vt:lpstr>
      <vt:lpstr>Matriks Ketetanggaan (adjacency matrix)</vt:lpstr>
      <vt:lpstr>Senarai Ketetanggaan (adjacency list)</vt:lpstr>
      <vt:lpstr>end </vt:lpstr>
      <vt:lpstr>Graph Isomorfik (Isomorphic Graph)</vt:lpstr>
      <vt:lpstr>Graph Isomorfik (Isomorphic Graph)</vt:lpstr>
      <vt:lpstr>Graph Isomorfik (Isomorphic Graph)</vt:lpstr>
      <vt:lpstr>Graph Isomorfik (Isomorphic Graph)</vt:lpstr>
      <vt:lpstr>Dua buah graph  isomorfik </vt:lpstr>
      <vt:lpstr>Tiga buah graph isomorfik </vt:lpstr>
      <vt:lpstr>Graph Isomorfik (Isomorphic Graph)</vt:lpstr>
      <vt:lpstr>Graph Isomorfik (Isomorphic Graph)</vt:lpstr>
      <vt:lpstr>Graph Planar (Planar Graph) dan Graph Bidang (Plane Graph)</vt:lpstr>
      <vt:lpstr>Graph Planar (Planar Graph)</vt:lpstr>
      <vt:lpstr>Graph Planar (Planar Graph)</vt:lpstr>
      <vt:lpstr>Graph Planar (Planar Graph)</vt:lpstr>
      <vt:lpstr>Graph Planar (Planar Graph)</vt:lpstr>
      <vt:lpstr>Teorema Kuratoswki</vt:lpstr>
      <vt:lpstr>Sifat graph Kuratowski adalah:</vt:lpstr>
      <vt:lpstr>TEOREMA Kuratowski</vt:lpstr>
      <vt:lpstr>TEOREMA Kuratowski</vt:lpstr>
      <vt:lpstr>TEOREMA Kuratowski</vt:lpstr>
      <vt:lpstr>Lintasan dan Sirkuit Euler</vt:lpstr>
      <vt:lpstr>Lintasan dan Sirkuit Euler</vt:lpstr>
      <vt:lpstr>Lintasan dan Sirkuit Euler</vt:lpstr>
      <vt:lpstr>Lintasan dan Sirkuit Euler</vt:lpstr>
      <vt:lpstr>TEOREMA </vt:lpstr>
      <vt:lpstr>TEOREMA</vt:lpstr>
      <vt:lpstr>TEOREMA</vt:lpstr>
      <vt:lpstr>Lintasan dan Sirkuit Euler</vt:lpstr>
      <vt:lpstr>Lintasan dan Sirkuit Euler</vt:lpstr>
      <vt:lpstr>Lintasan dan Sirkuit Hamilton</vt:lpstr>
      <vt:lpstr>Lintasan dan Sirkuit Hamilton</vt:lpstr>
      <vt:lpstr>Lintasan dan Sirkuit Hamilton</vt:lpstr>
      <vt:lpstr>TEOREMA</vt:lpstr>
      <vt:lpstr>TEOREMA</vt:lpstr>
      <vt:lpstr>TEOREMA</vt:lpstr>
      <vt:lpstr>Contoh</vt:lpstr>
      <vt:lpstr>Lintasan dan Sirkuit Hamilton</vt:lpstr>
      <vt:lpstr>Lintasan dan Sirkuit Hamilton/ Euler</vt:lpstr>
      <vt:lpstr>Lintasan dan Sirkuit Hamilton/ Euler</vt:lpstr>
      <vt:lpstr>Beberapa Aplikasi Graf</vt:lpstr>
      <vt:lpstr>Lintasan Terpendek</vt:lpstr>
      <vt:lpstr>Lintasan Terpendek</vt:lpstr>
      <vt:lpstr>Lintasan Terpendek</vt:lpstr>
      <vt:lpstr>Algoritma Dijkstra</vt:lpstr>
      <vt:lpstr>Beberapa Aplikasi Graf</vt:lpstr>
      <vt:lpstr>Aplikasi TSP</vt:lpstr>
      <vt:lpstr>Travelling Salesperson Problem </vt:lpstr>
      <vt:lpstr>Travelling Salesperson Problem</vt:lpstr>
      <vt:lpstr>Beberapa Aplikasi Graf</vt:lpstr>
      <vt:lpstr>Chinese Postman Problem</vt:lpstr>
    </vt:vector>
  </TitlesOfParts>
  <Company>STT Telkom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dc:title>
  <dc:creator>Rita Magdalena</dc:creator>
  <cp:lastModifiedBy>axioo</cp:lastModifiedBy>
  <cp:revision>139</cp:revision>
  <dcterms:created xsi:type="dcterms:W3CDTF">2005-10-15T10:36:19Z</dcterms:created>
  <dcterms:modified xsi:type="dcterms:W3CDTF">2014-04-29T08:48:33Z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75FC707A-6A08-4AF1-B95A-488C74AEDDCA</vt:lpwstr>
  </property>
  <property fmtid="{D5CDD505-2E9C-101B-9397-08002B2CF9AE}" pid="3" name="ArticulatePath">
    <vt:lpwstr>08-11. Graf - bdp</vt:lpwstr>
  </property>
</Properties>
</file>