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6" r:id="rId5"/>
    <p:sldId id="267" r:id="rId6"/>
    <p:sldId id="268" r:id="rId7"/>
    <p:sldId id="269" r:id="rId8"/>
    <p:sldId id="270" r:id="rId9"/>
    <p:sldId id="274" r:id="rId10"/>
    <p:sldId id="265" r:id="rId11"/>
    <p:sldId id="271" r:id="rId12"/>
    <p:sldId id="272" r:id="rId13"/>
    <p:sldId id="276" r:id="rId14"/>
    <p:sldId id="259" r:id="rId15"/>
    <p:sldId id="260" r:id="rId16"/>
    <p:sldId id="261" r:id="rId17"/>
    <p:sldId id="262" r:id="rId18"/>
    <p:sldId id="275" r:id="rId19"/>
    <p:sldId id="273" r:id="rId20"/>
    <p:sldId id="263" r:id="rId21"/>
    <p:sldId id="264" r:id="rId22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0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762000"/>
            <a:ext cx="2193989" cy="5334001"/>
          </a:xfrm>
          <a:prstGeom prst="rect">
            <a:avLst/>
          </a:prstGeom>
          <a:solidFill>
            <a:srgbClr val="C3C3C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1298448"/>
            <a:ext cx="5486400" cy="3255264"/>
          </a:xfrm>
        </p:spPr>
        <p:txBody>
          <a:bodyPr anchor="b">
            <a:normAutofit/>
          </a:bodyPr>
          <a:lstStyle>
            <a:lvl1pPr algn="l">
              <a:defRPr sz="54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4670246"/>
            <a:ext cx="54864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0C6D7-051D-4E1A-A424-519B0A4D2651}" type="datetimeFigureOut">
              <a:rPr lang="id-ID" smtClean="0"/>
              <a:t>13/10/2016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3063-A5F3-457B-9925-BA703421423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9840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0C6D7-051D-4E1A-A424-519B0A4D2651}" type="datetimeFigureOut">
              <a:rPr lang="id-ID" smtClean="0"/>
              <a:t>13/10/2016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3063-A5F3-457B-9925-BA703421423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3268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990600"/>
            <a:ext cx="211455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868680"/>
            <a:ext cx="54864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0C6D7-051D-4E1A-A424-519B0A4D2651}" type="datetimeFigureOut">
              <a:rPr lang="id-ID" smtClean="0"/>
              <a:t>13/10/2016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3063-A5F3-457B-9925-BA703421423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45923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0C6D7-051D-4E1A-A424-519B0A4D2651}" type="datetimeFigureOut">
              <a:rPr lang="id-ID" smtClean="0"/>
              <a:t>13/10/2016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3063-A5F3-457B-9925-BA703421423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5125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1298448"/>
            <a:ext cx="5486400" cy="3255264"/>
          </a:xfrm>
        </p:spPr>
        <p:txBody>
          <a:bodyPr anchor="b">
            <a:normAutofit/>
          </a:bodyPr>
          <a:lstStyle>
            <a:lvl1pPr>
              <a:defRPr sz="54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4672584"/>
            <a:ext cx="54864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0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0C6D7-051D-4E1A-A424-519B0A4D2651}" type="datetimeFigureOut">
              <a:rPr lang="id-ID" smtClean="0"/>
              <a:t>13/10/2016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3063-A5F3-457B-9925-BA703421423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0840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0C6D7-051D-4E1A-A424-519B0A4D2651}" type="datetimeFigureOut">
              <a:rPr lang="id-ID" smtClean="0"/>
              <a:t>13/10/2016</a:t>
            </a:fld>
            <a:endParaRPr lang="id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3063-A5F3-457B-9925-BA703421423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8078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1023586"/>
            <a:ext cx="260604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1023587"/>
            <a:ext cx="260604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0C6D7-051D-4E1A-A424-519B0A4D2651}" type="datetimeFigureOut">
              <a:rPr lang="id-ID" smtClean="0"/>
              <a:t>13/10/2016</a:t>
            </a:fld>
            <a:endParaRPr lang="id-ID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3063-A5F3-457B-9925-BA703421423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93158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0C6D7-051D-4E1A-A424-519B0A4D2651}" type="datetimeFigureOut">
              <a:rPr lang="id-ID" smtClean="0"/>
              <a:t>13/10/2016</a:t>
            </a:fld>
            <a:endParaRPr lang="id-ID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3063-A5F3-457B-9925-BA703421423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7745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0C6D7-051D-4E1A-A424-519B0A4D2651}" type="datetimeFigureOut">
              <a:rPr lang="id-ID" smtClean="0"/>
              <a:t>13/10/2016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3063-A5F3-457B-9925-BA703421423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4960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868680"/>
            <a:ext cx="54864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37560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0C6D7-051D-4E1A-A424-519B0A4D2651}" type="datetimeFigureOut">
              <a:rPr lang="id-ID" smtClean="0"/>
              <a:t>13/10/2016</a:t>
            </a:fld>
            <a:endParaRPr lang="id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3063-A5F3-457B-9925-BA703421423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1664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767419"/>
            <a:ext cx="6086423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40602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0C6D7-051D-4E1A-A424-519B0A4D2651}" type="datetimeFigureOut">
              <a:rPr lang="id-ID" smtClean="0"/>
              <a:t>13/10/2016</a:t>
            </a:fld>
            <a:endParaRPr lang="id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6356351"/>
            <a:ext cx="4433638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3063-A5F3-457B-9925-BA703421423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7559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1123838"/>
            <a:ext cx="221061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030C6D7-051D-4E1A-A424-519B0A4D2651}" type="datetimeFigureOut">
              <a:rPr lang="id-ID" smtClean="0"/>
              <a:t>13/10/2016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accent1"/>
                </a:solidFill>
              </a:defRPr>
            </a:lvl1pPr>
          </a:lstStyle>
          <a:p>
            <a:fld id="{CD863063-A5F3-457B-9925-BA703421423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95688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1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7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17262" y="3477021"/>
            <a:ext cx="2257445" cy="104851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VIDEO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689" y="4525533"/>
            <a:ext cx="2070589" cy="511354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Multimedia </a:t>
            </a:r>
            <a:r>
              <a:rPr lang="en-US" dirty="0" err="1" smtClean="0">
                <a:solidFill>
                  <a:schemeClr val="tx1"/>
                </a:solidFill>
              </a:rPr>
              <a:t>Dasar</a:t>
            </a:r>
            <a:endParaRPr lang="id-ID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687" y="1524000"/>
            <a:ext cx="6858000" cy="3906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04800" y="914400"/>
            <a:ext cx="5334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419600" y="914400"/>
            <a:ext cx="5334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57800" y="899615"/>
            <a:ext cx="5334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96000" y="904164"/>
            <a:ext cx="5334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52243" y="909851"/>
            <a:ext cx="5334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90443" y="909851"/>
            <a:ext cx="5334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772201" y="909851"/>
            <a:ext cx="5334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610401" y="909851"/>
            <a:ext cx="5334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04800" y="5553442"/>
            <a:ext cx="5334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419600" y="5553442"/>
            <a:ext cx="5334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257800" y="5538657"/>
            <a:ext cx="5334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096000" y="5543206"/>
            <a:ext cx="5334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152243" y="5548893"/>
            <a:ext cx="5334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990443" y="5548893"/>
            <a:ext cx="5334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772201" y="5548893"/>
            <a:ext cx="5334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610401" y="5548893"/>
            <a:ext cx="5334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02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analog video and audio signals are written to tape by a </a:t>
            </a:r>
            <a:r>
              <a:rPr lang="en-US" dirty="0" smtClean="0"/>
              <a:t>spinning recording </a:t>
            </a:r>
            <a:r>
              <a:rPr lang="en-US" dirty="0"/>
              <a:t>head that changes the local magnetic properties of the </a:t>
            </a:r>
            <a:r>
              <a:rPr lang="en-US" dirty="0" smtClean="0"/>
              <a:t>tape’s surface </a:t>
            </a:r>
            <a:r>
              <a:rPr lang="en-US" dirty="0"/>
              <a:t>in a series of long diagonal stripes.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7849"/>
          <a:stretch/>
        </p:blipFill>
        <p:spPr>
          <a:xfrm>
            <a:off x="2971800" y="864108"/>
            <a:ext cx="5717423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66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543300"/>
            <a:ext cx="2286000" cy="11430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/>
                </a:solidFill>
              </a:rPr>
              <a:t>How video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works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2667000" y="685800"/>
            <a:ext cx="5943600" cy="5715000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b="1" u="sng" dirty="0" smtClean="0">
                <a:solidFill>
                  <a:srgbClr val="FF0000"/>
                </a:solidFill>
              </a:rPr>
              <a:t>Transmission mode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400" b="1" u="sng" dirty="0" smtClean="0">
                <a:solidFill>
                  <a:srgbClr val="C00000"/>
                </a:solidFill>
              </a:rPr>
              <a:t>Composite video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transmits the whole signal in a single cable (all three color information and the sync signals are mixed together).</a:t>
            </a: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dirty="0" smtClean="0"/>
              <a:t>Yield less precise color definition</a:t>
            </a: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dirty="0" smtClean="0"/>
              <a:t>Colors cannot be manipulated or corrected</a:t>
            </a: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dirty="0" smtClean="0"/>
              <a:t>A coaxial cable or RCA connector are usually used.</a:t>
            </a:r>
          </a:p>
          <a:p>
            <a:pPr lvl="2" eaLnBrk="1" fontAlgn="auto" hangingPunct="1">
              <a:lnSpc>
                <a:spcPct val="30000"/>
              </a:lnSpc>
              <a:spcAft>
                <a:spcPts val="0"/>
              </a:spcAft>
              <a:buClr>
                <a:schemeClr val="accent3"/>
              </a:buClr>
              <a:defRPr/>
            </a:pPr>
            <a:endParaRPr lang="en-US" dirty="0" smtClean="0"/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400" b="1" u="sng" dirty="0" smtClean="0">
                <a:solidFill>
                  <a:srgbClr val="C00000"/>
                </a:solidFill>
              </a:rPr>
              <a:t>S-Video (separate video)</a:t>
            </a:r>
            <a:r>
              <a:rPr lang="en-US" sz="2400" dirty="0" smtClean="0"/>
              <a:t>separates color and brightness information over two wires.</a:t>
            </a: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dirty="0" smtClean="0"/>
              <a:t>S-Video cables use a unique S-Video connector.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sz="2400" dirty="0" smtClean="0"/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1C77DF1-72E6-4AF9-BC61-F62B1B573C15}" type="slidenum">
              <a:rPr lang="en-US" sz="1600">
                <a:latin typeface="Trebuchet MS" panose="020B0603020202020204" pitchFamily="34" charset="0"/>
              </a:rPr>
              <a:pPr eaLnBrk="1" hangingPunct="1"/>
              <a:t>11</a:t>
            </a:fld>
            <a:endParaRPr lang="en-US" sz="160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77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429000"/>
            <a:ext cx="2209800" cy="11430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/>
                </a:solidFill>
              </a:rPr>
              <a:t>How video works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>
          <a:xfrm>
            <a:off x="2667000" y="381000"/>
            <a:ext cx="6096000" cy="61722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dirty="0" smtClean="0"/>
              <a:t>Transmission mode</a:t>
            </a:r>
            <a:endParaRPr lang="en-US" u="sng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400" b="1" u="sng" dirty="0" smtClean="0">
                <a:solidFill>
                  <a:srgbClr val="C00000"/>
                </a:solidFill>
              </a:rPr>
              <a:t>Component video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separates color  (chrominance) and brightness (luminance) information over three wires. </a:t>
            </a:r>
          </a:p>
          <a:p>
            <a:pPr lvl="2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dirty="0" smtClean="0"/>
              <a:t>Two chrominance and one luminance signals</a:t>
            </a:r>
          </a:p>
          <a:p>
            <a:pPr lvl="2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dirty="0" smtClean="0"/>
              <a:t>Chrominance = information on colors</a:t>
            </a:r>
          </a:p>
          <a:p>
            <a:pPr lvl="2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dirty="0" smtClean="0"/>
              <a:t>Luminance = information on brightness</a:t>
            </a:r>
          </a:p>
          <a:p>
            <a:pPr lvl="2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endParaRPr lang="en-US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Luminance and chrominance are used to encode color during transmission.</a:t>
            </a: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dirty="0" smtClean="0"/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EACA278-2787-4ADA-A8A3-56B29A2B6C82}" type="slidenum">
              <a:rPr lang="en-US" sz="1600">
                <a:latin typeface="Trebuchet MS" panose="020B0603020202020204" pitchFamily="34" charset="0"/>
              </a:rPr>
              <a:pPr eaLnBrk="1" hangingPunct="1"/>
              <a:t>12</a:t>
            </a:fld>
            <a:endParaRPr lang="en-US" sz="160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58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120232"/>
            <a:ext cx="6248400" cy="11430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GB" dirty="0" smtClean="0">
                <a:solidFill>
                  <a:schemeClr val="bg1"/>
                </a:solidFill>
                <a:latin typeface="Times New Roman" charset="0"/>
              </a:rPr>
              <a:t>Video Cables</a:t>
            </a:r>
          </a:p>
        </p:txBody>
      </p:sp>
      <p:pic>
        <p:nvPicPr>
          <p:cNvPr id="17411" name="Picture 3" descr="component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67600" y="2667000"/>
            <a:ext cx="917575" cy="982663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7412" name="Picture 5" descr="svi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454401"/>
            <a:ext cx="3195637" cy="2401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13" name="Text Box 6"/>
          <p:cNvSpPr txBox="1">
            <a:spLocks noChangeArrowheads="1"/>
          </p:cNvSpPr>
          <p:nvPr/>
        </p:nvSpPr>
        <p:spPr bwMode="auto">
          <a:xfrm>
            <a:off x="4487370" y="315913"/>
            <a:ext cx="2438400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dirty="0"/>
              <a:t>Composite Video (RCA)</a:t>
            </a:r>
          </a:p>
        </p:txBody>
      </p:sp>
      <p:sp>
        <p:nvSpPr>
          <p:cNvPr id="17414" name="Text Box 7"/>
          <p:cNvSpPr txBox="1">
            <a:spLocks noChangeArrowheads="1"/>
          </p:cNvSpPr>
          <p:nvPr/>
        </p:nvSpPr>
        <p:spPr bwMode="auto">
          <a:xfrm>
            <a:off x="2667000" y="6156325"/>
            <a:ext cx="31861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/>
              <a:t>S-Video</a:t>
            </a:r>
          </a:p>
        </p:txBody>
      </p:sp>
      <p:sp>
        <p:nvSpPr>
          <p:cNvPr id="17415" name="Text Box 8"/>
          <p:cNvSpPr txBox="1">
            <a:spLocks noChangeArrowheads="1"/>
          </p:cNvSpPr>
          <p:nvPr/>
        </p:nvSpPr>
        <p:spPr bwMode="auto">
          <a:xfrm>
            <a:off x="5607050" y="6156325"/>
            <a:ext cx="2720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/>
              <a:t>Component Video</a:t>
            </a:r>
          </a:p>
        </p:txBody>
      </p:sp>
      <p:pic>
        <p:nvPicPr>
          <p:cNvPr id="17416" name="Picture 10" descr="RCA%203m%202%20pi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500" y="970756"/>
            <a:ext cx="3067050" cy="2187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7" name="Picture 11" descr="compin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733800"/>
            <a:ext cx="2755900" cy="21224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335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NTSC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Amerika</a:t>
            </a:r>
            <a:r>
              <a:rPr lang="en-US" dirty="0" smtClean="0"/>
              <a:t> </a:t>
            </a:r>
            <a:r>
              <a:rPr lang="en-US" dirty="0" err="1" smtClean="0"/>
              <a:t>serikat</a:t>
            </a:r>
            <a:r>
              <a:rPr lang="en-US" dirty="0" smtClean="0"/>
              <a:t>, </a:t>
            </a:r>
            <a:r>
              <a:rPr lang="en-US" dirty="0" err="1" smtClean="0"/>
              <a:t>Kanada</a:t>
            </a:r>
            <a:r>
              <a:rPr lang="en-US" dirty="0" smtClean="0"/>
              <a:t>, </a:t>
            </a:r>
            <a:r>
              <a:rPr lang="en-US" dirty="0" err="1" smtClean="0"/>
              <a:t>Meksiko</a:t>
            </a:r>
            <a:r>
              <a:rPr lang="en-US" dirty="0" smtClean="0"/>
              <a:t>, </a:t>
            </a:r>
            <a:r>
              <a:rPr lang="en-US" dirty="0" err="1" smtClean="0"/>
              <a:t>Jepang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Negara lain </a:t>
            </a:r>
            <a:r>
              <a:rPr lang="en-US" dirty="0" err="1" smtClean="0"/>
              <a:t>menggunakan</a:t>
            </a:r>
            <a:r>
              <a:rPr lang="en-US" dirty="0" smtClean="0"/>
              <a:t> system </a:t>
            </a:r>
            <a:r>
              <a:rPr lang="en-US" dirty="0" err="1" smtClean="0"/>
              <a:t>penyiaran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pemutaran</a:t>
            </a:r>
            <a:r>
              <a:rPr lang="en-US" dirty="0" smtClean="0"/>
              <a:t> video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spesifikasi</a:t>
            </a:r>
            <a:r>
              <a:rPr lang="en-US" dirty="0" smtClean="0"/>
              <a:t> yang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1952, National Television </a:t>
            </a:r>
            <a:r>
              <a:rPr lang="en-US" dirty="0" err="1" smtClean="0"/>
              <a:t>Standar</a:t>
            </a:r>
            <a:r>
              <a:rPr lang="en-US" dirty="0" smtClean="0"/>
              <a:t> </a:t>
            </a:r>
            <a:r>
              <a:rPr lang="en-US" dirty="0" err="1" smtClean="0"/>
              <a:t>Comitee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Standar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mendefinisikan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mengenkode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kedalam</a:t>
            </a:r>
            <a:r>
              <a:rPr lang="en-US" dirty="0" smtClean="0"/>
              <a:t> </a:t>
            </a:r>
            <a:r>
              <a:rPr lang="en-US" dirty="0" err="1" smtClean="0"/>
              <a:t>sinyal</a:t>
            </a:r>
            <a:r>
              <a:rPr lang="en-US" dirty="0" smtClean="0"/>
              <a:t> video </a:t>
            </a:r>
            <a:r>
              <a:rPr lang="en-US" dirty="0" err="1" smtClean="0"/>
              <a:t>terbuat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525 </a:t>
            </a:r>
            <a:r>
              <a:rPr lang="en-US" dirty="0" err="1" smtClean="0"/>
              <a:t>garis</a:t>
            </a:r>
            <a:r>
              <a:rPr lang="en-US" dirty="0" smtClean="0"/>
              <a:t> Horizontal yang di-scan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digambar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layar</a:t>
            </a:r>
            <a:r>
              <a:rPr lang="en-US" dirty="0" smtClean="0"/>
              <a:t> CRT </a:t>
            </a:r>
            <a:r>
              <a:rPr lang="en-US" dirty="0" err="1" smtClean="0"/>
              <a:t>setiap</a:t>
            </a:r>
            <a:r>
              <a:rPr lang="en-US" dirty="0" smtClean="0"/>
              <a:t> 1/30 </a:t>
            </a:r>
            <a:r>
              <a:rPr lang="en-US" dirty="0" err="1" smtClean="0"/>
              <a:t>detik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electron yang </a:t>
            </a:r>
            <a:r>
              <a:rPr lang="en-US" dirty="0" err="1" smtClean="0"/>
              <a:t>bergerak</a:t>
            </a:r>
            <a:r>
              <a:rPr lang="en-US" dirty="0" smtClean="0"/>
              <a:t> </a:t>
            </a:r>
            <a:r>
              <a:rPr lang="en-US" dirty="0" err="1" smtClean="0"/>
              <a:t>cepat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8255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Sistem</a:t>
            </a:r>
            <a:r>
              <a:rPr lang="en-US" dirty="0" smtClean="0"/>
              <a:t> Phase Alternate Line (PAL) </a:t>
            </a:r>
            <a:r>
              <a:rPr lang="en-US" dirty="0" err="1" smtClean="0"/>
              <a:t>digunakan</a:t>
            </a:r>
            <a:r>
              <a:rPr lang="en-US" dirty="0" smtClean="0"/>
              <a:t> di </a:t>
            </a:r>
            <a:r>
              <a:rPr lang="en-US" dirty="0" err="1" smtClean="0"/>
              <a:t>Inggris</a:t>
            </a:r>
            <a:r>
              <a:rPr lang="en-US" dirty="0" smtClean="0"/>
              <a:t>, </a:t>
            </a:r>
            <a:r>
              <a:rPr lang="en-US" dirty="0" err="1" smtClean="0"/>
              <a:t>Eropa</a:t>
            </a:r>
            <a:r>
              <a:rPr lang="en-US" dirty="0" smtClean="0"/>
              <a:t> Barat, Australia, </a:t>
            </a:r>
            <a:r>
              <a:rPr lang="en-US" dirty="0" err="1" smtClean="0"/>
              <a:t>Afrika</a:t>
            </a:r>
            <a:r>
              <a:rPr lang="en-US" dirty="0" smtClean="0"/>
              <a:t> Selatan, </a:t>
            </a:r>
            <a:r>
              <a:rPr lang="en-US" dirty="0" err="1" smtClean="0"/>
              <a:t>Cina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Amerika</a:t>
            </a:r>
            <a:r>
              <a:rPr lang="en-US" dirty="0" smtClean="0"/>
              <a:t> Selatan. PAL </a:t>
            </a:r>
            <a:r>
              <a:rPr lang="en-US" dirty="0" err="1" smtClean="0"/>
              <a:t>meningkatkan</a:t>
            </a:r>
            <a:r>
              <a:rPr lang="en-US" dirty="0" smtClean="0"/>
              <a:t> </a:t>
            </a:r>
            <a:r>
              <a:rPr lang="en-US" dirty="0" err="1" smtClean="0"/>
              <a:t>resolusi</a:t>
            </a:r>
            <a:r>
              <a:rPr lang="en-US" dirty="0" smtClean="0"/>
              <a:t> layer </a:t>
            </a:r>
            <a:r>
              <a:rPr lang="en-US" dirty="0" err="1" smtClean="0"/>
              <a:t>menjadi</a:t>
            </a:r>
            <a:r>
              <a:rPr lang="en-US" dirty="0" smtClean="0"/>
              <a:t> 625 </a:t>
            </a:r>
            <a:r>
              <a:rPr lang="en-US" dirty="0" err="1" smtClean="0"/>
              <a:t>garis</a:t>
            </a:r>
            <a:r>
              <a:rPr lang="en-US" dirty="0" smtClean="0"/>
              <a:t> Horizontal,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memperlambat</a:t>
            </a:r>
            <a:r>
              <a:rPr lang="en-US" dirty="0" smtClean="0"/>
              <a:t> </a:t>
            </a:r>
            <a:r>
              <a:rPr lang="en-US" dirty="0" err="1" smtClean="0"/>
              <a:t>kecepatan</a:t>
            </a:r>
            <a:r>
              <a:rPr lang="en-US" dirty="0" smtClean="0"/>
              <a:t> scan </a:t>
            </a:r>
            <a:r>
              <a:rPr lang="en-US" dirty="0" err="1" smtClean="0"/>
              <a:t>menjadi</a:t>
            </a:r>
            <a:r>
              <a:rPr lang="en-US" dirty="0" smtClean="0"/>
              <a:t> 25 frame per </a:t>
            </a:r>
            <a:r>
              <a:rPr lang="en-US" dirty="0" err="1" smtClean="0"/>
              <a:t>detik</a:t>
            </a:r>
            <a:r>
              <a:rPr lang="en-US" dirty="0" smtClean="0"/>
              <a:t>.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NTSC, </a:t>
            </a:r>
            <a:r>
              <a:rPr lang="en-US" dirty="0" err="1" smtClean="0"/>
              <a:t>garis</a:t>
            </a:r>
            <a:r>
              <a:rPr lang="en-US" dirty="0" smtClean="0"/>
              <a:t> </a:t>
            </a:r>
            <a:r>
              <a:rPr lang="en-US" dirty="0" err="1" smtClean="0"/>
              <a:t>genap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ganjil</a:t>
            </a:r>
            <a:r>
              <a:rPr lang="en-US" dirty="0" smtClean="0"/>
              <a:t> </a:t>
            </a:r>
            <a:r>
              <a:rPr lang="en-US" dirty="0" err="1" smtClean="0"/>
              <a:t>digabungkan</a:t>
            </a:r>
            <a:r>
              <a:rPr lang="en-US" dirty="0" smtClean="0"/>
              <a:t> , </a:t>
            </a:r>
            <a:r>
              <a:rPr lang="en-US" dirty="0" err="1" smtClean="0"/>
              <a:t>setiap</a:t>
            </a:r>
            <a:r>
              <a:rPr lang="en-US" dirty="0" smtClean="0"/>
              <a:t> field </a:t>
            </a:r>
            <a:r>
              <a:rPr lang="en-US" dirty="0" err="1" smtClean="0"/>
              <a:t>memerlukan</a:t>
            </a:r>
            <a:r>
              <a:rPr lang="en-US" dirty="0" smtClean="0"/>
              <a:t> 1/50 </a:t>
            </a:r>
            <a:r>
              <a:rPr lang="en-US" dirty="0" err="1" smtClean="0"/>
              <a:t>detik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menggambar</a:t>
            </a:r>
            <a:r>
              <a:rPr lang="en-US" dirty="0" smtClean="0"/>
              <a:t> (50Hz).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5407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SECAM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Sequantial</a:t>
            </a:r>
            <a:r>
              <a:rPr lang="en-US" dirty="0" smtClean="0"/>
              <a:t> Color and Memory (</a:t>
            </a:r>
            <a:r>
              <a:rPr lang="en-US" dirty="0" err="1" smtClean="0"/>
              <a:t>digunakan</a:t>
            </a:r>
            <a:r>
              <a:rPr lang="en-US" dirty="0" smtClean="0"/>
              <a:t> di </a:t>
            </a:r>
            <a:r>
              <a:rPr lang="en-US" dirty="0" err="1" smtClean="0"/>
              <a:t>Perancis</a:t>
            </a:r>
            <a:r>
              <a:rPr lang="en-US" dirty="0" smtClean="0"/>
              <a:t>. </a:t>
            </a:r>
            <a:r>
              <a:rPr lang="en-US" dirty="0" err="1" smtClean="0"/>
              <a:t>Eropa</a:t>
            </a:r>
            <a:r>
              <a:rPr lang="en-US" dirty="0" smtClean="0"/>
              <a:t> </a:t>
            </a:r>
            <a:r>
              <a:rPr lang="en-US" dirty="0" err="1" smtClean="0"/>
              <a:t>timur</a:t>
            </a:r>
            <a:r>
              <a:rPr lang="en-US" dirty="0" smtClean="0"/>
              <a:t>, USSR (</a:t>
            </a:r>
            <a:r>
              <a:rPr lang="en-US" dirty="0" err="1" smtClean="0"/>
              <a:t>sekarang</a:t>
            </a:r>
            <a:r>
              <a:rPr lang="en-US" dirty="0" smtClean="0"/>
              <a:t> </a:t>
            </a:r>
            <a:r>
              <a:rPr lang="en-US" dirty="0" err="1" smtClean="0"/>
              <a:t>Rusia</a:t>
            </a:r>
            <a:r>
              <a:rPr lang="en-US" dirty="0" smtClean="0"/>
              <a:t>),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Negara lain. </a:t>
            </a:r>
            <a:r>
              <a:rPr lang="en-US" dirty="0" err="1" smtClean="0"/>
              <a:t>Meskipun</a:t>
            </a:r>
            <a:r>
              <a:rPr lang="en-US" dirty="0" smtClean="0"/>
              <a:t> SECAM </a:t>
            </a:r>
            <a:r>
              <a:rPr lang="en-US" dirty="0" err="1" smtClean="0"/>
              <a:t>merupakan</a:t>
            </a:r>
            <a:r>
              <a:rPr lang="en-US" dirty="0" smtClean="0"/>
              <a:t> system </a:t>
            </a:r>
            <a:r>
              <a:rPr lang="en-US" dirty="0" err="1" smtClean="0"/>
              <a:t>dengan</a:t>
            </a:r>
            <a:r>
              <a:rPr lang="en-US" dirty="0" smtClean="0"/>
              <a:t> 625 </a:t>
            </a:r>
            <a:r>
              <a:rPr lang="en-US" dirty="0" err="1" smtClean="0"/>
              <a:t>garis</a:t>
            </a:r>
            <a:r>
              <a:rPr lang="en-US" dirty="0" smtClean="0"/>
              <a:t>, 50 Hz,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jauh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system </a:t>
            </a:r>
            <a:r>
              <a:rPr lang="en-US" dirty="0" err="1" smtClean="0"/>
              <a:t>warna</a:t>
            </a:r>
            <a:r>
              <a:rPr lang="en-US" dirty="0" smtClean="0"/>
              <a:t> NTSC </a:t>
            </a:r>
            <a:r>
              <a:rPr lang="en-US" dirty="0" err="1" smtClean="0"/>
              <a:t>dan</a:t>
            </a:r>
            <a:r>
              <a:rPr lang="en-US" dirty="0" smtClean="0"/>
              <a:t> PAL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penyiaran</a:t>
            </a:r>
            <a:r>
              <a:rPr lang="en-US" dirty="0" smtClean="0"/>
              <a:t>. </a:t>
            </a:r>
            <a:r>
              <a:rPr lang="en-US" dirty="0" err="1" smtClean="0"/>
              <a:t>Terkadang</a:t>
            </a:r>
            <a:r>
              <a:rPr lang="en-US" dirty="0" smtClean="0"/>
              <a:t> TV yang </a:t>
            </a:r>
            <a:r>
              <a:rPr lang="en-US" dirty="0" err="1" smtClean="0"/>
              <a:t>dijual</a:t>
            </a:r>
            <a:r>
              <a:rPr lang="en-US" dirty="0" smtClean="0"/>
              <a:t> di </a:t>
            </a:r>
            <a:r>
              <a:rPr lang="en-US" dirty="0" err="1" smtClean="0"/>
              <a:t>Eropa</a:t>
            </a:r>
            <a:r>
              <a:rPr lang="en-US" dirty="0" smtClean="0"/>
              <a:t> </a:t>
            </a:r>
            <a:r>
              <a:rPr lang="en-US" dirty="0" err="1" smtClean="0"/>
              <a:t>memanfaatkan</a:t>
            </a:r>
            <a:r>
              <a:rPr lang="en-US" dirty="0" smtClean="0"/>
              <a:t> dual </a:t>
            </a:r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system PAL </a:t>
            </a:r>
            <a:r>
              <a:rPr lang="en-US" dirty="0" err="1" smtClean="0"/>
              <a:t>dan</a:t>
            </a:r>
            <a:r>
              <a:rPr lang="en-US" dirty="0" smtClean="0"/>
              <a:t> SECAM.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0092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DIGITAL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Arsitektur</a:t>
            </a:r>
            <a:r>
              <a:rPr lang="en-US" dirty="0" smtClean="0"/>
              <a:t> Video Digital </a:t>
            </a:r>
            <a:r>
              <a:rPr lang="en-US" dirty="0" err="1" smtClean="0"/>
              <a:t>tersusun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format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mengenkode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memainkan</a:t>
            </a:r>
            <a:r>
              <a:rPr lang="en-US" dirty="0" smtClean="0"/>
              <a:t> </a:t>
            </a:r>
            <a:r>
              <a:rPr lang="en-US" dirty="0" err="1" smtClean="0"/>
              <a:t>kembali</a:t>
            </a:r>
            <a:r>
              <a:rPr lang="en-US" dirty="0" smtClean="0"/>
              <a:t> file video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menyertakan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player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mengenali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membuka</a:t>
            </a:r>
            <a:r>
              <a:rPr lang="en-US" dirty="0" smtClean="0"/>
              <a:t> file yang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format </a:t>
            </a:r>
            <a:r>
              <a:rPr lang="en-US" dirty="0" err="1" smtClean="0"/>
              <a:t>tersebut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Arsitektur</a:t>
            </a:r>
            <a:r>
              <a:rPr lang="en-US" dirty="0" smtClean="0"/>
              <a:t> video digital yang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AppleQuicktime</a:t>
            </a:r>
            <a:r>
              <a:rPr lang="en-US" dirty="0" smtClean="0"/>
              <a:t>, Microsoft Windows Media Format, </a:t>
            </a:r>
            <a:r>
              <a:rPr lang="en-US" dirty="0" err="1" smtClean="0"/>
              <a:t>dan</a:t>
            </a:r>
            <a:r>
              <a:rPr lang="en-US" dirty="0" smtClean="0"/>
              <a:t> Real Network </a:t>
            </a:r>
            <a:r>
              <a:rPr lang="en-US" dirty="0" err="1" smtClean="0"/>
              <a:t>RealMedia</a:t>
            </a:r>
            <a:r>
              <a:rPr lang="en-US" dirty="0" smtClean="0"/>
              <a:t>. Format file video yang </a:t>
            </a:r>
            <a:r>
              <a:rPr lang="en-US" dirty="0" err="1" smtClean="0"/>
              <a:t>terkait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QuickTime movie (.</a:t>
            </a:r>
            <a:r>
              <a:rPr lang="en-US" dirty="0" err="1" smtClean="0"/>
              <a:t>mov</a:t>
            </a:r>
            <a:r>
              <a:rPr lang="en-US" dirty="0" smtClean="0"/>
              <a:t>), Audio Video Interleaved(.AVI), Windows Media Video (.</a:t>
            </a:r>
            <a:r>
              <a:rPr lang="en-US" dirty="0" err="1" smtClean="0"/>
              <a:t>wmv</a:t>
            </a:r>
            <a:r>
              <a:rPr lang="en-US" dirty="0" smtClean="0"/>
              <a:t>) 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RealMedia</a:t>
            </a:r>
            <a:r>
              <a:rPr lang="en-US" dirty="0" smtClean="0"/>
              <a:t> (.</a:t>
            </a:r>
            <a:r>
              <a:rPr lang="en-US" dirty="0" err="1" smtClean="0"/>
              <a:t>rm</a:t>
            </a:r>
            <a:r>
              <a:rPr lang="en-US" dirty="0" smtClean="0"/>
              <a:t>).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5921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VIDEO STORED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951" y="2057400"/>
            <a:ext cx="592222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4990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Codecs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Codecs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Full-size, </a:t>
            </a:r>
            <a:r>
              <a:rPr lang="en-US" dirty="0" smtClean="0"/>
              <a:t>full-motion uncompressed </a:t>
            </a:r>
            <a:r>
              <a:rPr lang="en-US" dirty="0"/>
              <a:t>video requires that the computer deliver data at about 30MB</a:t>
            </a:r>
            <a:br>
              <a:rPr lang="en-US" dirty="0"/>
            </a:br>
            <a:r>
              <a:rPr lang="en-US" dirty="0"/>
              <a:t>per second.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overwhelming technological bottleneck is overcome </a:t>
            </a:r>
            <a:r>
              <a:rPr lang="en-US" dirty="0" smtClean="0"/>
              <a:t>using digital </a:t>
            </a:r>
            <a:r>
              <a:rPr lang="en-US" dirty="0"/>
              <a:t>video compression schemes or codecs (</a:t>
            </a:r>
            <a:r>
              <a:rPr lang="en-US" i="1" dirty="0"/>
              <a:t>co</a:t>
            </a:r>
            <a:r>
              <a:rPr lang="en-US" dirty="0"/>
              <a:t>ders/</a:t>
            </a:r>
            <a:r>
              <a:rPr lang="en-US" i="1" dirty="0"/>
              <a:t>dec</a:t>
            </a:r>
            <a:r>
              <a:rPr lang="en-US" dirty="0"/>
              <a:t>oders).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codec </a:t>
            </a:r>
            <a:r>
              <a:rPr lang="en-US" dirty="0" smtClean="0"/>
              <a:t>is the </a:t>
            </a:r>
            <a:r>
              <a:rPr lang="en-US" dirty="0"/>
              <a:t>algorithm used to compress a video for delivery and then decode it </a:t>
            </a:r>
            <a:r>
              <a:rPr lang="en-US" dirty="0" smtClean="0"/>
              <a:t>in real </a:t>
            </a:r>
            <a:r>
              <a:rPr lang="en-US" dirty="0"/>
              <a:t>time for fast playback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57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INTRODUCTION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effectLst/>
              </a:rPr>
              <a:t>Video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adalah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teknologi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untuk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menangkap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merekam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memproses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mentransmisikan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menata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ulang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gambar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bergerak</a:t>
            </a:r>
            <a:r>
              <a:rPr lang="en-US" dirty="0" smtClean="0">
                <a:effectLst/>
              </a:rPr>
              <a:t>. </a:t>
            </a:r>
          </a:p>
          <a:p>
            <a:r>
              <a:rPr lang="en-US" dirty="0" err="1" smtClean="0">
                <a:effectLst/>
              </a:rPr>
              <a:t>Biasanya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menggunakan</a:t>
            </a:r>
            <a:r>
              <a:rPr lang="en-US" dirty="0" smtClean="0">
                <a:effectLst/>
              </a:rPr>
              <a:t> film </a:t>
            </a:r>
            <a:r>
              <a:rPr lang="en-US" dirty="0" err="1" smtClean="0">
                <a:effectLst/>
              </a:rPr>
              <a:t>seluloid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sinyal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elektronik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atau</a:t>
            </a:r>
            <a:r>
              <a:rPr lang="en-US" dirty="0" smtClean="0">
                <a:effectLst/>
              </a:rPr>
              <a:t> media digital.</a:t>
            </a:r>
          </a:p>
          <a:p>
            <a:r>
              <a:rPr lang="en-US" dirty="0" smtClean="0">
                <a:effectLst/>
              </a:rPr>
              <a:t>Video </a:t>
            </a:r>
            <a:r>
              <a:rPr lang="en-US" dirty="0" err="1" smtClean="0">
                <a:effectLst/>
              </a:rPr>
              <a:t>juga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bisa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dikatakan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sebagai</a:t>
            </a:r>
            <a:r>
              <a:rPr lang="en-US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gabungan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gambar-gambar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mati</a:t>
            </a:r>
            <a:r>
              <a:rPr lang="en-US" b="1" dirty="0" smtClean="0">
                <a:effectLst/>
              </a:rPr>
              <a:t> </a:t>
            </a:r>
            <a:r>
              <a:rPr lang="en-US" dirty="0" smtClean="0">
                <a:effectLst/>
              </a:rPr>
              <a:t>yang </a:t>
            </a:r>
            <a:r>
              <a:rPr lang="en-US" dirty="0" err="1" smtClean="0">
                <a:effectLst/>
              </a:rPr>
              <a:t>dibaca</a:t>
            </a:r>
            <a:r>
              <a:rPr lang="en-US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berurutan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dalam</a:t>
            </a:r>
            <a:r>
              <a:rPr lang="en-US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suatu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waktu</a:t>
            </a:r>
            <a:r>
              <a:rPr lang="en-US" b="1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dengan</a:t>
            </a:r>
            <a:r>
              <a:rPr lang="en-US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kecepatan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tertentu</a:t>
            </a:r>
            <a:r>
              <a:rPr lang="en-US" dirty="0" smtClean="0">
                <a:effectLst/>
              </a:rPr>
              <a:t>. </a:t>
            </a:r>
          </a:p>
          <a:p>
            <a:r>
              <a:rPr lang="en-US" dirty="0" err="1" smtClean="0">
                <a:effectLst/>
              </a:rPr>
              <a:t>Gambar-gambar</a:t>
            </a:r>
            <a:r>
              <a:rPr lang="en-US" dirty="0" smtClean="0">
                <a:effectLst/>
              </a:rPr>
              <a:t> yang </a:t>
            </a:r>
            <a:r>
              <a:rPr lang="en-US" dirty="0" err="1" smtClean="0">
                <a:effectLst/>
              </a:rPr>
              <a:t>digabung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tersebut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dinamakan</a:t>
            </a:r>
            <a:r>
              <a:rPr lang="en-US" dirty="0" smtClean="0">
                <a:effectLst/>
              </a:rPr>
              <a:t> frame </a:t>
            </a:r>
            <a:r>
              <a:rPr lang="en-US" dirty="0" err="1" smtClean="0">
                <a:effectLst/>
              </a:rPr>
              <a:t>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kecepatan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pembacaan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gambar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disebut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dengan</a:t>
            </a:r>
            <a:r>
              <a:rPr lang="en-US" dirty="0" smtClean="0">
                <a:effectLst/>
              </a:rPr>
              <a:t> frame rate, </a:t>
            </a:r>
            <a:r>
              <a:rPr lang="en-US" dirty="0" err="1" smtClean="0">
                <a:effectLst/>
              </a:rPr>
              <a:t>dengan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satu</a:t>
            </a:r>
            <a:r>
              <a:rPr lang="en-US" dirty="0" smtClean="0">
                <a:effectLst/>
              </a:rPr>
              <a:t> fps.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9305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Editing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effectLst/>
              </a:rPr>
              <a:t>Editing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proses </a:t>
            </a:r>
            <a:r>
              <a:rPr lang="en-US" dirty="0" err="1" smtClean="0"/>
              <a:t>menggerakan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menata</a:t>
            </a:r>
            <a:r>
              <a:rPr lang="en-US" dirty="0" smtClean="0"/>
              <a:t> video shot/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rekaman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rekaman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yang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enak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dilihat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1. </a:t>
            </a:r>
            <a:r>
              <a:rPr lang="en-US" dirty="0" err="1" smtClean="0"/>
              <a:t>menata</a:t>
            </a:r>
            <a:r>
              <a:rPr lang="en-US" dirty="0" smtClean="0"/>
              <a:t>, </a:t>
            </a:r>
            <a:r>
              <a:rPr lang="en-US" dirty="0" err="1" smtClean="0"/>
              <a:t>menambahkan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memindahkan</a:t>
            </a:r>
            <a:r>
              <a:rPr lang="en-US" dirty="0" smtClean="0"/>
              <a:t> </a:t>
            </a:r>
            <a:r>
              <a:rPr lang="en-US" dirty="0" err="1" smtClean="0"/>
              <a:t>klip</a:t>
            </a:r>
            <a:r>
              <a:rPr lang="en-US" dirty="0" smtClean="0"/>
              <a:t> video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klip</a:t>
            </a:r>
            <a:r>
              <a:rPr lang="en-US" dirty="0" smtClean="0"/>
              <a:t> audio</a:t>
            </a:r>
            <a:br>
              <a:rPr lang="en-US" dirty="0" smtClean="0"/>
            </a:br>
            <a:r>
              <a:rPr lang="en-US" dirty="0" smtClean="0"/>
              <a:t>2. </a:t>
            </a:r>
            <a:r>
              <a:rPr lang="en-US" dirty="0" err="1" smtClean="0"/>
              <a:t>menerapkan</a:t>
            </a:r>
            <a:r>
              <a:rPr lang="en-US" dirty="0" smtClean="0"/>
              <a:t> </a:t>
            </a:r>
            <a:r>
              <a:rPr lang="en-US" dirty="0" err="1" smtClean="0"/>
              <a:t>colour</a:t>
            </a:r>
            <a:r>
              <a:rPr lang="en-US" dirty="0" smtClean="0"/>
              <a:t> correction, filter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peningkatan</a:t>
            </a:r>
            <a:r>
              <a:rPr lang="en-US" dirty="0" smtClean="0"/>
              <a:t> yang lain</a:t>
            </a:r>
            <a:br>
              <a:rPr lang="en-US" dirty="0" smtClean="0"/>
            </a:br>
            <a:r>
              <a:rPr lang="en-US" dirty="0" smtClean="0"/>
              <a:t>3.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transisi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klip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4244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Tools Editing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b="1" dirty="0" smtClean="0"/>
              <a:t>Corel video studio (ulead)</a:t>
            </a:r>
          </a:p>
          <a:p>
            <a:r>
              <a:rPr lang="id-ID" b="1" dirty="0" smtClean="0"/>
              <a:t>Windows movie maker</a:t>
            </a:r>
          </a:p>
          <a:p>
            <a:r>
              <a:rPr lang="id-ID" b="1" dirty="0" smtClean="0"/>
              <a:t>Kate's Video Toolkit</a:t>
            </a:r>
          </a:p>
          <a:p>
            <a:r>
              <a:rPr lang="id-ID" b="1" dirty="0" smtClean="0"/>
              <a:t>Avidemux</a:t>
            </a:r>
          </a:p>
          <a:p>
            <a:r>
              <a:rPr lang="id-ID" b="1" dirty="0" smtClean="0"/>
              <a:t>VirtualDub</a:t>
            </a:r>
          </a:p>
          <a:p>
            <a:r>
              <a:rPr lang="id-ID" b="1" dirty="0" smtClean="0"/>
              <a:t>Lightworks</a:t>
            </a:r>
          </a:p>
          <a:p>
            <a:r>
              <a:rPr lang="id-ID" b="1" dirty="0" smtClean="0"/>
              <a:t>Freemake Video Converter</a:t>
            </a:r>
          </a:p>
          <a:p>
            <a:r>
              <a:rPr lang="en-US" b="1" dirty="0" smtClean="0"/>
              <a:t>Adobe Premiere</a:t>
            </a:r>
          </a:p>
          <a:p>
            <a:r>
              <a:rPr lang="en-US" b="1" dirty="0" err="1" smtClean="0"/>
              <a:t>Camtasia</a:t>
            </a:r>
            <a:endParaRPr lang="en-US" b="1" dirty="0" smtClean="0"/>
          </a:p>
          <a:p>
            <a:r>
              <a:rPr lang="en-US" b="1" dirty="0" smtClean="0"/>
              <a:t>Adobe After Effect</a:t>
            </a:r>
          </a:p>
          <a:p>
            <a:r>
              <a:rPr lang="en-US" b="1" dirty="0" smtClean="0"/>
              <a:t>Blender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9198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VIDEO </a:t>
            </a:r>
            <a:r>
              <a:rPr lang="en-US" dirty="0" smtClean="0"/>
              <a:t>ANALOG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err="1" smtClean="0"/>
              <a:t>Meskipun</a:t>
            </a:r>
            <a:r>
              <a:rPr lang="en-US" sz="2000" dirty="0" smtClean="0"/>
              <a:t> </a:t>
            </a:r>
            <a:r>
              <a:rPr lang="en-US" sz="2000" dirty="0" err="1" smtClean="0"/>
              <a:t>banyak</a:t>
            </a:r>
            <a:r>
              <a:rPr lang="en-US" sz="2000" dirty="0" smtClean="0"/>
              <a:t> video yang </a:t>
            </a:r>
            <a:r>
              <a:rPr lang="en-US" sz="2000" dirty="0" err="1" smtClean="0"/>
              <a:t>diproduksi</a:t>
            </a:r>
            <a:r>
              <a:rPr lang="en-US" sz="2000" dirty="0" smtClean="0"/>
              <a:t> </a:t>
            </a:r>
            <a:r>
              <a:rPr lang="en-US" sz="2000" dirty="0" err="1" smtClean="0"/>
              <a:t>hanya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platform display digital (</a:t>
            </a:r>
            <a:r>
              <a:rPr lang="en-US" sz="2000" dirty="0" err="1" smtClean="0"/>
              <a:t>untuk</a:t>
            </a:r>
            <a:r>
              <a:rPr lang="en-US" sz="2000" dirty="0" smtClean="0"/>
              <a:t> Web, CD-ROM,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sebagai</a:t>
            </a:r>
            <a:r>
              <a:rPr lang="en-US" sz="2000" dirty="0" smtClean="0"/>
              <a:t> </a:t>
            </a:r>
            <a:r>
              <a:rPr lang="en-US" sz="2000" dirty="0" err="1" smtClean="0"/>
              <a:t>presentasi</a:t>
            </a:r>
            <a:r>
              <a:rPr lang="en-US" sz="2000" dirty="0" smtClean="0"/>
              <a:t> HDTV DVD), video </a:t>
            </a:r>
            <a:r>
              <a:rPr lang="en-US" sz="2000" b="1" dirty="0" err="1" smtClean="0"/>
              <a:t>analaog</a:t>
            </a:r>
            <a:r>
              <a:rPr lang="en-US" sz="2000" dirty="0" smtClean="0"/>
              <a:t> (</a:t>
            </a:r>
            <a:r>
              <a:rPr lang="en-US" sz="2000" dirty="0" err="1" smtClean="0"/>
              <a:t>kebanyakan</a:t>
            </a:r>
            <a:r>
              <a:rPr lang="en-US" sz="2000" dirty="0" smtClean="0"/>
              <a:t> </a:t>
            </a:r>
            <a:r>
              <a:rPr lang="en-US" sz="2000" dirty="0" err="1" smtClean="0"/>
              <a:t>masih</a:t>
            </a:r>
            <a:r>
              <a:rPr lang="en-US" sz="2000" dirty="0" smtClean="0"/>
              <a:t>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penyiaran</a:t>
            </a:r>
            <a:r>
              <a:rPr lang="en-US" sz="2000" dirty="0" smtClean="0"/>
              <a:t> </a:t>
            </a:r>
            <a:r>
              <a:rPr lang="en-US" sz="2000" dirty="0" err="1" smtClean="0"/>
              <a:t>televisi</a:t>
            </a:r>
            <a:r>
              <a:rPr lang="en-US" sz="2000" dirty="0" smtClean="0"/>
              <a:t>) </a:t>
            </a:r>
            <a:r>
              <a:rPr lang="en-US" sz="2000" dirty="0" err="1" smtClean="0"/>
              <a:t>masih</a:t>
            </a:r>
            <a:r>
              <a:rPr lang="en-US" sz="2000" dirty="0" smtClean="0"/>
              <a:t> </a:t>
            </a:r>
            <a:r>
              <a:rPr lang="en-US" sz="2000" dirty="0" err="1" smtClean="0"/>
              <a:t>merupakan</a:t>
            </a:r>
            <a:r>
              <a:rPr lang="en-US" sz="2000" dirty="0" smtClean="0"/>
              <a:t> platform yang paling </a:t>
            </a:r>
            <a:r>
              <a:rPr lang="en-US" sz="2000" dirty="0" err="1" smtClean="0"/>
              <a:t>banyak</a:t>
            </a:r>
            <a:r>
              <a:rPr lang="en-US" sz="2000" dirty="0" smtClean="0"/>
              <a:t> </a:t>
            </a:r>
            <a:r>
              <a:rPr lang="en-US" sz="2000" dirty="0" err="1" smtClean="0"/>
              <a:t>diinstal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mengirim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melihat</a:t>
            </a:r>
            <a:r>
              <a:rPr lang="en-US" sz="2000" dirty="0" smtClean="0"/>
              <a:t> video.</a:t>
            </a:r>
          </a:p>
          <a:p>
            <a:pPr algn="just"/>
            <a:r>
              <a:rPr lang="id-ID" sz="2000" dirty="0"/>
              <a:t>Video analog format encoding: NTSC, PAL, SECAM</a:t>
            </a:r>
            <a:r>
              <a:rPr lang="id-ID" sz="2000" dirty="0" smtClean="0"/>
              <a:t>.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281149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</a:t>
            </a:r>
            <a:r>
              <a:rPr lang="en-US" dirty="0" err="1" smtClean="0"/>
              <a:t>vs</a:t>
            </a:r>
            <a:r>
              <a:rPr lang="en-US" dirty="0" smtClean="0"/>
              <a:t> Digital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125" indent="-255588">
              <a:spcBef>
                <a:spcPts val="300"/>
              </a:spcBef>
              <a:buClr>
                <a:srgbClr val="A5AB81"/>
              </a:buClr>
              <a:buFont typeface="Georgia" pitchFamily="18" charset="0"/>
              <a:buChar char="•"/>
              <a:defRPr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Video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Calibri"/>
              </a:rPr>
              <a:t>adalah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Calibri"/>
              </a:rPr>
              <a:t>salah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Calibri"/>
              </a:rPr>
              <a:t>satu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"/>
              </a:rPr>
              <a:t> tools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Calibri"/>
              </a:rPr>
              <a:t>terbaik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"/>
              </a:rPr>
              <a:t> 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Calibri"/>
              </a:rPr>
              <a:t>untuk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Calibri"/>
              </a:rPr>
              <a:t>menyampaikan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"/>
              </a:rPr>
              <a:t> multimedia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alibri"/>
            </a:endParaRPr>
          </a:p>
          <a:p>
            <a:pPr marL="365125" indent="-255588">
              <a:spcBef>
                <a:spcPts val="300"/>
              </a:spcBef>
              <a:buClr>
                <a:srgbClr val="A5AB81"/>
              </a:buClr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Calibri"/>
            </a:endParaRPr>
          </a:p>
          <a:p>
            <a:pPr marL="365125" indent="-255588">
              <a:spcBef>
                <a:spcPts val="300"/>
              </a:spcBef>
              <a:buClr>
                <a:srgbClr val="A5AB81"/>
              </a:buClr>
              <a:buFont typeface="Georgia" pitchFamily="18" charset="0"/>
              <a:buChar char="•"/>
              <a:defRPr/>
            </a:pP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Calibri"/>
              </a:rPr>
              <a:t>Kelemahan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"/>
              </a:rPr>
              <a:t> video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Calibri"/>
              </a:rPr>
              <a:t>ada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Calibri"/>
              </a:rPr>
              <a:t>memakan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"/>
              </a:rPr>
              <a:t> memory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Calibri"/>
              </a:rPr>
              <a:t>dan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"/>
              </a:rPr>
              <a:t> storage yang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Calibri"/>
              </a:rPr>
              <a:t>besar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"/>
              </a:rPr>
              <a:t>.</a:t>
            </a:r>
          </a:p>
          <a:p>
            <a:pPr marL="365125" indent="-255588">
              <a:spcBef>
                <a:spcPts val="300"/>
              </a:spcBef>
              <a:buClr>
                <a:srgbClr val="A5AB81"/>
              </a:buClr>
              <a:buFont typeface="Georgia" pitchFamily="18" charset="0"/>
              <a:buChar char="•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Calibri"/>
            </a:endParaRPr>
          </a:p>
          <a:p>
            <a:pPr marL="365125" indent="-255588">
              <a:spcBef>
                <a:spcPts val="300"/>
              </a:spcBef>
              <a:buClr>
                <a:srgbClr val="A5AB81"/>
              </a:buClr>
              <a:buFont typeface="Georgia" pitchFamily="18" charset="0"/>
              <a:buChar char="•"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"/>
              </a:rPr>
              <a:t>Digital video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Calibri"/>
              </a:rPr>
              <a:t>saat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Calibri"/>
              </a:rPr>
              <a:t>ini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Calibri"/>
              </a:rPr>
              <a:t>sudah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Calibri"/>
              </a:rPr>
              <a:t>mulai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Calibri"/>
              </a:rPr>
              <a:t>menggantikan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"/>
              </a:rPr>
              <a:t> analog video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68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 </a:t>
            </a:r>
            <a:r>
              <a:rPr lang="en-US" dirty="0" err="1"/>
              <a:t>vs</a:t>
            </a:r>
            <a:r>
              <a:rPr lang="en-US" dirty="0"/>
              <a:t> Digital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Digital video offer superior quality at a given cost.</a:t>
            </a:r>
          </a:p>
          <a:p>
            <a:r>
              <a:rPr lang="en-US" sz="2600" dirty="0"/>
              <a:t>Why?</a:t>
            </a:r>
          </a:p>
          <a:p>
            <a:pPr lvl="1"/>
            <a:r>
              <a:rPr lang="en-US" sz="2400" dirty="0"/>
              <a:t>Digital video reduces generational losses suffered by analog video.</a:t>
            </a:r>
          </a:p>
          <a:p>
            <a:pPr lvl="1"/>
            <a:r>
              <a:rPr lang="en-US" sz="2400" dirty="0"/>
              <a:t>Digital mastering means that quality will never be an issue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21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520951" y="685800"/>
            <a:ext cx="6248400" cy="4918856"/>
            <a:chOff x="144" y="144"/>
            <a:chExt cx="5520" cy="3746"/>
          </a:xfrm>
        </p:grpSpPr>
        <p:pic>
          <p:nvPicPr>
            <p:cNvPr id="5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1344"/>
              <a:ext cx="1392" cy="1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6" y="144"/>
              <a:ext cx="1296" cy="9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240"/>
              <a:ext cx="1104" cy="8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0" y="1344"/>
              <a:ext cx="1584" cy="1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1968" y="1056"/>
              <a:ext cx="576" cy="432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V="1">
              <a:off x="1632" y="1824"/>
              <a:ext cx="768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H="1">
              <a:off x="2928" y="1104"/>
              <a:ext cx="0" cy="336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44" y="2976"/>
              <a:ext cx="4032" cy="9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b="1" dirty="0">
                  <a:latin typeface="+mn-lt"/>
                </a:rPr>
                <a:t>With a video-capture card, you can capture analog video from a VCR or camcorder and convert the analog video into a digital format</a:t>
              </a:r>
            </a:p>
          </p:txBody>
        </p:sp>
        <p:pic>
          <p:nvPicPr>
            <p:cNvPr id="13" name="Picture 13" descr="osprey10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8" y="960"/>
              <a:ext cx="1488" cy="10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V="1">
              <a:off x="3552" y="1392"/>
              <a:ext cx="576" cy="288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pic>
          <p:nvPicPr>
            <p:cNvPr id="15" name="Picture 15" descr="usbcapture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2" y="2112"/>
              <a:ext cx="1248" cy="10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3552" y="2496"/>
              <a:ext cx="576" cy="288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4224" y="384"/>
              <a:ext cx="139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defRPr/>
              </a:pPr>
              <a:r>
                <a:rPr lang="en-US" sz="2000" b="0">
                  <a:solidFill>
                    <a:srgbClr val="000000"/>
                  </a:solidFill>
                  <a:latin typeface="+mn-lt"/>
                </a:rPr>
                <a:t>PCI Video capture card</a:t>
              </a: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4512" y="3312"/>
              <a:ext cx="115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defRPr/>
              </a:pPr>
              <a:r>
                <a:rPr lang="en-US" sz="2000" b="0">
                  <a:solidFill>
                    <a:srgbClr val="000000"/>
                  </a:solidFill>
                  <a:latin typeface="+mn-lt"/>
                </a:rPr>
                <a:t>USB Video capture card</a:t>
              </a: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528" y="2496"/>
              <a:ext cx="115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defRPr/>
              </a:pPr>
              <a:r>
                <a:rPr lang="en-US" sz="2000" b="0">
                  <a:solidFill>
                    <a:srgbClr val="000000"/>
                  </a:solidFill>
                  <a:latin typeface="+mn-lt"/>
                </a:rPr>
                <a:t>Television</a:t>
              </a: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144" y="240"/>
              <a:ext cx="1152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defRPr/>
              </a:pPr>
              <a:r>
                <a:rPr lang="en-US" b="0" dirty="0">
                  <a:solidFill>
                    <a:srgbClr val="000000"/>
                  </a:solidFill>
                  <a:latin typeface="+mn-lt"/>
                </a:rPr>
                <a:t>Camcorder</a:t>
              </a:r>
              <a:endParaRPr lang="en-US" sz="1600" b="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3072" y="240"/>
              <a:ext cx="115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defRPr/>
              </a:pPr>
              <a:r>
                <a:rPr lang="en-US" sz="2000" b="0">
                  <a:solidFill>
                    <a:srgbClr val="000000"/>
                  </a:solidFill>
                  <a:latin typeface="+mn-lt"/>
                </a:rPr>
                <a:t>VCR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486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429000"/>
            <a:ext cx="1905000" cy="11430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/>
                </a:solidFill>
              </a:rPr>
              <a:t>How video works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2667000" y="1295400"/>
            <a:ext cx="6248400" cy="437356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b="1" dirty="0" smtClean="0"/>
              <a:t>Video basics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Light passes through the camera lens and is converted to an electronic signal by a Charge Coupled Device (CCD)</a:t>
            </a:r>
          </a:p>
          <a:p>
            <a:pPr lvl="1" eaLnBrk="1" hangingPunct="1">
              <a:lnSpc>
                <a:spcPct val="90000"/>
              </a:lnSpc>
            </a:pPr>
            <a:endParaRPr lang="en-US" sz="22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Most consumer-grade cameras have a single CCD.</a:t>
            </a:r>
          </a:p>
          <a:p>
            <a:pPr lvl="1" eaLnBrk="1" hangingPunct="1">
              <a:lnSpc>
                <a:spcPct val="90000"/>
              </a:lnSpc>
            </a:pPr>
            <a:endParaRPr lang="en-US" sz="22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Professional–grade cameras have three CCDs, one for each Red, Green and Blue color information.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11696A5-04E6-4F69-84C9-511805011778}" type="slidenum">
              <a:rPr lang="en-US" sz="1600">
                <a:latin typeface="Trebuchet MS" panose="020B0603020202020204" pitchFamily="34" charset="0"/>
              </a:rPr>
              <a:pPr eaLnBrk="1" hangingPunct="1"/>
              <a:t>7</a:t>
            </a:fld>
            <a:endParaRPr lang="en-US" sz="160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806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2438400" y="838200"/>
            <a:ext cx="6477000" cy="5486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800" dirty="0" smtClean="0"/>
              <a:t>	</a:t>
            </a:r>
            <a:r>
              <a:rPr lang="en-US" sz="2400" dirty="0" smtClean="0"/>
              <a:t>Video basics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The output of the CCD is processed by the camera into a signal containing three channels of color information and synchronization pulse (sync).</a:t>
            </a:r>
          </a:p>
          <a:p>
            <a:pPr lvl="1" eaLnBrk="1" fontAlgn="auto" hangingPunct="1">
              <a:lnSpc>
                <a:spcPct val="30000"/>
              </a:lnSpc>
              <a:spcAft>
                <a:spcPts val="0"/>
              </a:spcAft>
              <a:defRPr/>
            </a:pPr>
            <a:endParaRPr lang="en-US" sz="2000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If each channel of color information is transmitted as a separate signal on its own conductor, the signal output is called RGB, which is the preferred method for higher-quality and professional video work.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9BCF52C-D0E7-4B6A-8683-D66A15FF6DED}" type="slidenum">
              <a:rPr lang="en-US" sz="1600">
                <a:latin typeface="Trebuchet MS" panose="020B0603020202020204" pitchFamily="34" charset="0"/>
              </a:rPr>
              <a:pPr eaLnBrk="1" hangingPunct="1"/>
              <a:t>8</a:t>
            </a:fld>
            <a:endParaRPr lang="en-US" sz="1600">
              <a:latin typeface="Trebuchet MS" panose="020B0603020202020204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81000" y="3429000"/>
            <a:ext cx="1905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How video works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5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667" t="7560" r="16667" b="7410"/>
          <a:stretch/>
        </p:blipFill>
        <p:spPr>
          <a:xfrm>
            <a:off x="4648200" y="3657600"/>
            <a:ext cx="3657600" cy="26228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5491" t="9375" r="5491" b="10417"/>
          <a:stretch/>
        </p:blipFill>
        <p:spPr>
          <a:xfrm>
            <a:off x="2866265" y="864108"/>
            <a:ext cx="3991735" cy="249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3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1562</TotalTime>
  <Words>785</Words>
  <Application>Microsoft Office PowerPoint</Application>
  <PresentationFormat>On-screen Show (4:3)</PresentationFormat>
  <Paragraphs>104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Calibri</vt:lpstr>
      <vt:lpstr>Corbel</vt:lpstr>
      <vt:lpstr>Georgia</vt:lpstr>
      <vt:lpstr>Times New Roman</vt:lpstr>
      <vt:lpstr>Trebuchet MS</vt:lpstr>
      <vt:lpstr>Wingdings</vt:lpstr>
      <vt:lpstr>Wingdings 2</vt:lpstr>
      <vt:lpstr>Frame</vt:lpstr>
      <vt:lpstr>VIDEO</vt:lpstr>
      <vt:lpstr>INTRODUCTION </vt:lpstr>
      <vt:lpstr>VIDEO ANALOG</vt:lpstr>
      <vt:lpstr>Analog vs Digital</vt:lpstr>
      <vt:lpstr>Analog vs Digital</vt:lpstr>
      <vt:lpstr>Video Works</vt:lpstr>
      <vt:lpstr>How video works</vt:lpstr>
      <vt:lpstr>PowerPoint Presentation</vt:lpstr>
      <vt:lpstr>PowerPoint Presentation</vt:lpstr>
      <vt:lpstr>PowerPoint Presentation</vt:lpstr>
      <vt:lpstr>How video  works</vt:lpstr>
      <vt:lpstr>How video works</vt:lpstr>
      <vt:lpstr>Video Cables</vt:lpstr>
      <vt:lpstr>NTSC</vt:lpstr>
      <vt:lpstr>PAL</vt:lpstr>
      <vt:lpstr>SECAM</vt:lpstr>
      <vt:lpstr>VIDEO DIGITAL</vt:lpstr>
      <vt:lpstr>DIGITAL VIDEO STORED</vt:lpstr>
      <vt:lpstr>Codecs</vt:lpstr>
      <vt:lpstr>Video Editing</vt:lpstr>
      <vt:lpstr>Tools Editing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</dc:title>
  <dc:creator>AHF</dc:creator>
  <cp:lastModifiedBy>Rizza Mandasari</cp:lastModifiedBy>
  <cp:revision>19</cp:revision>
  <dcterms:created xsi:type="dcterms:W3CDTF">2014-10-07T03:53:22Z</dcterms:created>
  <dcterms:modified xsi:type="dcterms:W3CDTF">2016-10-13T03:46:33Z</dcterms:modified>
</cp:coreProperties>
</file>