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78" r:id="rId5"/>
    <p:sldId id="260" r:id="rId6"/>
    <p:sldId id="261" r:id="rId7"/>
    <p:sldId id="275" r:id="rId8"/>
    <p:sldId id="269" r:id="rId9"/>
    <p:sldId id="262" r:id="rId10"/>
    <p:sldId id="263" r:id="rId11"/>
    <p:sldId id="273" r:id="rId12"/>
    <p:sldId id="274" r:id="rId13"/>
    <p:sldId id="271" r:id="rId14"/>
    <p:sldId id="264" r:id="rId15"/>
    <p:sldId id="265" r:id="rId16"/>
    <p:sldId id="266" r:id="rId17"/>
    <p:sldId id="267" r:id="rId18"/>
    <p:sldId id="268" r:id="rId19"/>
    <p:sldId id="276" r:id="rId20"/>
    <p:sldId id="277" r:id="rId21"/>
    <p:sldId id="279" r:id="rId22"/>
    <p:sldId id="280" r:id="rId23"/>
    <p:sldId id="282" r:id="rId24"/>
    <p:sldId id="283" r:id="rId25"/>
    <p:sldId id="281" r:id="rId2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64" autoAdjust="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1D277-775C-4C30-A5B0-A8A843AC0190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489E8-ED75-4B3A-A1C7-7C4A2B5E5F0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53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640 x 480 =</a:t>
            </a:r>
            <a:r>
              <a:rPr lang="en-US" baseline="0" dirty="0" smtClean="0"/>
              <a:t> 307200 x 3 (RGB)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89E8-ED75-4B3A-A1C7-7C4A2B5E5F0D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291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Discrete</a:t>
            </a:r>
            <a:r>
              <a:rPr lang="en-US" baseline="0" dirty="0" smtClean="0"/>
              <a:t> Cosine Transform (</a:t>
            </a:r>
            <a:r>
              <a:rPr lang="en-US" baseline="0" dirty="0" smtClean="0">
                <a:sym typeface="Wingdings" panose="05000000000000000000" pitchFamily="2" charset="2"/>
              </a:rPr>
              <a:t>8 x 8 block pixel)  </a:t>
            </a:r>
            <a:r>
              <a:rPr lang="en-US" baseline="0" dirty="0" err="1" smtClean="0">
                <a:sym typeface="Wingdings" panose="05000000000000000000" pitchFamily="2" charset="2"/>
              </a:rPr>
              <a:t>Quatization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pembersihan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koefisien</a:t>
            </a:r>
            <a:r>
              <a:rPr lang="en-US" baseline="0" dirty="0" smtClean="0">
                <a:sym typeface="Wingdings" panose="05000000000000000000" pitchFamily="2" charset="2"/>
              </a:rPr>
              <a:t> DCT </a:t>
            </a:r>
            <a:r>
              <a:rPr lang="en-US" baseline="0" dirty="0" err="1" smtClean="0">
                <a:sym typeface="Wingdings" panose="05000000000000000000" pitchFamily="2" charset="2"/>
              </a:rPr>
              <a:t>yg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tidak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penting</a:t>
            </a:r>
            <a:r>
              <a:rPr lang="en-US" baseline="0" dirty="0" smtClean="0">
                <a:sym typeface="Wingdings" panose="05000000000000000000" pitchFamily="2" charset="2"/>
              </a:rPr>
              <a:t> u/ image </a:t>
            </a:r>
            <a:r>
              <a:rPr lang="en-US" baseline="0" dirty="0" err="1" smtClean="0">
                <a:sym typeface="Wingdings" panose="05000000000000000000" pitchFamily="2" charset="2"/>
              </a:rPr>
              <a:t>baru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489E8-ED75-4B3A-A1C7-7C4A2B5E5F0D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61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A40BE-E3AC-47C5-8FA4-CC68F5DE7F2A}" type="slidenum">
              <a:rPr lang="en-US"/>
              <a:pPr/>
              <a:t>25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93F-C8E3-43B6-BE57-6DAC5B10ADAB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B037-0AC9-48D0-9E92-D5DA8C5A453B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8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93F-C8E3-43B6-BE57-6DAC5B10ADAB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B037-0AC9-48D0-9E92-D5DA8C5A45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488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93F-C8E3-43B6-BE57-6DAC5B10ADAB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B037-0AC9-48D0-9E92-D5DA8C5A45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868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0D567-719F-4640-9653-8DEB48EB25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5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93F-C8E3-43B6-BE57-6DAC5B10ADAB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B037-0AC9-48D0-9E92-D5DA8C5A45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473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93F-C8E3-43B6-BE57-6DAC5B10ADAB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B037-0AC9-48D0-9E92-D5DA8C5A453B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98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93F-C8E3-43B6-BE57-6DAC5B10ADAB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B037-0AC9-48D0-9E92-D5DA8C5A45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102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93F-C8E3-43B6-BE57-6DAC5B10ADAB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B037-0AC9-48D0-9E92-D5DA8C5A45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137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93F-C8E3-43B6-BE57-6DAC5B10ADAB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B037-0AC9-48D0-9E92-D5DA8C5A45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633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93F-C8E3-43B6-BE57-6DAC5B10ADAB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B037-0AC9-48D0-9E92-D5DA8C5A45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527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1F593F-C8E3-43B6-BE57-6DAC5B10ADAB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3EB037-0AC9-48D0-9E92-D5DA8C5A45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67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93F-C8E3-43B6-BE57-6DAC5B10ADAB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EB037-0AC9-48D0-9E92-D5DA8C5A45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449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1F593F-C8E3-43B6-BE57-6DAC5B10ADAB}" type="datetimeFigureOut">
              <a:rPr lang="id-ID" smtClean="0"/>
              <a:t>20/10/2016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3EB037-0AC9-48D0-9E92-D5DA8C5A453B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3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.m4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dirty="0" smtClean="0"/>
              <a:t>Compression</a:t>
            </a:r>
            <a:endParaRPr lang="id-ID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Multimedia </a:t>
            </a:r>
            <a:r>
              <a:rPr lang="en-US" dirty="0" err="1" smtClean="0"/>
              <a:t>Dasar</a:t>
            </a:r>
            <a:endParaRPr lang="id-ID" dirty="0"/>
          </a:p>
        </p:txBody>
      </p:sp>
      <p:pic>
        <p:nvPicPr>
          <p:cNvPr id="3074" name="Picture 2" descr="http://oerworkshop.pbworks.com/f/1294277607/zipic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t="1865" r="3697" b="2059"/>
          <a:stretch/>
        </p:blipFill>
        <p:spPr bwMode="auto">
          <a:xfrm>
            <a:off x="8488909" y="2320118"/>
            <a:ext cx="3207224" cy="316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id-ID" dirty="0" smtClean="0"/>
              <a:t>eknik </a:t>
            </a:r>
            <a:r>
              <a:rPr lang="en-US" dirty="0" smtClean="0"/>
              <a:t>L</a:t>
            </a:r>
            <a:r>
              <a:rPr lang="id-ID" dirty="0" smtClean="0"/>
              <a:t>os</a:t>
            </a:r>
            <a:r>
              <a:rPr lang="en-US" dirty="0" err="1" smtClean="0"/>
              <a:t>sy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/>
              <a:t>Color reduction: untuk warna-warna tertentu yang mayoritas dimana informasi warna disimpan dalam color palette.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/>
              <a:t>Chroma subsampling: teknik yang memanfaatkan fakta bahwa mata manusia merasa brightness (luminance) lebih berpengaruh daripada warna (chrominance) itu sendiri, maka dilakukan pengurangan resolusi warna dengan disampling ulang. Biasanya digunakan pada sinyal YUV.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/>
              <a:t>Chorma Subsampling terdiri dari 3 komponen: Y (luminance) : U (CBlue) : V (CRed)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446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5343"/>
          </a:xfrm>
        </p:spPr>
        <p:txBody>
          <a:bodyPr/>
          <a:lstStyle/>
          <a:p>
            <a:r>
              <a:rPr lang="en-US" dirty="0" smtClean="0"/>
              <a:t>Chroma Subsampling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49" y="1859040"/>
            <a:ext cx="6646460" cy="4233011"/>
          </a:xfrm>
        </p:spPr>
      </p:pic>
    </p:spTree>
    <p:extLst>
      <p:ext uri="{BB962C8B-B14F-4D97-AF65-F5344CB8AC3E}">
        <p14:creationId xmlns:p14="http://schemas.microsoft.com/office/powerpoint/2010/main" val="8772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d-ID" sz="2800" dirty="0"/>
              <a:t>JPEG (Joint Photograpic Experts Group) menggunakan teknik </a:t>
            </a:r>
            <a:r>
              <a:rPr lang="id-ID" sz="2800" dirty="0" smtClean="0"/>
              <a:t>kompresi lossy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id-ID" sz="2800" dirty="0"/>
              <a:t>JPEG cocok untuk citra pemandangan (natural generated image), </a:t>
            </a:r>
            <a:r>
              <a:rPr lang="id-ID" sz="2800" dirty="0" smtClean="0"/>
              <a:t>tidak </a:t>
            </a:r>
            <a:r>
              <a:rPr lang="id-ID" sz="2800" dirty="0"/>
              <a:t>cocok untuk citra yang mengandung banyakgaris, ketajaman </a:t>
            </a:r>
            <a:r>
              <a:rPr lang="id-ID" sz="2800" dirty="0" smtClean="0"/>
              <a:t>warna</a:t>
            </a:r>
            <a:r>
              <a:rPr lang="id-ID" sz="2800" dirty="0"/>
              <a:t>, dan computer generated image </a:t>
            </a:r>
          </a:p>
        </p:txBody>
      </p:sp>
    </p:spTree>
    <p:extLst>
      <p:ext uri="{BB962C8B-B14F-4D97-AF65-F5344CB8AC3E}">
        <p14:creationId xmlns:p14="http://schemas.microsoft.com/office/powerpoint/2010/main" val="3622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2" y="2543711"/>
            <a:ext cx="2466975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584" y="2548938"/>
            <a:ext cx="2314575" cy="2305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42435" y="2147926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DCT</a:t>
            </a:r>
            <a:endParaRPr lang="id-ID" dirty="0">
              <a:latin typeface="Comic Sans MS" panose="030F0702030302020204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65" b="21226"/>
          <a:stretch/>
        </p:blipFill>
        <p:spPr>
          <a:xfrm>
            <a:off x="7442197" y="3290926"/>
            <a:ext cx="2057400" cy="7915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29" y="3103269"/>
            <a:ext cx="1866900" cy="14097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70897" y="221231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Quantization</a:t>
            </a:r>
            <a:endParaRPr lang="id-ID" dirty="0">
              <a:latin typeface="Comic Sans MS" panose="030F0702030302020204" pitchFamily="66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52633" y="3589361"/>
            <a:ext cx="873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05159" y="3548418"/>
            <a:ext cx="937038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Hal-hal Penting Dalam Kompresi Citra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d-ID" dirty="0" smtClean="0"/>
              <a:t>Scalability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id-ID" dirty="0" smtClean="0"/>
              <a:t>Region of Interest Coding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id-ID" dirty="0" smtClean="0"/>
              <a:t>Meta Information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67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Scalabillity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Adalah kualitas dari hasil proses pengkompresian citra karena</a:t>
            </a:r>
            <a:r>
              <a:rPr lang="en-US" dirty="0" smtClean="0"/>
              <a:t> </a:t>
            </a:r>
            <a:r>
              <a:rPr lang="id-ID" dirty="0" smtClean="0"/>
              <a:t>manipulasi bitstream tanpa adanya dekompresi atau rekompresi. </a:t>
            </a:r>
          </a:p>
          <a:p>
            <a:r>
              <a:rPr lang="id-ID" dirty="0" smtClean="0"/>
              <a:t>Biasanya dikenal pada loseless codec. </a:t>
            </a:r>
          </a:p>
          <a:p>
            <a:r>
              <a:rPr lang="id-ID" dirty="0" smtClean="0"/>
              <a:t>Contohnya pada saat</a:t>
            </a:r>
            <a:r>
              <a:rPr lang="en-US" dirty="0" smtClean="0"/>
              <a:t> </a:t>
            </a:r>
            <a:r>
              <a:rPr lang="id-ID" dirty="0" smtClean="0"/>
              <a:t>preview image sementara image tersebut</a:t>
            </a:r>
            <a:r>
              <a:rPr lang="en-US" dirty="0" smtClean="0"/>
              <a:t> </a:t>
            </a:r>
            <a:r>
              <a:rPr lang="id-ID" dirty="0" smtClean="0"/>
              <a:t>didownload. Semakin baik scalability, makin bagus preview image.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20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scalability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867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d-ID" dirty="0" smtClean="0"/>
              <a:t>Quality progressive: dimana image dikompres secara perlahan-lahan dengan penurunan kualitasnya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dirty="0" smtClean="0"/>
              <a:t>Resolution progressive:dimana image dikompresi dengan</a:t>
            </a:r>
            <a:r>
              <a:rPr lang="en-US" dirty="0" smtClean="0"/>
              <a:t> </a:t>
            </a:r>
            <a:r>
              <a:rPr lang="id-ID" dirty="0" smtClean="0"/>
              <a:t>mengenkode resolusi image yang lebih rendah terlebih dahulu baru kemudian ke resolusi yang lebih tinggi.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dirty="0" smtClean="0"/>
              <a:t>Component  progressive:  dimana image dikompresi berdasarkan komponennya, pertama mengenkode komponen gray baru kemudian komponen warnanya.</a:t>
            </a:r>
            <a:endParaRPr lang="id-ID" dirty="0"/>
          </a:p>
        </p:txBody>
      </p:sp>
      <p:pic>
        <p:nvPicPr>
          <p:cNvPr id="4" name="Picture 3" descr="D:\Lecture\Semester gasal 2014-2015\Multimedia Dasar\MultimediaDasar\image compression\load_pro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680" y="1859382"/>
            <a:ext cx="4191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0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Region of Interest </a:t>
            </a:r>
            <a:r>
              <a:rPr lang="en-US" dirty="0" smtClean="0"/>
              <a:t>(ROI)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Region of Interest Coding: daerah-daerah tertentu dienkode dengan kualitas yang lebih tinggi daripada yang lain.</a:t>
            </a:r>
            <a:endParaRPr lang="en-US" dirty="0" smtClean="0"/>
          </a:p>
          <a:p>
            <a:endParaRPr lang="id-ID" dirty="0"/>
          </a:p>
        </p:txBody>
      </p:sp>
      <p:pic>
        <p:nvPicPr>
          <p:cNvPr id="2052" name="Picture 4" descr="http://www.merl.com/publications/images/TR2005-0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48" y="2453114"/>
            <a:ext cx="2573977" cy="254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ROI and RONI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52" y="2590588"/>
            <a:ext cx="69723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Meta Information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id-ID" dirty="0" smtClean="0"/>
              <a:t>mage yang dikompres juga dapat memiliki meta information seperti statistik warna, tekstur, small preview image, dan</a:t>
            </a:r>
            <a:r>
              <a:rPr lang="en-US" dirty="0" smtClean="0"/>
              <a:t> </a:t>
            </a:r>
            <a:r>
              <a:rPr lang="id-ID" dirty="0" smtClean="0"/>
              <a:t>author atau copyright information</a:t>
            </a:r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27" y="2485028"/>
            <a:ext cx="4988257" cy="374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27" y="3118530"/>
            <a:ext cx="2611907" cy="357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6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Compression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Kompresi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Memampatkan</a:t>
            </a:r>
            <a:r>
              <a:rPr lang="en-US" sz="2800" dirty="0"/>
              <a:t> / </a:t>
            </a:r>
            <a:r>
              <a:rPr lang="en-US" sz="2800" dirty="0" err="1"/>
              <a:t>mengecilkan</a:t>
            </a:r>
            <a:r>
              <a:rPr lang="en-US" sz="2800" dirty="0"/>
              <a:t> </a:t>
            </a:r>
            <a:r>
              <a:rPr lang="en-US" sz="2800" i="1" dirty="0"/>
              <a:t>raw</a:t>
            </a:r>
            <a:r>
              <a:rPr lang="en-US" sz="2800" dirty="0"/>
              <a:t>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Kompresi</a:t>
            </a:r>
            <a:r>
              <a:rPr lang="en-US" sz="2800" dirty="0"/>
              <a:t> Multimedia: </a:t>
            </a:r>
            <a:r>
              <a:rPr lang="en-US" sz="2800" dirty="0" err="1"/>
              <a:t>memampatan</a:t>
            </a:r>
            <a:r>
              <a:rPr lang="en-US" sz="2800" dirty="0"/>
              <a:t> </a:t>
            </a:r>
            <a:r>
              <a:rPr lang="en-US" sz="2800" i="1" dirty="0"/>
              <a:t>raw</a:t>
            </a:r>
            <a:r>
              <a:rPr lang="en-US" sz="2800" dirty="0"/>
              <a:t> data multimedia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Kompresi</a:t>
            </a:r>
            <a:r>
              <a:rPr lang="en-US" sz="2800" dirty="0"/>
              <a:t> multimedia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mutlak</a:t>
            </a:r>
            <a:r>
              <a:rPr lang="en-US" sz="2800" dirty="0"/>
              <a:t> </a:t>
            </a:r>
            <a:r>
              <a:rPr lang="en-US" sz="2800" dirty="0" err="1"/>
              <a:t>mengingat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</a:t>
            </a:r>
            <a:r>
              <a:rPr lang="en-US" sz="2800" i="1" dirty="0"/>
              <a:t>raw</a:t>
            </a:r>
            <a:r>
              <a:rPr lang="en-US" sz="2800" dirty="0"/>
              <a:t> data media yang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: </a:t>
            </a:r>
            <a:r>
              <a:rPr lang="en-US" sz="2800" dirty="0" err="1"/>
              <a:t>sinyal</a:t>
            </a:r>
            <a:r>
              <a:rPr lang="en-US" sz="2800" dirty="0"/>
              <a:t> </a:t>
            </a:r>
            <a:r>
              <a:rPr lang="en-US" sz="2800" dirty="0" err="1"/>
              <a:t>suara</a:t>
            </a:r>
            <a:r>
              <a:rPr lang="en-US" sz="2800" dirty="0"/>
              <a:t>, image </a:t>
            </a:r>
            <a:r>
              <a:rPr lang="en-US" sz="2800" dirty="0" err="1"/>
              <a:t>maupun</a:t>
            </a:r>
            <a:r>
              <a:rPr lang="en-US" sz="2800" dirty="0"/>
              <a:t> video</a:t>
            </a:r>
          </a:p>
        </p:txBody>
      </p:sp>
    </p:spTree>
    <p:extLst>
      <p:ext uri="{BB962C8B-B14F-4D97-AF65-F5344CB8AC3E}">
        <p14:creationId xmlns:p14="http://schemas.microsoft.com/office/powerpoint/2010/main" val="4223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 Spatial Compression (</a:t>
            </a:r>
            <a:r>
              <a:rPr lang="en-US" sz="2800" dirty="0" err="1" smtClean="0"/>
              <a:t>Intraframe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Spatial compression -&gt; </a:t>
            </a:r>
            <a:r>
              <a:rPr lang="en-US" sz="2400" dirty="0"/>
              <a:t>Series of compressed images (JPEG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2. Temporal Compression (</a:t>
            </a:r>
            <a:r>
              <a:rPr lang="en-US" sz="2800" dirty="0" err="1" smtClean="0"/>
              <a:t>Interframe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3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Spatial compression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kompresi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individual frame </a:t>
            </a:r>
            <a:r>
              <a:rPr lang="en-US" sz="2400" dirty="0" err="1" smtClean="0"/>
              <a:t>didalam</a:t>
            </a:r>
            <a:r>
              <a:rPr lang="en-US" sz="2400" dirty="0" smtClean="0"/>
              <a:t> video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err="1" smtClean="0"/>
              <a:t>Kompresi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frame </a:t>
            </a:r>
            <a:r>
              <a:rPr lang="en-US" sz="2400" dirty="0" err="1" smtClean="0"/>
              <a:t>tsb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halnya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kompresi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still image.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Compressing what’s common between frames</a:t>
            </a:r>
          </a:p>
          <a:p>
            <a:pPr lvl="1"/>
            <a:r>
              <a:rPr lang="en-US" sz="2400" dirty="0"/>
              <a:t>Only save the information that’s changed between frames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3585DD-E5A5-41B3-98B9-7327BF78C7CA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7814"/>
            <a:ext cx="10539412" cy="1139825"/>
          </a:xfrm>
        </p:spPr>
        <p:txBody>
          <a:bodyPr/>
          <a:lstStyle/>
          <a:p>
            <a:pPr eaLnBrk="1" hangingPunct="1"/>
            <a:r>
              <a:rPr lang="en-US" dirty="0" smtClean="0"/>
              <a:t>Simplest Temporal Coding - DPCM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943100"/>
            <a:ext cx="5738812" cy="395922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dirty="0"/>
              <a:t>Frame 0 (still image)</a:t>
            </a:r>
          </a:p>
          <a:p>
            <a:pPr eaLnBrk="1" hangingPunct="1"/>
            <a:r>
              <a:rPr lang="en-US" sz="2600" dirty="0"/>
              <a:t>Difference frame 1 = Frame 1 – Frame 0</a:t>
            </a:r>
          </a:p>
          <a:p>
            <a:pPr eaLnBrk="1" hangingPunct="1"/>
            <a:r>
              <a:rPr lang="en-US" sz="2600" dirty="0"/>
              <a:t>Difference frame 2 = Frame 2 – Frame 1</a:t>
            </a:r>
          </a:p>
          <a:p>
            <a:pPr eaLnBrk="1" hangingPunct="1"/>
            <a:r>
              <a:rPr lang="en-US" sz="2600" dirty="0"/>
              <a:t>If no movement in the scene, all difference frames are 0.  Can be greatly compressed!</a:t>
            </a:r>
          </a:p>
          <a:p>
            <a:pPr eaLnBrk="1" hangingPunct="1"/>
            <a:r>
              <a:rPr lang="en-US" sz="2600" dirty="0"/>
              <a:t>If movement, can see it in the difference images</a:t>
            </a:r>
          </a:p>
        </p:txBody>
      </p: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7086600" y="1828800"/>
            <a:ext cx="2743200" cy="3180516"/>
            <a:chOff x="1968" y="1200"/>
            <a:chExt cx="1920" cy="2245"/>
          </a:xfrm>
        </p:grpSpPr>
        <p:sp>
          <p:nvSpPr>
            <p:cNvPr id="5126" name="Freeform 5"/>
            <p:cNvSpPr>
              <a:spLocks/>
            </p:cNvSpPr>
            <p:nvPr/>
          </p:nvSpPr>
          <p:spPr bwMode="auto">
            <a:xfrm>
              <a:off x="2016" y="1440"/>
              <a:ext cx="288" cy="1584"/>
            </a:xfrm>
            <a:custGeom>
              <a:avLst/>
              <a:gdLst>
                <a:gd name="T0" fmla="*/ 0 w 288"/>
                <a:gd name="T1" fmla="*/ 192 h 1584"/>
                <a:gd name="T2" fmla="*/ 0 w 288"/>
                <a:gd name="T3" fmla="*/ 1584 h 1584"/>
                <a:gd name="T4" fmla="*/ 288 w 288"/>
                <a:gd name="T5" fmla="*/ 1296 h 1584"/>
                <a:gd name="T6" fmla="*/ 288 w 288"/>
                <a:gd name="T7" fmla="*/ 336 h 1584"/>
                <a:gd name="T8" fmla="*/ 0 w 288"/>
                <a:gd name="T9" fmla="*/ 0 h 1584"/>
                <a:gd name="T10" fmla="*/ 0 w 288"/>
                <a:gd name="T11" fmla="*/ 336 h 15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584"/>
                <a:gd name="T20" fmla="*/ 288 w 288"/>
                <a:gd name="T21" fmla="*/ 1584 h 15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584">
                  <a:moveTo>
                    <a:pt x="0" y="192"/>
                  </a:moveTo>
                  <a:lnTo>
                    <a:pt x="0" y="1584"/>
                  </a:lnTo>
                  <a:lnTo>
                    <a:pt x="288" y="1296"/>
                  </a:lnTo>
                  <a:lnTo>
                    <a:pt x="288" y="336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Freeform 6"/>
            <p:cNvSpPr>
              <a:spLocks/>
            </p:cNvSpPr>
            <p:nvPr/>
          </p:nvSpPr>
          <p:spPr bwMode="auto">
            <a:xfrm>
              <a:off x="2496" y="1440"/>
              <a:ext cx="288" cy="1584"/>
            </a:xfrm>
            <a:custGeom>
              <a:avLst/>
              <a:gdLst>
                <a:gd name="T0" fmla="*/ 0 w 288"/>
                <a:gd name="T1" fmla="*/ 192 h 1584"/>
                <a:gd name="T2" fmla="*/ 0 w 288"/>
                <a:gd name="T3" fmla="*/ 1584 h 1584"/>
                <a:gd name="T4" fmla="*/ 288 w 288"/>
                <a:gd name="T5" fmla="*/ 1296 h 1584"/>
                <a:gd name="T6" fmla="*/ 288 w 288"/>
                <a:gd name="T7" fmla="*/ 336 h 1584"/>
                <a:gd name="T8" fmla="*/ 0 w 288"/>
                <a:gd name="T9" fmla="*/ 0 h 1584"/>
                <a:gd name="T10" fmla="*/ 0 w 288"/>
                <a:gd name="T11" fmla="*/ 336 h 15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584"/>
                <a:gd name="T20" fmla="*/ 288 w 288"/>
                <a:gd name="T21" fmla="*/ 1584 h 15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584">
                  <a:moveTo>
                    <a:pt x="0" y="192"/>
                  </a:moveTo>
                  <a:lnTo>
                    <a:pt x="0" y="1584"/>
                  </a:lnTo>
                  <a:lnTo>
                    <a:pt x="288" y="1296"/>
                  </a:lnTo>
                  <a:lnTo>
                    <a:pt x="288" y="336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Freeform 7"/>
            <p:cNvSpPr>
              <a:spLocks/>
            </p:cNvSpPr>
            <p:nvPr/>
          </p:nvSpPr>
          <p:spPr bwMode="auto">
            <a:xfrm>
              <a:off x="2928" y="1440"/>
              <a:ext cx="288" cy="1584"/>
            </a:xfrm>
            <a:custGeom>
              <a:avLst/>
              <a:gdLst>
                <a:gd name="T0" fmla="*/ 0 w 288"/>
                <a:gd name="T1" fmla="*/ 192 h 1584"/>
                <a:gd name="T2" fmla="*/ 0 w 288"/>
                <a:gd name="T3" fmla="*/ 1584 h 1584"/>
                <a:gd name="T4" fmla="*/ 288 w 288"/>
                <a:gd name="T5" fmla="*/ 1296 h 1584"/>
                <a:gd name="T6" fmla="*/ 288 w 288"/>
                <a:gd name="T7" fmla="*/ 336 h 1584"/>
                <a:gd name="T8" fmla="*/ 0 w 288"/>
                <a:gd name="T9" fmla="*/ 0 h 1584"/>
                <a:gd name="T10" fmla="*/ 0 w 288"/>
                <a:gd name="T11" fmla="*/ 336 h 15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584"/>
                <a:gd name="T20" fmla="*/ 288 w 288"/>
                <a:gd name="T21" fmla="*/ 1584 h 15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584">
                  <a:moveTo>
                    <a:pt x="0" y="192"/>
                  </a:moveTo>
                  <a:lnTo>
                    <a:pt x="0" y="1584"/>
                  </a:lnTo>
                  <a:lnTo>
                    <a:pt x="288" y="1296"/>
                  </a:lnTo>
                  <a:lnTo>
                    <a:pt x="288" y="336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Freeform 8"/>
            <p:cNvSpPr>
              <a:spLocks/>
            </p:cNvSpPr>
            <p:nvPr/>
          </p:nvSpPr>
          <p:spPr bwMode="auto">
            <a:xfrm>
              <a:off x="3360" y="1440"/>
              <a:ext cx="288" cy="1584"/>
            </a:xfrm>
            <a:custGeom>
              <a:avLst/>
              <a:gdLst>
                <a:gd name="T0" fmla="*/ 0 w 288"/>
                <a:gd name="T1" fmla="*/ 192 h 1584"/>
                <a:gd name="T2" fmla="*/ 0 w 288"/>
                <a:gd name="T3" fmla="*/ 1584 h 1584"/>
                <a:gd name="T4" fmla="*/ 288 w 288"/>
                <a:gd name="T5" fmla="*/ 1296 h 1584"/>
                <a:gd name="T6" fmla="*/ 288 w 288"/>
                <a:gd name="T7" fmla="*/ 336 h 1584"/>
                <a:gd name="T8" fmla="*/ 0 w 288"/>
                <a:gd name="T9" fmla="*/ 0 h 1584"/>
                <a:gd name="T10" fmla="*/ 0 w 288"/>
                <a:gd name="T11" fmla="*/ 336 h 15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584"/>
                <a:gd name="T20" fmla="*/ 288 w 288"/>
                <a:gd name="T21" fmla="*/ 1584 h 15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584">
                  <a:moveTo>
                    <a:pt x="0" y="192"/>
                  </a:moveTo>
                  <a:lnTo>
                    <a:pt x="0" y="1584"/>
                  </a:lnTo>
                  <a:lnTo>
                    <a:pt x="288" y="1296"/>
                  </a:lnTo>
                  <a:lnTo>
                    <a:pt x="288" y="336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AutoShape 9"/>
            <p:cNvSpPr>
              <a:spLocks noChangeArrowheads="1"/>
            </p:cNvSpPr>
            <p:nvPr/>
          </p:nvSpPr>
          <p:spPr bwMode="auto">
            <a:xfrm>
              <a:off x="2544" y="1200"/>
              <a:ext cx="384" cy="240"/>
            </a:xfrm>
            <a:prstGeom prst="curvedDownArrow">
              <a:avLst>
                <a:gd name="adj1" fmla="val 32000"/>
                <a:gd name="adj2" fmla="val 64000"/>
                <a:gd name="adj3" fmla="val 33333"/>
              </a:avLst>
            </a:prstGeom>
            <a:solidFill>
              <a:srgbClr val="F9120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31" name="AutoShape 10"/>
            <p:cNvSpPr>
              <a:spLocks noChangeArrowheads="1"/>
            </p:cNvSpPr>
            <p:nvPr/>
          </p:nvSpPr>
          <p:spPr bwMode="auto">
            <a:xfrm>
              <a:off x="2064" y="1200"/>
              <a:ext cx="384" cy="240"/>
            </a:xfrm>
            <a:prstGeom prst="curvedDownArrow">
              <a:avLst>
                <a:gd name="adj1" fmla="val 32000"/>
                <a:gd name="adj2" fmla="val 64000"/>
                <a:gd name="adj3" fmla="val 33333"/>
              </a:avLst>
            </a:prstGeom>
            <a:solidFill>
              <a:srgbClr val="F9120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32" name="AutoShape 11"/>
            <p:cNvSpPr>
              <a:spLocks noChangeArrowheads="1"/>
            </p:cNvSpPr>
            <p:nvPr/>
          </p:nvSpPr>
          <p:spPr bwMode="auto">
            <a:xfrm>
              <a:off x="2976" y="1200"/>
              <a:ext cx="384" cy="240"/>
            </a:xfrm>
            <a:prstGeom prst="curvedDownArrow">
              <a:avLst>
                <a:gd name="adj1" fmla="val 32000"/>
                <a:gd name="adj2" fmla="val 64000"/>
                <a:gd name="adj3" fmla="val 33333"/>
              </a:avLst>
            </a:prstGeom>
            <a:solidFill>
              <a:srgbClr val="F9120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33" name="Text Box 12"/>
            <p:cNvSpPr txBox="1">
              <a:spLocks noChangeArrowheads="1"/>
            </p:cNvSpPr>
            <p:nvPr/>
          </p:nvSpPr>
          <p:spPr bwMode="auto">
            <a:xfrm>
              <a:off x="2160" y="2976"/>
              <a:ext cx="19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134" name="Text Box 13"/>
            <p:cNvSpPr txBox="1">
              <a:spLocks noChangeArrowheads="1"/>
            </p:cNvSpPr>
            <p:nvPr/>
          </p:nvSpPr>
          <p:spPr bwMode="auto">
            <a:xfrm>
              <a:off x="1968" y="3119"/>
              <a:ext cx="19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</a:rPr>
                <a:t>0        1        2       3</a:t>
              </a:r>
              <a:r>
                <a:rPr lang="en-US" sz="240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7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6123E5-729B-4C99-BE64-BA7AC3726B25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 Frames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 between two frames can be caused by</a:t>
            </a:r>
          </a:p>
          <a:p>
            <a:pPr lvl="1" eaLnBrk="1" hangingPunct="1"/>
            <a:r>
              <a:rPr lang="en-US" smtClean="0"/>
              <a:t>Camera motion: the outlines of background or stationary objects can be seen in the Diff Image</a:t>
            </a:r>
          </a:p>
          <a:p>
            <a:pPr lvl="1" eaLnBrk="1" hangingPunct="1"/>
            <a:r>
              <a:rPr lang="en-US" smtClean="0"/>
              <a:t>Object motion: the outlines of moving objects can be seen in the Diff Image</a:t>
            </a:r>
          </a:p>
          <a:p>
            <a:pPr lvl="1" eaLnBrk="1" hangingPunct="1"/>
            <a:r>
              <a:rPr lang="en-US" smtClean="0"/>
              <a:t>Illumination changes (sun rising, headlights, etc.)</a:t>
            </a:r>
          </a:p>
          <a:p>
            <a:pPr lvl="1" eaLnBrk="1" hangingPunct="1"/>
            <a:r>
              <a:rPr lang="en-US" smtClean="0"/>
              <a:t>Scene Cuts: Lots of stuff in the Diff Image</a:t>
            </a:r>
          </a:p>
          <a:p>
            <a:pPr lvl="1" eaLnBrk="1" hangingPunct="1"/>
            <a:r>
              <a:rPr lang="en-US" smtClean="0"/>
              <a:t>Noise</a:t>
            </a:r>
          </a:p>
          <a:p>
            <a:pPr lvl="1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46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Containers / Files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71662"/>
            <a:ext cx="7772400" cy="4605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MP4, AVI and MOV are container &amp; file formats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They can contain a variety of audio and video and specify the codecs to decode them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instance: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MOV file can contain MPEG-4 video with AAC audio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MOV file can contain Sorenson video with MPEG-3 audio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OR…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hlinkClick r:id="rId3"/>
              </a:rPr>
              <a:t>MP4 (M4V) is MPEG-4 Part 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60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Tujuan Kompresi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err="1"/>
              <a:t>Memperkecil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file / data </a:t>
            </a:r>
            <a:br>
              <a:rPr lang="en-US" sz="2800" dirty="0"/>
            </a:br>
            <a:r>
              <a:rPr lang="en-US" sz="2800" dirty="0"/>
              <a:t>-&gt; </a:t>
            </a:r>
            <a:r>
              <a:rPr lang="en-US" sz="2800" dirty="0" err="1"/>
              <a:t>penyimpanan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 smtClean="0"/>
              <a:t>transmisi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400" dirty="0"/>
              <a:t>640x480 pixel image = 921,600 bytes (VGA)</a:t>
            </a:r>
          </a:p>
          <a:p>
            <a:pPr marL="457200" lvl="1" indent="0">
              <a:buNone/>
            </a:pPr>
            <a:r>
              <a:rPr lang="en-US" sz="2400" dirty="0"/>
              <a:t>1024x768 pixel image = 2,359,296 bytes (XGA)</a:t>
            </a:r>
          </a:p>
          <a:p>
            <a:pPr marL="457200" lvl="1" indent="0">
              <a:buNone/>
            </a:pPr>
            <a:r>
              <a:rPr lang="en-US" sz="2400" dirty="0"/>
              <a:t>1920x1080 pixel image = 6,220,800 bytes (full HD)</a:t>
            </a:r>
          </a:p>
          <a:p>
            <a:pPr marL="457200" lvl="1" indent="0">
              <a:buNone/>
            </a:pPr>
            <a:r>
              <a:rPr lang="en-US" sz="2400" dirty="0" smtClean="0"/>
              <a:t>4672 </a:t>
            </a:r>
            <a:r>
              <a:rPr lang="en-US" sz="2400" dirty="0"/>
              <a:t>x 3104 = 43,505,664 bytes (d-SLR</a:t>
            </a:r>
            <a:r>
              <a:rPr lang="en-US" sz="2400" dirty="0" smtClean="0"/>
              <a:t>)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384048" lvl="2" indent="0">
              <a:buNone/>
            </a:pPr>
            <a:r>
              <a:rPr lang="en-US" altLang="zh-TW" sz="2000" dirty="0"/>
              <a:t>720 x 480 pixels per frame</a:t>
            </a:r>
          </a:p>
          <a:p>
            <a:pPr marL="384048" lvl="2" indent="0">
              <a:buNone/>
            </a:pPr>
            <a:r>
              <a:rPr lang="en-US" altLang="zh-TW" sz="2000" dirty="0"/>
              <a:t>30 frames per second</a:t>
            </a:r>
          </a:p>
          <a:p>
            <a:pPr marL="384048" lvl="2" indent="0">
              <a:buNone/>
            </a:pPr>
            <a:r>
              <a:rPr lang="en-US" altLang="zh-TW" sz="2000" dirty="0"/>
              <a:t>Total 90 minutes</a:t>
            </a:r>
          </a:p>
          <a:p>
            <a:pPr marL="384048" lvl="2" indent="0">
              <a:buNone/>
            </a:pPr>
            <a:r>
              <a:rPr lang="en-US" altLang="zh-TW" sz="2000" dirty="0"/>
              <a:t>Full color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2" descr="http://oerworkshop.pbworks.com/f/1294277607/zipic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t="1865" r="3697" b="2059"/>
          <a:stretch/>
        </p:blipFill>
        <p:spPr bwMode="auto">
          <a:xfrm>
            <a:off x="8218164" y="1845734"/>
            <a:ext cx="2222374" cy="219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38587" y="4972050"/>
            <a:ext cx="6629400" cy="685800"/>
          </a:xfrm>
          <a:prstGeom prst="rect">
            <a:avLst/>
          </a:prstGeom>
          <a:solidFill>
            <a:srgbClr val="009900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9pPr>
          </a:lstStyle>
          <a:p>
            <a:pPr algn="ctr"/>
            <a:r>
              <a:rPr lang="en-US" altLang="zh-TW" sz="2800">
                <a:latin typeface="Times New Roman" panose="02020603050405020304" pitchFamily="18" charset="0"/>
              </a:rPr>
              <a:t>The total quantity of data = 167.96 G Bytes !!</a:t>
            </a:r>
          </a:p>
        </p:txBody>
      </p:sp>
    </p:spTree>
    <p:extLst>
      <p:ext uri="{BB962C8B-B14F-4D97-AF65-F5344CB8AC3E}">
        <p14:creationId xmlns:p14="http://schemas.microsoft.com/office/powerpoint/2010/main" val="196484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72955"/>
            <a:ext cx="10058400" cy="1450757"/>
          </a:xfrm>
        </p:spPr>
        <p:txBody>
          <a:bodyPr/>
          <a:lstStyle/>
          <a:p>
            <a:r>
              <a:rPr lang="en-US" dirty="0" err="1"/>
              <a:t>Kompresi</a:t>
            </a:r>
            <a:r>
              <a:rPr lang="en-US" dirty="0"/>
              <a:t> </a:t>
            </a:r>
            <a:r>
              <a:rPr lang="en-US" dirty="0" smtClean="0"/>
              <a:t>Citra</a:t>
            </a:r>
            <a:endParaRPr lang="en-US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65278"/>
            <a:ext cx="10515600" cy="3864782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b="1" dirty="0" err="1">
                <a:solidFill>
                  <a:srgbClr val="C00005"/>
                </a:solidFill>
              </a:rPr>
              <a:t>Kompresi</a:t>
            </a:r>
            <a:r>
              <a:rPr lang="en-US" b="1" dirty="0">
                <a:solidFill>
                  <a:srgbClr val="C00005"/>
                </a:solidFill>
              </a:rPr>
              <a:t> Lossless (Non-</a:t>
            </a:r>
            <a:r>
              <a:rPr lang="en-US" b="1" dirty="0" err="1">
                <a:solidFill>
                  <a:srgbClr val="C00005"/>
                </a:solidFill>
              </a:rPr>
              <a:t>Lossy</a:t>
            </a:r>
            <a:r>
              <a:rPr lang="en-US" b="1" dirty="0">
                <a:solidFill>
                  <a:srgbClr val="C00005"/>
                </a:solidFill>
              </a:rPr>
              <a:t>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dekompres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terkompresi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dikompres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b="1" dirty="0" err="1">
                <a:solidFill>
                  <a:srgbClr val="C00005"/>
                </a:solidFill>
              </a:rPr>
              <a:t>Kompresi</a:t>
            </a:r>
            <a:r>
              <a:rPr lang="en-US" b="1" dirty="0">
                <a:solidFill>
                  <a:srgbClr val="C00005"/>
                </a:solidFill>
              </a:rPr>
              <a:t> </a:t>
            </a:r>
            <a:r>
              <a:rPr lang="en-US" b="1" dirty="0" err="1">
                <a:solidFill>
                  <a:srgbClr val="C00005"/>
                </a:solidFill>
              </a:rPr>
              <a:t>Lossy</a:t>
            </a:r>
            <a:r>
              <a:rPr lang="en-US" b="1" dirty="0">
                <a:solidFill>
                  <a:srgbClr val="C00005"/>
                </a:solidFill>
              </a:rPr>
              <a:t/>
            </a:r>
            <a:br>
              <a:rPr lang="en-US" b="1" dirty="0">
                <a:solidFill>
                  <a:srgbClr val="C00005"/>
                </a:solidFill>
              </a:rPr>
            </a:b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dekompres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terkompresi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data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 smtClean="0"/>
              <a:t>sama</a:t>
            </a:r>
            <a:endParaRPr lang="en-US" dirty="0" smtClean="0"/>
          </a:p>
          <a:p>
            <a:pPr marL="609600" indent="-609600">
              <a:buFontTx/>
              <a:buAutoNum type="arabicPeriod"/>
            </a:pPr>
            <a:endParaRPr lang="en-US" dirty="0"/>
          </a:p>
        </p:txBody>
      </p:sp>
      <p:pic>
        <p:nvPicPr>
          <p:cNvPr id="1028" name="Picture 4" descr="http://common.ziffdavisinternet.com/encyclopedia_images/LOSS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80" y="3508660"/>
            <a:ext cx="46101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14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Loss</a:t>
            </a:r>
            <a:r>
              <a:rPr lang="en-US" dirty="0" smtClean="0"/>
              <a:t>less</a:t>
            </a:r>
            <a:r>
              <a:rPr lang="id-ID" dirty="0" smtClean="0"/>
              <a:t> Compression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/>
              <a:t>Loseless Compression : Teknik kompresi citra dimana tidak ada satupun informasi citra yang dihilangkan. 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/>
              <a:t>Biasa digunakan pada citra medis. 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/>
              <a:t>Metode loseless : Run Length Encoding, Entropy Encoding (Huffman, Aritmatik), dan Adaptive Dictionary Based (LZW)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Salah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lossless compression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PNG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 descr="http://www.stoimen.com/blog/wp-content/uploads/2012/05/4.LossessImage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95" y="4664075"/>
            <a:ext cx="59150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5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800" dirty="0"/>
              <a:t>Diprakarsai oleh Thomas Boutelldari PNG Development Group, dan </a:t>
            </a:r>
            <a:r>
              <a:rPr lang="id-ID" sz="2800" dirty="0" smtClean="0"/>
              <a:t>versi </a:t>
            </a:r>
            <a:r>
              <a:rPr lang="id-ID" sz="2800" dirty="0"/>
              <a:t>finalnya direlease pada 1 Oktober 1996, 1,5 tahun sejak project </a:t>
            </a:r>
            <a:r>
              <a:rPr lang="id-ID" sz="2800" dirty="0" smtClean="0"/>
              <a:t>berjalan</a:t>
            </a:r>
            <a:r>
              <a:rPr lang="id-ID" sz="2800" dirty="0"/>
              <a:t>.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id-ID" sz="2800" dirty="0"/>
              <a:t>Menggunakan teknik loseless dan mendukung: </a:t>
            </a:r>
          </a:p>
          <a:p>
            <a:pPr lvl="1"/>
            <a:r>
              <a:rPr lang="id-ID" sz="2400" dirty="0" smtClean="0"/>
              <a:t>Kedalaman </a:t>
            </a:r>
            <a:r>
              <a:rPr lang="id-ID" sz="2400" dirty="0"/>
              <a:t>warna 48 bit </a:t>
            </a:r>
          </a:p>
          <a:p>
            <a:pPr lvl="1"/>
            <a:r>
              <a:rPr lang="id-ID" sz="2400" dirty="0" smtClean="0"/>
              <a:t>Tingkat </a:t>
            </a:r>
            <a:r>
              <a:rPr lang="id-ID" sz="2400" dirty="0"/>
              <a:t>ketelitian sampling: 1,2,4,8, dan 16 bit </a:t>
            </a:r>
          </a:p>
          <a:p>
            <a:pPr lvl="1"/>
            <a:r>
              <a:rPr lang="id-ID" sz="2400" dirty="0" smtClean="0"/>
              <a:t>Memiliki </a:t>
            </a:r>
            <a:r>
              <a:rPr lang="id-ID" sz="2400" dirty="0"/>
              <a:t>alpha channel untukmengkontrol transparency </a:t>
            </a:r>
          </a:p>
          <a:p>
            <a:pPr lvl="1"/>
            <a:r>
              <a:rPr lang="id-ID" sz="2400" dirty="0" smtClean="0"/>
              <a:t>Teknik </a:t>
            </a:r>
            <a:r>
              <a:rPr lang="id-ID" sz="2400" dirty="0"/>
              <a:t>pencocokan warna yang lebih canggih dan akurat</a:t>
            </a:r>
          </a:p>
        </p:txBody>
      </p:sp>
    </p:spTree>
    <p:extLst>
      <p:ext uri="{BB962C8B-B14F-4D97-AF65-F5344CB8AC3E}">
        <p14:creationId xmlns:p14="http://schemas.microsoft.com/office/powerpoint/2010/main" val="42369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PNG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76" y="3353594"/>
            <a:ext cx="4486275" cy="1295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0069"/>
            <a:ext cx="2057400" cy="30670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99386" y="3353594"/>
            <a:ext cx="862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071" y="2348116"/>
            <a:ext cx="5314286" cy="6571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22794" y="3045226"/>
            <a:ext cx="1906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anose="030F0702030302020204" pitchFamily="66" charset="0"/>
              </a:rPr>
              <a:t>A2A2</a:t>
            </a:r>
            <a:endParaRPr lang="id-ID" sz="4400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049357" y="3353594"/>
            <a:ext cx="83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7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Compression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/>
              <a:t>Ukuran file citra menjadi lebih kecil dengan menghilangkan beberapa informasi dalam citra asli.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/>
              <a:t>Teknik ini mengubah detail dan warna pada file citra menjadi lebih sederhana tanpa terlihat perbedaan</a:t>
            </a:r>
            <a:r>
              <a:rPr lang="en-US" sz="2400" dirty="0" smtClean="0"/>
              <a:t> </a:t>
            </a:r>
            <a:r>
              <a:rPr lang="id-ID" sz="2400" dirty="0" smtClean="0"/>
              <a:t>yang mencolok dalam</a:t>
            </a:r>
            <a:r>
              <a:rPr lang="en-US" sz="2400" dirty="0" smtClean="0"/>
              <a:t> </a:t>
            </a:r>
            <a:r>
              <a:rPr lang="id-ID" sz="2400" dirty="0" smtClean="0"/>
              <a:t>pandangan manusia, sehingga ukurannya menjadi lebih kecil.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/>
              <a:t>Biasanya digunakan pada citra foto atau image lain yang tidak terlalu memerlukan detail citra, dimana kehilangan bit rate foto tidak berpengaruh pada citra.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7838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1830</TotalTime>
  <Words>809</Words>
  <Application>Microsoft Office PowerPoint</Application>
  <PresentationFormat>Widescreen</PresentationFormat>
  <Paragraphs>110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Calibri Light</vt:lpstr>
      <vt:lpstr>Comic Sans MS</vt:lpstr>
      <vt:lpstr>Garamond</vt:lpstr>
      <vt:lpstr>新細明體</vt:lpstr>
      <vt:lpstr>Times New Roman</vt:lpstr>
      <vt:lpstr>Wingdings</vt:lpstr>
      <vt:lpstr>Retrospect</vt:lpstr>
      <vt:lpstr>Compression</vt:lpstr>
      <vt:lpstr>Kompresi</vt:lpstr>
      <vt:lpstr>Tujuan Kompresi</vt:lpstr>
      <vt:lpstr>Image Compression</vt:lpstr>
      <vt:lpstr>Kompresi Citra</vt:lpstr>
      <vt:lpstr>Lossless Compression</vt:lpstr>
      <vt:lpstr>PNG</vt:lpstr>
      <vt:lpstr>PNG</vt:lpstr>
      <vt:lpstr>Lossy Compression</vt:lpstr>
      <vt:lpstr>Teknik Lossy</vt:lpstr>
      <vt:lpstr>Chroma Subsampling</vt:lpstr>
      <vt:lpstr>JPEG</vt:lpstr>
      <vt:lpstr>JPEG</vt:lpstr>
      <vt:lpstr>Hal-hal Penting Dalam Kompresi Citra</vt:lpstr>
      <vt:lpstr>Scalabillity</vt:lpstr>
      <vt:lpstr>Tipe scalability</vt:lpstr>
      <vt:lpstr>Region of Interest (ROI)</vt:lpstr>
      <vt:lpstr>Meta Information</vt:lpstr>
      <vt:lpstr>Video Compression</vt:lpstr>
      <vt:lpstr>Video Compression</vt:lpstr>
      <vt:lpstr>Spatial Compression</vt:lpstr>
      <vt:lpstr>Temporal Compression</vt:lpstr>
      <vt:lpstr>Simplest Temporal Coding - DPCM</vt:lpstr>
      <vt:lpstr>Difference Frames</vt:lpstr>
      <vt:lpstr>Containers / Files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Rizza Mandasari</dc:creator>
  <cp:lastModifiedBy>Rizza Mandasari</cp:lastModifiedBy>
  <cp:revision>33</cp:revision>
  <dcterms:created xsi:type="dcterms:W3CDTF">2015-09-13T20:56:16Z</dcterms:created>
  <dcterms:modified xsi:type="dcterms:W3CDTF">2016-10-20T06:56:43Z</dcterms:modified>
</cp:coreProperties>
</file>