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72" r:id="rId12"/>
    <p:sldId id="274" r:id="rId13"/>
    <p:sldId id="270" r:id="rId14"/>
    <p:sldId id="271" r:id="rId15"/>
    <p:sldId id="269" r:id="rId16"/>
    <p:sldId id="266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03/10/2015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03/10/2015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03/10/2015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03/10/2015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03/10/2015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03/10/2015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03/10/2015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03/10/2015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03/10/2015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03/10/2015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03/10/2015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3099E07-2E4D-43E5-B7A9-F57FB28B0B21}" type="datetimeFigureOut">
              <a:rPr lang="id-ID" smtClean="0"/>
              <a:pPr/>
              <a:t>03/10/2015</a:t>
            </a:fld>
            <a:endParaRPr lang="id-ID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uin-malang.ac.id/maskalsaintek/2011/02/14/kela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2143116"/>
            <a:ext cx="7772400" cy="1470025"/>
          </a:xfrm>
        </p:spPr>
        <p:txBody>
          <a:bodyPr/>
          <a:lstStyle/>
          <a:p>
            <a:pPr algn="l"/>
            <a:r>
              <a:rPr lang="id-ID" sz="3600" dirty="0" smtClean="0"/>
              <a:t>Object Oriented Programming  </a:t>
            </a:r>
            <a:endParaRPr lang="id-ID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8794" y="4214818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id-ID" dirty="0" smtClean="0">
                <a:latin typeface="Andalus" pitchFamily="18" charset="-78"/>
                <a:cs typeface="Andalus" pitchFamily="18" charset="-78"/>
              </a:rPr>
              <a:t>Rahmadi Wijaya</a:t>
            </a:r>
          </a:p>
          <a:p>
            <a:pPr algn="r"/>
            <a:r>
              <a:rPr lang="id-ID" dirty="0" smtClean="0">
                <a:latin typeface="Andalus" pitchFamily="18" charset="-78"/>
                <a:cs typeface="Andalus" pitchFamily="18" charset="-78"/>
              </a:rPr>
              <a:t>D3 Teknik Informatika </a:t>
            </a:r>
          </a:p>
          <a:p>
            <a:pPr algn="r"/>
            <a:r>
              <a:rPr lang="id-ID" dirty="0" smtClean="0">
                <a:latin typeface="Andalus" pitchFamily="18" charset="-78"/>
                <a:cs typeface="Andalus" pitchFamily="18" charset="-78"/>
              </a:rPr>
              <a:t>Fakultas Ilmu Terapan </a:t>
            </a:r>
          </a:p>
          <a:p>
            <a:pPr algn="r"/>
            <a:r>
              <a:rPr lang="id-ID" dirty="0" smtClean="0">
                <a:latin typeface="Andalus" pitchFamily="18" charset="-78"/>
                <a:cs typeface="Andalus" pitchFamily="18" charset="-78"/>
              </a:rPr>
              <a:t>Telkom University</a:t>
            </a:r>
          </a:p>
          <a:p>
            <a:pPr algn="r"/>
            <a:r>
              <a:rPr lang="id-ID" dirty="0" smtClean="0">
                <a:latin typeface="Andalus" pitchFamily="18" charset="-78"/>
                <a:cs typeface="Andalus" pitchFamily="18" charset="-78"/>
              </a:rPr>
              <a:t>2015</a:t>
            </a:r>
            <a:endParaRPr lang="id-ID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2050" name="Picture 2" descr="D:\D3 IF TEL-U\ngajar\Semester Ganjil 1516\OOP\logo java bergerak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1357298"/>
            <a:ext cx="2114550" cy="21145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214414" y="3643314"/>
            <a:ext cx="3643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DIG2C3</a:t>
            </a:r>
            <a:endParaRPr lang="id-ID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714356"/>
            <a:ext cx="742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id-ID" sz="2000" b="1" dirty="0" smtClean="0"/>
              <a:t>Pewarisan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357298"/>
            <a:ext cx="7643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Diskusi tentang bagaimana suatu class dapat </a:t>
            </a:r>
            <a:r>
              <a:rPr lang="id-ID" b="1" dirty="0" smtClean="0">
                <a:solidFill>
                  <a:srgbClr val="FF0000"/>
                </a:solidFill>
              </a:rPr>
              <a:t>mewariskan</a:t>
            </a:r>
            <a:r>
              <a:rPr lang="id-ID" dirty="0" smtClean="0"/>
              <a:t> sifat dari class yang sudah ada. </a:t>
            </a:r>
          </a:p>
          <a:p>
            <a:endParaRPr lang="id-ID" dirty="0" smtClean="0"/>
          </a:p>
          <a:p>
            <a:r>
              <a:rPr lang="id-ID" dirty="0" smtClean="0"/>
              <a:t>Class ini dinamakan </a:t>
            </a:r>
            <a:r>
              <a:rPr lang="id-ID" i="1" dirty="0" smtClean="0"/>
              <a:t>subclass dan induk class dinamakan</a:t>
            </a:r>
          </a:p>
          <a:p>
            <a:r>
              <a:rPr lang="id-ID" i="1" dirty="0" smtClean="0"/>
              <a:t>superclass. </a:t>
            </a:r>
          </a:p>
          <a:p>
            <a:endParaRPr lang="id-ID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500042"/>
            <a:ext cx="7286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 smtClean="0"/>
              <a:t>Pewarisan</a:t>
            </a:r>
            <a:endParaRPr lang="id-ID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928670"/>
            <a:ext cx="7500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Dalam Java, semua class, termasuk class yang membangun Java API, adalah subclasses dari superclass Object.</a:t>
            </a:r>
          </a:p>
          <a:p>
            <a:endParaRPr lang="id-ID" dirty="0" smtClean="0"/>
          </a:p>
          <a:p>
            <a:r>
              <a:rPr lang="id-ID" dirty="0" smtClean="0"/>
              <a:t>Beberapa class di atas class utama dalam hirarki class dikenal sebagai superclass.</a:t>
            </a:r>
          </a:p>
          <a:p>
            <a:endParaRPr lang="id-ID" dirty="0" smtClean="0"/>
          </a:p>
          <a:p>
            <a:r>
              <a:rPr lang="id-ID" dirty="0" smtClean="0"/>
              <a:t>Sementara beberapa class di bawah class pokok dalam hirarki class dikenal sebagai subclass dari class tersebut.</a:t>
            </a:r>
          </a:p>
          <a:p>
            <a:endParaRPr lang="id-ID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286124"/>
            <a:ext cx="64579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714356"/>
            <a:ext cx="76438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I</a:t>
            </a:r>
            <a:r>
              <a:rPr lang="en-US" dirty="0" err="1" smtClean="0"/>
              <a:t>nheritance</a:t>
            </a:r>
            <a:r>
              <a:rPr lang="en-US" dirty="0" smtClean="0"/>
              <a:t> (</a:t>
            </a:r>
            <a:r>
              <a:rPr lang="en-US" dirty="0" err="1" smtClean="0"/>
              <a:t>penurunan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/ </a:t>
            </a:r>
            <a:r>
              <a:rPr lang="en-US" dirty="0" err="1" smtClean="0"/>
              <a:t>pewarisan</a:t>
            </a:r>
            <a:r>
              <a:rPr lang="en-US" dirty="0" smtClean="0"/>
              <a:t>),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khas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OOP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prosedural</a:t>
            </a:r>
            <a:r>
              <a:rPr lang="en-US" dirty="0" smtClean="0"/>
              <a:t> </a:t>
            </a:r>
            <a:r>
              <a:rPr lang="en-US" dirty="0" err="1" smtClean="0"/>
              <a:t>gaya</a:t>
            </a:r>
            <a:r>
              <a:rPr lang="en-US" dirty="0" smtClean="0"/>
              <a:t> lama. </a:t>
            </a:r>
            <a:endParaRPr lang="id-ID" dirty="0" smtClean="0"/>
          </a:p>
          <a:p>
            <a:endParaRPr lang="id-ID" dirty="0" smtClean="0"/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inheritance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(</a:t>
            </a:r>
            <a:r>
              <a:rPr lang="en-US" dirty="0" err="1" smtClean="0"/>
              <a:t>pewarisan</a:t>
            </a:r>
            <a:r>
              <a:rPr lang="en-US" dirty="0" smtClean="0"/>
              <a:t>). </a:t>
            </a:r>
            <a:endParaRPr lang="id-ID" dirty="0" smtClean="0"/>
          </a:p>
          <a:p>
            <a:endParaRPr lang="id-ID" dirty="0" smtClean="0"/>
          </a:p>
          <a:p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membetuk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seterusnya</a:t>
            </a:r>
            <a:r>
              <a:rPr lang="en-US" dirty="0" smtClean="0"/>
              <a:t>. </a:t>
            </a:r>
            <a:endParaRPr lang="id-ID" dirty="0" smtClean="0"/>
          </a:p>
          <a:p>
            <a:endParaRPr lang="id-ID" dirty="0" smtClean="0"/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induk</a:t>
            </a:r>
            <a:r>
              <a:rPr lang="en-US" dirty="0" smtClean="0"/>
              <a:t>,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turunannya</a:t>
            </a:r>
            <a:r>
              <a:rPr lang="en-US" dirty="0" smtClean="0"/>
              <a:t>. </a:t>
            </a:r>
            <a:endParaRPr lang="id-ID" dirty="0" smtClean="0"/>
          </a:p>
          <a:p>
            <a:endParaRPr lang="id-ID" dirty="0" smtClean="0"/>
          </a:p>
          <a:p>
            <a:r>
              <a:rPr lang="en-US" dirty="0" err="1" smtClean="0"/>
              <a:t>Susunan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induk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turunannya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hirarki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500042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i="1" dirty="0" smtClean="0"/>
              <a:t>Mendefinisikan Superclass dan Subclass</a:t>
            </a:r>
            <a:endParaRPr lang="id-ID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1071547"/>
            <a:ext cx="7215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 smtClean="0">
              <a:latin typeface="Calibri" pitchFamily="34" charset="0"/>
              <a:cs typeface="Calibri" pitchFamily="34" charset="0"/>
            </a:endParaRPr>
          </a:p>
          <a:p>
            <a:endParaRPr lang="id-ID" dirty="0" smtClean="0">
              <a:latin typeface="Calibri" pitchFamily="34" charset="0"/>
              <a:cs typeface="Calibri" pitchFamily="34" charset="0"/>
            </a:endParaRPr>
          </a:p>
          <a:p>
            <a:endParaRPr lang="id-ID" dirty="0" smtClean="0">
              <a:latin typeface="Calibri" pitchFamily="34" charset="0"/>
              <a:cs typeface="Calibri" pitchFamily="34" charset="0"/>
            </a:endParaRPr>
          </a:p>
          <a:p>
            <a:endParaRPr lang="id-ID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1071546"/>
            <a:ext cx="7429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Untuk memperoleh suatu class, kita menggunakan kata kunci </a:t>
            </a:r>
            <a:r>
              <a:rPr lang="id-ID" b="1" dirty="0" smtClean="0"/>
              <a:t>extend.</a:t>
            </a:r>
          </a:p>
          <a:p>
            <a:endParaRPr lang="id-ID" b="1" dirty="0" smtClean="0"/>
          </a:p>
          <a:p>
            <a:r>
              <a:rPr lang="id-ID" dirty="0" smtClean="0"/>
              <a:t>Untuk</a:t>
            </a:r>
            <a:r>
              <a:rPr lang="id-ID" b="1" dirty="0" smtClean="0"/>
              <a:t> </a:t>
            </a:r>
            <a:r>
              <a:rPr lang="id-ID" dirty="0" smtClean="0"/>
              <a:t>mengilustrasikan ini, kita akan membuat contoh class induk. </a:t>
            </a:r>
          </a:p>
          <a:p>
            <a:endParaRPr lang="id-ID" dirty="0" smtClean="0"/>
          </a:p>
          <a:p>
            <a:r>
              <a:rPr lang="id-ID" dirty="0" smtClean="0"/>
              <a:t>Contoh kita mempunyai class induk yang dinamakan Person.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714356"/>
            <a:ext cx="807249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Calibri" pitchFamily="34" charset="0"/>
                <a:cs typeface="Calibri" pitchFamily="34" charset="0"/>
              </a:rPr>
              <a:t>package nyobaextend;</a:t>
            </a:r>
          </a:p>
          <a:p>
            <a:endParaRPr lang="id-ID" dirty="0" smtClean="0">
              <a:latin typeface="Calibri" pitchFamily="34" charset="0"/>
              <a:cs typeface="Calibri" pitchFamily="34" charset="0"/>
            </a:endParaRPr>
          </a:p>
          <a:p>
            <a:r>
              <a:rPr lang="id-ID" dirty="0" smtClean="0">
                <a:latin typeface="Calibri" pitchFamily="34" charset="0"/>
                <a:cs typeface="Calibri" pitchFamily="34" charset="0"/>
              </a:rPr>
              <a:t>public class lingkaran {</a:t>
            </a:r>
          </a:p>
          <a:p>
            <a:r>
              <a:rPr lang="id-ID" dirty="0" smtClean="0">
                <a:latin typeface="Calibri" pitchFamily="34" charset="0"/>
                <a:cs typeface="Calibri" pitchFamily="34" charset="0"/>
              </a:rPr>
              <a:t>   protected double r;</a:t>
            </a:r>
          </a:p>
          <a:p>
            <a:endParaRPr lang="id-ID" dirty="0" smtClean="0">
              <a:latin typeface="Calibri" pitchFamily="34" charset="0"/>
              <a:cs typeface="Calibri" pitchFamily="34" charset="0"/>
            </a:endParaRPr>
          </a:p>
          <a:p>
            <a:r>
              <a:rPr lang="id-ID" dirty="0" smtClean="0">
                <a:latin typeface="Calibri" pitchFamily="34" charset="0"/>
                <a:cs typeface="Calibri" pitchFamily="34" charset="0"/>
              </a:rPr>
              <a:t>public double getR(){</a:t>
            </a:r>
          </a:p>
          <a:p>
            <a:r>
              <a:rPr lang="id-ID" dirty="0" smtClean="0">
                <a:latin typeface="Calibri" pitchFamily="34" charset="0"/>
                <a:cs typeface="Calibri" pitchFamily="34" charset="0"/>
              </a:rPr>
              <a:t>  return r;}</a:t>
            </a:r>
          </a:p>
          <a:p>
            <a:endParaRPr lang="id-ID" dirty="0" smtClean="0">
              <a:latin typeface="Calibri" pitchFamily="34" charset="0"/>
              <a:cs typeface="Calibri" pitchFamily="34" charset="0"/>
            </a:endParaRPr>
          </a:p>
          <a:p>
            <a:r>
              <a:rPr lang="id-ID" dirty="0" smtClean="0">
                <a:latin typeface="Calibri" pitchFamily="34" charset="0"/>
                <a:cs typeface="Calibri" pitchFamily="34" charset="0"/>
              </a:rPr>
              <a:t>public void setR( double r ){</a:t>
            </a:r>
          </a:p>
          <a:p>
            <a:r>
              <a:rPr lang="id-ID" dirty="0" smtClean="0">
                <a:latin typeface="Calibri" pitchFamily="34" charset="0"/>
                <a:cs typeface="Calibri" pitchFamily="34" charset="0"/>
              </a:rPr>
              <a:t>  this.r = r;}</a:t>
            </a:r>
          </a:p>
          <a:p>
            <a:endParaRPr lang="id-ID" dirty="0" smtClean="0">
              <a:latin typeface="Calibri" pitchFamily="34" charset="0"/>
              <a:cs typeface="Calibri" pitchFamily="34" charset="0"/>
            </a:endParaRPr>
          </a:p>
          <a:p>
            <a:r>
              <a:rPr lang="id-ID" dirty="0" smtClean="0">
                <a:latin typeface="Calibri" pitchFamily="34" charset="0"/>
                <a:cs typeface="Calibri" pitchFamily="34" charset="0"/>
              </a:rPr>
              <a:t>public double getLuas(){</a:t>
            </a:r>
          </a:p>
          <a:p>
            <a:r>
              <a:rPr lang="id-ID" dirty="0" smtClean="0">
                <a:latin typeface="Calibri" pitchFamily="34" charset="0"/>
                <a:cs typeface="Calibri" pitchFamily="34" charset="0"/>
              </a:rPr>
              <a:t> double result = 0;</a:t>
            </a:r>
          </a:p>
          <a:p>
            <a:r>
              <a:rPr lang="id-ID" dirty="0" smtClean="0">
                <a:latin typeface="Calibri" pitchFamily="34" charset="0"/>
                <a:cs typeface="Calibri" pitchFamily="34" charset="0"/>
              </a:rPr>
              <a:t> result = ( 3.14 * r * r );</a:t>
            </a:r>
          </a:p>
          <a:p>
            <a:r>
              <a:rPr lang="id-ID" dirty="0" smtClean="0">
                <a:latin typeface="Calibri" pitchFamily="34" charset="0"/>
                <a:cs typeface="Calibri" pitchFamily="34" charset="0"/>
              </a:rPr>
              <a:t> return result;}</a:t>
            </a:r>
          </a:p>
          <a:p>
            <a:endParaRPr lang="id-ID" dirty="0" smtClean="0">
              <a:latin typeface="Calibri" pitchFamily="34" charset="0"/>
              <a:cs typeface="Calibri" pitchFamily="34" charset="0"/>
            </a:endParaRPr>
          </a:p>
          <a:p>
            <a:r>
              <a:rPr lang="id-ID" dirty="0" smtClean="0">
                <a:latin typeface="Calibri" pitchFamily="34" charset="0"/>
                <a:cs typeface="Calibri" pitchFamily="34" charset="0"/>
              </a:rPr>
              <a:t>public double getKeliling(){</a:t>
            </a:r>
          </a:p>
          <a:p>
            <a:r>
              <a:rPr lang="id-ID" dirty="0" smtClean="0">
                <a:latin typeface="Calibri" pitchFamily="34" charset="0"/>
                <a:cs typeface="Calibri" pitchFamily="34" charset="0"/>
              </a:rPr>
              <a:t> double result = 0;</a:t>
            </a:r>
          </a:p>
          <a:p>
            <a:r>
              <a:rPr lang="id-ID" dirty="0" smtClean="0">
                <a:latin typeface="Calibri" pitchFamily="34" charset="0"/>
                <a:cs typeface="Calibri" pitchFamily="34" charset="0"/>
              </a:rPr>
              <a:t> result = ( 2 * 3.14 * r );</a:t>
            </a:r>
          </a:p>
          <a:p>
            <a:r>
              <a:rPr lang="id-ID" dirty="0" smtClean="0">
                <a:latin typeface="Calibri" pitchFamily="34" charset="0"/>
                <a:cs typeface="Calibri" pitchFamily="34" charset="0"/>
              </a:rPr>
              <a:t> return result;}</a:t>
            </a:r>
          </a:p>
          <a:p>
            <a:r>
              <a:rPr lang="id-ID" dirty="0" smtClean="0">
                <a:latin typeface="Calibri" pitchFamily="34" charset="0"/>
                <a:cs typeface="Calibri" pitchFamily="34" charset="0"/>
              </a:rPr>
              <a:t>}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785794"/>
            <a:ext cx="79296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public class NyobaExtend {</a:t>
            </a:r>
          </a:p>
          <a:p>
            <a:endParaRPr lang="id-ID" dirty="0" smtClean="0"/>
          </a:p>
          <a:p>
            <a:r>
              <a:rPr lang="id-ID" dirty="0" smtClean="0"/>
              <a:t>  </a:t>
            </a:r>
            <a:r>
              <a:rPr lang="id-ID" b="1" dirty="0" smtClean="0"/>
              <a:t>public static void main(String[] args) {</a:t>
            </a:r>
          </a:p>
          <a:p>
            <a:r>
              <a:rPr lang="id-ID" dirty="0" smtClean="0"/>
              <a:t>   tabung A = new tabung();</a:t>
            </a:r>
          </a:p>
          <a:p>
            <a:r>
              <a:rPr lang="id-ID" dirty="0" smtClean="0"/>
              <a:t>   A.setR(10);</a:t>
            </a:r>
          </a:p>
          <a:p>
            <a:r>
              <a:rPr lang="id-ID" dirty="0" smtClean="0"/>
              <a:t>   A.setT(10);</a:t>
            </a:r>
          </a:p>
          <a:p>
            <a:endParaRPr lang="id-ID" dirty="0" smtClean="0"/>
          </a:p>
          <a:p>
            <a:r>
              <a:rPr lang="id-ID" dirty="0" smtClean="0"/>
              <a:t>   System.out.println("jari-jari="+A.getR());</a:t>
            </a:r>
          </a:p>
          <a:p>
            <a:r>
              <a:rPr lang="id-ID" dirty="0" smtClean="0"/>
              <a:t>   System.out.println("luas Lingkaran = "+A.getLuaslingkaran());</a:t>
            </a:r>
          </a:p>
          <a:p>
            <a:r>
              <a:rPr lang="id-ID" dirty="0" smtClean="0"/>
              <a:t>   System.out.println("luas = "+A.getLuas());</a:t>
            </a:r>
          </a:p>
          <a:p>
            <a:r>
              <a:rPr lang="id-ID" dirty="0" smtClean="0"/>
              <a:t>   System.out.println("keliling = "+A.getKeliling());</a:t>
            </a:r>
          </a:p>
          <a:p>
            <a:r>
              <a:rPr lang="id-ID" dirty="0" smtClean="0"/>
              <a:t>   System.out.println("tinggi ="+A.getT());</a:t>
            </a:r>
          </a:p>
          <a:p>
            <a:r>
              <a:rPr lang="id-ID" dirty="0" smtClean="0"/>
              <a:t>   System.out.println("volume ="+A.getvolume());</a:t>
            </a:r>
          </a:p>
          <a:p>
            <a:r>
              <a:rPr lang="id-ID" dirty="0" smtClean="0"/>
              <a:t>   System.out.println("Luas Juring ="+A.getR());</a:t>
            </a:r>
          </a:p>
          <a:p>
            <a:r>
              <a:rPr lang="id-ID" dirty="0" smtClean="0"/>
              <a:t>}}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28794" y="3429000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b="1" dirty="0" smtClean="0">
                <a:latin typeface="Chiller" pitchFamily="82" charset="0"/>
              </a:rPr>
              <a:t>Selamat Ngoding</a:t>
            </a:r>
            <a:endParaRPr lang="id-ID" sz="3200" b="1" dirty="0">
              <a:latin typeface="Chiller" pitchFamily="82" charset="0"/>
            </a:endParaRPr>
          </a:p>
        </p:txBody>
      </p:sp>
      <p:pic>
        <p:nvPicPr>
          <p:cNvPr id="1026" name="Picture 2" descr="D:\D3 IF TEL-U\ngajar\Semester Ganjil 1516\OOP\belajar komputer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9520" y="968678"/>
            <a:ext cx="2286016" cy="2143140"/>
          </a:xfrm>
          <a:prstGeom prst="rect">
            <a:avLst/>
          </a:prstGeom>
          <a:noFill/>
        </p:spPr>
      </p:pic>
      <p:pic>
        <p:nvPicPr>
          <p:cNvPr id="1027" name="Picture 3" descr="D:\D3 IF TEL-U\ngajar\Semester Ganjil 1516\OOP\logo java bergerak2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3071810"/>
            <a:ext cx="1357322" cy="13287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642918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/>
              <a:t>Access Modifiers</a:t>
            </a:r>
            <a:endParaRPr lang="id-ID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357298"/>
            <a:ext cx="76438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Dalam bahasa pemograman terdapat 4 modifier. Modifier ini berguna untuk melakukan enkapsulisasi(membungkus data) pada objek. </a:t>
            </a:r>
          </a:p>
          <a:p>
            <a:endParaRPr lang="id-ID" sz="2400" dirty="0" smtClean="0"/>
          </a:p>
          <a:p>
            <a:r>
              <a:rPr lang="id-ID" sz="2400" dirty="0" smtClean="0"/>
              <a:t>Dengan menggunakan modifier, kita dapat menentukkan siapa saja yang dapat menggunakan atau mengakses objek tersebut. </a:t>
            </a:r>
          </a:p>
          <a:p>
            <a:endParaRPr lang="id-ID" sz="2400" dirty="0" smtClean="0"/>
          </a:p>
          <a:p>
            <a:r>
              <a:rPr lang="id-ID" sz="2400" dirty="0" smtClean="0"/>
              <a:t>Modifier ini digunakan untuk hak akses user pada class, method, atau variabel. </a:t>
            </a:r>
          </a:p>
          <a:p>
            <a:endParaRPr lang="id-ID" sz="2400" dirty="0" smtClean="0"/>
          </a:p>
          <a:p>
            <a:r>
              <a:rPr lang="id-ID" sz="2400" dirty="0" smtClean="0"/>
              <a:t>Modifier tersebut antara lain :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785794"/>
            <a:ext cx="757242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d-ID" b="1" dirty="0" smtClean="0">
                <a:solidFill>
                  <a:srgbClr val="FF0000"/>
                </a:solidFill>
              </a:rPr>
              <a:t>Default</a:t>
            </a:r>
          </a:p>
          <a:p>
            <a:pPr marL="342900" indent="-342900"/>
            <a:endParaRPr lang="id-ID" b="1" dirty="0" smtClean="0">
              <a:solidFill>
                <a:srgbClr val="FF0000"/>
              </a:solidFill>
            </a:endParaRPr>
          </a:p>
          <a:p>
            <a:r>
              <a:rPr lang="id-ID" dirty="0" smtClean="0"/>
              <a:t>Modifier default menspesifikasikan </a:t>
            </a:r>
            <a:r>
              <a:rPr lang="id-ID" dirty="0" smtClean="0">
                <a:solidFill>
                  <a:srgbClr val="FF0000"/>
                </a:solidFill>
                <a:hlinkClick r:id="rId2"/>
              </a:rPr>
              <a:t>kelas-kelas</a:t>
            </a:r>
            <a:r>
              <a:rPr lang="id-ID" dirty="0" smtClean="0"/>
              <a:t> sepaket yang mengakses. Tidak ada keyword khusus untuk mendeklarasikan default modifier, bila tidak ada  modifier pada deklarasi class, method atau variabel berarti modifier yang digunakan adalah default modifier.</a:t>
            </a:r>
          </a:p>
          <a:p>
            <a:endParaRPr lang="id-ID" dirty="0" smtClean="0"/>
          </a:p>
          <a:p>
            <a:r>
              <a:rPr lang="id-ID" dirty="0" smtClean="0"/>
              <a:t>Contoh:</a:t>
            </a:r>
          </a:p>
          <a:p>
            <a:endParaRPr lang="id-ID" dirty="0" smtClean="0"/>
          </a:p>
          <a:p>
            <a:r>
              <a:rPr lang="id-ID" dirty="0" smtClean="0"/>
              <a:t>	</a:t>
            </a:r>
            <a:r>
              <a:rPr lang="id-ID" sz="2800" dirty="0" smtClean="0">
                <a:latin typeface="Cordia New" pitchFamily="34" charset="-34"/>
                <a:cs typeface="Cordia New" pitchFamily="34" charset="-34"/>
              </a:rPr>
              <a:t>class Mahasiswa {</a:t>
            </a:r>
          </a:p>
          <a:p>
            <a:r>
              <a:rPr lang="id-ID" sz="2800" dirty="0" smtClean="0">
                <a:latin typeface="Cordia New" pitchFamily="34" charset="-34"/>
                <a:cs typeface="Cordia New" pitchFamily="34" charset="-34"/>
              </a:rPr>
              <a:t>	    String nama;</a:t>
            </a:r>
          </a:p>
          <a:p>
            <a:r>
              <a:rPr lang="id-ID" sz="2800" dirty="0" smtClean="0">
                <a:latin typeface="Cordia New" pitchFamily="34" charset="-34"/>
                <a:cs typeface="Cordia New" pitchFamily="34" charset="-34"/>
              </a:rPr>
              <a:t>	String kata() {</a:t>
            </a:r>
          </a:p>
          <a:p>
            <a:r>
              <a:rPr lang="id-ID" sz="2800" dirty="0" smtClean="0">
                <a:latin typeface="Cordia New" pitchFamily="34" charset="-34"/>
                <a:cs typeface="Cordia New" pitchFamily="34" charset="-34"/>
              </a:rPr>
              <a:t>    	    return “JAVA”;</a:t>
            </a:r>
          </a:p>
          <a:p>
            <a:r>
              <a:rPr lang="id-ID" sz="2800" dirty="0" smtClean="0">
                <a:latin typeface="Cordia New" pitchFamily="34" charset="-34"/>
                <a:cs typeface="Cordia New" pitchFamily="34" charset="-34"/>
              </a:rPr>
              <a:t>        }  </a:t>
            </a:r>
          </a:p>
          <a:p>
            <a:r>
              <a:rPr lang="id-ID" sz="2800" dirty="0" smtClean="0">
                <a:latin typeface="Cordia New" pitchFamily="34" charset="-34"/>
                <a:cs typeface="Cordia New" pitchFamily="34" charset="-34"/>
              </a:rPr>
              <a:t>     }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642918"/>
            <a:ext cx="77867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>
                <a:solidFill>
                  <a:srgbClr val="FF0000"/>
                </a:solidFill>
              </a:rPr>
              <a:t>2. Public</a:t>
            </a:r>
          </a:p>
          <a:p>
            <a:endParaRPr lang="id-ID" b="1" dirty="0" smtClean="0">
              <a:solidFill>
                <a:srgbClr val="FF0000"/>
              </a:solidFill>
            </a:endParaRPr>
          </a:p>
          <a:p>
            <a:r>
              <a:rPr lang="id-ID" dirty="0" smtClean="0"/>
              <a:t>Pada modifier public ini bersifat umum, yaitu class, method, atau variable dapat dipanggil oleh semua kelas. Baik dari satu paket yang sama atau berlainan paket. </a:t>
            </a:r>
          </a:p>
          <a:p>
            <a:endParaRPr lang="id-ID" dirty="0" smtClean="0"/>
          </a:p>
          <a:p>
            <a:r>
              <a:rPr lang="id-ID" dirty="0" smtClean="0"/>
              <a:t>Public juga akan memperbolehkan akses terhadap semua kelas yang diinstan dari kelas tersebut.</a:t>
            </a:r>
          </a:p>
          <a:p>
            <a:endParaRPr lang="id-ID" dirty="0" smtClean="0"/>
          </a:p>
          <a:p>
            <a:r>
              <a:rPr lang="id-ID" dirty="0" smtClean="0"/>
              <a:t>Contoh:</a:t>
            </a:r>
          </a:p>
          <a:p>
            <a:r>
              <a:rPr lang="id-ID" dirty="0" smtClean="0"/>
              <a:t>              class Mahasiswa {</a:t>
            </a:r>
          </a:p>
          <a:p>
            <a:r>
              <a:rPr lang="id-ID" dirty="0" smtClean="0"/>
              <a:t>                  public String nama;</a:t>
            </a:r>
          </a:p>
          <a:p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              public String kata() {</a:t>
            </a:r>
          </a:p>
          <a:p>
            <a:r>
              <a:rPr lang="id-ID" dirty="0" smtClean="0"/>
              <a:t>                  return “JAVA”;</a:t>
            </a:r>
          </a:p>
          <a:p>
            <a:r>
              <a:rPr lang="id-ID" dirty="0" smtClean="0"/>
              <a:t>  }</a:t>
            </a:r>
          </a:p>
          <a:p>
            <a:r>
              <a:rPr lang="id-ID" dirty="0" smtClean="0"/>
              <a:t>}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348" y="642918"/>
            <a:ext cx="7143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>
                <a:solidFill>
                  <a:srgbClr val="FF0000"/>
                </a:solidFill>
              </a:rPr>
              <a:t>3. Private</a:t>
            </a:r>
          </a:p>
          <a:p>
            <a:endParaRPr lang="id-ID" b="1" dirty="0" smtClean="0">
              <a:solidFill>
                <a:srgbClr val="FF0000"/>
              </a:solidFill>
            </a:endParaRPr>
          </a:p>
          <a:p>
            <a:r>
              <a:rPr lang="id-ID" dirty="0" smtClean="0"/>
              <a:t>Modifier private ini menunjukkan bahwa suatu class, method atau variabel hanya dapat diakses dari dalam kelas tersebut. </a:t>
            </a:r>
          </a:p>
          <a:p>
            <a:endParaRPr lang="id-ID" dirty="0" smtClean="0"/>
          </a:p>
          <a:p>
            <a:r>
              <a:rPr lang="id-ID" dirty="0" smtClean="0"/>
              <a:t>Modifier ini biasanya digunakan untuk kelas, method, atau Variabel yang memang ingin disimpan atau tidak dapat digunakan oleh kelas yang lain (tidak berguna untuk kelas yang lain).</a:t>
            </a:r>
          </a:p>
          <a:p>
            <a:endParaRPr lang="id-ID" dirty="0" smtClean="0"/>
          </a:p>
          <a:p>
            <a:r>
              <a:rPr lang="id-ID" dirty="0" smtClean="0"/>
              <a:t>Contoh:</a:t>
            </a:r>
          </a:p>
          <a:p>
            <a:endParaRPr lang="id-ID" dirty="0" smtClean="0"/>
          </a:p>
          <a:p>
            <a:r>
              <a:rPr lang="id-ID" dirty="0" smtClean="0"/>
              <a:t>	class Mahasiswa {</a:t>
            </a:r>
          </a:p>
          <a:p>
            <a:r>
              <a:rPr lang="id-ID" dirty="0" smtClean="0"/>
              <a:t>	     private String nama;</a:t>
            </a:r>
          </a:p>
          <a:p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	private String kata() {</a:t>
            </a:r>
          </a:p>
          <a:p>
            <a:r>
              <a:rPr lang="id-ID" dirty="0" smtClean="0"/>
              <a:t>                return “JAVA”;</a:t>
            </a:r>
          </a:p>
          <a:p>
            <a:r>
              <a:rPr lang="id-ID" dirty="0" smtClean="0"/>
              <a:t>  }</a:t>
            </a:r>
          </a:p>
          <a:p>
            <a:r>
              <a:rPr lang="id-ID" dirty="0" smtClean="0"/>
              <a:t>}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714356"/>
            <a:ext cx="82153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>
                <a:solidFill>
                  <a:srgbClr val="FF0000"/>
                </a:solidFill>
              </a:rPr>
              <a:t>4. Protected</a:t>
            </a:r>
          </a:p>
          <a:p>
            <a:endParaRPr lang="id-ID" dirty="0" smtClean="0"/>
          </a:p>
          <a:p>
            <a:r>
              <a:rPr lang="id-ID" dirty="0" smtClean="0"/>
              <a:t>Modifier protected ini digunakan kalau suatu class, method atau variabel ingin digunakan hanya oleh kelas itu sendiri dan subkelas yang satu paket dengan kelas tersebut.</a:t>
            </a:r>
          </a:p>
          <a:p>
            <a:endParaRPr lang="id-ID" dirty="0" smtClean="0"/>
          </a:p>
          <a:p>
            <a:r>
              <a:rPr lang="id-ID" dirty="0" smtClean="0"/>
              <a:t>Contoh:</a:t>
            </a:r>
          </a:p>
          <a:p>
            <a:endParaRPr lang="id-ID" dirty="0" smtClean="0"/>
          </a:p>
          <a:p>
            <a:r>
              <a:rPr lang="id-ID" dirty="0" smtClean="0"/>
              <a:t>	class Mahasiswa {</a:t>
            </a:r>
          </a:p>
          <a:p>
            <a:r>
              <a:rPr lang="id-ID" dirty="0" smtClean="0"/>
              <a:t>	    protected String nama;</a:t>
            </a:r>
          </a:p>
          <a:p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	protected String kata() {</a:t>
            </a:r>
          </a:p>
          <a:p>
            <a:r>
              <a:rPr lang="id-ID" dirty="0" smtClean="0"/>
              <a:t> 	    return “JAVA”;</a:t>
            </a:r>
          </a:p>
          <a:p>
            <a:r>
              <a:rPr lang="id-ID" dirty="0" smtClean="0"/>
              <a:t>        }</a:t>
            </a:r>
          </a:p>
          <a:p>
            <a:r>
              <a:rPr lang="id-ID" dirty="0" smtClean="0"/>
              <a:t>     }</a:t>
            </a:r>
          </a:p>
          <a:p>
            <a:r>
              <a:rPr lang="id-ID" dirty="0" smtClean="0"/>
              <a:t>      </a:t>
            </a:r>
          </a:p>
          <a:p>
            <a:r>
              <a:rPr lang="id-ID" dirty="0" smtClean="0"/>
              <a:t>  </a:t>
            </a:r>
            <a:endParaRPr lang="id-ID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642918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Berikut merupakan contoh program :</a:t>
            </a:r>
            <a:endParaRPr lang="id-ID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57224" y="1214422"/>
            <a:ext cx="73581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 smtClean="0"/>
          </a:p>
          <a:p>
            <a:r>
              <a:rPr lang="id-ID" dirty="0" smtClean="0"/>
              <a:t>public class Coba {</a:t>
            </a:r>
          </a:p>
          <a:p>
            <a:r>
              <a:rPr lang="id-ID" dirty="0" smtClean="0"/>
              <a:t>  protected String Alamat;</a:t>
            </a:r>
          </a:p>
          <a:p>
            <a:r>
              <a:rPr lang="id-ID" dirty="0" smtClean="0"/>
              <a:t>  private String Barang;</a:t>
            </a:r>
          </a:p>
          <a:p>
            <a:r>
              <a:rPr lang="id-ID" dirty="0" smtClean="0"/>
              <a:t>  public String Nama;</a:t>
            </a:r>
          </a:p>
          <a:p>
            <a:r>
              <a:rPr lang="id-ID" dirty="0" smtClean="0"/>
              <a:t>  </a:t>
            </a:r>
          </a:p>
          <a:p>
            <a:r>
              <a:rPr lang="id-ID" dirty="0" smtClean="0"/>
              <a:t>  public String getAlamat() {</a:t>
            </a:r>
          </a:p>
          <a:p>
            <a:r>
              <a:rPr lang="id-ID" dirty="0" smtClean="0"/>
              <a:t>     return Alamat;}</a:t>
            </a:r>
          </a:p>
          <a:p>
            <a:r>
              <a:rPr lang="id-ID" dirty="0" smtClean="0"/>
              <a:t>  </a:t>
            </a:r>
          </a:p>
          <a:p>
            <a:r>
              <a:rPr lang="id-ID" dirty="0" smtClean="0"/>
              <a:t>  public void setAlamat(String Alamat) {</a:t>
            </a:r>
          </a:p>
          <a:p>
            <a:r>
              <a:rPr lang="id-ID" dirty="0" smtClean="0"/>
              <a:t>      this.Alamat = Alamat;}</a:t>
            </a:r>
          </a:p>
          <a:p>
            <a:r>
              <a:rPr lang="id-ID" dirty="0" smtClean="0"/>
              <a:t>  </a:t>
            </a:r>
          </a:p>
          <a:p>
            <a:r>
              <a:rPr lang="id-ID" dirty="0" smtClean="0"/>
              <a:t>  public String getBarang() {</a:t>
            </a:r>
          </a:p>
          <a:p>
            <a:r>
              <a:rPr lang="id-ID" dirty="0" smtClean="0"/>
              <a:t>      return Barang;}</a:t>
            </a:r>
          </a:p>
          <a:p>
            <a:r>
              <a:rPr lang="id-ID" dirty="0" smtClean="0"/>
              <a:t>  </a:t>
            </a:r>
          </a:p>
          <a:p>
            <a:r>
              <a:rPr lang="id-ID" dirty="0" smtClean="0"/>
              <a:t>  public void setBarang(String Barang) {</a:t>
            </a:r>
          </a:p>
          <a:p>
            <a:r>
              <a:rPr lang="id-ID" dirty="0" smtClean="0"/>
              <a:t>      this.Barang = Barang;}</a:t>
            </a:r>
          </a:p>
          <a:p>
            <a:r>
              <a:rPr lang="id-ID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4" y="1142984"/>
            <a:ext cx="70009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 public String getNama() {</a:t>
            </a:r>
          </a:p>
          <a:p>
            <a:r>
              <a:rPr lang="id-ID" dirty="0" smtClean="0"/>
              <a:t>     return Nama;}</a:t>
            </a:r>
          </a:p>
          <a:p>
            <a:r>
              <a:rPr lang="id-ID" dirty="0" smtClean="0"/>
              <a:t>  </a:t>
            </a:r>
          </a:p>
          <a:p>
            <a:r>
              <a:rPr lang="id-ID" dirty="0" smtClean="0"/>
              <a:t>  public void setNama(String Nama) {</a:t>
            </a:r>
          </a:p>
          <a:p>
            <a:r>
              <a:rPr lang="id-ID" dirty="0" smtClean="0"/>
              <a:t>     this.Nama = Nama;} </a:t>
            </a:r>
          </a:p>
          <a:p>
            <a:r>
              <a:rPr lang="id-ID" dirty="0" smtClean="0"/>
              <a:t>  </a:t>
            </a:r>
          </a:p>
          <a:p>
            <a:r>
              <a:rPr lang="id-ID" dirty="0" smtClean="0"/>
              <a:t>  public void CetakNilai() {</a:t>
            </a:r>
          </a:p>
          <a:p>
            <a:r>
              <a:rPr lang="id-ID" dirty="0" smtClean="0"/>
              <a:t>     System.out.println("Alamat : "+Alamat);</a:t>
            </a:r>
          </a:p>
          <a:p>
            <a:r>
              <a:rPr lang="id-ID" dirty="0" smtClean="0"/>
              <a:t>     System.out.println("Barang : "+Barang);</a:t>
            </a:r>
          </a:p>
          <a:p>
            <a:r>
              <a:rPr lang="id-ID" dirty="0" smtClean="0"/>
              <a:t>     System.out.println("Nama : "+Nama);</a:t>
            </a:r>
          </a:p>
          <a:p>
            <a:r>
              <a:rPr lang="id-ID" dirty="0" smtClean="0"/>
              <a:t>  }}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40" y="785794"/>
            <a:ext cx="77153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package nyobamodifier;</a:t>
            </a:r>
          </a:p>
          <a:p>
            <a:endParaRPr lang="id-ID" dirty="0" smtClean="0"/>
          </a:p>
          <a:p>
            <a:r>
              <a:rPr lang="id-ID" dirty="0" smtClean="0"/>
              <a:t>public class NyobaModifier {</a:t>
            </a:r>
          </a:p>
          <a:p>
            <a:endParaRPr lang="id-ID" dirty="0" smtClean="0"/>
          </a:p>
          <a:p>
            <a:r>
              <a:rPr lang="id-ID" dirty="0" smtClean="0"/>
              <a:t>    </a:t>
            </a:r>
            <a:r>
              <a:rPr lang="id-ID" b="1" dirty="0" smtClean="0"/>
              <a:t>public static void main(String[] args) {</a:t>
            </a:r>
          </a:p>
          <a:p>
            <a:r>
              <a:rPr lang="id-ID" dirty="0" smtClean="0"/>
              <a:t>      Coba a = new Coba();</a:t>
            </a:r>
          </a:p>
          <a:p>
            <a:r>
              <a:rPr lang="id-ID" dirty="0" smtClean="0"/>
              <a:t>      a.setNama("Antony Martial");</a:t>
            </a:r>
          </a:p>
          <a:p>
            <a:r>
              <a:rPr lang="id-ID" dirty="0" smtClean="0"/>
              <a:t>      a.setAlamat("Banjaran");</a:t>
            </a:r>
          </a:p>
          <a:p>
            <a:r>
              <a:rPr lang="id-ID" dirty="0" smtClean="0"/>
              <a:t>      a.setBarang("Komputer");</a:t>
            </a:r>
          </a:p>
          <a:p>
            <a:r>
              <a:rPr lang="id-ID" dirty="0" smtClean="0"/>
              <a:t>      a.CetakNilai();</a:t>
            </a:r>
          </a:p>
          <a:p>
            <a:r>
              <a:rPr lang="id-ID" dirty="0" smtClean="0"/>
              <a:t>      a.Nama = "Martial";</a:t>
            </a:r>
          </a:p>
          <a:p>
            <a:r>
              <a:rPr lang="id-ID" dirty="0" smtClean="0"/>
              <a:t>      a.CetakNilai();</a:t>
            </a:r>
          </a:p>
          <a:p>
            <a:r>
              <a:rPr lang="id-ID" dirty="0" smtClean="0"/>
              <a:t>    }</a:t>
            </a:r>
          </a:p>
          <a:p>
            <a:r>
              <a:rPr lang="id-ID" dirty="0" smtClean="0"/>
              <a:t>}</a:t>
            </a:r>
          </a:p>
          <a:p>
            <a:r>
              <a:rPr lang="id-ID" dirty="0" smtClean="0"/>
              <a:t>    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5961</TotalTime>
  <Words>632</Words>
  <Application>Microsoft Office PowerPoint</Application>
  <PresentationFormat>On-screen Show (4:3)</PresentationFormat>
  <Paragraphs>178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Aspect</vt:lpstr>
      <vt:lpstr>Object Oriented Programming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HP 1000</dc:creator>
  <cp:lastModifiedBy>HP 1000</cp:lastModifiedBy>
  <cp:revision>177</cp:revision>
  <dcterms:created xsi:type="dcterms:W3CDTF">2015-07-31T15:30:44Z</dcterms:created>
  <dcterms:modified xsi:type="dcterms:W3CDTF">2015-10-03T05:43:06Z</dcterms:modified>
</cp:coreProperties>
</file>