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77" r:id="rId11"/>
    <p:sldId id="289" r:id="rId12"/>
    <p:sldId id="290" r:id="rId13"/>
    <p:sldId id="291" r:id="rId14"/>
    <p:sldId id="292" r:id="rId15"/>
    <p:sldId id="274" r:id="rId16"/>
    <p:sldId id="280" r:id="rId17"/>
    <p:sldId id="281" r:id="rId18"/>
    <p:sldId id="279" r:id="rId19"/>
    <p:sldId id="275" r:id="rId20"/>
    <p:sldId id="276" r:id="rId21"/>
    <p:sldId id="266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099E07-2E4D-43E5-B7A9-F57FB28B0B21}" type="datetimeFigureOut">
              <a:rPr lang="id-ID" smtClean="0"/>
              <a:pPr/>
              <a:t>14/09/2016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143116"/>
            <a:ext cx="7772400" cy="1470025"/>
          </a:xfrm>
        </p:spPr>
        <p:txBody>
          <a:bodyPr/>
          <a:lstStyle/>
          <a:p>
            <a:pPr algn="l"/>
            <a:r>
              <a:rPr lang="id-ID" sz="3600" dirty="0" smtClean="0"/>
              <a:t>Object Oriented Programming  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421481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Rahmadi Wijaya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D3 Teknik Informatika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Fakultas Ilmu Terapan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Telkom University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2015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 descr="D:\D3 IF TEL-U\ngajar\Semester Ganjil 1516\OOP\logo java bergera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357298"/>
            <a:ext cx="2114550" cy="2114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414" y="364331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DIG2C3</a:t>
            </a:r>
            <a:endParaRPr lang="id-ID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214422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Agregasi merupakan hubungan antara dua kelas di mana kelas yang satu merupakan bagian dari kelas yang </a:t>
            </a:r>
            <a:r>
              <a:rPr lang="id-ID" dirty="0" smtClean="0"/>
              <a:t>lain.</a:t>
            </a:r>
            <a:endParaRPr lang="id-ID" dirty="0" smtClean="0"/>
          </a:p>
          <a:p>
            <a:endParaRPr lang="it-IT" dirty="0" smtClean="0"/>
          </a:p>
          <a:p>
            <a:r>
              <a:rPr lang="en-US" dirty="0" err="1" smtClean="0"/>
              <a:t>Agregasi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“part of”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id-ID" dirty="0" smtClean="0"/>
              <a:t> </a:t>
            </a:r>
          </a:p>
          <a:p>
            <a:r>
              <a:rPr lang="id-ID" dirty="0" smtClean="0"/>
              <a:t>“whole-part”. </a:t>
            </a:r>
          </a:p>
          <a:p>
            <a:endParaRPr lang="id-ID" dirty="0" smtClean="0"/>
          </a:p>
          <a:p>
            <a:r>
              <a:rPr lang="id-ID" dirty="0" smtClean="0"/>
              <a:t>Contoh hubungan agregasi ini adalah :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500042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 Agregasi</a:t>
            </a:r>
            <a:endParaRPr lang="id-ID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714752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B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err="1" smtClean="0"/>
              <a:t>elemen</a:t>
            </a:r>
            <a:r>
              <a:rPr lang="en-US" i="1" dirty="0" smtClean="0"/>
              <a:t> part-of </a:t>
            </a:r>
            <a:r>
              <a:rPr lang="en-US" dirty="0" err="1" smtClean="0"/>
              <a:t>dari</a:t>
            </a:r>
            <a:r>
              <a:rPr lang="id-ID" dirty="0" smtClean="0"/>
              <a:t> kelas A (kelas A berelasi  </a:t>
            </a:r>
          </a:p>
          <a:p>
            <a:r>
              <a:rPr lang="id-ID" dirty="0" smtClean="0"/>
              <a:t>agregasi dengan kelas B), digambarkan sebagai berikut :</a:t>
            </a:r>
            <a:endParaRPr lang="id-ID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572008"/>
            <a:ext cx="40005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071546"/>
            <a:ext cx="72866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FF0000"/>
                </a:solidFill>
              </a:rPr>
              <a:t>public class Provinsi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 private String namaProvinsi;</a:t>
            </a:r>
          </a:p>
          <a:p>
            <a:r>
              <a:rPr lang="id-ID" sz="1600" dirty="0" smtClean="0"/>
              <a:t>   private String namaIbuKota;</a:t>
            </a:r>
          </a:p>
          <a:p>
            <a:r>
              <a:rPr lang="id-ID" sz="1600" dirty="0" smtClean="0"/>
              <a:t>   private KabKota[] Daftar = new KabKota[2];</a:t>
            </a:r>
          </a:p>
          <a:p>
            <a:r>
              <a:rPr lang="id-ID" sz="1600" dirty="0" smtClean="0"/>
              <a:t>   private int jmlKabKota;</a:t>
            </a:r>
          </a:p>
          <a:p>
            <a:endParaRPr lang="id-ID" sz="1600" dirty="0" smtClean="0"/>
          </a:p>
          <a:p>
            <a:r>
              <a:rPr lang="id-ID" sz="1600" dirty="0" smtClean="0"/>
              <a:t>   </a:t>
            </a:r>
            <a:r>
              <a:rPr lang="id-ID" sz="1600" b="1" dirty="0" smtClean="0"/>
              <a:t>public Provinsi(String s, String i)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  namaProvinsi=s;</a:t>
            </a:r>
          </a:p>
          <a:p>
            <a:r>
              <a:rPr lang="id-ID" sz="1600" dirty="0" smtClean="0"/>
              <a:t>      namaIbuKota=i;</a:t>
            </a:r>
          </a:p>
          <a:p>
            <a:r>
              <a:rPr lang="id-ID" sz="1600" dirty="0" smtClean="0"/>
              <a:t>      jmlKabKota=0;}</a:t>
            </a:r>
          </a:p>
          <a:p>
            <a:endParaRPr lang="id-ID" sz="1600" dirty="0" smtClean="0"/>
          </a:p>
          <a:p>
            <a:r>
              <a:rPr lang="id-ID" sz="1600" dirty="0" smtClean="0"/>
              <a:t>   </a:t>
            </a:r>
            <a:r>
              <a:rPr lang="id-ID" sz="1600" b="1" dirty="0" smtClean="0"/>
              <a:t>public String getNamaProvinsi()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  return namaProvinsi;}</a:t>
            </a:r>
          </a:p>
          <a:p>
            <a:endParaRPr lang="id-ID" sz="1600" dirty="0" smtClean="0"/>
          </a:p>
          <a:p>
            <a:r>
              <a:rPr lang="id-ID" sz="1600" dirty="0" smtClean="0"/>
              <a:t>   </a:t>
            </a:r>
            <a:r>
              <a:rPr lang="id-ID" sz="1600" b="1" dirty="0" smtClean="0"/>
              <a:t>public String getNamaIbuKota()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  return namaIbuKota;}</a:t>
            </a:r>
          </a:p>
          <a:p>
            <a:r>
              <a:rPr lang="id-ID" sz="1600" dirty="0" smtClean="0"/>
              <a:t>	</a:t>
            </a:r>
            <a:endParaRPr lang="id-ID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57148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Contoh program sederhana Agregasi :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71691"/>
            <a:ext cx="79296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/>
              <a:t>public void addTabel(KabKota k)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Daftar[jmlKabKota]=k;</a:t>
            </a:r>
          </a:p>
          <a:p>
            <a:r>
              <a:rPr lang="id-ID" sz="1600" dirty="0" smtClean="0"/>
              <a:t>   jmlKabKota++;}</a:t>
            </a:r>
          </a:p>
          <a:p>
            <a:endParaRPr lang="id-ID" sz="1600" dirty="0" smtClean="0"/>
          </a:p>
          <a:p>
            <a:r>
              <a:rPr lang="id-ID" sz="1600" dirty="0" smtClean="0"/>
              <a:t> </a:t>
            </a:r>
            <a:r>
              <a:rPr lang="id-ID" sz="1600" b="1" dirty="0" smtClean="0"/>
              <a:t>public void displayKabKota()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int i; int j=1;</a:t>
            </a:r>
          </a:p>
          <a:p>
            <a:r>
              <a:rPr lang="id-ID" sz="1600" dirty="0" smtClean="0"/>
              <a:t>   System.out.println("Nama Provinsi : "+this.getNamaProvinsi());</a:t>
            </a:r>
          </a:p>
          <a:p>
            <a:r>
              <a:rPr lang="id-ID" sz="1600" dirty="0" smtClean="0"/>
              <a:t>   System.out.println("Ibu Kota          : "+this.getNamaIbuKota());</a:t>
            </a:r>
          </a:p>
          <a:p>
            <a:r>
              <a:rPr lang="id-ID" sz="1600" dirty="0" smtClean="0"/>
              <a:t>		</a:t>
            </a:r>
          </a:p>
          <a:p>
            <a:r>
              <a:rPr lang="id-ID" sz="1600" dirty="0" smtClean="0"/>
              <a:t>   System.out.println("No. Nama Kab/Kota Jumlah Penduduk (Juta Org)");</a:t>
            </a:r>
          </a:p>
          <a:p>
            <a:r>
              <a:rPr lang="id-ID" sz="1600" dirty="0" smtClean="0"/>
              <a:t>   </a:t>
            </a:r>
          </a:p>
          <a:p>
            <a:r>
              <a:rPr lang="id-ID" sz="1600" dirty="0" smtClean="0"/>
              <a:t>   for (i=0;i&lt;jmlKabKota;i++){</a:t>
            </a:r>
          </a:p>
          <a:p>
            <a:r>
              <a:rPr lang="id-ID" sz="1600" dirty="0" smtClean="0"/>
              <a:t>       System.out.print(i+1 + "   " +Daftar[i].getNamaKabKota());</a:t>
            </a:r>
          </a:p>
          <a:p>
            <a:r>
              <a:rPr lang="id-ID" sz="1600" dirty="0" smtClean="0"/>
              <a:t>       System.out.println ("    "+Daftar[i].getJmlPenduduk());</a:t>
            </a:r>
          </a:p>
          <a:p>
            <a:r>
              <a:rPr lang="id-ID" sz="1600" dirty="0" smtClean="0"/>
              <a:t>     }</a:t>
            </a:r>
          </a:p>
          <a:p>
            <a:r>
              <a:rPr lang="id-ID" sz="1600" dirty="0" smtClean="0"/>
              <a:t>   }    </a:t>
            </a:r>
          </a:p>
          <a:p>
            <a:r>
              <a:rPr lang="id-ID" sz="1600" dirty="0" smtClean="0"/>
              <a:t>}</a:t>
            </a: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42918"/>
            <a:ext cx="7715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FF0000"/>
                </a:solidFill>
              </a:rPr>
              <a:t>public class KabKota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 private String namaKabKota;</a:t>
            </a:r>
          </a:p>
          <a:p>
            <a:r>
              <a:rPr lang="id-ID" sz="1600" dirty="0" smtClean="0"/>
              <a:t>   private float jmlPenduduk;</a:t>
            </a:r>
          </a:p>
          <a:p>
            <a:r>
              <a:rPr lang="id-ID" sz="1600" dirty="0" smtClean="0"/>
              <a:t>	</a:t>
            </a:r>
          </a:p>
          <a:p>
            <a:r>
              <a:rPr lang="id-ID" sz="1600" dirty="0" smtClean="0"/>
              <a:t>   </a:t>
            </a:r>
            <a:r>
              <a:rPr lang="id-ID" sz="1600" b="1" dirty="0" smtClean="0"/>
              <a:t>public void setNamaKabKota(String k)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  namaKabKota=k;}</a:t>
            </a:r>
          </a:p>
          <a:p>
            <a:r>
              <a:rPr lang="id-ID" sz="1600" dirty="0" smtClean="0"/>
              <a:t>	</a:t>
            </a:r>
          </a:p>
          <a:p>
            <a:r>
              <a:rPr lang="id-ID" sz="1600" dirty="0" smtClean="0"/>
              <a:t>   </a:t>
            </a:r>
            <a:r>
              <a:rPr lang="id-ID" sz="1600" b="1" dirty="0" smtClean="0"/>
              <a:t>public void setJmlPenduduk(int p)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  jmlPenduduk=p;}</a:t>
            </a:r>
          </a:p>
          <a:p>
            <a:r>
              <a:rPr lang="id-ID" sz="1600" dirty="0" smtClean="0"/>
              <a:t>	</a:t>
            </a:r>
          </a:p>
          <a:p>
            <a:r>
              <a:rPr lang="id-ID" sz="1600" dirty="0" smtClean="0"/>
              <a:t>   </a:t>
            </a:r>
            <a:r>
              <a:rPr lang="id-ID" sz="1600" b="1" dirty="0" smtClean="0"/>
              <a:t>public String getNamaKabKota()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  return namaKabKota;}</a:t>
            </a:r>
          </a:p>
          <a:p>
            <a:endParaRPr lang="id-ID" sz="1600" dirty="0" smtClean="0"/>
          </a:p>
          <a:p>
            <a:r>
              <a:rPr lang="id-ID" sz="1600" dirty="0" smtClean="0"/>
              <a:t>   </a:t>
            </a:r>
            <a:r>
              <a:rPr lang="id-ID" sz="1600" b="1" dirty="0" smtClean="0"/>
              <a:t>public float getJmlPenduduk()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  return jmlPenduduk;}	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7153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/>
              <a:t>package contohagregasi;</a:t>
            </a:r>
          </a:p>
          <a:p>
            <a:endParaRPr lang="id-ID" sz="1600" dirty="0" smtClean="0"/>
          </a:p>
          <a:p>
            <a:r>
              <a:rPr lang="id-ID" sz="1600" b="1" dirty="0" smtClean="0">
                <a:solidFill>
                  <a:srgbClr val="FF0000"/>
                </a:solidFill>
              </a:rPr>
              <a:t>public class ContohAgregasi 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</a:t>
            </a:r>
            <a:r>
              <a:rPr lang="id-ID" sz="1600" b="1" dirty="0" smtClean="0">
                <a:solidFill>
                  <a:srgbClr val="FF0000"/>
                </a:solidFill>
              </a:rPr>
              <a:t>public static void main(String[] args) 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  int i;</a:t>
            </a:r>
          </a:p>
          <a:p>
            <a:r>
              <a:rPr lang="id-ID" sz="1600" dirty="0" smtClean="0"/>
              <a:t>      Provinsi objProv=new Provinsi("Jawa Barat","Bandung");</a:t>
            </a:r>
          </a:p>
          <a:p>
            <a:r>
              <a:rPr lang="id-ID" sz="1600" dirty="0" smtClean="0"/>
              <a:t>      KabKota objKabKota[]=new KabKota[2];</a:t>
            </a:r>
          </a:p>
          <a:p>
            <a:r>
              <a:rPr lang="id-ID" sz="1600" dirty="0" smtClean="0"/>
              <a:t>	</a:t>
            </a:r>
          </a:p>
          <a:p>
            <a:r>
              <a:rPr lang="id-ID" sz="1600" dirty="0" smtClean="0"/>
              <a:t>      objKabKota[0]=new KabKota();</a:t>
            </a:r>
          </a:p>
          <a:p>
            <a:r>
              <a:rPr lang="id-ID" sz="1600" dirty="0" smtClean="0"/>
              <a:t>      objKabKota[0].setNamaKabKota("Kota Bandung");</a:t>
            </a:r>
          </a:p>
          <a:p>
            <a:r>
              <a:rPr lang="id-ID" sz="1600" dirty="0" smtClean="0"/>
              <a:t>      objKabKota[0].setJmlPenduduk(1020000);</a:t>
            </a:r>
          </a:p>
          <a:p>
            <a:r>
              <a:rPr lang="id-ID" sz="1600" dirty="0" smtClean="0"/>
              <a:t>      objKabKota[1]=new KabKota();</a:t>
            </a:r>
          </a:p>
          <a:p>
            <a:r>
              <a:rPr lang="id-ID" sz="1600" dirty="0" smtClean="0"/>
              <a:t>      objKabKota[1].setNamaKabKota("Kab Sukabumi");</a:t>
            </a:r>
          </a:p>
          <a:p>
            <a:r>
              <a:rPr lang="id-ID" sz="1600" dirty="0" smtClean="0"/>
              <a:t>      objKabKota[1].setJmlPenduduk(5870000);	</a:t>
            </a:r>
          </a:p>
          <a:p>
            <a:endParaRPr lang="id-ID" sz="1600" dirty="0" smtClean="0"/>
          </a:p>
          <a:p>
            <a:r>
              <a:rPr lang="id-ID" sz="1600" dirty="0" smtClean="0"/>
              <a:t>      for(i=0;i&lt;2;i++){</a:t>
            </a:r>
          </a:p>
          <a:p>
            <a:r>
              <a:rPr lang="id-ID" sz="1600" dirty="0" smtClean="0"/>
              <a:t>         objProv.addTabel(objKabKota[i]);}</a:t>
            </a:r>
          </a:p>
          <a:p>
            <a:r>
              <a:rPr lang="id-ID" sz="1600" dirty="0" smtClean="0"/>
              <a:t>         objProv.displayKabKota();}</a:t>
            </a:r>
          </a:p>
          <a:p>
            <a:r>
              <a:rPr lang="id-ID" sz="1600" dirty="0" smtClean="0"/>
              <a:t> }</a:t>
            </a: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9296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Komposisi</a:t>
            </a:r>
          </a:p>
          <a:p>
            <a:endParaRPr lang="id-ID" sz="1600" b="1" dirty="0" smtClean="0"/>
          </a:p>
          <a:p>
            <a:r>
              <a:rPr lang="id-ID" sz="1600" dirty="0" smtClean="0"/>
              <a:t>komposisi adalah dimana hubungan suatu object bergantung dengan objek lainnya.</a:t>
            </a:r>
          </a:p>
          <a:p>
            <a:endParaRPr lang="id-ID" sz="1600" dirty="0" smtClean="0"/>
          </a:p>
          <a:p>
            <a:r>
              <a:rPr lang="id-ID" sz="1600" dirty="0" smtClean="0"/>
              <a:t>Contoh hubungan antara ibu dan anak, anak tidak akan ada jika ibu tidak ada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1142984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public class anak {</a:t>
            </a:r>
          </a:p>
          <a:p>
            <a:r>
              <a:rPr lang="id-ID" dirty="0" smtClean="0"/>
              <a:t>   String nama;</a:t>
            </a:r>
          </a:p>
          <a:p>
            <a:r>
              <a:rPr lang="id-ID" dirty="0" smtClean="0"/>
              <a:t>   public anak(String nama) {</a:t>
            </a:r>
          </a:p>
          <a:p>
            <a:r>
              <a:rPr lang="id-ID" dirty="0" smtClean="0"/>
              <a:t>       this.nama = nama;</a:t>
            </a:r>
          </a:p>
          <a:p>
            <a:r>
              <a:rPr lang="id-ID" dirty="0" smtClean="0"/>
              <a:t>       System.out.println(this.nama);}}</a:t>
            </a:r>
          </a:p>
          <a:p>
            <a:endParaRPr lang="id-ID" dirty="0" smtClean="0"/>
          </a:p>
          <a:p>
            <a:r>
              <a:rPr lang="id-ID" b="1" dirty="0" smtClean="0">
                <a:solidFill>
                  <a:srgbClr val="FF0000"/>
                </a:solidFill>
              </a:rPr>
              <a:t>public class orangtua {</a:t>
            </a:r>
          </a:p>
          <a:p>
            <a:r>
              <a:rPr lang="id-ID" dirty="0" smtClean="0"/>
              <a:t>    String nama;</a:t>
            </a:r>
          </a:p>
          <a:p>
            <a:r>
              <a:rPr lang="id-ID" dirty="0" smtClean="0"/>
              <a:t>    anak a;</a:t>
            </a:r>
          </a:p>
          <a:p>
            <a:r>
              <a:rPr lang="id-ID" dirty="0" smtClean="0"/>
              <a:t>    public orangtua(String nama, String ak){</a:t>
            </a:r>
          </a:p>
          <a:p>
            <a:r>
              <a:rPr lang="id-ID" dirty="0" smtClean="0"/>
              <a:t>        this.nama = nama;</a:t>
            </a:r>
          </a:p>
          <a:p>
            <a:r>
              <a:rPr lang="id-ID" dirty="0" smtClean="0"/>
              <a:t>        anak a = new anak(ak);</a:t>
            </a:r>
          </a:p>
          <a:p>
            <a:r>
              <a:rPr lang="id-ID" dirty="0" smtClean="0"/>
              <a:t>        System.out.println(this.nama); }}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7148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Perhatikan program sederhana komposisi di bawah ini :</a:t>
            </a: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package nyobiankomposisi;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public class NyobianKomposisi {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    public static void main(String[] args) {</a:t>
            </a:r>
          </a:p>
          <a:p>
            <a:endParaRPr lang="id-ID" dirty="0" smtClean="0"/>
          </a:p>
          <a:p>
            <a:r>
              <a:rPr lang="id-ID" dirty="0" smtClean="0"/>
              <a:t>        orangtua ayah = new orangtua</a:t>
            </a:r>
            <a:r>
              <a:rPr lang="id-ID" dirty="0" smtClean="0"/>
              <a:t>(“Mou", “Rashford");  </a:t>
            </a:r>
            <a:endParaRPr lang="id-ID" dirty="0" smtClean="0"/>
          </a:p>
          <a:p>
            <a:r>
              <a:rPr lang="id-ID" dirty="0" smtClean="0"/>
              <a:t>    }}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357562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Dari program di atas, dapat dilihat jika object </a:t>
            </a:r>
            <a:r>
              <a:rPr lang="id-ID" b="1" dirty="0" smtClean="0"/>
              <a:t>anak</a:t>
            </a:r>
            <a:r>
              <a:rPr lang="id-ID" dirty="0" smtClean="0"/>
              <a:t> diinisialisasi dalam object </a:t>
            </a:r>
            <a:r>
              <a:rPr lang="id-ID" b="1" dirty="0" smtClean="0"/>
              <a:t>orang tua</a:t>
            </a:r>
            <a:r>
              <a:rPr lang="id-ID" dirty="0" smtClean="0"/>
              <a:t>, sehingga object anak ga akan ada jika orang tua ga ada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14488"/>
            <a:ext cx="385765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14356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Dari diagram kelas di atas terlihat bahwa</a:t>
            </a:r>
            <a:r>
              <a:rPr lang="id-ID" dirty="0" smtClean="0"/>
              <a:t> kelas CPU, Monitor, dan Printer semuanya merupakan bagian dari kelas Komputer</a:t>
            </a:r>
          </a:p>
          <a:p>
            <a:r>
              <a:rPr lang="sv-SE" dirty="0" smtClean="0"/>
              <a:t>dan ketika kelas Komputer musnah maka</a:t>
            </a:r>
            <a:r>
              <a:rPr lang="id-ID" dirty="0" smtClean="0"/>
              <a:t> </a:t>
            </a:r>
            <a:r>
              <a:rPr lang="nl-NL" dirty="0" smtClean="0"/>
              <a:t>kelas CPU, Monitor, dan Printer akan ikut</a:t>
            </a:r>
            <a:r>
              <a:rPr lang="id-ID" dirty="0" smtClean="0"/>
              <a:t> musnah.</a:t>
            </a:r>
          </a:p>
          <a:p>
            <a:endParaRPr lang="id-ID" dirty="0" smtClean="0"/>
          </a:p>
          <a:p>
            <a:r>
              <a:rPr lang="id-ID" dirty="0" smtClean="0"/>
              <a:t>Program dari diagram kelas tersebut dalam Java adalah sebagai berikut :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2928934"/>
            <a:ext cx="7286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public class CPU {</a:t>
            </a:r>
          </a:p>
          <a:p>
            <a:r>
              <a:rPr lang="id-ID" dirty="0" smtClean="0"/>
              <a:t> private String Merk;</a:t>
            </a:r>
          </a:p>
          <a:p>
            <a:r>
              <a:rPr lang="id-ID" dirty="0" smtClean="0"/>
              <a:t> private int Kecepatan;</a:t>
            </a:r>
          </a:p>
          <a:p>
            <a:endParaRPr lang="id-ID" dirty="0" smtClean="0"/>
          </a:p>
          <a:p>
            <a:r>
              <a:rPr lang="id-ID" dirty="0" smtClean="0"/>
              <a:t> public CPU(String m, int k) {</a:t>
            </a:r>
          </a:p>
          <a:p>
            <a:r>
              <a:rPr lang="id-ID" dirty="0" smtClean="0"/>
              <a:t>     this.Merk = m;</a:t>
            </a:r>
          </a:p>
          <a:p>
            <a:r>
              <a:rPr lang="id-ID" dirty="0" smtClean="0"/>
              <a:t>     this.Kecepatan = k;}</a:t>
            </a:r>
          </a:p>
          <a:p>
            <a:r>
              <a:rPr lang="id-ID" dirty="0" smtClean="0"/>
              <a:t> public void DisplyaSpecCPU() {</a:t>
            </a:r>
          </a:p>
          <a:p>
            <a:r>
              <a:rPr lang="id-ID" dirty="0" smtClean="0"/>
              <a:t>     System.out.println(this.Merk + ", " +this.Kecepatan);}}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00042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Diagram Kelas</a:t>
            </a:r>
            <a:r>
              <a:rPr lang="id-ID" sz="2400" dirty="0" smtClean="0"/>
              <a:t> </a:t>
            </a:r>
            <a:r>
              <a:rPr lang="id-ID" sz="2400" b="1" dirty="0" smtClean="0"/>
              <a:t> 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71547"/>
            <a:ext cx="78581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Diagram kelas merupakan sebuah diagram</a:t>
            </a:r>
            <a:r>
              <a:rPr lang="id-ID" sz="2000" dirty="0" smtClean="0"/>
              <a:t> </a:t>
            </a:r>
            <a:r>
              <a:rPr lang="fi-FI" sz="2000" dirty="0" smtClean="0"/>
              <a:t>yang digunakan untuk memodelkan kelas</a:t>
            </a:r>
            <a:r>
              <a:rPr lang="id-ID" sz="2000" dirty="0" smtClean="0"/>
              <a:t>-</a:t>
            </a:r>
            <a:r>
              <a:rPr lang="fi-FI" sz="2000" dirty="0" smtClean="0"/>
              <a:t>kelas</a:t>
            </a:r>
            <a:r>
              <a:rPr lang="id-ID" sz="2000" dirty="0" smtClean="0"/>
              <a:t> yang digunakan di dalam sistem </a:t>
            </a:r>
            <a:r>
              <a:rPr lang="sv-SE" sz="2000" dirty="0" smtClean="0"/>
              <a:t>beserta hubungan antar kelas dalam</a:t>
            </a:r>
            <a:r>
              <a:rPr lang="id-ID" sz="2000" dirty="0" smtClean="0"/>
              <a:t> sistem tersebut.</a:t>
            </a:r>
          </a:p>
          <a:p>
            <a:endParaRPr lang="id-ID" sz="2000" dirty="0" smtClean="0"/>
          </a:p>
          <a:p>
            <a:r>
              <a:rPr lang="pt-BR" sz="2000" dirty="0" smtClean="0"/>
              <a:t>Beberapa elemen penting dalam diagram</a:t>
            </a:r>
            <a:r>
              <a:rPr lang="id-ID" sz="2000" dirty="0" smtClean="0"/>
              <a:t> kelas adalah kelas dan relasi antar kelas. </a:t>
            </a:r>
            <a:r>
              <a:rPr lang="sv-SE" sz="2000" dirty="0" smtClean="0"/>
              <a:t>Kelas digambarkan dengan simbol kotak</a:t>
            </a:r>
            <a:r>
              <a:rPr lang="id-ID" sz="2000" dirty="0" smtClean="0"/>
              <a:t> seperti gambar berikut</a:t>
            </a:r>
            <a:r>
              <a:rPr lang="id-ID" sz="2000" b="1" dirty="0" smtClean="0"/>
              <a:t> </a:t>
            </a:r>
            <a:r>
              <a:rPr lang="id-ID" sz="2000" dirty="0" smtClean="0"/>
              <a:t>:</a:t>
            </a:r>
            <a:r>
              <a:rPr lang="id-ID" sz="2400" dirty="0" smtClean="0"/>
              <a:t> </a:t>
            </a: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714752"/>
            <a:ext cx="17145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14356"/>
            <a:ext cx="7858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  </a:t>
            </a:r>
            <a:r>
              <a:rPr lang="id-ID" sz="1600" dirty="0" smtClean="0"/>
              <a:t>Transaksi t = new Transaksi(tempNoId, tempNama, tempAlamat);</a:t>
            </a:r>
          </a:p>
          <a:p>
            <a:r>
              <a:rPr lang="id-ID" sz="1600" dirty="0" smtClean="0"/>
              <a:t>     t.setBarang(tempKodeBarang, tempNamaBarang, tempHarga);</a:t>
            </a:r>
          </a:p>
          <a:p>
            <a:r>
              <a:rPr lang="id-ID" sz="1600" dirty="0" smtClean="0"/>
              <a:t>     t.setTransaksi(tempKodeTransaksi, tempBanyak);</a:t>
            </a:r>
          </a:p>
          <a:p>
            <a:r>
              <a:rPr lang="id-ID" sz="1600" dirty="0" smtClean="0"/>
              <a:t>     t.cetakStruk();</a:t>
            </a:r>
          </a:p>
          <a:p>
            <a:r>
              <a:rPr lang="id-ID" sz="1600" dirty="0" smtClean="0"/>
              <a:t>   }</a:t>
            </a:r>
          </a:p>
          <a:p>
            <a:r>
              <a:rPr lang="id-ID" sz="1600" dirty="0" smtClean="0"/>
              <a:t>}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3500438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Sempurnakan program di atas menggunakan konsep Interface....Mangga...!!!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8794" y="342900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Ngoding</a:t>
            </a:r>
            <a:endParaRPr lang="id-ID" sz="3200" b="1" dirty="0">
              <a:latin typeface="Chiller" pitchFamily="82" charset="0"/>
            </a:endParaRPr>
          </a:p>
        </p:txBody>
      </p:sp>
      <p:pic>
        <p:nvPicPr>
          <p:cNvPr id="1026" name="Picture 2" descr="D:\D3 IF TEL-U\ngajar\Semester Ganjil 1516\OOP\belajar kompute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9520" y="968678"/>
            <a:ext cx="2286016" cy="2143140"/>
          </a:xfrm>
          <a:prstGeom prst="rect">
            <a:avLst/>
          </a:prstGeom>
          <a:noFill/>
        </p:spPr>
      </p:pic>
      <p:pic>
        <p:nvPicPr>
          <p:cNvPr id="1027" name="Picture 3" descr="D:\D3 IF TEL-U\ngajar\Semester Ganjil 1516\OOP\logo java bergerak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071810"/>
            <a:ext cx="1357322" cy="1328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Asosiasi</a:t>
            </a:r>
            <a:endParaRPr lang="id-ID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214422"/>
            <a:ext cx="7715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Relasi yang terjadi pada class-class dimana salah satu instance dari class tersebut</a:t>
            </a:r>
          </a:p>
          <a:p>
            <a:r>
              <a:rPr lang="id-ID" sz="2400" b="1" dirty="0" smtClean="0"/>
              <a:t>memanggil/mengaktifkan </a:t>
            </a:r>
            <a:r>
              <a:rPr lang="id-ID" sz="2400" dirty="0" smtClean="0"/>
              <a:t>instance dari class</a:t>
            </a:r>
            <a:r>
              <a:rPr lang="id-ID" sz="2400" b="1" dirty="0" smtClean="0"/>
              <a:t> </a:t>
            </a:r>
            <a:r>
              <a:rPr lang="id-ID" sz="2400" dirty="0" smtClean="0"/>
              <a:t>lainnya</a:t>
            </a:r>
          </a:p>
          <a:p>
            <a:endParaRPr lang="id-ID" sz="2400" dirty="0" smtClean="0"/>
          </a:p>
          <a:p>
            <a:r>
              <a:rPr lang="id-ID" sz="2400" dirty="0" smtClean="0"/>
              <a:t>Relasi struktural, menunjukkan </a:t>
            </a:r>
            <a:r>
              <a:rPr lang="id-ID" sz="2400" b="1" dirty="0" smtClean="0"/>
              <a:t>penggunaan</a:t>
            </a:r>
          </a:p>
          <a:p>
            <a:r>
              <a:rPr lang="en-US" sz="2400" dirty="0" err="1" smtClean="0"/>
              <a:t>suatu</a:t>
            </a:r>
            <a:r>
              <a:rPr lang="en-US" sz="2400" dirty="0" smtClean="0"/>
              <a:t> class </a:t>
            </a:r>
            <a:r>
              <a:rPr lang="en-US" sz="2400" dirty="0" err="1" smtClean="0"/>
              <a:t>di</a:t>
            </a:r>
            <a:r>
              <a:rPr lang="en-US" sz="2400" dirty="0" smtClean="0"/>
              <a:t> class </a:t>
            </a:r>
            <a:r>
              <a:rPr lang="en-US" sz="2400" dirty="0" err="1" smtClean="0"/>
              <a:t>lainnya</a:t>
            </a:r>
            <a:endParaRPr lang="id-ID" sz="2400" dirty="0" smtClean="0"/>
          </a:p>
          <a:p>
            <a:endParaRPr lang="en-US" sz="2400" dirty="0" smtClean="0"/>
          </a:p>
          <a:p>
            <a:r>
              <a:rPr lang="fr-FR" sz="2400" dirty="0" err="1" smtClean="0"/>
              <a:t>Asosiasi</a:t>
            </a:r>
            <a:r>
              <a:rPr lang="fr-FR" sz="2400" dirty="0" smtClean="0"/>
              <a:t> bisa </a:t>
            </a:r>
            <a:r>
              <a:rPr lang="fr-FR" sz="2400" b="1" dirty="0" smtClean="0"/>
              <a:t>uni-</a:t>
            </a:r>
            <a:r>
              <a:rPr lang="fr-FR" sz="2400" b="1" dirty="0" err="1" smtClean="0"/>
              <a:t>directional</a:t>
            </a:r>
            <a:r>
              <a:rPr lang="fr-FR" sz="2400" b="1" dirty="0" smtClean="0"/>
              <a:t> (</a:t>
            </a:r>
            <a:r>
              <a:rPr lang="fr-FR" sz="2400" b="1" dirty="0" err="1" smtClean="0"/>
              <a:t>satu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arah</a:t>
            </a:r>
            <a:r>
              <a:rPr lang="fr-FR" sz="2400" b="1" dirty="0" smtClean="0"/>
              <a:t>) </a:t>
            </a:r>
            <a:r>
              <a:rPr lang="fr-FR" sz="2400" b="1" dirty="0" err="1" smtClean="0"/>
              <a:t>atau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bidirectional</a:t>
            </a:r>
            <a:r>
              <a:rPr lang="id-ID" sz="2400" b="1" dirty="0" smtClean="0"/>
              <a:t> </a:t>
            </a:r>
            <a:r>
              <a:rPr lang="id-ID" sz="2400" dirty="0" smtClean="0"/>
              <a:t>(dua arah)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794"/>
            <a:ext cx="60674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00042"/>
            <a:ext cx="71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Contoh:</a:t>
            </a:r>
          </a:p>
          <a:p>
            <a:endParaRPr lang="id-ID" dirty="0" smtClean="0"/>
          </a:p>
          <a:p>
            <a:r>
              <a:rPr lang="id-ID" b="1" dirty="0" smtClean="0">
                <a:solidFill>
                  <a:srgbClr val="FF0000"/>
                </a:solidFill>
              </a:rPr>
              <a:t>public class Mahasiswa</a:t>
            </a:r>
            <a:r>
              <a:rPr lang="id-ID" b="1" dirty="0" smtClean="0"/>
              <a:t> {</a:t>
            </a:r>
          </a:p>
          <a:p>
            <a:r>
              <a:rPr lang="id-ID" dirty="0" smtClean="0"/>
              <a:t>  private </a:t>
            </a:r>
            <a:r>
              <a:rPr lang="id-ID" b="1" dirty="0" smtClean="0"/>
              <a:t>KHS[] khs;</a:t>
            </a:r>
          </a:p>
          <a:p>
            <a:r>
              <a:rPr lang="id-ID" dirty="0" smtClean="0"/>
              <a:t>  public void printKHS() {</a:t>
            </a:r>
          </a:p>
          <a:p>
            <a:r>
              <a:rPr lang="id-ID" dirty="0" smtClean="0"/>
              <a:t>    …</a:t>
            </a:r>
          </a:p>
          <a:p>
            <a:r>
              <a:rPr lang="id-ID" dirty="0" smtClean="0"/>
              <a:t>  }</a:t>
            </a:r>
          </a:p>
          <a:p>
            <a:r>
              <a:rPr lang="id-ID" dirty="0" smtClean="0"/>
              <a:t>  …</a:t>
            </a:r>
          </a:p>
          <a:p>
            <a:r>
              <a:rPr lang="id-ID" dirty="0" smtClean="0"/>
              <a:t>}</a:t>
            </a:r>
          </a:p>
          <a:p>
            <a:endParaRPr lang="id-ID" dirty="0" smtClean="0"/>
          </a:p>
          <a:p>
            <a:r>
              <a:rPr lang="id-ID" dirty="0" smtClean="0"/>
              <a:t>• Satu mahasiswa memiliki </a:t>
            </a:r>
            <a:r>
              <a:rPr lang="id-ID" b="1" dirty="0" smtClean="0"/>
              <a:t>1 atau lebih KHS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929066"/>
            <a:ext cx="5572164" cy="144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Contoh program sederhana Asosiasi :</a:t>
            </a:r>
            <a:endParaRPr lang="id-ID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715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rgbClr val="FF0000"/>
                </a:solidFill>
              </a:rPr>
              <a:t>public class Mahasiswa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private String NIM;</a:t>
            </a:r>
          </a:p>
          <a:p>
            <a:r>
              <a:rPr lang="id-ID" sz="1600" dirty="0" smtClean="0"/>
              <a:t>  protected String[] KodeMakul=new String[2];</a:t>
            </a:r>
          </a:p>
          <a:p>
            <a:r>
              <a:rPr lang="id-ID" sz="1600" dirty="0" smtClean="0"/>
              <a:t>  protected String[] NamaMakul=new String[2];</a:t>
            </a:r>
          </a:p>
          <a:p>
            <a:r>
              <a:rPr lang="id-ID" sz="1600" dirty="0" smtClean="0"/>
              <a:t>  private int jmlMakul=0;</a:t>
            </a:r>
          </a:p>
          <a:p>
            <a:endParaRPr lang="id-ID" sz="1600" dirty="0" smtClean="0"/>
          </a:p>
          <a:p>
            <a:r>
              <a:rPr lang="id-ID" sz="1600" dirty="0" smtClean="0"/>
              <a:t>  </a:t>
            </a:r>
            <a:r>
              <a:rPr lang="id-ID" sz="1600" b="1" dirty="0" smtClean="0"/>
              <a:t>public Mahasiswa(String kode)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 this.NIM=kode;}</a:t>
            </a:r>
          </a:p>
          <a:p>
            <a:endParaRPr lang="id-ID" sz="1600" dirty="0" smtClean="0"/>
          </a:p>
          <a:p>
            <a:r>
              <a:rPr lang="id-ID" sz="1600" dirty="0" smtClean="0"/>
              <a:t>  </a:t>
            </a:r>
            <a:r>
              <a:rPr lang="id-ID" sz="1600" b="1" dirty="0" smtClean="0"/>
              <a:t>public void setKodeMakul (String KdMakul)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  KodeMakul[jmlMakul]=KdMakul;}</a:t>
            </a:r>
          </a:p>
          <a:p>
            <a:r>
              <a:rPr lang="id-ID" sz="1600" dirty="0" smtClean="0"/>
              <a:t>  </a:t>
            </a:r>
          </a:p>
          <a:p>
            <a:r>
              <a:rPr lang="id-ID" sz="1600" dirty="0" smtClean="0"/>
              <a:t>  </a:t>
            </a:r>
            <a:r>
              <a:rPr lang="id-ID" sz="1600" b="1" dirty="0" smtClean="0"/>
              <a:t>public void setNamaMakul (String NmMakul)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  NamaMakul[jmlMakul]=NmMakul;</a:t>
            </a:r>
          </a:p>
          <a:p>
            <a:r>
              <a:rPr lang="id-ID" sz="1600" dirty="0" smtClean="0"/>
              <a:t>    jmlMakul++;}</a:t>
            </a:r>
          </a:p>
          <a:p>
            <a:r>
              <a:rPr lang="id-ID" sz="1600" dirty="0" smtClean="0"/>
              <a:t> 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14356"/>
            <a:ext cx="77153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/>
              <a:t>public int getJmlMakul()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  return this.jmlMakul;}</a:t>
            </a:r>
          </a:p>
          <a:p>
            <a:endParaRPr lang="id-ID" sz="1600" dirty="0" smtClean="0"/>
          </a:p>
          <a:p>
            <a:r>
              <a:rPr lang="id-ID" sz="1600" b="1" dirty="0" smtClean="0"/>
              <a:t>public String getNIM()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  return this.NIM;}</a:t>
            </a:r>
          </a:p>
          <a:p>
            <a:endParaRPr lang="id-ID" sz="1600" dirty="0" smtClean="0"/>
          </a:p>
          <a:p>
            <a:r>
              <a:rPr lang="id-ID" sz="1600" b="1" dirty="0" smtClean="0"/>
              <a:t>public void daftarMakul()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  System.out.println("NIM : " +NIM);</a:t>
            </a:r>
          </a:p>
          <a:p>
            <a:r>
              <a:rPr lang="id-ID" sz="1600" dirty="0" smtClean="0"/>
              <a:t>    System.out.println("Daftar Makul Yang Diambil : ");</a:t>
            </a:r>
          </a:p>
          <a:p>
            <a:r>
              <a:rPr lang="id-ID" sz="1600" dirty="0" smtClean="0"/>
              <a:t>      for (int i=0;i&lt;jmlMakul;i++){</a:t>
            </a:r>
          </a:p>
          <a:p>
            <a:r>
              <a:rPr lang="id-ID" sz="1600" dirty="0" smtClean="0"/>
              <a:t>         System.out.println(KodeMakul[i]+ “ “ +NamaMakul[i]);</a:t>
            </a:r>
          </a:p>
          <a:p>
            <a:r>
              <a:rPr lang="id-ID" sz="1600" dirty="0" smtClean="0"/>
              <a:t>       }</a:t>
            </a:r>
          </a:p>
          <a:p>
            <a:r>
              <a:rPr lang="id-ID" sz="1600" dirty="0" smtClean="0"/>
              <a:t>}}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76438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solidFill>
                  <a:srgbClr val="FF0000"/>
                </a:solidFill>
              </a:rPr>
              <a:t>public class Makul</a:t>
            </a:r>
            <a:r>
              <a:rPr lang="id-ID" sz="2000" dirty="0" smtClean="0"/>
              <a:t> {</a:t>
            </a:r>
          </a:p>
          <a:p>
            <a:r>
              <a:rPr lang="id-ID" sz="2000" dirty="0" smtClean="0"/>
              <a:t>    private String KdMakul;</a:t>
            </a:r>
          </a:p>
          <a:p>
            <a:r>
              <a:rPr lang="id-ID" sz="2000" dirty="0" smtClean="0"/>
              <a:t>    private String NmMakul;</a:t>
            </a:r>
          </a:p>
          <a:p>
            <a:endParaRPr lang="id-ID" sz="2000" dirty="0" smtClean="0"/>
          </a:p>
          <a:p>
            <a:r>
              <a:rPr lang="id-ID" sz="2000" dirty="0" smtClean="0"/>
              <a:t>    </a:t>
            </a:r>
            <a:r>
              <a:rPr lang="id-ID" sz="2000" b="1" dirty="0" smtClean="0"/>
              <a:t>public Makul(String KdMakul , String NmMakul)</a:t>
            </a:r>
            <a:r>
              <a:rPr lang="id-ID" sz="2000" dirty="0" smtClean="0"/>
              <a:t>{</a:t>
            </a:r>
          </a:p>
          <a:p>
            <a:r>
              <a:rPr lang="id-ID" sz="2000" dirty="0" smtClean="0"/>
              <a:t>        this.KdMakul=NmMakul;</a:t>
            </a:r>
          </a:p>
          <a:p>
            <a:r>
              <a:rPr lang="id-ID" sz="2000" dirty="0" smtClean="0"/>
              <a:t>        this.KdMakul=NmMakul;</a:t>
            </a:r>
          </a:p>
          <a:p>
            <a:r>
              <a:rPr lang="id-ID" sz="2000" dirty="0" smtClean="0"/>
              <a:t>    }</a:t>
            </a:r>
          </a:p>
          <a:p>
            <a:r>
              <a:rPr lang="id-ID" sz="2000" dirty="0" smtClean="0"/>
              <a:t>    </a:t>
            </a:r>
          </a:p>
          <a:p>
            <a:r>
              <a:rPr lang="id-ID" sz="2000" dirty="0" smtClean="0"/>
              <a:t>    </a:t>
            </a:r>
            <a:r>
              <a:rPr lang="id-ID" sz="2000" b="1" dirty="0" smtClean="0"/>
              <a:t>public String getKdMakul()</a:t>
            </a:r>
            <a:r>
              <a:rPr lang="id-ID" sz="2000" dirty="0" smtClean="0"/>
              <a:t> {</a:t>
            </a:r>
          </a:p>
          <a:p>
            <a:r>
              <a:rPr lang="id-ID" sz="2000" dirty="0" smtClean="0"/>
              <a:t>       return this.KdMakul;</a:t>
            </a:r>
          </a:p>
          <a:p>
            <a:r>
              <a:rPr lang="id-ID" sz="2000" dirty="0" smtClean="0"/>
              <a:t>    }</a:t>
            </a:r>
          </a:p>
          <a:p>
            <a:endParaRPr lang="id-ID" sz="2000" dirty="0" smtClean="0"/>
          </a:p>
          <a:p>
            <a:r>
              <a:rPr lang="id-ID" sz="2000" dirty="0" smtClean="0"/>
              <a:t>    </a:t>
            </a:r>
            <a:r>
              <a:rPr lang="id-ID" sz="2000" b="1" dirty="0" smtClean="0"/>
              <a:t>public String getNmMakul()</a:t>
            </a:r>
            <a:r>
              <a:rPr lang="id-ID" sz="2000" dirty="0" smtClean="0"/>
              <a:t> {</a:t>
            </a:r>
          </a:p>
          <a:p>
            <a:r>
              <a:rPr lang="id-ID" sz="2000" dirty="0" smtClean="0"/>
              <a:t>       return this.NmMakul;</a:t>
            </a:r>
          </a:p>
          <a:p>
            <a:r>
              <a:rPr lang="id-ID" sz="2000" dirty="0" smtClean="0"/>
              <a:t>    }</a:t>
            </a:r>
          </a:p>
          <a:p>
            <a:r>
              <a:rPr lang="id-ID" sz="2000" dirty="0" smtClean="0"/>
              <a:t>}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8001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/>
              <a:t>package contohasosiasi;</a:t>
            </a:r>
          </a:p>
          <a:p>
            <a:endParaRPr lang="id-ID" sz="1600" b="1" dirty="0" smtClean="0">
              <a:solidFill>
                <a:srgbClr val="FF0000"/>
              </a:solidFill>
            </a:endParaRPr>
          </a:p>
          <a:p>
            <a:r>
              <a:rPr lang="id-ID" sz="1600" b="1" dirty="0" smtClean="0">
                <a:solidFill>
                  <a:srgbClr val="FF0000"/>
                </a:solidFill>
              </a:rPr>
              <a:t>public class Contohasosiasi</a:t>
            </a:r>
            <a:r>
              <a:rPr lang="id-ID" sz="1600" dirty="0" smtClean="0"/>
              <a:t> {</a:t>
            </a:r>
          </a:p>
          <a:p>
            <a:r>
              <a:rPr lang="id-ID" sz="1600" dirty="0" smtClean="0"/>
              <a:t>   </a:t>
            </a:r>
            <a:r>
              <a:rPr lang="id-ID" sz="1600" b="1" dirty="0" smtClean="0">
                <a:solidFill>
                  <a:srgbClr val="FF0000"/>
                </a:solidFill>
              </a:rPr>
              <a:t>public static void main(String[] args) </a:t>
            </a:r>
            <a:r>
              <a:rPr lang="id-ID" sz="1600" dirty="0" smtClean="0"/>
              <a:t>{</a:t>
            </a:r>
          </a:p>
          <a:p>
            <a:r>
              <a:rPr lang="id-ID" sz="1600" dirty="0" smtClean="0"/>
              <a:t>   Makul makul1 = new Makul("DIG2A1","Pemr.  Berorientasi Konsentrasi");</a:t>
            </a:r>
          </a:p>
          <a:p>
            <a:r>
              <a:rPr lang="id-ID" sz="1600" dirty="0" smtClean="0"/>
              <a:t>   Makul makul2 = new Makul("DIG2C3","Pemr.  Berorientasi Objek");</a:t>
            </a:r>
          </a:p>
          <a:p>
            <a:endParaRPr lang="id-ID" sz="1600" dirty="0" smtClean="0"/>
          </a:p>
          <a:p>
            <a:r>
              <a:rPr lang="id-ID" sz="1600" dirty="0" smtClean="0"/>
              <a:t>   Mahasiswa mahasiswa1 = new Mahasiswa("2014-07-007");</a:t>
            </a:r>
          </a:p>
          <a:p>
            <a:endParaRPr lang="id-ID" sz="1600" dirty="0" smtClean="0"/>
          </a:p>
          <a:p>
            <a:r>
              <a:rPr lang="id-ID" sz="1600" dirty="0" smtClean="0"/>
              <a:t>   mahasiswa1.setKodeMakul(makul1.getKdMakul());</a:t>
            </a:r>
          </a:p>
          <a:p>
            <a:r>
              <a:rPr lang="id-ID" sz="1600" dirty="0" smtClean="0"/>
              <a:t>   mahasiswa1.setNamaMakul(makul1.getNmMakul());</a:t>
            </a:r>
          </a:p>
          <a:p>
            <a:r>
              <a:rPr lang="id-ID" sz="1600" dirty="0" smtClean="0"/>
              <a:t>   mahasiswa1.setKodeMakul(makul2.getKdMakul());</a:t>
            </a:r>
          </a:p>
          <a:p>
            <a:r>
              <a:rPr lang="id-ID" sz="1600" dirty="0" smtClean="0"/>
              <a:t>   mahasiswa1.setNamaMakul(makul2.getNmMakul());</a:t>
            </a:r>
          </a:p>
          <a:p>
            <a:endParaRPr lang="id-ID" sz="1600" dirty="0" smtClean="0"/>
          </a:p>
          <a:p>
            <a:r>
              <a:rPr lang="id-ID" sz="1600" dirty="0" smtClean="0"/>
              <a:t>   mahasiswa1.daftarMakul();</a:t>
            </a:r>
          </a:p>
          <a:p>
            <a:r>
              <a:rPr lang="id-ID" sz="1600" dirty="0" smtClean="0"/>
              <a:t> } 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8670</TotalTime>
  <Words>906</Words>
  <Application>Microsoft Office PowerPoint</Application>
  <PresentationFormat>On-screen Show (4:3)</PresentationFormat>
  <Paragraphs>219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Aspect</vt:lpstr>
      <vt:lpstr>Object Oriented Programming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HP 1000</dc:creator>
  <cp:lastModifiedBy>HP 1000</cp:lastModifiedBy>
  <cp:revision>272</cp:revision>
  <dcterms:created xsi:type="dcterms:W3CDTF">2015-07-31T15:30:44Z</dcterms:created>
  <dcterms:modified xsi:type="dcterms:W3CDTF">2016-09-14T08:02:19Z</dcterms:modified>
</cp:coreProperties>
</file>