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9" r:id="rId3"/>
    <p:sldId id="280" r:id="rId4"/>
    <p:sldId id="281" r:id="rId5"/>
    <p:sldId id="282" r:id="rId6"/>
    <p:sldId id="283" r:id="rId7"/>
    <p:sldId id="257" r:id="rId8"/>
    <p:sldId id="273" r:id="rId9"/>
    <p:sldId id="258" r:id="rId10"/>
    <p:sldId id="259" r:id="rId11"/>
    <p:sldId id="284" r:id="rId12"/>
    <p:sldId id="260" r:id="rId13"/>
    <p:sldId id="261" r:id="rId14"/>
    <p:sldId id="262" r:id="rId15"/>
    <p:sldId id="263" r:id="rId16"/>
    <p:sldId id="277" r:id="rId17"/>
    <p:sldId id="278" r:id="rId18"/>
    <p:sldId id="267" r:id="rId19"/>
    <p:sldId id="272" r:id="rId20"/>
    <p:sldId id="274" r:id="rId21"/>
    <p:sldId id="275" r:id="rId22"/>
    <p:sldId id="276" r:id="rId23"/>
    <p:sldId id="266" r:id="rId2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11" name="Slide Number Placeholder 10"/>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099E07-2E4D-43E5-B7A9-F57FB28B0B21}" type="datetimeFigureOut">
              <a:rPr lang="id-ID" smtClean="0"/>
              <a:pPr/>
              <a:t>18/09/2016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9BDF7E7-C0B0-4EFC-BFA8-B302A77D7BB7}" type="slidenum">
              <a:rPr lang="id-ID" smtClean="0"/>
              <a:pPr/>
              <a:t>‹#›</a:t>
            </a:fld>
            <a:endParaRPr lang="id-ID"/>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099E07-2E4D-43E5-B7A9-F57FB28B0B21}" type="datetimeFigureOut">
              <a:rPr lang="id-ID" smtClean="0"/>
              <a:pPr/>
              <a:t>18/09/2016</a:t>
            </a:fld>
            <a:endParaRPr lang="id-ID"/>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id-ID"/>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9BDF7E7-C0B0-4EFC-BFA8-B302A77D7BB7}"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2143116"/>
            <a:ext cx="7772400" cy="1470025"/>
          </a:xfrm>
        </p:spPr>
        <p:txBody>
          <a:bodyPr/>
          <a:lstStyle/>
          <a:p>
            <a:pPr algn="l"/>
            <a:r>
              <a:rPr lang="id-ID" sz="3600" dirty="0" smtClean="0"/>
              <a:t>Object Oriented Programming  </a:t>
            </a:r>
            <a:endParaRPr lang="id-ID" sz="3600" dirty="0"/>
          </a:p>
        </p:txBody>
      </p:sp>
      <p:sp>
        <p:nvSpPr>
          <p:cNvPr id="3" name="Subtitle 2"/>
          <p:cNvSpPr>
            <a:spLocks noGrp="1"/>
          </p:cNvSpPr>
          <p:nvPr>
            <p:ph type="subTitle" idx="1"/>
          </p:nvPr>
        </p:nvSpPr>
        <p:spPr>
          <a:xfrm>
            <a:off x="1928794" y="4214818"/>
            <a:ext cx="6400800" cy="1752600"/>
          </a:xfrm>
        </p:spPr>
        <p:txBody>
          <a:bodyPr>
            <a:normAutofit/>
          </a:bodyPr>
          <a:lstStyle/>
          <a:p>
            <a:pPr algn="r"/>
            <a:r>
              <a:rPr lang="id-ID" dirty="0" smtClean="0">
                <a:latin typeface="Andalus" pitchFamily="18" charset="-78"/>
                <a:cs typeface="Andalus" pitchFamily="18" charset="-78"/>
              </a:rPr>
              <a:t>Rahmadi Wijaya</a:t>
            </a:r>
          </a:p>
          <a:p>
            <a:pPr algn="r"/>
            <a:r>
              <a:rPr lang="id-ID" dirty="0" smtClean="0">
                <a:latin typeface="Andalus" pitchFamily="18" charset="-78"/>
                <a:cs typeface="Andalus" pitchFamily="18" charset="-78"/>
              </a:rPr>
              <a:t>D3 Teknik Informatika </a:t>
            </a:r>
          </a:p>
          <a:p>
            <a:pPr algn="r"/>
            <a:r>
              <a:rPr lang="id-ID" dirty="0" smtClean="0">
                <a:latin typeface="Andalus" pitchFamily="18" charset="-78"/>
                <a:cs typeface="Andalus" pitchFamily="18" charset="-78"/>
              </a:rPr>
              <a:t>Fakultas Ilmu Terapan </a:t>
            </a:r>
          </a:p>
          <a:p>
            <a:pPr algn="r"/>
            <a:r>
              <a:rPr lang="id-ID" dirty="0" smtClean="0">
                <a:latin typeface="Andalus" pitchFamily="18" charset="-78"/>
                <a:cs typeface="Andalus" pitchFamily="18" charset="-78"/>
              </a:rPr>
              <a:t>Telkom University</a:t>
            </a:r>
          </a:p>
          <a:p>
            <a:pPr algn="r"/>
            <a:r>
              <a:rPr lang="id-ID" dirty="0" smtClean="0">
                <a:latin typeface="Andalus" pitchFamily="18" charset="-78"/>
                <a:cs typeface="Andalus" pitchFamily="18" charset="-78"/>
              </a:rPr>
              <a:t>2015</a:t>
            </a:r>
            <a:endParaRPr lang="id-ID" dirty="0">
              <a:latin typeface="Andalus" pitchFamily="18" charset="-78"/>
              <a:cs typeface="Andalus" pitchFamily="18" charset="-78"/>
            </a:endParaRPr>
          </a:p>
        </p:txBody>
      </p:sp>
      <p:pic>
        <p:nvPicPr>
          <p:cNvPr id="2050" name="Picture 2" descr="D:\D3 IF TEL-U\ngajar\Semester Ganjil 1516\OOP\logo java bergerak.gif"/>
          <p:cNvPicPr>
            <a:picLocks noChangeAspect="1" noChangeArrowheads="1" noCrop="1"/>
          </p:cNvPicPr>
          <p:nvPr/>
        </p:nvPicPr>
        <p:blipFill>
          <a:blip r:embed="rId2"/>
          <a:srcRect/>
          <a:stretch>
            <a:fillRect/>
          </a:stretch>
        </p:blipFill>
        <p:spPr bwMode="auto">
          <a:xfrm>
            <a:off x="5500694" y="1357298"/>
            <a:ext cx="2114550" cy="2114550"/>
          </a:xfrm>
          <a:prstGeom prst="rect">
            <a:avLst/>
          </a:prstGeom>
          <a:noFill/>
        </p:spPr>
      </p:pic>
      <p:sp>
        <p:nvSpPr>
          <p:cNvPr id="6" name="TextBox 5"/>
          <p:cNvSpPr txBox="1"/>
          <p:nvPr/>
        </p:nvSpPr>
        <p:spPr>
          <a:xfrm>
            <a:off x="1214414" y="3643314"/>
            <a:ext cx="3643338" cy="523220"/>
          </a:xfrm>
          <a:prstGeom prst="rect">
            <a:avLst/>
          </a:prstGeom>
          <a:noFill/>
        </p:spPr>
        <p:txBody>
          <a:bodyPr wrap="square" rtlCol="0">
            <a:spAutoFit/>
          </a:bodyPr>
          <a:lstStyle/>
          <a:p>
            <a:r>
              <a:rPr lang="id-ID" sz="2800" b="1" dirty="0" smtClean="0">
                <a:solidFill>
                  <a:schemeClr val="accent1">
                    <a:lumMod val="60000"/>
                    <a:lumOff val="40000"/>
                  </a:schemeClr>
                </a:solidFill>
              </a:rPr>
              <a:t>DIG2C3</a:t>
            </a:r>
            <a:endParaRPr lang="id-ID" sz="2800" b="1"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642918"/>
            <a:ext cx="7143800" cy="5909310"/>
          </a:xfrm>
          <a:prstGeom prst="rect">
            <a:avLst/>
          </a:prstGeom>
          <a:noFill/>
        </p:spPr>
        <p:txBody>
          <a:bodyPr wrap="square" rtlCol="0">
            <a:spAutoFit/>
          </a:bodyPr>
          <a:lstStyle/>
          <a:p>
            <a:r>
              <a:rPr lang="id-ID" dirty="0" smtClean="0"/>
              <a:t>package nyobapolymorpism;</a:t>
            </a:r>
          </a:p>
          <a:p>
            <a:endParaRPr lang="id-ID" dirty="0" smtClean="0"/>
          </a:p>
          <a:p>
            <a:r>
              <a:rPr lang="id-ID" b="1" dirty="0" smtClean="0">
                <a:solidFill>
                  <a:srgbClr val="FF0000"/>
                </a:solidFill>
              </a:rPr>
              <a:t>public class NyobaPolymorpism {</a:t>
            </a:r>
          </a:p>
          <a:p>
            <a:endParaRPr lang="id-ID" b="1" dirty="0" smtClean="0">
              <a:solidFill>
                <a:srgbClr val="FF0000"/>
              </a:solidFill>
            </a:endParaRPr>
          </a:p>
          <a:p>
            <a:r>
              <a:rPr lang="id-ID" b="1" dirty="0" smtClean="0">
                <a:solidFill>
                  <a:srgbClr val="FF0000"/>
                </a:solidFill>
              </a:rPr>
              <a:t>    public static void main(String[] args) {</a:t>
            </a:r>
          </a:p>
          <a:p>
            <a:r>
              <a:rPr lang="id-ID" dirty="0" smtClean="0"/>
              <a:t>      Kendaraan dara = new Kendaraan();</a:t>
            </a:r>
          </a:p>
          <a:p>
            <a:r>
              <a:rPr lang="id-ID" dirty="0" smtClean="0"/>
              <a:t>      Mobil m = new Mobil();</a:t>
            </a:r>
          </a:p>
          <a:p>
            <a:r>
              <a:rPr lang="id-ID" dirty="0" smtClean="0"/>
              <a:t>      Pesawat p = new Pesawat();</a:t>
            </a:r>
          </a:p>
          <a:p>
            <a:r>
              <a:rPr lang="id-ID" dirty="0" smtClean="0"/>
              <a:t>      Karetapi k = new Karetapi();</a:t>
            </a:r>
          </a:p>
          <a:p>
            <a:r>
              <a:rPr lang="id-ID" dirty="0" smtClean="0"/>
              <a:t>      </a:t>
            </a:r>
          </a:p>
          <a:p>
            <a:r>
              <a:rPr lang="id-ID" dirty="0" smtClean="0"/>
              <a:t>      dara.bahanbakar();</a:t>
            </a:r>
          </a:p>
          <a:p>
            <a:r>
              <a:rPr lang="id-ID" dirty="0" smtClean="0"/>
              <a:t>      </a:t>
            </a:r>
          </a:p>
          <a:p>
            <a:r>
              <a:rPr lang="id-ID" dirty="0" smtClean="0"/>
              <a:t>      dara = m;</a:t>
            </a:r>
          </a:p>
          <a:p>
            <a:r>
              <a:rPr lang="id-ID" dirty="0" smtClean="0"/>
              <a:t>      dara.bahanbakar();</a:t>
            </a:r>
          </a:p>
          <a:p>
            <a:r>
              <a:rPr lang="id-ID" dirty="0" smtClean="0"/>
              <a:t>      dara = p;</a:t>
            </a:r>
          </a:p>
          <a:p>
            <a:r>
              <a:rPr lang="id-ID" dirty="0" smtClean="0"/>
              <a:t>      dara.bahanbakar();</a:t>
            </a:r>
          </a:p>
          <a:p>
            <a:r>
              <a:rPr lang="id-ID" dirty="0" smtClean="0"/>
              <a:t>      dara = k;</a:t>
            </a:r>
          </a:p>
          <a:p>
            <a:r>
              <a:rPr lang="id-ID" dirty="0" smtClean="0"/>
              <a:t>      dara.bahanbakar();</a:t>
            </a:r>
          </a:p>
          <a:p>
            <a:r>
              <a:rPr lang="id-ID" dirty="0" smtClean="0"/>
              <a:t>    }</a:t>
            </a:r>
          </a:p>
          <a:p>
            <a:r>
              <a:rPr lang="id-ID" dirty="0" smtClean="0"/>
              <a:t>}</a:t>
            </a:r>
          </a:p>
          <a:p>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71480"/>
            <a:ext cx="8143932" cy="369332"/>
          </a:xfrm>
          <a:prstGeom prst="rect">
            <a:avLst/>
          </a:prstGeom>
          <a:noFill/>
        </p:spPr>
        <p:txBody>
          <a:bodyPr wrap="square" rtlCol="0">
            <a:spAutoFit/>
          </a:bodyPr>
          <a:lstStyle/>
          <a:p>
            <a:r>
              <a:rPr lang="id-ID" dirty="0" smtClean="0"/>
              <a:t>Contoh lagi untuk overriding method :</a:t>
            </a:r>
            <a:endParaRPr lang="id-ID" dirty="0"/>
          </a:p>
        </p:txBody>
      </p:sp>
      <p:sp>
        <p:nvSpPr>
          <p:cNvPr id="5" name="TextBox 4"/>
          <p:cNvSpPr txBox="1"/>
          <p:nvPr/>
        </p:nvSpPr>
        <p:spPr>
          <a:xfrm>
            <a:off x="500034" y="1071546"/>
            <a:ext cx="7572428" cy="4524315"/>
          </a:xfrm>
          <a:prstGeom prst="rect">
            <a:avLst/>
          </a:prstGeom>
          <a:noFill/>
        </p:spPr>
        <p:txBody>
          <a:bodyPr wrap="square" rtlCol="0">
            <a:spAutoFit/>
          </a:bodyPr>
          <a:lstStyle/>
          <a:p>
            <a:r>
              <a:rPr lang="id-ID" b="1" dirty="0" smtClean="0">
                <a:solidFill>
                  <a:srgbClr val="FF0000"/>
                </a:solidFill>
              </a:rPr>
              <a:t>public class OverrideMethod {</a:t>
            </a:r>
          </a:p>
          <a:p>
            <a:r>
              <a:rPr lang="id-ID" b="1" dirty="0" smtClean="0">
                <a:solidFill>
                  <a:srgbClr val="FF0000"/>
                </a:solidFill>
              </a:rPr>
              <a:t>   </a:t>
            </a:r>
            <a:r>
              <a:rPr lang="id-ID" b="1" dirty="0" smtClean="0">
                <a:solidFill>
                  <a:srgbClr val="FF0000"/>
                </a:solidFill>
              </a:rPr>
              <a:t>public static void main(String[] args) {</a:t>
            </a:r>
          </a:p>
          <a:p>
            <a:r>
              <a:rPr lang="id-ID" dirty="0" smtClean="0"/>
              <a:t>     b override = new b(); </a:t>
            </a:r>
          </a:p>
          <a:p>
            <a:r>
              <a:rPr lang="id-ID" dirty="0" smtClean="0"/>
              <a:t>     override.tampilkanKeLayar(); </a:t>
            </a:r>
          </a:p>
          <a:p>
            <a:r>
              <a:rPr lang="id-ID" dirty="0" smtClean="0"/>
              <a:t>  </a:t>
            </a:r>
            <a:r>
              <a:rPr lang="id-ID" dirty="0" smtClean="0"/>
              <a:t>}}</a:t>
            </a:r>
          </a:p>
          <a:p>
            <a:endParaRPr lang="id-ID" dirty="0" smtClean="0"/>
          </a:p>
          <a:p>
            <a:r>
              <a:rPr lang="id-ID" b="1" dirty="0" smtClean="0">
                <a:solidFill>
                  <a:srgbClr val="FF0000"/>
                </a:solidFill>
              </a:rPr>
              <a:t>public class a {</a:t>
            </a:r>
          </a:p>
          <a:p>
            <a:r>
              <a:rPr lang="id-ID" dirty="0" smtClean="0"/>
              <a:t>  public void tampilkanKeLayar(){</a:t>
            </a:r>
          </a:p>
          <a:p>
            <a:r>
              <a:rPr lang="id-ID" dirty="0" smtClean="0"/>
              <a:t>  System.out.println("Method milik class A dipanggil..."); }    </a:t>
            </a:r>
          </a:p>
          <a:p>
            <a:r>
              <a:rPr lang="id-ID" dirty="0" smtClean="0"/>
              <a:t>}</a:t>
            </a:r>
          </a:p>
          <a:p>
            <a:endParaRPr lang="id-ID" dirty="0" smtClean="0"/>
          </a:p>
          <a:p>
            <a:r>
              <a:rPr lang="id-ID" b="1" dirty="0" smtClean="0">
                <a:solidFill>
                  <a:srgbClr val="FF0000"/>
                </a:solidFill>
              </a:rPr>
              <a:t>public class b extends a {</a:t>
            </a:r>
          </a:p>
          <a:p>
            <a:r>
              <a:rPr lang="id-ID" dirty="0" smtClean="0"/>
              <a:t> public void tampilkanKeLayar(){</a:t>
            </a:r>
          </a:p>
          <a:p>
            <a:r>
              <a:rPr lang="id-ID" dirty="0" smtClean="0"/>
              <a:t>   super.tampilkanKeLayar</a:t>
            </a:r>
            <a:r>
              <a:rPr lang="id-ID" smtClean="0"/>
              <a:t>();  </a:t>
            </a:r>
            <a:r>
              <a:rPr lang="id-ID" smtClean="0"/>
              <a:t>	</a:t>
            </a:r>
            <a:r>
              <a:rPr lang="id-ID" sz="1400" smtClean="0"/>
              <a:t>//</a:t>
            </a:r>
            <a:r>
              <a:rPr lang="id-ID" sz="1400" dirty="0" smtClean="0"/>
              <a:t>method milik superclas dipanggil</a:t>
            </a:r>
            <a:r>
              <a:rPr lang="id-ID" dirty="0" smtClean="0"/>
              <a:t> </a:t>
            </a:r>
          </a:p>
          <a:p>
            <a:r>
              <a:rPr lang="id-ID" dirty="0" smtClean="0"/>
              <a:t>   System.out.println("Method milik class B dipanggil..."); }    </a:t>
            </a:r>
          </a:p>
          <a:p>
            <a:r>
              <a:rPr lang="id-ID" dirty="0" smtClean="0"/>
              <a:t>}</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714356"/>
            <a:ext cx="8429684" cy="5078313"/>
          </a:xfrm>
          <a:prstGeom prst="rect">
            <a:avLst/>
          </a:prstGeom>
          <a:noFill/>
        </p:spPr>
        <p:txBody>
          <a:bodyPr wrap="square" rtlCol="0">
            <a:spAutoFit/>
          </a:bodyPr>
          <a:lstStyle/>
          <a:p>
            <a:r>
              <a:rPr lang="id-ID" dirty="0" smtClean="0"/>
              <a:t>Perhatikan contoh program di bawah ini untuk </a:t>
            </a:r>
            <a:r>
              <a:rPr lang="id-ID" i="1" dirty="0" smtClean="0"/>
              <a:t>Overloading method </a:t>
            </a:r>
            <a:r>
              <a:rPr lang="id-ID" dirty="0" smtClean="0"/>
              <a:t>:</a:t>
            </a:r>
            <a:endParaRPr lang="id-ID" b="1" dirty="0" smtClean="0">
              <a:solidFill>
                <a:srgbClr val="FF0000"/>
              </a:solidFill>
            </a:endParaRPr>
          </a:p>
          <a:p>
            <a:endParaRPr lang="id-ID" dirty="0" smtClean="0"/>
          </a:p>
          <a:p>
            <a:r>
              <a:rPr lang="id-ID" b="1" dirty="0" smtClean="0">
                <a:solidFill>
                  <a:srgbClr val="FF0000"/>
                </a:solidFill>
              </a:rPr>
              <a:t>public class Lagu {</a:t>
            </a:r>
          </a:p>
          <a:p>
            <a:r>
              <a:rPr lang="id-ID" dirty="0" smtClean="0"/>
              <a:t>  String pencipta;</a:t>
            </a:r>
          </a:p>
          <a:p>
            <a:r>
              <a:rPr lang="id-ID" dirty="0" smtClean="0"/>
              <a:t>  String judul;</a:t>
            </a:r>
          </a:p>
          <a:p>
            <a:r>
              <a:rPr lang="id-ID" dirty="0" smtClean="0"/>
              <a:t>  </a:t>
            </a:r>
          </a:p>
          <a:p>
            <a:r>
              <a:rPr lang="id-ID" dirty="0" smtClean="0"/>
              <a:t>  public void overlodMetod1(String nama1) {</a:t>
            </a:r>
          </a:p>
          <a:p>
            <a:r>
              <a:rPr lang="id-ID" dirty="0" smtClean="0"/>
              <a:t>    judul = nama1;</a:t>
            </a:r>
          </a:p>
          <a:p>
            <a:r>
              <a:rPr lang="id-ID" dirty="0" smtClean="0"/>
              <a:t>    pencipta = "Tidak dikenal";}</a:t>
            </a:r>
          </a:p>
          <a:p>
            <a:r>
              <a:rPr lang="id-ID" dirty="0" smtClean="0"/>
              <a:t>    </a:t>
            </a:r>
          </a:p>
          <a:p>
            <a:r>
              <a:rPr lang="id-ID" dirty="0" smtClean="0"/>
              <a:t>  public void overlodMetod1(String nama1, String nama2) {</a:t>
            </a:r>
          </a:p>
          <a:p>
            <a:r>
              <a:rPr lang="id-ID" dirty="0" smtClean="0"/>
              <a:t>    judul = nama1;</a:t>
            </a:r>
          </a:p>
          <a:p>
            <a:r>
              <a:rPr lang="id-ID" dirty="0" smtClean="0"/>
              <a:t>    pencipta = nama2;}</a:t>
            </a:r>
          </a:p>
          <a:p>
            <a:r>
              <a:rPr lang="id-ID" dirty="0" smtClean="0"/>
              <a:t> </a:t>
            </a:r>
          </a:p>
          <a:p>
            <a:r>
              <a:rPr lang="id-ID" dirty="0" smtClean="0"/>
              <a:t>  public void cetak() {</a:t>
            </a:r>
          </a:p>
          <a:p>
            <a:r>
              <a:rPr lang="id-ID" dirty="0" smtClean="0"/>
              <a:t>   </a:t>
            </a:r>
            <a:r>
              <a:rPr lang="id-ID" sz="1600" dirty="0" smtClean="0"/>
              <a:t> System.out.println("Judulnya : "+judul+ " dan penciptanya : "+pencipta);}}</a:t>
            </a:r>
          </a:p>
          <a:p>
            <a:r>
              <a:rPr lang="id-ID" dirty="0" smtClean="0"/>
              <a:t>      </a:t>
            </a:r>
          </a:p>
          <a:p>
            <a:r>
              <a:rPr lang="id-ID" dirty="0" smtClean="0"/>
              <a:t>  </a:t>
            </a:r>
            <a:endParaRPr lang="id-ID"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85794"/>
            <a:ext cx="8215370" cy="3970318"/>
          </a:xfrm>
          <a:prstGeom prst="rect">
            <a:avLst/>
          </a:prstGeom>
          <a:noFill/>
        </p:spPr>
        <p:txBody>
          <a:bodyPr wrap="square" rtlCol="0">
            <a:spAutoFit/>
          </a:bodyPr>
          <a:lstStyle/>
          <a:p>
            <a:endParaRPr lang="id-ID" dirty="0" smtClean="0"/>
          </a:p>
          <a:p>
            <a:r>
              <a:rPr lang="id-ID" dirty="0" smtClean="0"/>
              <a:t>package nyobapolymorpismlagi;</a:t>
            </a:r>
          </a:p>
          <a:p>
            <a:endParaRPr lang="id-ID" dirty="0" smtClean="0"/>
          </a:p>
          <a:p>
            <a:r>
              <a:rPr lang="id-ID" b="1" dirty="0" smtClean="0">
                <a:solidFill>
                  <a:srgbClr val="FF0000"/>
                </a:solidFill>
              </a:rPr>
              <a:t>public class NyobaPolymorpismLagi {</a:t>
            </a:r>
          </a:p>
          <a:p>
            <a:r>
              <a:rPr lang="id-ID" b="1" dirty="0" smtClean="0">
                <a:solidFill>
                  <a:srgbClr val="FF0000"/>
                </a:solidFill>
              </a:rPr>
              <a:t>    public static void main(String[] args) {</a:t>
            </a:r>
          </a:p>
          <a:p>
            <a:endParaRPr lang="id-ID" dirty="0" smtClean="0"/>
          </a:p>
          <a:p>
            <a:r>
              <a:rPr lang="id-ID" dirty="0" smtClean="0"/>
              <a:t>      Lagu ngalagu1 = new Lagu();</a:t>
            </a:r>
          </a:p>
          <a:p>
            <a:r>
              <a:rPr lang="id-ID" dirty="0" smtClean="0"/>
              <a:t>      Lagu ngalagu2 = new Lagu();</a:t>
            </a:r>
          </a:p>
          <a:p>
            <a:r>
              <a:rPr lang="id-ID" dirty="0" smtClean="0"/>
              <a:t>       </a:t>
            </a:r>
          </a:p>
          <a:p>
            <a:r>
              <a:rPr lang="id-ID" dirty="0" smtClean="0"/>
              <a:t>      ngalagu1.overlodMetod1</a:t>
            </a:r>
            <a:r>
              <a:rPr lang="id-ID" dirty="0" smtClean="0"/>
              <a:t>(“putusin aku</a:t>
            </a:r>
            <a:r>
              <a:rPr lang="id-ID" dirty="0" smtClean="0"/>
              <a:t>");</a:t>
            </a:r>
          </a:p>
          <a:p>
            <a:r>
              <a:rPr lang="id-ID" dirty="0" smtClean="0"/>
              <a:t>      </a:t>
            </a:r>
            <a:r>
              <a:rPr lang="id-ID" sz="1600" dirty="0" smtClean="0"/>
              <a:t>ngalagu2.overlodMetod1</a:t>
            </a:r>
            <a:r>
              <a:rPr lang="id-ID" sz="1600" dirty="0" smtClean="0"/>
              <a:t>(“jadikan aku yang ketiga", “Rashford");</a:t>
            </a:r>
            <a:endParaRPr lang="id-ID" sz="1600" dirty="0" smtClean="0"/>
          </a:p>
          <a:p>
            <a:r>
              <a:rPr lang="id-ID" dirty="0" smtClean="0"/>
              <a:t>      </a:t>
            </a:r>
          </a:p>
          <a:p>
            <a:r>
              <a:rPr lang="id-ID" dirty="0" smtClean="0"/>
              <a:t>      ngalagu1.cetak();</a:t>
            </a:r>
          </a:p>
          <a:p>
            <a:r>
              <a:rPr lang="id-ID" dirty="0" smtClean="0"/>
              <a:t>      ngalagu2.cetak();}}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7000924" cy="461665"/>
          </a:xfrm>
          <a:prstGeom prst="rect">
            <a:avLst/>
          </a:prstGeom>
          <a:noFill/>
        </p:spPr>
        <p:txBody>
          <a:bodyPr wrap="square" rtlCol="0">
            <a:spAutoFit/>
          </a:bodyPr>
          <a:lstStyle/>
          <a:p>
            <a:r>
              <a:rPr lang="id-ID" sz="2400" b="1" dirty="0" smtClean="0"/>
              <a:t> Interface</a:t>
            </a:r>
            <a:r>
              <a:rPr lang="id-ID" dirty="0" smtClean="0"/>
              <a:t>     </a:t>
            </a:r>
            <a:endParaRPr lang="id-ID" dirty="0"/>
          </a:p>
        </p:txBody>
      </p:sp>
      <p:sp>
        <p:nvSpPr>
          <p:cNvPr id="3" name="TextBox 2"/>
          <p:cNvSpPr txBox="1"/>
          <p:nvPr/>
        </p:nvSpPr>
        <p:spPr>
          <a:xfrm>
            <a:off x="714348" y="1285860"/>
            <a:ext cx="7858180" cy="4247317"/>
          </a:xfrm>
          <a:prstGeom prst="rect">
            <a:avLst/>
          </a:prstGeom>
          <a:noFill/>
        </p:spPr>
        <p:txBody>
          <a:bodyPr wrap="square" rtlCol="0">
            <a:spAutoFit/>
          </a:bodyPr>
          <a:lstStyle/>
          <a:p>
            <a:r>
              <a:rPr lang="id-ID" dirty="0" smtClean="0"/>
              <a:t>Interface serupa dengan kelas. </a:t>
            </a:r>
          </a:p>
          <a:p>
            <a:endParaRPr lang="id-ID" dirty="0" smtClean="0"/>
          </a:p>
          <a:p>
            <a:r>
              <a:rPr lang="id-ID" dirty="0" smtClean="0"/>
              <a:t>Kelas mendefinisikan kemampuan sebuah object, sementara interface mendefinisikan method atau konstanta yang akan diimplementasikan pada object yang lain. </a:t>
            </a:r>
          </a:p>
          <a:p>
            <a:endParaRPr lang="id-ID" dirty="0" smtClean="0"/>
          </a:p>
          <a:p>
            <a:r>
              <a:rPr lang="id-ID" dirty="0" smtClean="0"/>
              <a:t>Interface membantu mendefinisikan sifat object dengan mendeklarasikan seperangkat karakteristik object tersebut. </a:t>
            </a:r>
          </a:p>
          <a:p>
            <a:endParaRPr lang="id-ID" dirty="0" smtClean="0"/>
          </a:p>
          <a:p>
            <a:r>
              <a:rPr lang="id-ID" i="1" dirty="0" smtClean="0">
                <a:solidFill>
                  <a:srgbClr val="FF0000"/>
                </a:solidFill>
              </a:rPr>
              <a:t>Sebagai contoh kasus, radio, TV, dan speaker komputer memiliki pengontrol volume. </a:t>
            </a:r>
          </a:p>
          <a:p>
            <a:endParaRPr lang="id-ID" i="1" dirty="0" smtClean="0">
              <a:solidFill>
                <a:srgbClr val="FF0000"/>
              </a:solidFill>
            </a:endParaRPr>
          </a:p>
          <a:p>
            <a:r>
              <a:rPr lang="id-ID" i="1" dirty="0" smtClean="0">
                <a:solidFill>
                  <a:srgbClr val="FF0000"/>
                </a:solidFill>
              </a:rPr>
              <a:t>Untuk alasan ini, mungkin kita menginginkan device-device ini mengimplementasikan interface yang bernama VolumeControl.</a:t>
            </a:r>
          </a:p>
          <a:p>
            <a:endParaRPr lang="id-ID"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40" y="785794"/>
            <a:ext cx="7715336" cy="2031325"/>
          </a:xfrm>
          <a:prstGeom prst="rect">
            <a:avLst/>
          </a:prstGeom>
          <a:noFill/>
        </p:spPr>
        <p:txBody>
          <a:bodyPr wrap="square" rtlCol="0">
            <a:spAutoFit/>
          </a:bodyPr>
          <a:lstStyle/>
          <a:p>
            <a:r>
              <a:rPr lang="id-ID" dirty="0" smtClean="0"/>
              <a:t>Berbeda dengan class biasa, interface mengizinkan multiple inheritance, yaitu sebuah kelas dapat mempunyai dua interface induk sekaligus. </a:t>
            </a:r>
          </a:p>
          <a:p>
            <a:endParaRPr lang="id-ID" dirty="0" smtClean="0"/>
          </a:p>
          <a:p>
            <a:r>
              <a:rPr lang="id-ID" dirty="0" smtClean="0"/>
              <a:t>Hal tersebut tidak dapat dilakukan pada sebuah kelas, dimana sebuah kelas hanya boleh mempunyai satu kelas induk.</a:t>
            </a:r>
          </a:p>
          <a:p>
            <a:r>
              <a:rPr lang="id-ID" dirty="0" smtClean="0"/>
              <a:t>    </a:t>
            </a:r>
            <a:endParaRPr lang="id-ID"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000108"/>
            <a:ext cx="7929618" cy="3847207"/>
          </a:xfrm>
          <a:prstGeom prst="rect">
            <a:avLst/>
          </a:prstGeom>
          <a:noFill/>
        </p:spPr>
        <p:txBody>
          <a:bodyPr wrap="square" rtlCol="0">
            <a:spAutoFit/>
          </a:bodyPr>
          <a:lstStyle/>
          <a:p>
            <a:r>
              <a:rPr lang="en-US" sz="1600" b="1" dirty="0" smtClean="0">
                <a:solidFill>
                  <a:srgbClr val="FF0000"/>
                </a:solidFill>
              </a:rPr>
              <a:t>public interface Action {</a:t>
            </a:r>
          </a:p>
          <a:p>
            <a:r>
              <a:rPr lang="en-US" sz="1600" b="1" dirty="0" smtClean="0">
                <a:solidFill>
                  <a:srgbClr val="FF0000"/>
                </a:solidFill>
              </a:rPr>
              <a:t>  </a:t>
            </a:r>
            <a:r>
              <a:rPr lang="en-US" sz="1600" dirty="0" smtClean="0"/>
              <a:t>public void </a:t>
            </a:r>
            <a:r>
              <a:rPr lang="en-US" sz="1600" dirty="0" err="1" smtClean="0"/>
              <a:t>CetakGol</a:t>
            </a:r>
            <a:r>
              <a:rPr lang="en-US" sz="1600" dirty="0" smtClean="0"/>
              <a:t>();</a:t>
            </a:r>
            <a:r>
              <a:rPr lang="id-ID" sz="1600" dirty="0" smtClean="0"/>
              <a:t>}</a:t>
            </a:r>
          </a:p>
          <a:p>
            <a:endParaRPr lang="id-ID" sz="1600" dirty="0" smtClean="0"/>
          </a:p>
          <a:p>
            <a:r>
              <a:rPr lang="id-ID" sz="1600" b="1" dirty="0" smtClean="0">
                <a:solidFill>
                  <a:srgbClr val="FF0000"/>
                </a:solidFill>
              </a:rPr>
              <a:t>public class ActionPemain {</a:t>
            </a:r>
          </a:p>
          <a:p>
            <a:r>
              <a:rPr lang="id-ID" sz="1600" dirty="0" smtClean="0"/>
              <a:t>  public void CetakGolFirstTime(Action p){</a:t>
            </a:r>
          </a:p>
          <a:p>
            <a:r>
              <a:rPr lang="id-ID" sz="1600" dirty="0" smtClean="0"/>
              <a:t>    p.CetakGol();</a:t>
            </a:r>
          </a:p>
          <a:p>
            <a:endParaRPr lang="id-ID" sz="1600" dirty="0" smtClean="0"/>
          </a:p>
          <a:p>
            <a:r>
              <a:rPr lang="id-ID" sz="1600" b="1" dirty="0" smtClean="0">
                <a:solidFill>
                  <a:srgbClr val="FF0000"/>
                </a:solidFill>
              </a:rPr>
              <a:t>public class Pemain1 implements Action {</a:t>
            </a:r>
          </a:p>
          <a:p>
            <a:r>
              <a:rPr lang="id-ID" sz="1600" dirty="0" smtClean="0"/>
              <a:t>  private String nama;</a:t>
            </a:r>
          </a:p>
          <a:p>
            <a:r>
              <a:rPr lang="id-ID" sz="1600" dirty="0" smtClean="0"/>
              <a:t>  public String getNama() {</a:t>
            </a:r>
          </a:p>
          <a:p>
            <a:r>
              <a:rPr lang="id-ID" sz="1600" dirty="0" smtClean="0"/>
              <a:t>      return nama;}</a:t>
            </a:r>
          </a:p>
          <a:p>
            <a:r>
              <a:rPr lang="id-ID" sz="1600" dirty="0" smtClean="0"/>
              <a:t>  public void setNama(String nama) {</a:t>
            </a:r>
          </a:p>
          <a:p>
            <a:r>
              <a:rPr lang="id-ID" sz="1600" dirty="0" smtClean="0"/>
              <a:t>     this.nama = nama;}</a:t>
            </a:r>
          </a:p>
          <a:p>
            <a:r>
              <a:rPr lang="id-ID" sz="1600" dirty="0" smtClean="0"/>
              <a:t>  public void CetakGol(){</a:t>
            </a:r>
          </a:p>
          <a:p>
            <a:r>
              <a:rPr lang="id-ID" sz="1600" dirty="0" smtClean="0"/>
              <a:t>     System.out.println(nama + " cetak gol melalui kaki kanan");}}</a:t>
            </a:r>
            <a:endParaRPr lang="id-ID" dirty="0"/>
          </a:p>
        </p:txBody>
      </p:sp>
      <p:sp>
        <p:nvSpPr>
          <p:cNvPr id="5" name="TextBox 4"/>
          <p:cNvSpPr txBox="1"/>
          <p:nvPr/>
        </p:nvSpPr>
        <p:spPr>
          <a:xfrm>
            <a:off x="500034" y="500042"/>
            <a:ext cx="8001056" cy="369332"/>
          </a:xfrm>
          <a:prstGeom prst="rect">
            <a:avLst/>
          </a:prstGeom>
          <a:noFill/>
        </p:spPr>
        <p:txBody>
          <a:bodyPr wrap="square" rtlCol="0">
            <a:spAutoFit/>
          </a:bodyPr>
          <a:lstStyle/>
          <a:p>
            <a:r>
              <a:rPr lang="id-ID" dirty="0" smtClean="0"/>
              <a:t>Perhatikan contoh program di bawah ini :</a:t>
            </a:r>
            <a:endParaRPr lang="id-ID"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7786742" cy="5786199"/>
          </a:xfrm>
          <a:prstGeom prst="rect">
            <a:avLst/>
          </a:prstGeom>
          <a:noFill/>
        </p:spPr>
        <p:txBody>
          <a:bodyPr wrap="square" rtlCol="0">
            <a:spAutoFit/>
          </a:bodyPr>
          <a:lstStyle/>
          <a:p>
            <a:r>
              <a:rPr lang="id-ID" sz="1600" b="1" dirty="0" smtClean="0">
                <a:solidFill>
                  <a:srgbClr val="FF0000"/>
                </a:solidFill>
              </a:rPr>
              <a:t>public class Pemain2 implements Action {</a:t>
            </a:r>
          </a:p>
          <a:p>
            <a:r>
              <a:rPr lang="id-ID" sz="1600" dirty="0" smtClean="0"/>
              <a:t>   private String nama;</a:t>
            </a:r>
          </a:p>
          <a:p>
            <a:r>
              <a:rPr lang="id-ID" sz="1600" dirty="0" smtClean="0"/>
              <a:t>   public String getNama() {</a:t>
            </a:r>
          </a:p>
          <a:p>
            <a:r>
              <a:rPr lang="id-ID" sz="1600" dirty="0" smtClean="0"/>
              <a:t>      return nama;}</a:t>
            </a:r>
          </a:p>
          <a:p>
            <a:r>
              <a:rPr lang="id-ID" sz="1600" dirty="0" smtClean="0"/>
              <a:t>   public void setNama(String nama) {</a:t>
            </a:r>
          </a:p>
          <a:p>
            <a:r>
              <a:rPr lang="id-ID" sz="1600" dirty="0" smtClean="0"/>
              <a:t>     this.nama = nama;}</a:t>
            </a:r>
          </a:p>
          <a:p>
            <a:r>
              <a:rPr lang="id-ID" sz="1600" dirty="0" smtClean="0"/>
              <a:t>   public void CetakGol(){</a:t>
            </a:r>
          </a:p>
          <a:p>
            <a:r>
              <a:rPr lang="id-ID" sz="1600" dirty="0" smtClean="0"/>
              <a:t>     System.out.println(nama + " cetak gol melalui sundulan kepala");}}</a:t>
            </a:r>
          </a:p>
          <a:p>
            <a:endParaRPr lang="id-ID" sz="1600" dirty="0" smtClean="0"/>
          </a:p>
          <a:p>
            <a:endParaRPr lang="id-ID" sz="1600" dirty="0" smtClean="0"/>
          </a:p>
          <a:p>
            <a:r>
              <a:rPr lang="id-ID" sz="1600" b="1" dirty="0" smtClean="0">
                <a:solidFill>
                  <a:srgbClr val="FF0000"/>
                </a:solidFill>
              </a:rPr>
              <a:t>package antarmuka;</a:t>
            </a:r>
          </a:p>
          <a:p>
            <a:r>
              <a:rPr lang="id-ID" sz="1600" b="1" dirty="0" smtClean="0">
                <a:solidFill>
                  <a:srgbClr val="FF0000"/>
                </a:solidFill>
              </a:rPr>
              <a:t>public class Antarmuka {</a:t>
            </a:r>
          </a:p>
          <a:p>
            <a:r>
              <a:rPr lang="id-ID" sz="1600" b="1" dirty="0" smtClean="0">
                <a:solidFill>
                  <a:srgbClr val="FF0000"/>
                </a:solidFill>
              </a:rPr>
              <a:t>    public static void main(String[] args) {</a:t>
            </a:r>
          </a:p>
          <a:p>
            <a:endParaRPr lang="id-ID" sz="1600" dirty="0" smtClean="0"/>
          </a:p>
          <a:p>
            <a:r>
              <a:rPr lang="id-ID" sz="1600" dirty="0" smtClean="0"/>
              <a:t>       ActionPemain ap1 = new ActionPemain(); </a:t>
            </a:r>
          </a:p>
          <a:p>
            <a:r>
              <a:rPr lang="id-ID" sz="1600" dirty="0" smtClean="0"/>
              <a:t>       ActionPemain ap2 = new ActionPemain(); </a:t>
            </a:r>
          </a:p>
          <a:p>
            <a:r>
              <a:rPr lang="id-ID" sz="1600" dirty="0" smtClean="0"/>
              <a:t>       Pemain1 p1 = new Pemain1();</a:t>
            </a:r>
          </a:p>
          <a:p>
            <a:r>
              <a:rPr lang="id-ID" sz="1600" dirty="0" smtClean="0"/>
              <a:t>       Pemain2 p2 = new Pemain2();</a:t>
            </a:r>
          </a:p>
          <a:p>
            <a:r>
              <a:rPr lang="id-ID" sz="1600" dirty="0" smtClean="0"/>
              <a:t>       p1.setNama("Martial");</a:t>
            </a:r>
          </a:p>
          <a:p>
            <a:r>
              <a:rPr lang="id-ID" sz="1600" dirty="0" smtClean="0"/>
              <a:t>       p2.setNama("Rooney");</a:t>
            </a:r>
          </a:p>
          <a:p>
            <a:r>
              <a:rPr lang="id-ID" sz="1600" dirty="0" smtClean="0"/>
              <a:t>       ap1.CetakGolFirstTime(p1);</a:t>
            </a:r>
          </a:p>
          <a:p>
            <a:r>
              <a:rPr lang="id-ID" sz="1600" dirty="0" smtClean="0"/>
              <a:t>       ap2.CetakGolFirstTime(p2);}}</a:t>
            </a:r>
          </a:p>
          <a:p>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71480"/>
            <a:ext cx="7429552" cy="369332"/>
          </a:xfrm>
          <a:prstGeom prst="rect">
            <a:avLst/>
          </a:prstGeom>
          <a:noFill/>
        </p:spPr>
        <p:txBody>
          <a:bodyPr wrap="square" rtlCol="0">
            <a:spAutoFit/>
          </a:bodyPr>
          <a:lstStyle/>
          <a:p>
            <a:pPr fontAlgn="base"/>
            <a:r>
              <a:rPr lang="id-ID" dirty="0" smtClean="0"/>
              <a:t>Perhatikan lagi contoh program di bawah ini :</a:t>
            </a:r>
            <a:endParaRPr lang="id-ID" sz="1600" dirty="0"/>
          </a:p>
        </p:txBody>
      </p:sp>
      <p:sp>
        <p:nvSpPr>
          <p:cNvPr id="5" name="TextBox 4"/>
          <p:cNvSpPr txBox="1"/>
          <p:nvPr/>
        </p:nvSpPr>
        <p:spPr>
          <a:xfrm>
            <a:off x="642910" y="1142984"/>
            <a:ext cx="8001056" cy="4801314"/>
          </a:xfrm>
          <a:prstGeom prst="rect">
            <a:avLst/>
          </a:prstGeom>
          <a:noFill/>
        </p:spPr>
        <p:txBody>
          <a:bodyPr wrap="square" rtlCol="0">
            <a:spAutoFit/>
          </a:bodyPr>
          <a:lstStyle/>
          <a:p>
            <a:r>
              <a:rPr lang="id-ID" sz="1600" b="1" dirty="0" smtClean="0">
                <a:solidFill>
                  <a:srgbClr val="FF0000"/>
                </a:solidFill>
              </a:rPr>
              <a:t>public interface Barang {</a:t>
            </a:r>
          </a:p>
          <a:p>
            <a:r>
              <a:rPr lang="id-ID" sz="1600" dirty="0" smtClean="0"/>
              <a:t>   public void setBarang(int kodeBarang, String namaBarang, float harga);}</a:t>
            </a:r>
          </a:p>
          <a:p>
            <a:endParaRPr lang="id-ID" i="1" dirty="0" smtClean="0"/>
          </a:p>
          <a:p>
            <a:r>
              <a:rPr lang="id-ID" sz="1600" b="1" dirty="0" smtClean="0">
                <a:solidFill>
                  <a:srgbClr val="FF0000"/>
                </a:solidFill>
              </a:rPr>
              <a:t>public class Customer {</a:t>
            </a:r>
          </a:p>
          <a:p>
            <a:r>
              <a:rPr lang="id-ID" sz="1600" dirty="0" smtClean="0"/>
              <a:t>    private int noId;</a:t>
            </a:r>
          </a:p>
          <a:p>
            <a:r>
              <a:rPr lang="id-ID" sz="1600" dirty="0" smtClean="0"/>
              <a:t>    private String nama;</a:t>
            </a:r>
          </a:p>
          <a:p>
            <a:r>
              <a:rPr lang="id-ID" sz="1600" dirty="0" smtClean="0"/>
              <a:t>    private String alamat;</a:t>
            </a:r>
          </a:p>
          <a:p>
            <a:r>
              <a:rPr lang="id-ID" sz="1600" dirty="0" smtClean="0"/>
              <a:t>    </a:t>
            </a:r>
          </a:p>
          <a:p>
            <a:r>
              <a:rPr lang="id-ID" sz="1600" dirty="0" smtClean="0"/>
              <a:t>    public Customer() {}</a:t>
            </a:r>
          </a:p>
          <a:p>
            <a:r>
              <a:rPr lang="id-ID" sz="1600" dirty="0" smtClean="0"/>
              <a:t>    public Customer(int noId, String nama, String alamat) {</a:t>
            </a:r>
          </a:p>
          <a:p>
            <a:r>
              <a:rPr lang="id-ID" sz="1600" dirty="0" smtClean="0"/>
              <a:t>      this.noId = noId;</a:t>
            </a:r>
          </a:p>
          <a:p>
            <a:r>
              <a:rPr lang="id-ID" sz="1600" dirty="0" smtClean="0"/>
              <a:t>      this.nama = nama;</a:t>
            </a:r>
          </a:p>
          <a:p>
            <a:r>
              <a:rPr lang="id-ID" sz="1600" dirty="0" smtClean="0"/>
              <a:t>      this.alamat = alamat; }</a:t>
            </a:r>
          </a:p>
          <a:p>
            <a:r>
              <a:rPr lang="id-ID" sz="1600" dirty="0" smtClean="0"/>
              <a:t>    </a:t>
            </a:r>
          </a:p>
          <a:p>
            <a:r>
              <a:rPr lang="id-ID" sz="1600" dirty="0" smtClean="0"/>
              <a:t>    public int getnoId() {</a:t>
            </a:r>
          </a:p>
          <a:p>
            <a:r>
              <a:rPr lang="id-ID" sz="1600" dirty="0" smtClean="0"/>
              <a:t>      return noId;}</a:t>
            </a:r>
          </a:p>
          <a:p>
            <a:r>
              <a:rPr lang="id-ID" sz="1600" dirty="0" smtClean="0"/>
              <a:t>    public void setnoId(int noId) {</a:t>
            </a:r>
          </a:p>
          <a:p>
            <a:r>
              <a:rPr lang="id-ID" sz="1600" dirty="0" smtClean="0"/>
              <a:t>      this.noId = noId;}             </a:t>
            </a:r>
          </a:p>
          <a:p>
            <a:r>
              <a:rPr lang="id-ID" sz="1600" dirty="0" smtClean="0"/>
              <a:t>   </a:t>
            </a:r>
            <a:endParaRPr lang="id-ID"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642918"/>
            <a:ext cx="7500990" cy="5539978"/>
          </a:xfrm>
          <a:prstGeom prst="rect">
            <a:avLst/>
          </a:prstGeom>
          <a:noFill/>
        </p:spPr>
        <p:txBody>
          <a:bodyPr wrap="square" rtlCol="0">
            <a:spAutoFit/>
          </a:bodyPr>
          <a:lstStyle/>
          <a:p>
            <a:r>
              <a:rPr lang="id-ID" sz="1600" dirty="0" smtClean="0"/>
              <a:t> public String getNama() {</a:t>
            </a:r>
          </a:p>
          <a:p>
            <a:r>
              <a:rPr lang="id-ID" sz="1600" dirty="0" smtClean="0"/>
              <a:t>        return nama;}</a:t>
            </a:r>
          </a:p>
          <a:p>
            <a:r>
              <a:rPr lang="id-ID" sz="1600" dirty="0" smtClean="0"/>
              <a:t>    public void setNama(String nama){</a:t>
            </a:r>
          </a:p>
          <a:p>
            <a:r>
              <a:rPr lang="id-ID" sz="1600" dirty="0" smtClean="0"/>
              <a:t>        this.nama = nama;}</a:t>
            </a:r>
          </a:p>
          <a:p>
            <a:r>
              <a:rPr lang="id-ID" sz="1600" dirty="0" smtClean="0"/>
              <a:t>    </a:t>
            </a:r>
          </a:p>
          <a:p>
            <a:r>
              <a:rPr lang="id-ID" sz="1600" dirty="0" smtClean="0"/>
              <a:t>    public String getAlamat() {</a:t>
            </a:r>
          </a:p>
          <a:p>
            <a:r>
              <a:rPr lang="id-ID" sz="1600" dirty="0" smtClean="0"/>
              <a:t>        return alamat;}</a:t>
            </a:r>
          </a:p>
          <a:p>
            <a:r>
              <a:rPr lang="id-ID" sz="1600" dirty="0" smtClean="0"/>
              <a:t>    public void setAlamat(String alamat){</a:t>
            </a:r>
          </a:p>
          <a:p>
            <a:r>
              <a:rPr lang="id-ID" sz="1600" dirty="0" smtClean="0"/>
              <a:t>        this.alamat = alamat;}}</a:t>
            </a:r>
          </a:p>
          <a:p>
            <a:endParaRPr lang="id-ID" sz="1600" dirty="0" smtClean="0"/>
          </a:p>
          <a:p>
            <a:r>
              <a:rPr lang="id-ID" sz="1600" b="1" dirty="0" smtClean="0">
                <a:solidFill>
                  <a:srgbClr val="FF0000"/>
                </a:solidFill>
              </a:rPr>
              <a:t>public class Transaksi extends Customer implements Barang {</a:t>
            </a:r>
          </a:p>
          <a:p>
            <a:r>
              <a:rPr lang="id-ID" sz="1600" dirty="0" smtClean="0"/>
              <a:t>    private int kodeBarang;</a:t>
            </a:r>
          </a:p>
          <a:p>
            <a:r>
              <a:rPr lang="id-ID" sz="1600" dirty="0" smtClean="0"/>
              <a:t>    private String namaBarang;</a:t>
            </a:r>
          </a:p>
          <a:p>
            <a:r>
              <a:rPr lang="id-ID" sz="1600" dirty="0" smtClean="0"/>
              <a:t>    private float harga;</a:t>
            </a:r>
          </a:p>
          <a:p>
            <a:r>
              <a:rPr lang="id-ID" sz="1600" dirty="0" smtClean="0"/>
              <a:t>    private int kodeTransaksi;</a:t>
            </a:r>
          </a:p>
          <a:p>
            <a:r>
              <a:rPr lang="id-ID" sz="1600" dirty="0" smtClean="0"/>
              <a:t>    private int banyak;</a:t>
            </a:r>
          </a:p>
          <a:p>
            <a:r>
              <a:rPr lang="id-ID" sz="1600" dirty="0" smtClean="0"/>
              <a:t>    </a:t>
            </a:r>
          </a:p>
          <a:p>
            <a:r>
              <a:rPr lang="id-ID" sz="1600" dirty="0" smtClean="0"/>
              <a:t>    public Transaksi() {}</a:t>
            </a:r>
          </a:p>
          <a:p>
            <a:endParaRPr lang="id-ID" sz="1600" dirty="0" smtClean="0"/>
          </a:p>
          <a:p>
            <a:r>
              <a:rPr lang="id-ID" sz="1600" dirty="0" smtClean="0"/>
              <a:t>    public Transaksi(int noId, String nama, String alamat) {</a:t>
            </a:r>
          </a:p>
          <a:p>
            <a:r>
              <a:rPr lang="id-ID" sz="1600" dirty="0" smtClean="0"/>
              <a:t>        super(noId, nama, alamat);} </a:t>
            </a:r>
          </a:p>
          <a:p>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1643050"/>
            <a:ext cx="7858180" cy="3046988"/>
          </a:xfrm>
          <a:prstGeom prst="rect">
            <a:avLst/>
          </a:prstGeom>
          <a:noFill/>
        </p:spPr>
        <p:txBody>
          <a:bodyPr wrap="square" rtlCol="0">
            <a:spAutoFit/>
          </a:bodyPr>
          <a:lstStyle/>
          <a:p>
            <a:r>
              <a:rPr lang="id-ID" sz="2400" dirty="0" smtClean="0"/>
              <a:t>Inheritance atau pewarisan adalah salah satu konsep </a:t>
            </a:r>
            <a:r>
              <a:rPr lang="id-ID" sz="2400" dirty="0" smtClean="0"/>
              <a:t>OOP</a:t>
            </a:r>
          </a:p>
          <a:p>
            <a:endParaRPr lang="id-ID" sz="2400" dirty="0" smtClean="0"/>
          </a:p>
          <a:p>
            <a:r>
              <a:rPr lang="id-ID" sz="2400" dirty="0" smtClean="0"/>
              <a:t>Dalam </a:t>
            </a:r>
            <a:r>
              <a:rPr lang="id-ID" sz="2400" dirty="0" smtClean="0"/>
              <a:t>suatu inheritance syarat yang harus ada adalah anak class dan induk class serta sesuatu yang menghubungkan antara anak class dan induk class </a:t>
            </a:r>
            <a:r>
              <a:rPr lang="id-ID" sz="2400" dirty="0" smtClean="0"/>
              <a:t>tersebut.</a:t>
            </a:r>
            <a:endParaRPr lang="id-ID" sz="2400" dirty="0" smtClean="0"/>
          </a:p>
          <a:p>
            <a:r>
              <a:rPr lang="id-ID" sz="2400" dirty="0" smtClean="0"/>
              <a:t> </a:t>
            </a:r>
            <a:endParaRPr lang="id-ID" dirty="0"/>
          </a:p>
        </p:txBody>
      </p:sp>
      <p:sp>
        <p:nvSpPr>
          <p:cNvPr id="7" name="TextBox 6"/>
          <p:cNvSpPr txBox="1"/>
          <p:nvPr/>
        </p:nvSpPr>
        <p:spPr>
          <a:xfrm>
            <a:off x="714348" y="642918"/>
            <a:ext cx="7643866" cy="523220"/>
          </a:xfrm>
          <a:prstGeom prst="rect">
            <a:avLst/>
          </a:prstGeom>
          <a:noFill/>
        </p:spPr>
        <p:txBody>
          <a:bodyPr wrap="square" rtlCol="0">
            <a:spAutoFit/>
          </a:bodyPr>
          <a:lstStyle/>
          <a:p>
            <a:r>
              <a:rPr lang="id-ID" sz="2800" b="1" dirty="0" smtClean="0"/>
              <a:t>Inheritance</a:t>
            </a:r>
            <a:endParaRPr lang="id-ID"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71480"/>
            <a:ext cx="7929618" cy="5509200"/>
          </a:xfrm>
          <a:prstGeom prst="rect">
            <a:avLst/>
          </a:prstGeom>
          <a:noFill/>
        </p:spPr>
        <p:txBody>
          <a:bodyPr wrap="square" rtlCol="0">
            <a:spAutoFit/>
          </a:bodyPr>
          <a:lstStyle/>
          <a:p>
            <a:r>
              <a:rPr lang="id-ID" sz="1600" dirty="0" smtClean="0"/>
              <a:t>    public void setTransaksi(int kodeTransaksi, int banyak) {</a:t>
            </a:r>
          </a:p>
          <a:p>
            <a:r>
              <a:rPr lang="id-ID" sz="1600" dirty="0" smtClean="0"/>
              <a:t>       this.kodeTransaksi = kodeTransaksi; </a:t>
            </a:r>
          </a:p>
          <a:p>
            <a:r>
              <a:rPr lang="id-ID" sz="1600" dirty="0" smtClean="0"/>
              <a:t>       this.banyak = banyak;}</a:t>
            </a:r>
          </a:p>
          <a:p>
            <a:r>
              <a:rPr lang="id-ID" sz="1600" dirty="0" smtClean="0"/>
              <a:t>    </a:t>
            </a:r>
          </a:p>
          <a:p>
            <a:r>
              <a:rPr lang="id-ID" sz="1600" dirty="0" smtClean="0"/>
              <a:t>    public float totalTransaksi() {</a:t>
            </a:r>
          </a:p>
          <a:p>
            <a:r>
              <a:rPr lang="id-ID" sz="1600" dirty="0" smtClean="0"/>
              <a:t>        return (banyak*harga);}</a:t>
            </a:r>
          </a:p>
          <a:p>
            <a:r>
              <a:rPr lang="id-ID" sz="1600" dirty="0" smtClean="0"/>
              <a:t>    </a:t>
            </a:r>
          </a:p>
          <a:p>
            <a:r>
              <a:rPr lang="id-ID" sz="1600" dirty="0" smtClean="0"/>
              <a:t>    public void setBarang(int kodeBarang, String namaBarang, float harga){</a:t>
            </a:r>
          </a:p>
          <a:p>
            <a:r>
              <a:rPr lang="id-ID" sz="1600" dirty="0" smtClean="0"/>
              <a:t>        this.kodeBarang = kodeBarang;</a:t>
            </a:r>
          </a:p>
          <a:p>
            <a:r>
              <a:rPr lang="id-ID" sz="1600" dirty="0" smtClean="0"/>
              <a:t>        this.namaBarang = namaBarang;</a:t>
            </a:r>
          </a:p>
          <a:p>
            <a:r>
              <a:rPr lang="id-ID" sz="1600" dirty="0" smtClean="0"/>
              <a:t>        this.harga = harga;}</a:t>
            </a:r>
          </a:p>
          <a:p>
            <a:r>
              <a:rPr lang="id-ID" sz="1600" dirty="0" smtClean="0"/>
              <a:t>    </a:t>
            </a:r>
          </a:p>
          <a:p>
            <a:r>
              <a:rPr lang="id-ID" sz="1600" dirty="0" smtClean="0"/>
              <a:t>    public void cetakStruk() {</a:t>
            </a:r>
          </a:p>
          <a:p>
            <a:r>
              <a:rPr lang="id-ID" sz="1600" dirty="0" smtClean="0"/>
              <a:t>       System.out.println("ID Pembelinya : "+super.getnoId());</a:t>
            </a:r>
          </a:p>
          <a:p>
            <a:r>
              <a:rPr lang="id-ID" sz="1600" dirty="0" smtClean="0"/>
              <a:t>       System.out.println("Nama Pembelinya : "+super.getNama());</a:t>
            </a:r>
          </a:p>
          <a:p>
            <a:r>
              <a:rPr lang="id-ID" sz="1600" dirty="0" smtClean="0"/>
              <a:t>       System.out.println("Alamat Pembelinya : "+super.getAlamat());</a:t>
            </a:r>
          </a:p>
          <a:p>
            <a:r>
              <a:rPr lang="id-ID" sz="1600" dirty="0" smtClean="0"/>
              <a:t>       System.out.println("Kode Barangnya : "+kodeBarang);</a:t>
            </a:r>
          </a:p>
          <a:p>
            <a:r>
              <a:rPr lang="id-ID" sz="1600" dirty="0" smtClean="0"/>
              <a:t>       System.out.println("Nama Barangnya : "+namaBarang);</a:t>
            </a:r>
          </a:p>
          <a:p>
            <a:r>
              <a:rPr lang="id-ID" sz="1600" dirty="0" smtClean="0"/>
              <a:t>       System.out.println("Harga Barangnya : "+harga);</a:t>
            </a:r>
          </a:p>
          <a:p>
            <a:r>
              <a:rPr lang="id-ID" sz="1600" dirty="0" smtClean="0"/>
              <a:t>       System.out.println("Kode Transaksinya : "+kodeTransaksi);</a:t>
            </a:r>
          </a:p>
          <a:p>
            <a:r>
              <a:rPr lang="id-ID" sz="1600" dirty="0" smtClean="0"/>
              <a:t>       System.out.println("Banyaknya Barang : "+banyak);</a:t>
            </a:r>
          </a:p>
          <a:p>
            <a:r>
              <a:rPr lang="id-ID" sz="1600" dirty="0" smtClean="0"/>
              <a:t>       System.out.println("Total Transaksi : "+totalTransaksi());}}</a:t>
            </a:r>
            <a:endParaRPr lang="id-ID"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714356"/>
            <a:ext cx="7858180" cy="5755422"/>
          </a:xfrm>
          <a:prstGeom prst="rect">
            <a:avLst/>
          </a:prstGeom>
          <a:noFill/>
        </p:spPr>
        <p:txBody>
          <a:bodyPr wrap="square" rtlCol="0">
            <a:spAutoFit/>
          </a:bodyPr>
          <a:lstStyle/>
          <a:p>
            <a:r>
              <a:rPr lang="id-ID" sz="1600" dirty="0" smtClean="0"/>
              <a:t>package nyobainterface;</a:t>
            </a:r>
          </a:p>
          <a:p>
            <a:endParaRPr lang="id-ID" sz="1600" dirty="0" smtClean="0"/>
          </a:p>
          <a:p>
            <a:r>
              <a:rPr lang="id-ID" sz="1600" b="1" dirty="0" smtClean="0">
                <a:solidFill>
                  <a:srgbClr val="FF0000"/>
                </a:solidFill>
              </a:rPr>
              <a:t>public class NyobaInterface {</a:t>
            </a:r>
          </a:p>
          <a:p>
            <a:r>
              <a:rPr lang="id-ID" sz="1600" b="1" dirty="0" smtClean="0">
                <a:solidFill>
                  <a:srgbClr val="FF0000"/>
                </a:solidFill>
              </a:rPr>
              <a:t>    public static void main(String[] args) {</a:t>
            </a:r>
          </a:p>
          <a:p>
            <a:endParaRPr lang="id-ID" sz="1600" dirty="0" smtClean="0"/>
          </a:p>
          <a:p>
            <a:r>
              <a:rPr lang="id-ID" sz="1600" dirty="0" smtClean="0"/>
              <a:t>      int tempNoId = 0;</a:t>
            </a:r>
          </a:p>
          <a:p>
            <a:r>
              <a:rPr lang="id-ID" sz="1600" dirty="0" smtClean="0"/>
              <a:t>      String tempNama = "";</a:t>
            </a:r>
          </a:p>
          <a:p>
            <a:r>
              <a:rPr lang="id-ID" sz="1600" dirty="0" smtClean="0"/>
              <a:t>      String tempAlamat ="";</a:t>
            </a:r>
          </a:p>
          <a:p>
            <a:r>
              <a:rPr lang="id-ID" sz="1600" dirty="0" smtClean="0"/>
              <a:t>      int tempKodeBarang = 0;</a:t>
            </a:r>
          </a:p>
          <a:p>
            <a:r>
              <a:rPr lang="id-ID" sz="1600" dirty="0" smtClean="0"/>
              <a:t>      int tempHarga = 0;</a:t>
            </a:r>
          </a:p>
          <a:p>
            <a:r>
              <a:rPr lang="id-ID" sz="1600" dirty="0" smtClean="0"/>
              <a:t>      String tempNamaBarang = "";</a:t>
            </a:r>
          </a:p>
          <a:p>
            <a:r>
              <a:rPr lang="id-ID" sz="1600" dirty="0" smtClean="0"/>
              <a:t>      int tempKodeTransaksi = 0;</a:t>
            </a:r>
          </a:p>
          <a:p>
            <a:r>
              <a:rPr lang="id-ID" sz="1600" dirty="0" smtClean="0"/>
              <a:t>      int tempBanyak = 0;</a:t>
            </a:r>
          </a:p>
          <a:p>
            <a:r>
              <a:rPr lang="id-ID" sz="1600" dirty="0" smtClean="0"/>
              <a:t>      </a:t>
            </a:r>
          </a:p>
          <a:p>
            <a:r>
              <a:rPr lang="id-ID" sz="1600" dirty="0" smtClean="0"/>
              <a:t>      tempNoId = 7;</a:t>
            </a:r>
          </a:p>
          <a:p>
            <a:r>
              <a:rPr lang="id-ID" sz="1600" dirty="0" smtClean="0"/>
              <a:t>      tempNama = "Martial";</a:t>
            </a:r>
          </a:p>
          <a:p>
            <a:r>
              <a:rPr lang="id-ID" sz="1600" dirty="0" smtClean="0"/>
              <a:t>      tempAlamat = "Banjaran";</a:t>
            </a:r>
          </a:p>
          <a:p>
            <a:r>
              <a:rPr lang="id-ID" sz="1600" dirty="0" smtClean="0"/>
              <a:t>      tempKodeBarang = 123;</a:t>
            </a:r>
          </a:p>
          <a:p>
            <a:r>
              <a:rPr lang="id-ID" sz="1600" dirty="0" smtClean="0"/>
              <a:t>      tempNamaBarang = "Komputer";</a:t>
            </a:r>
          </a:p>
          <a:p>
            <a:r>
              <a:rPr lang="id-ID" sz="1600" dirty="0" smtClean="0"/>
              <a:t>      tempHarga = 10000;</a:t>
            </a:r>
          </a:p>
          <a:p>
            <a:r>
              <a:rPr lang="id-ID" sz="1600" dirty="0" smtClean="0"/>
              <a:t>      tempKodeTransaksi = 500;</a:t>
            </a:r>
          </a:p>
          <a:p>
            <a:r>
              <a:rPr lang="id-ID" sz="1600" dirty="0" smtClean="0"/>
              <a:t>      tempBanyak = 2;     </a:t>
            </a:r>
          </a:p>
          <a:p>
            <a:r>
              <a:rPr lang="id-ID" sz="1600" dirty="0" smtClean="0"/>
              <a:t>     </a:t>
            </a:r>
            <a:endParaRPr lang="id-ID"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714356"/>
            <a:ext cx="7858180" cy="1600438"/>
          </a:xfrm>
          <a:prstGeom prst="rect">
            <a:avLst/>
          </a:prstGeom>
          <a:noFill/>
        </p:spPr>
        <p:txBody>
          <a:bodyPr wrap="square" rtlCol="0">
            <a:spAutoFit/>
          </a:bodyPr>
          <a:lstStyle/>
          <a:p>
            <a:r>
              <a:rPr lang="id-ID" dirty="0" smtClean="0"/>
              <a:t>    </a:t>
            </a:r>
            <a:r>
              <a:rPr lang="id-ID" sz="1600" dirty="0" smtClean="0"/>
              <a:t>Transaksi t = new Transaksi(tempNoId, tempNama, tempAlamat);</a:t>
            </a:r>
          </a:p>
          <a:p>
            <a:r>
              <a:rPr lang="id-ID" sz="1600" dirty="0" smtClean="0"/>
              <a:t>     t.setBarang(tempKodeBarang, tempNamaBarang, tempHarga);</a:t>
            </a:r>
          </a:p>
          <a:p>
            <a:r>
              <a:rPr lang="id-ID" sz="1600" dirty="0" smtClean="0"/>
              <a:t>     t.setTransaksi(tempKodeTransaksi, tempBanyak);</a:t>
            </a:r>
          </a:p>
          <a:p>
            <a:r>
              <a:rPr lang="id-ID" sz="1600" dirty="0" smtClean="0"/>
              <a:t>     t.cetakStruk();</a:t>
            </a:r>
          </a:p>
          <a:p>
            <a:r>
              <a:rPr lang="id-ID" sz="1600" dirty="0" smtClean="0"/>
              <a:t>   }</a:t>
            </a:r>
          </a:p>
          <a:p>
            <a:r>
              <a:rPr lang="id-ID" sz="1600" dirty="0" smtClean="0"/>
              <a:t>}</a:t>
            </a:r>
            <a:endParaRPr lang="id-ID" dirty="0"/>
          </a:p>
        </p:txBody>
      </p:sp>
      <p:sp>
        <p:nvSpPr>
          <p:cNvPr id="3" name="TextBox 2"/>
          <p:cNvSpPr txBox="1"/>
          <p:nvPr/>
        </p:nvSpPr>
        <p:spPr>
          <a:xfrm>
            <a:off x="1214414" y="3500438"/>
            <a:ext cx="6643734" cy="646331"/>
          </a:xfrm>
          <a:prstGeom prst="rect">
            <a:avLst/>
          </a:prstGeom>
          <a:noFill/>
        </p:spPr>
        <p:txBody>
          <a:bodyPr wrap="square" rtlCol="0">
            <a:spAutoFit/>
          </a:bodyPr>
          <a:lstStyle/>
          <a:p>
            <a:r>
              <a:rPr lang="id-ID" i="1" dirty="0" smtClean="0"/>
              <a:t>Sempurnakan program di atas menggunakan konsep Interface....Mangga...!!!</a:t>
            </a:r>
            <a:endParaRPr lang="id-ID"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28794" y="3429000"/>
            <a:ext cx="4429156" cy="584775"/>
          </a:xfrm>
          <a:prstGeom prst="rect">
            <a:avLst/>
          </a:prstGeom>
          <a:noFill/>
        </p:spPr>
        <p:txBody>
          <a:bodyPr wrap="square" rtlCol="0">
            <a:spAutoFit/>
          </a:bodyPr>
          <a:lstStyle/>
          <a:p>
            <a:pPr algn="ctr"/>
            <a:r>
              <a:rPr lang="id-ID" sz="3200" b="1" dirty="0" smtClean="0">
                <a:latin typeface="Chiller" pitchFamily="82" charset="0"/>
              </a:rPr>
              <a:t>Selamat Ngoding</a:t>
            </a:r>
            <a:endParaRPr lang="id-ID" sz="3200" b="1" dirty="0">
              <a:latin typeface="Chiller" pitchFamily="82" charset="0"/>
            </a:endParaRPr>
          </a:p>
        </p:txBody>
      </p:sp>
      <p:pic>
        <p:nvPicPr>
          <p:cNvPr id="1026" name="Picture 2" descr="D:\D3 IF TEL-U\ngajar\Semester Ganjil 1516\OOP\belajar komputer.gif"/>
          <p:cNvPicPr>
            <a:picLocks noChangeAspect="1" noChangeArrowheads="1" noCrop="1"/>
          </p:cNvPicPr>
          <p:nvPr/>
        </p:nvPicPr>
        <p:blipFill>
          <a:blip r:embed="rId2"/>
          <a:srcRect/>
          <a:stretch>
            <a:fillRect/>
          </a:stretch>
        </p:blipFill>
        <p:spPr bwMode="auto">
          <a:xfrm>
            <a:off x="3239520" y="968678"/>
            <a:ext cx="2286016" cy="2143140"/>
          </a:xfrm>
          <a:prstGeom prst="rect">
            <a:avLst/>
          </a:prstGeom>
          <a:noFill/>
        </p:spPr>
      </p:pic>
      <p:pic>
        <p:nvPicPr>
          <p:cNvPr id="1027" name="Picture 3" descr="D:\D3 IF TEL-U\ngajar\Semester Ganjil 1516\OOP\logo java bergerak2.gif"/>
          <p:cNvPicPr>
            <a:picLocks noChangeAspect="1" noChangeArrowheads="1" noCrop="1"/>
          </p:cNvPicPr>
          <p:nvPr/>
        </p:nvPicPr>
        <p:blipFill>
          <a:blip r:embed="rId3"/>
          <a:srcRect/>
          <a:stretch>
            <a:fillRect/>
          </a:stretch>
        </p:blipFill>
        <p:spPr bwMode="auto">
          <a:xfrm>
            <a:off x="5429256" y="3071810"/>
            <a:ext cx="1357322" cy="132873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428604"/>
            <a:ext cx="7786742" cy="369332"/>
          </a:xfrm>
          <a:prstGeom prst="rect">
            <a:avLst/>
          </a:prstGeom>
          <a:noFill/>
        </p:spPr>
        <p:txBody>
          <a:bodyPr wrap="square" rtlCol="0">
            <a:spAutoFit/>
          </a:bodyPr>
          <a:lstStyle/>
          <a:p>
            <a:r>
              <a:rPr lang="id-ID" dirty="0" smtClean="0"/>
              <a:t>Contoh program :</a:t>
            </a:r>
            <a:endParaRPr lang="id-ID" dirty="0"/>
          </a:p>
        </p:txBody>
      </p:sp>
      <p:sp>
        <p:nvSpPr>
          <p:cNvPr id="6" name="TextBox 5"/>
          <p:cNvSpPr txBox="1"/>
          <p:nvPr/>
        </p:nvSpPr>
        <p:spPr>
          <a:xfrm>
            <a:off x="500034" y="928670"/>
            <a:ext cx="8215370" cy="3693319"/>
          </a:xfrm>
          <a:prstGeom prst="rect">
            <a:avLst/>
          </a:prstGeom>
          <a:noFill/>
        </p:spPr>
        <p:txBody>
          <a:bodyPr wrap="square" rtlCol="0">
            <a:spAutoFit/>
          </a:bodyPr>
          <a:lstStyle/>
          <a:p>
            <a:r>
              <a:rPr lang="id-ID" b="1" dirty="0" smtClean="0">
                <a:solidFill>
                  <a:srgbClr val="FF0000"/>
                </a:solidFill>
              </a:rPr>
              <a:t>public class ContohInheritance {</a:t>
            </a:r>
          </a:p>
          <a:p>
            <a:r>
              <a:rPr lang="id-ID" b="1" dirty="0" smtClean="0">
                <a:solidFill>
                  <a:srgbClr val="FF0000"/>
                </a:solidFill>
              </a:rPr>
              <a:t>    </a:t>
            </a:r>
            <a:r>
              <a:rPr lang="id-ID" b="1" dirty="0" smtClean="0">
                <a:solidFill>
                  <a:srgbClr val="FF0000"/>
                </a:solidFill>
              </a:rPr>
              <a:t>public static void main(String[] args) {</a:t>
            </a:r>
          </a:p>
          <a:p>
            <a:r>
              <a:rPr lang="id-ID" dirty="0" smtClean="0"/>
              <a:t>      pemain p = new pemain();</a:t>
            </a:r>
          </a:p>
          <a:p>
            <a:r>
              <a:rPr lang="id-ID" dirty="0" smtClean="0"/>
              <a:t>      p.setnama("Rashford");</a:t>
            </a:r>
          </a:p>
          <a:p>
            <a:r>
              <a:rPr lang="id-ID" dirty="0" smtClean="0"/>
              <a:t>      p.setposisi("striker");</a:t>
            </a:r>
          </a:p>
          <a:p>
            <a:r>
              <a:rPr lang="id-ID" dirty="0" smtClean="0"/>
              <a:t>      p.setgaji();  </a:t>
            </a:r>
          </a:p>
          <a:p>
            <a:r>
              <a:rPr lang="id-ID" dirty="0" smtClean="0"/>
              <a:t>      </a:t>
            </a:r>
          </a:p>
          <a:p>
            <a:r>
              <a:rPr lang="id-ID" dirty="0" smtClean="0"/>
              <a:t>      System.out.println("Nama pemain : " + p.getnama());</a:t>
            </a:r>
          </a:p>
          <a:p>
            <a:r>
              <a:rPr lang="id-ID" dirty="0" smtClean="0"/>
              <a:t>      System.out.println("Posisi pemain : " + p.getposisi());</a:t>
            </a:r>
          </a:p>
          <a:p>
            <a:r>
              <a:rPr lang="id-ID" dirty="0" smtClean="0"/>
              <a:t>      System.out.println("Gaji pemain : " + p.getgaji());</a:t>
            </a:r>
          </a:p>
          <a:p>
            <a:r>
              <a:rPr lang="id-ID" dirty="0" smtClean="0"/>
              <a:t>    }</a:t>
            </a:r>
          </a:p>
          <a:p>
            <a:r>
              <a:rPr lang="id-ID" dirty="0" smtClean="0"/>
              <a:t>}</a:t>
            </a:r>
          </a:p>
          <a:p>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394692"/>
            <a:ext cx="8072494" cy="6463308"/>
          </a:xfrm>
          <a:prstGeom prst="rect">
            <a:avLst/>
          </a:prstGeom>
          <a:noFill/>
        </p:spPr>
        <p:txBody>
          <a:bodyPr wrap="square" rtlCol="0">
            <a:spAutoFit/>
          </a:bodyPr>
          <a:lstStyle/>
          <a:p>
            <a:r>
              <a:rPr lang="id-ID" b="1" dirty="0" smtClean="0">
                <a:solidFill>
                  <a:srgbClr val="FF0000"/>
                </a:solidFill>
              </a:rPr>
              <a:t>public class manusia </a:t>
            </a:r>
            <a:r>
              <a:rPr lang="id-ID" b="1" dirty="0" smtClean="0">
                <a:solidFill>
                  <a:srgbClr val="FF0000"/>
                </a:solidFill>
              </a:rPr>
              <a:t>{</a:t>
            </a:r>
          </a:p>
          <a:p>
            <a:r>
              <a:rPr lang="id-ID" dirty="0" smtClean="0"/>
              <a:t>  </a:t>
            </a:r>
            <a:r>
              <a:rPr lang="id-ID" dirty="0" smtClean="0"/>
              <a:t>private String nama;</a:t>
            </a:r>
          </a:p>
          <a:p>
            <a:r>
              <a:rPr lang="id-ID" dirty="0" smtClean="0"/>
              <a:t>  public String getnama(){</a:t>
            </a:r>
          </a:p>
          <a:p>
            <a:r>
              <a:rPr lang="id-ID" dirty="0" smtClean="0"/>
              <a:t>    return nama;}</a:t>
            </a:r>
          </a:p>
          <a:p>
            <a:r>
              <a:rPr lang="id-ID" dirty="0" smtClean="0"/>
              <a:t>  </a:t>
            </a:r>
            <a:r>
              <a:rPr lang="id-ID" dirty="0" smtClean="0"/>
              <a:t>public void setnama(String nama){</a:t>
            </a:r>
          </a:p>
          <a:p>
            <a:r>
              <a:rPr lang="id-ID" dirty="0" smtClean="0"/>
              <a:t>    this.nama = nama</a:t>
            </a:r>
            <a:r>
              <a:rPr lang="id-ID" dirty="0" smtClean="0"/>
              <a:t>;}}</a:t>
            </a:r>
          </a:p>
          <a:p>
            <a:endParaRPr lang="id-ID" dirty="0" smtClean="0"/>
          </a:p>
          <a:p>
            <a:r>
              <a:rPr lang="id-ID" b="1" dirty="0" smtClean="0">
                <a:solidFill>
                  <a:srgbClr val="FF0000"/>
                </a:solidFill>
              </a:rPr>
              <a:t>public class pemain extends manusia {</a:t>
            </a:r>
          </a:p>
          <a:p>
            <a:r>
              <a:rPr lang="id-ID" dirty="0" smtClean="0"/>
              <a:t>  private String posisi</a:t>
            </a:r>
            <a:r>
              <a:rPr lang="id-ID" dirty="0" smtClean="0"/>
              <a:t>;  </a:t>
            </a:r>
            <a:r>
              <a:rPr lang="id-ID" dirty="0" smtClean="0"/>
              <a:t>private double gaji;</a:t>
            </a:r>
          </a:p>
          <a:p>
            <a:r>
              <a:rPr lang="id-ID" dirty="0" smtClean="0"/>
              <a:t>  </a:t>
            </a:r>
            <a:r>
              <a:rPr lang="id-ID" dirty="0" smtClean="0"/>
              <a:t>public </a:t>
            </a:r>
            <a:r>
              <a:rPr lang="id-ID" dirty="0" smtClean="0"/>
              <a:t>double getgaji(){</a:t>
            </a:r>
          </a:p>
          <a:p>
            <a:r>
              <a:rPr lang="id-ID" dirty="0" smtClean="0"/>
              <a:t>    return gaji;}</a:t>
            </a:r>
          </a:p>
          <a:p>
            <a:r>
              <a:rPr lang="id-ID" dirty="0" smtClean="0"/>
              <a:t>  </a:t>
            </a:r>
            <a:r>
              <a:rPr lang="id-ID" dirty="0" smtClean="0"/>
              <a:t>public void setgaji() {</a:t>
            </a:r>
          </a:p>
          <a:p>
            <a:r>
              <a:rPr lang="id-ID" dirty="0" smtClean="0"/>
              <a:t>     if (posisi.equals("striker")){</a:t>
            </a:r>
          </a:p>
          <a:p>
            <a:r>
              <a:rPr lang="id-ID" dirty="0" smtClean="0"/>
              <a:t>        gaji = 1700000000;}</a:t>
            </a:r>
          </a:p>
          <a:p>
            <a:r>
              <a:rPr lang="id-ID" dirty="0" smtClean="0"/>
              <a:t>     else if (posisi.equals("center back")){</a:t>
            </a:r>
          </a:p>
          <a:p>
            <a:r>
              <a:rPr lang="id-ID" dirty="0" smtClean="0"/>
              <a:t>        gaji = 170000000;}</a:t>
            </a:r>
          </a:p>
          <a:p>
            <a:r>
              <a:rPr lang="id-ID" dirty="0" smtClean="0"/>
              <a:t>     else {gaji = 17000000;</a:t>
            </a:r>
          </a:p>
          <a:p>
            <a:r>
              <a:rPr lang="id-ID" dirty="0" smtClean="0"/>
              <a:t>          System.out.println("Kiper</a:t>
            </a:r>
            <a:r>
              <a:rPr lang="id-ID" dirty="0" smtClean="0"/>
              <a:t>");}</a:t>
            </a:r>
            <a:endParaRPr lang="id-ID" dirty="0" smtClean="0"/>
          </a:p>
          <a:p>
            <a:r>
              <a:rPr lang="id-ID" dirty="0" smtClean="0"/>
              <a:t>  </a:t>
            </a:r>
            <a:r>
              <a:rPr lang="id-ID" dirty="0" smtClean="0"/>
              <a:t>public </a:t>
            </a:r>
            <a:r>
              <a:rPr lang="id-ID" dirty="0" smtClean="0"/>
              <a:t>String getposisi(){</a:t>
            </a:r>
          </a:p>
          <a:p>
            <a:r>
              <a:rPr lang="id-ID" dirty="0" smtClean="0"/>
              <a:t>     return posisi;}</a:t>
            </a:r>
          </a:p>
          <a:p>
            <a:r>
              <a:rPr lang="id-ID" dirty="0" smtClean="0"/>
              <a:t>  </a:t>
            </a:r>
            <a:r>
              <a:rPr lang="id-ID" dirty="0" smtClean="0"/>
              <a:t>public </a:t>
            </a:r>
            <a:r>
              <a:rPr lang="id-ID" dirty="0" smtClean="0"/>
              <a:t>void setposisi(String posisi){</a:t>
            </a:r>
          </a:p>
          <a:p>
            <a:r>
              <a:rPr lang="id-ID" dirty="0" smtClean="0"/>
              <a:t>     this.posisi = posisi;} </a:t>
            </a:r>
            <a:r>
              <a:rPr lang="id-ID" dirty="0" smtClean="0"/>
              <a:t>}</a:t>
            </a:r>
            <a:endParaRPr lang="id-ID" dirty="0" smtClean="0"/>
          </a:p>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428604"/>
            <a:ext cx="8072494" cy="369332"/>
          </a:xfrm>
          <a:prstGeom prst="rect">
            <a:avLst/>
          </a:prstGeom>
          <a:noFill/>
        </p:spPr>
        <p:txBody>
          <a:bodyPr wrap="square" rtlCol="0">
            <a:spAutoFit/>
          </a:bodyPr>
          <a:lstStyle/>
          <a:p>
            <a:r>
              <a:rPr lang="id-ID" dirty="0" smtClean="0"/>
              <a:t>Contoh Inheritance lagi...</a:t>
            </a:r>
            <a:endParaRPr lang="id-ID" dirty="0"/>
          </a:p>
        </p:txBody>
      </p:sp>
      <p:sp>
        <p:nvSpPr>
          <p:cNvPr id="5" name="TextBox 4"/>
          <p:cNvSpPr txBox="1"/>
          <p:nvPr/>
        </p:nvSpPr>
        <p:spPr>
          <a:xfrm>
            <a:off x="428596" y="857232"/>
            <a:ext cx="8143932" cy="5632311"/>
          </a:xfrm>
          <a:prstGeom prst="rect">
            <a:avLst/>
          </a:prstGeom>
          <a:noFill/>
        </p:spPr>
        <p:txBody>
          <a:bodyPr wrap="square" rtlCol="0">
            <a:spAutoFit/>
          </a:bodyPr>
          <a:lstStyle/>
          <a:p>
            <a:r>
              <a:rPr lang="id-ID" b="1" dirty="0" smtClean="0">
                <a:solidFill>
                  <a:srgbClr val="FF0000"/>
                </a:solidFill>
              </a:rPr>
              <a:t>public </a:t>
            </a:r>
            <a:r>
              <a:rPr lang="id-ID" b="1" dirty="0" smtClean="0">
                <a:solidFill>
                  <a:srgbClr val="FF0000"/>
                </a:solidFill>
              </a:rPr>
              <a:t>class DemoInheri {</a:t>
            </a:r>
          </a:p>
          <a:p>
            <a:r>
              <a:rPr lang="id-ID" b="1" dirty="0" smtClean="0">
                <a:solidFill>
                  <a:srgbClr val="FF0000"/>
                </a:solidFill>
              </a:rPr>
              <a:t>    </a:t>
            </a:r>
            <a:r>
              <a:rPr lang="id-ID" b="1" dirty="0" smtClean="0">
                <a:solidFill>
                  <a:srgbClr val="FF0000"/>
                </a:solidFill>
              </a:rPr>
              <a:t>public static void main(String[] args) {</a:t>
            </a:r>
          </a:p>
          <a:p>
            <a:r>
              <a:rPr lang="id-ID" dirty="0" smtClean="0"/>
              <a:t>      a superclass=new a();</a:t>
            </a:r>
          </a:p>
          <a:p>
            <a:r>
              <a:rPr lang="id-ID" dirty="0" smtClean="0"/>
              <a:t>      b subclass=new b(); </a:t>
            </a:r>
          </a:p>
          <a:p>
            <a:r>
              <a:rPr lang="id-ID" dirty="0" smtClean="0"/>
              <a:t>      System.out.println("superclass :"); </a:t>
            </a:r>
          </a:p>
          <a:p>
            <a:r>
              <a:rPr lang="id-ID" dirty="0" smtClean="0"/>
              <a:t>      superclass.x=3;</a:t>
            </a:r>
          </a:p>
          <a:p>
            <a:r>
              <a:rPr lang="id-ID" dirty="0" smtClean="0"/>
              <a:t>      superclass.y=4; </a:t>
            </a:r>
          </a:p>
          <a:p>
            <a:r>
              <a:rPr lang="id-ID" dirty="0" smtClean="0"/>
              <a:t>      superclass.tampilXY(); </a:t>
            </a:r>
          </a:p>
          <a:p>
            <a:r>
              <a:rPr lang="id-ID" dirty="0" smtClean="0"/>
              <a:t>      System.out.println("subclass :"); </a:t>
            </a:r>
          </a:p>
          <a:p>
            <a:r>
              <a:rPr lang="id-ID" dirty="0" smtClean="0"/>
              <a:t>      </a:t>
            </a:r>
          </a:p>
          <a:p>
            <a:r>
              <a:rPr lang="id-ID" dirty="0" smtClean="0"/>
              <a:t>      //member superclass dapat diakses dari subclassnya </a:t>
            </a:r>
          </a:p>
          <a:p>
            <a:r>
              <a:rPr lang="id-ID" dirty="0" smtClean="0"/>
              <a:t>      subclass.x=1;</a:t>
            </a:r>
          </a:p>
          <a:p>
            <a:r>
              <a:rPr lang="id-ID" dirty="0" smtClean="0"/>
              <a:t>      subclass.y=2;</a:t>
            </a:r>
          </a:p>
          <a:p>
            <a:r>
              <a:rPr lang="id-ID" dirty="0" smtClean="0"/>
              <a:t>      subclass.tampilXY();</a:t>
            </a:r>
          </a:p>
          <a:p>
            <a:r>
              <a:rPr lang="id-ID" dirty="0" smtClean="0"/>
              <a:t>      </a:t>
            </a:r>
          </a:p>
          <a:p>
            <a:r>
              <a:rPr lang="id-ID" dirty="0" smtClean="0"/>
              <a:t>      //member tambahan hanya ada di subclass</a:t>
            </a:r>
          </a:p>
          <a:p>
            <a:r>
              <a:rPr lang="id-ID" dirty="0" smtClean="0"/>
              <a:t>      subclass.z=5; </a:t>
            </a:r>
          </a:p>
          <a:p>
            <a:r>
              <a:rPr lang="id-ID" dirty="0" smtClean="0"/>
              <a:t>      subclass.jumlahXY();</a:t>
            </a:r>
          </a:p>
          <a:p>
            <a:r>
              <a:rPr lang="id-ID" dirty="0" smtClean="0"/>
              <a:t>    }</a:t>
            </a:r>
          </a:p>
          <a:p>
            <a:r>
              <a:rPr lang="id-ID" dirty="0" smtClean="0"/>
              <a:t>}</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3139321"/>
          </a:xfrm>
          <a:prstGeom prst="rect">
            <a:avLst/>
          </a:prstGeom>
          <a:noFill/>
        </p:spPr>
        <p:txBody>
          <a:bodyPr wrap="square" rtlCol="0">
            <a:spAutoFit/>
          </a:bodyPr>
          <a:lstStyle/>
          <a:p>
            <a:r>
              <a:rPr lang="id-ID" b="1" dirty="0" smtClean="0">
                <a:solidFill>
                  <a:srgbClr val="FF0000"/>
                </a:solidFill>
              </a:rPr>
              <a:t>class a {</a:t>
            </a:r>
          </a:p>
          <a:p>
            <a:r>
              <a:rPr lang="id-ID" dirty="0" smtClean="0"/>
              <a:t>  int x; int y; </a:t>
            </a:r>
          </a:p>
          <a:p>
            <a:r>
              <a:rPr lang="id-ID" dirty="0" smtClean="0"/>
              <a:t>  void tampilXY() {</a:t>
            </a:r>
          </a:p>
          <a:p>
            <a:r>
              <a:rPr lang="id-ID" dirty="0" smtClean="0"/>
              <a:t>    System.out.println("nilai x: "+x+" nilai y: "+y); }    </a:t>
            </a:r>
          </a:p>
          <a:p>
            <a:r>
              <a:rPr lang="id-ID" dirty="0" smtClean="0"/>
              <a:t>}</a:t>
            </a:r>
          </a:p>
          <a:p>
            <a:endParaRPr lang="id-ID" dirty="0" smtClean="0"/>
          </a:p>
          <a:p>
            <a:r>
              <a:rPr lang="id-ID" b="1" dirty="0" smtClean="0">
                <a:solidFill>
                  <a:srgbClr val="FF0000"/>
                </a:solidFill>
              </a:rPr>
              <a:t>class b extends a{</a:t>
            </a:r>
          </a:p>
          <a:p>
            <a:r>
              <a:rPr lang="id-ID" dirty="0" smtClean="0"/>
              <a:t>  int z; </a:t>
            </a:r>
          </a:p>
          <a:p>
            <a:r>
              <a:rPr lang="id-ID" dirty="0" smtClean="0"/>
              <a:t>  void jumlahXY() {</a:t>
            </a:r>
          </a:p>
          <a:p>
            <a:r>
              <a:rPr lang="id-ID" dirty="0" smtClean="0"/>
              <a:t>    System.out.println("jumlah: "+(x+y+z)); }  </a:t>
            </a:r>
          </a:p>
          <a:p>
            <a:r>
              <a:rPr lang="id-ID" dirty="0" smtClean="0"/>
              <a:t>}</a:t>
            </a: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642918"/>
            <a:ext cx="6929486" cy="461665"/>
          </a:xfrm>
          <a:prstGeom prst="rect">
            <a:avLst/>
          </a:prstGeom>
          <a:noFill/>
        </p:spPr>
        <p:txBody>
          <a:bodyPr wrap="square" rtlCol="0">
            <a:spAutoFit/>
          </a:bodyPr>
          <a:lstStyle/>
          <a:p>
            <a:r>
              <a:rPr lang="id-ID" sz="2400" b="1" dirty="0" smtClean="0"/>
              <a:t>Polymorphisme (Ragam Bentuk) </a:t>
            </a:r>
            <a:endParaRPr lang="id-ID" sz="2800" dirty="0"/>
          </a:p>
        </p:txBody>
      </p:sp>
      <p:sp>
        <p:nvSpPr>
          <p:cNvPr id="5" name="TextBox 4"/>
          <p:cNvSpPr txBox="1"/>
          <p:nvPr/>
        </p:nvSpPr>
        <p:spPr>
          <a:xfrm>
            <a:off x="785786" y="1357298"/>
            <a:ext cx="7858180" cy="4216539"/>
          </a:xfrm>
          <a:prstGeom prst="rect">
            <a:avLst/>
          </a:prstGeom>
          <a:noFill/>
        </p:spPr>
        <p:txBody>
          <a:bodyPr wrap="square" rtlCol="0">
            <a:spAutoFit/>
          </a:bodyPr>
          <a:lstStyle/>
          <a:p>
            <a:r>
              <a:rPr lang="id-ID" sz="2000" dirty="0" smtClean="0"/>
              <a:t>Polimorphisme bisa diartikan satu bentuk banyak aksi, sekilas mirip dengan inheritance tetapi dalam polimorfisme kita dapat memerintah sebuah objek untuk melakukan tindakan yang secara prinsip sama tapi secara proses dan outputnya berbeda. </a:t>
            </a:r>
          </a:p>
          <a:p>
            <a:endParaRPr lang="id-ID" sz="2000" dirty="0" smtClean="0"/>
          </a:p>
          <a:p>
            <a:r>
              <a:rPr lang="id-ID" sz="2000" dirty="0" smtClean="0"/>
              <a:t>Polymorphism membuat objek-objek yang berasal dari subclass yang berbeda, diperlakukan sebagai objek-objek dari satu superclass.</a:t>
            </a:r>
          </a:p>
          <a:p>
            <a:endParaRPr lang="id-ID" sz="2000" dirty="0" smtClean="0"/>
          </a:p>
          <a:p>
            <a:r>
              <a:rPr lang="id-ID" sz="2000" dirty="0" smtClean="0"/>
              <a:t>Polymorphism mempunyai 2 bentuk yaitu :</a:t>
            </a:r>
          </a:p>
          <a:p>
            <a:r>
              <a:rPr lang="id-ID" sz="2000" i="1" dirty="0" smtClean="0"/>
              <a:t>	Overriding method dan Overloading method</a:t>
            </a:r>
            <a:r>
              <a:rPr lang="id-ID" sz="2400" dirty="0" smtClean="0"/>
              <a:t> </a:t>
            </a:r>
          </a:p>
          <a:p>
            <a:r>
              <a:rPr lang="id-ID" sz="2400" dirty="0" smtClean="0"/>
              <a:t> </a:t>
            </a: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71480"/>
            <a:ext cx="8072494" cy="2400657"/>
          </a:xfrm>
          <a:prstGeom prst="rect">
            <a:avLst/>
          </a:prstGeom>
          <a:noFill/>
        </p:spPr>
        <p:txBody>
          <a:bodyPr wrap="square" rtlCol="0">
            <a:spAutoFit/>
          </a:bodyPr>
          <a:lstStyle/>
          <a:p>
            <a:pPr marL="342900" indent="-342900"/>
            <a:r>
              <a:rPr lang="id-ID" sz="2400" b="1" dirty="0" smtClean="0"/>
              <a:t>Overriding Method</a:t>
            </a:r>
            <a:r>
              <a:rPr lang="id-ID" sz="2400" dirty="0" smtClean="0"/>
              <a:t>   </a:t>
            </a:r>
          </a:p>
          <a:p>
            <a:pPr marL="342900" indent="-342900"/>
            <a:endParaRPr lang="id-ID" sz="2400" dirty="0" smtClean="0"/>
          </a:p>
          <a:p>
            <a:pPr marL="342900" indent="-342900"/>
            <a:r>
              <a:rPr lang="id-ID" sz="2000" dirty="0" smtClean="0"/>
              <a:t>	Hal </a:t>
            </a:r>
            <a:r>
              <a:rPr lang="id-ID" sz="2000" dirty="0" smtClean="0"/>
              <a:t>ini terjadi ketika memilih method yang sesuai untuk diimplementasikan ke objek tertentu berdasarkan pada subclass yang memiliki method bersangkutan.</a:t>
            </a:r>
          </a:p>
          <a:p>
            <a:pPr marL="342900" indent="-342900"/>
            <a:endParaRPr lang="id-ID" sz="2400" dirty="0" smtClean="0">
              <a:latin typeface="Cordia New" pitchFamily="34" charset="-34"/>
              <a:cs typeface="Cordia New" pitchFamily="34" charset="-34"/>
            </a:endParaRPr>
          </a:p>
          <a:p>
            <a:endParaRPr lang="id-ID" dirty="0"/>
          </a:p>
        </p:txBody>
      </p:sp>
      <p:pic>
        <p:nvPicPr>
          <p:cNvPr id="1026" name="Picture 2"/>
          <p:cNvPicPr>
            <a:picLocks noChangeAspect="1" noChangeArrowheads="1"/>
          </p:cNvPicPr>
          <p:nvPr/>
        </p:nvPicPr>
        <p:blipFill>
          <a:blip r:embed="rId2"/>
          <a:srcRect/>
          <a:stretch>
            <a:fillRect/>
          </a:stretch>
        </p:blipFill>
        <p:spPr bwMode="auto">
          <a:xfrm>
            <a:off x="642910" y="2428868"/>
            <a:ext cx="7786742" cy="329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8072494" cy="5078313"/>
          </a:xfrm>
          <a:prstGeom prst="rect">
            <a:avLst/>
          </a:prstGeom>
          <a:noFill/>
        </p:spPr>
        <p:txBody>
          <a:bodyPr wrap="square" rtlCol="0">
            <a:spAutoFit/>
          </a:bodyPr>
          <a:lstStyle/>
          <a:p>
            <a:r>
              <a:rPr lang="id-ID" dirty="0" smtClean="0"/>
              <a:t>Perhatikan contoh program di bawah ini untuk </a:t>
            </a:r>
            <a:r>
              <a:rPr lang="id-ID" i="1" dirty="0" smtClean="0"/>
              <a:t>Overriding method </a:t>
            </a:r>
            <a:r>
              <a:rPr lang="id-ID" dirty="0" smtClean="0"/>
              <a:t>:</a:t>
            </a:r>
          </a:p>
          <a:p>
            <a:endParaRPr lang="id-ID" dirty="0" smtClean="0"/>
          </a:p>
          <a:p>
            <a:r>
              <a:rPr lang="id-ID" b="1" dirty="0" smtClean="0">
                <a:solidFill>
                  <a:srgbClr val="FF0000"/>
                </a:solidFill>
              </a:rPr>
              <a:t>public class Kendaraan {</a:t>
            </a:r>
          </a:p>
          <a:p>
            <a:r>
              <a:rPr lang="id-ID" b="1" dirty="0" smtClean="0">
                <a:solidFill>
                  <a:srgbClr val="FF0000"/>
                </a:solidFill>
              </a:rPr>
              <a:t>  public void bahanbakar() {</a:t>
            </a:r>
          </a:p>
          <a:p>
            <a:r>
              <a:rPr lang="id-ID" dirty="0" smtClean="0"/>
              <a:t>     System.out.println("Kendaraan berbahan bakar");}}</a:t>
            </a:r>
          </a:p>
          <a:p>
            <a:endParaRPr lang="id-ID" dirty="0" smtClean="0"/>
          </a:p>
          <a:p>
            <a:r>
              <a:rPr lang="id-ID" b="1" dirty="0" smtClean="0">
                <a:solidFill>
                  <a:srgbClr val="FF0000"/>
                </a:solidFill>
              </a:rPr>
              <a:t>public class Mobil extends Kendaraan {</a:t>
            </a:r>
          </a:p>
          <a:p>
            <a:r>
              <a:rPr lang="id-ID" b="1" dirty="0" smtClean="0">
                <a:solidFill>
                  <a:srgbClr val="FF0000"/>
                </a:solidFill>
              </a:rPr>
              <a:t>  public void bahanbakar() {</a:t>
            </a:r>
          </a:p>
          <a:p>
            <a:r>
              <a:rPr lang="id-ID" dirty="0" smtClean="0"/>
              <a:t>      System.out.println("Mobil berbahan bakar bensin");}}</a:t>
            </a:r>
          </a:p>
          <a:p>
            <a:endParaRPr lang="id-ID" dirty="0" smtClean="0"/>
          </a:p>
          <a:p>
            <a:r>
              <a:rPr lang="id-ID" b="1" dirty="0" smtClean="0">
                <a:solidFill>
                  <a:srgbClr val="FF0000"/>
                </a:solidFill>
              </a:rPr>
              <a:t>public class Karetapi extends Kendaraan {</a:t>
            </a:r>
          </a:p>
          <a:p>
            <a:r>
              <a:rPr lang="id-ID" b="1" dirty="0" smtClean="0">
                <a:solidFill>
                  <a:srgbClr val="FF0000"/>
                </a:solidFill>
              </a:rPr>
              <a:t>   public void bahanbakar() {</a:t>
            </a:r>
          </a:p>
          <a:p>
            <a:r>
              <a:rPr lang="id-ID" dirty="0" smtClean="0"/>
              <a:t>      System.out.println("Karetaapi berbahan bakar batubara");}}</a:t>
            </a:r>
          </a:p>
          <a:p>
            <a:endParaRPr lang="id-ID" dirty="0" smtClean="0"/>
          </a:p>
          <a:p>
            <a:r>
              <a:rPr lang="id-ID" b="1" dirty="0" smtClean="0">
                <a:solidFill>
                  <a:srgbClr val="FF0000"/>
                </a:solidFill>
              </a:rPr>
              <a:t>public class Pesawat extends Kendaraan {</a:t>
            </a:r>
          </a:p>
          <a:p>
            <a:r>
              <a:rPr lang="id-ID" b="1" dirty="0" smtClean="0">
                <a:solidFill>
                  <a:srgbClr val="FF0000"/>
                </a:solidFill>
              </a:rPr>
              <a:t>   public void bahanbakar() {</a:t>
            </a:r>
          </a:p>
          <a:p>
            <a:r>
              <a:rPr lang="id-ID" dirty="0" smtClean="0"/>
              <a:t>       System.out.println("Pesawar berbahan bakar bensol");}}</a:t>
            </a:r>
          </a:p>
          <a:p>
            <a:endParaRPr lang="id-ID"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6315</TotalTime>
  <Words>1601</Words>
  <Application>Microsoft Office PowerPoint</Application>
  <PresentationFormat>On-screen Show (4:3)</PresentationFormat>
  <Paragraphs>322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Aspect</vt:lpstr>
      <vt:lpstr>Object Oriented Programming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HP 1000</dc:creator>
  <cp:lastModifiedBy>HP 1000</cp:lastModifiedBy>
  <cp:revision>216</cp:revision>
  <dcterms:created xsi:type="dcterms:W3CDTF">2015-07-31T15:30:44Z</dcterms:created>
  <dcterms:modified xsi:type="dcterms:W3CDTF">2016-09-17T22:46:39Z</dcterms:modified>
</cp:coreProperties>
</file>