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77" r:id="rId11"/>
    <p:sldId id="282" r:id="rId12"/>
    <p:sldId id="283" r:id="rId13"/>
    <p:sldId id="278" r:id="rId14"/>
    <p:sldId id="267" r:id="rId15"/>
    <p:sldId id="272" r:id="rId16"/>
    <p:sldId id="274" r:id="rId17"/>
    <p:sldId id="280" r:id="rId18"/>
    <p:sldId id="281" r:id="rId19"/>
    <p:sldId id="279" r:id="rId20"/>
    <p:sldId id="275" r:id="rId21"/>
    <p:sldId id="276" r:id="rId22"/>
    <p:sldId id="266" r:id="rId2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02/10/2015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02/10/2015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02/10/2015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02/10/2015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02/10/2015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02/10/2015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02/10/2015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02/10/2015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02/10/2015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02/10/2015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02/10/2015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3099E07-2E4D-43E5-B7A9-F57FB28B0B21}" type="datetimeFigureOut">
              <a:rPr lang="id-ID" smtClean="0"/>
              <a:pPr/>
              <a:t>02/10/2015</a:t>
            </a:fld>
            <a:endParaRPr lang="id-ID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2143116"/>
            <a:ext cx="7772400" cy="1470025"/>
          </a:xfrm>
        </p:spPr>
        <p:txBody>
          <a:bodyPr/>
          <a:lstStyle/>
          <a:p>
            <a:pPr algn="l"/>
            <a:r>
              <a:rPr lang="id-ID" sz="3600" dirty="0" smtClean="0"/>
              <a:t>Object Oriented Programming  </a:t>
            </a:r>
            <a:endParaRPr lang="id-ID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8794" y="421481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id-ID" dirty="0" smtClean="0">
                <a:latin typeface="Andalus" pitchFamily="18" charset="-78"/>
                <a:cs typeface="Andalus" pitchFamily="18" charset="-78"/>
              </a:rPr>
              <a:t>Rahmadi Wijaya</a:t>
            </a:r>
          </a:p>
          <a:p>
            <a:pPr algn="r"/>
            <a:r>
              <a:rPr lang="id-ID" dirty="0" smtClean="0">
                <a:latin typeface="Andalus" pitchFamily="18" charset="-78"/>
                <a:cs typeface="Andalus" pitchFamily="18" charset="-78"/>
              </a:rPr>
              <a:t>D3 Teknik Informatika </a:t>
            </a:r>
          </a:p>
          <a:p>
            <a:pPr algn="r"/>
            <a:r>
              <a:rPr lang="id-ID" dirty="0" smtClean="0">
                <a:latin typeface="Andalus" pitchFamily="18" charset="-78"/>
                <a:cs typeface="Andalus" pitchFamily="18" charset="-78"/>
              </a:rPr>
              <a:t>Fakultas Ilmu Terapan </a:t>
            </a:r>
          </a:p>
          <a:p>
            <a:pPr algn="r"/>
            <a:r>
              <a:rPr lang="id-ID" dirty="0" smtClean="0">
                <a:latin typeface="Andalus" pitchFamily="18" charset="-78"/>
                <a:cs typeface="Andalus" pitchFamily="18" charset="-78"/>
              </a:rPr>
              <a:t>Telkom University</a:t>
            </a:r>
          </a:p>
          <a:p>
            <a:pPr algn="r"/>
            <a:r>
              <a:rPr lang="id-ID" dirty="0" smtClean="0">
                <a:latin typeface="Andalus" pitchFamily="18" charset="-78"/>
                <a:cs typeface="Andalus" pitchFamily="18" charset="-78"/>
              </a:rPr>
              <a:t>2015</a:t>
            </a:r>
            <a:endParaRPr lang="id-ID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2050" name="Picture 2" descr="D:\D3 IF TEL-U\ngajar\Semester Ganjil 1516\OOP\logo java bergerak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357298"/>
            <a:ext cx="2114550" cy="21145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14414" y="3643314"/>
            <a:ext cx="3643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DIG2C3</a:t>
            </a:r>
            <a:endParaRPr lang="id-ID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1071546"/>
            <a:ext cx="79296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Agregasi merupakan hubungan antara satu object dengan object lainnya dimana object satu dengan object lainnya sebenarnya terpisah namun </a:t>
            </a:r>
            <a:r>
              <a:rPr lang="id-ID" dirty="0" smtClean="0"/>
              <a:t>disatukan,</a:t>
            </a:r>
          </a:p>
          <a:p>
            <a:endParaRPr lang="id-ID" dirty="0" smtClean="0"/>
          </a:p>
          <a:p>
            <a:r>
              <a:rPr lang="id-ID" dirty="0" smtClean="0"/>
              <a:t>Sehingga </a:t>
            </a:r>
            <a:r>
              <a:rPr lang="id-ID" dirty="0" smtClean="0"/>
              <a:t>tidak terjadi kebergantungan (Object lain bisa ada walau object penampungnya tidak ada </a:t>
            </a:r>
            <a:r>
              <a:rPr lang="id-ID" dirty="0" smtClean="0"/>
              <a:t>).</a:t>
            </a:r>
          </a:p>
          <a:p>
            <a:endParaRPr lang="id-ID" dirty="0" smtClean="0"/>
          </a:p>
          <a:p>
            <a:r>
              <a:rPr lang="id-ID" dirty="0" smtClean="0"/>
              <a:t>Contoh </a:t>
            </a:r>
            <a:r>
              <a:rPr lang="id-ID" dirty="0" smtClean="0"/>
              <a:t>dalam dunia nyatanya adalah object pemain bola dan klub bola dimana pemain bola bisa tetap ada walau tidak ada klub </a:t>
            </a:r>
            <a:r>
              <a:rPr lang="id-ID" dirty="0" smtClean="0"/>
              <a:t>bola.</a:t>
            </a:r>
          </a:p>
          <a:p>
            <a:endParaRPr lang="it-IT" dirty="0" smtClean="0"/>
          </a:p>
          <a:p>
            <a:endParaRPr lang="id-ID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00034" y="500042"/>
            <a:ext cx="80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agregasi</a:t>
            </a:r>
            <a:endParaRPr lang="id-ID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571480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Perhatikan program sederhana agregasi di bawah ini :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1000108"/>
            <a:ext cx="678661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rgbClr val="FF0000"/>
                </a:solidFill>
              </a:rPr>
              <a:t>public class klubBola {</a:t>
            </a:r>
          </a:p>
          <a:p>
            <a:r>
              <a:rPr lang="id-ID" sz="1600" dirty="0" smtClean="0"/>
              <a:t>  protected String nama;</a:t>
            </a:r>
          </a:p>
          <a:p>
            <a:r>
              <a:rPr lang="id-ID" sz="1600" dirty="0" smtClean="0"/>
              <a:t>  protected PemainBola pemainno9;</a:t>
            </a:r>
          </a:p>
          <a:p>
            <a:r>
              <a:rPr lang="id-ID" sz="1600" dirty="0" smtClean="0"/>
              <a:t>  public klubBola(String nama){</a:t>
            </a:r>
          </a:p>
          <a:p>
            <a:r>
              <a:rPr lang="id-ID" sz="1600" dirty="0" smtClean="0"/>
              <a:t>      this.nama = nama;</a:t>
            </a:r>
          </a:p>
          <a:p>
            <a:r>
              <a:rPr lang="id-ID" sz="1600" dirty="0" smtClean="0"/>
              <a:t>      System.out.println(nama);}</a:t>
            </a:r>
          </a:p>
          <a:p>
            <a:r>
              <a:rPr lang="id-ID" sz="1600" dirty="0" smtClean="0"/>
              <a:t>  public void setpemainsatu(PemainBola pemain){</a:t>
            </a:r>
          </a:p>
          <a:p>
            <a:r>
              <a:rPr lang="id-ID" sz="1600" dirty="0" smtClean="0"/>
              <a:t>      this.pemainno9 = pemain</a:t>
            </a:r>
            <a:r>
              <a:rPr lang="id-ID" sz="1600" dirty="0" smtClean="0"/>
              <a:t>;}}</a:t>
            </a:r>
          </a:p>
          <a:p>
            <a:endParaRPr lang="id-ID" sz="1600" dirty="0" smtClean="0"/>
          </a:p>
          <a:p>
            <a:endParaRPr lang="id-ID" sz="1600" dirty="0" smtClean="0"/>
          </a:p>
          <a:p>
            <a:r>
              <a:rPr lang="id-ID" sz="1600" b="1" dirty="0" smtClean="0">
                <a:solidFill>
                  <a:srgbClr val="FF0000"/>
                </a:solidFill>
              </a:rPr>
              <a:t>public class PemainBola {</a:t>
            </a:r>
          </a:p>
          <a:p>
            <a:r>
              <a:rPr lang="id-ID" sz="1600" dirty="0" smtClean="0"/>
              <a:t>  protected String nama;</a:t>
            </a:r>
          </a:p>
          <a:p>
            <a:r>
              <a:rPr lang="id-ID" sz="1600" dirty="0" smtClean="0"/>
              <a:t>  protected String alamat;</a:t>
            </a:r>
          </a:p>
          <a:p>
            <a:r>
              <a:rPr lang="id-ID" sz="1600" dirty="0" smtClean="0"/>
              <a:t>  public PemainBola(String nama, String alamat){</a:t>
            </a:r>
          </a:p>
          <a:p>
            <a:r>
              <a:rPr lang="id-ID" sz="1600" dirty="0" smtClean="0"/>
              <a:t>     this.nama = nama;</a:t>
            </a:r>
          </a:p>
          <a:p>
            <a:r>
              <a:rPr lang="id-ID" sz="1600" dirty="0" smtClean="0"/>
              <a:t>     this.alamat = alamat;</a:t>
            </a:r>
          </a:p>
          <a:p>
            <a:r>
              <a:rPr lang="id-ID" sz="1600" dirty="0" smtClean="0"/>
              <a:t>     System.out.println(nama +" dan "+alamat</a:t>
            </a:r>
            <a:r>
              <a:rPr lang="id-ID" sz="1600" dirty="0" smtClean="0"/>
              <a:t>);}}</a:t>
            </a:r>
            <a:endParaRPr lang="id-ID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571480"/>
            <a:ext cx="79296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package nyobianagregasi;</a:t>
            </a:r>
          </a:p>
          <a:p>
            <a:r>
              <a:rPr lang="id-ID" sz="1600" b="1" dirty="0" smtClean="0">
                <a:solidFill>
                  <a:srgbClr val="FF0000"/>
                </a:solidFill>
              </a:rPr>
              <a:t>public </a:t>
            </a:r>
            <a:r>
              <a:rPr lang="id-ID" sz="1600" b="1" dirty="0" smtClean="0">
                <a:solidFill>
                  <a:srgbClr val="FF0000"/>
                </a:solidFill>
              </a:rPr>
              <a:t>class NyobianAgregasi {</a:t>
            </a:r>
          </a:p>
          <a:p>
            <a:r>
              <a:rPr lang="id-ID" sz="1600" b="1" dirty="0" smtClean="0">
                <a:solidFill>
                  <a:srgbClr val="FF0000"/>
                </a:solidFill>
              </a:rPr>
              <a:t>    </a:t>
            </a:r>
            <a:r>
              <a:rPr lang="id-ID" sz="1600" b="1" dirty="0" smtClean="0">
                <a:solidFill>
                  <a:srgbClr val="FF0000"/>
                </a:solidFill>
              </a:rPr>
              <a:t>public static void main(String[] args) </a:t>
            </a:r>
            <a:r>
              <a:rPr lang="id-ID" sz="1600" b="1" dirty="0" smtClean="0">
                <a:solidFill>
                  <a:srgbClr val="FF0000"/>
                </a:solidFill>
              </a:rPr>
              <a:t>{</a:t>
            </a:r>
          </a:p>
          <a:p>
            <a:endParaRPr lang="id-ID" sz="1600" dirty="0" smtClean="0"/>
          </a:p>
          <a:p>
            <a:r>
              <a:rPr lang="id-ID" sz="1600" dirty="0" smtClean="0"/>
              <a:t>       klubBola MU = new klubBola("Manchester United");</a:t>
            </a:r>
          </a:p>
          <a:p>
            <a:r>
              <a:rPr lang="id-ID" sz="1600" dirty="0" smtClean="0"/>
              <a:t>       PemainBola orang1 = new PemainBola("Anthony </a:t>
            </a:r>
            <a:r>
              <a:rPr lang="id-ID" sz="1600" dirty="0" smtClean="0"/>
              <a:t>Martial</a:t>
            </a:r>
            <a:r>
              <a:rPr lang="id-ID" sz="1600" dirty="0" smtClean="0"/>
              <a:t>","Banjaran");</a:t>
            </a:r>
          </a:p>
          <a:p>
            <a:r>
              <a:rPr lang="id-ID" sz="1600" dirty="0" smtClean="0"/>
              <a:t>       MU.setpemainsatu(orang1);</a:t>
            </a:r>
          </a:p>
          <a:p>
            <a:r>
              <a:rPr lang="id-ID" sz="1600" dirty="0" smtClean="0"/>
              <a:t>    </a:t>
            </a:r>
            <a:r>
              <a:rPr lang="id-ID" sz="1600" dirty="0" smtClean="0"/>
              <a:t>}}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3286124"/>
            <a:ext cx="7572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Dari program di atas, dapat </a:t>
            </a:r>
            <a:r>
              <a:rPr lang="id-ID" dirty="0" smtClean="0"/>
              <a:t>dilihat bahwa hubungan terjadi setelah objek klub bola dan pemain bola terinisialisasi dan digabungkan di luar object masing2 sehingga jika objek pemain bola tidak tergantung pada </a:t>
            </a:r>
            <a:r>
              <a:rPr lang="id-ID" dirty="0" smtClean="0"/>
              <a:t>klub.</a:t>
            </a:r>
          </a:p>
          <a:p>
            <a:endParaRPr lang="id-ID" dirty="0" smtClean="0"/>
          </a:p>
          <a:p>
            <a:r>
              <a:rPr lang="id-ID" dirty="0" smtClean="0"/>
              <a:t>Jika </a:t>
            </a:r>
            <a:r>
              <a:rPr lang="id-ID" dirty="0" smtClean="0"/>
              <a:t>objek </a:t>
            </a:r>
            <a:r>
              <a:rPr lang="id-ID" dirty="0" smtClean="0"/>
              <a:t>Anthony Martial </a:t>
            </a:r>
            <a:r>
              <a:rPr lang="id-ID" dirty="0" smtClean="0"/>
              <a:t>(orang1) diubah maka objek Anthony Martial</a:t>
            </a:r>
            <a:r>
              <a:rPr lang="id-ID" dirty="0" smtClean="0"/>
              <a:t> </a:t>
            </a:r>
            <a:r>
              <a:rPr lang="id-ID" dirty="0" smtClean="0"/>
              <a:t>di object </a:t>
            </a:r>
            <a:r>
              <a:rPr lang="id-ID" dirty="0" smtClean="0"/>
              <a:t>MU </a:t>
            </a:r>
            <a:r>
              <a:rPr lang="id-ID" dirty="0" smtClean="0"/>
              <a:t>pun akan berubah</a:t>
            </a:r>
            <a:r>
              <a:rPr lang="id-ID" dirty="0" smtClean="0"/>
              <a:t>.</a:t>
            </a:r>
            <a:endParaRPr lang="id-ID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642918"/>
            <a:ext cx="77867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Pada diagram kelas tersebut, </a:t>
            </a:r>
            <a:r>
              <a:rPr lang="pt-BR" sz="1600" dirty="0" smtClean="0"/>
              <a:t>terlihat</a:t>
            </a:r>
            <a:r>
              <a:rPr lang="id-ID" sz="1600" dirty="0" smtClean="0"/>
              <a:t> hubungan </a:t>
            </a:r>
            <a:r>
              <a:rPr lang="id-ID" sz="1600" dirty="0" smtClean="0"/>
              <a:t>antara kelas Jurusan </a:t>
            </a:r>
            <a:r>
              <a:rPr lang="id-ID" sz="1600" dirty="0" smtClean="0"/>
              <a:t>dengan kelas </a:t>
            </a:r>
            <a:r>
              <a:rPr lang="id-ID" sz="1600" dirty="0" smtClean="0"/>
              <a:t>Mahasiswa. </a:t>
            </a:r>
            <a:endParaRPr lang="id-ID" sz="1600" dirty="0" smtClean="0"/>
          </a:p>
          <a:p>
            <a:endParaRPr lang="id-ID" sz="1600" dirty="0" smtClean="0"/>
          </a:p>
          <a:p>
            <a:r>
              <a:rPr lang="id-ID" sz="1600" dirty="0" smtClean="0"/>
              <a:t>Kelas mahasiswa </a:t>
            </a:r>
            <a:r>
              <a:rPr lang="fi-FI" sz="1600" dirty="0" smtClean="0"/>
              <a:t>merupakan </a:t>
            </a:r>
            <a:r>
              <a:rPr lang="fi-FI" sz="1600" dirty="0" smtClean="0"/>
              <a:t>bagian dari kelas jurusan, </a:t>
            </a:r>
            <a:r>
              <a:rPr lang="fi-FI" sz="1600" dirty="0" smtClean="0"/>
              <a:t>akan</a:t>
            </a:r>
            <a:r>
              <a:rPr lang="id-ID" sz="1600" dirty="0" smtClean="0"/>
              <a:t> </a:t>
            </a:r>
            <a:r>
              <a:rPr lang="fi-FI" sz="1600" dirty="0" smtClean="0"/>
              <a:t>tetapi </a:t>
            </a:r>
            <a:r>
              <a:rPr lang="fi-FI" sz="1600" dirty="0" smtClean="0"/>
              <a:t>kelas jurusan dan kelas </a:t>
            </a:r>
            <a:r>
              <a:rPr lang="fi-FI" sz="1600" dirty="0" smtClean="0"/>
              <a:t>mahasiswa</a:t>
            </a:r>
            <a:r>
              <a:rPr lang="id-ID" sz="1600" dirty="0" smtClean="0"/>
              <a:t> dapat </a:t>
            </a:r>
            <a:r>
              <a:rPr lang="id-ID" sz="1600" dirty="0" smtClean="0"/>
              <a:t>diciptakan sendiri-sendiri</a:t>
            </a:r>
            <a:r>
              <a:rPr lang="id-ID" sz="1600" dirty="0" smtClean="0"/>
              <a:t>.</a:t>
            </a:r>
          </a:p>
          <a:p>
            <a:endParaRPr lang="id-ID" sz="1600" dirty="0" smtClean="0"/>
          </a:p>
          <a:p>
            <a:r>
              <a:rPr lang="id-ID" sz="1600" dirty="0" smtClean="0"/>
              <a:t>Program </a:t>
            </a:r>
            <a:r>
              <a:rPr lang="id-ID" sz="1600" dirty="0" smtClean="0"/>
              <a:t>dari diagram kelas </a:t>
            </a:r>
            <a:r>
              <a:rPr lang="id-ID" sz="1600" dirty="0" smtClean="0"/>
              <a:t>tersebut dalam </a:t>
            </a:r>
            <a:r>
              <a:rPr lang="id-ID" sz="1600" dirty="0" smtClean="0"/>
              <a:t>Java adalah sebagai </a:t>
            </a:r>
            <a:r>
              <a:rPr lang="id-ID" sz="1600" dirty="0" smtClean="0"/>
              <a:t>berikut :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1142976" y="2643182"/>
            <a:ext cx="6000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solidFill>
                  <a:srgbClr val="FF0000"/>
                </a:solidFill>
              </a:rPr>
              <a:t>public class Mahasiswa {</a:t>
            </a:r>
          </a:p>
          <a:p>
            <a:r>
              <a:rPr lang="id-ID" dirty="0" smtClean="0"/>
              <a:t>  private String NIM, Nama;  </a:t>
            </a:r>
          </a:p>
          <a:p>
            <a:r>
              <a:rPr lang="id-ID" dirty="0" smtClean="0"/>
              <a:t>  public Mahasiswa(String no, String nm) {</a:t>
            </a:r>
          </a:p>
          <a:p>
            <a:r>
              <a:rPr lang="id-ID" dirty="0" smtClean="0"/>
              <a:t>      this.NIM = no;</a:t>
            </a:r>
          </a:p>
          <a:p>
            <a:r>
              <a:rPr lang="id-ID" dirty="0" smtClean="0"/>
              <a:t>      this.Nama = nm;}    </a:t>
            </a:r>
          </a:p>
          <a:p>
            <a:r>
              <a:rPr lang="id-ID" dirty="0" smtClean="0"/>
              <a:t>  public String getNIM() {</a:t>
            </a:r>
          </a:p>
          <a:p>
            <a:r>
              <a:rPr lang="id-ID" dirty="0" smtClean="0"/>
              <a:t>      return (NIM);}</a:t>
            </a:r>
          </a:p>
          <a:p>
            <a:r>
              <a:rPr lang="id-ID" dirty="0" smtClean="0"/>
              <a:t>  public String getNama() {</a:t>
            </a:r>
          </a:p>
          <a:p>
            <a:r>
              <a:rPr lang="id-ID" dirty="0" smtClean="0"/>
              <a:t>      return (Nama);}</a:t>
            </a:r>
          </a:p>
          <a:p>
            <a:r>
              <a:rPr lang="id-ID" dirty="0" smtClean="0"/>
              <a:t>}</a:t>
            </a:r>
            <a:endParaRPr lang="id-ID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642918"/>
            <a:ext cx="80010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solidFill>
                  <a:srgbClr val="FF0000"/>
                </a:solidFill>
              </a:rPr>
              <a:t>public class Jurusan {</a:t>
            </a:r>
          </a:p>
          <a:p>
            <a:r>
              <a:rPr lang="id-ID" dirty="0" smtClean="0"/>
              <a:t>  private String KodeJurusan, NamaJurusan;</a:t>
            </a:r>
          </a:p>
          <a:p>
            <a:r>
              <a:rPr lang="id-ID" dirty="0" smtClean="0"/>
              <a:t>  private Mahasiswa[] Daftar = new Mahasiswa[10];</a:t>
            </a:r>
          </a:p>
          <a:p>
            <a:r>
              <a:rPr lang="id-ID" dirty="0" smtClean="0"/>
              <a:t>  public Jurusan(String kode, String nama) {</a:t>
            </a:r>
          </a:p>
          <a:p>
            <a:r>
              <a:rPr lang="id-ID" dirty="0" smtClean="0"/>
              <a:t>      this.KodeJurusan = kode;</a:t>
            </a:r>
          </a:p>
          <a:p>
            <a:r>
              <a:rPr lang="id-ID" dirty="0" smtClean="0"/>
              <a:t>      this.NamaJurusan = nama;}</a:t>
            </a:r>
          </a:p>
          <a:p>
            <a:r>
              <a:rPr lang="id-ID" dirty="0" smtClean="0"/>
              <a:t>  private static int JmlMhs = 0;</a:t>
            </a:r>
          </a:p>
          <a:p>
            <a:r>
              <a:rPr lang="id-ID" dirty="0" smtClean="0"/>
              <a:t>  public void AddMahasiswa(Mahasiswa m) {</a:t>
            </a:r>
          </a:p>
          <a:p>
            <a:r>
              <a:rPr lang="id-ID" dirty="0" smtClean="0"/>
              <a:t>     this.Daftar[JmlMhs] = m;</a:t>
            </a:r>
          </a:p>
          <a:p>
            <a:r>
              <a:rPr lang="id-ID" dirty="0" smtClean="0"/>
              <a:t>     this.JmlMhs++;}</a:t>
            </a:r>
          </a:p>
          <a:p>
            <a:r>
              <a:rPr lang="id-ID" dirty="0" smtClean="0"/>
              <a:t>  public void DisplayMahasiswa() {</a:t>
            </a:r>
          </a:p>
          <a:p>
            <a:r>
              <a:rPr lang="id-ID" dirty="0" smtClean="0"/>
              <a:t>      int i;</a:t>
            </a:r>
          </a:p>
          <a:p>
            <a:r>
              <a:rPr lang="id-ID" dirty="0" smtClean="0"/>
              <a:t>      System.out.println("Kode Jurusan : "+this.KodeJurusan);</a:t>
            </a:r>
          </a:p>
          <a:p>
            <a:r>
              <a:rPr lang="id-ID" dirty="0" smtClean="0"/>
              <a:t>      System.out.println("Nama Jurusan : "+this.NamaJurusan);</a:t>
            </a:r>
          </a:p>
          <a:p>
            <a:r>
              <a:rPr lang="id-ID" dirty="0" smtClean="0"/>
              <a:t>      System.out.println("Daftar Mahasiswa");</a:t>
            </a:r>
          </a:p>
          <a:p>
            <a:r>
              <a:rPr lang="id-ID" dirty="0" smtClean="0"/>
              <a:t>      for (i=0;i&lt;JmlMhs;i++)</a:t>
            </a:r>
          </a:p>
          <a:p>
            <a:r>
              <a:rPr lang="id-ID" dirty="0" smtClean="0"/>
              <a:t>        </a:t>
            </a:r>
            <a:r>
              <a:rPr lang="id-ID" dirty="0" smtClean="0"/>
              <a:t>     System.out.println(Daftar[i</a:t>
            </a:r>
            <a:r>
              <a:rPr lang="id-ID" dirty="0" smtClean="0"/>
              <a:t>].getNIM()+""+Daftar[i].getNama());</a:t>
            </a:r>
          </a:p>
          <a:p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928670"/>
            <a:ext cx="75009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 </a:t>
            </a:r>
            <a:r>
              <a:rPr lang="id-ID" sz="1600" dirty="0" smtClean="0"/>
              <a:t>Pada program di atas, </a:t>
            </a:r>
            <a:r>
              <a:rPr lang="id-ID" sz="1600" dirty="0" smtClean="0"/>
              <a:t>terlihat bahwa </a:t>
            </a:r>
            <a:r>
              <a:rPr lang="id-ID" sz="1600" dirty="0" smtClean="0"/>
              <a:t>kelas jurusan </a:t>
            </a:r>
            <a:r>
              <a:rPr lang="id-ID" sz="1600" dirty="0" smtClean="0"/>
              <a:t>memiliki atribut yang memiliki </a:t>
            </a:r>
            <a:r>
              <a:rPr lang="id-ID" sz="1600" dirty="0" smtClean="0"/>
              <a:t>tipe kelas </a:t>
            </a:r>
            <a:r>
              <a:rPr lang="id-ID" sz="1600" dirty="0" smtClean="0"/>
              <a:t>mahasiswa, sehingga kelas mahasiswa</a:t>
            </a:r>
          </a:p>
          <a:p>
            <a:r>
              <a:rPr lang="fi-FI" sz="1600" dirty="0" smtClean="0"/>
              <a:t>merupakan bagian dari kelas jurusan</a:t>
            </a:r>
            <a:r>
              <a:rPr lang="id-ID" sz="1600" dirty="0" smtClean="0"/>
              <a:t> </a:t>
            </a:r>
            <a:endParaRPr lang="id-ID" sz="1600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571480"/>
            <a:ext cx="792961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 smtClean="0"/>
              <a:t>Komposisi</a:t>
            </a:r>
          </a:p>
          <a:p>
            <a:endParaRPr lang="id-ID" sz="1600" b="1" dirty="0" smtClean="0"/>
          </a:p>
          <a:p>
            <a:r>
              <a:rPr lang="id-ID" sz="1600" dirty="0" smtClean="0"/>
              <a:t>komposisi adalah dimana hubungan suatu object bergantung dengan objek </a:t>
            </a:r>
            <a:r>
              <a:rPr lang="id-ID" sz="1600" dirty="0" smtClean="0"/>
              <a:t>lainnya.</a:t>
            </a:r>
          </a:p>
          <a:p>
            <a:endParaRPr lang="id-ID" sz="1600" dirty="0" smtClean="0"/>
          </a:p>
          <a:p>
            <a:r>
              <a:rPr lang="id-ID" sz="1600" dirty="0" smtClean="0"/>
              <a:t>Contoh </a:t>
            </a:r>
            <a:r>
              <a:rPr lang="id-ID" sz="1600" dirty="0" smtClean="0"/>
              <a:t>hubungan antara ibu dan anak,, anak tidak akan ada jika ibu tidak ada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2910" y="1142984"/>
            <a:ext cx="76438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solidFill>
                  <a:srgbClr val="FF0000"/>
                </a:solidFill>
              </a:rPr>
              <a:t>public class anak {</a:t>
            </a:r>
          </a:p>
          <a:p>
            <a:r>
              <a:rPr lang="id-ID" dirty="0" smtClean="0"/>
              <a:t>   String nama;</a:t>
            </a:r>
          </a:p>
          <a:p>
            <a:r>
              <a:rPr lang="id-ID" dirty="0" smtClean="0"/>
              <a:t>   public anak(String nama) {</a:t>
            </a:r>
          </a:p>
          <a:p>
            <a:r>
              <a:rPr lang="id-ID" dirty="0" smtClean="0"/>
              <a:t>       this.nama = nama;</a:t>
            </a:r>
          </a:p>
          <a:p>
            <a:r>
              <a:rPr lang="id-ID" dirty="0" smtClean="0"/>
              <a:t>       System.out.println(this.nama</a:t>
            </a:r>
            <a:r>
              <a:rPr lang="id-ID" dirty="0" smtClean="0"/>
              <a:t>);}}</a:t>
            </a:r>
          </a:p>
          <a:p>
            <a:endParaRPr lang="id-ID" dirty="0" smtClean="0"/>
          </a:p>
          <a:p>
            <a:r>
              <a:rPr lang="id-ID" b="1" dirty="0" smtClean="0">
                <a:solidFill>
                  <a:srgbClr val="FF0000"/>
                </a:solidFill>
              </a:rPr>
              <a:t>public class orangtua {</a:t>
            </a:r>
          </a:p>
          <a:p>
            <a:r>
              <a:rPr lang="id-ID" dirty="0" smtClean="0"/>
              <a:t>    String nama;</a:t>
            </a:r>
          </a:p>
          <a:p>
            <a:r>
              <a:rPr lang="id-ID" dirty="0" smtClean="0"/>
              <a:t>    anak a;</a:t>
            </a:r>
          </a:p>
          <a:p>
            <a:r>
              <a:rPr lang="id-ID" dirty="0" smtClean="0"/>
              <a:t>    public orangtua(String nama, String ak){</a:t>
            </a:r>
          </a:p>
          <a:p>
            <a:r>
              <a:rPr lang="id-ID" dirty="0" smtClean="0"/>
              <a:t>        this.nama = nama;</a:t>
            </a:r>
          </a:p>
          <a:p>
            <a:r>
              <a:rPr lang="id-ID" dirty="0" smtClean="0"/>
              <a:t>        anak a = new anak(ak);</a:t>
            </a:r>
          </a:p>
          <a:p>
            <a:r>
              <a:rPr lang="id-ID" dirty="0" smtClean="0"/>
              <a:t>        System.out.println(this.nama); </a:t>
            </a:r>
            <a:r>
              <a:rPr lang="id-ID" dirty="0" smtClean="0"/>
              <a:t>}}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571480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Perhatikan program sederhana komposisi di bawah ini :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642918"/>
            <a:ext cx="7572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package nyobiankomposisi;</a:t>
            </a:r>
          </a:p>
          <a:p>
            <a:r>
              <a:rPr lang="id-ID" b="1" dirty="0" smtClean="0">
                <a:solidFill>
                  <a:srgbClr val="FF0000"/>
                </a:solidFill>
              </a:rPr>
              <a:t>public </a:t>
            </a:r>
            <a:r>
              <a:rPr lang="id-ID" b="1" dirty="0" smtClean="0">
                <a:solidFill>
                  <a:srgbClr val="FF0000"/>
                </a:solidFill>
              </a:rPr>
              <a:t>class NyobianKomposisi {</a:t>
            </a:r>
          </a:p>
          <a:p>
            <a:r>
              <a:rPr lang="id-ID" b="1" dirty="0" smtClean="0">
                <a:solidFill>
                  <a:srgbClr val="FF0000"/>
                </a:solidFill>
              </a:rPr>
              <a:t>    </a:t>
            </a:r>
            <a:r>
              <a:rPr lang="id-ID" b="1" dirty="0" smtClean="0">
                <a:solidFill>
                  <a:srgbClr val="FF0000"/>
                </a:solidFill>
              </a:rPr>
              <a:t>public static void main(String[] args) </a:t>
            </a:r>
            <a:r>
              <a:rPr lang="id-ID" b="1" dirty="0" smtClean="0">
                <a:solidFill>
                  <a:srgbClr val="FF0000"/>
                </a:solidFill>
              </a:rPr>
              <a:t>{</a:t>
            </a:r>
          </a:p>
          <a:p>
            <a:endParaRPr lang="id-ID" dirty="0" smtClean="0"/>
          </a:p>
          <a:p>
            <a:r>
              <a:rPr lang="id-ID" dirty="0" smtClean="0"/>
              <a:t>        orangtua ayah = new orangtua("Van Gaal", "Martial</a:t>
            </a:r>
            <a:r>
              <a:rPr lang="id-ID" dirty="0" smtClean="0"/>
              <a:t>");  </a:t>
            </a:r>
            <a:endParaRPr lang="id-ID" dirty="0" smtClean="0"/>
          </a:p>
          <a:p>
            <a:r>
              <a:rPr lang="id-ID" dirty="0" smtClean="0"/>
              <a:t>    </a:t>
            </a:r>
            <a:r>
              <a:rPr lang="id-ID" dirty="0" smtClean="0"/>
              <a:t>}}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3357562"/>
            <a:ext cx="71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Dari program di atas, dapat </a:t>
            </a:r>
            <a:r>
              <a:rPr lang="id-ID" dirty="0" smtClean="0"/>
              <a:t>dilihat jika object </a:t>
            </a:r>
            <a:r>
              <a:rPr lang="id-ID" b="1" dirty="0" smtClean="0"/>
              <a:t>anak</a:t>
            </a:r>
            <a:r>
              <a:rPr lang="id-ID" dirty="0" smtClean="0"/>
              <a:t> diinisialisasi dalam object </a:t>
            </a:r>
            <a:r>
              <a:rPr lang="id-ID" b="1" dirty="0" smtClean="0"/>
              <a:t>orang tua</a:t>
            </a:r>
            <a:r>
              <a:rPr lang="id-ID" dirty="0" smtClean="0"/>
              <a:t>,, sehingga object anak </a:t>
            </a:r>
            <a:r>
              <a:rPr lang="id-ID" dirty="0" smtClean="0"/>
              <a:t>ga </a:t>
            </a:r>
            <a:r>
              <a:rPr lang="id-ID" dirty="0" smtClean="0"/>
              <a:t>akan ada jika orang tua </a:t>
            </a:r>
            <a:r>
              <a:rPr lang="id-ID" dirty="0" smtClean="0"/>
              <a:t>ga </a:t>
            </a:r>
            <a:r>
              <a:rPr lang="id-ID" dirty="0" smtClean="0"/>
              <a:t>ada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500042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 smtClean="0"/>
              <a:t>Diagram Kelas</a:t>
            </a:r>
            <a:r>
              <a:rPr lang="id-ID" sz="2400" dirty="0" smtClean="0"/>
              <a:t> </a:t>
            </a:r>
            <a:r>
              <a:rPr lang="id-ID" sz="2400" b="1" dirty="0" smtClean="0"/>
              <a:t> </a:t>
            </a:r>
            <a:endParaRPr lang="id-ID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071547"/>
            <a:ext cx="785818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Diagram kelas merupakan sebuah </a:t>
            </a:r>
            <a:r>
              <a:rPr lang="sv-SE" sz="2000" dirty="0" smtClean="0"/>
              <a:t>diagram</a:t>
            </a:r>
            <a:r>
              <a:rPr lang="id-ID" sz="2000" dirty="0" smtClean="0"/>
              <a:t> </a:t>
            </a:r>
            <a:r>
              <a:rPr lang="fi-FI" sz="2000" dirty="0" smtClean="0"/>
              <a:t>yang </a:t>
            </a:r>
            <a:r>
              <a:rPr lang="fi-FI" sz="2000" dirty="0" smtClean="0"/>
              <a:t>digunakan untuk memodelkan </a:t>
            </a:r>
            <a:r>
              <a:rPr lang="fi-FI" sz="2000" dirty="0" smtClean="0"/>
              <a:t>kelas</a:t>
            </a:r>
            <a:r>
              <a:rPr lang="id-ID" sz="2000" dirty="0" smtClean="0"/>
              <a:t>-</a:t>
            </a:r>
            <a:r>
              <a:rPr lang="fi-FI" sz="2000" dirty="0" smtClean="0"/>
              <a:t>kelas</a:t>
            </a:r>
            <a:r>
              <a:rPr lang="id-ID" sz="2000" dirty="0" smtClean="0"/>
              <a:t> yang </a:t>
            </a:r>
            <a:r>
              <a:rPr lang="id-ID" sz="2000" dirty="0" smtClean="0"/>
              <a:t>digunakan di dalam </a:t>
            </a:r>
            <a:r>
              <a:rPr lang="id-ID" sz="2000" dirty="0" smtClean="0"/>
              <a:t>sistem </a:t>
            </a:r>
            <a:r>
              <a:rPr lang="sv-SE" sz="2000" dirty="0" smtClean="0"/>
              <a:t>beserta </a:t>
            </a:r>
            <a:r>
              <a:rPr lang="sv-SE" sz="2000" dirty="0" smtClean="0"/>
              <a:t>hubungan antar kelas </a:t>
            </a:r>
            <a:r>
              <a:rPr lang="sv-SE" sz="2000" dirty="0" smtClean="0"/>
              <a:t>dalam</a:t>
            </a:r>
            <a:r>
              <a:rPr lang="id-ID" sz="2000" dirty="0" smtClean="0"/>
              <a:t> sistem </a:t>
            </a:r>
            <a:r>
              <a:rPr lang="id-ID" sz="2000" dirty="0" smtClean="0"/>
              <a:t>tersebut</a:t>
            </a:r>
            <a:r>
              <a:rPr lang="id-ID" sz="2000" dirty="0" smtClean="0"/>
              <a:t>.</a:t>
            </a:r>
          </a:p>
          <a:p>
            <a:endParaRPr lang="id-ID" sz="2000" dirty="0" smtClean="0"/>
          </a:p>
          <a:p>
            <a:r>
              <a:rPr lang="pt-BR" sz="2000" dirty="0" smtClean="0"/>
              <a:t>Beberapa </a:t>
            </a:r>
            <a:r>
              <a:rPr lang="pt-BR" sz="2000" dirty="0" smtClean="0"/>
              <a:t>elemen penting dalam </a:t>
            </a:r>
            <a:r>
              <a:rPr lang="pt-BR" sz="2000" dirty="0" smtClean="0"/>
              <a:t>diagram</a:t>
            </a:r>
            <a:r>
              <a:rPr lang="id-ID" sz="2000" dirty="0" smtClean="0"/>
              <a:t> kelas </a:t>
            </a:r>
            <a:r>
              <a:rPr lang="id-ID" sz="2000" dirty="0" smtClean="0"/>
              <a:t>adalah kelas dan relasi antar </a:t>
            </a:r>
            <a:r>
              <a:rPr lang="id-ID" sz="2000" dirty="0" smtClean="0"/>
              <a:t>kelas. </a:t>
            </a:r>
            <a:r>
              <a:rPr lang="sv-SE" sz="2000" dirty="0" smtClean="0"/>
              <a:t>Kelas </a:t>
            </a:r>
            <a:r>
              <a:rPr lang="sv-SE" sz="2000" dirty="0" smtClean="0"/>
              <a:t>digambarkan dengan simbol </a:t>
            </a:r>
            <a:r>
              <a:rPr lang="sv-SE" sz="2000" dirty="0" smtClean="0"/>
              <a:t>kotak</a:t>
            </a:r>
            <a:r>
              <a:rPr lang="id-ID" sz="2000" dirty="0" smtClean="0"/>
              <a:t> seperti </a:t>
            </a:r>
            <a:r>
              <a:rPr lang="id-ID" sz="2000" dirty="0" smtClean="0"/>
              <a:t>gambar berikut</a:t>
            </a:r>
            <a:r>
              <a:rPr lang="id-ID" sz="2000" b="1" dirty="0" smtClean="0"/>
              <a:t> </a:t>
            </a:r>
            <a:r>
              <a:rPr lang="id-ID" sz="2000" dirty="0" smtClean="0"/>
              <a:t>:</a:t>
            </a:r>
            <a:r>
              <a:rPr lang="id-ID" sz="2400" dirty="0" smtClean="0"/>
              <a:t> </a:t>
            </a:r>
            <a:endParaRPr lang="id-ID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3714752"/>
            <a:ext cx="171451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714356"/>
            <a:ext cx="78581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Dari </a:t>
            </a:r>
            <a:r>
              <a:rPr lang="pt-BR" dirty="0" smtClean="0"/>
              <a:t>diagram kelas di atas terlihat </a:t>
            </a:r>
            <a:r>
              <a:rPr lang="pt-BR" dirty="0" smtClean="0"/>
              <a:t>bahwa</a:t>
            </a:r>
            <a:r>
              <a:rPr lang="id-ID" dirty="0" smtClean="0"/>
              <a:t> kelas </a:t>
            </a:r>
            <a:r>
              <a:rPr lang="id-ID" dirty="0" smtClean="0"/>
              <a:t>CPU, Monitor, dan Printer </a:t>
            </a:r>
            <a:r>
              <a:rPr lang="id-ID" dirty="0" smtClean="0"/>
              <a:t>semuanya merupakan </a:t>
            </a:r>
            <a:r>
              <a:rPr lang="id-ID" dirty="0" smtClean="0"/>
              <a:t>bagian dari kelas Komputer</a:t>
            </a:r>
          </a:p>
          <a:p>
            <a:r>
              <a:rPr lang="sv-SE" dirty="0" smtClean="0"/>
              <a:t>dan ketika kelas Komputer musnah </a:t>
            </a:r>
            <a:r>
              <a:rPr lang="sv-SE" dirty="0" smtClean="0"/>
              <a:t>maka</a:t>
            </a:r>
            <a:r>
              <a:rPr lang="id-ID" dirty="0" smtClean="0"/>
              <a:t> </a:t>
            </a:r>
            <a:r>
              <a:rPr lang="nl-NL" dirty="0" smtClean="0"/>
              <a:t>kelas </a:t>
            </a:r>
            <a:r>
              <a:rPr lang="nl-NL" dirty="0" smtClean="0"/>
              <a:t>CPU, Monitor, dan Printer akan </a:t>
            </a:r>
            <a:r>
              <a:rPr lang="nl-NL" dirty="0" smtClean="0"/>
              <a:t>ikut</a:t>
            </a:r>
            <a:r>
              <a:rPr lang="id-ID" dirty="0" smtClean="0"/>
              <a:t> musnah.</a:t>
            </a:r>
          </a:p>
          <a:p>
            <a:endParaRPr lang="id-ID" dirty="0" smtClean="0"/>
          </a:p>
          <a:p>
            <a:r>
              <a:rPr lang="id-ID" dirty="0" smtClean="0"/>
              <a:t>Program </a:t>
            </a:r>
            <a:r>
              <a:rPr lang="id-ID" dirty="0" smtClean="0"/>
              <a:t>dari diagram kelas </a:t>
            </a:r>
            <a:r>
              <a:rPr lang="id-ID" dirty="0" smtClean="0"/>
              <a:t>tersebut dalam </a:t>
            </a:r>
            <a:r>
              <a:rPr lang="id-ID" dirty="0" smtClean="0"/>
              <a:t>Java adalah sebagai </a:t>
            </a:r>
            <a:r>
              <a:rPr lang="id-ID" dirty="0" smtClean="0"/>
              <a:t>berikut :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1000100" y="2928934"/>
            <a:ext cx="72866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solidFill>
                  <a:srgbClr val="FF0000"/>
                </a:solidFill>
              </a:rPr>
              <a:t>public class CPU {</a:t>
            </a:r>
          </a:p>
          <a:p>
            <a:r>
              <a:rPr lang="id-ID" dirty="0" smtClean="0"/>
              <a:t> private String Merk;</a:t>
            </a:r>
          </a:p>
          <a:p>
            <a:r>
              <a:rPr lang="id-ID" dirty="0" smtClean="0"/>
              <a:t> private int Kecepatan</a:t>
            </a:r>
            <a:r>
              <a:rPr lang="id-ID" dirty="0" smtClean="0"/>
              <a:t>;</a:t>
            </a:r>
          </a:p>
          <a:p>
            <a:endParaRPr lang="id-ID" dirty="0" smtClean="0"/>
          </a:p>
          <a:p>
            <a:r>
              <a:rPr lang="id-ID" dirty="0" smtClean="0"/>
              <a:t> public CPU(String m, int k) {</a:t>
            </a:r>
          </a:p>
          <a:p>
            <a:r>
              <a:rPr lang="id-ID" dirty="0" smtClean="0"/>
              <a:t>     this.Merk = m;</a:t>
            </a:r>
          </a:p>
          <a:p>
            <a:r>
              <a:rPr lang="id-ID" dirty="0" smtClean="0"/>
              <a:t>     this.Kecepatan = k;}</a:t>
            </a:r>
          </a:p>
          <a:p>
            <a:r>
              <a:rPr lang="id-ID" dirty="0" smtClean="0"/>
              <a:t> public void DisplyaSpecCPU() {</a:t>
            </a:r>
          </a:p>
          <a:p>
            <a:r>
              <a:rPr lang="id-ID" dirty="0" smtClean="0"/>
              <a:t>     System.out.println(this.Merk + ", " +this.Kecepatan);}}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714356"/>
            <a:ext cx="78581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    </a:t>
            </a:r>
            <a:r>
              <a:rPr lang="id-ID" sz="1600" dirty="0" smtClean="0"/>
              <a:t>Transaksi t = new Transaksi(tempNoId, tempNama, tempAlamat);</a:t>
            </a:r>
          </a:p>
          <a:p>
            <a:r>
              <a:rPr lang="id-ID" sz="1600" dirty="0" smtClean="0"/>
              <a:t>     t.setBarang(tempKodeBarang, tempNamaBarang, tempHarga);</a:t>
            </a:r>
          </a:p>
          <a:p>
            <a:r>
              <a:rPr lang="id-ID" sz="1600" dirty="0" smtClean="0"/>
              <a:t>     t.setTransaksi(tempKodeTransaksi, tempBanyak);</a:t>
            </a:r>
          </a:p>
          <a:p>
            <a:r>
              <a:rPr lang="id-ID" sz="1600" dirty="0" smtClean="0"/>
              <a:t>     t.cetakStruk();</a:t>
            </a:r>
          </a:p>
          <a:p>
            <a:r>
              <a:rPr lang="id-ID" sz="1600" dirty="0" smtClean="0"/>
              <a:t>   }</a:t>
            </a:r>
          </a:p>
          <a:p>
            <a:r>
              <a:rPr lang="id-ID" sz="1600" dirty="0" smtClean="0"/>
              <a:t>}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1214414" y="3500438"/>
            <a:ext cx="664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i="1" dirty="0" smtClean="0"/>
              <a:t>Sempurnakan program di atas menggunakan konsep Interface....Mangga...!!!</a:t>
            </a:r>
            <a:endParaRPr lang="id-ID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28794" y="3429000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 smtClean="0">
                <a:latin typeface="Chiller" pitchFamily="82" charset="0"/>
              </a:rPr>
              <a:t>Selamat Ngoding</a:t>
            </a:r>
            <a:endParaRPr lang="id-ID" sz="3200" b="1" dirty="0">
              <a:latin typeface="Chiller" pitchFamily="82" charset="0"/>
            </a:endParaRPr>
          </a:p>
        </p:txBody>
      </p:sp>
      <p:pic>
        <p:nvPicPr>
          <p:cNvPr id="1026" name="Picture 2" descr="D:\D3 IF TEL-U\ngajar\Semester Ganjil 1516\OOP\belajar komputer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9520" y="968678"/>
            <a:ext cx="2286016" cy="2143140"/>
          </a:xfrm>
          <a:prstGeom prst="rect">
            <a:avLst/>
          </a:prstGeom>
          <a:noFill/>
        </p:spPr>
      </p:pic>
      <p:pic>
        <p:nvPicPr>
          <p:cNvPr id="1027" name="Picture 3" descr="D:\D3 IF TEL-U\ngajar\Semester Ganjil 1516\OOP\logo java bergerak2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3071810"/>
            <a:ext cx="1357322" cy="13287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571480"/>
            <a:ext cx="82153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Untuk menggambarkan hubungan </a:t>
            </a:r>
            <a:r>
              <a:rPr lang="id-ID" sz="2400" dirty="0" smtClean="0"/>
              <a:t>antar kelas digunakan </a:t>
            </a:r>
            <a:r>
              <a:rPr lang="id-ID" sz="2400" dirty="0" smtClean="0"/>
              <a:t>simbol garis </a:t>
            </a:r>
            <a:r>
              <a:rPr lang="id-ID" sz="2400" dirty="0" smtClean="0"/>
              <a:t>antara dua kelas yang berelasi</a:t>
            </a:r>
            <a:r>
              <a:rPr lang="id-ID" sz="2400" dirty="0" smtClean="0"/>
              <a:t>.</a:t>
            </a:r>
          </a:p>
          <a:p>
            <a:endParaRPr lang="id-ID" sz="2400" dirty="0" smtClean="0"/>
          </a:p>
          <a:p>
            <a:r>
              <a:rPr lang="id-ID" sz="2400" dirty="0" smtClean="0"/>
              <a:t>Simbol garis tersebut antara lain:</a:t>
            </a:r>
          </a:p>
          <a:p>
            <a:endParaRPr lang="id-ID" sz="2400" dirty="0" smtClean="0"/>
          </a:p>
          <a:p>
            <a:pPr>
              <a:buFontTx/>
              <a:buChar char="-"/>
            </a:pPr>
            <a:r>
              <a:rPr lang="id-ID" sz="2400" dirty="0" smtClean="0"/>
              <a:t>  </a:t>
            </a:r>
            <a:r>
              <a:rPr lang="es-ES" sz="2400" dirty="0" err="1" smtClean="0"/>
              <a:t>Kelas</a:t>
            </a:r>
            <a:r>
              <a:rPr lang="es-ES" sz="2400" dirty="0" smtClean="0"/>
              <a:t> </a:t>
            </a:r>
            <a:r>
              <a:rPr lang="es-ES" sz="2400" dirty="0" smtClean="0"/>
              <a:t>A </a:t>
            </a:r>
            <a:r>
              <a:rPr lang="es-ES" sz="2400" dirty="0" err="1" smtClean="0"/>
              <a:t>berasosiasi</a:t>
            </a:r>
            <a:r>
              <a:rPr lang="es-ES" sz="2400" dirty="0" smtClean="0"/>
              <a:t> </a:t>
            </a:r>
            <a:r>
              <a:rPr lang="es-ES" sz="2400" dirty="0" err="1" smtClean="0"/>
              <a:t>dengan</a:t>
            </a:r>
            <a:r>
              <a:rPr lang="es-ES" sz="2400" dirty="0" smtClean="0"/>
              <a:t> </a:t>
            </a:r>
            <a:r>
              <a:rPr lang="es-ES" sz="2400" dirty="0" err="1" smtClean="0"/>
              <a:t>kelas</a:t>
            </a:r>
            <a:r>
              <a:rPr lang="es-ES" sz="2400" dirty="0" smtClean="0"/>
              <a:t> </a:t>
            </a:r>
            <a:r>
              <a:rPr lang="es-ES" sz="2400" dirty="0" smtClean="0"/>
              <a:t>B,</a:t>
            </a:r>
            <a:r>
              <a:rPr lang="id-ID" sz="2400" dirty="0" smtClean="0"/>
              <a:t> digambarkan   </a:t>
            </a:r>
          </a:p>
          <a:p>
            <a:r>
              <a:rPr lang="id-ID" sz="2400" dirty="0" smtClean="0"/>
              <a:t>   sebagai berikut :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786190"/>
            <a:ext cx="414340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642918"/>
            <a:ext cx="807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id-ID" dirty="0" smtClean="0"/>
              <a:t> 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smtClean="0"/>
              <a:t>B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i="1" dirty="0" err="1" smtClean="0"/>
              <a:t>elemen</a:t>
            </a:r>
            <a:r>
              <a:rPr lang="en-US" i="1" dirty="0" smtClean="0"/>
              <a:t> part-of </a:t>
            </a:r>
            <a:r>
              <a:rPr lang="en-US" dirty="0" err="1" smtClean="0"/>
              <a:t>dari</a:t>
            </a:r>
            <a:r>
              <a:rPr lang="id-ID" dirty="0" smtClean="0"/>
              <a:t> kelas </a:t>
            </a:r>
            <a:r>
              <a:rPr lang="id-ID" dirty="0" smtClean="0"/>
              <a:t>A (kelas A berelasi </a:t>
            </a:r>
            <a:r>
              <a:rPr lang="id-ID" dirty="0" smtClean="0"/>
              <a:t> </a:t>
            </a:r>
          </a:p>
          <a:p>
            <a:r>
              <a:rPr lang="id-ID" dirty="0" smtClean="0"/>
              <a:t> </a:t>
            </a:r>
            <a:r>
              <a:rPr lang="id-ID" dirty="0" smtClean="0"/>
              <a:t>  agregasi dengan kelas </a:t>
            </a:r>
            <a:r>
              <a:rPr lang="id-ID" dirty="0" smtClean="0"/>
              <a:t>B), digambarkan sebagai </a:t>
            </a:r>
            <a:r>
              <a:rPr lang="id-ID" dirty="0" smtClean="0"/>
              <a:t>berikut :</a:t>
            </a:r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571612"/>
            <a:ext cx="400052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71472" y="3357562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id-ID" dirty="0" smtClean="0"/>
              <a:t>  Kelas </a:t>
            </a:r>
            <a:r>
              <a:rPr lang="id-ID" dirty="0" smtClean="0"/>
              <a:t>A dengan kelas B </a:t>
            </a:r>
            <a:r>
              <a:rPr lang="id-ID" dirty="0" smtClean="0"/>
              <a:t>berelasi komposisi, digambarkan </a:t>
            </a:r>
            <a:r>
              <a:rPr lang="id-ID" dirty="0" smtClean="0"/>
              <a:t>sebagai </a:t>
            </a:r>
            <a:r>
              <a:rPr lang="id-ID" dirty="0" smtClean="0"/>
              <a:t> </a:t>
            </a:r>
          </a:p>
          <a:p>
            <a:r>
              <a:rPr lang="id-ID" dirty="0" smtClean="0"/>
              <a:t>   berikut :</a:t>
            </a:r>
            <a:endParaRPr lang="id-ID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4143380"/>
            <a:ext cx="400052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348" y="642918"/>
            <a:ext cx="71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id-ID" dirty="0" smtClean="0"/>
              <a:t>  </a:t>
            </a:r>
            <a:r>
              <a:rPr lang="fi-FI" dirty="0" smtClean="0"/>
              <a:t>Kelas </a:t>
            </a:r>
            <a:r>
              <a:rPr lang="fi-FI" dirty="0" smtClean="0"/>
              <a:t>A merupakan turunan dari kelas </a:t>
            </a:r>
            <a:r>
              <a:rPr lang="fi-FI" dirty="0" smtClean="0"/>
              <a:t>B,</a:t>
            </a:r>
            <a:r>
              <a:rPr lang="id-ID" dirty="0" smtClean="0"/>
              <a:t> digambarkan s   </a:t>
            </a:r>
          </a:p>
          <a:p>
            <a:r>
              <a:rPr lang="id-ID" dirty="0" smtClean="0"/>
              <a:t> </a:t>
            </a:r>
            <a:r>
              <a:rPr lang="id-ID" dirty="0" smtClean="0"/>
              <a:t>  sebagai </a:t>
            </a:r>
            <a:r>
              <a:rPr lang="id-ID" dirty="0" smtClean="0"/>
              <a:t>berikut</a:t>
            </a:r>
            <a:r>
              <a:rPr lang="id-ID" dirty="0" smtClean="0"/>
              <a:t>:</a:t>
            </a:r>
          </a:p>
          <a:p>
            <a:endParaRPr lang="id-ID" dirty="0" smtClean="0"/>
          </a:p>
          <a:p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285860"/>
            <a:ext cx="371477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714356"/>
            <a:ext cx="84296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 smtClean="0"/>
              <a:t>Asosiasi</a:t>
            </a:r>
            <a:endParaRPr lang="id-ID" b="1" dirty="0" smtClean="0">
              <a:solidFill>
                <a:srgbClr val="FF0000"/>
              </a:solidFill>
            </a:endParaRPr>
          </a:p>
          <a:p>
            <a:endParaRPr lang="id-ID" dirty="0" smtClean="0"/>
          </a:p>
          <a:p>
            <a:r>
              <a:rPr lang="fi-FI" dirty="0" smtClean="0"/>
              <a:t>Asosiasi merupakan hubungan antara </a:t>
            </a:r>
            <a:r>
              <a:rPr lang="fi-FI" dirty="0" smtClean="0"/>
              <a:t>dua</a:t>
            </a:r>
            <a:r>
              <a:rPr lang="id-ID" dirty="0" smtClean="0"/>
              <a:t> kelas </a:t>
            </a:r>
            <a:r>
              <a:rPr lang="id-ID" dirty="0" smtClean="0"/>
              <a:t>yang merupakan </a:t>
            </a:r>
            <a:r>
              <a:rPr lang="id-ID" dirty="0" smtClean="0"/>
              <a:t>hubungan struktural </a:t>
            </a:r>
            <a:r>
              <a:rPr lang="id-ID" dirty="0" smtClean="0"/>
              <a:t>yang menggambarkan </a:t>
            </a:r>
            <a:r>
              <a:rPr lang="id-ID" dirty="0" smtClean="0"/>
              <a:t>himpunan link </a:t>
            </a:r>
            <a:r>
              <a:rPr lang="id-ID" dirty="0" smtClean="0"/>
              <a:t>antar obyek. </a:t>
            </a:r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Contoh </a:t>
            </a:r>
            <a:r>
              <a:rPr lang="id-ID" dirty="0" smtClean="0"/>
              <a:t>dari </a:t>
            </a:r>
            <a:r>
              <a:rPr lang="id-ID" dirty="0" smtClean="0"/>
              <a:t>hubungan asosiasi </a:t>
            </a:r>
            <a:r>
              <a:rPr lang="id-ID" dirty="0" smtClean="0"/>
              <a:t>ini </a:t>
            </a:r>
            <a:r>
              <a:rPr lang="id-ID" dirty="0" smtClean="0"/>
              <a:t>adalah :</a:t>
            </a:r>
            <a:r>
              <a:rPr lang="id-ID" dirty="0" smtClean="0"/>
              <a:t>  </a:t>
            </a:r>
            <a:endParaRPr lang="id-ID" dirty="0" smtClean="0"/>
          </a:p>
          <a:p>
            <a:r>
              <a:rPr lang="id-ID" dirty="0" smtClean="0"/>
              <a:t>  </a:t>
            </a:r>
            <a:endParaRPr lang="id-ID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714620"/>
            <a:ext cx="364333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785794"/>
            <a:ext cx="73581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u="sng" dirty="0" smtClean="0"/>
              <a:t>Perhatikan program di bawah ini :</a:t>
            </a:r>
            <a:endParaRPr lang="id-ID" u="sng" dirty="0" smtClean="0"/>
          </a:p>
          <a:p>
            <a:endParaRPr lang="id-ID" dirty="0" smtClean="0"/>
          </a:p>
          <a:p>
            <a:r>
              <a:rPr lang="id-ID" b="1" dirty="0" smtClean="0">
                <a:solidFill>
                  <a:srgbClr val="FF0000"/>
                </a:solidFill>
              </a:rPr>
              <a:t>public class Mahasiswa {</a:t>
            </a:r>
          </a:p>
          <a:p>
            <a:r>
              <a:rPr lang="id-ID" dirty="0" smtClean="0"/>
              <a:t>  private String nim;</a:t>
            </a:r>
          </a:p>
          <a:p>
            <a:r>
              <a:rPr lang="id-ID" dirty="0" smtClean="0"/>
              <a:t>  private String nama;</a:t>
            </a:r>
          </a:p>
          <a:p>
            <a:r>
              <a:rPr lang="id-ID" dirty="0" smtClean="0"/>
              <a:t>  </a:t>
            </a:r>
            <a:endParaRPr lang="id-ID" dirty="0" smtClean="0"/>
          </a:p>
          <a:p>
            <a:r>
              <a:rPr lang="id-ID" dirty="0" smtClean="0"/>
              <a:t> </a:t>
            </a:r>
            <a:r>
              <a:rPr lang="id-ID" dirty="0" smtClean="0"/>
              <a:t> public </a:t>
            </a:r>
            <a:r>
              <a:rPr lang="id-ID" dirty="0" smtClean="0"/>
              <a:t>void setnama(String nama) {</a:t>
            </a:r>
          </a:p>
          <a:p>
            <a:r>
              <a:rPr lang="id-ID" dirty="0" smtClean="0"/>
              <a:t>      this.nama = nama;}</a:t>
            </a:r>
          </a:p>
          <a:p>
            <a:r>
              <a:rPr lang="id-ID" dirty="0" smtClean="0"/>
              <a:t>  public void setnim(String nim) {</a:t>
            </a:r>
          </a:p>
          <a:p>
            <a:r>
              <a:rPr lang="id-ID" dirty="0" smtClean="0"/>
              <a:t>      this.nim = nim;}</a:t>
            </a:r>
          </a:p>
          <a:p>
            <a:r>
              <a:rPr lang="id-ID" dirty="0" smtClean="0"/>
              <a:t>  public String getnim() {</a:t>
            </a:r>
          </a:p>
          <a:p>
            <a:r>
              <a:rPr lang="id-ID" dirty="0" smtClean="0"/>
              <a:t>      return this.nim;}</a:t>
            </a:r>
          </a:p>
          <a:p>
            <a:r>
              <a:rPr lang="id-ID" dirty="0" smtClean="0"/>
              <a:t>  public String getnama() {</a:t>
            </a:r>
          </a:p>
          <a:p>
            <a:r>
              <a:rPr lang="id-ID" dirty="0" smtClean="0"/>
              <a:t>      return this.nama;}</a:t>
            </a:r>
          </a:p>
          <a:p>
            <a:r>
              <a:rPr lang="id-ID" dirty="0" smtClean="0"/>
              <a:t>}</a:t>
            </a:r>
            <a:r>
              <a:rPr lang="id-ID" dirty="0" smtClean="0"/>
              <a:t> 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70009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solidFill>
                  <a:srgbClr val="FF0000"/>
                </a:solidFill>
              </a:rPr>
              <a:t>public </a:t>
            </a:r>
            <a:r>
              <a:rPr lang="id-ID" b="1" dirty="0" smtClean="0">
                <a:solidFill>
                  <a:srgbClr val="FF0000"/>
                </a:solidFill>
              </a:rPr>
              <a:t>class Dosen {</a:t>
            </a:r>
          </a:p>
          <a:p>
            <a:r>
              <a:rPr lang="id-ID" dirty="0" smtClean="0"/>
              <a:t>  private String kddosen;</a:t>
            </a:r>
          </a:p>
          <a:p>
            <a:r>
              <a:rPr lang="id-ID" dirty="0" smtClean="0"/>
              <a:t>  private String[] nimMHS;</a:t>
            </a:r>
          </a:p>
          <a:p>
            <a:r>
              <a:rPr lang="id-ID" dirty="0" smtClean="0"/>
              <a:t>  private int JmlMahasiswa = 0</a:t>
            </a:r>
            <a:r>
              <a:rPr lang="id-ID" dirty="0" smtClean="0"/>
              <a:t>;</a:t>
            </a:r>
          </a:p>
          <a:p>
            <a:endParaRPr lang="id-ID" dirty="0" smtClean="0"/>
          </a:p>
          <a:p>
            <a:r>
              <a:rPr lang="id-ID" dirty="0" smtClean="0"/>
              <a:t>  public void setKddosen(String kddosen) {</a:t>
            </a:r>
          </a:p>
          <a:p>
            <a:r>
              <a:rPr lang="id-ID" dirty="0" smtClean="0"/>
              <a:t>      this.kddosen = kddosen;}</a:t>
            </a:r>
          </a:p>
          <a:p>
            <a:r>
              <a:rPr lang="id-ID" dirty="0" smtClean="0"/>
              <a:t>  public void setNimMahasiswa(String nimMhs){</a:t>
            </a:r>
          </a:p>
          <a:p>
            <a:r>
              <a:rPr lang="id-ID" dirty="0" smtClean="0"/>
              <a:t>      if (JmlMahasiswa &lt; 5) {</a:t>
            </a:r>
          </a:p>
          <a:p>
            <a:r>
              <a:rPr lang="id-ID" dirty="0" smtClean="0"/>
              <a:t>          nimMHS[JmlMahasiswa] = nimMhs;</a:t>
            </a:r>
          </a:p>
          <a:p>
            <a:r>
              <a:rPr lang="id-ID" dirty="0" smtClean="0"/>
              <a:t>          JmlMahasiswa++;}}</a:t>
            </a:r>
          </a:p>
          <a:p>
            <a:r>
              <a:rPr lang="id-ID" dirty="0" smtClean="0"/>
              <a:t>  public int getJmlMahasiswa() {</a:t>
            </a:r>
          </a:p>
          <a:p>
            <a:r>
              <a:rPr lang="id-ID" dirty="0" smtClean="0"/>
              <a:t>      return this.JmlMahasiswa;} </a:t>
            </a:r>
          </a:p>
          <a:p>
            <a:r>
              <a:rPr lang="id-ID" dirty="0" smtClean="0"/>
              <a:t>  public String getKddosen() {</a:t>
            </a:r>
          </a:p>
          <a:p>
            <a:r>
              <a:rPr lang="id-ID" dirty="0" smtClean="0"/>
              <a:t>      return this.kddosen;}</a:t>
            </a:r>
          </a:p>
          <a:p>
            <a:r>
              <a:rPr lang="id-ID" dirty="0" smtClean="0"/>
              <a:t>  public String getmahasiswa(int i){</a:t>
            </a:r>
          </a:p>
          <a:p>
            <a:r>
              <a:rPr lang="id-ID" dirty="0" smtClean="0"/>
              <a:t>      return (nimMHS[i</a:t>
            </a:r>
            <a:r>
              <a:rPr lang="id-ID" dirty="0" smtClean="0"/>
              <a:t>]);}}</a:t>
            </a:r>
            <a:r>
              <a:rPr lang="id-ID" dirty="0" smtClean="0"/>
              <a:t>    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40" y="785794"/>
            <a:ext cx="7715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Pada </a:t>
            </a:r>
            <a:r>
              <a:rPr lang="id-ID" dirty="0" smtClean="0"/>
              <a:t>program di atas, terlihat </a:t>
            </a:r>
            <a:r>
              <a:rPr lang="id-ID" dirty="0" smtClean="0"/>
              <a:t>bahwa </a:t>
            </a:r>
            <a:r>
              <a:rPr lang="id-ID" dirty="0" smtClean="0"/>
              <a:t>tidak ada </a:t>
            </a:r>
            <a:r>
              <a:rPr lang="id-ID" dirty="0" smtClean="0"/>
              <a:t>relasi yang kuat antara kelas </a:t>
            </a:r>
            <a:r>
              <a:rPr lang="id-ID" dirty="0" smtClean="0"/>
              <a:t>dosen </a:t>
            </a:r>
            <a:r>
              <a:rPr lang="es-ES" dirty="0" smtClean="0"/>
              <a:t>dan </a:t>
            </a:r>
            <a:r>
              <a:rPr lang="es-ES" dirty="0" err="1" smtClean="0"/>
              <a:t>kelas</a:t>
            </a:r>
            <a:r>
              <a:rPr lang="es-ES" dirty="0" smtClean="0"/>
              <a:t> </a:t>
            </a:r>
            <a:r>
              <a:rPr lang="es-ES" dirty="0" err="1" smtClean="0"/>
              <a:t>mahasiswa</a:t>
            </a:r>
            <a:r>
              <a:rPr lang="id-ID" dirty="0" smtClean="0"/>
              <a:t>.</a:t>
            </a:r>
            <a:endParaRPr lang="id-ID" dirty="0" smtClean="0"/>
          </a:p>
          <a:p>
            <a:endParaRPr lang="id-ID" dirty="0" smtClean="0"/>
          </a:p>
          <a:p>
            <a:r>
              <a:rPr lang="es-ES" dirty="0" err="1" smtClean="0"/>
              <a:t>hanya</a:t>
            </a:r>
            <a:r>
              <a:rPr lang="es-ES" dirty="0" smtClean="0"/>
              <a:t> </a:t>
            </a:r>
            <a:r>
              <a:rPr lang="es-ES" dirty="0" err="1" smtClean="0"/>
              <a:t>ada</a:t>
            </a:r>
            <a:r>
              <a:rPr lang="es-ES" dirty="0" smtClean="0"/>
              <a:t> </a:t>
            </a:r>
            <a:r>
              <a:rPr lang="es-ES" dirty="0" err="1" smtClean="0"/>
              <a:t>atribut</a:t>
            </a:r>
            <a:r>
              <a:rPr lang="id-ID" dirty="0" smtClean="0"/>
              <a:t> dari </a:t>
            </a:r>
            <a:r>
              <a:rPr lang="id-ID" dirty="0" smtClean="0"/>
              <a:t>kelas dosen yang serupa </a:t>
            </a:r>
            <a:r>
              <a:rPr lang="id-ID" dirty="0" smtClean="0"/>
              <a:t>dengan atribut </a:t>
            </a:r>
            <a:r>
              <a:rPr lang="id-ID" dirty="0" smtClean="0"/>
              <a:t>dari kelas mahasiswa </a:t>
            </a:r>
            <a:r>
              <a:rPr lang="id-ID" dirty="0" smtClean="0"/>
              <a:t>yang menandakan </a:t>
            </a:r>
            <a:r>
              <a:rPr lang="id-ID" dirty="0" smtClean="0"/>
              <a:t>bahwa kedua kelas itu</a:t>
            </a:r>
          </a:p>
          <a:p>
            <a:r>
              <a:rPr lang="id-ID" dirty="0" smtClean="0"/>
              <a:t>berasosiasi, yaitu </a:t>
            </a:r>
            <a:r>
              <a:rPr lang="id-ID" dirty="0" smtClean="0"/>
              <a:t>atribut </a:t>
            </a:r>
            <a:r>
              <a:rPr lang="fi-FI" b="1" dirty="0" smtClean="0"/>
              <a:t>nimMahasiswa</a:t>
            </a:r>
            <a:r>
              <a:rPr lang="fi-FI" dirty="0" smtClean="0"/>
              <a:t> </a:t>
            </a:r>
            <a:r>
              <a:rPr lang="fi-FI" dirty="0" smtClean="0"/>
              <a:t>pada kelas dosen dan</a:t>
            </a:r>
          </a:p>
          <a:p>
            <a:r>
              <a:rPr lang="id-ID" dirty="0" smtClean="0"/>
              <a:t>atribut </a:t>
            </a:r>
            <a:r>
              <a:rPr lang="id-ID" b="1" dirty="0" smtClean="0"/>
              <a:t>nim</a:t>
            </a:r>
            <a:r>
              <a:rPr lang="id-ID" dirty="0" smtClean="0"/>
              <a:t> pada kelas mahasiswa</a:t>
            </a:r>
            <a:endParaRPr lang="id-ID" dirty="0" smtClean="0"/>
          </a:p>
          <a:p>
            <a:r>
              <a:rPr lang="id-ID" dirty="0" smtClean="0"/>
              <a:t>    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6674</TotalTime>
  <Words>1143</Words>
  <Application>Microsoft Office PowerPoint</Application>
  <PresentationFormat>On-screen Show (4:3)</PresentationFormat>
  <Paragraphs>183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Aspect</vt:lpstr>
      <vt:lpstr>Object Oriented Programming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HP 1000</dc:creator>
  <cp:lastModifiedBy>HP 1000</cp:lastModifiedBy>
  <cp:revision>245</cp:revision>
  <dcterms:created xsi:type="dcterms:W3CDTF">2015-07-31T15:30:44Z</dcterms:created>
  <dcterms:modified xsi:type="dcterms:W3CDTF">2015-10-03T00:21:20Z</dcterms:modified>
</cp:coreProperties>
</file>