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9" r:id="rId13"/>
    <p:sldId id="268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6" r:id="rId3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22/08/2016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22/08/2016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22/08/2016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22/08/2016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22/08/2016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22/08/2016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22/08/2016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22/08/2016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22/08/2016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22/08/2016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99E07-2E4D-43E5-B7A9-F57FB28B0B21}" type="datetimeFigureOut">
              <a:rPr lang="id-ID" smtClean="0"/>
              <a:pPr/>
              <a:t>22/08/2016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3099E07-2E4D-43E5-B7A9-F57FB28B0B21}" type="datetimeFigureOut">
              <a:rPr lang="id-ID" smtClean="0"/>
              <a:pPr/>
              <a:t>22/08/2016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9BDF7E7-C0B0-4EFC-BFA8-B302A77D7BB7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143116"/>
            <a:ext cx="7772400" cy="1470025"/>
          </a:xfrm>
        </p:spPr>
        <p:txBody>
          <a:bodyPr/>
          <a:lstStyle/>
          <a:p>
            <a:pPr algn="l"/>
            <a:r>
              <a:rPr lang="id-ID" sz="3600" dirty="0" smtClean="0"/>
              <a:t>Object Oriented Programming  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8794" y="421481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Rahmadi Wijaya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D3 Teknik Informatika 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Fakultas Ilmu Terapan 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Telkom University</a:t>
            </a:r>
          </a:p>
          <a:p>
            <a:pPr algn="r"/>
            <a:r>
              <a:rPr lang="id-ID" dirty="0" smtClean="0">
                <a:latin typeface="Andalus" pitchFamily="18" charset="-78"/>
                <a:cs typeface="Andalus" pitchFamily="18" charset="-78"/>
              </a:rPr>
              <a:t>2016</a:t>
            </a:r>
            <a:endParaRPr lang="id-ID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50" name="Picture 2" descr="D:\D3 IF TEL-U\ngajar\Semester Ganjil 1516\OOP\logo java bergerak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357298"/>
            <a:ext cx="2114550" cy="21145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14414" y="3643314"/>
            <a:ext cx="36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rachmadi</a:t>
            </a:r>
            <a:endParaRPr lang="id-ID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857232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2. Using NetBeans</a:t>
            </a:r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643050"/>
            <a:ext cx="7072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that we've tried doing our programs the complicated way</a:t>
            </a:r>
            <a:r>
              <a:rPr lang="id-ID" dirty="0" smtClean="0"/>
              <a:t>.</a:t>
            </a:r>
          </a:p>
          <a:p>
            <a:endParaRPr lang="id-ID" dirty="0" smtClean="0"/>
          </a:p>
          <a:p>
            <a:r>
              <a:rPr lang="id-ID" dirty="0" smtClean="0"/>
              <a:t>L</a:t>
            </a:r>
            <a:r>
              <a:rPr lang="en-US" dirty="0" err="1" smtClean="0"/>
              <a:t>et's</a:t>
            </a:r>
            <a:r>
              <a:rPr lang="en-US" dirty="0" smtClean="0"/>
              <a:t> now see how to do</a:t>
            </a:r>
            <a:r>
              <a:rPr lang="id-ID" dirty="0" smtClean="0"/>
              <a:t> </a:t>
            </a:r>
            <a:r>
              <a:rPr lang="en-US" dirty="0" smtClean="0"/>
              <a:t>all the processes we've described in the previous sections by using just one application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785794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Java Statements and blocks</a:t>
            </a:r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500174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statement </a:t>
            </a:r>
            <a:r>
              <a:rPr lang="en-US" dirty="0" smtClean="0"/>
              <a:t>is one or more lines of code terminated by a semicolon. An example of a</a:t>
            </a:r>
            <a:r>
              <a:rPr lang="id-ID" dirty="0" smtClean="0"/>
              <a:t> single statement is,</a:t>
            </a:r>
          </a:p>
          <a:p>
            <a:r>
              <a:rPr lang="id-ID" dirty="0" smtClean="0"/>
              <a:t>	</a:t>
            </a:r>
          </a:p>
          <a:p>
            <a:r>
              <a:rPr lang="id-ID" dirty="0" smtClean="0"/>
              <a:t>	System.out.println(“Hello world”);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2928934"/>
            <a:ext cx="72866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block </a:t>
            </a:r>
            <a:r>
              <a:rPr lang="en-US" dirty="0" smtClean="0"/>
              <a:t>is one or more statements bounded by an opening and closing curly braces that</a:t>
            </a:r>
            <a:r>
              <a:rPr lang="id-ID" dirty="0" smtClean="0"/>
              <a:t> </a:t>
            </a:r>
            <a:r>
              <a:rPr lang="en-US" dirty="0" smtClean="0"/>
              <a:t>groups the statements as one unit.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Block statements can be nested indefinitely. Any</a:t>
            </a:r>
            <a:r>
              <a:rPr lang="id-ID" dirty="0" smtClean="0"/>
              <a:t> </a:t>
            </a:r>
            <a:r>
              <a:rPr lang="en-US" dirty="0" smtClean="0"/>
              <a:t>amount of white space is allowed. An example of a block is,</a:t>
            </a:r>
          </a:p>
          <a:p>
            <a:r>
              <a:rPr lang="id-ID" dirty="0" smtClean="0"/>
              <a:t>	</a:t>
            </a:r>
          </a:p>
          <a:p>
            <a:r>
              <a:rPr lang="id-ID" dirty="0" smtClean="0"/>
              <a:t>	</a:t>
            </a:r>
            <a:r>
              <a:rPr lang="en-US" dirty="0" smtClean="0"/>
              <a:t>public static void main( String[] </a:t>
            </a:r>
            <a:r>
              <a:rPr lang="en-US" dirty="0" err="1" smtClean="0"/>
              <a:t>args</a:t>
            </a:r>
            <a:r>
              <a:rPr lang="en-US" dirty="0" smtClean="0"/>
              <a:t> ){</a:t>
            </a:r>
          </a:p>
          <a:p>
            <a:r>
              <a:rPr lang="id-ID" dirty="0" smtClean="0"/>
              <a:t>	     System.out.println("Hello");</a:t>
            </a:r>
          </a:p>
          <a:p>
            <a:r>
              <a:rPr lang="id-ID" dirty="0" smtClean="0"/>
              <a:t>	     System.out.println("world");</a:t>
            </a:r>
          </a:p>
          <a:p>
            <a:r>
              <a:rPr lang="id-ID" dirty="0" smtClean="0"/>
              <a:t>	}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14356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Variables</a:t>
            </a:r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1357298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variable </a:t>
            </a:r>
            <a:r>
              <a:rPr lang="en-US" dirty="0" smtClean="0"/>
              <a:t>is an item of data used to store state of objects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A variable has a </a:t>
            </a:r>
            <a:r>
              <a:rPr lang="en-US" b="1" dirty="0" smtClean="0"/>
              <a:t>data type and a name. </a:t>
            </a:r>
            <a:endParaRPr lang="id-ID" b="1" dirty="0" smtClean="0"/>
          </a:p>
          <a:p>
            <a:r>
              <a:rPr lang="en-US" dirty="0" smtClean="0"/>
              <a:t>The data type indicates the type of value that</a:t>
            </a:r>
            <a:r>
              <a:rPr lang="id-ID" b="1" dirty="0" smtClean="0"/>
              <a:t> </a:t>
            </a:r>
            <a:r>
              <a:rPr lang="id-ID" dirty="0" smtClean="0"/>
              <a:t>the variable can hold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3000372"/>
            <a:ext cx="71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s"/>
            </a:pPr>
            <a:r>
              <a:rPr lang="id-ID" b="1" i="1" u="sng" dirty="0" smtClean="0"/>
              <a:t> Declaring and Initializing Variables</a:t>
            </a:r>
          </a:p>
          <a:p>
            <a:pPr>
              <a:buFont typeface="Wingdings"/>
              <a:buChar char="s"/>
            </a:pPr>
            <a:endParaRPr lang="id-ID" b="1" i="1" dirty="0" smtClean="0"/>
          </a:p>
          <a:p>
            <a:r>
              <a:rPr lang="id-ID" dirty="0" smtClean="0"/>
              <a:t>      </a:t>
            </a:r>
            <a:r>
              <a:rPr lang="en-US" dirty="0" smtClean="0"/>
              <a:t>To declare a variable is as follows,</a:t>
            </a:r>
          </a:p>
          <a:p>
            <a:r>
              <a:rPr lang="id-ID" b="1" dirty="0" smtClean="0"/>
              <a:t>	</a:t>
            </a:r>
            <a:r>
              <a:rPr lang="en-US" b="1" dirty="0" smtClean="0"/>
              <a:t>&lt;data type&gt; &lt;name&gt; [=initial value];</a:t>
            </a:r>
          </a:p>
          <a:p>
            <a:endParaRPr lang="id-ID" b="1" dirty="0" smtClean="0"/>
          </a:p>
          <a:p>
            <a:r>
              <a:rPr lang="id-ID" b="1" dirty="0" smtClean="0"/>
              <a:t>       </a:t>
            </a:r>
            <a:r>
              <a:rPr lang="en-US" b="1" dirty="0" smtClean="0"/>
              <a:t>Note</a:t>
            </a:r>
            <a:r>
              <a:rPr lang="id-ID" b="1" dirty="0" smtClean="0"/>
              <a:t> </a:t>
            </a:r>
            <a:r>
              <a:rPr lang="en-US" b="1" dirty="0" smtClean="0"/>
              <a:t>: </a:t>
            </a:r>
            <a:endParaRPr lang="id-ID" b="1" dirty="0" smtClean="0"/>
          </a:p>
          <a:p>
            <a:r>
              <a:rPr lang="id-ID" b="1" dirty="0" smtClean="0"/>
              <a:t>	</a:t>
            </a:r>
            <a:r>
              <a:rPr lang="en-US" dirty="0" smtClean="0"/>
              <a:t>Values enclosed in &lt;&gt; are required values, while </a:t>
            </a:r>
            <a:r>
              <a:rPr lang="id-ID" dirty="0" smtClean="0"/>
              <a:t>     </a:t>
            </a:r>
          </a:p>
          <a:p>
            <a:r>
              <a:rPr lang="id-ID" dirty="0" smtClean="0"/>
              <a:t>            </a:t>
            </a:r>
            <a:r>
              <a:rPr lang="en-US" dirty="0" smtClean="0"/>
              <a:t>those values enclosed in [] are</a:t>
            </a:r>
            <a:r>
              <a:rPr lang="id-ID" dirty="0" smtClean="0"/>
              <a:t> optional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8662" y="642918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Examples :</a:t>
            </a:r>
            <a:endParaRPr lang="id-ID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57290" y="1285861"/>
            <a:ext cx="66437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public class Coba_tipe {</a:t>
            </a:r>
          </a:p>
          <a:p>
            <a:r>
              <a:rPr lang="id-ID" dirty="0" smtClean="0"/>
              <a:t> </a:t>
            </a:r>
          </a:p>
          <a:p>
            <a:r>
              <a:rPr lang="id-ID" dirty="0" smtClean="0"/>
              <a:t>    public static void main(String[] args) {</a:t>
            </a:r>
          </a:p>
          <a:p>
            <a:r>
              <a:rPr lang="id-ID" dirty="0" smtClean="0"/>
              <a:t>        int nilai;</a:t>
            </a:r>
          </a:p>
          <a:p>
            <a:r>
              <a:rPr lang="id-ID" dirty="0" smtClean="0"/>
              <a:t>        char indexnilai;</a:t>
            </a:r>
          </a:p>
          <a:p>
            <a:r>
              <a:rPr lang="id-ID" dirty="0" smtClean="0"/>
              <a:t>         </a:t>
            </a:r>
          </a:p>
          <a:p>
            <a:r>
              <a:rPr lang="id-ID" dirty="0" smtClean="0"/>
              <a:t>        nilai = 100;</a:t>
            </a:r>
          </a:p>
          <a:p>
            <a:r>
              <a:rPr lang="id-ID" dirty="0" smtClean="0"/>
              <a:t>        indexnilai='A';</a:t>
            </a:r>
          </a:p>
          <a:p>
            <a:r>
              <a:rPr lang="id-ID" dirty="0" smtClean="0"/>
              <a:t>         </a:t>
            </a:r>
          </a:p>
          <a:p>
            <a:r>
              <a:rPr lang="id-ID" dirty="0" smtClean="0"/>
              <a:t>        System.out.println(nilai);</a:t>
            </a:r>
          </a:p>
          <a:p>
            <a:r>
              <a:rPr lang="id-ID" dirty="0" smtClean="0"/>
              <a:t>        System.out.println(indexnilai);</a:t>
            </a:r>
          </a:p>
          <a:p>
            <a:r>
              <a:rPr lang="id-ID" dirty="0" smtClean="0"/>
              <a:t>    }</a:t>
            </a:r>
          </a:p>
          <a:p>
            <a:r>
              <a:rPr lang="id-ID" dirty="0" smtClean="0"/>
              <a:t>}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642918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i="1" dirty="0" smtClean="0"/>
              <a:t>Outputting Variable Data</a:t>
            </a:r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357298"/>
            <a:ext cx="742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output the value of a certain variable, we can use the following commands,</a:t>
            </a:r>
          </a:p>
          <a:p>
            <a:r>
              <a:rPr lang="id-ID" dirty="0" smtClean="0"/>
              <a:t>	</a:t>
            </a:r>
          </a:p>
          <a:p>
            <a:r>
              <a:rPr lang="id-ID" dirty="0" smtClean="0"/>
              <a:t>	System.out.println()</a:t>
            </a:r>
          </a:p>
          <a:p>
            <a:r>
              <a:rPr lang="id-ID" dirty="0" smtClean="0"/>
              <a:t>	System.out.print()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2928934"/>
            <a:ext cx="7358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Here's a sample program,</a:t>
            </a:r>
          </a:p>
          <a:p>
            <a:endParaRPr lang="id-ID" dirty="0" smtClean="0"/>
          </a:p>
          <a:p>
            <a:r>
              <a:rPr lang="id-ID" dirty="0" smtClean="0"/>
              <a:t>	public class OutputVariable</a:t>
            </a:r>
          </a:p>
          <a:p>
            <a:r>
              <a:rPr lang="id-ID" dirty="0" smtClean="0"/>
              <a:t>	{</a:t>
            </a:r>
          </a:p>
          <a:p>
            <a:r>
              <a:rPr lang="id-ID" dirty="0" smtClean="0"/>
              <a:t>	      </a:t>
            </a:r>
            <a:r>
              <a:rPr lang="en-US" dirty="0" smtClean="0"/>
              <a:t>public static void main( String[] </a:t>
            </a:r>
            <a:r>
              <a:rPr lang="en-US" dirty="0" err="1" smtClean="0"/>
              <a:t>args</a:t>
            </a:r>
            <a:r>
              <a:rPr lang="en-US" dirty="0" smtClean="0"/>
              <a:t> ){</a:t>
            </a:r>
          </a:p>
          <a:p>
            <a:r>
              <a:rPr lang="id-ID" dirty="0" smtClean="0"/>
              <a:t>	      int value = 10;</a:t>
            </a:r>
          </a:p>
          <a:p>
            <a:r>
              <a:rPr lang="id-ID" dirty="0" smtClean="0"/>
              <a:t>   	      char x;</a:t>
            </a:r>
          </a:p>
          <a:p>
            <a:r>
              <a:rPr lang="id-ID" dirty="0" smtClean="0"/>
              <a:t>	      x = ‘A’;</a:t>
            </a:r>
          </a:p>
          <a:p>
            <a:r>
              <a:rPr lang="id-ID" dirty="0" smtClean="0"/>
              <a:t>	      System.out.println( value );</a:t>
            </a:r>
          </a:p>
          <a:p>
            <a:r>
              <a:rPr lang="id-ID" dirty="0" smtClean="0"/>
              <a:t>	      </a:t>
            </a:r>
            <a:r>
              <a:rPr lang="en-US" dirty="0" err="1" smtClean="0"/>
              <a:t>System.out.println</a:t>
            </a:r>
            <a:r>
              <a:rPr lang="en-US" dirty="0" smtClean="0"/>
              <a:t>( “The value of x=“ + x );</a:t>
            </a:r>
          </a:p>
          <a:p>
            <a:r>
              <a:rPr lang="id-ID" dirty="0" smtClean="0"/>
              <a:t>	    }</a:t>
            </a:r>
          </a:p>
          <a:p>
            <a:r>
              <a:rPr lang="id-ID" dirty="0" smtClean="0"/>
              <a:t>	}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71480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Operators</a:t>
            </a:r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1071546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Java, there are different types of operators. There are arithmetic operators, relational</a:t>
            </a:r>
            <a:r>
              <a:rPr lang="id-ID" dirty="0" smtClean="0"/>
              <a:t> </a:t>
            </a:r>
            <a:r>
              <a:rPr lang="en-US" dirty="0" smtClean="0"/>
              <a:t>operators, logical operators and conditional operators. 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2214554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i="1" dirty="0" smtClean="0"/>
              <a:t>1. Arithmetic operators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643182"/>
            <a:ext cx="69818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642918"/>
            <a:ext cx="76438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public class ArithmaticDemo { </a:t>
            </a:r>
          </a:p>
          <a:p>
            <a:r>
              <a:rPr lang="id-ID" dirty="0" smtClean="0"/>
              <a:t>public static void main(String[] args) {</a:t>
            </a:r>
          </a:p>
          <a:p>
            <a:r>
              <a:rPr lang="id-ID" dirty="0" smtClean="0"/>
              <a:t>	int i = 37; int j = 42;</a:t>
            </a:r>
          </a:p>
          <a:p>
            <a:r>
              <a:rPr lang="id-ID" dirty="0" smtClean="0"/>
              <a:t>	double x = 27.475; double y = 7.22;</a:t>
            </a:r>
          </a:p>
          <a:p>
            <a:r>
              <a:rPr lang="id-ID" dirty="0" smtClean="0"/>
              <a:t>	System.out.println("Variable values...");</a:t>
            </a:r>
          </a:p>
          <a:p>
            <a:r>
              <a:rPr lang="id-ID" dirty="0" smtClean="0"/>
              <a:t>	System.out.println(" i = " + i);</a:t>
            </a:r>
          </a:p>
          <a:p>
            <a:r>
              <a:rPr lang="id-ID" dirty="0" smtClean="0"/>
              <a:t>	System.out.println(" j = " + j);</a:t>
            </a:r>
          </a:p>
          <a:p>
            <a:r>
              <a:rPr lang="id-ID" dirty="0" smtClean="0"/>
              <a:t>	System.out.println(" x = " + x);</a:t>
            </a:r>
          </a:p>
          <a:p>
            <a:r>
              <a:rPr lang="id-ID" dirty="0" smtClean="0"/>
              <a:t>	System.out.println(" y = " + y); //adding numbers</a:t>
            </a:r>
          </a:p>
          <a:p>
            <a:r>
              <a:rPr lang="id-ID" dirty="0" smtClean="0"/>
              <a:t>	System.out.println("Adding...");</a:t>
            </a:r>
          </a:p>
          <a:p>
            <a:r>
              <a:rPr lang="id-ID" dirty="0" smtClean="0"/>
              <a:t>	System.out.println(" i + j = " + (i + j));</a:t>
            </a:r>
          </a:p>
          <a:p>
            <a:r>
              <a:rPr lang="id-ID" dirty="0" smtClean="0"/>
              <a:t>	System.out.println(" x + y = " + (x + y));</a:t>
            </a:r>
          </a:p>
          <a:p>
            <a:r>
              <a:rPr lang="id-ID" dirty="0" smtClean="0"/>
              <a:t>	System.out.println("Subtracting...");</a:t>
            </a:r>
          </a:p>
          <a:p>
            <a:r>
              <a:rPr lang="id-ID" dirty="0" smtClean="0"/>
              <a:t>	System.out.println(" i - j = " + (i - j));</a:t>
            </a:r>
          </a:p>
          <a:p>
            <a:r>
              <a:rPr lang="id-ID" dirty="0" smtClean="0"/>
              <a:t>	System.out.println(" x - y = " + (x - y));</a:t>
            </a:r>
          </a:p>
          <a:p>
            <a:r>
              <a:rPr lang="id-ID" dirty="0" smtClean="0"/>
              <a:t>	System.out.println("Multiplying...");</a:t>
            </a:r>
          </a:p>
          <a:p>
            <a:r>
              <a:rPr lang="id-ID" dirty="0" smtClean="0"/>
              <a:t>	System.out.println(" i * j = " + (i * j));</a:t>
            </a:r>
          </a:p>
          <a:p>
            <a:r>
              <a:rPr lang="id-ID" dirty="0" smtClean="0"/>
              <a:t>	System.out.println(" x * y = " + (x * y));</a:t>
            </a:r>
          </a:p>
          <a:p>
            <a:r>
              <a:rPr lang="id-ID" dirty="0" smtClean="0"/>
              <a:t>	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7572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	System.out.println("Dividing...");</a:t>
            </a:r>
          </a:p>
          <a:p>
            <a:r>
              <a:rPr lang="id-ID" dirty="0" smtClean="0"/>
              <a:t>	System.out.println(" i / j = " + (i / j));</a:t>
            </a:r>
          </a:p>
          <a:p>
            <a:r>
              <a:rPr lang="id-ID" dirty="0" smtClean="0"/>
              <a:t>	System.out.println(" x / y = " + (x / y));</a:t>
            </a:r>
          </a:p>
          <a:p>
            <a:endParaRPr lang="id-ID" dirty="0" smtClean="0"/>
          </a:p>
          <a:p>
            <a:r>
              <a:rPr lang="id-ID" dirty="0" smtClean="0"/>
              <a:t>	System.out.println("Computing the remainder...");</a:t>
            </a:r>
          </a:p>
          <a:p>
            <a:r>
              <a:rPr lang="id-ID" dirty="0" smtClean="0"/>
              <a:t>	System.out.println(" i % j = " + (i % j));</a:t>
            </a:r>
          </a:p>
          <a:p>
            <a:r>
              <a:rPr lang="id-ID" dirty="0" smtClean="0"/>
              <a:t>	System.out.println(" x % y = " + (x % y));</a:t>
            </a:r>
          </a:p>
          <a:p>
            <a:endParaRPr lang="id-ID" dirty="0" smtClean="0"/>
          </a:p>
          <a:p>
            <a:r>
              <a:rPr lang="id-ID" dirty="0" smtClean="0"/>
              <a:t>	System.out.println("Mixing types...");</a:t>
            </a:r>
          </a:p>
          <a:p>
            <a:r>
              <a:rPr lang="id-ID" dirty="0" smtClean="0"/>
              <a:t>	System.out.println(" j + y = " + (j + y));</a:t>
            </a:r>
          </a:p>
          <a:p>
            <a:r>
              <a:rPr lang="id-ID" dirty="0" smtClean="0"/>
              <a:t>	System.out.println(" i * x = " + (i * x));</a:t>
            </a:r>
          </a:p>
          <a:p>
            <a:r>
              <a:rPr lang="id-ID" dirty="0" smtClean="0"/>
              <a:t>	}</a:t>
            </a:r>
          </a:p>
          <a:p>
            <a:r>
              <a:rPr lang="id-ID" dirty="0" smtClean="0"/>
              <a:t>	}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14356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i="1" dirty="0" smtClean="0"/>
              <a:t>2. Increment and Decrement operators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285860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Aside from the basic arithmetic operators, Java also includes a unary increment operator</a:t>
            </a:r>
            <a:r>
              <a:rPr lang="id-ID" dirty="0" smtClean="0"/>
              <a:t> </a:t>
            </a:r>
            <a:r>
              <a:rPr lang="en-US" dirty="0" smtClean="0"/>
              <a:t>(++) and unary decrement operator (--). 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Increment and decrement operators increase</a:t>
            </a:r>
            <a:r>
              <a:rPr lang="id-ID" dirty="0" smtClean="0"/>
              <a:t> </a:t>
            </a:r>
            <a:r>
              <a:rPr lang="en-US" dirty="0" smtClean="0"/>
              <a:t>and decrease a value stored in a number variable by 1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500166" y="3286124"/>
            <a:ext cx="6143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For example, the expression,</a:t>
            </a:r>
          </a:p>
          <a:p>
            <a:endParaRPr lang="id-ID" dirty="0" smtClean="0"/>
          </a:p>
          <a:p>
            <a:r>
              <a:rPr lang="id-ID" dirty="0" smtClean="0"/>
              <a:t>	</a:t>
            </a:r>
            <a:r>
              <a:rPr lang="en-US" dirty="0" smtClean="0"/>
              <a:t>count = count + 1; </a:t>
            </a:r>
            <a:endParaRPr lang="id-ID" dirty="0" smtClean="0"/>
          </a:p>
          <a:p>
            <a:endParaRPr lang="en-US" dirty="0" smtClean="0"/>
          </a:p>
          <a:p>
            <a:r>
              <a:rPr lang="id-ID" dirty="0" smtClean="0"/>
              <a:t>is equivalent to,</a:t>
            </a:r>
          </a:p>
          <a:p>
            <a:r>
              <a:rPr lang="id-ID" dirty="0" smtClean="0"/>
              <a:t>	</a:t>
            </a:r>
          </a:p>
          <a:p>
            <a:r>
              <a:rPr lang="id-ID" dirty="0" smtClean="0"/>
              <a:t>	count++;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2"/>
            <a:ext cx="69532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928670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What is Java Technology?</a:t>
            </a:r>
            <a:endParaRPr lang="id-ID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714488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1. A programming language</a:t>
            </a:r>
            <a:endParaRPr lang="id-ID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2428868"/>
            <a:ext cx="6715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As a </a:t>
            </a:r>
            <a:r>
              <a:rPr lang="id-ID" sz="2400" b="1" dirty="0" smtClean="0"/>
              <a:t>programming language</a:t>
            </a:r>
            <a:r>
              <a:rPr lang="id-ID" sz="2400" dirty="0" smtClean="0"/>
              <a:t>, Java can create all kinds of applications that you could create using any conventional programming language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857232"/>
            <a:ext cx="72152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increment and decrement operators can be placed before or after an operand.</a:t>
            </a:r>
          </a:p>
          <a:p>
            <a:endParaRPr lang="id-ID" dirty="0" smtClean="0"/>
          </a:p>
          <a:p>
            <a:r>
              <a:rPr lang="en-US" dirty="0" smtClean="0"/>
              <a:t>When used before an operand, it causes the variable to be incremented or decremented</a:t>
            </a:r>
            <a:r>
              <a:rPr lang="id-ID" dirty="0" smtClean="0"/>
              <a:t> </a:t>
            </a:r>
            <a:r>
              <a:rPr lang="en-US" dirty="0" smtClean="0"/>
              <a:t>by 1, and then the new value is used in the expression in which it appears.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F</a:t>
            </a:r>
            <a:r>
              <a:rPr lang="en-US" dirty="0" smtClean="0"/>
              <a:t>or example,</a:t>
            </a:r>
          </a:p>
          <a:p>
            <a:r>
              <a:rPr lang="id-ID" dirty="0" smtClean="0"/>
              <a:t>	</a:t>
            </a:r>
          </a:p>
          <a:p>
            <a:r>
              <a:rPr lang="id-ID" dirty="0" smtClean="0"/>
              <a:t>	int i = 10,</a:t>
            </a:r>
          </a:p>
          <a:p>
            <a:r>
              <a:rPr lang="id-ID" dirty="0" smtClean="0"/>
              <a:t>	int j = 3;</a:t>
            </a:r>
          </a:p>
          <a:p>
            <a:r>
              <a:rPr lang="id-ID" dirty="0" smtClean="0"/>
              <a:t>	int k = 0;</a:t>
            </a:r>
          </a:p>
          <a:p>
            <a:r>
              <a:rPr lang="id-ID" dirty="0" smtClean="0"/>
              <a:t>	</a:t>
            </a:r>
            <a:r>
              <a:rPr lang="en-US" dirty="0" smtClean="0"/>
              <a:t>k = ++j +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  <a:r>
              <a:rPr lang="id-ID" dirty="0" smtClean="0"/>
              <a:t>     </a:t>
            </a:r>
            <a:r>
              <a:rPr lang="en-US" dirty="0" smtClean="0"/>
              <a:t>//will result to k = 4+10 = 14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7215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increment and decrement operators are placed after the operand, the old value</a:t>
            </a:r>
            <a:r>
              <a:rPr lang="id-ID" dirty="0" smtClean="0"/>
              <a:t> </a:t>
            </a:r>
            <a:r>
              <a:rPr lang="en-US" dirty="0" smtClean="0"/>
              <a:t>of the variable will be used in the expression where it appears. 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For example,</a:t>
            </a:r>
          </a:p>
          <a:p>
            <a:r>
              <a:rPr lang="id-ID" dirty="0" smtClean="0"/>
              <a:t>	</a:t>
            </a:r>
          </a:p>
          <a:p>
            <a:r>
              <a:rPr lang="id-ID" dirty="0" smtClean="0"/>
              <a:t>	int i = 10,</a:t>
            </a:r>
          </a:p>
          <a:p>
            <a:r>
              <a:rPr lang="id-ID" dirty="0" smtClean="0"/>
              <a:t>	int j = 3;</a:t>
            </a:r>
          </a:p>
          <a:p>
            <a:r>
              <a:rPr lang="id-ID" dirty="0" smtClean="0"/>
              <a:t>	int k = 0;</a:t>
            </a:r>
          </a:p>
          <a:p>
            <a:r>
              <a:rPr lang="id-ID" dirty="0" smtClean="0"/>
              <a:t>	</a:t>
            </a:r>
            <a:r>
              <a:rPr lang="en-US" dirty="0" smtClean="0"/>
              <a:t>k = j++ +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  <a:r>
              <a:rPr lang="id-ID" dirty="0" smtClean="0"/>
              <a:t>     </a:t>
            </a:r>
            <a:r>
              <a:rPr lang="en-US" dirty="0" smtClean="0"/>
              <a:t>//will result to k = 3+10 = 13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64291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i="1" dirty="0" smtClean="0"/>
              <a:t>3. Relational operators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1142984"/>
            <a:ext cx="692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Relational operators compare two values and determines the relationship between those</a:t>
            </a:r>
            <a:r>
              <a:rPr lang="id-ID" dirty="0" smtClean="0"/>
              <a:t> </a:t>
            </a:r>
            <a:r>
              <a:rPr lang="en-US" dirty="0" smtClean="0"/>
              <a:t>values. The output of evaluation are the </a:t>
            </a:r>
            <a:r>
              <a:rPr lang="en-US" dirty="0" err="1" smtClean="0"/>
              <a:t>boolean</a:t>
            </a:r>
            <a:r>
              <a:rPr lang="en-US" dirty="0" smtClean="0"/>
              <a:t> values true or false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75152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714356"/>
            <a:ext cx="79296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public class RelationalDemo {</a:t>
            </a:r>
          </a:p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id-ID" dirty="0" smtClean="0"/>
              <a:t>	int i = 37;</a:t>
            </a:r>
          </a:p>
          <a:p>
            <a:r>
              <a:rPr lang="id-ID" dirty="0" smtClean="0"/>
              <a:t>	int j = 42;</a:t>
            </a:r>
          </a:p>
          <a:p>
            <a:r>
              <a:rPr lang="id-ID" dirty="0" smtClean="0"/>
              <a:t>	int k = 42;</a:t>
            </a:r>
          </a:p>
          <a:p>
            <a:r>
              <a:rPr lang="id-ID" dirty="0" smtClean="0"/>
              <a:t>	System.out.println("Variable values...");</a:t>
            </a:r>
          </a:p>
          <a:p>
            <a:r>
              <a:rPr lang="id-ID" dirty="0" smtClean="0"/>
              <a:t>	System.out.println(" i = " + i);</a:t>
            </a:r>
          </a:p>
          <a:p>
            <a:r>
              <a:rPr lang="id-ID" dirty="0" smtClean="0"/>
              <a:t>	System.out.println(" j = " + j);</a:t>
            </a:r>
          </a:p>
          <a:p>
            <a:r>
              <a:rPr lang="id-ID" dirty="0" smtClean="0"/>
              <a:t>	System.out.println(" k = " + k);</a:t>
            </a:r>
          </a:p>
          <a:p>
            <a:r>
              <a:rPr lang="id-ID" dirty="0" smtClean="0"/>
              <a:t>	</a:t>
            </a:r>
          </a:p>
          <a:p>
            <a:r>
              <a:rPr lang="id-ID" dirty="0" smtClean="0"/>
              <a:t>	System.out.println("Greater than...");</a:t>
            </a:r>
          </a:p>
          <a:p>
            <a:r>
              <a:rPr lang="id-ID" dirty="0" smtClean="0"/>
              <a:t>	System.out.println(" i &gt; j = " + (i &gt; j)); //false</a:t>
            </a:r>
          </a:p>
          <a:p>
            <a:r>
              <a:rPr lang="id-ID" dirty="0" smtClean="0"/>
              <a:t>	System.out.println(" j &gt; i = " + (j &gt; i)); //true</a:t>
            </a:r>
          </a:p>
          <a:p>
            <a:r>
              <a:rPr lang="id-ID" dirty="0" smtClean="0"/>
              <a:t>	System.out.println(" k &gt; j = " + (k &gt; j)); //false</a:t>
            </a:r>
          </a:p>
          <a:p>
            <a:endParaRPr lang="id-ID" dirty="0" smtClean="0"/>
          </a:p>
          <a:p>
            <a:r>
              <a:rPr lang="id-ID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("Greater than or equal to...");</a:t>
            </a:r>
          </a:p>
          <a:p>
            <a:r>
              <a:rPr lang="id-ID" dirty="0" smtClean="0"/>
              <a:t>	System.out.println(" i &gt;= j = " + (i &gt;= j)); //false</a:t>
            </a:r>
          </a:p>
          <a:p>
            <a:r>
              <a:rPr lang="id-ID" dirty="0" smtClean="0"/>
              <a:t>	System.out.println(" j &gt;= i = " + (j &gt;= i)); //true</a:t>
            </a:r>
          </a:p>
          <a:p>
            <a:r>
              <a:rPr lang="id-ID" dirty="0" smtClean="0"/>
              <a:t>	System.out.println(" k &gt;= j = " + (k &gt;= j)); //true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714356"/>
            <a:ext cx="73581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System.out.println("Less than...");</a:t>
            </a:r>
          </a:p>
          <a:p>
            <a:r>
              <a:rPr lang="id-ID" dirty="0" smtClean="0"/>
              <a:t>System.out.println(" i &lt; j = " + (i &lt; j)); //true</a:t>
            </a:r>
          </a:p>
          <a:p>
            <a:r>
              <a:rPr lang="id-ID" dirty="0" smtClean="0"/>
              <a:t>System.out.println(" j &lt; i = " + (j &lt; i)); //false</a:t>
            </a:r>
          </a:p>
          <a:p>
            <a:r>
              <a:rPr lang="id-ID" dirty="0" smtClean="0"/>
              <a:t>System.out.println(" k &lt; j = " + (k &lt; j)); //false</a:t>
            </a:r>
          </a:p>
          <a:p>
            <a:endParaRPr lang="id-ID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("Less than or equal to...");</a:t>
            </a:r>
          </a:p>
          <a:p>
            <a:r>
              <a:rPr lang="id-ID" dirty="0" smtClean="0"/>
              <a:t>System.out.println(" i &lt;= j = " + (i &lt;= j)); //true</a:t>
            </a:r>
          </a:p>
          <a:p>
            <a:r>
              <a:rPr lang="id-ID" dirty="0" smtClean="0"/>
              <a:t>System.out.println(" j &lt;= i = " + (j &lt;= i)); //false</a:t>
            </a:r>
          </a:p>
          <a:p>
            <a:r>
              <a:rPr lang="id-ID" dirty="0" smtClean="0"/>
              <a:t>System.out.println(" k &lt;= j = " + (k &lt;= j)); //true</a:t>
            </a:r>
          </a:p>
          <a:p>
            <a:endParaRPr lang="id-ID" dirty="0" smtClean="0"/>
          </a:p>
          <a:p>
            <a:r>
              <a:rPr lang="id-ID" dirty="0" smtClean="0"/>
              <a:t>System.out.println("Equal to...");</a:t>
            </a:r>
          </a:p>
          <a:p>
            <a:r>
              <a:rPr lang="id-ID" dirty="0" smtClean="0"/>
              <a:t>System.out.println(" i == j = " + (i == j)); //false</a:t>
            </a:r>
          </a:p>
          <a:p>
            <a:r>
              <a:rPr lang="id-ID" dirty="0" smtClean="0"/>
              <a:t>System.out.println(" k == j = " + (k == j)); //true</a:t>
            </a:r>
          </a:p>
          <a:p>
            <a:endParaRPr lang="id-ID" dirty="0" smtClean="0"/>
          </a:p>
          <a:p>
            <a:r>
              <a:rPr lang="id-ID" dirty="0" smtClean="0"/>
              <a:t>System.out.println("Not equal to...");</a:t>
            </a:r>
          </a:p>
          <a:p>
            <a:r>
              <a:rPr lang="id-ID" dirty="0" smtClean="0"/>
              <a:t>System.out.println(" i != j = " + (i != j)); //true</a:t>
            </a:r>
          </a:p>
          <a:p>
            <a:r>
              <a:rPr lang="id-ID" dirty="0" smtClean="0"/>
              <a:t>System.out.println(" k != j = " + (k != j)); //false</a:t>
            </a:r>
          </a:p>
          <a:p>
            <a:r>
              <a:rPr lang="id-ID" dirty="0" smtClean="0"/>
              <a:t>}</a:t>
            </a:r>
          </a:p>
          <a:p>
            <a:r>
              <a:rPr lang="id-ID" dirty="0" smtClean="0"/>
              <a:t>}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64291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i="1" dirty="0" smtClean="0"/>
              <a:t>4. Logical operators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214422"/>
            <a:ext cx="75009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operators have one or two </a:t>
            </a:r>
            <a:r>
              <a:rPr lang="en-US" dirty="0" err="1" smtClean="0"/>
              <a:t>boolean</a:t>
            </a:r>
            <a:r>
              <a:rPr lang="en-US" dirty="0" smtClean="0"/>
              <a:t> operands that yield a </a:t>
            </a:r>
            <a:r>
              <a:rPr lang="en-US" dirty="0" err="1" smtClean="0"/>
              <a:t>boolean</a:t>
            </a:r>
            <a:r>
              <a:rPr lang="en-US" dirty="0" smtClean="0"/>
              <a:t> result. 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There</a:t>
            </a:r>
            <a:r>
              <a:rPr lang="id-ID" dirty="0" smtClean="0"/>
              <a:t> </a:t>
            </a:r>
            <a:r>
              <a:rPr lang="en-US" dirty="0" smtClean="0"/>
              <a:t>are six logical operators: &amp;&amp; (logical AND), &amp; (</a:t>
            </a:r>
            <a:r>
              <a:rPr lang="en-US" dirty="0" err="1" smtClean="0"/>
              <a:t>boolean</a:t>
            </a:r>
            <a:r>
              <a:rPr lang="en-US" dirty="0" smtClean="0"/>
              <a:t> logical AND), || (logical OR), |</a:t>
            </a:r>
            <a:r>
              <a:rPr lang="id-ID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 logical inclusive OR), ^ (</a:t>
            </a:r>
            <a:r>
              <a:rPr lang="en-US" dirty="0" err="1" smtClean="0"/>
              <a:t>boolean</a:t>
            </a:r>
            <a:r>
              <a:rPr lang="en-US" dirty="0" smtClean="0"/>
              <a:t> logical exclusive OR), and ! (logical NOT).</a:t>
            </a:r>
            <a:endParaRPr lang="id-ID" dirty="0" smtClean="0"/>
          </a:p>
          <a:p>
            <a:endParaRPr lang="en-US" dirty="0" smtClean="0"/>
          </a:p>
          <a:p>
            <a:r>
              <a:rPr lang="en-US" dirty="0" smtClean="0"/>
              <a:t>The basic expression for a logical operation is,</a:t>
            </a:r>
          </a:p>
          <a:p>
            <a:endParaRPr lang="id-ID" dirty="0" smtClean="0"/>
          </a:p>
          <a:p>
            <a:r>
              <a:rPr lang="id-ID" dirty="0" smtClean="0"/>
              <a:t>	x1 op x2 </a:t>
            </a:r>
          </a:p>
          <a:p>
            <a:r>
              <a:rPr lang="id-ID" dirty="0" smtClean="0"/>
              <a:t>	</a:t>
            </a:r>
          </a:p>
          <a:p>
            <a:r>
              <a:rPr lang="en-US" dirty="0" smtClean="0"/>
              <a:t>where x1, x2 can be </a:t>
            </a:r>
            <a:r>
              <a:rPr lang="en-US" dirty="0" err="1" smtClean="0"/>
              <a:t>boolean</a:t>
            </a:r>
            <a:r>
              <a:rPr lang="en-US" dirty="0" smtClean="0"/>
              <a:t> expressions, variables or constants, and op is either &amp;&amp;, &amp;,</a:t>
            </a:r>
            <a:r>
              <a:rPr lang="id-ID" dirty="0" smtClean="0"/>
              <a:t> </a:t>
            </a:r>
            <a:r>
              <a:rPr lang="en-US" dirty="0" smtClean="0"/>
              <a:t>||, | or ^ operator. 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The truth tables that will be shown next, summarize the result of</a:t>
            </a:r>
            <a:r>
              <a:rPr lang="id-ID" dirty="0" smtClean="0"/>
              <a:t> </a:t>
            </a:r>
            <a:r>
              <a:rPr lang="en-US" dirty="0" smtClean="0"/>
              <a:t>each operation for all possible combinations of x1 and x2.</a:t>
            </a:r>
          </a:p>
          <a:p>
            <a:r>
              <a:rPr lang="id-ID" dirty="0" smtClean="0"/>
              <a:t>Distributed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14356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&amp;&amp; (logical AND) and &amp; (</a:t>
            </a:r>
            <a:r>
              <a:rPr lang="en-US" b="1" dirty="0" err="1" smtClean="0"/>
              <a:t>boolean</a:t>
            </a:r>
            <a:r>
              <a:rPr lang="en-US" b="1" dirty="0" smtClean="0"/>
              <a:t> logical AND)</a:t>
            </a: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85860"/>
            <a:ext cx="50482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3357562"/>
            <a:ext cx="7358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&amp;&amp; will evaluate the expression exp1, and immediately return a false value is exp1 is</a:t>
            </a:r>
            <a:r>
              <a:rPr lang="id-ID" dirty="0" smtClean="0"/>
              <a:t> </a:t>
            </a:r>
            <a:r>
              <a:rPr lang="en-US" dirty="0" smtClean="0"/>
              <a:t>false. 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If exp1 is false, the operator never evaluates exp2 because the result of the</a:t>
            </a:r>
            <a:r>
              <a:rPr lang="id-ID" dirty="0" smtClean="0"/>
              <a:t> </a:t>
            </a:r>
            <a:r>
              <a:rPr lang="en-US" dirty="0" smtClean="0"/>
              <a:t>operator will be false regardless of the value of exp2. 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In contrast, the &amp; operator always</a:t>
            </a:r>
            <a:r>
              <a:rPr lang="id-ID" dirty="0" smtClean="0"/>
              <a:t> </a:t>
            </a:r>
            <a:r>
              <a:rPr lang="en-US" dirty="0" smtClean="0"/>
              <a:t>evaluates both exp1 and exp2 before returning an answer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85794"/>
            <a:ext cx="75009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public class TestAND {</a:t>
            </a:r>
          </a:p>
          <a:p>
            <a:r>
              <a:rPr lang="id-ID" dirty="0" smtClean="0"/>
              <a:t>   </a:t>
            </a:r>
            <a:r>
              <a:rPr lang="en-US" dirty="0" smtClean="0"/>
              <a:t>public static void main( String[] </a:t>
            </a:r>
            <a:r>
              <a:rPr lang="en-US" dirty="0" err="1" smtClean="0"/>
              <a:t>args</a:t>
            </a:r>
            <a:r>
              <a:rPr lang="en-US" dirty="0" smtClean="0"/>
              <a:t> ){</a:t>
            </a:r>
          </a:p>
          <a:p>
            <a:r>
              <a:rPr lang="id-ID" dirty="0" smtClean="0"/>
              <a:t>	int i = 0;</a:t>
            </a:r>
          </a:p>
          <a:p>
            <a:r>
              <a:rPr lang="id-ID" dirty="0" smtClean="0"/>
              <a:t>	int j = 10;</a:t>
            </a:r>
          </a:p>
          <a:p>
            <a:r>
              <a:rPr lang="id-ID" dirty="0" smtClean="0"/>
              <a:t>	boolean test= false;</a:t>
            </a:r>
          </a:p>
          <a:p>
            <a:r>
              <a:rPr lang="id-ID" dirty="0" smtClean="0"/>
              <a:t>	</a:t>
            </a:r>
          </a:p>
          <a:p>
            <a:r>
              <a:rPr lang="id-ID" dirty="0" smtClean="0"/>
              <a:t>	</a:t>
            </a:r>
            <a:r>
              <a:rPr lang="en-US" dirty="0" smtClean="0"/>
              <a:t>test = (</a:t>
            </a:r>
            <a:r>
              <a:rPr lang="en-US" dirty="0" err="1" smtClean="0"/>
              <a:t>i</a:t>
            </a:r>
            <a:r>
              <a:rPr lang="en-US" dirty="0" smtClean="0"/>
              <a:t> &gt; 10) &amp;&amp; (j++ &gt; 9);</a:t>
            </a:r>
          </a:p>
          <a:p>
            <a:r>
              <a:rPr lang="id-ID" dirty="0" smtClean="0"/>
              <a:t>	System.out.println(i);</a:t>
            </a:r>
          </a:p>
          <a:p>
            <a:r>
              <a:rPr lang="id-ID" dirty="0" smtClean="0"/>
              <a:t>	System.out.println(j);</a:t>
            </a:r>
          </a:p>
          <a:p>
            <a:r>
              <a:rPr lang="id-ID" dirty="0" smtClean="0"/>
              <a:t>	System.out.println(test);</a:t>
            </a:r>
          </a:p>
          <a:p>
            <a:r>
              <a:rPr lang="id-ID" dirty="0" smtClean="0"/>
              <a:t>	</a:t>
            </a:r>
          </a:p>
          <a:p>
            <a:r>
              <a:rPr lang="id-ID" dirty="0" smtClean="0"/>
              <a:t>	</a:t>
            </a:r>
            <a:r>
              <a:rPr lang="en-US" dirty="0" smtClean="0"/>
              <a:t>test = (</a:t>
            </a:r>
            <a:r>
              <a:rPr lang="en-US" dirty="0" err="1" smtClean="0"/>
              <a:t>i</a:t>
            </a:r>
            <a:r>
              <a:rPr lang="en-US" dirty="0" smtClean="0"/>
              <a:t> &gt; 10) &amp; (j++ &gt; 9);</a:t>
            </a:r>
          </a:p>
          <a:p>
            <a:r>
              <a:rPr lang="id-ID" dirty="0" smtClean="0"/>
              <a:t>	System.out.println(i);</a:t>
            </a:r>
          </a:p>
          <a:p>
            <a:r>
              <a:rPr lang="id-ID" dirty="0" smtClean="0"/>
              <a:t>	System.out.println(j);</a:t>
            </a:r>
          </a:p>
          <a:p>
            <a:r>
              <a:rPr lang="id-ID" dirty="0" smtClean="0"/>
              <a:t>	System.out.println(test);</a:t>
            </a:r>
          </a:p>
          <a:p>
            <a:r>
              <a:rPr lang="id-ID" dirty="0" smtClean="0"/>
              <a:t>   }</a:t>
            </a:r>
          </a:p>
          <a:p>
            <a:r>
              <a:rPr lang="id-ID" dirty="0" smtClean="0"/>
              <a:t>}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500042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|| (logical OR) and | (</a:t>
            </a:r>
            <a:r>
              <a:rPr lang="en-US" b="1" dirty="0" err="1" smtClean="0"/>
              <a:t>boolean</a:t>
            </a:r>
            <a:r>
              <a:rPr lang="en-US" b="1" dirty="0" smtClean="0"/>
              <a:t> logical inclusive OR)</a:t>
            </a:r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000108"/>
            <a:ext cx="50768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2928934"/>
            <a:ext cx="7715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Given an expression,</a:t>
            </a:r>
          </a:p>
          <a:p>
            <a:r>
              <a:rPr lang="id-ID" dirty="0" smtClean="0"/>
              <a:t>	</a:t>
            </a:r>
          </a:p>
          <a:p>
            <a:r>
              <a:rPr lang="id-ID" dirty="0" smtClean="0"/>
              <a:t>	exp1 || exp2</a:t>
            </a:r>
          </a:p>
          <a:p>
            <a:endParaRPr lang="id-ID" dirty="0" smtClean="0"/>
          </a:p>
          <a:p>
            <a:r>
              <a:rPr lang="en-US" dirty="0" smtClean="0"/>
              <a:t>|| will evaluate the expression exp1, and immediately return a true value is exp1 is true.</a:t>
            </a:r>
          </a:p>
          <a:p>
            <a:endParaRPr lang="id-ID" dirty="0" smtClean="0"/>
          </a:p>
          <a:p>
            <a:r>
              <a:rPr lang="en-US" dirty="0" smtClean="0"/>
              <a:t>If exp1 is true, the operator never evaluates exp2 because the result of the operator will</a:t>
            </a:r>
            <a:r>
              <a:rPr lang="id-ID" dirty="0" smtClean="0"/>
              <a:t> </a:t>
            </a:r>
            <a:r>
              <a:rPr lang="en-US" dirty="0" smtClean="0"/>
              <a:t>be true regardless of the value of exp2. 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In contrast, the | operator always evaluates both</a:t>
            </a:r>
            <a:r>
              <a:rPr lang="id-ID" dirty="0" smtClean="0"/>
              <a:t> </a:t>
            </a:r>
            <a:r>
              <a:rPr lang="en-US" dirty="0" smtClean="0"/>
              <a:t>exp1 and exp2 before returning an answer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64291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^ (boolean logical exclusive OR)</a:t>
            </a:r>
            <a:endParaRPr lang="id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357298"/>
            <a:ext cx="50577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2976" y="3643314"/>
            <a:ext cx="6858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 of an exclusive OR operation is TRUE, if and only if one operand is true and</a:t>
            </a:r>
            <a:r>
              <a:rPr lang="id-ID" dirty="0" smtClean="0"/>
              <a:t> </a:t>
            </a:r>
            <a:r>
              <a:rPr lang="en-US" dirty="0" smtClean="0"/>
              <a:t>the other is false. 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Note that both operands must always be evaluated in order to</a:t>
            </a:r>
            <a:r>
              <a:rPr lang="id-ID" dirty="0" smtClean="0"/>
              <a:t> </a:t>
            </a:r>
            <a:r>
              <a:rPr lang="en-US" dirty="0" smtClean="0"/>
              <a:t>calculate the result of an exclusive OR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1714488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2. A development environment</a:t>
            </a:r>
            <a:endParaRPr lang="id-ID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2428868"/>
            <a:ext cx="6715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As a </a:t>
            </a:r>
            <a:r>
              <a:rPr lang="id-ID" sz="2400" b="1" dirty="0" smtClean="0"/>
              <a:t>development environment</a:t>
            </a:r>
            <a:r>
              <a:rPr lang="id-ID" sz="2400" dirty="0" smtClean="0"/>
              <a:t>, Java technology provides you with a large suite of tools: a compiler, an interpreter, a documentation generator, a class file packaging tool, and so on.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78579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! (logical NOT)</a:t>
            </a:r>
            <a:endParaRPr lang="id-ID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00174"/>
            <a:ext cx="50673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8794" y="3429000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>
                <a:latin typeface="Chiller" pitchFamily="82" charset="0"/>
              </a:rPr>
              <a:t>Selamat Ngoding</a:t>
            </a:r>
            <a:endParaRPr lang="id-ID" sz="3200" b="1" dirty="0">
              <a:latin typeface="Chiller" pitchFamily="82" charset="0"/>
            </a:endParaRPr>
          </a:p>
        </p:txBody>
      </p:sp>
      <p:pic>
        <p:nvPicPr>
          <p:cNvPr id="1026" name="Picture 2" descr="D:\D3 IF TEL-U\ngajar\Semester Ganjil 1516\OOP\belajar komputer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9520" y="968678"/>
            <a:ext cx="2286016" cy="2143140"/>
          </a:xfrm>
          <a:prstGeom prst="rect">
            <a:avLst/>
          </a:prstGeom>
          <a:noFill/>
        </p:spPr>
      </p:pic>
      <p:pic>
        <p:nvPicPr>
          <p:cNvPr id="1027" name="Picture 3" descr="D:\D3 IF TEL-U\ngajar\Semester Ganjil 1516\OOP\logo java bergerak2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071810"/>
            <a:ext cx="1357322" cy="1328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928670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3. An application environment</a:t>
            </a:r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1714488"/>
            <a:ext cx="67151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There are </a:t>
            </a:r>
            <a:r>
              <a:rPr lang="id-ID" sz="2400" b="1" dirty="0" smtClean="0"/>
              <a:t>two main deployment environments: First, the JRE </a:t>
            </a:r>
            <a:r>
              <a:rPr lang="id-ID" sz="2400" dirty="0" smtClean="0"/>
              <a:t>supplied by the Java 2 Software Development Kit (SDK) contains the complete set of class files for all the Java technology packages, which includes basic language classes, GUI component classes, and so on. </a:t>
            </a:r>
          </a:p>
          <a:p>
            <a:r>
              <a:rPr lang="id-ID" sz="2400" dirty="0" smtClean="0"/>
              <a:t> </a:t>
            </a:r>
          </a:p>
          <a:p>
            <a:r>
              <a:rPr lang="id-ID" sz="2400" dirty="0" smtClean="0"/>
              <a:t>The other main deployment environment is on your </a:t>
            </a:r>
            <a:r>
              <a:rPr lang="id-ID" sz="2400" b="1" dirty="0" smtClean="0"/>
              <a:t>web browser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928670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Phases of a Java Program</a:t>
            </a:r>
            <a:endParaRPr lang="id-ID" sz="28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71678"/>
            <a:ext cx="757242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85794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/>
              <a:t>Summary of Phases of a Java Program</a:t>
            </a:r>
            <a:endParaRPr lang="id-ID" sz="2400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785818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928670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My First Java Program</a:t>
            </a:r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1785926"/>
            <a:ext cx="6429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public class Hello</a:t>
            </a:r>
          </a:p>
          <a:p>
            <a:r>
              <a:rPr lang="id-ID" dirty="0" smtClean="0"/>
              <a:t>{</a:t>
            </a:r>
          </a:p>
          <a:p>
            <a:r>
              <a:rPr lang="id-ID" dirty="0" smtClean="0"/>
              <a:t>     /**</a:t>
            </a:r>
          </a:p>
          <a:p>
            <a:r>
              <a:rPr lang="id-ID" dirty="0" smtClean="0"/>
              <a:t>       * My first java program</a:t>
            </a:r>
          </a:p>
          <a:p>
            <a:r>
              <a:rPr lang="id-ID" dirty="0" smtClean="0"/>
              <a:t>     */</a:t>
            </a:r>
          </a:p>
          <a:p>
            <a:r>
              <a:rPr lang="id-ID" dirty="0" smtClean="0"/>
              <a:t>     </a:t>
            </a: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id-ID" dirty="0" smtClean="0"/>
              <a:t>     </a:t>
            </a:r>
            <a:r>
              <a:rPr lang="en-US" dirty="0" smtClean="0"/>
              <a:t>//prints the string "Hello world" on screen</a:t>
            </a:r>
          </a:p>
          <a:p>
            <a:r>
              <a:rPr lang="id-ID" dirty="0" smtClean="0"/>
              <a:t>     System.out.println("Hello world!");</a:t>
            </a:r>
          </a:p>
          <a:p>
            <a:r>
              <a:rPr lang="id-ID" dirty="0" smtClean="0"/>
              <a:t>   }</a:t>
            </a:r>
          </a:p>
          <a:p>
            <a:r>
              <a:rPr lang="id-ID" dirty="0" smtClean="0"/>
              <a:t>}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785794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1. </a:t>
            </a:r>
            <a:r>
              <a:rPr lang="en-US" sz="2400" b="1" dirty="0" smtClean="0"/>
              <a:t>Using a Text Editor and Console</a:t>
            </a:r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643050"/>
            <a:ext cx="728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example, we will be using a text editor to edit the Java source code 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You will also</a:t>
            </a:r>
            <a:r>
              <a:rPr lang="id-ID" dirty="0" smtClean="0"/>
              <a:t> </a:t>
            </a:r>
            <a:r>
              <a:rPr lang="en-US" dirty="0" smtClean="0"/>
              <a:t>need to open the Terminal window to compile and execute your Java programs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85723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TUGAS</a:t>
            </a:r>
            <a:endParaRPr lang="id-ID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1643050"/>
            <a:ext cx="585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Singkatan dari IDE dan sebutkan apa saja ?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2371</TotalTime>
  <Words>1057</Words>
  <Application>Microsoft Office PowerPoint</Application>
  <PresentationFormat>On-screen Show (4:3)</PresentationFormat>
  <Paragraphs>250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Aspect</vt:lpstr>
      <vt:lpstr>Object Oriented Programming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 </dc:title>
  <dc:creator>HP 1000</dc:creator>
  <cp:lastModifiedBy>HP 1000</cp:lastModifiedBy>
  <cp:revision>83</cp:revision>
  <dcterms:created xsi:type="dcterms:W3CDTF">2015-07-31T15:30:44Z</dcterms:created>
  <dcterms:modified xsi:type="dcterms:W3CDTF">2016-08-22T21:10:48Z</dcterms:modified>
</cp:coreProperties>
</file>