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8499FE-DCF1-46D8-A22D-76FB75DF3A73}" type="datetimeFigureOut">
              <a:rPr lang="en-US" smtClean="0"/>
              <a:t>8/29/2017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604F96-42D9-45CF-868E-FD55E24E0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8734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 smtClean="0"/>
              <a:t>Coba 3 Menit!!</a:t>
            </a:r>
          </a:p>
          <a:p>
            <a:endParaRPr lang="id-ID" dirty="0" smtClean="0"/>
          </a:p>
          <a:p>
            <a:r>
              <a:rPr lang="id-ID" dirty="0" smtClean="0"/>
              <a:t>Berikan pandapat anda tentang</a:t>
            </a:r>
            <a:r>
              <a:rPr lang="id-ID" baseline="0" dirty="0" smtClean="0"/>
              <a:t> form tersebut,</a:t>
            </a:r>
          </a:p>
          <a:p>
            <a:r>
              <a:rPr lang="id-ID" baseline="0" dirty="0" smtClean="0"/>
              <a:t>Sebutkan min 3 kekurangan form tersebut?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F20BA8-12AF-476D-99B2-894C09A4EE62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82387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8/29/2017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385828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8/29/2017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8/29/2017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8/29/2017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8/29/2017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8/29/2017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8/29/2017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13"/>
          <a:stretch/>
        </p:blipFill>
        <p:spPr>
          <a:xfrm>
            <a:off x="8000197" y="0"/>
            <a:ext cx="1603387" cy="1143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99"/>
          <a:stretch/>
        </p:blipFill>
        <p:spPr>
          <a:xfrm>
            <a:off x="8609012" y="6092866"/>
            <a:ext cx="993734" cy="76513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8/29/2017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politekniktelkom.ac.id/tfn/" TargetMode="External"/><Relationship Id="rId2" Type="http://schemas.openxmlformats.org/officeDocument/2006/relationships/hyperlink" Target="http://www.w3schools.com/js/default.asp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Pemrograman</a:t>
            </a:r>
            <a:r>
              <a:rPr lang="en-US" dirty="0" smtClean="0"/>
              <a:t> Web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Dasar</a:t>
            </a:r>
            <a:r>
              <a:rPr lang="en-US" dirty="0" smtClean="0"/>
              <a:t> PHP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koneksi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smtClean="0"/>
              <a:t>mysql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218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id-ID" dirty="0" smtClean="0"/>
              <a:t> tipe data NULL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dirty="0" smtClean="0">
                <a:cs typeface="Courier New" pitchFamily="49" charset="0"/>
              </a:rPr>
              <a:t>NULL berbeda dengan 0</a:t>
            </a:r>
          </a:p>
          <a:p>
            <a:pPr>
              <a:buNone/>
            </a:pPr>
            <a:endParaRPr lang="id-ID" dirty="0" smtClean="0">
              <a:cs typeface="Courier New" pitchFamily="49" charset="0"/>
            </a:endParaRPr>
          </a:p>
          <a:p>
            <a:r>
              <a:rPr lang="id-ID" dirty="0" smtClean="0">
                <a:cs typeface="Courier New" pitchFamily="49" charset="0"/>
              </a:rPr>
              <a:t>Satu-satunya nilai yg terdefinisi yaitu nilai tak terdefinisi (NULL)</a:t>
            </a:r>
          </a:p>
          <a:p>
            <a:pPr lvl="1"/>
            <a:r>
              <a:rPr lang="id-ID" dirty="0" smtClean="0">
                <a:latin typeface="Courier New" pitchFamily="49" charset="0"/>
                <a:cs typeface="Courier New" pitchFamily="49" charset="0"/>
              </a:rPr>
              <a:t>$namavar = NULL;</a:t>
            </a:r>
            <a:endParaRPr lang="id-ID" dirty="0" smtClean="0"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3688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id-ID" dirty="0" smtClean="0"/>
              <a:t> tipe data resource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dirty="0" smtClean="0">
                <a:cs typeface="Courier New" pitchFamily="49" charset="0"/>
              </a:rPr>
              <a:t>Variabel khusus untuk informasi dan operasi PHP spesifik, biasanya berlaku global</a:t>
            </a:r>
          </a:p>
          <a:p>
            <a:pPr>
              <a:buNone/>
            </a:pPr>
            <a:endParaRPr lang="id-ID" dirty="0" smtClean="0">
              <a:cs typeface="Courier New" pitchFamily="49" charset="0"/>
            </a:endParaRPr>
          </a:p>
          <a:p>
            <a:r>
              <a:rPr lang="id-ID" dirty="0" smtClean="0">
                <a:cs typeface="Courier New" pitchFamily="49" charset="0"/>
              </a:rPr>
              <a:t>Contoh:</a:t>
            </a:r>
          </a:p>
          <a:p>
            <a:pPr lvl="1"/>
            <a:r>
              <a:rPr lang="id-ID" dirty="0" smtClean="0">
                <a:latin typeface="Courier New" pitchFamily="49" charset="0"/>
                <a:cs typeface="Courier New" pitchFamily="49" charset="0"/>
              </a:rPr>
              <a:t>$_SERVER["HTTP_HOST"];</a:t>
            </a:r>
          </a:p>
          <a:p>
            <a:pPr lvl="1"/>
            <a:r>
              <a:rPr lang="id-ID" dirty="0" smtClean="0">
                <a:latin typeface="Courier New" pitchFamily="49" charset="0"/>
                <a:cs typeface="Courier New" pitchFamily="49" charset="0"/>
              </a:rPr>
              <a:t>$_SESSION["user"];</a:t>
            </a:r>
          </a:p>
          <a:p>
            <a:pPr lvl="1"/>
            <a:r>
              <a:rPr lang="id-ID" dirty="0" smtClean="0">
                <a:latin typeface="Courier New" pitchFamily="49" charset="0"/>
                <a:cs typeface="Courier New" pitchFamily="49" charset="0"/>
              </a:rPr>
              <a:t>$_GET["id"];</a:t>
            </a:r>
          </a:p>
          <a:p>
            <a:pPr>
              <a:buNone/>
            </a:pPr>
            <a:endParaRPr lang="id-ID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id-ID" dirty="0" smtClean="0">
                <a:cs typeface="Courier New" pitchFamily="49" charset="0"/>
              </a:rPr>
              <a:t>Session dan Get akan dibahas nanti</a:t>
            </a:r>
          </a:p>
        </p:txBody>
      </p:sp>
    </p:spTree>
    <p:extLst>
      <p:ext uri="{BB962C8B-B14F-4D97-AF65-F5344CB8AC3E}">
        <p14:creationId xmlns:p14="http://schemas.microsoft.com/office/powerpoint/2010/main" val="1992601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Aritm</a:t>
            </a:r>
            <a:r>
              <a:rPr lang="id-ID" dirty="0" smtClean="0"/>
              <a:t>a</a:t>
            </a:r>
            <a:r>
              <a:rPr lang="en-US" dirty="0" err="1" smtClean="0"/>
              <a:t>tika</a:t>
            </a:r>
            <a:r>
              <a:rPr lang="en-US" dirty="0" smtClean="0"/>
              <a:t>:    +    -    *    /    %    ++    --</a:t>
            </a:r>
          </a:p>
          <a:p>
            <a:r>
              <a:rPr lang="en-US" dirty="0" err="1" smtClean="0"/>
              <a:t>Assig</a:t>
            </a:r>
            <a:r>
              <a:rPr lang="id-ID" dirty="0" smtClean="0"/>
              <a:t>n</a:t>
            </a:r>
            <a:r>
              <a:rPr lang="en-US" dirty="0" err="1" smtClean="0"/>
              <a:t>ment</a:t>
            </a:r>
            <a:r>
              <a:rPr lang="en-US" dirty="0" smtClean="0"/>
              <a:t> :   =   +=   -=   *=  /=   %=</a:t>
            </a:r>
          </a:p>
          <a:p>
            <a:r>
              <a:rPr lang="en-US" dirty="0" err="1" smtClean="0"/>
              <a:t>Pe</a:t>
            </a:r>
            <a:r>
              <a:rPr lang="id-ID" dirty="0" smtClean="0"/>
              <a:t>r</a:t>
            </a:r>
            <a:r>
              <a:rPr lang="en-US" dirty="0" err="1" smtClean="0"/>
              <a:t>bandingan</a:t>
            </a:r>
            <a:r>
              <a:rPr lang="en-US" dirty="0" smtClean="0"/>
              <a:t> :  ==  !=   &gt;   &lt;   &gt;=   &lt;=</a:t>
            </a:r>
          </a:p>
          <a:p>
            <a:r>
              <a:rPr lang="en-US" dirty="0" err="1" smtClean="0"/>
              <a:t>Logika</a:t>
            </a:r>
            <a:r>
              <a:rPr lang="en-US" dirty="0" smtClean="0"/>
              <a:t>:    &amp;&amp;  ||   ! </a:t>
            </a:r>
            <a:r>
              <a:rPr lang="id-ID" dirty="0" smtClean="0"/>
              <a:t>  AND   OR    XOR</a:t>
            </a:r>
            <a:endParaRPr lang="en-US" dirty="0" smtClean="0"/>
          </a:p>
          <a:p>
            <a:r>
              <a:rPr lang="en-US" dirty="0" smtClean="0"/>
              <a:t>String</a:t>
            </a:r>
            <a:r>
              <a:rPr lang="id-ID" dirty="0" smtClean="0"/>
              <a:t> (konkatenasi</a:t>
            </a:r>
            <a:r>
              <a:rPr lang="en-US" dirty="0" smtClean="0"/>
              <a:t>)</a:t>
            </a:r>
            <a:r>
              <a:rPr lang="id-ID" dirty="0" smtClean="0"/>
              <a:t>:    .      .=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04195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Sequential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Kode</a:t>
            </a:r>
            <a:r>
              <a:rPr lang="en-US" dirty="0" smtClean="0"/>
              <a:t> </a:t>
            </a:r>
            <a:r>
              <a:rPr lang="en-US" dirty="0" err="1" smtClean="0"/>
              <a:t>dieksekusi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urutan</a:t>
            </a:r>
            <a:r>
              <a:rPr lang="en-US" dirty="0" smtClean="0"/>
              <a:t>,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atas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bawah</a:t>
            </a:r>
            <a:endParaRPr lang="en-US" dirty="0" smtClean="0"/>
          </a:p>
          <a:p>
            <a:r>
              <a:rPr lang="en-US" dirty="0" err="1" smtClean="0"/>
              <a:t>Contoh</a:t>
            </a:r>
            <a:r>
              <a:rPr lang="en-US" dirty="0" smtClean="0"/>
              <a:t>:</a:t>
            </a:r>
          </a:p>
          <a:p>
            <a:pPr lvl="1">
              <a:buNone/>
            </a:pPr>
            <a:r>
              <a:rPr lang="en-US" dirty="0" smtClean="0"/>
              <a:t>	</a:t>
            </a:r>
            <a:r>
              <a:rPr lang="id-ID" sz="3600" dirty="0" smtClean="0">
                <a:latin typeface="Courier New" pitchFamily="49" charset="0"/>
                <a:cs typeface="Courier New" pitchFamily="49" charset="0"/>
              </a:rPr>
              <a:t>&lt;?php</a:t>
            </a:r>
            <a:endParaRPr lang="en-US" sz="36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sz="36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id-ID" sz="3600" dirty="0" smtClean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sz="3600" dirty="0" smtClean="0">
                <a:latin typeface="Courier New" pitchFamily="49" charset="0"/>
                <a:cs typeface="Courier New" pitchFamily="49" charset="0"/>
              </a:rPr>
              <a:t>x = </a:t>
            </a:r>
            <a:r>
              <a:rPr lang="id-ID" sz="3600" dirty="0" smtClean="0">
                <a:latin typeface="Courier New" pitchFamily="49" charset="0"/>
                <a:cs typeface="Courier New" pitchFamily="49" charset="0"/>
              </a:rPr>
              <a:t>15</a:t>
            </a:r>
            <a:r>
              <a:rPr lang="en-US" sz="3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1">
              <a:buNone/>
            </a:pPr>
            <a:r>
              <a:rPr lang="en-US" sz="36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id-ID" sz="3600" dirty="0" smtClean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sz="3600" dirty="0" smtClean="0">
                <a:latin typeface="Courier New" pitchFamily="49" charset="0"/>
                <a:cs typeface="Courier New" pitchFamily="49" charset="0"/>
              </a:rPr>
              <a:t>x += 6;</a:t>
            </a:r>
          </a:p>
          <a:p>
            <a:pPr lvl="1">
              <a:buNone/>
            </a:pPr>
            <a:r>
              <a:rPr lang="en-US" sz="36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id-ID" sz="3600" dirty="0" smtClean="0">
                <a:latin typeface="Courier New" pitchFamily="49" charset="0"/>
                <a:cs typeface="Courier New" pitchFamily="49" charset="0"/>
              </a:rPr>
              <a:t>echo "hasil: ".$</a:t>
            </a:r>
            <a:r>
              <a:rPr lang="en-US" sz="3600" dirty="0" smtClean="0">
                <a:latin typeface="Courier New" pitchFamily="49" charset="0"/>
                <a:cs typeface="Courier New" pitchFamily="49" charset="0"/>
              </a:rPr>
              <a:t>x;</a:t>
            </a:r>
          </a:p>
          <a:p>
            <a:pPr lvl="1">
              <a:buNone/>
            </a:pPr>
            <a:r>
              <a:rPr lang="en-US" sz="36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id-ID" sz="3600" dirty="0" smtClean="0">
                <a:latin typeface="Courier New" pitchFamily="49" charset="0"/>
                <a:cs typeface="Courier New" pitchFamily="49" charset="0"/>
              </a:rPr>
              <a:t>?&gt;</a:t>
            </a:r>
            <a:endParaRPr lang="en-US" sz="360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709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(if)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Contoh</a:t>
            </a:r>
            <a:r>
              <a:rPr lang="en-US" dirty="0" smtClean="0"/>
              <a:t>:</a:t>
            </a:r>
          </a:p>
          <a:p>
            <a:pPr lvl="1">
              <a:buNone/>
            </a:pPr>
            <a:r>
              <a:rPr lang="id-ID" sz="2400" dirty="0">
                <a:latin typeface="Courier New" pitchFamily="49" charset="0"/>
                <a:cs typeface="Courier New" pitchFamily="49" charset="0"/>
              </a:rPr>
              <a:t>&lt;?php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id-ID" sz="2400" dirty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id-ID" sz="24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1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	if (</a:t>
            </a:r>
            <a:r>
              <a:rPr lang="id-ID" sz="2400" dirty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&gt;0) {</a:t>
            </a:r>
          </a:p>
          <a:p>
            <a:pPr lvl="1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		</a:t>
            </a:r>
            <a:r>
              <a:rPr lang="id-ID" sz="2400" dirty="0">
                <a:latin typeface="Courier New" pitchFamily="49" charset="0"/>
                <a:cs typeface="Courier New" pitchFamily="49" charset="0"/>
              </a:rPr>
              <a:t>echo $i."bilangan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positif</a:t>
            </a:r>
            <a:r>
              <a:rPr lang="id-ID" sz="2400" dirty="0">
                <a:latin typeface="Courier New" pitchFamily="49" charset="0"/>
                <a:cs typeface="Courier New" pitchFamily="49" charset="0"/>
              </a:rPr>
              <a:t> &lt;br /&gt;"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1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	} </a:t>
            </a:r>
          </a:p>
          <a:p>
            <a:pPr lvl="1">
              <a:buNone/>
            </a:pPr>
            <a:r>
              <a:rPr lang="id-ID" sz="2400" dirty="0">
                <a:latin typeface="Courier New" pitchFamily="49" charset="0"/>
                <a:cs typeface="Courier New" pitchFamily="49" charset="0"/>
              </a:rPr>
              <a:t>?&gt;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2759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(if-else)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 smtClean="0"/>
              <a:t>Contoh</a:t>
            </a:r>
            <a:r>
              <a:rPr lang="en-US" dirty="0" smtClean="0"/>
              <a:t>:</a:t>
            </a:r>
          </a:p>
          <a:p>
            <a:pPr lvl="1">
              <a:buNone/>
            </a:pPr>
            <a:r>
              <a:rPr lang="id-ID" sz="2600" dirty="0">
                <a:latin typeface="Courier New" pitchFamily="49" charset="0"/>
                <a:cs typeface="Courier New" pitchFamily="49" charset="0"/>
              </a:rPr>
              <a:t>&lt;?php</a:t>
            </a:r>
            <a:endParaRPr lang="en-US" sz="2600" dirty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sz="2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id-ID" sz="2600" dirty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sz="2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id-ID" sz="2600" dirty="0">
                <a:latin typeface="Courier New" pitchFamily="49" charset="0"/>
                <a:cs typeface="Courier New" pitchFamily="49" charset="0"/>
              </a:rPr>
              <a:t>-8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1">
              <a:buNone/>
            </a:pPr>
            <a:r>
              <a:rPr lang="en-US" sz="2600" dirty="0">
                <a:latin typeface="Courier New" pitchFamily="49" charset="0"/>
                <a:cs typeface="Courier New" pitchFamily="49" charset="0"/>
              </a:rPr>
              <a:t>	if (</a:t>
            </a:r>
            <a:r>
              <a:rPr lang="id-ID" sz="2600" dirty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sz="2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&gt;0) {</a:t>
            </a:r>
          </a:p>
          <a:p>
            <a:pPr lvl="1">
              <a:buNone/>
            </a:pPr>
            <a:r>
              <a:rPr lang="en-US" sz="2600" dirty="0">
                <a:latin typeface="Courier New" pitchFamily="49" charset="0"/>
                <a:cs typeface="Courier New" pitchFamily="49" charset="0"/>
              </a:rPr>
              <a:t> 		</a:t>
            </a:r>
            <a:r>
              <a:rPr lang="id-ID" sz="2600" dirty="0">
                <a:latin typeface="Courier New" pitchFamily="49" charset="0"/>
                <a:cs typeface="Courier New" pitchFamily="49" charset="0"/>
              </a:rPr>
              <a:t>echo </a:t>
            </a:r>
            <a:r>
              <a:rPr lang="id-ID" sz="24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600" dirty="0" err="1">
                <a:latin typeface="Courier New" pitchFamily="49" charset="0"/>
                <a:cs typeface="Courier New" pitchFamily="49" charset="0"/>
              </a:rPr>
              <a:t>positif</a:t>
            </a:r>
            <a:r>
              <a:rPr lang="id-ID" sz="24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1">
              <a:buNone/>
            </a:pPr>
            <a:r>
              <a:rPr lang="en-US" sz="2600" dirty="0">
                <a:latin typeface="Courier New" pitchFamily="49" charset="0"/>
                <a:cs typeface="Courier New" pitchFamily="49" charset="0"/>
              </a:rPr>
              <a:t>	} else if (</a:t>
            </a:r>
            <a:r>
              <a:rPr lang="id-ID" sz="2600" dirty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sz="2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==0) {</a:t>
            </a:r>
          </a:p>
          <a:p>
            <a:pPr lvl="1">
              <a:buNone/>
            </a:pPr>
            <a:r>
              <a:rPr lang="en-US" sz="26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id-ID" sz="2600" dirty="0">
                <a:latin typeface="Courier New" pitchFamily="49" charset="0"/>
                <a:cs typeface="Courier New" pitchFamily="49" charset="0"/>
              </a:rPr>
              <a:t>echo </a:t>
            </a:r>
            <a:r>
              <a:rPr lang="id-ID" sz="24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600" dirty="0" err="1">
                <a:latin typeface="Courier New" pitchFamily="49" charset="0"/>
                <a:cs typeface="Courier New" pitchFamily="49" charset="0"/>
              </a:rPr>
              <a:t>nol</a:t>
            </a:r>
            <a:r>
              <a:rPr lang="id-ID" sz="24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1">
              <a:buNone/>
            </a:pPr>
            <a:r>
              <a:rPr lang="en-US" sz="2600" dirty="0">
                <a:latin typeface="Courier New" pitchFamily="49" charset="0"/>
                <a:cs typeface="Courier New" pitchFamily="49" charset="0"/>
              </a:rPr>
              <a:t>	} else {</a:t>
            </a:r>
          </a:p>
          <a:p>
            <a:pPr lvl="1">
              <a:buNone/>
            </a:pPr>
            <a:r>
              <a:rPr lang="en-US" sz="2600" dirty="0">
                <a:latin typeface="Courier New" pitchFamily="49" charset="0"/>
                <a:cs typeface="Courier New" pitchFamily="49" charset="0"/>
              </a:rPr>
              <a:t>  	</a:t>
            </a:r>
            <a:r>
              <a:rPr lang="id-ID" sz="2600" dirty="0">
                <a:latin typeface="Courier New" pitchFamily="49" charset="0"/>
                <a:cs typeface="Courier New" pitchFamily="49" charset="0"/>
              </a:rPr>
              <a:t>echo </a:t>
            </a:r>
            <a:r>
              <a:rPr lang="id-ID" sz="24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600" dirty="0" err="1">
                <a:latin typeface="Courier New" pitchFamily="49" charset="0"/>
                <a:cs typeface="Courier New" pitchFamily="49" charset="0"/>
              </a:rPr>
              <a:t>negatif</a:t>
            </a:r>
            <a:r>
              <a:rPr lang="id-ID" sz="24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1">
              <a:buNone/>
            </a:pPr>
            <a:r>
              <a:rPr lang="en-US" sz="2600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lvl="1">
              <a:buNone/>
            </a:pPr>
            <a:r>
              <a:rPr lang="id-ID" sz="2600" dirty="0">
                <a:latin typeface="Courier New" pitchFamily="49" charset="0"/>
                <a:cs typeface="Courier New" pitchFamily="49" charset="0"/>
              </a:rPr>
              <a:t>?&gt;</a:t>
            </a:r>
            <a:endParaRPr lang="en-US" sz="30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4823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(switch-case)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344580"/>
            <a:ext cx="8946541" cy="4195481"/>
          </a:xfrm>
        </p:spPr>
        <p:txBody>
          <a:bodyPr>
            <a:normAutofit fontScale="25000" lnSpcReduction="20000"/>
          </a:bodyPr>
          <a:lstStyle/>
          <a:p>
            <a:r>
              <a:rPr lang="en-US" dirty="0" err="1" smtClean="0"/>
              <a:t>Contoh</a:t>
            </a:r>
            <a:r>
              <a:rPr lang="en-US" dirty="0" smtClean="0"/>
              <a:t>:</a:t>
            </a:r>
          </a:p>
          <a:p>
            <a:pPr lvl="1">
              <a:buNone/>
            </a:pPr>
            <a:r>
              <a:rPr lang="id-ID" sz="8000" dirty="0">
                <a:latin typeface="Courier New" pitchFamily="49" charset="0"/>
                <a:cs typeface="Courier New" pitchFamily="49" charset="0"/>
              </a:rPr>
              <a:t>&lt;?php</a:t>
            </a:r>
            <a:endParaRPr lang="en-US" sz="8000" dirty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sz="8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id-ID" sz="8000" dirty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sz="8000" dirty="0" err="1">
                <a:latin typeface="Courier New" pitchFamily="49" charset="0"/>
                <a:cs typeface="Courier New" pitchFamily="49" charset="0"/>
              </a:rPr>
              <a:t>bil</a:t>
            </a:r>
            <a:r>
              <a:rPr lang="en-US" sz="8000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id-ID" sz="8000" dirty="0">
                <a:latin typeface="Courier New" pitchFamily="49" charset="0"/>
                <a:cs typeface="Courier New" pitchFamily="49" charset="0"/>
              </a:rPr>
              <a:t>5</a:t>
            </a:r>
            <a:r>
              <a:rPr lang="en-US" sz="80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1">
              <a:buNone/>
            </a:pPr>
            <a:r>
              <a:rPr lang="en-US" sz="8000" dirty="0">
                <a:latin typeface="Courier New" pitchFamily="49" charset="0"/>
                <a:cs typeface="Courier New" pitchFamily="49" charset="0"/>
              </a:rPr>
              <a:t> 	switch (</a:t>
            </a:r>
            <a:r>
              <a:rPr lang="id-ID" sz="8000" dirty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sz="8000" dirty="0" err="1">
                <a:latin typeface="Courier New" pitchFamily="49" charset="0"/>
                <a:cs typeface="Courier New" pitchFamily="49" charset="0"/>
              </a:rPr>
              <a:t>bil</a:t>
            </a:r>
            <a:r>
              <a:rPr lang="en-US" sz="80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lvl="1">
              <a:buNone/>
            </a:pPr>
            <a:r>
              <a:rPr lang="en-US" sz="8000" dirty="0">
                <a:latin typeface="Courier New" pitchFamily="49" charset="0"/>
                <a:cs typeface="Courier New" pitchFamily="49" charset="0"/>
              </a:rPr>
              <a:t>		case </a:t>
            </a:r>
            <a:r>
              <a:rPr lang="id-ID" sz="8000" dirty="0"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8000" dirty="0">
                <a:latin typeface="Courier New" pitchFamily="49" charset="0"/>
                <a:cs typeface="Courier New" pitchFamily="49" charset="0"/>
              </a:rPr>
              <a:t> :</a:t>
            </a:r>
            <a:endParaRPr lang="id-ID" sz="8000" dirty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id-ID" sz="8000" dirty="0">
                <a:latin typeface="Courier New" pitchFamily="49" charset="0"/>
                <a:cs typeface="Courier New" pitchFamily="49" charset="0"/>
              </a:rPr>
              <a:t>			echo "</a:t>
            </a:r>
            <a:r>
              <a:rPr lang="en-US" sz="8000" dirty="0" err="1">
                <a:latin typeface="Courier New" pitchFamily="49" charset="0"/>
                <a:cs typeface="Courier New" pitchFamily="49" charset="0"/>
              </a:rPr>
              <a:t>nol</a:t>
            </a:r>
            <a:r>
              <a:rPr lang="id-ID" sz="80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8000" dirty="0">
                <a:latin typeface="Courier New" pitchFamily="49" charset="0"/>
                <a:cs typeface="Courier New" pitchFamily="49" charset="0"/>
              </a:rPr>
              <a:t>;</a:t>
            </a:r>
            <a:endParaRPr lang="id-ID" sz="8000" dirty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id-ID" sz="8000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8000" dirty="0">
                <a:latin typeface="Courier New" pitchFamily="49" charset="0"/>
                <a:cs typeface="Courier New" pitchFamily="49" charset="0"/>
              </a:rPr>
              <a:t>break;</a:t>
            </a:r>
          </a:p>
          <a:p>
            <a:pPr lvl="1">
              <a:buNone/>
            </a:pPr>
            <a:r>
              <a:rPr lang="en-US" sz="8000" dirty="0">
                <a:latin typeface="Courier New" pitchFamily="49" charset="0"/>
                <a:cs typeface="Courier New" pitchFamily="49" charset="0"/>
              </a:rPr>
              <a:t>		case </a:t>
            </a:r>
            <a:r>
              <a:rPr lang="id-ID" sz="8000" dirty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8000" dirty="0">
                <a:latin typeface="Courier New" pitchFamily="49" charset="0"/>
                <a:cs typeface="Courier New" pitchFamily="49" charset="0"/>
              </a:rPr>
              <a:t> :</a:t>
            </a:r>
            <a:endParaRPr lang="id-ID" sz="8000" dirty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id-ID" sz="8000" dirty="0">
                <a:latin typeface="Courier New" pitchFamily="49" charset="0"/>
                <a:cs typeface="Courier New" pitchFamily="49" charset="0"/>
              </a:rPr>
              <a:t>			echo "dua"</a:t>
            </a:r>
            <a:r>
              <a:rPr lang="en-US" sz="8000" dirty="0">
                <a:latin typeface="Courier New" pitchFamily="49" charset="0"/>
                <a:cs typeface="Courier New" pitchFamily="49" charset="0"/>
              </a:rPr>
              <a:t>;</a:t>
            </a:r>
            <a:endParaRPr lang="id-ID" sz="8000" dirty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id-ID" sz="8000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8000" dirty="0">
                <a:latin typeface="Courier New" pitchFamily="49" charset="0"/>
                <a:cs typeface="Courier New" pitchFamily="49" charset="0"/>
              </a:rPr>
              <a:t>break;</a:t>
            </a:r>
          </a:p>
          <a:p>
            <a:pPr lvl="1">
              <a:buNone/>
            </a:pPr>
            <a:r>
              <a:rPr lang="en-US" sz="8000" dirty="0">
                <a:latin typeface="Courier New" pitchFamily="49" charset="0"/>
                <a:cs typeface="Courier New" pitchFamily="49" charset="0"/>
              </a:rPr>
              <a:t>		default : </a:t>
            </a:r>
            <a:endParaRPr lang="id-ID" sz="8000" dirty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id-ID" sz="8000" dirty="0">
                <a:latin typeface="Courier New" pitchFamily="49" charset="0"/>
                <a:cs typeface="Courier New" pitchFamily="49" charset="0"/>
              </a:rPr>
              <a:t>			echo "lainnya"</a:t>
            </a:r>
            <a:r>
              <a:rPr lang="en-US" sz="80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1">
              <a:buNone/>
            </a:pPr>
            <a:r>
              <a:rPr lang="en-US" sz="8000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lvl="1">
              <a:buNone/>
            </a:pPr>
            <a:r>
              <a:rPr lang="id-ID" sz="8000" dirty="0">
                <a:latin typeface="Courier New" pitchFamily="49" charset="0"/>
                <a:cs typeface="Courier New" pitchFamily="49" charset="0"/>
              </a:rPr>
              <a:t>?&gt;</a:t>
            </a:r>
            <a:endParaRPr lang="en-US" sz="80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4478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Looping (while)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Contoh</a:t>
            </a:r>
            <a:r>
              <a:rPr lang="en-US" dirty="0" smtClean="0"/>
              <a:t>:</a:t>
            </a:r>
          </a:p>
          <a:p>
            <a:pPr lvl="1">
              <a:buNone/>
            </a:pPr>
            <a:r>
              <a:rPr lang="id-ID" sz="2400" dirty="0" smtClean="0">
                <a:latin typeface="Courier New" pitchFamily="49" charset="0"/>
                <a:cs typeface="Courier New" pitchFamily="49" charset="0"/>
              </a:rPr>
              <a:t>&lt;?php</a:t>
            </a: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id-ID" sz="2400" dirty="0" smtClean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=0;</a:t>
            </a:r>
          </a:p>
          <a:p>
            <a:pPr lvl="1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while (</a:t>
            </a:r>
            <a:r>
              <a:rPr lang="id-ID" sz="2400" dirty="0" smtClean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id-ID" sz="2400" dirty="0" smtClean="0">
                <a:latin typeface="Courier New" pitchFamily="49" charset="0"/>
                <a:cs typeface="Courier New" pitchFamily="49" charset="0"/>
              </a:rPr>
              <a:t>4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lvl="1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id-ID" sz="2400" dirty="0" smtClean="0">
                <a:latin typeface="Courier New" pitchFamily="49" charset="0"/>
                <a:cs typeface="Courier New" pitchFamily="49" charset="0"/>
              </a:rPr>
              <a:t>echo $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id-ID" sz="2400" dirty="0" smtClean="0">
                <a:latin typeface="Courier New" pitchFamily="49" charset="0"/>
                <a:cs typeface="Courier New" pitchFamily="49" charset="0"/>
              </a:rPr>
              <a:t>. "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br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/&gt;</a:t>
            </a:r>
            <a:r>
              <a:rPr lang="id-ID" sz="2400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1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id-ID" sz="2400" dirty="0" smtClean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++;</a:t>
            </a:r>
          </a:p>
          <a:p>
            <a:pPr lvl="1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} </a:t>
            </a:r>
          </a:p>
          <a:p>
            <a:pPr lvl="1">
              <a:buNone/>
            </a:pPr>
            <a:r>
              <a:rPr lang="id-ID" sz="2400" dirty="0" smtClean="0">
                <a:latin typeface="Courier New" pitchFamily="49" charset="0"/>
                <a:cs typeface="Courier New" pitchFamily="49" charset="0"/>
              </a:rPr>
              <a:t>?&gt;</a:t>
            </a: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9613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Looping (do-while)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Contoh</a:t>
            </a:r>
            <a:r>
              <a:rPr lang="en-US" dirty="0" smtClean="0"/>
              <a:t>:</a:t>
            </a:r>
          </a:p>
          <a:p>
            <a:pPr lvl="1">
              <a:buNone/>
            </a:pPr>
            <a:r>
              <a:rPr lang="id-ID" dirty="0" smtClean="0">
                <a:latin typeface="Courier New" pitchFamily="49" charset="0"/>
                <a:cs typeface="Courier New" pitchFamily="49" charset="0"/>
              </a:rPr>
              <a:t>&lt;?php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 </a:t>
            </a:r>
            <a:r>
              <a:rPr lang="id-ID" dirty="0" smtClean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=0;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do {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id-ID" dirty="0" smtClean="0">
                <a:latin typeface="Courier New" pitchFamily="49" charset="0"/>
                <a:cs typeface="Courier New" pitchFamily="49" charset="0"/>
              </a:rPr>
              <a:t>echo $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id-ID" dirty="0" smtClean="0">
                <a:latin typeface="Courier New" pitchFamily="49" charset="0"/>
                <a:cs typeface="Courier New" pitchFamily="49" charset="0"/>
              </a:rPr>
              <a:t>. "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/&gt;</a:t>
            </a:r>
            <a:r>
              <a:rPr lang="id-ID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id-ID" dirty="0" smtClean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++;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} while (</a:t>
            </a:r>
            <a:r>
              <a:rPr lang="id-ID" dirty="0" smtClean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id-ID" dirty="0" smtClean="0">
                <a:latin typeface="Courier New" pitchFamily="49" charset="0"/>
                <a:cs typeface="Courier New" pitchFamily="49" charset="0"/>
              </a:rPr>
              <a:t>8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lvl="1">
              <a:buNone/>
            </a:pPr>
            <a:r>
              <a:rPr lang="id-ID" dirty="0" smtClean="0">
                <a:latin typeface="Courier New" pitchFamily="49" charset="0"/>
                <a:cs typeface="Courier New" pitchFamily="49" charset="0"/>
              </a:rPr>
              <a:t>?&gt;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8872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Looping (for)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Contoh</a:t>
            </a:r>
            <a:r>
              <a:rPr lang="en-US" dirty="0" smtClean="0"/>
              <a:t>:</a:t>
            </a:r>
          </a:p>
          <a:p>
            <a:pPr lvl="1">
              <a:buNone/>
            </a:pPr>
            <a:r>
              <a:rPr lang="id-ID" dirty="0" smtClean="0">
                <a:latin typeface="Courier New" pitchFamily="49" charset="0"/>
                <a:cs typeface="Courier New" pitchFamily="49" charset="0"/>
              </a:rPr>
              <a:t>&lt;?php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 for (</a:t>
            </a:r>
            <a:r>
              <a:rPr lang="id-ID" dirty="0" smtClean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=1;</a:t>
            </a:r>
            <a:r>
              <a:rPr lang="id-ID" dirty="0" smtClean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id-ID" dirty="0" smtClean="0">
                <a:latin typeface="Courier New" pitchFamily="49" charset="0"/>
                <a:cs typeface="Courier New" pitchFamily="49" charset="0"/>
              </a:rPr>
              <a:t>8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  <a:r>
              <a:rPr lang="id-ID" dirty="0" smtClean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++) {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id-ID" sz="2400" dirty="0">
                <a:latin typeface="Courier New" pitchFamily="49" charset="0"/>
                <a:cs typeface="Courier New" pitchFamily="49" charset="0"/>
              </a:rPr>
              <a:t>echo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id-ID" sz="24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&lt;h</a:t>
            </a:r>
            <a:r>
              <a:rPr lang="id-ID" sz="2400" dirty="0">
                <a:latin typeface="Courier New" pitchFamily="49" charset="0"/>
                <a:cs typeface="Courier New" pitchFamily="49" charset="0"/>
              </a:rPr>
              <a:t>".$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id-ID" sz="2400" dirty="0">
                <a:latin typeface="Courier New" pitchFamily="49" charset="0"/>
                <a:cs typeface="Courier New" pitchFamily="49" charset="0"/>
              </a:rPr>
              <a:t>."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&gt;H</a:t>
            </a:r>
            <a:r>
              <a:rPr lang="id-ID" sz="2400" dirty="0">
                <a:latin typeface="Courier New" pitchFamily="49" charset="0"/>
                <a:cs typeface="Courier New" pitchFamily="49" charset="0"/>
              </a:rPr>
              <a:t>".$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id-ID" sz="2400" dirty="0">
                <a:latin typeface="Courier New" pitchFamily="49" charset="0"/>
                <a:cs typeface="Courier New" pitchFamily="49" charset="0"/>
              </a:rPr>
              <a:t>."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&lt;/h</a:t>
            </a:r>
            <a:r>
              <a:rPr lang="id-ID" sz="2400" dirty="0">
                <a:latin typeface="Courier New" pitchFamily="49" charset="0"/>
                <a:cs typeface="Courier New" pitchFamily="49" charset="0"/>
              </a:rPr>
              <a:t>".$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id-ID" sz="2400" dirty="0">
                <a:latin typeface="Courier New" pitchFamily="49" charset="0"/>
                <a:cs typeface="Courier New" pitchFamily="49" charset="0"/>
              </a:rPr>
              <a:t>."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id-ID" sz="2400" dirty="0">
                <a:latin typeface="Courier New" pitchFamily="49" charset="0"/>
                <a:cs typeface="Courier New" pitchFamily="49" charset="0"/>
              </a:rPr>
              <a:t>";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 } </a:t>
            </a:r>
          </a:p>
          <a:p>
            <a:pPr lvl="1">
              <a:buNone/>
            </a:pPr>
            <a:r>
              <a:rPr lang="id-ID" dirty="0" smtClean="0">
                <a:latin typeface="Courier New" pitchFamily="49" charset="0"/>
                <a:cs typeface="Courier New" pitchFamily="49" charset="0"/>
              </a:rPr>
              <a:t>?&gt;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940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PHP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§"/>
            </a:pPr>
            <a:r>
              <a:rPr lang="id-ID" dirty="0"/>
              <a:t>Singkatan dari:</a:t>
            </a:r>
          </a:p>
          <a:p>
            <a:pPr lvl="1">
              <a:buFont typeface="Wingdings" pitchFamily="2" charset="2"/>
              <a:buChar char="§"/>
            </a:pPr>
            <a:r>
              <a:rPr lang="id-ID" dirty="0"/>
              <a:t>Dulu: Personal Home Page</a:t>
            </a:r>
          </a:p>
          <a:p>
            <a:pPr lvl="1">
              <a:buFont typeface="Wingdings" pitchFamily="2" charset="2"/>
              <a:buChar char="§"/>
            </a:pPr>
            <a:r>
              <a:rPr lang="id-ID" dirty="0"/>
              <a:t>Sekarang: PHP Hypertext Preprocessor </a:t>
            </a:r>
          </a:p>
          <a:p>
            <a:pPr>
              <a:buNone/>
            </a:pPr>
            <a:endParaRPr lang="id-ID" dirty="0"/>
          </a:p>
          <a:p>
            <a:pPr>
              <a:buFont typeface="Wingdings" pitchFamily="2" charset="2"/>
              <a:buChar char="§"/>
            </a:pPr>
            <a:r>
              <a:rPr lang="id-ID" dirty="0"/>
              <a:t>Versi terbaru: PHP5</a:t>
            </a:r>
          </a:p>
          <a:p>
            <a:pPr>
              <a:buNone/>
            </a:pPr>
            <a:endParaRPr lang="id-ID" dirty="0"/>
          </a:p>
          <a:p>
            <a:pPr>
              <a:buFont typeface="Wingdings" pitchFamily="2" charset="2"/>
              <a:buChar char="§"/>
            </a:pPr>
            <a:r>
              <a:rPr lang="id-ID" dirty="0"/>
              <a:t>Menyediakan fasilitas pemrograman</a:t>
            </a:r>
            <a:r>
              <a:rPr lang="en-US" dirty="0"/>
              <a:t> </a:t>
            </a:r>
            <a:r>
              <a:rPr lang="id-ID" dirty="0"/>
              <a:t>sekuensial &amp; berorientasi objek di sisi server (</a:t>
            </a:r>
            <a:r>
              <a:rPr lang="id-ID" i="1" dirty="0"/>
              <a:t>server-side scripting</a:t>
            </a:r>
            <a:r>
              <a:rPr lang="id-ID" dirty="0"/>
              <a:t>)</a:t>
            </a:r>
            <a:endParaRPr lang="id-ID" i="1" dirty="0"/>
          </a:p>
          <a:p>
            <a:pPr>
              <a:buNone/>
            </a:pPr>
            <a:endParaRPr lang="id-ID" dirty="0"/>
          </a:p>
          <a:p>
            <a:pPr>
              <a:buFont typeface="Wingdings" pitchFamily="2" charset="2"/>
              <a:buChar char="§"/>
            </a:pPr>
            <a:r>
              <a:rPr lang="id-ID" dirty="0"/>
              <a:t>Kode PHP dikompilasi dan diproses oleh web server, kemudian hasilnya baru ditampilkan oleh browser (kode PHP-nya sendiri tidak terlihat jika source page dibuka dari browser)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968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Looping (for</a:t>
            </a:r>
            <a:r>
              <a:rPr lang="id-ID" dirty="0" smtClean="0"/>
              <a:t>each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Contoh</a:t>
            </a:r>
            <a:r>
              <a:rPr lang="en-US" dirty="0" smtClean="0"/>
              <a:t>:</a:t>
            </a:r>
          </a:p>
          <a:p>
            <a:pPr lvl="1">
              <a:buNone/>
            </a:pPr>
            <a:r>
              <a:rPr lang="id-ID" dirty="0" smtClean="0">
                <a:latin typeface="Courier New" pitchFamily="49" charset="0"/>
                <a:cs typeface="Courier New" pitchFamily="49" charset="0"/>
              </a:rPr>
              <a:t>&lt;?php</a:t>
            </a:r>
          </a:p>
          <a:p>
            <a:pPr lvl="1">
              <a:buNone/>
            </a:pPr>
            <a:r>
              <a:rPr lang="id-ID" dirty="0" smtClean="0">
                <a:latin typeface="Courier New" pitchFamily="49" charset="0"/>
                <a:cs typeface="Courier New" pitchFamily="49" charset="0"/>
              </a:rPr>
              <a:t>		$arr = array("MI","TK","KA");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 for</a:t>
            </a:r>
            <a:r>
              <a:rPr lang="id-ID" dirty="0" smtClean="0">
                <a:latin typeface="Courier New" pitchFamily="49" charset="0"/>
                <a:cs typeface="Courier New" pitchFamily="49" charset="0"/>
              </a:rPr>
              <a:t>each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id-ID" dirty="0" smtClean="0">
                <a:latin typeface="Courier New" pitchFamily="49" charset="0"/>
                <a:cs typeface="Courier New" pitchFamily="49" charset="0"/>
              </a:rPr>
              <a:t>$arr as $x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id-ID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id-ID" sz="2400" dirty="0">
                <a:latin typeface="Courier New" pitchFamily="49" charset="0"/>
                <a:cs typeface="Courier New" pitchFamily="49" charset="0"/>
              </a:rPr>
              <a:t>echo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id-ID" sz="2400" dirty="0">
                <a:latin typeface="Courier New" pitchFamily="49" charset="0"/>
                <a:cs typeface="Courier New" pitchFamily="49" charset="0"/>
              </a:rPr>
              <a:t>"jurusan ".$x."&lt;br /&gt;";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 }</a:t>
            </a:r>
          </a:p>
          <a:p>
            <a:pPr lvl="1">
              <a:buNone/>
            </a:pPr>
            <a:r>
              <a:rPr lang="id-ID" dirty="0" smtClean="0">
                <a:latin typeface="Courier New" pitchFamily="49" charset="0"/>
                <a:cs typeface="Courier New" pitchFamily="49" charset="0"/>
              </a:rPr>
              <a:t>?&gt;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7960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Sekumpulan</a:t>
            </a:r>
            <a:r>
              <a:rPr lang="en-US" dirty="0" smtClean="0"/>
              <a:t> </a:t>
            </a:r>
            <a:r>
              <a:rPr lang="en-US" dirty="0" err="1" smtClean="0"/>
              <a:t>instruksi</a:t>
            </a:r>
            <a:r>
              <a:rPr lang="en-US" dirty="0" smtClean="0"/>
              <a:t> yang </a:t>
            </a:r>
            <a:r>
              <a:rPr lang="en-US" dirty="0" err="1" smtClean="0"/>
              <a:t>dilakukan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id-ID" dirty="0" smtClean="0"/>
              <a:t>mungkin</a:t>
            </a:r>
            <a:r>
              <a:rPr lang="en-US" dirty="0" smtClean="0"/>
              <a:t> </a:t>
            </a:r>
            <a:r>
              <a:rPr lang="en-US" dirty="0" err="1" smtClean="0"/>
              <a:t>menghasilkan</a:t>
            </a:r>
            <a:r>
              <a:rPr lang="en-US" dirty="0" smtClean="0"/>
              <a:t> </a:t>
            </a:r>
            <a:r>
              <a:rPr lang="en-US" dirty="0" err="1" smtClean="0"/>
              <a:t>sesuatu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id-ID" dirty="0" smtClean="0"/>
              <a:t>Dapat dianggap m</a:t>
            </a:r>
            <a:r>
              <a:rPr lang="en-US" dirty="0" err="1" smtClean="0"/>
              <a:t>odul</a:t>
            </a:r>
            <a:r>
              <a:rPr lang="en-US" dirty="0" smtClean="0"/>
              <a:t> / sub program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err="1" smtClean="0"/>
              <a:t>Boleh</a:t>
            </a:r>
            <a:r>
              <a:rPr lang="en-US" dirty="0" smtClean="0"/>
              <a:t> </a:t>
            </a:r>
            <a:r>
              <a:rPr lang="en-US" dirty="0" err="1" smtClean="0"/>
              <a:t>mempunyai</a:t>
            </a:r>
            <a:r>
              <a:rPr lang="en-US" dirty="0" smtClean="0"/>
              <a:t> parameter </a:t>
            </a:r>
            <a:r>
              <a:rPr lang="en-US" dirty="0" err="1" smtClean="0"/>
              <a:t>masukan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id-ID" dirty="0" smtClean="0"/>
              <a:t> boleh tidak </a:t>
            </a:r>
            <a:r>
              <a:rPr lang="en-US" dirty="0" err="1" smtClean="0"/>
              <a:t>mengembalikan</a:t>
            </a:r>
            <a:r>
              <a:rPr lang="en-US" dirty="0" smtClean="0"/>
              <a:t> </a:t>
            </a:r>
            <a:r>
              <a:rPr lang="en-US" dirty="0" err="1" smtClean="0"/>
              <a:t>hasil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66030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Contoh</a:t>
            </a:r>
            <a:r>
              <a:rPr lang="en-US" dirty="0" smtClean="0"/>
              <a:t>:</a:t>
            </a:r>
          </a:p>
          <a:p>
            <a:pPr lvl="1">
              <a:buNone/>
            </a:pPr>
            <a:r>
              <a:rPr lang="id-ID" dirty="0" smtClean="0">
                <a:latin typeface="Courier New" pitchFamily="49" charset="0"/>
                <a:cs typeface="Courier New" pitchFamily="49" charset="0"/>
              </a:rPr>
              <a:t>&lt;?php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 </a:t>
            </a:r>
            <a:r>
              <a:rPr lang="id-ID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function </a:t>
            </a:r>
            <a:r>
              <a:rPr lang="id-ID" dirty="0" smtClean="0">
                <a:latin typeface="Courier New" pitchFamily="49" charset="0"/>
                <a:cs typeface="Courier New" pitchFamily="49" charset="0"/>
              </a:rPr>
              <a:t>bilanghalo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id-ID" dirty="0" smtClean="0">
                <a:latin typeface="Courier New" pitchFamily="49" charset="0"/>
                <a:cs typeface="Courier New" pitchFamily="49" charset="0"/>
              </a:rPr>
              <a:t>$str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{</a:t>
            </a:r>
            <a:endParaRPr lang="id-ID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id-ID" dirty="0" smtClean="0">
                <a:latin typeface="Courier New" pitchFamily="49" charset="0"/>
                <a:cs typeface="Courier New" pitchFamily="49" charset="0"/>
              </a:rPr>
              <a:t>			echo "halo ".$str;</a:t>
            </a:r>
          </a:p>
          <a:p>
            <a:pPr lvl="1">
              <a:buNone/>
            </a:pPr>
            <a:r>
              <a:rPr lang="id-ID" dirty="0" smtClean="0">
                <a:latin typeface="Courier New" pitchFamily="49" charset="0"/>
                <a:cs typeface="Courier New" pitchFamily="49" charset="0"/>
              </a:rPr>
              <a:t>		}</a:t>
            </a:r>
          </a:p>
          <a:p>
            <a:pPr lvl="1">
              <a:buNone/>
            </a:pPr>
            <a:r>
              <a:rPr lang="id-ID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function </a:t>
            </a:r>
            <a:r>
              <a:rPr lang="id-ID" dirty="0" smtClean="0">
                <a:latin typeface="Courier New" pitchFamily="49" charset="0"/>
                <a:cs typeface="Courier New" pitchFamily="49" charset="0"/>
              </a:rPr>
              <a:t>tambah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id-ID" dirty="0" smtClean="0">
                <a:latin typeface="Courier New" pitchFamily="49" charset="0"/>
                <a:cs typeface="Courier New" pitchFamily="49" charset="0"/>
              </a:rPr>
              <a:t>$a,$b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id-ID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id-ID" dirty="0" smtClean="0">
                <a:latin typeface="Courier New" pitchFamily="49" charset="0"/>
                <a:cs typeface="Courier New" pitchFamily="49" charset="0"/>
              </a:rPr>
              <a:t>$a+$b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 }</a:t>
            </a:r>
            <a:endParaRPr lang="id-ID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id-ID" dirty="0" smtClean="0">
                <a:latin typeface="Courier New" pitchFamily="49" charset="0"/>
                <a:cs typeface="Courier New" pitchFamily="49" charset="0"/>
              </a:rPr>
              <a:t>		bilanghalo("halo bro! &lt;br /&gt;");</a:t>
            </a:r>
          </a:p>
          <a:p>
            <a:pPr lvl="1">
              <a:buNone/>
            </a:pPr>
            <a:r>
              <a:rPr lang="id-ID" dirty="0" smtClean="0">
                <a:latin typeface="Courier New" pitchFamily="49" charset="0"/>
                <a:cs typeface="Courier New" pitchFamily="49" charset="0"/>
              </a:rPr>
              <a:t>		$x = tambah(5,6);</a:t>
            </a:r>
          </a:p>
          <a:p>
            <a:pPr lvl="1">
              <a:buNone/>
            </a:pPr>
            <a:r>
              <a:rPr lang="id-ID" dirty="0" smtClean="0">
                <a:latin typeface="Courier New" pitchFamily="49" charset="0"/>
                <a:cs typeface="Courier New" pitchFamily="49" charset="0"/>
              </a:rPr>
              <a:t>		echo $x."+ 3 = ".tambah($x,3);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lvl="1">
              <a:buNone/>
            </a:pPr>
            <a:r>
              <a:rPr lang="id-ID" dirty="0" smtClean="0">
                <a:latin typeface="Courier New" pitchFamily="49" charset="0"/>
                <a:cs typeface="Courier New" pitchFamily="49" charset="0"/>
              </a:rPr>
              <a:t>?&gt;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0514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Pemrosesan Data di 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dirty="0" smtClean="0"/>
              <a:t>Metode GET</a:t>
            </a:r>
          </a:p>
          <a:p>
            <a:pPr lvl="1"/>
            <a:r>
              <a:rPr lang="id-ID" dirty="0" smtClean="0"/>
              <a:t>Data diletakkan di belakang URL</a:t>
            </a:r>
          </a:p>
          <a:p>
            <a:pPr lvl="1"/>
            <a:r>
              <a:rPr lang="id-ID" dirty="0" smtClean="0"/>
              <a:t>Cara pengambilan: </a:t>
            </a:r>
            <a:r>
              <a:rPr lang="id-ID" dirty="0" smtClean="0">
                <a:latin typeface="Courier New" pitchFamily="49" charset="0"/>
                <a:cs typeface="Courier New" pitchFamily="49" charset="0"/>
              </a:rPr>
              <a:t>$_GET["nama_name"]</a:t>
            </a:r>
          </a:p>
          <a:p>
            <a:pPr>
              <a:buNone/>
            </a:pPr>
            <a:endParaRPr lang="id-ID" dirty="0" smtClean="0"/>
          </a:p>
          <a:p>
            <a:r>
              <a:rPr lang="id-ID" dirty="0" smtClean="0"/>
              <a:t>Metode POST</a:t>
            </a:r>
          </a:p>
          <a:p>
            <a:pPr lvl="1"/>
            <a:r>
              <a:rPr lang="id-ID" dirty="0" smtClean="0"/>
              <a:t>Data dikirim secara terpisah, tidak diletakkan di belakang URL</a:t>
            </a:r>
          </a:p>
          <a:p>
            <a:pPr lvl="1"/>
            <a:r>
              <a:rPr lang="id-ID" dirty="0" smtClean="0"/>
              <a:t>Cara pengambilan: </a:t>
            </a:r>
            <a:r>
              <a:rPr lang="id-ID" dirty="0" smtClean="0">
                <a:latin typeface="Courier New" pitchFamily="49" charset="0"/>
                <a:cs typeface="Courier New" pitchFamily="49" charset="0"/>
              </a:rPr>
              <a:t>$_POST["nama_name"]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8143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Penggunaan GET &amp; POST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dirty="0" smtClean="0"/>
              <a:t>Bila data bersifat rahasia, maka gunakan POST (misalnya login account / password)</a:t>
            </a:r>
          </a:p>
          <a:p>
            <a:pPr>
              <a:buNone/>
            </a:pPr>
            <a:endParaRPr lang="id-ID" dirty="0" smtClean="0"/>
          </a:p>
          <a:p>
            <a:r>
              <a:rPr lang="id-ID" dirty="0" smtClean="0"/>
              <a:t>Bila data bersifat memperjelas, gunakan GET (misalnya pencarian atau link)</a:t>
            </a:r>
          </a:p>
          <a:p>
            <a:pPr>
              <a:buNone/>
            </a:pPr>
            <a:endParaRPr lang="id-ID" dirty="0" smtClean="0"/>
          </a:p>
          <a:p>
            <a:r>
              <a:rPr lang="id-ID" dirty="0" smtClean="0"/>
              <a:t>Bila data yg dikirim banyak, gunakan POST (agar URL tidak terlalu panjang dan spesifik)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3656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Contoh GET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223494"/>
            <a:ext cx="8946541" cy="5024906"/>
          </a:xfrm>
        </p:spPr>
        <p:txBody>
          <a:bodyPr>
            <a:normAutofit fontScale="92500"/>
          </a:bodyPr>
          <a:lstStyle/>
          <a:p>
            <a:r>
              <a:rPr lang="id-ID" dirty="0" smtClean="0"/>
              <a:t>proses.php</a:t>
            </a:r>
          </a:p>
          <a:p>
            <a:pPr lvl="1">
              <a:buNone/>
            </a:pPr>
            <a:r>
              <a:rPr lang="id-ID" sz="2000" dirty="0">
                <a:latin typeface="Courier New" pitchFamily="49" charset="0"/>
                <a:cs typeface="Courier New" pitchFamily="49" charset="0"/>
              </a:rPr>
              <a:t>&lt;?php</a:t>
            </a:r>
          </a:p>
          <a:p>
            <a:pPr lvl="1">
              <a:buNone/>
            </a:pPr>
            <a:r>
              <a:rPr lang="id-ID" sz="2000" dirty="0">
                <a:latin typeface="Courier New" pitchFamily="49" charset="0"/>
                <a:cs typeface="Courier New" pitchFamily="49" charset="0"/>
              </a:rPr>
              <a:t>	echo "User= ".$_GET["user"].", Pass= ".$_GET["pass"];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id-ID" sz="2000" dirty="0">
                <a:latin typeface="Courier New" pitchFamily="49" charset="0"/>
                <a:cs typeface="Courier New" pitchFamily="49" charset="0"/>
              </a:rPr>
              <a:t>?&gt;</a:t>
            </a:r>
            <a:endParaRPr lang="id-ID" sz="2000" dirty="0" smtClean="0"/>
          </a:p>
          <a:p>
            <a:r>
              <a:rPr lang="id-ID" dirty="0" smtClean="0"/>
              <a:t>form.php</a:t>
            </a:r>
            <a:endParaRPr lang="en-US" dirty="0" smtClean="0"/>
          </a:p>
          <a:p>
            <a:pPr lvl="1">
              <a:buNone/>
            </a:pPr>
            <a:r>
              <a:rPr lang="id-ID" sz="2400" dirty="0">
                <a:latin typeface="Courier New" pitchFamily="49" charset="0"/>
                <a:cs typeface="Courier New" pitchFamily="49" charset="0"/>
              </a:rPr>
              <a:t>&lt;form method="get" action="proses.php"&gt;</a:t>
            </a:r>
          </a:p>
          <a:p>
            <a:pPr lvl="1">
              <a:buNone/>
            </a:pPr>
            <a:r>
              <a:rPr lang="id-ID" sz="2400" dirty="0">
                <a:latin typeface="Courier New" pitchFamily="49" charset="0"/>
                <a:cs typeface="Courier New" pitchFamily="49" charset="0"/>
              </a:rPr>
              <a:t>	User:&lt;input type="text" name="user" /&gt;&lt;br /&gt;</a:t>
            </a:r>
          </a:p>
          <a:p>
            <a:pPr lvl="1">
              <a:buNone/>
            </a:pPr>
            <a:r>
              <a:rPr lang="id-ID" sz="2400" dirty="0">
                <a:latin typeface="Courier New" pitchFamily="49" charset="0"/>
                <a:cs typeface="Courier New" pitchFamily="49" charset="0"/>
              </a:rPr>
              <a:t>	Pass:&lt;input type="password" name="pass" /&gt;&lt;br /&gt;</a:t>
            </a:r>
          </a:p>
          <a:p>
            <a:pPr lvl="1">
              <a:buNone/>
            </a:pPr>
            <a:r>
              <a:rPr lang="id-ID" sz="2400" dirty="0">
                <a:latin typeface="Courier New" pitchFamily="49" charset="0"/>
                <a:cs typeface="Courier New" pitchFamily="49" charset="0"/>
              </a:rPr>
              <a:t>	&lt;input type="submit" value="Login" /&gt;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id-ID" sz="2400" dirty="0">
                <a:latin typeface="Courier New" pitchFamily="49" charset="0"/>
                <a:cs typeface="Courier New" pitchFamily="49" charset="0"/>
              </a:rPr>
              <a:t>&lt;/form&gt;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9133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Contoh POST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dirty="0" smtClean="0"/>
              <a:t>proses.php</a:t>
            </a:r>
          </a:p>
          <a:p>
            <a:pPr lvl="1">
              <a:buNone/>
            </a:pPr>
            <a:r>
              <a:rPr lang="id-ID" dirty="0">
                <a:latin typeface="Courier New" pitchFamily="49" charset="0"/>
                <a:cs typeface="Courier New" pitchFamily="49" charset="0"/>
              </a:rPr>
              <a:t>&lt;?php</a:t>
            </a:r>
          </a:p>
          <a:p>
            <a:pPr lvl="1">
              <a:buNone/>
            </a:pPr>
            <a:r>
              <a:rPr lang="id-ID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id-ID" sz="1600" dirty="0">
                <a:latin typeface="Courier New" pitchFamily="49" charset="0"/>
                <a:cs typeface="Courier New" pitchFamily="49" charset="0"/>
              </a:rPr>
              <a:t>echo "User= ".$_POST["user"].",Pass= ".$_POST["pass"];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id-ID" dirty="0">
                <a:latin typeface="Courier New" pitchFamily="49" charset="0"/>
                <a:cs typeface="Courier New" pitchFamily="49" charset="0"/>
              </a:rPr>
              <a:t>?&gt;</a:t>
            </a:r>
            <a:endParaRPr lang="id-ID" dirty="0" smtClean="0"/>
          </a:p>
          <a:p>
            <a:r>
              <a:rPr lang="id-ID" dirty="0" smtClean="0"/>
              <a:t>form.php</a:t>
            </a:r>
            <a:endParaRPr lang="en-US" dirty="0" smtClean="0"/>
          </a:p>
          <a:p>
            <a:pPr lvl="1">
              <a:buNone/>
            </a:pPr>
            <a:r>
              <a:rPr lang="id-ID" dirty="0">
                <a:latin typeface="Courier New" pitchFamily="49" charset="0"/>
                <a:cs typeface="Courier New" pitchFamily="49" charset="0"/>
              </a:rPr>
              <a:t>&lt;form method="post" action="proses.php"&gt;</a:t>
            </a:r>
          </a:p>
          <a:p>
            <a:pPr lvl="1">
              <a:buNone/>
            </a:pPr>
            <a:r>
              <a:rPr lang="id-ID" dirty="0">
                <a:latin typeface="Courier New" pitchFamily="49" charset="0"/>
                <a:cs typeface="Courier New" pitchFamily="49" charset="0"/>
              </a:rPr>
              <a:t>	User:&lt;input type="text" name="user" /&gt;&lt;br /&gt;</a:t>
            </a:r>
          </a:p>
          <a:p>
            <a:pPr lvl="1">
              <a:buNone/>
            </a:pPr>
            <a:r>
              <a:rPr lang="id-ID" dirty="0">
                <a:latin typeface="Courier New" pitchFamily="49" charset="0"/>
                <a:cs typeface="Courier New" pitchFamily="49" charset="0"/>
              </a:rPr>
              <a:t>	Pass:&lt;input type="password" name="pass" /&gt;&lt;br /&gt;</a:t>
            </a:r>
          </a:p>
          <a:p>
            <a:pPr lvl="1">
              <a:buNone/>
            </a:pPr>
            <a:r>
              <a:rPr lang="id-ID" dirty="0">
                <a:latin typeface="Courier New" pitchFamily="49" charset="0"/>
                <a:cs typeface="Courier New" pitchFamily="49" charset="0"/>
              </a:rPr>
              <a:t>	&lt;input type="submit" value="Login" /&gt;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id-ID" dirty="0">
                <a:latin typeface="Courier New" pitchFamily="49" charset="0"/>
                <a:cs typeface="Courier New" pitchFamily="49" charset="0"/>
              </a:rPr>
              <a:t>&lt;/form&gt;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8086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10725" y="301698"/>
            <a:ext cx="8534400" cy="1507067"/>
          </a:xfrm>
        </p:spPr>
        <p:txBody>
          <a:bodyPr>
            <a:normAutofit/>
          </a:bodyPr>
          <a:lstStyle/>
          <a:p>
            <a:r>
              <a:rPr lang="en-US" dirty="0" err="1" smtClean="0"/>
              <a:t>Bagaimana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Database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91544" y="1340769"/>
            <a:ext cx="8229600" cy="4525963"/>
          </a:xfrm>
        </p:spPr>
        <p:txBody>
          <a:bodyPr/>
          <a:lstStyle/>
          <a:p>
            <a:r>
              <a:rPr lang="en-US" dirty="0" smtClean="0"/>
              <a:t>Default </a:t>
            </a:r>
            <a:r>
              <a:rPr lang="en-US" dirty="0" err="1" smtClean="0"/>
              <a:t>untuk</a:t>
            </a:r>
            <a:r>
              <a:rPr lang="en-US" dirty="0" smtClean="0"/>
              <a:t> package PHP, </a:t>
            </a:r>
            <a:r>
              <a:rPr lang="en-US" dirty="0" err="1" smtClean="0"/>
              <a:t>menggunakan</a:t>
            </a:r>
            <a:r>
              <a:rPr lang="en-US" dirty="0" smtClean="0"/>
              <a:t> MySQL</a:t>
            </a:r>
          </a:p>
          <a:p>
            <a:endParaRPr lang="en-US" dirty="0"/>
          </a:p>
          <a:p>
            <a:r>
              <a:rPr lang="en-US" dirty="0" err="1" smtClean="0"/>
              <a:t>Buat</a:t>
            </a:r>
            <a:r>
              <a:rPr lang="en-US" dirty="0" smtClean="0"/>
              <a:t> database </a:t>
            </a:r>
            <a:r>
              <a:rPr lang="en-US" dirty="0" err="1" smtClean="0"/>
              <a:t>sesuai</a:t>
            </a:r>
            <a:r>
              <a:rPr lang="en-US" dirty="0" smtClean="0"/>
              <a:t> </a:t>
            </a:r>
            <a:r>
              <a:rPr lang="en-US" dirty="0" err="1" smtClean="0"/>
              <a:t>kebutuhan</a:t>
            </a:r>
            <a:r>
              <a:rPr lang="en-US" dirty="0" smtClean="0"/>
              <a:t> </a:t>
            </a:r>
            <a:r>
              <a:rPr lang="en-US" dirty="0" err="1" smtClean="0"/>
              <a:t>Aplikasi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Lakukan</a:t>
            </a:r>
            <a:r>
              <a:rPr lang="en-US" dirty="0" smtClean="0"/>
              <a:t> </a:t>
            </a:r>
            <a:r>
              <a:rPr lang="en-US" dirty="0" err="1" smtClean="0"/>
              <a:t>koneksi</a:t>
            </a:r>
            <a:r>
              <a:rPr lang="en-US" dirty="0" smtClean="0"/>
              <a:t> PHP-MySQL</a:t>
            </a:r>
          </a:p>
          <a:p>
            <a:r>
              <a:rPr lang="en-US" dirty="0" err="1" smtClean="0"/>
              <a:t>Buat</a:t>
            </a:r>
            <a:r>
              <a:rPr lang="en-US" dirty="0" smtClean="0"/>
              <a:t>  </a:t>
            </a:r>
            <a:r>
              <a:rPr lang="en-US" dirty="0" err="1" smtClean="0"/>
              <a:t>eksekusi</a:t>
            </a:r>
            <a:r>
              <a:rPr lang="en-US" dirty="0" smtClean="0"/>
              <a:t> Query?</a:t>
            </a:r>
          </a:p>
          <a:p>
            <a:r>
              <a:rPr lang="en-US" dirty="0" err="1" smtClean="0"/>
              <a:t>Ambil</a:t>
            </a:r>
            <a:r>
              <a:rPr lang="en-US" dirty="0" smtClean="0"/>
              <a:t> result Query (</a:t>
            </a:r>
            <a:r>
              <a:rPr lang="en-US" dirty="0" err="1" smtClean="0"/>
              <a:t>tampilkan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HTML)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3834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7998" y="0"/>
            <a:ext cx="8534400" cy="1507067"/>
          </a:xfrm>
        </p:spPr>
        <p:txBody>
          <a:bodyPr>
            <a:normAutofit/>
          </a:bodyPr>
          <a:lstStyle/>
          <a:p>
            <a:r>
              <a:rPr lang="id-ID" dirty="0" smtClean="0"/>
              <a:t>Try Simple Sample </a:t>
            </a:r>
            <a:r>
              <a:rPr lang="en-US" dirty="0" err="1" smtClean="0"/>
              <a:t>Koneksi</a:t>
            </a:r>
            <a:r>
              <a:rPr lang="en-US" dirty="0" smtClean="0"/>
              <a:t> MySQL</a:t>
            </a:r>
            <a:endParaRPr lang="id-ID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91544" y="1973764"/>
            <a:ext cx="8229600" cy="4119532"/>
          </a:xfrm>
          <a:solidFill>
            <a:srgbClr val="000000">
              <a:alpha val="50196"/>
            </a:srgbClr>
          </a:solidFill>
        </p:spPr>
        <p:txBody>
          <a:bodyPr vert="horz" lIns="360000" tIns="45720" rIns="91440" bIns="45720" rtlCol="0" anchor="ctr">
            <a:normAutofit fontScale="92500" lnSpcReduction="10000"/>
          </a:bodyPr>
          <a:lstStyle/>
          <a:p>
            <a:pPr marL="0" indent="0">
              <a:buNone/>
            </a:pPr>
            <a:r>
              <a:rPr lang="id-ID" dirty="0">
                <a:latin typeface="Courier New" pitchFamily="49" charset="0"/>
                <a:cs typeface="Courier New" pitchFamily="49" charset="0"/>
              </a:rPr>
              <a:t>&lt;?php</a:t>
            </a:r>
          </a:p>
          <a:p>
            <a:pPr marL="0" indent="0">
              <a:buNone/>
            </a:pPr>
            <a:r>
              <a:rPr lang="id-ID" dirty="0">
                <a:latin typeface="Courier New" pitchFamily="49" charset="0"/>
                <a:cs typeface="Courier New" pitchFamily="49" charset="0"/>
              </a:rPr>
              <a:t>//Koneksi ke DB MySQL</a:t>
            </a:r>
          </a:p>
          <a:p>
            <a:pPr marL="0" indent="0">
              <a:buNone/>
            </a:pPr>
            <a:r>
              <a:rPr lang="id-ID" dirty="0">
                <a:latin typeface="Courier New" pitchFamily="49" charset="0"/>
                <a:cs typeface="Courier New" pitchFamily="49" charset="0"/>
              </a:rPr>
              <a:t>$host = "localhost"; $user = "root"; $password = null;</a:t>
            </a:r>
          </a:p>
          <a:p>
            <a:pPr marL="0" indent="0">
              <a:buNone/>
            </a:pPr>
            <a:r>
              <a:rPr lang="id-ID" dirty="0">
                <a:latin typeface="Courier New" pitchFamily="49" charset="0"/>
                <a:cs typeface="Courier New" pitchFamily="49" charset="0"/>
              </a:rPr>
              <a:t>$conn = mysql_connect($host,$user,$password);</a:t>
            </a:r>
          </a:p>
          <a:p>
            <a:pPr marL="0" indent="0">
              <a:buNone/>
            </a:pPr>
            <a:r>
              <a:rPr lang="id-ID" dirty="0">
                <a:latin typeface="Courier New" pitchFamily="49" charset="0"/>
                <a:cs typeface="Courier New" pitchFamily="49" charset="0"/>
              </a:rPr>
              <a:t>if($conn){</a:t>
            </a:r>
          </a:p>
          <a:p>
            <a:pPr marL="0" indent="0">
              <a:buNone/>
            </a:pPr>
            <a:r>
              <a:rPr lang="id-ID" dirty="0">
                <a:latin typeface="Courier New" pitchFamily="49" charset="0"/>
                <a:cs typeface="Courier New" pitchFamily="49" charset="0"/>
              </a:rPr>
              <a:t>  $mydb = mysql_select_db('cobadata',$conn);</a:t>
            </a:r>
          </a:p>
          <a:p>
            <a:pPr marL="0" indent="0">
              <a:buNone/>
            </a:pPr>
            <a:r>
              <a:rPr lang="id-ID" dirty="0">
                <a:latin typeface="Courier New" pitchFamily="49" charset="0"/>
                <a:cs typeface="Courier New" pitchFamily="49" charset="0"/>
              </a:rPr>
              <a:t>  echo "koneksi berhasil";</a:t>
            </a:r>
          </a:p>
          <a:p>
            <a:pPr marL="0" indent="0">
              <a:buNone/>
            </a:pPr>
            <a:r>
              <a:rPr lang="id-ID" dirty="0">
                <a:latin typeface="Courier New" pitchFamily="49" charset="0"/>
                <a:cs typeface="Courier New" pitchFamily="49" charset="0"/>
              </a:rPr>
              <a:t>}else{</a:t>
            </a:r>
          </a:p>
          <a:p>
            <a:pPr marL="0" indent="0">
              <a:buNone/>
            </a:pPr>
            <a:r>
              <a:rPr lang="id-ID" dirty="0">
                <a:latin typeface="Courier New" pitchFamily="49" charset="0"/>
                <a:cs typeface="Courier New" pitchFamily="49" charset="0"/>
              </a:rPr>
              <a:t>  echo "error koneksi";</a:t>
            </a:r>
          </a:p>
          <a:p>
            <a:pPr marL="0" indent="0">
              <a:buNone/>
            </a:pPr>
            <a:r>
              <a:rPr lang="id-ID" dirty="0">
                <a:latin typeface="Courier New" pitchFamily="49" charset="0"/>
                <a:cs typeface="Courier New" pitchFamily="49" charset="0"/>
              </a:rPr>
              <a:t>}?&gt;</a:t>
            </a:r>
          </a:p>
        </p:txBody>
      </p:sp>
      <p:sp>
        <p:nvSpPr>
          <p:cNvPr id="4" name="Content Placeholder 1"/>
          <p:cNvSpPr txBox="1">
            <a:spLocks/>
          </p:cNvSpPr>
          <p:nvPr/>
        </p:nvSpPr>
        <p:spPr>
          <a:xfrm>
            <a:off x="1991544" y="1268760"/>
            <a:ext cx="8229600" cy="607876"/>
          </a:xfrm>
          <a:prstGeom prst="rect">
            <a:avLst/>
          </a:prstGeom>
          <a:solidFill>
            <a:srgbClr val="CD2548">
              <a:alpha val="50196"/>
            </a:srgbClr>
          </a:solidFill>
        </p:spPr>
        <p:txBody>
          <a:bodyPr lIns="360000"/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Tx/>
              <a:buNone/>
              <a:defRPr sz="3200" kern="120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1pPr>
            <a:lvl2pPr marL="254250" indent="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Tx/>
              <a:buNone/>
              <a:defRPr sz="2800" kern="1200">
                <a:solidFill>
                  <a:srgbClr val="FFC000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2pPr>
            <a:lvl3pPr marL="491400" indent="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Tx/>
              <a:buNone/>
              <a:defRPr sz="2400" kern="1200">
                <a:solidFill>
                  <a:srgbClr val="FFFF00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Segoe WP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bg1"/>
                </a:solidFill>
                <a:latin typeface="Segoe WP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d-ID" sz="2400" dirty="0">
                <a:cs typeface="Courier New" pitchFamily="49" charset="0"/>
              </a:rPr>
              <a:t>Buat file </a:t>
            </a:r>
            <a:r>
              <a:rPr lang="en-US" sz="2400" b="1" dirty="0" err="1">
                <a:cs typeface="Courier New" pitchFamily="49" charset="0"/>
              </a:rPr>
              <a:t>koneksi</a:t>
            </a:r>
            <a:r>
              <a:rPr lang="id-ID" sz="2400" b="1" dirty="0">
                <a:cs typeface="Courier New" pitchFamily="49" charset="0"/>
              </a:rPr>
              <a:t>.php</a:t>
            </a:r>
            <a:r>
              <a:rPr lang="id-ID" sz="2400" dirty="0">
                <a:cs typeface="Courier New" pitchFamily="49" charset="0"/>
              </a:rPr>
              <a:t> di dalam direktori </a:t>
            </a:r>
            <a:r>
              <a:rPr lang="id-ID" sz="2400" b="1" dirty="0">
                <a:solidFill>
                  <a:srgbClr val="FFFF00"/>
                </a:solidFill>
                <a:cs typeface="Courier New" pitchFamily="49" charset="0"/>
              </a:rPr>
              <a:t>htdocs/belajarphp/</a:t>
            </a:r>
            <a:endParaRPr lang="id-ID" sz="2800" b="1" i="1" dirty="0">
              <a:solidFill>
                <a:srgbClr val="FFFF00"/>
              </a:solidFill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6961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Membuat</a:t>
            </a:r>
            <a:r>
              <a:rPr lang="en-US" dirty="0" smtClean="0"/>
              <a:t> </a:t>
            </a:r>
            <a:r>
              <a:rPr lang="en-US" dirty="0" err="1" smtClean="0"/>
              <a:t>Koneksi</a:t>
            </a:r>
            <a:r>
              <a:rPr lang="en-US" dirty="0" smtClean="0"/>
              <a:t> MySQL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Perhatikan</a:t>
            </a:r>
            <a:endParaRPr lang="en-US" dirty="0" smtClean="0"/>
          </a:p>
          <a:p>
            <a:pPr marL="457200" indent="-457200">
              <a:buFontTx/>
              <a:buChar char="-"/>
            </a:pPr>
            <a:r>
              <a:rPr lang="en-US" dirty="0" smtClean="0"/>
              <a:t>Host server</a:t>
            </a:r>
          </a:p>
          <a:p>
            <a:pPr marL="457200" indent="-457200">
              <a:buFontTx/>
              <a:buChar char="-"/>
            </a:pPr>
            <a:r>
              <a:rPr lang="en-US" dirty="0" smtClean="0"/>
              <a:t>Database server</a:t>
            </a:r>
          </a:p>
          <a:p>
            <a:pPr marL="457200" indent="-457200">
              <a:buFontTx/>
              <a:buChar char="-"/>
            </a:pPr>
            <a:r>
              <a:rPr lang="en-US" dirty="0" smtClean="0"/>
              <a:t>User yang </a:t>
            </a:r>
            <a:r>
              <a:rPr lang="en-US" dirty="0" err="1" smtClean="0"/>
              <a:t>digunakan</a:t>
            </a:r>
            <a:r>
              <a:rPr lang="en-US" dirty="0" smtClean="0"/>
              <a:t> (</a:t>
            </a:r>
            <a:r>
              <a:rPr lang="en-US" dirty="0" err="1" smtClean="0"/>
              <a:t>dan</a:t>
            </a:r>
            <a:r>
              <a:rPr lang="en-US" dirty="0" smtClean="0"/>
              <a:t> password)</a:t>
            </a:r>
          </a:p>
          <a:p>
            <a:pPr marL="457200" indent="-457200">
              <a:buFontTx/>
              <a:buChar char="-"/>
            </a:pPr>
            <a:r>
              <a:rPr lang="en-US" dirty="0" err="1" smtClean="0"/>
              <a:t>Pilih</a:t>
            </a:r>
            <a:r>
              <a:rPr lang="en-US" dirty="0" smtClean="0"/>
              <a:t> Database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lakukan</a:t>
            </a:r>
            <a:r>
              <a:rPr lang="en-US" dirty="0" smtClean="0"/>
              <a:t> Query?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746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Web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id-ID" dirty="0"/>
              <a:t>Lingkungan kompilasi dan implementasi untuk dokumen web </a:t>
            </a:r>
            <a:r>
              <a:rPr lang="id-ID" i="1" dirty="0"/>
              <a:t>server-side scripting</a:t>
            </a:r>
            <a:endParaRPr lang="id-ID" dirty="0"/>
          </a:p>
          <a:p>
            <a:pPr>
              <a:buNone/>
            </a:pPr>
            <a:endParaRPr lang="id-ID" dirty="0"/>
          </a:p>
          <a:p>
            <a:pPr>
              <a:buFont typeface="Wingdings" pitchFamily="2" charset="2"/>
              <a:buChar char="§"/>
            </a:pPr>
            <a:r>
              <a:rPr lang="id-ID" dirty="0"/>
              <a:t>Contoh web server:</a:t>
            </a:r>
          </a:p>
          <a:p>
            <a:pPr lvl="1">
              <a:buFont typeface="Wingdings" pitchFamily="2" charset="2"/>
              <a:buChar char="§"/>
            </a:pPr>
            <a:r>
              <a:rPr lang="id-ID" dirty="0"/>
              <a:t>PHP: Apache HTTP Server</a:t>
            </a:r>
          </a:p>
          <a:p>
            <a:pPr lvl="1">
              <a:buFont typeface="Wingdings" pitchFamily="2" charset="2"/>
              <a:buChar char="§"/>
            </a:pPr>
            <a:r>
              <a:rPr lang="id-ID" dirty="0"/>
              <a:t>Java Server Pages (JSP): Apache Tomcat</a:t>
            </a:r>
          </a:p>
          <a:p>
            <a:pPr lvl="1">
              <a:buFont typeface="Wingdings" pitchFamily="2" charset="2"/>
              <a:buChar char="§"/>
            </a:pPr>
            <a:r>
              <a:rPr lang="id-ID" dirty="0"/>
              <a:t>Active Server Pages (ASP): </a:t>
            </a:r>
            <a:r>
              <a:rPr lang="id-ID" dirty="0" smtClean="0"/>
              <a:t>IIS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580808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>
          <a:xfrm>
            <a:off x="2136775" y="228600"/>
            <a:ext cx="8153400" cy="99060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Manipulasi</a:t>
            </a:r>
            <a:r>
              <a:rPr lang="en-US" dirty="0" smtClean="0"/>
              <a:t> DB </a:t>
            </a:r>
            <a:r>
              <a:rPr lang="en-US" dirty="0" err="1" smtClean="0"/>
              <a:t>dengan</a:t>
            </a:r>
            <a:r>
              <a:rPr lang="en-US" dirty="0" smtClean="0"/>
              <a:t> PHP &amp; MySQL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>
          <a:xfrm>
            <a:off x="2136775" y="1600200"/>
            <a:ext cx="8153400" cy="4495800"/>
          </a:xfrm>
        </p:spPr>
        <p:txBody>
          <a:bodyPr/>
          <a:lstStyle/>
          <a:p>
            <a:r>
              <a:rPr lang="en-US" smtClean="0"/>
              <a:t>Create Database</a:t>
            </a:r>
          </a:p>
          <a:p>
            <a:r>
              <a:rPr lang="en-US" smtClean="0"/>
              <a:t>Create Table</a:t>
            </a:r>
          </a:p>
          <a:p>
            <a:r>
              <a:rPr lang="en-US" smtClean="0"/>
              <a:t>Insert Data</a:t>
            </a:r>
          </a:p>
          <a:p>
            <a:r>
              <a:rPr lang="en-US" smtClean="0"/>
              <a:t>View Data</a:t>
            </a:r>
          </a:p>
          <a:p>
            <a:r>
              <a:rPr lang="en-US" smtClean="0"/>
              <a:t>Delete or Update Data</a:t>
            </a:r>
          </a:p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886820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Buat dan Pilih DB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Buat sebuah DB dari phpMyAdmin</a:t>
            </a:r>
          </a:p>
          <a:p>
            <a:pPr lvl="1"/>
            <a:r>
              <a:rPr lang="id-ID" dirty="0"/>
              <a:t>Nama DB: prakwebpro</a:t>
            </a:r>
          </a:p>
          <a:p>
            <a:pPr lvl="1"/>
            <a:r>
              <a:rPr lang="id-ID" dirty="0"/>
              <a:t>Nama tabel: mahasiswa</a:t>
            </a:r>
          </a:p>
          <a:p>
            <a:pPr lvl="1"/>
            <a:r>
              <a:rPr lang="id-ID" dirty="0"/>
              <a:t>Field 1: nim, varchar 8, PK</a:t>
            </a:r>
          </a:p>
          <a:p>
            <a:pPr lvl="1"/>
            <a:r>
              <a:rPr lang="id-ID" dirty="0"/>
              <a:t>Field 2: nama, varchar 30</a:t>
            </a: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000052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Test Koneksi PHP Mysql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koneksi.php</a:t>
            </a:r>
          </a:p>
          <a:p>
            <a:pPr lvl="1">
              <a:buNone/>
            </a:pPr>
            <a:r>
              <a:rPr lang="id-ID" sz="2000" dirty="0">
                <a:latin typeface="Courier New" pitchFamily="49" charset="0"/>
                <a:cs typeface="Courier New" pitchFamily="49" charset="0"/>
              </a:rPr>
              <a:t>&lt;?php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id-ID" sz="2000" dirty="0">
                <a:latin typeface="Courier New" pitchFamily="49" charset="0"/>
                <a:cs typeface="Courier New" pitchFamily="49" charset="0"/>
              </a:rPr>
              <a:t>$conn = mysqli_connect("localhost","root","",</a:t>
            </a:r>
          </a:p>
          <a:p>
            <a:pPr lvl="1">
              <a:buNone/>
            </a:pPr>
            <a:r>
              <a:rPr lang="id-ID" sz="2000" dirty="0">
                <a:latin typeface="Courier New" pitchFamily="49" charset="0"/>
                <a:cs typeface="Courier New" pitchFamily="49" charset="0"/>
              </a:rPr>
              <a:t>	"prakwebpro") or die ("Koneksi gagal!");</a:t>
            </a:r>
          </a:p>
          <a:p>
            <a:pPr lvl="1">
              <a:buNone/>
            </a:pPr>
            <a:r>
              <a:rPr lang="id-ID" sz="2000" dirty="0">
                <a:latin typeface="Courier New" pitchFamily="49" charset="0"/>
                <a:cs typeface="Courier New" pitchFamily="49" charset="0"/>
              </a:rPr>
              <a:t>?&gt;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497634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Input data dan Proses Save ke DB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id-ID" dirty="0"/>
              <a:t>daftar.php</a:t>
            </a:r>
          </a:p>
          <a:p>
            <a:pPr lvl="1">
              <a:buNone/>
            </a:pPr>
            <a:r>
              <a:rPr lang="id-ID" dirty="0">
                <a:latin typeface="Courier New" pitchFamily="49" charset="0"/>
                <a:cs typeface="Courier New" pitchFamily="49" charset="0"/>
              </a:rPr>
              <a:t>&lt;?php</a:t>
            </a:r>
          </a:p>
          <a:p>
            <a:pPr lvl="1">
              <a:buNone/>
            </a:pPr>
            <a:r>
              <a:rPr lang="id-ID" dirty="0">
                <a:latin typeface="Courier New" pitchFamily="49" charset="0"/>
                <a:cs typeface="Courier New" pitchFamily="49" charset="0"/>
              </a:rPr>
              <a:t>	include "koneksi.php";</a:t>
            </a:r>
          </a:p>
          <a:p>
            <a:pPr lvl="1">
              <a:buNone/>
            </a:pPr>
            <a:r>
              <a:rPr lang="id-ID" dirty="0">
                <a:latin typeface="Courier New" pitchFamily="49" charset="0"/>
                <a:cs typeface="Courier New" pitchFamily="49" charset="0"/>
              </a:rPr>
              <a:t>	$query = mysqli_query($conn, "INSERT INTO mahasiswa(nim,nama) VALUES ('".$_POST["nim"]."','".$_POST["nama"]."')");</a:t>
            </a:r>
          </a:p>
          <a:p>
            <a:pPr lvl="1">
              <a:buNone/>
            </a:pPr>
            <a:r>
              <a:rPr lang="id-ID" dirty="0">
                <a:latin typeface="Courier New" pitchFamily="49" charset="0"/>
                <a:cs typeface="Courier New" pitchFamily="49" charset="0"/>
              </a:rPr>
              <a:t>	if ($query) echo "Data berhasil diinput";</a:t>
            </a:r>
          </a:p>
          <a:p>
            <a:pPr lvl="1">
              <a:buNone/>
            </a:pPr>
            <a:r>
              <a:rPr lang="id-ID" dirty="0">
                <a:latin typeface="Courier New" pitchFamily="49" charset="0"/>
                <a:cs typeface="Courier New" pitchFamily="49" charset="0"/>
              </a:rPr>
              <a:t>	else echo "Data gagal diinput";</a:t>
            </a:r>
          </a:p>
          <a:p>
            <a:pPr lvl="1">
              <a:buNone/>
            </a:pPr>
            <a:r>
              <a:rPr lang="id-ID" dirty="0">
                <a:latin typeface="Courier New" pitchFamily="49" charset="0"/>
                <a:cs typeface="Courier New" pitchFamily="49" charset="0"/>
              </a:rPr>
              <a:t>	echo "&lt;br /&gt;&lt;br /&gt;&lt;a href='view.php'&gt;Lihat Data&lt;/a&gt;";</a:t>
            </a:r>
          </a:p>
          <a:p>
            <a:pPr lvl="1">
              <a:buNone/>
            </a:pPr>
            <a:r>
              <a:rPr lang="id-ID" dirty="0">
                <a:latin typeface="Courier New" pitchFamily="49" charset="0"/>
                <a:cs typeface="Courier New" pitchFamily="49" charset="0"/>
              </a:rPr>
              <a:t>?&gt;</a:t>
            </a:r>
            <a:endParaRPr lang="id-ID" dirty="0"/>
          </a:p>
          <a:p>
            <a:r>
              <a:rPr lang="id-ID" dirty="0"/>
              <a:t>formdaftar.php</a:t>
            </a:r>
            <a:endParaRPr lang="en-US" dirty="0"/>
          </a:p>
          <a:p>
            <a:pPr lvl="1">
              <a:buNone/>
            </a:pPr>
            <a:r>
              <a:rPr lang="id-ID" dirty="0">
                <a:latin typeface="Courier New" pitchFamily="49" charset="0"/>
                <a:cs typeface="Courier New" pitchFamily="49" charset="0"/>
              </a:rPr>
              <a:t>&lt;h3&gt;Daftar Baru&lt;/h3&gt;</a:t>
            </a:r>
          </a:p>
          <a:p>
            <a:pPr lvl="1">
              <a:buNone/>
            </a:pPr>
            <a:r>
              <a:rPr lang="id-ID" dirty="0">
                <a:latin typeface="Courier New" pitchFamily="49" charset="0"/>
                <a:cs typeface="Courier New" pitchFamily="49" charset="0"/>
              </a:rPr>
              <a:t>&lt;form method="post" action="daftar.php"&gt;</a:t>
            </a:r>
          </a:p>
          <a:p>
            <a:pPr lvl="1">
              <a:buNone/>
            </a:pPr>
            <a:r>
              <a:rPr lang="id-ID" dirty="0">
                <a:latin typeface="Courier New" pitchFamily="49" charset="0"/>
                <a:cs typeface="Courier New" pitchFamily="49" charset="0"/>
              </a:rPr>
              <a:t>	NIM: &lt;input type="text" name="nim" /&gt; &lt;br /&gt;</a:t>
            </a:r>
          </a:p>
          <a:p>
            <a:pPr lvl="1">
              <a:buNone/>
            </a:pPr>
            <a:r>
              <a:rPr lang="id-ID" dirty="0">
                <a:latin typeface="Courier New" pitchFamily="49" charset="0"/>
                <a:cs typeface="Courier New" pitchFamily="49" charset="0"/>
              </a:rPr>
              <a:t>	Nama: &lt;input type="text" name="nama" /&gt; &lt;br /&gt;</a:t>
            </a:r>
          </a:p>
          <a:p>
            <a:pPr lvl="1">
              <a:buNone/>
            </a:pPr>
            <a:r>
              <a:rPr lang="id-ID" dirty="0">
                <a:latin typeface="Courier New" pitchFamily="49" charset="0"/>
                <a:cs typeface="Courier New" pitchFamily="49" charset="0"/>
              </a:rPr>
              <a:t>	&lt;input type="submit" value="Daftar" /&gt;</a:t>
            </a:r>
          </a:p>
          <a:p>
            <a:pPr lvl="1">
              <a:buNone/>
            </a:pPr>
            <a:r>
              <a:rPr lang="id-ID" dirty="0">
                <a:latin typeface="Courier New" pitchFamily="49" charset="0"/>
                <a:cs typeface="Courier New" pitchFamily="49" charset="0"/>
              </a:rPr>
              <a:t>&lt;/form&gt;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764554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Lihat data yang telah diinput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id-ID" dirty="0"/>
              <a:t>view.php</a:t>
            </a:r>
          </a:p>
          <a:p>
            <a:pPr lvl="1">
              <a:buNone/>
            </a:pPr>
            <a:r>
              <a:rPr lang="id-ID" dirty="0">
                <a:latin typeface="Courier New" pitchFamily="49" charset="0"/>
                <a:cs typeface="Courier New" pitchFamily="49" charset="0"/>
              </a:rPr>
              <a:t>&lt;h3&gt;Lihat Data&lt;/h3&gt;</a:t>
            </a:r>
          </a:p>
          <a:p>
            <a:pPr lvl="1">
              <a:buNone/>
            </a:pPr>
            <a:r>
              <a:rPr lang="id-ID" dirty="0">
                <a:latin typeface="Courier New" pitchFamily="49" charset="0"/>
                <a:cs typeface="Courier New" pitchFamily="49" charset="0"/>
              </a:rPr>
              <a:t>&lt;table border="1"&gt;</a:t>
            </a:r>
          </a:p>
          <a:p>
            <a:pPr lvl="1">
              <a:buNone/>
            </a:pPr>
            <a:r>
              <a:rPr lang="id-ID" dirty="0">
                <a:latin typeface="Courier New" pitchFamily="49" charset="0"/>
                <a:cs typeface="Courier New" pitchFamily="49" charset="0"/>
              </a:rPr>
              <a:t>	&lt;tr&gt;</a:t>
            </a:r>
          </a:p>
          <a:p>
            <a:pPr lvl="1">
              <a:buNone/>
            </a:pPr>
            <a:r>
              <a:rPr lang="id-ID" dirty="0">
                <a:latin typeface="Courier New" pitchFamily="49" charset="0"/>
                <a:cs typeface="Courier New" pitchFamily="49" charset="0"/>
              </a:rPr>
              <a:t>		&lt;td&gt;NIM&lt;/td&gt;</a:t>
            </a:r>
          </a:p>
          <a:p>
            <a:pPr lvl="1">
              <a:buNone/>
            </a:pPr>
            <a:r>
              <a:rPr lang="id-ID" dirty="0">
                <a:latin typeface="Courier New" pitchFamily="49" charset="0"/>
                <a:cs typeface="Courier New" pitchFamily="49" charset="0"/>
              </a:rPr>
              <a:t>		&lt;td&gt;Nama&lt;/td&gt;</a:t>
            </a:r>
          </a:p>
          <a:p>
            <a:pPr lvl="1">
              <a:buNone/>
            </a:pPr>
            <a:r>
              <a:rPr lang="id-ID" dirty="0">
                <a:latin typeface="Courier New" pitchFamily="49" charset="0"/>
                <a:cs typeface="Courier New" pitchFamily="49" charset="0"/>
              </a:rPr>
              <a:t>		&lt;td colspan="2"&gt;ACTION&lt;/td&gt;</a:t>
            </a:r>
          </a:p>
          <a:p>
            <a:pPr lvl="1">
              <a:buNone/>
            </a:pPr>
            <a:r>
              <a:rPr lang="id-ID" dirty="0">
                <a:latin typeface="Courier New" pitchFamily="49" charset="0"/>
                <a:cs typeface="Courier New" pitchFamily="49" charset="0"/>
              </a:rPr>
              <a:t>	&lt;/tr&gt;</a:t>
            </a:r>
          </a:p>
          <a:p>
            <a:pPr lvl="1">
              <a:buNone/>
            </a:pPr>
            <a:r>
              <a:rPr lang="id-ID" dirty="0">
                <a:latin typeface="Courier New" pitchFamily="49" charset="0"/>
                <a:cs typeface="Courier New" pitchFamily="49" charset="0"/>
              </a:rPr>
              <a:t>&lt;?php</a:t>
            </a:r>
          </a:p>
          <a:p>
            <a:pPr lvl="1">
              <a:buNone/>
            </a:pPr>
            <a:r>
              <a:rPr lang="id-ID" dirty="0">
                <a:latin typeface="Courier New" pitchFamily="49" charset="0"/>
                <a:cs typeface="Courier New" pitchFamily="49" charset="0"/>
              </a:rPr>
              <a:t>	include "koneksi.php";</a:t>
            </a:r>
          </a:p>
          <a:p>
            <a:pPr lvl="1">
              <a:buNone/>
            </a:pPr>
            <a:r>
              <a:rPr lang="id-ID" dirty="0">
                <a:latin typeface="Courier New" pitchFamily="49" charset="0"/>
                <a:cs typeface="Courier New" pitchFamily="49" charset="0"/>
              </a:rPr>
              <a:t>	$query = mysqli_query($conn, "SELECT * FROM mahasiswa");</a:t>
            </a:r>
          </a:p>
          <a:p>
            <a:pPr lvl="1">
              <a:buNone/>
            </a:pPr>
            <a:r>
              <a:rPr lang="id-ID" dirty="0">
                <a:latin typeface="Courier New" pitchFamily="49" charset="0"/>
                <a:cs typeface="Courier New" pitchFamily="49" charset="0"/>
              </a:rPr>
              <a:t>	while ($data = mysqli_fetch_array($query)) {</a:t>
            </a:r>
          </a:p>
          <a:p>
            <a:pPr lvl="1">
              <a:buNone/>
            </a:pPr>
            <a:r>
              <a:rPr lang="id-ID" dirty="0">
                <a:latin typeface="Courier New" pitchFamily="49" charset="0"/>
                <a:cs typeface="Courier New" pitchFamily="49" charset="0"/>
              </a:rPr>
              <a:t>		echo "&lt;tr&gt; &lt;td&gt;".$data['nim']."&lt;/td&gt;&lt;td&gt;".$data['nama']."&lt;/td&gt;";</a:t>
            </a:r>
          </a:p>
          <a:p>
            <a:pPr lvl="1">
              <a:buNone/>
            </a:pPr>
            <a:r>
              <a:rPr lang="id-ID" dirty="0">
                <a:latin typeface="Courier New" pitchFamily="49" charset="0"/>
                <a:cs typeface="Courier New" pitchFamily="49" charset="0"/>
              </a:rPr>
              <a:t>		echo "&lt;td&gt;&lt;a href='formupdate.php?nim=".$data['nim']."'&gt;</a:t>
            </a:r>
          </a:p>
          <a:p>
            <a:pPr lvl="1">
              <a:buNone/>
            </a:pPr>
            <a:r>
              <a:rPr lang="id-ID" dirty="0">
                <a:latin typeface="Courier New" pitchFamily="49" charset="0"/>
                <a:cs typeface="Courier New" pitchFamily="49" charset="0"/>
              </a:rPr>
              <a:t>			Update&lt;/a&gt;&lt;/td&gt;";</a:t>
            </a:r>
          </a:p>
          <a:p>
            <a:pPr lvl="1">
              <a:buNone/>
            </a:pPr>
            <a:r>
              <a:rPr lang="id-ID" dirty="0">
                <a:latin typeface="Courier New" pitchFamily="49" charset="0"/>
                <a:cs typeface="Courier New" pitchFamily="49" charset="0"/>
              </a:rPr>
              <a:t>		echo "&lt;td&gt;&lt;a href='del.php?nim=".$data['nim']."'&gt;Del&lt;/a&gt;&lt;/td&gt; &lt;/tr&gt;";</a:t>
            </a:r>
          </a:p>
          <a:p>
            <a:pPr lvl="1">
              <a:buNone/>
            </a:pPr>
            <a:r>
              <a:rPr lang="id-ID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lvl="1">
              <a:buNone/>
            </a:pPr>
            <a:r>
              <a:rPr lang="id-ID" dirty="0">
                <a:latin typeface="Courier New" pitchFamily="49" charset="0"/>
                <a:cs typeface="Courier New" pitchFamily="49" charset="0"/>
              </a:rPr>
              <a:t>?&gt;</a:t>
            </a:r>
          </a:p>
          <a:p>
            <a:pPr lvl="1">
              <a:buNone/>
            </a:pPr>
            <a:r>
              <a:rPr lang="id-ID" dirty="0">
                <a:latin typeface="Courier New" pitchFamily="49" charset="0"/>
                <a:cs typeface="Courier New" pitchFamily="49" charset="0"/>
              </a:rPr>
              <a:t>&lt;/table&gt; &lt;br /&gt;&lt;a href="formdaftar.php"&gt;Daftar&lt;/a&gt;</a:t>
            </a:r>
            <a:endParaRPr lang="id-ID" dirty="0"/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789870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Hapus Data (del.php)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d-ID" dirty="0"/>
              <a:t>&lt;?php</a:t>
            </a:r>
          </a:p>
          <a:p>
            <a:pPr marL="0" indent="0">
              <a:buNone/>
            </a:pPr>
            <a:r>
              <a:rPr lang="id-ID" dirty="0"/>
              <a:t>	include "koneksi.php";</a:t>
            </a:r>
          </a:p>
          <a:p>
            <a:pPr marL="0" indent="0">
              <a:buNone/>
            </a:pPr>
            <a:r>
              <a:rPr lang="id-ID" dirty="0"/>
              <a:t>	$query = mysqli_query($conn, "DELETE FROM mahasiswa WHERE nim = '".$_GET["nim"]."'");</a:t>
            </a:r>
          </a:p>
          <a:p>
            <a:pPr marL="0" indent="0">
              <a:buNone/>
            </a:pPr>
            <a:r>
              <a:rPr lang="id-ID" dirty="0"/>
              <a:t>	if ($query) echo "Data berhasil dihapus";</a:t>
            </a:r>
          </a:p>
          <a:p>
            <a:pPr marL="0" indent="0">
              <a:buNone/>
            </a:pPr>
            <a:r>
              <a:rPr lang="id-ID" dirty="0"/>
              <a:t>	else echo "Data gagal dihapus";</a:t>
            </a:r>
          </a:p>
          <a:p>
            <a:pPr marL="0" indent="0">
              <a:buNone/>
            </a:pPr>
            <a:r>
              <a:rPr lang="id-ID" dirty="0"/>
              <a:t>	echo "&lt;br /&gt;&lt;br /&gt;&lt;a href='view.php'&gt;Lihat Data&lt;/a&gt;";</a:t>
            </a:r>
          </a:p>
          <a:p>
            <a:pPr marL="0" indent="0">
              <a:buNone/>
            </a:pPr>
            <a:r>
              <a:rPr lang="id-ID" dirty="0"/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2877353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Form Update (formupdate.php)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id-ID" dirty="0"/>
              <a:t>&lt;?php</a:t>
            </a:r>
          </a:p>
          <a:p>
            <a:pPr marL="0" indent="0">
              <a:buNone/>
            </a:pPr>
            <a:r>
              <a:rPr lang="id-ID" dirty="0"/>
              <a:t>	include "koneksi.php";</a:t>
            </a:r>
          </a:p>
          <a:p>
            <a:pPr marL="0" indent="0">
              <a:buNone/>
            </a:pPr>
            <a:r>
              <a:rPr lang="id-ID" dirty="0"/>
              <a:t>	$query = mysqli_query($conn, "SELECT * FROM mahasiswa WHERE nim = '".$_GET["nim"]."'");</a:t>
            </a:r>
          </a:p>
          <a:p>
            <a:pPr marL="0" indent="0">
              <a:buNone/>
            </a:pPr>
            <a:r>
              <a:rPr lang="id-ID" dirty="0"/>
              <a:t>	if ($data = mysqli_fetch_array($query)) {</a:t>
            </a:r>
          </a:p>
          <a:p>
            <a:pPr marL="0" indent="0">
              <a:buNone/>
            </a:pPr>
            <a:r>
              <a:rPr lang="id-ID" dirty="0"/>
              <a:t>?&gt;</a:t>
            </a:r>
          </a:p>
          <a:p>
            <a:pPr marL="0" indent="0">
              <a:buNone/>
            </a:pPr>
            <a:r>
              <a:rPr lang="id-ID" dirty="0"/>
              <a:t>&lt;h3&gt;Update Data&lt;/h3&gt;</a:t>
            </a:r>
          </a:p>
          <a:p>
            <a:pPr marL="0" indent="0">
              <a:buNone/>
            </a:pPr>
            <a:r>
              <a:rPr lang="id-ID" dirty="0"/>
              <a:t>&lt;form method="post" action="update.php?nim=&lt;?php echo $data['nim']; ?&gt;"&gt;</a:t>
            </a:r>
          </a:p>
          <a:p>
            <a:pPr marL="0" indent="0">
              <a:buNone/>
            </a:pPr>
            <a:r>
              <a:rPr lang="id-ID" dirty="0"/>
              <a:t>	NIM: &lt;?php echo $data['nim']; ?&gt; &lt;br /&gt;</a:t>
            </a:r>
          </a:p>
          <a:p>
            <a:pPr marL="0" indent="0">
              <a:buNone/>
            </a:pPr>
            <a:r>
              <a:rPr lang="id-ID" dirty="0"/>
              <a:t>	Nama: &lt;input type="text" name="nama" value="&lt;?php echo $data['nama']; ?&gt;" /&gt; &lt;br /&gt;</a:t>
            </a:r>
          </a:p>
          <a:p>
            <a:pPr marL="0" indent="0">
              <a:buNone/>
            </a:pPr>
            <a:r>
              <a:rPr lang="id-ID" dirty="0"/>
              <a:t>	&lt;input type="submit" value="Update" /&gt;</a:t>
            </a:r>
          </a:p>
          <a:p>
            <a:pPr marL="0" indent="0">
              <a:buNone/>
            </a:pPr>
            <a:r>
              <a:rPr lang="id-ID" dirty="0"/>
              <a:t>&lt;/form&gt;</a:t>
            </a:r>
          </a:p>
          <a:p>
            <a:pPr marL="0" indent="0">
              <a:buNone/>
            </a:pPr>
            <a:r>
              <a:rPr lang="id-ID" dirty="0"/>
              <a:t>&lt;?php</a:t>
            </a:r>
          </a:p>
          <a:p>
            <a:pPr marL="0" indent="0">
              <a:buNone/>
            </a:pPr>
            <a:r>
              <a:rPr lang="id-ID" dirty="0"/>
              <a:t>	} else echo "Data tidak ditemukan";</a:t>
            </a:r>
          </a:p>
          <a:p>
            <a:pPr marL="0" indent="0">
              <a:buNone/>
            </a:pPr>
            <a:r>
              <a:rPr lang="id-ID" dirty="0"/>
              <a:t>?&gt;</a:t>
            </a:r>
          </a:p>
          <a:p>
            <a:pPr marL="0" indent="0">
              <a:buNone/>
            </a:pPr>
            <a:r>
              <a:rPr lang="id-ID" dirty="0"/>
              <a:t>&lt;br /&gt;&lt;a href='formdaftar.php'&gt;Daftar&lt;/a&gt;</a:t>
            </a:r>
          </a:p>
          <a:p>
            <a:pPr marL="0" indent="0">
              <a:buNone/>
            </a:pPr>
            <a:r>
              <a:rPr lang="id-ID" dirty="0"/>
              <a:t>&lt;br /&gt;&lt;a href='view.php'&gt;Lihat Data&lt;/a&gt;</a:t>
            </a:r>
          </a:p>
        </p:txBody>
      </p:sp>
    </p:spTree>
    <p:extLst>
      <p:ext uri="{BB962C8B-B14F-4D97-AF65-F5344CB8AC3E}">
        <p14:creationId xmlns:p14="http://schemas.microsoft.com/office/powerpoint/2010/main" val="1211745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Update (update.php)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d-ID" dirty="0"/>
              <a:t>&lt;?php</a:t>
            </a:r>
          </a:p>
          <a:p>
            <a:pPr marL="0" indent="0">
              <a:buNone/>
            </a:pPr>
            <a:r>
              <a:rPr lang="id-ID" dirty="0"/>
              <a:t>	include "koneksi.php";</a:t>
            </a:r>
          </a:p>
          <a:p>
            <a:pPr marL="0" indent="0">
              <a:buNone/>
            </a:pPr>
            <a:r>
              <a:rPr lang="id-ID" dirty="0"/>
              <a:t>	$query = mysqli_query($conn, "UPDATE mahasiswa SET nama = '".$_POST["nama"]."' WHERE nim = '".$_GET["nim"]."'");</a:t>
            </a:r>
          </a:p>
          <a:p>
            <a:pPr marL="0" indent="0">
              <a:buNone/>
            </a:pPr>
            <a:r>
              <a:rPr lang="id-ID" dirty="0"/>
              <a:t>	if ($query) echo "Data berhasil diubah";</a:t>
            </a:r>
          </a:p>
          <a:p>
            <a:pPr marL="0" indent="0">
              <a:buNone/>
            </a:pPr>
            <a:r>
              <a:rPr lang="id-ID" dirty="0"/>
              <a:t>	else echo "Data gagal diubah";</a:t>
            </a:r>
          </a:p>
          <a:p>
            <a:pPr marL="0" indent="0">
              <a:buNone/>
            </a:pPr>
            <a:r>
              <a:rPr lang="id-ID" dirty="0"/>
              <a:t>	echo "&lt;br /&gt;&lt;br /&gt;&lt;a href='view.php'&gt;Lihat Data&lt;/a&gt;";</a:t>
            </a:r>
          </a:p>
          <a:p>
            <a:pPr marL="0" indent="0">
              <a:buNone/>
            </a:pPr>
            <a:r>
              <a:rPr lang="id-ID" dirty="0"/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1788490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Form Search (formsearch.php)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d-ID" dirty="0"/>
              <a:t>&lt;h3&gt;Cari Data&lt;/h3&gt;</a:t>
            </a:r>
          </a:p>
          <a:p>
            <a:pPr marL="0" indent="0">
              <a:buNone/>
            </a:pPr>
            <a:r>
              <a:rPr lang="id-ID" dirty="0"/>
              <a:t>&lt;form method="get" action="search.php"&gt;</a:t>
            </a:r>
          </a:p>
          <a:p>
            <a:pPr marL="0" indent="0">
              <a:buNone/>
            </a:pPr>
            <a:r>
              <a:rPr lang="id-ID" dirty="0"/>
              <a:t>	NIM:&lt;input type="text" name="nim" /&gt;&lt;br /&gt;</a:t>
            </a:r>
          </a:p>
          <a:p>
            <a:pPr marL="0" indent="0">
              <a:buNone/>
            </a:pPr>
            <a:r>
              <a:rPr lang="id-ID" dirty="0"/>
              <a:t>	Nama:&lt;input type="text" name="nama" /&gt;&lt;br /&gt;</a:t>
            </a:r>
          </a:p>
          <a:p>
            <a:pPr marL="0" indent="0">
              <a:buNone/>
            </a:pPr>
            <a:r>
              <a:rPr lang="id-ID" dirty="0"/>
              <a:t>	&lt;input type="submit" value="Search" /&gt;</a:t>
            </a:r>
          </a:p>
          <a:p>
            <a:pPr marL="0" indent="0">
              <a:buNone/>
            </a:pPr>
            <a:r>
              <a:rPr lang="id-ID" dirty="0"/>
              <a:t>&lt;/form&gt;</a:t>
            </a:r>
          </a:p>
          <a:p>
            <a:pPr marL="0" indent="0">
              <a:buNone/>
            </a:pP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459033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Search (search.php)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lvl="1">
              <a:buNone/>
            </a:pPr>
            <a:r>
              <a:rPr lang="id-ID" sz="2300" dirty="0">
                <a:latin typeface="Courier New" pitchFamily="49" charset="0"/>
                <a:cs typeface="Courier New" pitchFamily="49" charset="0"/>
              </a:rPr>
              <a:t>&lt;h3&gt;Hasil Pencarian Data&lt;/h3&gt;</a:t>
            </a:r>
          </a:p>
          <a:p>
            <a:pPr lvl="1">
              <a:buNone/>
            </a:pPr>
            <a:r>
              <a:rPr lang="id-ID" sz="2300" dirty="0">
                <a:latin typeface="Courier New" pitchFamily="49" charset="0"/>
                <a:cs typeface="Courier New" pitchFamily="49" charset="0"/>
              </a:rPr>
              <a:t>&lt;?php</a:t>
            </a:r>
          </a:p>
          <a:p>
            <a:pPr lvl="1">
              <a:buNone/>
            </a:pPr>
            <a:r>
              <a:rPr lang="id-ID" sz="2300" dirty="0">
                <a:latin typeface="Courier New" pitchFamily="49" charset="0"/>
                <a:cs typeface="Courier New" pitchFamily="49" charset="0"/>
              </a:rPr>
              <a:t>	include "koneksi.php";</a:t>
            </a:r>
          </a:p>
          <a:p>
            <a:pPr lvl="1">
              <a:buNone/>
            </a:pPr>
            <a:r>
              <a:rPr lang="id-ID" sz="2300" dirty="0">
                <a:latin typeface="Courier New" pitchFamily="49" charset="0"/>
                <a:cs typeface="Courier New" pitchFamily="49" charset="0"/>
              </a:rPr>
              <a:t>	$query = mysqli_query($conn, "SELECT * FROM mahasiswa WHERE nim LIKE '%".$_GET["nim"]."%' OR nama LIKE '%".$_GET["nama"]."%'");</a:t>
            </a:r>
          </a:p>
          <a:p>
            <a:pPr lvl="1">
              <a:buNone/>
            </a:pPr>
            <a:r>
              <a:rPr lang="id-ID" sz="2300" dirty="0">
                <a:latin typeface="Courier New" pitchFamily="49" charset="0"/>
                <a:cs typeface="Courier New" pitchFamily="49" charset="0"/>
              </a:rPr>
              <a:t>	$jumlah = mysqli_num_rows($query);</a:t>
            </a:r>
          </a:p>
          <a:p>
            <a:pPr lvl="1">
              <a:buNone/>
            </a:pPr>
            <a:r>
              <a:rPr lang="id-ID" sz="2300" dirty="0">
                <a:latin typeface="Courier New" pitchFamily="49" charset="0"/>
                <a:cs typeface="Courier New" pitchFamily="49" charset="0"/>
              </a:rPr>
              <a:t>	echo "Jumlah data hasil pencarian : $jumlah";</a:t>
            </a:r>
          </a:p>
          <a:p>
            <a:pPr lvl="1">
              <a:buNone/>
            </a:pPr>
            <a:r>
              <a:rPr lang="id-ID" sz="2300" dirty="0">
                <a:latin typeface="Courier New" pitchFamily="49" charset="0"/>
                <a:cs typeface="Courier New" pitchFamily="49" charset="0"/>
              </a:rPr>
              <a:t>	if ($jumlah&gt;0) {</a:t>
            </a:r>
          </a:p>
          <a:p>
            <a:pPr lvl="1">
              <a:buNone/>
            </a:pPr>
            <a:r>
              <a:rPr lang="id-ID" sz="2300" dirty="0">
                <a:latin typeface="Courier New" pitchFamily="49" charset="0"/>
                <a:cs typeface="Courier New" pitchFamily="49" charset="0"/>
              </a:rPr>
              <a:t>?&gt;</a:t>
            </a:r>
          </a:p>
          <a:p>
            <a:pPr lvl="1">
              <a:buNone/>
            </a:pPr>
            <a:r>
              <a:rPr lang="id-ID" sz="2300" dirty="0">
                <a:latin typeface="Courier New" pitchFamily="49" charset="0"/>
                <a:cs typeface="Courier New" pitchFamily="49" charset="0"/>
              </a:rPr>
              <a:t>&lt;table border="1"&gt;</a:t>
            </a:r>
          </a:p>
          <a:p>
            <a:pPr lvl="1">
              <a:buNone/>
            </a:pPr>
            <a:r>
              <a:rPr lang="id-ID" sz="2300" dirty="0">
                <a:latin typeface="Courier New" pitchFamily="49" charset="0"/>
                <a:cs typeface="Courier New" pitchFamily="49" charset="0"/>
              </a:rPr>
              <a:t>	&lt;tr&gt;</a:t>
            </a:r>
          </a:p>
          <a:p>
            <a:pPr lvl="1">
              <a:buNone/>
            </a:pPr>
            <a:r>
              <a:rPr lang="id-ID" sz="2300" dirty="0">
                <a:latin typeface="Courier New" pitchFamily="49" charset="0"/>
                <a:cs typeface="Courier New" pitchFamily="49" charset="0"/>
              </a:rPr>
              <a:t>		&lt;td&gt;NIM&lt;/td&gt;</a:t>
            </a:r>
          </a:p>
          <a:p>
            <a:pPr lvl="1">
              <a:buNone/>
            </a:pPr>
            <a:r>
              <a:rPr lang="id-ID" sz="2300" dirty="0">
                <a:latin typeface="Courier New" pitchFamily="49" charset="0"/>
                <a:cs typeface="Courier New" pitchFamily="49" charset="0"/>
              </a:rPr>
              <a:t>		&lt;td&gt;Nama&lt;/td&gt;</a:t>
            </a:r>
          </a:p>
          <a:p>
            <a:pPr lvl="1">
              <a:buNone/>
            </a:pPr>
            <a:r>
              <a:rPr lang="id-ID" sz="2300" dirty="0">
                <a:latin typeface="Courier New" pitchFamily="49" charset="0"/>
                <a:cs typeface="Courier New" pitchFamily="49" charset="0"/>
              </a:rPr>
              <a:t>		&lt;td colspan="2"&gt;ACTION&lt;/td&gt;</a:t>
            </a:r>
          </a:p>
          <a:p>
            <a:pPr lvl="1">
              <a:buNone/>
            </a:pPr>
            <a:r>
              <a:rPr lang="id-ID" sz="2300" dirty="0">
                <a:latin typeface="Courier New" pitchFamily="49" charset="0"/>
                <a:cs typeface="Courier New" pitchFamily="49" charset="0"/>
              </a:rPr>
              <a:t>	&lt;/tr&gt;</a:t>
            </a:r>
          </a:p>
          <a:p>
            <a:pPr lvl="1">
              <a:buNone/>
            </a:pPr>
            <a:r>
              <a:rPr lang="id-ID" sz="2300" dirty="0">
                <a:latin typeface="Courier New" pitchFamily="49" charset="0"/>
                <a:cs typeface="Courier New" pitchFamily="49" charset="0"/>
              </a:rPr>
              <a:t>&lt;?php</a:t>
            </a:r>
          </a:p>
          <a:p>
            <a:pPr lvl="1">
              <a:buNone/>
            </a:pPr>
            <a:r>
              <a:rPr lang="id-ID" sz="2300" dirty="0">
                <a:latin typeface="Courier New" pitchFamily="49" charset="0"/>
                <a:cs typeface="Courier New" pitchFamily="49" charset="0"/>
              </a:rPr>
              <a:t>		while ($data = mysqli_fetch_array($query)) {</a:t>
            </a:r>
          </a:p>
          <a:p>
            <a:pPr lvl="1">
              <a:buNone/>
            </a:pPr>
            <a:r>
              <a:rPr lang="id-ID" sz="2300" dirty="0">
                <a:latin typeface="Courier New" pitchFamily="49" charset="0"/>
                <a:cs typeface="Courier New" pitchFamily="49" charset="0"/>
              </a:rPr>
              <a:t>			echo "&lt;tr&gt; &lt;td&gt;".$data['nim']."&lt;/td&gt;&lt;td&gt;".$data['nama']."&lt;/td&gt;";</a:t>
            </a:r>
          </a:p>
          <a:p>
            <a:pPr lvl="1">
              <a:buNone/>
            </a:pPr>
            <a:r>
              <a:rPr lang="id-ID" sz="2300" dirty="0">
                <a:latin typeface="Courier New" pitchFamily="49" charset="0"/>
                <a:cs typeface="Courier New" pitchFamily="49" charset="0"/>
              </a:rPr>
              <a:t>			echo "&lt;td&gt;&lt;a href='formupdate.php?nim=".$data['nim']."'&gt;</a:t>
            </a:r>
          </a:p>
          <a:p>
            <a:pPr lvl="1">
              <a:buNone/>
            </a:pPr>
            <a:r>
              <a:rPr lang="id-ID" sz="2300" dirty="0">
                <a:latin typeface="Courier New" pitchFamily="49" charset="0"/>
                <a:cs typeface="Courier New" pitchFamily="49" charset="0"/>
              </a:rPr>
              <a:t>				Update&lt;/a&gt;&lt;/td&gt;";</a:t>
            </a:r>
          </a:p>
          <a:p>
            <a:pPr lvl="1">
              <a:buNone/>
            </a:pPr>
            <a:r>
              <a:rPr lang="id-ID" sz="2300" dirty="0">
                <a:latin typeface="Courier New" pitchFamily="49" charset="0"/>
                <a:cs typeface="Courier New" pitchFamily="49" charset="0"/>
              </a:rPr>
              <a:t>			echo "&lt;td&gt;&lt;a href='del.php?nim=".$data['nim']."'&gt;Del&lt;/a&gt;&lt;/td&gt; &lt;/tr&gt;";</a:t>
            </a:r>
          </a:p>
          <a:p>
            <a:pPr lvl="1">
              <a:buNone/>
            </a:pPr>
            <a:r>
              <a:rPr lang="id-ID" sz="2300" dirty="0">
                <a:latin typeface="Courier New" pitchFamily="49" charset="0"/>
                <a:cs typeface="Courier New" pitchFamily="49" charset="0"/>
              </a:rPr>
              <a:t>		}</a:t>
            </a:r>
          </a:p>
          <a:p>
            <a:pPr lvl="1">
              <a:buNone/>
            </a:pPr>
            <a:r>
              <a:rPr lang="id-ID" sz="2300" dirty="0">
                <a:latin typeface="Courier New" pitchFamily="49" charset="0"/>
                <a:cs typeface="Courier New" pitchFamily="49" charset="0"/>
              </a:rPr>
              <a:t>?&gt;</a:t>
            </a:r>
          </a:p>
          <a:p>
            <a:pPr lvl="1">
              <a:buNone/>
            </a:pPr>
            <a:r>
              <a:rPr lang="id-ID" sz="2300" dirty="0">
                <a:latin typeface="Courier New" pitchFamily="49" charset="0"/>
                <a:cs typeface="Courier New" pitchFamily="49" charset="0"/>
              </a:rPr>
              <a:t>&lt;/table&gt;</a:t>
            </a:r>
          </a:p>
          <a:p>
            <a:pPr lvl="1">
              <a:buNone/>
            </a:pPr>
            <a:r>
              <a:rPr lang="id-ID" sz="2300" dirty="0">
                <a:latin typeface="Courier New" pitchFamily="49" charset="0"/>
                <a:cs typeface="Courier New" pitchFamily="49" charset="0"/>
              </a:rPr>
              <a:t>&lt;?php } ?&gt;</a:t>
            </a:r>
          </a:p>
          <a:p>
            <a:pPr lvl="1">
              <a:buNone/>
            </a:pPr>
            <a:r>
              <a:rPr lang="id-ID" sz="2300" dirty="0">
                <a:latin typeface="Courier New" pitchFamily="49" charset="0"/>
                <a:cs typeface="Courier New" pitchFamily="49" charset="0"/>
              </a:rPr>
              <a:t>&lt;br /&gt;&lt;a href="view.php"&gt;Lihat Data&lt;/a&gt;</a:t>
            </a:r>
          </a:p>
          <a:p>
            <a:pPr lvl="1">
              <a:buNone/>
            </a:pPr>
            <a:r>
              <a:rPr lang="id-ID" sz="2300" dirty="0">
                <a:latin typeface="Courier New" pitchFamily="49" charset="0"/>
                <a:cs typeface="Courier New" pitchFamily="49" charset="0"/>
              </a:rPr>
              <a:t>&lt;br /&gt;&lt;a href="formsearch.php"&gt;Cari Ulang&lt;/a&gt;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69782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Cara implementasi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id-ID" dirty="0"/>
              <a:t>Buat folder “praktikum” di path instalasi “../xampp/htdocs</a:t>
            </a:r>
            <a:r>
              <a:rPr lang="id-ID" dirty="0" smtClean="0"/>
              <a:t>/”</a:t>
            </a:r>
            <a:endParaRPr lang="id-ID" dirty="0"/>
          </a:p>
          <a:p>
            <a:pPr>
              <a:buFont typeface="Wingdings" pitchFamily="2" charset="2"/>
              <a:buChar char="§"/>
            </a:pPr>
            <a:r>
              <a:rPr lang="id-ID" dirty="0"/>
              <a:t>Buat file berekstensi .php / .html berisi:</a:t>
            </a:r>
          </a:p>
          <a:p>
            <a:pPr lvl="1">
              <a:buFont typeface="Arial" pitchFamily="34" charset="0"/>
              <a:buChar char="•"/>
            </a:pPr>
            <a:r>
              <a:rPr lang="id-ID" dirty="0">
                <a:latin typeface="Courier New" pitchFamily="49" charset="0"/>
                <a:cs typeface="Courier New" pitchFamily="49" charset="0"/>
              </a:rPr>
              <a:t>&lt;?php</a:t>
            </a:r>
          </a:p>
          <a:p>
            <a:pPr lvl="1">
              <a:buNone/>
            </a:pPr>
            <a:r>
              <a:rPr lang="id-ID" dirty="0">
                <a:latin typeface="Courier New" pitchFamily="49" charset="0"/>
                <a:cs typeface="Courier New" pitchFamily="49" charset="0"/>
              </a:rPr>
              <a:t>		echo "halo PHP!";</a:t>
            </a:r>
          </a:p>
          <a:p>
            <a:pPr lvl="1">
              <a:buNone/>
            </a:pPr>
            <a:r>
              <a:rPr lang="id-ID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id-ID" dirty="0" smtClean="0">
                <a:latin typeface="Courier New" pitchFamily="49" charset="0"/>
                <a:cs typeface="Courier New" pitchFamily="49" charset="0"/>
              </a:rPr>
              <a:t>?&gt;</a:t>
            </a:r>
            <a:endParaRPr lang="id-ID" dirty="0"/>
          </a:p>
          <a:p>
            <a:pPr>
              <a:buFont typeface="Wingdings" pitchFamily="2" charset="2"/>
              <a:buChar char="§"/>
            </a:pPr>
            <a:r>
              <a:rPr lang="id-ID" dirty="0"/>
              <a:t>Akses melalui browser dengan alamat:</a:t>
            </a:r>
          </a:p>
          <a:p>
            <a:pPr lvl="1">
              <a:buFont typeface="Wingdings" pitchFamily="2" charset="2"/>
              <a:buChar char="§"/>
            </a:pPr>
            <a:r>
              <a:rPr lang="id-ID" dirty="0"/>
              <a:t>localhost/praktikum</a:t>
            </a:r>
          </a:p>
          <a:p>
            <a:pPr lvl="1">
              <a:buFont typeface="Wingdings" pitchFamily="2" charset="2"/>
              <a:buChar char="§"/>
            </a:pPr>
            <a:r>
              <a:rPr lang="id-ID" dirty="0"/>
              <a:t>127.0.0.1/praktikum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9208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>
          <a:xfrm>
            <a:off x="2136775" y="228600"/>
            <a:ext cx="8153400" cy="990600"/>
          </a:xfrm>
        </p:spPr>
        <p:txBody>
          <a:bodyPr/>
          <a:lstStyle/>
          <a:p>
            <a:r>
              <a:rPr lang="en-US" dirty="0" smtClean="0"/>
              <a:t>Create </a:t>
            </a:r>
            <a:r>
              <a:rPr lang="en-US" dirty="0" err="1" smtClean="0"/>
              <a:t>DataBase</a:t>
            </a:r>
            <a:endParaRPr lang="en-US" dirty="0" smtClean="0"/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>
          <a:xfrm>
            <a:off x="2136775" y="1600200"/>
            <a:ext cx="8153400" cy="4495800"/>
          </a:xfrm>
        </p:spPr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CREATE DATABASE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database_ku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3200" dirty="0" err="1">
                <a:latin typeface="Courier New" pitchFamily="49" charset="0"/>
                <a:cs typeface="Courier New" pitchFamily="49" charset="0"/>
              </a:rPr>
              <a:t>mysql_create_db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(“</a:t>
            </a:r>
            <a:r>
              <a:rPr lang="en-US" sz="3200" dirty="0" err="1">
                <a:latin typeface="Courier New" pitchFamily="49" charset="0"/>
                <a:cs typeface="Courier New" pitchFamily="49" charset="0"/>
              </a:rPr>
              <a:t>db_ku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”); </a:t>
            </a:r>
          </a:p>
          <a:p>
            <a:pPr>
              <a:buFont typeface="Wingdings" pitchFamily="2" charset="2"/>
              <a:buNone/>
            </a:pPr>
            <a:r>
              <a:rPr lang="en-US" sz="3200" dirty="0">
                <a:latin typeface="Courier New" pitchFamily="49" charset="0"/>
                <a:cs typeface="Courier New" pitchFamily="49" charset="0"/>
              </a:rPr>
              <a:t>// true – false</a:t>
            </a:r>
          </a:p>
          <a:p>
            <a:r>
              <a:rPr lang="en-US" sz="3200" dirty="0" err="1">
                <a:latin typeface="Courier New" pitchFamily="49" charset="0"/>
                <a:cs typeface="Courier New" pitchFamily="49" charset="0"/>
              </a:rPr>
              <a:t>mysql_select_db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(‘db_</a:t>
            </a:r>
            <a:r>
              <a:rPr lang="en-US" sz="3200" dirty="0" err="1">
                <a:latin typeface="Courier New" pitchFamily="49" charset="0"/>
                <a:cs typeface="Courier New" pitchFamily="49" charset="0"/>
              </a:rPr>
              <a:t>ku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’,$connect);</a:t>
            </a:r>
          </a:p>
          <a:p>
            <a:pPr>
              <a:buFont typeface="Wingdings" pitchFamily="2" charset="2"/>
              <a:buNone/>
            </a:pP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3871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Diskusi ?</a:t>
            </a:r>
            <a:endParaRPr lang="id-ID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4" name="Picture 6" descr="C:\Users\user\Pictures\john-little-girl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7794" y="3849205"/>
            <a:ext cx="1824630" cy="2735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7562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Link &amp; Book Refference</a:t>
            </a:r>
            <a:endParaRPr lang="id-ID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itchFamily="34" charset="0"/>
              <a:buChar char="•"/>
            </a:pPr>
            <a:r>
              <a:rPr lang="id-ID" dirty="0" smtClean="0"/>
              <a:t>PHP Manual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id-ID" dirty="0" smtClean="0"/>
              <a:t>PHP &amp; MySQL Web Development, Luke Welling.</a:t>
            </a:r>
            <a:endParaRPr lang="id-ID" dirty="0"/>
          </a:p>
          <a:p>
            <a:pPr marL="457200" indent="-457200">
              <a:buFont typeface="Arial" pitchFamily="34" charset="0"/>
              <a:buChar char="•"/>
            </a:pPr>
            <a:r>
              <a:rPr lang="id-ID" dirty="0">
                <a:sym typeface="Wingdings" pitchFamily="2" charset="2"/>
                <a:hlinkClick r:id="rId2"/>
              </a:rPr>
              <a:t>http://</a:t>
            </a:r>
            <a:r>
              <a:rPr lang="id-ID" dirty="0" smtClean="0">
                <a:sym typeface="Wingdings" pitchFamily="2" charset="2"/>
                <a:hlinkClick r:id="rId2"/>
              </a:rPr>
              <a:t>www.w3schools.com/js/default.asp</a:t>
            </a:r>
            <a:endParaRPr lang="id-ID" dirty="0" smtClean="0">
              <a:hlinkClick r:id="rId3"/>
            </a:endParaRPr>
          </a:p>
          <a:p>
            <a:pPr marL="0" indent="0">
              <a:buNone/>
            </a:pPr>
            <a:endParaRPr lang="id-ID" dirty="0" smtClean="0"/>
          </a:p>
          <a:p>
            <a:pPr marL="457200" indent="-457200">
              <a:buFont typeface="Arial" pitchFamily="34" charset="0"/>
              <a:buChar char="•"/>
            </a:pP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612240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Cara penyisipan komentar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id-ID" dirty="0" smtClean="0"/>
              <a:t>Sama dengan Java</a:t>
            </a:r>
          </a:p>
          <a:p>
            <a:pPr lvl="1">
              <a:buFont typeface="Arial" pitchFamily="34" charset="0"/>
              <a:buChar char="•"/>
            </a:pPr>
            <a:r>
              <a:rPr lang="id-ID" dirty="0" smtClean="0">
                <a:latin typeface="Courier New" pitchFamily="49" charset="0"/>
                <a:cs typeface="Courier New" pitchFamily="49" charset="0"/>
              </a:rPr>
              <a:t>//</a:t>
            </a:r>
          </a:p>
          <a:p>
            <a:pPr lvl="1">
              <a:buFont typeface="Arial" pitchFamily="34" charset="0"/>
              <a:buChar char="•"/>
            </a:pPr>
            <a:r>
              <a:rPr lang="id-ID" dirty="0" smtClean="0">
                <a:latin typeface="Courier New" pitchFamily="49" charset="0"/>
                <a:cs typeface="Courier New" pitchFamily="49" charset="0"/>
              </a:rPr>
              <a:t>/* ..</a:t>
            </a:r>
          </a:p>
          <a:p>
            <a:pPr lvl="1">
              <a:buNone/>
            </a:pPr>
            <a:r>
              <a:rPr lang="id-ID" dirty="0" smtClean="0">
                <a:latin typeface="Courier New" pitchFamily="49" charset="0"/>
                <a:cs typeface="Courier New" pitchFamily="49" charset="0"/>
              </a:rPr>
              <a:t>	.. */</a:t>
            </a:r>
          </a:p>
        </p:txBody>
      </p:sp>
    </p:spTree>
    <p:extLst>
      <p:ext uri="{BB962C8B-B14F-4D97-AF65-F5344CB8AC3E}">
        <p14:creationId xmlns:p14="http://schemas.microsoft.com/office/powerpoint/2010/main" val="3928467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423" y="0"/>
            <a:ext cx="8534400" cy="1507067"/>
          </a:xfrm>
        </p:spPr>
        <p:txBody>
          <a:bodyPr/>
          <a:lstStyle/>
          <a:p>
            <a:r>
              <a:rPr lang="en-US" dirty="0" err="1" smtClean="0"/>
              <a:t>Variabel</a:t>
            </a:r>
            <a:r>
              <a:rPr lang="en-US" dirty="0" smtClean="0"/>
              <a:t> &amp; </a:t>
            </a:r>
            <a:r>
              <a:rPr lang="en-US" dirty="0" err="1" smtClean="0"/>
              <a:t>Tipe</a:t>
            </a:r>
            <a:r>
              <a:rPr lang="en-US" dirty="0" smtClean="0"/>
              <a:t>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9608" y="1447800"/>
            <a:ext cx="7498080" cy="4981596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/>
              <a:t>Aturan</a:t>
            </a:r>
            <a:r>
              <a:rPr lang="en-US" dirty="0" smtClean="0"/>
              <a:t> </a:t>
            </a:r>
            <a:r>
              <a:rPr lang="en-US" dirty="0" err="1" smtClean="0"/>
              <a:t>penamaan</a:t>
            </a:r>
            <a:endParaRPr lang="en-US" dirty="0" smtClean="0"/>
          </a:p>
          <a:p>
            <a:pPr lvl="1"/>
            <a:r>
              <a:rPr lang="en-US" dirty="0" smtClean="0"/>
              <a:t>Case sensitive</a:t>
            </a:r>
          </a:p>
          <a:p>
            <a:pPr lvl="1"/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diawali</a:t>
            </a:r>
            <a:r>
              <a:rPr lang="en-US" dirty="0" smtClean="0"/>
              <a:t> </a:t>
            </a:r>
            <a:r>
              <a:rPr lang="en-US" dirty="0" err="1" smtClean="0"/>
              <a:t>huruf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underscore (_)</a:t>
            </a:r>
          </a:p>
          <a:p>
            <a:pPr lvl="1"/>
            <a:r>
              <a:rPr lang="en-US" dirty="0" err="1" smtClean="0"/>
              <a:t>Bukan</a:t>
            </a:r>
            <a:r>
              <a:rPr lang="en-US" dirty="0" smtClean="0"/>
              <a:t> keyword </a:t>
            </a:r>
            <a:r>
              <a:rPr lang="id-ID" dirty="0" smtClean="0"/>
              <a:t>khusus PHP</a:t>
            </a:r>
            <a:endParaRPr lang="en-US" dirty="0" smtClean="0"/>
          </a:p>
          <a:p>
            <a:pPr lvl="1"/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mengandung</a:t>
            </a:r>
            <a:r>
              <a:rPr lang="en-US" dirty="0" smtClean="0"/>
              <a:t> </a:t>
            </a:r>
            <a:r>
              <a:rPr lang="en-US" dirty="0" err="1" smtClean="0"/>
              <a:t>karakter</a:t>
            </a:r>
            <a:r>
              <a:rPr lang="en-US" dirty="0" smtClean="0"/>
              <a:t> </a:t>
            </a:r>
            <a:r>
              <a:rPr lang="en-US" dirty="0" err="1" smtClean="0"/>
              <a:t>tanda</a:t>
            </a:r>
            <a:r>
              <a:rPr lang="en-US" dirty="0" smtClean="0"/>
              <a:t> </a:t>
            </a:r>
            <a:r>
              <a:rPr lang="en-US" dirty="0" err="1" smtClean="0"/>
              <a:t>baca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karakter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operasi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id-ID" dirty="0" smtClean="0"/>
              <a:t>kode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err="1" smtClean="0"/>
              <a:t>Deklarasi</a:t>
            </a:r>
            <a:endParaRPr lang="en-US" dirty="0" smtClean="0"/>
          </a:p>
          <a:p>
            <a:pPr lvl="1">
              <a:buNone/>
            </a:pPr>
            <a:r>
              <a:rPr lang="id-ID" dirty="0" smtClean="0">
                <a:latin typeface="Courier New" pitchFamily="49" charset="0"/>
                <a:cs typeface="Courier New" pitchFamily="49" charset="0"/>
              </a:rPr>
              <a:t>$namavariabel = nilai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id-ID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 </a:t>
            </a:r>
            <a:r>
              <a:rPr lang="id-ID" dirty="0" smtClean="0"/>
              <a:t>Tipe data:</a:t>
            </a:r>
            <a:endParaRPr lang="en-US" dirty="0" smtClean="0"/>
          </a:p>
          <a:p>
            <a:pPr lvl="1"/>
            <a:r>
              <a:rPr lang="id-ID" dirty="0" smtClean="0"/>
              <a:t>Standar (boolean, int, float/double, string)</a:t>
            </a:r>
            <a:endParaRPr lang="en-US" dirty="0" smtClean="0"/>
          </a:p>
          <a:p>
            <a:pPr lvl="1"/>
            <a:r>
              <a:rPr lang="id-ID" dirty="0" smtClean="0"/>
              <a:t>Array</a:t>
            </a:r>
          </a:p>
          <a:p>
            <a:pPr lvl="1"/>
            <a:r>
              <a:rPr lang="id-ID" dirty="0" smtClean="0"/>
              <a:t>NULL</a:t>
            </a:r>
          </a:p>
          <a:p>
            <a:pPr lvl="1"/>
            <a:r>
              <a:rPr lang="id-ID" dirty="0" smtClean="0"/>
              <a:t>Resource (pre-defined variables)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38606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id-ID" dirty="0" smtClean="0"/>
              <a:t> tipe data standar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dirty="0" smtClean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flag = true</a:t>
            </a:r>
            <a:r>
              <a:rPr lang="id-ID" dirty="0" smtClean="0">
                <a:latin typeface="Courier New" pitchFamily="49" charset="0"/>
                <a:cs typeface="Courier New" pitchFamily="49" charset="0"/>
              </a:rPr>
              <a:t>;</a:t>
            </a:r>
            <a:r>
              <a:rPr lang="en-US" dirty="0" smtClean="0"/>
              <a:t> (</a:t>
            </a:r>
            <a:r>
              <a:rPr lang="en-US" dirty="0" err="1" smtClean="0"/>
              <a:t>boolean</a:t>
            </a:r>
            <a:r>
              <a:rPr lang="en-US" dirty="0" smtClean="0"/>
              <a:t>)</a:t>
            </a:r>
          </a:p>
          <a:p>
            <a:r>
              <a:rPr lang="id-ID" dirty="0" smtClean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2</a:t>
            </a:r>
            <a:r>
              <a:rPr lang="id-ID" dirty="0" smtClean="0">
                <a:latin typeface="Courier New" pitchFamily="49" charset="0"/>
                <a:cs typeface="Courier New" pitchFamily="49" charset="0"/>
              </a:rPr>
              <a:t>;</a:t>
            </a:r>
            <a:r>
              <a:rPr lang="en-US" dirty="0" smtClean="0"/>
              <a:t> (integer)</a:t>
            </a:r>
            <a:endParaRPr lang="id-ID" dirty="0" smtClean="0"/>
          </a:p>
          <a:p>
            <a:r>
              <a:rPr lang="id-ID" dirty="0" smtClean="0">
                <a:latin typeface="Courier New" pitchFamily="49" charset="0"/>
                <a:cs typeface="Courier New" pitchFamily="49" charset="0"/>
              </a:rPr>
              <a:t>$j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2</a:t>
            </a:r>
            <a:r>
              <a:rPr lang="id-ID" dirty="0" smtClean="0">
                <a:latin typeface="Courier New" pitchFamily="49" charset="0"/>
                <a:cs typeface="Courier New" pitchFamily="49" charset="0"/>
              </a:rPr>
              <a:t>.3;</a:t>
            </a:r>
            <a:r>
              <a:rPr lang="en-US" dirty="0" smtClean="0"/>
              <a:t> (</a:t>
            </a:r>
            <a:r>
              <a:rPr lang="id-ID" dirty="0" smtClean="0"/>
              <a:t>float / double</a:t>
            </a:r>
            <a:r>
              <a:rPr lang="en-US" dirty="0" smtClean="0"/>
              <a:t>)</a:t>
            </a:r>
          </a:p>
          <a:p>
            <a:r>
              <a:rPr lang="id-ID" dirty="0" smtClean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nama</a:t>
            </a:r>
            <a:r>
              <a:rPr lang="id-ID" dirty="0" smtClean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id-ID" dirty="0" smtClean="0">
                <a:latin typeface="Courier New" pitchFamily="49" charset="0"/>
                <a:cs typeface="Courier New" pitchFamily="49" charset="0"/>
              </a:rPr>
              <a:t>"double";</a:t>
            </a:r>
            <a:r>
              <a:rPr lang="en-US" dirty="0" smtClean="0"/>
              <a:t> (string</a:t>
            </a:r>
            <a:r>
              <a:rPr lang="id-ID" dirty="0" smtClean="0"/>
              <a:t> dq</a:t>
            </a:r>
            <a:r>
              <a:rPr lang="en-US" dirty="0" smtClean="0"/>
              <a:t>)</a:t>
            </a:r>
            <a:endParaRPr lang="id-ID" dirty="0" smtClean="0"/>
          </a:p>
          <a:p>
            <a:r>
              <a:rPr lang="id-ID" dirty="0" smtClean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nama</a:t>
            </a:r>
            <a:r>
              <a:rPr lang="id-ID" dirty="0" smtClean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id-ID" dirty="0" smtClean="0">
                <a:latin typeface="Courier New" pitchFamily="49" charset="0"/>
                <a:cs typeface="Courier New" pitchFamily="49" charset="0"/>
              </a:rPr>
              <a:t>'single';</a:t>
            </a:r>
            <a:r>
              <a:rPr lang="en-US" dirty="0" smtClean="0"/>
              <a:t> (string</a:t>
            </a:r>
            <a:r>
              <a:rPr lang="id-ID" dirty="0" smtClean="0"/>
              <a:t> sq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22656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0274" y="0"/>
            <a:ext cx="8534400" cy="1507067"/>
          </a:xfrm>
        </p:spPr>
        <p:txBody>
          <a:bodyPr/>
          <a:lstStyle/>
          <a:p>
            <a:r>
              <a:rPr lang="en-US" dirty="0" err="1" smtClean="0"/>
              <a:t>Contoh</a:t>
            </a:r>
            <a:r>
              <a:rPr lang="id-ID" dirty="0" smtClean="0"/>
              <a:t> tipe data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9608" y="1447800"/>
            <a:ext cx="7498080" cy="5053034"/>
          </a:xfrm>
        </p:spPr>
        <p:txBody>
          <a:bodyPr>
            <a:normAutofit/>
          </a:bodyPr>
          <a:lstStyle/>
          <a:p>
            <a:r>
              <a:rPr lang="id-ID" dirty="0" smtClean="0">
                <a:cs typeface="Courier New" pitchFamily="49" charset="0"/>
              </a:rPr>
              <a:t>Inisialisasi</a:t>
            </a:r>
          </a:p>
          <a:p>
            <a:pPr lvl="1"/>
            <a:r>
              <a:rPr lang="id-ID" dirty="0" smtClean="0">
                <a:latin typeface="Courier New" pitchFamily="49" charset="0"/>
                <a:cs typeface="Courier New" pitchFamily="49" charset="0"/>
              </a:rPr>
              <a:t>$arr1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id-ID" dirty="0" smtClean="0">
                <a:latin typeface="Courier New" pitchFamily="49" charset="0"/>
                <a:cs typeface="Courier New" pitchFamily="49" charset="0"/>
              </a:rPr>
              <a:t>array();</a:t>
            </a:r>
            <a:endParaRPr lang="id-ID" dirty="0" smtClean="0">
              <a:cs typeface="Courier New" pitchFamily="49" charset="0"/>
            </a:endParaRPr>
          </a:p>
          <a:p>
            <a:pPr lvl="1"/>
            <a:r>
              <a:rPr lang="id-ID" dirty="0" smtClean="0">
                <a:latin typeface="Courier New" pitchFamily="49" charset="0"/>
                <a:cs typeface="Courier New" pitchFamily="49" charset="0"/>
              </a:rPr>
              <a:t>$arr2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id-ID" dirty="0" smtClean="0">
                <a:latin typeface="Courier New" pitchFamily="49" charset="0"/>
                <a:cs typeface="Courier New" pitchFamily="49" charset="0"/>
              </a:rPr>
              <a:t>array(301,"MI");   </a:t>
            </a:r>
          </a:p>
          <a:p>
            <a:pPr lvl="1">
              <a:buNone/>
            </a:pPr>
            <a:r>
              <a:rPr lang="id-ID" dirty="0" smtClean="0">
                <a:cs typeface="Courier New" pitchFamily="49" charset="0"/>
              </a:rPr>
              <a:t>(=&gt; indeks numerik)</a:t>
            </a:r>
          </a:p>
          <a:p>
            <a:pPr lvl="1"/>
            <a:r>
              <a:rPr lang="id-ID" dirty="0" smtClean="0">
                <a:latin typeface="Courier New" pitchFamily="49" charset="0"/>
                <a:cs typeface="Courier New" pitchFamily="49" charset="0"/>
              </a:rPr>
              <a:t>$arr3 = array("kode"=&gt;301,</a:t>
            </a:r>
          </a:p>
          <a:p>
            <a:pPr>
              <a:buNone/>
            </a:pPr>
            <a:r>
              <a:rPr lang="id-ID" dirty="0" smtClean="0">
                <a:latin typeface="Courier New" pitchFamily="49" charset="0"/>
                <a:cs typeface="Courier New" pitchFamily="49" charset="0"/>
              </a:rPr>
              <a:t>					</a:t>
            </a:r>
            <a:r>
              <a:rPr lang="id-ID" sz="2800" dirty="0">
                <a:latin typeface="Courier New" pitchFamily="49" charset="0"/>
                <a:cs typeface="Courier New" pitchFamily="49" charset="0"/>
              </a:rPr>
              <a:t>"nama"=&gt;"MI"); </a:t>
            </a:r>
          </a:p>
          <a:p>
            <a:pPr>
              <a:buNone/>
            </a:pPr>
            <a:r>
              <a:rPr lang="id-ID" sz="2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id-ID" sz="2800" dirty="0">
                <a:cs typeface="Courier New" pitchFamily="49" charset="0"/>
              </a:rPr>
              <a:t>(=&gt; indeks asosiatif)</a:t>
            </a:r>
          </a:p>
          <a:p>
            <a:pPr>
              <a:buNone/>
            </a:pPr>
            <a:endParaRPr lang="id-ID" sz="2800" dirty="0">
              <a:cs typeface="Courier New" pitchFamily="49" charset="0"/>
            </a:endParaRPr>
          </a:p>
          <a:p>
            <a:r>
              <a:rPr lang="id-ID" dirty="0" smtClean="0">
                <a:cs typeface="Courier New" pitchFamily="49" charset="0"/>
              </a:rPr>
              <a:t>Pengaksesan</a:t>
            </a:r>
          </a:p>
          <a:p>
            <a:pPr lvl="1"/>
            <a:r>
              <a:rPr lang="id-ID" dirty="0" smtClean="0">
                <a:latin typeface="Courier New" pitchFamily="49" charset="0"/>
                <a:cs typeface="Courier New" pitchFamily="49" charset="0"/>
              </a:rPr>
              <a:t>echo $arr2[1];</a:t>
            </a:r>
          </a:p>
          <a:p>
            <a:pPr lvl="1"/>
            <a:r>
              <a:rPr lang="id-ID" dirty="0" smtClean="0">
                <a:latin typeface="Courier New" pitchFamily="49" charset="0"/>
                <a:cs typeface="Courier New" pitchFamily="49" charset="0"/>
              </a:rPr>
              <a:t>echo $arr3["kode"];</a:t>
            </a:r>
          </a:p>
        </p:txBody>
      </p:sp>
    </p:spTree>
    <p:extLst>
      <p:ext uri="{BB962C8B-B14F-4D97-AF65-F5344CB8AC3E}">
        <p14:creationId xmlns:p14="http://schemas.microsoft.com/office/powerpoint/2010/main" val="1472555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id-ID" dirty="0" smtClean="0"/>
              <a:t> tipe data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dirty="0" smtClean="0">
                <a:cs typeface="Courier New" pitchFamily="49" charset="0"/>
              </a:rPr>
              <a:t>Assignment</a:t>
            </a:r>
          </a:p>
          <a:p>
            <a:pPr lvl="1"/>
            <a:r>
              <a:rPr lang="id-ID" dirty="0" smtClean="0">
                <a:latin typeface="Courier New" pitchFamily="49" charset="0"/>
                <a:cs typeface="Courier New" pitchFamily="49" charset="0"/>
              </a:rPr>
              <a:t>$arr2[1] = "KA";</a:t>
            </a:r>
          </a:p>
          <a:p>
            <a:pPr lvl="1"/>
            <a:r>
              <a:rPr lang="id-ID" dirty="0" smtClean="0">
                <a:latin typeface="Courier New" pitchFamily="49" charset="0"/>
                <a:cs typeface="Courier New" pitchFamily="49" charset="0"/>
              </a:rPr>
              <a:t>$arr3["kode"] = 303;</a:t>
            </a:r>
          </a:p>
        </p:txBody>
      </p:sp>
    </p:spTree>
    <p:extLst>
      <p:ext uri="{BB962C8B-B14F-4D97-AF65-F5344CB8AC3E}">
        <p14:creationId xmlns:p14="http://schemas.microsoft.com/office/powerpoint/2010/main" val="1080355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18768</TotalTime>
  <Words>934</Words>
  <Application>Microsoft Office PowerPoint</Application>
  <PresentationFormat>Widescreen</PresentationFormat>
  <Paragraphs>383</Paragraphs>
  <Slides>42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1" baseType="lpstr">
      <vt:lpstr>Arial</vt:lpstr>
      <vt:lpstr>Calibri</vt:lpstr>
      <vt:lpstr>Century Gothic</vt:lpstr>
      <vt:lpstr>Courier New</vt:lpstr>
      <vt:lpstr>Segoe UI</vt:lpstr>
      <vt:lpstr>Segoe UI Light</vt:lpstr>
      <vt:lpstr>Wingdings</vt:lpstr>
      <vt:lpstr>Wingdings 3</vt:lpstr>
      <vt:lpstr>Ion</vt:lpstr>
      <vt:lpstr>Pemrograman Web</vt:lpstr>
      <vt:lpstr>PHP</vt:lpstr>
      <vt:lpstr>Web Server</vt:lpstr>
      <vt:lpstr>Cara implementasi</vt:lpstr>
      <vt:lpstr>Cara penyisipan komentar</vt:lpstr>
      <vt:lpstr>Variabel &amp; Tipe Data</vt:lpstr>
      <vt:lpstr>Contoh tipe data standar</vt:lpstr>
      <vt:lpstr>Contoh tipe data array</vt:lpstr>
      <vt:lpstr>Contoh tipe data array</vt:lpstr>
      <vt:lpstr>Contoh tipe data NULL</vt:lpstr>
      <vt:lpstr>Contoh tipe data resource</vt:lpstr>
      <vt:lpstr>Operator</vt:lpstr>
      <vt:lpstr>Sequential</vt:lpstr>
      <vt:lpstr>Conditional (if)</vt:lpstr>
      <vt:lpstr>Conditional (if-else)</vt:lpstr>
      <vt:lpstr>Conditional (switch-case)</vt:lpstr>
      <vt:lpstr>Looping (while)</vt:lpstr>
      <vt:lpstr>Looping (do-while)</vt:lpstr>
      <vt:lpstr>Looping (for)</vt:lpstr>
      <vt:lpstr>Looping (foreach)</vt:lpstr>
      <vt:lpstr>Function</vt:lpstr>
      <vt:lpstr>Function</vt:lpstr>
      <vt:lpstr>Pemrosesan Data di Form</vt:lpstr>
      <vt:lpstr>Penggunaan GET &amp; POST</vt:lpstr>
      <vt:lpstr>Contoh GET</vt:lpstr>
      <vt:lpstr>Contoh POST</vt:lpstr>
      <vt:lpstr>Bagaimana Menggunakan Database</vt:lpstr>
      <vt:lpstr>Try Simple Sample Koneksi MySQL</vt:lpstr>
      <vt:lpstr>Membuat Koneksi MySQL</vt:lpstr>
      <vt:lpstr>Manipulasi DB dengan PHP &amp; MySQL</vt:lpstr>
      <vt:lpstr>Buat dan Pilih DB</vt:lpstr>
      <vt:lpstr>Test Koneksi PHP Mysql</vt:lpstr>
      <vt:lpstr>Input data dan Proses Save ke DB</vt:lpstr>
      <vt:lpstr>Lihat data yang telah diinput</vt:lpstr>
      <vt:lpstr>Hapus Data (del.php)</vt:lpstr>
      <vt:lpstr>Form Update (formupdate.php)</vt:lpstr>
      <vt:lpstr>Update (update.php)</vt:lpstr>
      <vt:lpstr>Form Search (formsearch.php)</vt:lpstr>
      <vt:lpstr>Search (search.php)</vt:lpstr>
      <vt:lpstr>Create DataBase</vt:lpstr>
      <vt:lpstr>Diskusi ?</vt:lpstr>
      <vt:lpstr>Link &amp; Book Refference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Pemrograman Web</dc:title>
  <dc:creator>windows 10</dc:creator>
  <cp:lastModifiedBy>windows 10</cp:lastModifiedBy>
  <cp:revision>5</cp:revision>
  <dcterms:created xsi:type="dcterms:W3CDTF">2017-08-27T19:20:48Z</dcterms:created>
  <dcterms:modified xsi:type="dcterms:W3CDTF">2017-09-11T01:24:47Z</dcterms:modified>
</cp:coreProperties>
</file>