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65" r:id="rId3"/>
    <p:sldId id="270" r:id="rId4"/>
    <p:sldId id="272" r:id="rId5"/>
    <p:sldId id="271" r:id="rId6"/>
    <p:sldId id="263" r:id="rId7"/>
    <p:sldId id="274" r:id="rId8"/>
    <p:sldId id="264" r:id="rId9"/>
    <p:sldId id="275" r:id="rId10"/>
    <p:sldId id="276" r:id="rId11"/>
    <p:sldId id="266"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317" autoAdjust="0"/>
  </p:normalViewPr>
  <p:slideViewPr>
    <p:cSldViewPr snapToGrid="0">
      <p:cViewPr varScale="1">
        <p:scale>
          <a:sx n="72" d="100"/>
          <a:sy n="72" d="100"/>
        </p:scale>
        <p:origin x="135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1DCFA-B5A9-49BE-B4D4-1B7FCE34C050}" type="datetimeFigureOut">
              <a:rPr lang="id-ID" smtClean="0"/>
              <a:t>21/08/2017</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BF1BC-025E-4F03-98B9-E9F53641F9D1}" type="slidenum">
              <a:rPr lang="id-ID" smtClean="0"/>
              <a:t>‹#›</a:t>
            </a:fld>
            <a:endParaRPr lang="id-ID"/>
          </a:p>
        </p:txBody>
      </p:sp>
    </p:spTree>
    <p:extLst>
      <p:ext uri="{BB962C8B-B14F-4D97-AF65-F5344CB8AC3E}">
        <p14:creationId xmlns:p14="http://schemas.microsoft.com/office/powerpoint/2010/main" val="2862732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Mobpro</a:t>
            </a:r>
            <a:r>
              <a:rPr lang="id-ID" baseline="0" dirty="0"/>
              <a:t> Dasar mengajarkan fondasi Android. Harapannya ketika liburan semester genap mahasiswa memperdalam materi sendiri sehingga di Mobpro Lanjut, fondasi Android-nya sudah kuat dan sudah bisa mengembangkan aplikasi Android keren yang di-upload ke Play Store. Aplikasi ini nantinya berguna sebagai portofolio mereka ketika mendaftar ke perusahaan magang. Magang di perusahaan bagus yang selain memberikan pengalaman kerja juga memberikan uang. Uang tersebut kemudian digunakan untuk mengikuti sertifikasi Android seharga $150. Jika lulus, cari kerja jadi gampang, gaji juga lumayan :D</a:t>
            </a:r>
            <a:endParaRPr lang="id-ID" dirty="0"/>
          </a:p>
        </p:txBody>
      </p:sp>
      <p:sp>
        <p:nvSpPr>
          <p:cNvPr id="4" name="Slide Number Placeholder 3"/>
          <p:cNvSpPr>
            <a:spLocks noGrp="1"/>
          </p:cNvSpPr>
          <p:nvPr>
            <p:ph type="sldNum" sz="quarter" idx="10"/>
          </p:nvPr>
        </p:nvSpPr>
        <p:spPr/>
        <p:txBody>
          <a:bodyPr/>
          <a:lstStyle/>
          <a:p>
            <a:fld id="{493BF1BC-025E-4F03-98B9-E9F53641F9D1}" type="slidenum">
              <a:rPr lang="id-ID" smtClean="0"/>
              <a:t>9</a:t>
            </a:fld>
            <a:endParaRPr lang="id-ID"/>
          </a:p>
        </p:txBody>
      </p:sp>
    </p:spTree>
    <p:extLst>
      <p:ext uri="{BB962C8B-B14F-4D97-AF65-F5344CB8AC3E}">
        <p14:creationId xmlns:p14="http://schemas.microsoft.com/office/powerpoint/2010/main" val="516303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D58B47AB-6CEE-4889-B3DE-58A7B5A7C6DF}" type="datetimeFigureOut">
              <a:rPr lang="id-ID" smtClean="0"/>
              <a:t>21/08/2017</a:t>
            </a:fld>
            <a:endParaRPr lang="id-ID"/>
          </a:p>
        </p:txBody>
      </p:sp>
      <p:sp>
        <p:nvSpPr>
          <p:cNvPr id="5" name="Footer Placeholder 4"/>
          <p:cNvSpPr>
            <a:spLocks noGrp="1"/>
          </p:cNvSpPr>
          <p:nvPr>
            <p:ph type="ftr" sz="quarter" idx="11"/>
          </p:nvPr>
        </p:nvSpPr>
        <p:spPr>
          <a:xfrm>
            <a:off x="914400" y="4323846"/>
            <a:ext cx="4880610" cy="365125"/>
          </a:xfrm>
        </p:spPr>
        <p:txBody>
          <a:bodyPr/>
          <a:lstStyle/>
          <a:p>
            <a:endParaRPr lang="id-ID"/>
          </a:p>
        </p:txBody>
      </p:sp>
      <p:sp>
        <p:nvSpPr>
          <p:cNvPr id="6" name="Slide Number Placeholder 5"/>
          <p:cNvSpPr>
            <a:spLocks noGrp="1"/>
          </p:cNvSpPr>
          <p:nvPr>
            <p:ph type="sldNum" sz="quarter" idx="12"/>
          </p:nvPr>
        </p:nvSpPr>
        <p:spPr>
          <a:xfrm>
            <a:off x="6057900" y="1430867"/>
            <a:ext cx="2171700"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22833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7939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a:xfrm>
            <a:off x="594360" y="381001"/>
            <a:ext cx="4830656" cy="365125"/>
          </a:xfrm>
        </p:spPr>
        <p:txBody>
          <a:bodyPr/>
          <a:lstStyle/>
          <a:p>
            <a:endParaRPr lang="id-ID"/>
          </a:p>
        </p:txBody>
      </p:sp>
      <p:sp>
        <p:nvSpPr>
          <p:cNvPr id="7" name="Slide Number Placeholder 6"/>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294233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a:xfrm>
            <a:off x="594360" y="379438"/>
            <a:ext cx="4830656" cy="365125"/>
          </a:xfrm>
        </p:spPr>
        <p:txBody>
          <a:bodyPr/>
          <a:lstStyle/>
          <a:p>
            <a:endParaRPr lang="id-ID"/>
          </a:p>
        </p:txBody>
      </p:sp>
      <p:sp>
        <p:nvSpPr>
          <p:cNvPr id="7" name="Slide Number Placeholder 6"/>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1404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a:xfrm>
            <a:off x="594360" y="378884"/>
            <a:ext cx="4830656" cy="365125"/>
          </a:xfrm>
        </p:spPr>
        <p:txBody>
          <a:bodyPr/>
          <a:lstStyle/>
          <a:p>
            <a:endParaRPr lang="id-ID"/>
          </a:p>
        </p:txBody>
      </p:sp>
      <p:sp>
        <p:nvSpPr>
          <p:cNvPr id="7" name="Slide Number Placeholder 6"/>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358112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8B47AB-6CEE-4889-B3DE-58A7B5A7C6DF}" type="datetimeFigureOut">
              <a:rPr lang="id-ID" smtClean="0"/>
              <a:t>21/08/2017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402991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8B47AB-6CEE-4889-B3DE-58A7B5A7C6DF}" type="datetimeFigureOut">
              <a:rPr lang="id-ID" smtClean="0"/>
              <a:t>21/08/2017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4061413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B47AB-6CEE-4889-B3DE-58A7B5A7C6DF}"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2315092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21/08/2017</a:t>
            </a:fld>
            <a:endParaRPr lang="id-ID"/>
          </a:p>
        </p:txBody>
      </p:sp>
      <p:sp>
        <p:nvSpPr>
          <p:cNvPr id="5" name="Footer Placeholder 4"/>
          <p:cNvSpPr>
            <a:spLocks noGrp="1"/>
          </p:cNvSpPr>
          <p:nvPr>
            <p:ph type="ftr" sz="quarter" idx="11"/>
          </p:nvPr>
        </p:nvSpPr>
        <p:spPr>
          <a:xfrm>
            <a:off x="594360" y="381001"/>
            <a:ext cx="4830656" cy="365125"/>
          </a:xfrm>
        </p:spPr>
        <p:txBody>
          <a:bodyPr/>
          <a:lstStyle/>
          <a:p>
            <a:endParaRPr lang="id-ID"/>
          </a:p>
        </p:txBody>
      </p:sp>
      <p:sp>
        <p:nvSpPr>
          <p:cNvPr id="6" name="Slide Number Placeholder 5"/>
          <p:cNvSpPr>
            <a:spLocks noGrp="1"/>
          </p:cNvSpPr>
          <p:nvPr>
            <p:ph type="sldNum" sz="quarter" idx="12"/>
          </p:nvPr>
        </p:nvSpPr>
        <p:spPr>
          <a:xfrm>
            <a:off x="7882466" y="381001"/>
            <a:ext cx="667174"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25187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B47AB-6CEE-4889-B3DE-58A7B5A7C6DF}" type="datetimeFigureOut">
              <a:rPr lang="id-ID" smtClean="0"/>
              <a:t>21/08/2017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09212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8B47AB-6CEE-4889-B3DE-58A7B5A7C6DF}" type="datetimeFigureOut">
              <a:rPr lang="id-ID" smtClean="0"/>
              <a:t>21/08/2017</a:t>
            </a:fld>
            <a:endParaRPr lang="id-ID"/>
          </a:p>
        </p:txBody>
      </p:sp>
      <p:sp>
        <p:nvSpPr>
          <p:cNvPr id="5" name="Footer Placeholder 4"/>
          <p:cNvSpPr>
            <a:spLocks noGrp="1"/>
          </p:cNvSpPr>
          <p:nvPr>
            <p:ph type="ftr" sz="quarter" idx="11"/>
          </p:nvPr>
        </p:nvSpPr>
        <p:spPr>
          <a:xfrm>
            <a:off x="594360" y="381001"/>
            <a:ext cx="4830656" cy="365125"/>
          </a:xfrm>
        </p:spPr>
        <p:txBody>
          <a:bodyPr/>
          <a:lstStyle/>
          <a:p>
            <a:endParaRPr lang="id-ID"/>
          </a:p>
        </p:txBody>
      </p:sp>
      <p:sp>
        <p:nvSpPr>
          <p:cNvPr id="6" name="Slide Number Placeholder 5"/>
          <p:cNvSpPr>
            <a:spLocks noGrp="1"/>
          </p:cNvSpPr>
          <p:nvPr>
            <p:ph type="sldNum" sz="quarter" idx="12"/>
          </p:nvPr>
        </p:nvSpPr>
        <p:spPr>
          <a:xfrm>
            <a:off x="7882466" y="381001"/>
            <a:ext cx="667173" cy="365125"/>
          </a:xfrm>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286365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99131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B47AB-6CEE-4889-B3DE-58A7B5A7C6DF}" type="datetimeFigureOut">
              <a:rPr lang="id-ID" smtClean="0"/>
              <a:t>21/08/2017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95207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B47AB-6CEE-4889-B3DE-58A7B5A7C6DF}" type="datetimeFigureOut">
              <a:rPr lang="id-ID" smtClean="0"/>
              <a:t>21/08/2017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23132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B47AB-6CEE-4889-B3DE-58A7B5A7C6DF}" type="datetimeFigureOut">
              <a:rPr lang="id-ID" smtClean="0"/>
              <a:t>21/08/2017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65387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135227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8B47AB-6CEE-4889-B3DE-58A7B5A7C6DF}" type="datetimeFigureOut">
              <a:rPr lang="id-ID" smtClean="0"/>
              <a:t>21/08/2017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ED6327-FC11-4FD5-B743-38D2100DA984}" type="slidenum">
              <a:rPr lang="id-ID" smtClean="0"/>
              <a:t>‹#›</a:t>
            </a:fld>
            <a:endParaRPr lang="id-ID"/>
          </a:p>
        </p:txBody>
      </p:sp>
    </p:spTree>
    <p:extLst>
      <p:ext uri="{BB962C8B-B14F-4D97-AF65-F5344CB8AC3E}">
        <p14:creationId xmlns:p14="http://schemas.microsoft.com/office/powerpoint/2010/main" val="348584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8B47AB-6CEE-4889-B3DE-58A7B5A7C6DF}" type="datetimeFigureOut">
              <a:rPr lang="id-ID" smtClean="0"/>
              <a:t>21/08/2017</a:t>
            </a:fld>
            <a:endParaRPr lang="id-ID"/>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D6327-FC11-4FD5-B743-38D2100DA984}" type="slidenum">
              <a:rPr lang="id-ID" smtClean="0"/>
              <a:t>‹#›</a:t>
            </a:fld>
            <a:endParaRPr lang="id-ID"/>
          </a:p>
        </p:txBody>
      </p:sp>
    </p:spTree>
    <p:extLst>
      <p:ext uri="{BB962C8B-B14F-4D97-AF65-F5344CB8AC3E}">
        <p14:creationId xmlns:p14="http://schemas.microsoft.com/office/powerpoint/2010/main" val="3829579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ndonesiaandroidkejar.id/" TargetMode="External"/><Relationship Id="rId2" Type="http://schemas.openxmlformats.org/officeDocument/2006/relationships/hyperlink" Target="https://developers.google.com/training/programs/indonesi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google.com/training/certification/associate-android-develop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Introduction</a:t>
            </a:r>
          </a:p>
        </p:txBody>
      </p:sp>
      <p:sp>
        <p:nvSpPr>
          <p:cNvPr id="3" name="Subtitle 2"/>
          <p:cNvSpPr>
            <a:spLocks noGrp="1"/>
          </p:cNvSpPr>
          <p:nvPr>
            <p:ph type="subTitle" idx="1"/>
          </p:nvPr>
        </p:nvSpPr>
        <p:spPr>
          <a:xfrm>
            <a:off x="914400" y="3632200"/>
            <a:ext cx="7315200" cy="794026"/>
          </a:xfrm>
        </p:spPr>
        <p:txBody>
          <a:bodyPr>
            <a:normAutofit/>
          </a:bodyPr>
          <a:lstStyle/>
          <a:p>
            <a:r>
              <a:rPr lang="en-US" dirty="0"/>
              <a:t>Indra Azimi, S.T., M.T.</a:t>
            </a:r>
          </a:p>
          <a:p>
            <a:r>
              <a:rPr lang="en-US" dirty="0"/>
              <a:t>D3 </a:t>
            </a:r>
            <a:r>
              <a:rPr lang="en-US" dirty="0" err="1"/>
              <a:t>Teknik</a:t>
            </a:r>
            <a:r>
              <a:rPr lang="en-US" dirty="0"/>
              <a:t> </a:t>
            </a:r>
            <a:r>
              <a:rPr lang="en-US" dirty="0" err="1"/>
              <a:t>Informatika</a:t>
            </a:r>
            <a:r>
              <a:rPr lang="en-US" dirty="0"/>
              <a:t>, Telkom University</a:t>
            </a:r>
            <a:endParaRPr lang="id-ID" dirty="0"/>
          </a:p>
          <a:p>
            <a:endParaRPr lang="id-ID" dirty="0"/>
          </a:p>
        </p:txBody>
      </p:sp>
    </p:spTree>
    <p:extLst>
      <p:ext uri="{BB962C8B-B14F-4D97-AF65-F5344CB8AC3E}">
        <p14:creationId xmlns:p14="http://schemas.microsoft.com/office/powerpoint/2010/main" val="292358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5" name="Picture 4"/>
          <p:cNvPicPr>
            <a:picLocks noChangeAspect="1"/>
          </p:cNvPicPr>
          <p:nvPr/>
        </p:nvPicPr>
        <p:blipFill>
          <a:blip r:embed="rId2"/>
          <a:stretch>
            <a:fillRect/>
          </a:stretch>
        </p:blipFill>
        <p:spPr>
          <a:xfrm>
            <a:off x="594359" y="764373"/>
            <a:ext cx="7955281" cy="5499268"/>
          </a:xfrm>
          <a:prstGeom prst="rect">
            <a:avLst/>
          </a:prstGeom>
        </p:spPr>
      </p:pic>
      <p:pic>
        <p:nvPicPr>
          <p:cNvPr id="4" name="Picture 3"/>
          <p:cNvPicPr>
            <a:picLocks noChangeAspect="1"/>
          </p:cNvPicPr>
          <p:nvPr/>
        </p:nvPicPr>
        <p:blipFill>
          <a:blip r:embed="rId3"/>
          <a:stretch>
            <a:fillRect/>
          </a:stretch>
        </p:blipFill>
        <p:spPr>
          <a:xfrm>
            <a:off x="579120" y="4890052"/>
            <a:ext cx="7970520" cy="1373588"/>
          </a:xfrm>
          <a:prstGeom prst="rect">
            <a:avLst/>
          </a:prstGeom>
        </p:spPr>
      </p:pic>
    </p:spTree>
    <p:extLst>
      <p:ext uri="{BB962C8B-B14F-4D97-AF65-F5344CB8AC3E}">
        <p14:creationId xmlns:p14="http://schemas.microsoft.com/office/powerpoint/2010/main" val="4046690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pPr algn="ctr"/>
            <a:r>
              <a:rPr lang="id-ID" sz="3600" dirty="0"/>
              <a:t>Pemrograman untuk perangkat bergerak</a:t>
            </a:r>
          </a:p>
        </p:txBody>
      </p:sp>
      <p:sp>
        <p:nvSpPr>
          <p:cNvPr id="3" name="Content Placeholder 2"/>
          <p:cNvSpPr>
            <a:spLocks noGrp="1"/>
          </p:cNvSpPr>
          <p:nvPr>
            <p:ph idx="1"/>
          </p:nvPr>
        </p:nvSpPr>
        <p:spPr>
          <a:xfrm>
            <a:off x="594360" y="2194560"/>
            <a:ext cx="7955279" cy="4069080"/>
          </a:xfrm>
        </p:spPr>
        <p:txBody>
          <a:bodyPr>
            <a:normAutofit/>
          </a:bodyPr>
          <a:lstStyle/>
          <a:p>
            <a:r>
              <a:rPr lang="id-ID" dirty="0"/>
              <a:t>T</a:t>
            </a:r>
            <a:r>
              <a:rPr lang="en-US" dirty="0" err="1"/>
              <a:t>ermasuk</a:t>
            </a:r>
            <a:r>
              <a:rPr lang="en-US" dirty="0"/>
              <a:t> </a:t>
            </a:r>
            <a:r>
              <a:rPr lang="id-ID" dirty="0"/>
              <a:t>1 dari 8 kampus se-Indonesia yang terpilih </a:t>
            </a:r>
            <a:r>
              <a:rPr lang="en-US" dirty="0" err="1"/>
              <a:t>dalam</a:t>
            </a:r>
            <a:r>
              <a:rPr lang="id-ID" dirty="0"/>
              <a:t> </a:t>
            </a:r>
            <a:r>
              <a:rPr lang="en-US" dirty="0"/>
              <a:t>Google Developer Training</a:t>
            </a:r>
            <a:r>
              <a:rPr lang="id-ID" dirty="0"/>
              <a:t>: </a:t>
            </a:r>
            <a:r>
              <a:rPr lang="en-US" dirty="0"/>
              <a:t>Android developer program in Indonesia</a:t>
            </a:r>
            <a:r>
              <a:rPr lang="id-ID" dirty="0"/>
              <a:t>.</a:t>
            </a:r>
          </a:p>
          <a:p>
            <a:pPr marL="0" indent="0">
              <a:buNone/>
            </a:pPr>
            <a:r>
              <a:rPr lang="id-ID" dirty="0"/>
              <a:t>   </a:t>
            </a:r>
            <a:r>
              <a:rPr lang="en-US" dirty="0">
                <a:hlinkClick r:id="rId2"/>
              </a:rPr>
              <a:t>developers.google.com/training/programs/</a:t>
            </a:r>
            <a:r>
              <a:rPr lang="en-US" dirty="0" err="1">
                <a:hlinkClick r:id="rId2"/>
              </a:rPr>
              <a:t>indonesia</a:t>
            </a:r>
            <a:endParaRPr lang="id-ID" dirty="0"/>
          </a:p>
          <a:p>
            <a:pPr marL="0" indent="0">
              <a:buNone/>
            </a:pPr>
            <a:endParaRPr lang="id-ID" dirty="0"/>
          </a:p>
          <a:p>
            <a:r>
              <a:rPr lang="id-ID" dirty="0"/>
              <a:t>Bekerja sama dengan Indonesia Android Kejar, menyelenggarakan workshop pemrograman Android berhadiah merchandise Google Developers.</a:t>
            </a:r>
          </a:p>
          <a:p>
            <a:pPr marL="0" indent="0">
              <a:buNone/>
            </a:pPr>
            <a:r>
              <a:rPr lang="id-ID" dirty="0"/>
              <a:t>   </a:t>
            </a:r>
            <a:r>
              <a:rPr lang="id-ID" dirty="0">
                <a:hlinkClick r:id="rId3"/>
              </a:rPr>
              <a:t>indonesiaandroidkejar.id</a:t>
            </a:r>
            <a:r>
              <a:rPr lang="id-ID" dirty="0"/>
              <a:t> </a:t>
            </a:r>
          </a:p>
        </p:txBody>
      </p:sp>
    </p:spTree>
    <p:extLst>
      <p:ext uri="{BB962C8B-B14F-4D97-AF65-F5344CB8AC3E}">
        <p14:creationId xmlns:p14="http://schemas.microsoft.com/office/powerpoint/2010/main" val="2728391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oto Hari Nugroho."/>
          <p:cNvPicPr>
            <a:picLocks noChangeAspect="1" noChangeArrowheads="1"/>
          </p:cNvPicPr>
          <p:nvPr/>
        </p:nvPicPr>
        <p:blipFill rotWithShape="1">
          <a:blip r:embed="rId2">
            <a:duotone>
              <a:prstClr val="black"/>
              <a:schemeClr val="tx2">
                <a:tint val="45000"/>
                <a:satMod val="400000"/>
              </a:schemeClr>
            </a:duotone>
            <a:alphaModFix amt="30000"/>
            <a:extLst>
              <a:ext uri="{28A0092B-C50C-407E-A947-70E740481C1C}">
                <a14:useLocalDpi xmlns:a14="http://schemas.microsoft.com/office/drawing/2010/main" val="0"/>
              </a:ext>
            </a:extLst>
          </a:blip>
          <a:srcRect l="5871" r="5127"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1"/>
          <p:cNvSpPr>
            <a:spLocks noGrp="1"/>
          </p:cNvSpPr>
          <p:nvPr>
            <p:ph type="title"/>
          </p:nvPr>
        </p:nvSpPr>
        <p:spPr>
          <a:xfrm>
            <a:off x="594360" y="764373"/>
            <a:ext cx="7955280" cy="1293028"/>
          </a:xfrm>
        </p:spPr>
        <p:txBody>
          <a:bodyPr>
            <a:normAutofit/>
          </a:bodyPr>
          <a:lstStyle/>
          <a:p>
            <a:pPr algn="ctr"/>
            <a:r>
              <a:rPr lang="id-ID" sz="3600" dirty="0"/>
              <a:t>Ada pertanyaan?</a:t>
            </a:r>
          </a:p>
        </p:txBody>
      </p:sp>
      <p:sp>
        <p:nvSpPr>
          <p:cNvPr id="4" name="Content Placeholder 3"/>
          <p:cNvSpPr>
            <a:spLocks noGrp="1"/>
          </p:cNvSpPr>
          <p:nvPr>
            <p:ph idx="1"/>
          </p:nvPr>
        </p:nvSpPr>
        <p:spPr/>
        <p:txBody>
          <a:bodyPr>
            <a:normAutofit/>
          </a:bodyPr>
          <a:lstStyle/>
          <a:p>
            <a:pPr marL="0" indent="0" algn="ctr">
              <a:buNone/>
            </a:pPr>
            <a:endParaRPr lang="id-ID" dirty="0"/>
          </a:p>
        </p:txBody>
      </p:sp>
    </p:spTree>
    <p:extLst>
      <p:ext uri="{BB962C8B-B14F-4D97-AF65-F5344CB8AC3E}">
        <p14:creationId xmlns:p14="http://schemas.microsoft.com/office/powerpoint/2010/main" val="8699649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pPr algn="ctr"/>
            <a:r>
              <a:rPr lang="id-ID" sz="3600" dirty="0"/>
              <a:t>Pemrograman untuk perangkat bergerak Lanjut</a:t>
            </a:r>
          </a:p>
        </p:txBody>
      </p:sp>
      <p:sp>
        <p:nvSpPr>
          <p:cNvPr id="3" name="Content Placeholder 2"/>
          <p:cNvSpPr>
            <a:spLocks noGrp="1"/>
          </p:cNvSpPr>
          <p:nvPr>
            <p:ph idx="1"/>
          </p:nvPr>
        </p:nvSpPr>
        <p:spPr/>
        <p:txBody>
          <a:bodyPr/>
          <a:lstStyle/>
          <a:p>
            <a:pPr marL="0" indent="0">
              <a:buNone/>
            </a:pPr>
            <a:r>
              <a:rPr lang="id-ID" dirty="0"/>
              <a:t>Mata kuliah diadakan sebanyak 4 SKS:</a:t>
            </a:r>
          </a:p>
          <a:p>
            <a:pPr marL="0" indent="0">
              <a:buNone/>
            </a:pPr>
            <a:endParaRPr lang="id-ID" dirty="0"/>
          </a:p>
          <a:p>
            <a:pPr marL="457200" indent="-457200">
              <a:buFont typeface="+mj-lt"/>
              <a:buAutoNum type="arabicPeriod"/>
            </a:pPr>
            <a:r>
              <a:rPr lang="id-ID" dirty="0">
                <a:sym typeface="Wingdings" panose="05000000000000000000" pitchFamily="2" charset="2"/>
              </a:rPr>
              <a:t>Teori di kelas			</a:t>
            </a:r>
            <a:r>
              <a:rPr lang="id-ID" dirty="0"/>
              <a:t>2 x 50 menit</a:t>
            </a:r>
            <a:endParaRPr lang="id-ID" dirty="0">
              <a:sym typeface="Wingdings" panose="05000000000000000000" pitchFamily="2" charset="2"/>
            </a:endParaRPr>
          </a:p>
          <a:p>
            <a:endParaRPr lang="id-ID" dirty="0">
              <a:sym typeface="Wingdings" panose="05000000000000000000" pitchFamily="2" charset="2"/>
            </a:endParaRPr>
          </a:p>
          <a:p>
            <a:pPr marL="457200" indent="-457200">
              <a:buFont typeface="+mj-lt"/>
              <a:buAutoNum type="arabicPeriod" startAt="2"/>
            </a:pPr>
            <a:r>
              <a:rPr lang="id-ID" dirty="0">
                <a:sym typeface="Wingdings" panose="05000000000000000000" pitchFamily="2" charset="2"/>
              </a:rPr>
              <a:t>Praktikum di lab			4 x 50 menit	</a:t>
            </a:r>
          </a:p>
          <a:p>
            <a:pPr lvl="1"/>
            <a:r>
              <a:rPr lang="id-ID" dirty="0">
                <a:sym typeface="Wingdings" panose="05000000000000000000" pitchFamily="2" charset="2"/>
              </a:rPr>
              <a:t>100 menit : coding bareng + penilaian</a:t>
            </a:r>
          </a:p>
          <a:p>
            <a:pPr lvl="1"/>
            <a:r>
              <a:rPr lang="id-ID" dirty="0">
                <a:sym typeface="Wingdings" panose="05000000000000000000" pitchFamily="2" charset="2"/>
              </a:rPr>
              <a:t>  20 menit : istirahat</a:t>
            </a:r>
          </a:p>
          <a:p>
            <a:pPr lvl="1"/>
            <a:r>
              <a:rPr lang="id-ID" dirty="0">
                <a:sym typeface="Wingdings" panose="05000000000000000000" pitchFamily="2" charset="2"/>
              </a:rPr>
              <a:t>100 menit : pengerjaan tubes kelompok</a:t>
            </a:r>
          </a:p>
          <a:p>
            <a:pPr lvl="1"/>
            <a:endParaRPr lang="id-ID" dirty="0">
              <a:sym typeface="Wingdings" panose="05000000000000000000" pitchFamily="2" charset="2"/>
            </a:endParaRPr>
          </a:p>
          <a:p>
            <a:pPr marL="457200" lvl="1" indent="0">
              <a:buNone/>
            </a:pPr>
            <a:r>
              <a:rPr lang="id-ID" sz="2400" b="1" dirty="0">
                <a:solidFill>
                  <a:schemeClr val="accent1"/>
                </a:solidFill>
                <a:sym typeface="Wingdings" panose="05000000000000000000" pitchFamily="2" charset="2"/>
              </a:rPr>
              <a:t>	  Tidak ada TP dan jurnal  </a:t>
            </a:r>
            <a:endParaRPr lang="id-ID" sz="2400" b="1" dirty="0">
              <a:solidFill>
                <a:schemeClr val="accent1"/>
              </a:solidFill>
            </a:endParaRPr>
          </a:p>
        </p:txBody>
      </p:sp>
    </p:spTree>
    <p:extLst>
      <p:ext uri="{BB962C8B-B14F-4D97-AF65-F5344CB8AC3E}">
        <p14:creationId xmlns:p14="http://schemas.microsoft.com/office/powerpoint/2010/main" val="12988974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id-ID" dirty="0"/>
              <a:t>Silabus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id-ID" dirty="0"/>
              <a:t>Introduction</a:t>
            </a:r>
          </a:p>
          <a:p>
            <a:pPr marL="457200" indent="-457200">
              <a:buFont typeface="+mj-lt"/>
              <a:buAutoNum type="arabicPeriod"/>
            </a:pPr>
            <a:r>
              <a:rPr lang="id-ID" dirty="0"/>
              <a:t>Google Sign-In for Android</a:t>
            </a:r>
          </a:p>
          <a:p>
            <a:pPr marL="457200" indent="-457200">
              <a:buFont typeface="+mj-lt"/>
              <a:buAutoNum type="arabicPeriod"/>
            </a:pPr>
            <a:r>
              <a:rPr lang="id-ID" dirty="0"/>
              <a:t>Version Control for Code</a:t>
            </a:r>
            <a:br>
              <a:rPr lang="id-ID" dirty="0"/>
            </a:br>
            <a:r>
              <a:rPr lang="id-ID" dirty="0"/>
              <a:t>(Github)</a:t>
            </a:r>
          </a:p>
          <a:p>
            <a:pPr marL="457200" indent="-457200">
              <a:buFont typeface="+mj-lt"/>
              <a:buAutoNum type="arabicPeriod"/>
            </a:pPr>
            <a:r>
              <a:rPr lang="id-ID" dirty="0"/>
              <a:t>Firebase Realtime Database 1</a:t>
            </a:r>
            <a:br>
              <a:rPr lang="id-ID" dirty="0"/>
            </a:br>
            <a:r>
              <a:rPr lang="id-ID" dirty="0"/>
              <a:t>(RecyclerView + Custom Dialog)</a:t>
            </a:r>
          </a:p>
          <a:p>
            <a:pPr marL="457200" indent="-457200">
              <a:buFont typeface="+mj-lt"/>
              <a:buAutoNum type="arabicPeriod"/>
            </a:pPr>
            <a:r>
              <a:rPr lang="id-ID" dirty="0"/>
              <a:t>Firebase Realtime Database 2</a:t>
            </a:r>
            <a:br>
              <a:rPr lang="id-ID" dirty="0"/>
            </a:br>
            <a:r>
              <a:rPr lang="id-ID" dirty="0"/>
              <a:t>(Contextual Action Mode)</a:t>
            </a:r>
          </a:p>
          <a:p>
            <a:pPr marL="457200" indent="-457200">
              <a:buFont typeface="+mj-lt"/>
              <a:buAutoNum type="arabicPeriod"/>
            </a:pPr>
            <a:r>
              <a:rPr lang="id-ID" dirty="0"/>
              <a:t>Presentasi Monev Tubes</a:t>
            </a:r>
            <a:br>
              <a:rPr lang="id-ID" dirty="0"/>
            </a:br>
            <a:r>
              <a:rPr lang="id-ID" dirty="0"/>
              <a:t>(Assesment 1)</a:t>
            </a:r>
          </a:p>
        </p:txBody>
      </p:sp>
      <p:sp>
        <p:nvSpPr>
          <p:cNvPr id="4" name="TextBox 3"/>
          <p:cNvSpPr txBox="1"/>
          <p:nvPr/>
        </p:nvSpPr>
        <p:spPr>
          <a:xfrm>
            <a:off x="2855567" y="2194560"/>
            <a:ext cx="3845925" cy="369332"/>
          </a:xfrm>
          <a:prstGeom prst="rect">
            <a:avLst/>
          </a:prstGeom>
          <a:noFill/>
        </p:spPr>
        <p:txBody>
          <a:bodyPr wrap="none" rtlCol="0">
            <a:spAutoFit/>
          </a:bodyPr>
          <a:lstStyle/>
          <a:p>
            <a:r>
              <a:rPr lang="id-ID" b="1" dirty="0">
                <a:solidFill>
                  <a:schemeClr val="accent1"/>
                </a:solidFill>
                <a:sym typeface="Wingdings" panose="05000000000000000000" pitchFamily="2" charset="2"/>
              </a:rPr>
              <a:t> </a:t>
            </a:r>
            <a:r>
              <a:rPr lang="id-ID" b="1" dirty="0">
                <a:solidFill>
                  <a:schemeClr val="accent1"/>
                </a:solidFill>
              </a:rPr>
              <a:t>Kelompok FIX (maks. 3 orang)</a:t>
            </a:r>
          </a:p>
        </p:txBody>
      </p:sp>
      <p:sp>
        <p:nvSpPr>
          <p:cNvPr id="5" name="TextBox 4"/>
          <p:cNvSpPr txBox="1"/>
          <p:nvPr/>
        </p:nvSpPr>
        <p:spPr>
          <a:xfrm>
            <a:off x="4777768" y="2616900"/>
            <a:ext cx="1906291" cy="369332"/>
          </a:xfrm>
          <a:prstGeom prst="rect">
            <a:avLst/>
          </a:prstGeom>
          <a:noFill/>
        </p:spPr>
        <p:txBody>
          <a:bodyPr wrap="none" rtlCol="0">
            <a:spAutoFit/>
          </a:bodyPr>
          <a:lstStyle/>
          <a:p>
            <a:r>
              <a:rPr lang="id-ID" b="1" dirty="0">
                <a:solidFill>
                  <a:schemeClr val="accent1"/>
                </a:solidFill>
                <a:sym typeface="Wingdings" panose="05000000000000000000" pitchFamily="2" charset="2"/>
              </a:rPr>
              <a:t> </a:t>
            </a:r>
            <a:r>
              <a:rPr lang="id-ID" b="1" dirty="0">
                <a:solidFill>
                  <a:schemeClr val="accent1"/>
                </a:solidFill>
              </a:rPr>
              <a:t>Ide tubes FIX</a:t>
            </a:r>
          </a:p>
        </p:txBody>
      </p:sp>
      <p:sp>
        <p:nvSpPr>
          <p:cNvPr id="6" name="TextBox 5"/>
          <p:cNvSpPr txBox="1"/>
          <p:nvPr/>
        </p:nvSpPr>
        <p:spPr>
          <a:xfrm>
            <a:off x="4488789" y="3083635"/>
            <a:ext cx="3970959" cy="646331"/>
          </a:xfrm>
          <a:prstGeom prst="rect">
            <a:avLst/>
          </a:prstGeom>
          <a:noFill/>
        </p:spPr>
        <p:txBody>
          <a:bodyPr wrap="none" rtlCol="0">
            <a:spAutoFit/>
          </a:bodyPr>
          <a:lstStyle/>
          <a:p>
            <a:r>
              <a:rPr lang="id-ID" b="1" dirty="0">
                <a:solidFill>
                  <a:schemeClr val="accent1"/>
                </a:solidFill>
                <a:sym typeface="Wingdings" panose="05000000000000000000" pitchFamily="2" charset="2"/>
              </a:rPr>
              <a:t> </a:t>
            </a:r>
            <a:r>
              <a:rPr lang="id-ID" b="1" dirty="0">
                <a:solidFill>
                  <a:schemeClr val="accent1"/>
                </a:solidFill>
              </a:rPr>
              <a:t>Initial commit. Nama package:</a:t>
            </a:r>
          </a:p>
          <a:p>
            <a:r>
              <a:rPr lang="id-ID" b="1" dirty="0">
                <a:solidFill>
                  <a:schemeClr val="accent1"/>
                </a:solidFill>
              </a:rPr>
              <a:t>    </a:t>
            </a:r>
            <a:r>
              <a:rPr lang="id-ID" sz="1100" b="1" dirty="0">
                <a:solidFill>
                  <a:schemeClr val="accent1"/>
                </a:solidFill>
              </a:rPr>
              <a:t> </a:t>
            </a:r>
            <a:r>
              <a:rPr lang="id-ID" b="1" dirty="0">
                <a:solidFill>
                  <a:schemeClr val="accent1"/>
                </a:solidFill>
              </a:rPr>
              <a:t>org.d3ifcool.namaaplikasi</a:t>
            </a:r>
          </a:p>
        </p:txBody>
      </p:sp>
    </p:spTree>
    <p:extLst>
      <p:ext uri="{BB962C8B-B14F-4D97-AF65-F5344CB8AC3E}">
        <p14:creationId xmlns:p14="http://schemas.microsoft.com/office/powerpoint/2010/main" val="137269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startAt="7"/>
            </a:pPr>
            <a:r>
              <a:rPr lang="id-ID" dirty="0"/>
              <a:t>Fragments</a:t>
            </a:r>
          </a:p>
          <a:p>
            <a:pPr marL="457200" indent="-457200">
              <a:buFont typeface="+mj-lt"/>
              <a:buAutoNum type="arabicPeriod" startAt="7"/>
            </a:pPr>
            <a:r>
              <a:rPr lang="en-US" dirty="0"/>
              <a:t>Firebase Cloud Messaging</a:t>
            </a:r>
            <a:br>
              <a:rPr lang="id-ID" dirty="0"/>
            </a:br>
            <a:r>
              <a:rPr lang="en-US" dirty="0"/>
              <a:t>(Service + </a:t>
            </a:r>
            <a:r>
              <a:rPr lang="en-US" dirty="0" err="1"/>
              <a:t>BroadcastReceiver</a:t>
            </a:r>
            <a:r>
              <a:rPr lang="en-US" dirty="0"/>
              <a:t>)</a:t>
            </a:r>
            <a:endParaRPr lang="id-ID" dirty="0"/>
          </a:p>
          <a:p>
            <a:pPr marL="457200" indent="-457200">
              <a:buFont typeface="+mj-lt"/>
              <a:buAutoNum type="arabicPeriod" startAt="7"/>
            </a:pPr>
            <a:r>
              <a:rPr lang="id-ID" dirty="0"/>
              <a:t>Places</a:t>
            </a:r>
          </a:p>
          <a:p>
            <a:pPr marL="457200" indent="-457200">
              <a:buFont typeface="+mj-lt"/>
              <a:buAutoNum type="arabicPeriod" startAt="7"/>
            </a:pPr>
            <a:r>
              <a:rPr lang="id-ID" dirty="0"/>
              <a:t>Publishing Apps</a:t>
            </a:r>
          </a:p>
          <a:p>
            <a:pPr marL="457200" indent="-457200">
              <a:buFont typeface="+mj-lt"/>
              <a:buAutoNum type="arabicPeriod" startAt="7"/>
            </a:pPr>
            <a:r>
              <a:rPr lang="id-ID" dirty="0"/>
              <a:t>Presentasi Rilis Tubes</a:t>
            </a:r>
            <a:br>
              <a:rPr lang="id-ID" dirty="0"/>
            </a:br>
            <a:r>
              <a:rPr lang="id-ID" dirty="0"/>
              <a:t>(Assesment 2)</a:t>
            </a:r>
          </a:p>
          <a:p>
            <a:endParaRPr lang="id-ID" dirty="0"/>
          </a:p>
        </p:txBody>
      </p:sp>
      <p:sp>
        <p:nvSpPr>
          <p:cNvPr id="4" name="Title 1"/>
          <p:cNvSpPr>
            <a:spLocks noGrp="1"/>
          </p:cNvSpPr>
          <p:nvPr>
            <p:ph type="title"/>
          </p:nvPr>
        </p:nvSpPr>
        <p:spPr>
          <a:xfrm>
            <a:off x="594360" y="764373"/>
            <a:ext cx="7955280" cy="1293028"/>
          </a:xfrm>
        </p:spPr>
        <p:txBody>
          <a:bodyPr/>
          <a:lstStyle/>
          <a:p>
            <a:pPr algn="ctr"/>
            <a:r>
              <a:rPr lang="id-ID" dirty="0"/>
              <a:t>Silabus</a:t>
            </a:r>
          </a:p>
        </p:txBody>
      </p:sp>
      <p:sp>
        <p:nvSpPr>
          <p:cNvPr id="5" name="TextBox 4"/>
          <p:cNvSpPr txBox="1"/>
          <p:nvPr/>
        </p:nvSpPr>
        <p:spPr>
          <a:xfrm>
            <a:off x="2603779" y="2194560"/>
            <a:ext cx="4451860" cy="369332"/>
          </a:xfrm>
          <a:prstGeom prst="rect">
            <a:avLst/>
          </a:prstGeom>
          <a:noFill/>
        </p:spPr>
        <p:txBody>
          <a:bodyPr wrap="none" rtlCol="0">
            <a:spAutoFit/>
          </a:bodyPr>
          <a:lstStyle/>
          <a:p>
            <a:r>
              <a:rPr lang="id-ID" b="1" dirty="0">
                <a:solidFill>
                  <a:schemeClr val="accent1"/>
                </a:solidFill>
                <a:sym typeface="Wingdings" panose="05000000000000000000" pitchFamily="2" charset="2"/>
              </a:rPr>
              <a:t> </a:t>
            </a:r>
            <a:r>
              <a:rPr lang="id-ID" b="1" dirty="0">
                <a:solidFill>
                  <a:schemeClr val="accent1"/>
                </a:solidFill>
              </a:rPr>
              <a:t>Pemberian ijin akses Play Store D3IF</a:t>
            </a:r>
          </a:p>
        </p:txBody>
      </p:sp>
      <p:sp>
        <p:nvSpPr>
          <p:cNvPr id="6" name="TextBox 5"/>
          <p:cNvSpPr txBox="1"/>
          <p:nvPr/>
        </p:nvSpPr>
        <p:spPr>
          <a:xfrm>
            <a:off x="3299518" y="3793508"/>
            <a:ext cx="4525598" cy="369332"/>
          </a:xfrm>
          <a:prstGeom prst="rect">
            <a:avLst/>
          </a:prstGeom>
          <a:noFill/>
        </p:spPr>
        <p:txBody>
          <a:bodyPr wrap="none" rtlCol="0">
            <a:spAutoFit/>
          </a:bodyPr>
          <a:lstStyle/>
          <a:p>
            <a:r>
              <a:rPr lang="id-ID" b="1" dirty="0">
                <a:solidFill>
                  <a:schemeClr val="accent1"/>
                </a:solidFill>
                <a:sym typeface="Wingdings" panose="05000000000000000000" pitchFamily="2" charset="2"/>
              </a:rPr>
              <a:t> Deadline u</a:t>
            </a:r>
            <a:r>
              <a:rPr lang="id-ID" b="1" dirty="0">
                <a:solidFill>
                  <a:schemeClr val="accent1"/>
                </a:solidFill>
              </a:rPr>
              <a:t>pload tubes ke Play Store</a:t>
            </a:r>
          </a:p>
        </p:txBody>
      </p:sp>
      <p:sp>
        <p:nvSpPr>
          <p:cNvPr id="7" name="TextBox 6"/>
          <p:cNvSpPr txBox="1"/>
          <p:nvPr/>
        </p:nvSpPr>
        <p:spPr>
          <a:xfrm>
            <a:off x="3014597" y="4526942"/>
            <a:ext cx="4652236" cy="646331"/>
          </a:xfrm>
          <a:prstGeom prst="rect">
            <a:avLst/>
          </a:prstGeom>
          <a:noFill/>
        </p:spPr>
        <p:txBody>
          <a:bodyPr wrap="none" rtlCol="0">
            <a:spAutoFit/>
          </a:bodyPr>
          <a:lstStyle/>
          <a:p>
            <a:r>
              <a:rPr lang="id-ID" b="1" dirty="0">
                <a:solidFill>
                  <a:schemeClr val="accent1"/>
                </a:solidFill>
                <a:sym typeface="Wingdings" panose="05000000000000000000" pitchFamily="2" charset="2"/>
              </a:rPr>
              <a:t> </a:t>
            </a:r>
            <a:r>
              <a:rPr lang="id-ID" b="1" dirty="0">
                <a:solidFill>
                  <a:schemeClr val="accent1"/>
                </a:solidFill>
              </a:rPr>
              <a:t>Presentasi aplikasi yang di Play Store,</a:t>
            </a:r>
            <a:br>
              <a:rPr lang="id-ID" b="1" dirty="0">
                <a:solidFill>
                  <a:schemeClr val="accent1"/>
                </a:solidFill>
              </a:rPr>
            </a:br>
            <a:r>
              <a:rPr lang="id-ID" b="1" dirty="0">
                <a:solidFill>
                  <a:schemeClr val="accent1"/>
                </a:solidFill>
              </a:rPr>
              <a:t>    </a:t>
            </a:r>
            <a:r>
              <a:rPr lang="id-ID" sz="1200" b="1" dirty="0">
                <a:solidFill>
                  <a:schemeClr val="accent1"/>
                </a:solidFill>
              </a:rPr>
              <a:t> </a:t>
            </a:r>
            <a:r>
              <a:rPr lang="id-ID" b="1" dirty="0">
                <a:solidFill>
                  <a:schemeClr val="accent1"/>
                </a:solidFill>
              </a:rPr>
              <a:t>menggunakan handphone + tablet</a:t>
            </a:r>
          </a:p>
        </p:txBody>
      </p:sp>
    </p:spTree>
    <p:extLst>
      <p:ext uri="{BB962C8B-B14F-4D97-AF65-F5344CB8AC3E}">
        <p14:creationId xmlns:p14="http://schemas.microsoft.com/office/powerpoint/2010/main" val="3708318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startAt="12"/>
            </a:pPr>
            <a:r>
              <a:rPr lang="id-ID" dirty="0"/>
              <a:t>Libraries</a:t>
            </a:r>
          </a:p>
          <a:p>
            <a:pPr marL="457200" indent="-457200">
              <a:buFont typeface="+mj-lt"/>
              <a:buAutoNum type="arabicPeriod" startAt="12"/>
            </a:pPr>
            <a:r>
              <a:rPr lang="id-ID" dirty="0"/>
              <a:t>Media Playback</a:t>
            </a:r>
          </a:p>
          <a:p>
            <a:pPr marL="457200" indent="-457200">
              <a:buFont typeface="+mj-lt"/>
              <a:buAutoNum type="arabicPeriod" startAt="12"/>
            </a:pPr>
            <a:r>
              <a:rPr lang="id-ID" dirty="0"/>
              <a:t>Widgets</a:t>
            </a:r>
          </a:p>
          <a:p>
            <a:pPr marL="457200" indent="-457200">
              <a:buFont typeface="+mj-lt"/>
              <a:buAutoNum type="arabicPeriod" startAt="12"/>
            </a:pPr>
            <a:r>
              <a:rPr lang="id-ID" dirty="0"/>
              <a:t>Espresso</a:t>
            </a:r>
          </a:p>
          <a:p>
            <a:pPr marL="457200" indent="-457200">
              <a:buFont typeface="+mj-lt"/>
              <a:buAutoNum type="arabicPeriod" startAt="12"/>
            </a:pPr>
            <a:r>
              <a:rPr lang="id-ID" dirty="0"/>
              <a:t>Presentasi Final Tubes</a:t>
            </a:r>
            <a:br>
              <a:rPr lang="id-ID" dirty="0"/>
            </a:br>
            <a:r>
              <a:rPr lang="id-ID" dirty="0"/>
              <a:t>(Assesment 3)</a:t>
            </a:r>
          </a:p>
        </p:txBody>
      </p:sp>
      <p:sp>
        <p:nvSpPr>
          <p:cNvPr id="4" name="Title 1"/>
          <p:cNvSpPr>
            <a:spLocks noGrp="1"/>
          </p:cNvSpPr>
          <p:nvPr>
            <p:ph type="title"/>
          </p:nvPr>
        </p:nvSpPr>
        <p:spPr>
          <a:xfrm>
            <a:off x="594360" y="764373"/>
            <a:ext cx="7955280" cy="1293028"/>
          </a:xfrm>
        </p:spPr>
        <p:txBody>
          <a:bodyPr/>
          <a:lstStyle/>
          <a:p>
            <a:pPr algn="ctr"/>
            <a:r>
              <a:rPr lang="id-ID" dirty="0"/>
              <a:t>Silabus</a:t>
            </a:r>
          </a:p>
        </p:txBody>
      </p:sp>
      <p:sp>
        <p:nvSpPr>
          <p:cNvPr id="5" name="TextBox 4"/>
          <p:cNvSpPr txBox="1"/>
          <p:nvPr/>
        </p:nvSpPr>
        <p:spPr>
          <a:xfrm>
            <a:off x="4998057" y="2951827"/>
            <a:ext cx="3551583" cy="2554545"/>
          </a:xfrm>
          <a:prstGeom prst="rect">
            <a:avLst/>
          </a:prstGeom>
          <a:noFill/>
        </p:spPr>
        <p:txBody>
          <a:bodyPr wrap="square" rtlCol="0">
            <a:spAutoFit/>
          </a:bodyPr>
          <a:lstStyle/>
          <a:p>
            <a:r>
              <a:rPr lang="id-ID" sz="2000" dirty="0">
                <a:solidFill>
                  <a:schemeClr val="accent1"/>
                </a:solidFill>
                <a:sym typeface="Wingdings" panose="05000000000000000000" pitchFamily="2" charset="2"/>
              </a:rPr>
              <a:t>Assessment 3 berdasarkan statistik dari Play Store: </a:t>
            </a:r>
          </a:p>
          <a:p>
            <a:pPr marL="285750" indent="-285750">
              <a:buFont typeface="Arial" panose="020B0604020202020204" pitchFamily="34" charset="0"/>
              <a:buChar char="•"/>
            </a:pPr>
            <a:r>
              <a:rPr lang="id-ID" sz="2000" dirty="0">
                <a:solidFill>
                  <a:schemeClr val="accent1"/>
                </a:solidFill>
                <a:sym typeface="Wingdings" panose="05000000000000000000" pitchFamily="2" charset="2"/>
              </a:rPr>
              <a:t>total install</a:t>
            </a:r>
          </a:p>
          <a:p>
            <a:pPr marL="285750" indent="-285750">
              <a:buFont typeface="Arial" panose="020B0604020202020204" pitchFamily="34" charset="0"/>
              <a:buChar char="•"/>
            </a:pPr>
            <a:r>
              <a:rPr lang="id-ID" sz="2000" dirty="0">
                <a:solidFill>
                  <a:schemeClr val="accent1"/>
                </a:solidFill>
                <a:sym typeface="Wingdings" panose="05000000000000000000" pitchFamily="2" charset="2"/>
              </a:rPr>
              <a:t>rasio pengguna aktif</a:t>
            </a:r>
          </a:p>
          <a:p>
            <a:pPr marL="285750" indent="-285750">
              <a:buFont typeface="Arial" panose="020B0604020202020204" pitchFamily="34" charset="0"/>
              <a:buChar char="•"/>
            </a:pPr>
            <a:r>
              <a:rPr lang="id-ID" sz="2000" dirty="0">
                <a:solidFill>
                  <a:schemeClr val="accent1"/>
                </a:solidFill>
                <a:sym typeface="Wingdings" panose="05000000000000000000" pitchFamily="2" charset="2"/>
              </a:rPr>
              <a:t>jumlah rating</a:t>
            </a:r>
          </a:p>
          <a:p>
            <a:pPr marL="285750" indent="-285750">
              <a:buFont typeface="Arial" panose="020B0604020202020204" pitchFamily="34" charset="0"/>
              <a:buChar char="•"/>
            </a:pPr>
            <a:r>
              <a:rPr lang="id-ID" sz="2000" dirty="0">
                <a:solidFill>
                  <a:schemeClr val="accent1"/>
                </a:solidFill>
                <a:sym typeface="Wingdings" panose="05000000000000000000" pitchFamily="2" charset="2"/>
              </a:rPr>
              <a:t>review dari masyarakat</a:t>
            </a:r>
          </a:p>
          <a:p>
            <a:pPr marL="285750" indent="-285750">
              <a:buFont typeface="Arial" panose="020B0604020202020204" pitchFamily="34" charset="0"/>
              <a:buChar char="•"/>
            </a:pPr>
            <a:r>
              <a:rPr lang="id-ID" sz="2000" dirty="0">
                <a:solidFill>
                  <a:schemeClr val="accent1"/>
                </a:solidFill>
                <a:sym typeface="Wingdings" panose="05000000000000000000" pitchFamily="2" charset="2"/>
              </a:rPr>
              <a:t>peringkat di Play Store</a:t>
            </a:r>
          </a:p>
          <a:p>
            <a:pPr marL="285750" indent="-285750">
              <a:buFont typeface="Arial" panose="020B0604020202020204" pitchFamily="34" charset="0"/>
              <a:buChar char="•"/>
            </a:pPr>
            <a:r>
              <a:rPr lang="id-ID" sz="2000" dirty="0">
                <a:solidFill>
                  <a:schemeClr val="accent1"/>
                </a:solidFill>
                <a:sym typeface="Wingdings" panose="05000000000000000000" pitchFamily="2" charset="2"/>
              </a:rPr>
              <a:t>dan lain-lain..</a:t>
            </a:r>
            <a:endParaRPr lang="en-US" sz="2000" dirty="0">
              <a:solidFill>
                <a:schemeClr val="accent1"/>
              </a:solidFill>
              <a:sym typeface="Wingdings" panose="05000000000000000000" pitchFamily="2" charset="2"/>
            </a:endParaRPr>
          </a:p>
        </p:txBody>
      </p:sp>
    </p:spTree>
    <p:extLst>
      <p:ext uri="{BB962C8B-B14F-4D97-AF65-F5344CB8AC3E}">
        <p14:creationId xmlns:p14="http://schemas.microsoft.com/office/powerpoint/2010/main" val="1211454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dirty="0" err="1"/>
              <a:t>Komponen</a:t>
            </a:r>
            <a:r>
              <a:rPr lang="en-US" dirty="0"/>
              <a:t> </a:t>
            </a:r>
            <a:r>
              <a:rPr lang="en-US" dirty="0" err="1"/>
              <a:t>penilaian</a:t>
            </a:r>
            <a:endParaRPr lang="id-ID" dirty="0"/>
          </a:p>
        </p:txBody>
      </p:sp>
      <p:sp>
        <p:nvSpPr>
          <p:cNvPr id="3" name="Content Placeholder 2"/>
          <p:cNvSpPr>
            <a:spLocks noGrp="1"/>
          </p:cNvSpPr>
          <p:nvPr>
            <p:ph idx="1"/>
          </p:nvPr>
        </p:nvSpPr>
        <p:spPr/>
        <p:txBody>
          <a:bodyPr>
            <a:normAutofit/>
          </a:bodyPr>
          <a:lstStyle/>
          <a:p>
            <a:pPr marL="457189" indent="-457189">
              <a:buFont typeface="+mj-lt"/>
              <a:buAutoNum type="arabicPeriod"/>
            </a:pPr>
            <a:r>
              <a:rPr lang="id-ID" dirty="0">
                <a:sym typeface="Wingdings" panose="05000000000000000000" pitchFamily="2" charset="2"/>
              </a:rPr>
              <a:t>Praktikum						</a:t>
            </a:r>
            <a:r>
              <a:rPr lang="id-ID" b="1" dirty="0">
                <a:sym typeface="Wingdings" panose="05000000000000000000" pitchFamily="2" charset="2"/>
              </a:rPr>
              <a:t>20%</a:t>
            </a:r>
          </a:p>
          <a:p>
            <a:pPr lvl="1"/>
            <a:r>
              <a:rPr lang="id-ID" dirty="0">
                <a:sym typeface="Wingdings" panose="05000000000000000000" pitchFamily="2" charset="2"/>
              </a:rPr>
              <a:t>Penilaian coding bareng: 90, 70, 40, 0</a:t>
            </a:r>
          </a:p>
          <a:p>
            <a:pPr lvl="1"/>
            <a:r>
              <a:rPr lang="id-ID" dirty="0">
                <a:sym typeface="Wingdings" panose="05000000000000000000" pitchFamily="2" charset="2"/>
              </a:rPr>
              <a:t>Logbook tugas besar wajib dikumpul</a:t>
            </a:r>
            <a:br>
              <a:rPr lang="id-ID" dirty="0">
                <a:sym typeface="Wingdings" panose="05000000000000000000" pitchFamily="2" charset="2"/>
              </a:rPr>
            </a:br>
            <a:r>
              <a:rPr lang="id-ID" dirty="0">
                <a:sym typeface="Wingdings" panose="05000000000000000000" pitchFamily="2" charset="2"/>
              </a:rPr>
              <a:t>sebelum coding bareng</a:t>
            </a:r>
          </a:p>
          <a:p>
            <a:pPr marL="457189" indent="-457189">
              <a:buFont typeface="+mj-lt"/>
              <a:buAutoNum type="arabicPeriod"/>
            </a:pPr>
            <a:endParaRPr lang="id-ID" dirty="0">
              <a:sym typeface="Wingdings" panose="05000000000000000000" pitchFamily="2" charset="2"/>
            </a:endParaRPr>
          </a:p>
          <a:p>
            <a:pPr marL="457189" indent="-457189">
              <a:buFont typeface="+mj-lt"/>
              <a:buAutoNum type="arabicPeriod"/>
            </a:pPr>
            <a:r>
              <a:rPr lang="en-US" dirty="0">
                <a:sym typeface="Wingdings" panose="05000000000000000000" pitchFamily="2" charset="2"/>
              </a:rPr>
              <a:t>Assessment 1 (</a:t>
            </a:r>
            <a:r>
              <a:rPr lang="id-ID" dirty="0">
                <a:sym typeface="Wingdings" panose="05000000000000000000" pitchFamily="2" charset="2"/>
              </a:rPr>
              <a:t>minggu ke-6</a:t>
            </a:r>
            <a:r>
              <a:rPr lang="en-US" dirty="0">
                <a:sym typeface="Wingdings" panose="05000000000000000000" pitchFamily="2" charset="2"/>
              </a:rPr>
              <a:t>) 	</a:t>
            </a:r>
            <a:r>
              <a:rPr lang="id-ID" dirty="0">
                <a:sym typeface="Wingdings" panose="05000000000000000000" pitchFamily="2" charset="2"/>
              </a:rPr>
              <a:t>		</a:t>
            </a:r>
            <a:r>
              <a:rPr lang="id-ID" b="1" dirty="0">
                <a:sym typeface="Wingdings" panose="05000000000000000000" pitchFamily="2" charset="2"/>
              </a:rPr>
              <a:t>25</a:t>
            </a:r>
            <a:r>
              <a:rPr lang="en-US" b="1" dirty="0">
                <a:sym typeface="Wingdings" panose="05000000000000000000" pitchFamily="2" charset="2"/>
              </a:rPr>
              <a:t>%</a:t>
            </a:r>
          </a:p>
          <a:p>
            <a:pPr marL="457200" indent="-457200">
              <a:buFont typeface="+mj-lt"/>
              <a:buAutoNum type="arabicPeriod"/>
            </a:pPr>
            <a:endParaRPr lang="id-ID" dirty="0">
              <a:sym typeface="Wingdings" panose="05000000000000000000" pitchFamily="2" charset="2"/>
            </a:endParaRPr>
          </a:p>
          <a:p>
            <a:pPr marL="457189" indent="-457189">
              <a:buFont typeface="+mj-lt"/>
              <a:buAutoNum type="arabicPeriod"/>
            </a:pPr>
            <a:r>
              <a:rPr lang="en-US" dirty="0">
                <a:sym typeface="Wingdings" panose="05000000000000000000" pitchFamily="2" charset="2"/>
              </a:rPr>
              <a:t>Assessment </a:t>
            </a:r>
            <a:r>
              <a:rPr lang="id-ID" dirty="0">
                <a:sym typeface="Wingdings" panose="05000000000000000000" pitchFamily="2" charset="2"/>
              </a:rPr>
              <a:t>2</a:t>
            </a:r>
            <a:r>
              <a:rPr lang="en-US" dirty="0">
                <a:sym typeface="Wingdings" panose="05000000000000000000" pitchFamily="2" charset="2"/>
              </a:rPr>
              <a:t> (</a:t>
            </a:r>
            <a:r>
              <a:rPr lang="id-ID" dirty="0">
                <a:sym typeface="Wingdings" panose="05000000000000000000" pitchFamily="2" charset="2"/>
              </a:rPr>
              <a:t>minggu ke-11</a:t>
            </a:r>
            <a:r>
              <a:rPr lang="en-US" dirty="0">
                <a:sym typeface="Wingdings" panose="05000000000000000000" pitchFamily="2" charset="2"/>
              </a:rPr>
              <a:t>) 	</a:t>
            </a:r>
            <a:r>
              <a:rPr lang="id-ID" dirty="0">
                <a:sym typeface="Wingdings" panose="05000000000000000000" pitchFamily="2" charset="2"/>
              </a:rPr>
              <a:t>		</a:t>
            </a:r>
            <a:r>
              <a:rPr lang="id-ID" b="1" dirty="0">
                <a:sym typeface="Wingdings" panose="05000000000000000000" pitchFamily="2" charset="2"/>
              </a:rPr>
              <a:t>25</a:t>
            </a:r>
            <a:r>
              <a:rPr lang="en-US" b="1" dirty="0">
                <a:sym typeface="Wingdings" panose="05000000000000000000" pitchFamily="2" charset="2"/>
              </a:rPr>
              <a:t>%</a:t>
            </a:r>
          </a:p>
          <a:p>
            <a:pPr marL="457189" indent="-457189">
              <a:buFont typeface="+mj-lt"/>
              <a:buAutoNum type="arabicPeriod"/>
            </a:pPr>
            <a:endParaRPr lang="en-US" dirty="0">
              <a:sym typeface="Wingdings" panose="05000000000000000000" pitchFamily="2" charset="2"/>
            </a:endParaRPr>
          </a:p>
          <a:p>
            <a:pPr marL="457189" indent="-457189">
              <a:buFont typeface="+mj-lt"/>
              <a:buAutoNum type="arabicPeriod"/>
            </a:pPr>
            <a:r>
              <a:rPr lang="en-US" dirty="0">
                <a:sym typeface="Wingdings" panose="05000000000000000000" pitchFamily="2" charset="2"/>
              </a:rPr>
              <a:t>Assessment </a:t>
            </a:r>
            <a:r>
              <a:rPr lang="id-ID" dirty="0">
                <a:sym typeface="Wingdings" panose="05000000000000000000" pitchFamily="2" charset="2"/>
              </a:rPr>
              <a:t>3</a:t>
            </a:r>
            <a:r>
              <a:rPr lang="en-US" dirty="0">
                <a:sym typeface="Wingdings" panose="05000000000000000000" pitchFamily="2" charset="2"/>
              </a:rPr>
              <a:t> (</a:t>
            </a:r>
            <a:r>
              <a:rPr lang="id-ID" dirty="0">
                <a:sym typeface="Wingdings" panose="05000000000000000000" pitchFamily="2" charset="2"/>
              </a:rPr>
              <a:t>minggu ke-16</a:t>
            </a:r>
            <a:r>
              <a:rPr lang="en-US" dirty="0">
                <a:sym typeface="Wingdings" panose="05000000000000000000" pitchFamily="2" charset="2"/>
              </a:rPr>
              <a:t>)	</a:t>
            </a:r>
            <a:r>
              <a:rPr lang="id-ID" dirty="0">
                <a:sym typeface="Wingdings" panose="05000000000000000000" pitchFamily="2" charset="2"/>
              </a:rPr>
              <a:t>		</a:t>
            </a:r>
            <a:r>
              <a:rPr lang="id-ID" b="1" dirty="0">
                <a:sym typeface="Wingdings" panose="05000000000000000000" pitchFamily="2" charset="2"/>
              </a:rPr>
              <a:t>3</a:t>
            </a:r>
            <a:r>
              <a:rPr lang="en-US" b="1" dirty="0">
                <a:sym typeface="Wingdings" panose="05000000000000000000" pitchFamily="2" charset="2"/>
              </a:rPr>
              <a:t>0%</a:t>
            </a:r>
            <a:endParaRPr lang="id-ID" b="1" dirty="0">
              <a:sym typeface="Wingdings" panose="05000000000000000000" pitchFamily="2" charset="2"/>
            </a:endParaRPr>
          </a:p>
        </p:txBody>
      </p:sp>
    </p:spTree>
    <p:extLst>
      <p:ext uri="{BB962C8B-B14F-4D97-AF65-F5344CB8AC3E}">
        <p14:creationId xmlns:p14="http://schemas.microsoft.com/office/powerpoint/2010/main" val="20354100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pPr algn="ctr"/>
            <a:r>
              <a:rPr lang="id-ID" sz="3600" dirty="0"/>
              <a:t>Penilaian Individu &amp; Kelompok</a:t>
            </a:r>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594360" y="2194560"/>
            <a:ext cx="7955280" cy="4069080"/>
          </a:xfrm>
          <a:prstGeom prst="rect">
            <a:avLst/>
          </a:prstGeom>
        </p:spPr>
      </p:pic>
    </p:spTree>
    <p:extLst>
      <p:ext uri="{BB962C8B-B14F-4D97-AF65-F5344CB8AC3E}">
        <p14:creationId xmlns:p14="http://schemas.microsoft.com/office/powerpoint/2010/main" val="248027976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pPr algn="ctr"/>
            <a:r>
              <a:rPr lang="id-ID" sz="3600" dirty="0"/>
              <a:t>Pemrograman untuk perangkat bergerak</a:t>
            </a:r>
          </a:p>
        </p:txBody>
      </p:sp>
      <p:sp>
        <p:nvSpPr>
          <p:cNvPr id="3" name="Content Placeholder 2"/>
          <p:cNvSpPr>
            <a:spLocks noGrp="1"/>
          </p:cNvSpPr>
          <p:nvPr>
            <p:ph idx="1"/>
          </p:nvPr>
        </p:nvSpPr>
        <p:spPr>
          <a:xfrm>
            <a:off x="3458817" y="2194560"/>
            <a:ext cx="5090822" cy="4069080"/>
          </a:xfrm>
        </p:spPr>
        <p:txBody>
          <a:bodyPr>
            <a:normAutofit/>
          </a:bodyPr>
          <a:lstStyle/>
          <a:p>
            <a:r>
              <a:rPr lang="id-ID" dirty="0"/>
              <a:t>Satu-satunya mata kuliah yang diselenggarakan 2 semester: dasar &amp; lanjut.</a:t>
            </a:r>
          </a:p>
          <a:p>
            <a:endParaRPr lang="id-ID" dirty="0"/>
          </a:p>
          <a:p>
            <a:r>
              <a:rPr lang="id-ID" dirty="0"/>
              <a:t>Mata kuliah inti untuk mencapai profil lulusan prodi D3IF:  interactive mobile programmer.</a:t>
            </a:r>
          </a:p>
          <a:p>
            <a:endParaRPr lang="id-ID" dirty="0"/>
          </a:p>
          <a:p>
            <a:r>
              <a:rPr lang="id-ID" dirty="0"/>
              <a:t>Selesai kuliah diharapkan dapat lulus sertifikasi: Associate Android Developer Certification</a:t>
            </a:r>
          </a:p>
        </p:txBody>
      </p:sp>
      <p:pic>
        <p:nvPicPr>
          <p:cNvPr id="5124" name="Picture 4" descr="http://coresolutionsandservices.com/wp-content/uploads/2016/05/somap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2194560"/>
            <a:ext cx="2513220" cy="40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95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fontScale="90000"/>
          </a:bodyPr>
          <a:lstStyle/>
          <a:p>
            <a:pPr algn="ctr"/>
            <a:r>
              <a:rPr lang="id-ID" sz="4400" dirty="0"/>
              <a:t>Road to AADC</a:t>
            </a:r>
            <a:br>
              <a:rPr lang="id-ID" sz="4400" dirty="0"/>
            </a:br>
            <a:r>
              <a:rPr lang="id-ID" sz="2700" dirty="0"/>
              <a:t>Associate Android Developer Certification</a:t>
            </a:r>
          </a:p>
        </p:txBody>
      </p:sp>
      <p:sp>
        <p:nvSpPr>
          <p:cNvPr id="6" name="Freeform: Shape 5"/>
          <p:cNvSpPr/>
          <p:nvPr/>
        </p:nvSpPr>
        <p:spPr>
          <a:xfrm>
            <a:off x="595608"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62954" rIns="62954" bIns="347601" numCol="1" spcCol="1270" anchor="t" anchorCtr="0">
            <a:noAutofit/>
          </a:bodyPr>
          <a:lstStyle/>
          <a:p>
            <a:pPr marL="171450" lvl="1" indent="-171450" algn="l" defTabSz="755650">
              <a:lnSpc>
                <a:spcPct val="90000"/>
              </a:lnSpc>
              <a:spcBef>
                <a:spcPct val="0"/>
              </a:spcBef>
              <a:spcAft>
                <a:spcPct val="15000"/>
              </a:spcAft>
              <a:buNone/>
            </a:pPr>
            <a:endParaRPr lang="en-US" sz="1700" kern="1200" dirty="0"/>
          </a:p>
          <a:p>
            <a:pPr marL="171450" lvl="1" indent="-171450" algn="l" defTabSz="755650">
              <a:lnSpc>
                <a:spcPct val="90000"/>
              </a:lnSpc>
              <a:spcBef>
                <a:spcPct val="0"/>
              </a:spcBef>
              <a:spcAft>
                <a:spcPct val="15000"/>
              </a:spcAft>
              <a:buNone/>
            </a:pPr>
            <a:r>
              <a:rPr lang="id-ID" sz="1700" kern="1200" dirty="0"/>
              <a:t>Membangun fondasi</a:t>
            </a:r>
            <a:endParaRPr lang="en-US" sz="1700" kern="1200" dirty="0"/>
          </a:p>
        </p:txBody>
      </p:sp>
      <p:sp>
        <p:nvSpPr>
          <p:cNvPr id="8" name="Shape 7"/>
          <p:cNvSpPr/>
          <p:nvPr/>
        </p:nvSpPr>
        <p:spPr>
          <a:xfrm>
            <a:off x="1501236" y="4280844"/>
            <a:ext cx="1773182" cy="1773182"/>
          </a:xfrm>
          <a:prstGeom prst="leftCircularArrow">
            <a:avLst>
              <a:gd name="adj1" fmla="val 3138"/>
              <a:gd name="adj2" fmla="val 386015"/>
              <a:gd name="adj3" fmla="val 2161526"/>
              <a:gd name="adj4" fmla="val 9024489"/>
              <a:gd name="adj5" fmla="val 36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Freeform: Shape 8"/>
          <p:cNvSpPr/>
          <p:nvPr/>
        </p:nvSpPr>
        <p:spPr>
          <a:xfrm>
            <a:off x="953503" y="5006191"/>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dirty="0"/>
              <a:t>Mobpro Dasar</a:t>
            </a:r>
            <a:endParaRPr lang="en-US" sz="1700" kern="1200" dirty="0"/>
          </a:p>
        </p:txBody>
      </p:sp>
      <p:sp>
        <p:nvSpPr>
          <p:cNvPr id="10" name="Freeform: Shape 9"/>
          <p:cNvSpPr/>
          <p:nvPr/>
        </p:nvSpPr>
        <p:spPr>
          <a:xfrm>
            <a:off x="2650044"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347600" rIns="62954" bIns="62955" numCol="1" spcCol="1270" anchor="t" anchorCtr="0">
            <a:noAutofit/>
          </a:bodyPr>
          <a:lstStyle/>
          <a:p>
            <a:pPr marL="171450" lvl="1" indent="-171450" algn="l" defTabSz="755650">
              <a:lnSpc>
                <a:spcPct val="90000"/>
              </a:lnSpc>
              <a:spcBef>
                <a:spcPct val="0"/>
              </a:spcBef>
              <a:spcAft>
                <a:spcPct val="15000"/>
              </a:spcAft>
              <a:buNone/>
            </a:pPr>
            <a:endParaRPr lang="en-US" sz="1700" kern="1200" dirty="0"/>
          </a:p>
          <a:p>
            <a:pPr marL="171450" lvl="1" indent="-171450" algn="l" defTabSz="755650">
              <a:lnSpc>
                <a:spcPct val="90000"/>
              </a:lnSpc>
              <a:spcBef>
                <a:spcPct val="0"/>
              </a:spcBef>
              <a:spcAft>
                <a:spcPct val="15000"/>
              </a:spcAft>
              <a:buNone/>
            </a:pPr>
            <a:r>
              <a:rPr lang="id-ID" sz="1700" kern="1200" dirty="0"/>
              <a:t>Membangun portofolio</a:t>
            </a:r>
            <a:endParaRPr lang="en-US" sz="1700" kern="1200" dirty="0"/>
          </a:p>
        </p:txBody>
      </p:sp>
      <p:sp>
        <p:nvSpPr>
          <p:cNvPr id="11" name="Arrow: Circular 10"/>
          <p:cNvSpPr/>
          <p:nvPr/>
        </p:nvSpPr>
        <p:spPr>
          <a:xfrm>
            <a:off x="3542250" y="3147215"/>
            <a:ext cx="1978972" cy="1978972"/>
          </a:xfrm>
          <a:prstGeom prst="circularArrow">
            <a:avLst>
              <a:gd name="adj1" fmla="val 2812"/>
              <a:gd name="adj2" fmla="val 343233"/>
              <a:gd name="adj3" fmla="val 19481257"/>
              <a:gd name="adj4" fmla="val 12575511"/>
              <a:gd name="adj5" fmla="val 328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Freeform: Shape 11"/>
          <p:cNvSpPr/>
          <p:nvPr/>
        </p:nvSpPr>
        <p:spPr>
          <a:xfrm>
            <a:off x="3007939" y="3677842"/>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dirty="0"/>
              <a:t>Mobpro Lanjut</a:t>
            </a:r>
            <a:endParaRPr lang="en-US" sz="1700" kern="1200" dirty="0"/>
          </a:p>
        </p:txBody>
      </p:sp>
      <p:sp>
        <p:nvSpPr>
          <p:cNvPr id="13" name="Freeform: Shape 12"/>
          <p:cNvSpPr/>
          <p:nvPr/>
        </p:nvSpPr>
        <p:spPr>
          <a:xfrm>
            <a:off x="4704479"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62954" rIns="62954" bIns="347601" numCol="1" spcCol="1270" anchor="t" anchorCtr="0">
            <a:noAutofit/>
          </a:bodyPr>
          <a:lstStyle/>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None/>
            </a:pPr>
            <a:r>
              <a:rPr lang="id-ID" sz="1700" kern="1200" dirty="0"/>
              <a:t>Pengalaman dan uang</a:t>
            </a:r>
            <a:endParaRPr lang="en-US" sz="1700" kern="1200" dirty="0"/>
          </a:p>
        </p:txBody>
      </p:sp>
      <p:sp>
        <p:nvSpPr>
          <p:cNvPr id="14" name="Shape 13"/>
          <p:cNvSpPr/>
          <p:nvPr/>
        </p:nvSpPr>
        <p:spPr>
          <a:xfrm>
            <a:off x="5610107" y="4280844"/>
            <a:ext cx="1773182" cy="1773182"/>
          </a:xfrm>
          <a:prstGeom prst="leftCircularArrow">
            <a:avLst>
              <a:gd name="adj1" fmla="val 3138"/>
              <a:gd name="adj2" fmla="val 386015"/>
              <a:gd name="adj3" fmla="val 2161526"/>
              <a:gd name="adj4" fmla="val 9024489"/>
              <a:gd name="adj5" fmla="val 366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Freeform: Shape 14"/>
          <p:cNvSpPr/>
          <p:nvPr/>
        </p:nvSpPr>
        <p:spPr>
          <a:xfrm>
            <a:off x="5062374" y="5006191"/>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a:t>Magang</a:t>
            </a:r>
            <a:endParaRPr lang="en-US" sz="1700" kern="1200" dirty="0"/>
          </a:p>
        </p:txBody>
      </p:sp>
      <p:sp>
        <p:nvSpPr>
          <p:cNvPr id="16" name="Freeform: Shape 15"/>
          <p:cNvSpPr/>
          <p:nvPr/>
        </p:nvSpPr>
        <p:spPr>
          <a:xfrm>
            <a:off x="6758915" y="3962488"/>
            <a:ext cx="1610528" cy="1328349"/>
          </a:xfrm>
          <a:custGeom>
            <a:avLst/>
            <a:gdLst>
              <a:gd name="connsiteX0" fmla="*/ 0 w 1610528"/>
              <a:gd name="connsiteY0" fmla="*/ 132835 h 1328349"/>
              <a:gd name="connsiteX1" fmla="*/ 132835 w 1610528"/>
              <a:gd name="connsiteY1" fmla="*/ 0 h 1328349"/>
              <a:gd name="connsiteX2" fmla="*/ 1477693 w 1610528"/>
              <a:gd name="connsiteY2" fmla="*/ 0 h 1328349"/>
              <a:gd name="connsiteX3" fmla="*/ 1610528 w 1610528"/>
              <a:gd name="connsiteY3" fmla="*/ 132835 h 1328349"/>
              <a:gd name="connsiteX4" fmla="*/ 1610528 w 1610528"/>
              <a:gd name="connsiteY4" fmla="*/ 1195514 h 1328349"/>
              <a:gd name="connsiteX5" fmla="*/ 1477693 w 1610528"/>
              <a:gd name="connsiteY5" fmla="*/ 1328349 h 1328349"/>
              <a:gd name="connsiteX6" fmla="*/ 132835 w 1610528"/>
              <a:gd name="connsiteY6" fmla="*/ 1328349 h 1328349"/>
              <a:gd name="connsiteX7" fmla="*/ 0 w 1610528"/>
              <a:gd name="connsiteY7" fmla="*/ 1195514 h 1328349"/>
              <a:gd name="connsiteX8" fmla="*/ 0 w 1610528"/>
              <a:gd name="connsiteY8" fmla="*/ 132835 h 13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528" h="1328349">
                <a:moveTo>
                  <a:pt x="0" y="132835"/>
                </a:moveTo>
                <a:cubicBezTo>
                  <a:pt x="0" y="59472"/>
                  <a:pt x="59472" y="0"/>
                  <a:pt x="132835" y="0"/>
                </a:cubicBezTo>
                <a:lnTo>
                  <a:pt x="1477693" y="0"/>
                </a:lnTo>
                <a:cubicBezTo>
                  <a:pt x="1551056" y="0"/>
                  <a:pt x="1610528" y="59472"/>
                  <a:pt x="1610528" y="132835"/>
                </a:cubicBezTo>
                <a:lnTo>
                  <a:pt x="1610528" y="1195514"/>
                </a:lnTo>
                <a:cubicBezTo>
                  <a:pt x="1610528" y="1268877"/>
                  <a:pt x="1551056" y="1328349"/>
                  <a:pt x="1477693" y="1328349"/>
                </a:cubicBezTo>
                <a:lnTo>
                  <a:pt x="132835" y="1328349"/>
                </a:lnTo>
                <a:cubicBezTo>
                  <a:pt x="59472" y="1328349"/>
                  <a:pt x="0" y="1268877"/>
                  <a:pt x="0" y="1195514"/>
                </a:cubicBezTo>
                <a:lnTo>
                  <a:pt x="0" y="1328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2954" tIns="347600" rIns="62954" bIns="62955" numCol="1" spcCol="1270" anchor="t" anchorCtr="0">
            <a:noAutofit/>
          </a:bodyPr>
          <a:lstStyle/>
          <a:p>
            <a:pPr marL="171450" lvl="1" indent="-171450" algn="l" defTabSz="755650">
              <a:lnSpc>
                <a:spcPct val="90000"/>
              </a:lnSpc>
              <a:spcBef>
                <a:spcPct val="0"/>
              </a:spcBef>
              <a:spcAft>
                <a:spcPct val="15000"/>
              </a:spcAft>
              <a:buNone/>
            </a:pPr>
            <a:r>
              <a:rPr lang="id-ID" sz="1700" kern="1200" dirty="0"/>
              <a:t>	Interactive Mobile Programmer</a:t>
            </a:r>
            <a:endParaRPr lang="en-US" sz="1700" kern="1200" dirty="0"/>
          </a:p>
        </p:txBody>
      </p:sp>
      <p:sp>
        <p:nvSpPr>
          <p:cNvPr id="17" name="Freeform: Shape 16"/>
          <p:cNvSpPr/>
          <p:nvPr/>
        </p:nvSpPr>
        <p:spPr>
          <a:xfrm>
            <a:off x="7116810" y="3677842"/>
            <a:ext cx="1431580" cy="569292"/>
          </a:xfrm>
          <a:custGeom>
            <a:avLst/>
            <a:gdLst>
              <a:gd name="connsiteX0" fmla="*/ 0 w 1431580"/>
              <a:gd name="connsiteY0" fmla="*/ 56929 h 569292"/>
              <a:gd name="connsiteX1" fmla="*/ 56929 w 1431580"/>
              <a:gd name="connsiteY1" fmla="*/ 0 h 569292"/>
              <a:gd name="connsiteX2" fmla="*/ 1374651 w 1431580"/>
              <a:gd name="connsiteY2" fmla="*/ 0 h 569292"/>
              <a:gd name="connsiteX3" fmla="*/ 1431580 w 1431580"/>
              <a:gd name="connsiteY3" fmla="*/ 56929 h 569292"/>
              <a:gd name="connsiteX4" fmla="*/ 1431580 w 1431580"/>
              <a:gd name="connsiteY4" fmla="*/ 512363 h 569292"/>
              <a:gd name="connsiteX5" fmla="*/ 1374651 w 1431580"/>
              <a:gd name="connsiteY5" fmla="*/ 569292 h 569292"/>
              <a:gd name="connsiteX6" fmla="*/ 56929 w 1431580"/>
              <a:gd name="connsiteY6" fmla="*/ 569292 h 569292"/>
              <a:gd name="connsiteX7" fmla="*/ 0 w 1431580"/>
              <a:gd name="connsiteY7" fmla="*/ 512363 h 569292"/>
              <a:gd name="connsiteX8" fmla="*/ 0 w 1431580"/>
              <a:gd name="connsiteY8" fmla="*/ 56929 h 5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80" h="569292">
                <a:moveTo>
                  <a:pt x="0" y="56929"/>
                </a:moveTo>
                <a:cubicBezTo>
                  <a:pt x="0" y="25488"/>
                  <a:pt x="25488" y="0"/>
                  <a:pt x="56929" y="0"/>
                </a:cubicBezTo>
                <a:lnTo>
                  <a:pt x="1374651" y="0"/>
                </a:lnTo>
                <a:cubicBezTo>
                  <a:pt x="1406092" y="0"/>
                  <a:pt x="1431580" y="25488"/>
                  <a:pt x="1431580" y="56929"/>
                </a:cubicBezTo>
                <a:lnTo>
                  <a:pt x="1431580" y="512363"/>
                </a:lnTo>
                <a:cubicBezTo>
                  <a:pt x="1431580" y="543804"/>
                  <a:pt x="1406092" y="569292"/>
                  <a:pt x="1374651" y="569292"/>
                </a:cubicBezTo>
                <a:lnTo>
                  <a:pt x="56929" y="569292"/>
                </a:lnTo>
                <a:cubicBezTo>
                  <a:pt x="25488" y="569292"/>
                  <a:pt x="0" y="543804"/>
                  <a:pt x="0" y="512363"/>
                </a:cubicBezTo>
                <a:lnTo>
                  <a:pt x="0" y="569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059" tIns="38264" rIns="49059" bIns="38264" numCol="1" spcCol="1270" anchor="ctr" anchorCtr="0">
            <a:noAutofit/>
          </a:bodyPr>
          <a:lstStyle/>
          <a:p>
            <a:pPr marL="0" lvl="0" indent="0" algn="ctr" defTabSz="755650">
              <a:lnSpc>
                <a:spcPct val="90000"/>
              </a:lnSpc>
              <a:spcBef>
                <a:spcPct val="0"/>
              </a:spcBef>
              <a:spcAft>
                <a:spcPct val="35000"/>
              </a:spcAft>
              <a:buNone/>
            </a:pPr>
            <a:r>
              <a:rPr lang="id-ID" sz="1700" kern="1200" dirty="0"/>
              <a:t>Sertifikasi</a:t>
            </a:r>
            <a:endParaRPr lang="en-US" sz="1700" kern="1200" dirty="0"/>
          </a:p>
        </p:txBody>
      </p:sp>
      <p:sp>
        <p:nvSpPr>
          <p:cNvPr id="3" name="Rectangle 2"/>
          <p:cNvSpPr/>
          <p:nvPr/>
        </p:nvSpPr>
        <p:spPr>
          <a:xfrm>
            <a:off x="594985" y="1960998"/>
            <a:ext cx="7954030" cy="646331"/>
          </a:xfrm>
          <a:prstGeom prst="rect">
            <a:avLst/>
          </a:prstGeom>
        </p:spPr>
        <p:txBody>
          <a:bodyPr wrap="square">
            <a:spAutoFit/>
          </a:bodyPr>
          <a:lstStyle/>
          <a:p>
            <a:pPr algn="ctr"/>
            <a:r>
              <a:rPr lang="id-ID" dirty="0">
                <a:hlinkClick r:id="rId3"/>
              </a:rPr>
              <a:t>https://developers.google.com/training/certification/</a:t>
            </a:r>
          </a:p>
          <a:p>
            <a:pPr algn="ctr"/>
            <a:r>
              <a:rPr lang="id-ID" dirty="0">
                <a:hlinkClick r:id="rId3"/>
              </a:rPr>
              <a:t>associate-android-developer/</a:t>
            </a:r>
            <a:r>
              <a:rPr lang="id-ID" dirty="0"/>
              <a:t> </a:t>
            </a:r>
            <a:endParaRPr lang="id-ID" dirty="0"/>
          </a:p>
        </p:txBody>
      </p:sp>
    </p:spTree>
    <p:extLst>
      <p:ext uri="{BB962C8B-B14F-4D97-AF65-F5344CB8AC3E}">
        <p14:creationId xmlns:p14="http://schemas.microsoft.com/office/powerpoint/2010/main" val="1652955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6" grpId="0" animBg="1"/>
      <p:bldP spid="17"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410</TotalTime>
  <Words>356</Words>
  <Application>Microsoft Office PowerPoint</Application>
  <PresentationFormat>On-screen Show (4:3)</PresentationFormat>
  <Paragraphs>87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Vapor Trail</vt:lpstr>
      <vt:lpstr>Introduction</vt:lpstr>
      <vt:lpstr>Pemrograman untuk perangkat bergerak Lanjut</vt:lpstr>
      <vt:lpstr>Silabus</vt:lpstr>
      <vt:lpstr>Silabus</vt:lpstr>
      <vt:lpstr>Silabus</vt:lpstr>
      <vt:lpstr>Komponen penilaian</vt:lpstr>
      <vt:lpstr>Penilaian Individu &amp; Kelompok</vt:lpstr>
      <vt:lpstr>Pemrograman untuk perangkat bergerak</vt:lpstr>
      <vt:lpstr>Road to AADC Associate Android Developer Certification</vt:lpstr>
      <vt:lpstr>PowerPoint Presentation</vt:lpstr>
      <vt:lpstr>Pemrograman untuk perangkat bergerak</vt:lpstr>
      <vt:lpstr>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INDRA AZIMI</dc:creator>
  <cp:lastModifiedBy>INDRA AZIMI</cp:lastModifiedBy>
  <cp:revision>144</cp:revision>
  <dcterms:created xsi:type="dcterms:W3CDTF">2017-01-13T07:01:43Z</dcterms:created>
  <dcterms:modified xsi:type="dcterms:W3CDTF">2017-08-21T02:55:19Z</dcterms:modified>
</cp:coreProperties>
</file>