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65" r:id="rId3"/>
    <p:sldId id="257" r:id="rId4"/>
    <p:sldId id="259" r:id="rId5"/>
    <p:sldId id="260" r:id="rId6"/>
    <p:sldId id="261" r:id="rId7"/>
    <p:sldId id="263" r:id="rId8"/>
    <p:sldId id="272" r:id="rId9"/>
    <p:sldId id="271" r:id="rId10"/>
    <p:sldId id="264" r:id="rId11"/>
    <p:sldId id="273" r:id="rId12"/>
    <p:sldId id="274"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99D91-521F-4152-BF69-1FFB22F55736}" type="datetimeFigureOut">
              <a:rPr lang="en-ID" smtClean="0"/>
              <a:t>10/01/2018</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F783-0798-4CE2-B127-F2DE4AD4E113}" type="slidenum">
              <a:rPr lang="en-ID" smtClean="0"/>
              <a:t>‹#›</a:t>
            </a:fld>
            <a:endParaRPr lang="en-ID"/>
          </a:p>
        </p:txBody>
      </p:sp>
    </p:spTree>
    <p:extLst>
      <p:ext uri="{BB962C8B-B14F-4D97-AF65-F5344CB8AC3E}">
        <p14:creationId xmlns:p14="http://schemas.microsoft.com/office/powerpoint/2010/main" val="45857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Mobpro</a:t>
            </a:r>
            <a:r>
              <a:rPr lang="id-ID" baseline="0" dirty="0"/>
              <a:t> Dasar mengajarkan fondasi Android. Harapannya ketika liburan semester genap mahasiswa memperdalam materi sendiri sehingga di Mobpro Lanjut, fondasi Android-nya sudah kuat dan sudah bisa mengembangkan aplikasi Android keren yang di-upload ke Play Store. Aplikasi ini nantinya berguna sebagai portofolio mereka ketika mendaftar ke perusahaan magang. Magang di perusahaan bagus yang selain memberikan pengalaman kerja juga memberikan uang. Uang tersebut kemudian digunakan untuk mengikuti sertifikasi Android seharga $150. Jika lulus, cari kerja jadi gampang, gaji juga lumayan :D</a:t>
            </a:r>
            <a:endParaRPr lang="id-ID" dirty="0"/>
          </a:p>
        </p:txBody>
      </p:sp>
      <p:sp>
        <p:nvSpPr>
          <p:cNvPr id="4" name="Slide Number Placeholder 3"/>
          <p:cNvSpPr>
            <a:spLocks noGrp="1"/>
          </p:cNvSpPr>
          <p:nvPr>
            <p:ph type="sldNum" sz="quarter" idx="10"/>
          </p:nvPr>
        </p:nvSpPr>
        <p:spPr/>
        <p:txBody>
          <a:bodyPr/>
          <a:lstStyle/>
          <a:p>
            <a:fld id="{493BF1BC-025E-4F03-98B9-E9F53641F9D1}" type="slidenum">
              <a:rPr lang="id-ID" smtClean="0"/>
              <a:t>12</a:t>
            </a:fld>
            <a:endParaRPr lang="id-ID"/>
          </a:p>
        </p:txBody>
      </p:sp>
    </p:spTree>
    <p:extLst>
      <p:ext uri="{BB962C8B-B14F-4D97-AF65-F5344CB8AC3E}">
        <p14:creationId xmlns:p14="http://schemas.microsoft.com/office/powerpoint/2010/main" val="2974208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D58B47AB-6CEE-4889-B3DE-58A7B5A7C6DF}" type="datetimeFigureOut">
              <a:rPr lang="id-ID" smtClean="0"/>
              <a:t>10/01/2018</a:t>
            </a:fld>
            <a:endParaRPr lang="id-ID"/>
          </a:p>
        </p:txBody>
      </p:sp>
      <p:sp>
        <p:nvSpPr>
          <p:cNvPr id="5" name="Footer Placeholder 4"/>
          <p:cNvSpPr>
            <a:spLocks noGrp="1"/>
          </p:cNvSpPr>
          <p:nvPr>
            <p:ph type="ftr" sz="quarter" idx="11"/>
          </p:nvPr>
        </p:nvSpPr>
        <p:spPr>
          <a:xfrm>
            <a:off x="914400" y="4323846"/>
            <a:ext cx="4880610" cy="365125"/>
          </a:xfrm>
        </p:spPr>
        <p:txBody>
          <a:bodyPr/>
          <a:lstStyle/>
          <a:p>
            <a:endParaRPr lang="id-ID"/>
          </a:p>
        </p:txBody>
      </p:sp>
      <p:sp>
        <p:nvSpPr>
          <p:cNvPr id="6" name="Slide Number Placeholder 5"/>
          <p:cNvSpPr>
            <a:spLocks noGrp="1"/>
          </p:cNvSpPr>
          <p:nvPr>
            <p:ph type="sldNum" sz="quarter" idx="12"/>
          </p:nvPr>
        </p:nvSpPr>
        <p:spPr>
          <a:xfrm>
            <a:off x="6057900" y="1430867"/>
            <a:ext cx="2171700"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22833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7939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a:xfrm>
            <a:off x="594360" y="381001"/>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94233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a:xfrm>
            <a:off x="594360" y="379438"/>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1404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a:xfrm>
            <a:off x="594360" y="378884"/>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358112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8B47AB-6CEE-4889-B3DE-58A7B5A7C6DF}" type="datetimeFigureOut">
              <a:rPr lang="id-ID" smtClean="0"/>
              <a:t>10/01/2018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402991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8B47AB-6CEE-4889-B3DE-58A7B5A7C6DF}" type="datetimeFigureOut">
              <a:rPr lang="id-ID" smtClean="0"/>
              <a:t>10/01/2018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406141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B47AB-6CEE-4889-B3DE-58A7B5A7C6DF}"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31509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10/01/2018</a:t>
            </a:fld>
            <a:endParaRPr lang="id-ID"/>
          </a:p>
        </p:txBody>
      </p:sp>
      <p:sp>
        <p:nvSpPr>
          <p:cNvPr id="5" name="Footer Placeholder 4"/>
          <p:cNvSpPr>
            <a:spLocks noGrp="1"/>
          </p:cNvSpPr>
          <p:nvPr>
            <p:ph type="ftr" sz="quarter" idx="11"/>
          </p:nvPr>
        </p:nvSpPr>
        <p:spPr>
          <a:xfrm>
            <a:off x="594360" y="381001"/>
            <a:ext cx="4830656" cy="365125"/>
          </a:xfrm>
        </p:spPr>
        <p:txBody>
          <a:bodyPr/>
          <a:lstStyle/>
          <a:p>
            <a:endParaRPr lang="id-ID"/>
          </a:p>
        </p:txBody>
      </p:sp>
      <p:sp>
        <p:nvSpPr>
          <p:cNvPr id="6" name="Slide Number Placeholder 5"/>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25187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B47AB-6CEE-4889-B3DE-58A7B5A7C6DF}"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09212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10/01/2018</a:t>
            </a:fld>
            <a:endParaRPr lang="id-ID"/>
          </a:p>
        </p:txBody>
      </p:sp>
      <p:sp>
        <p:nvSpPr>
          <p:cNvPr id="5" name="Footer Placeholder 4"/>
          <p:cNvSpPr>
            <a:spLocks noGrp="1"/>
          </p:cNvSpPr>
          <p:nvPr>
            <p:ph type="ftr" sz="quarter" idx="11"/>
          </p:nvPr>
        </p:nvSpPr>
        <p:spPr>
          <a:xfrm>
            <a:off x="594360" y="381001"/>
            <a:ext cx="4830656" cy="365125"/>
          </a:xfrm>
        </p:spPr>
        <p:txBody>
          <a:bodyPr/>
          <a:lstStyle/>
          <a:p>
            <a:endParaRPr lang="id-ID"/>
          </a:p>
        </p:txBody>
      </p:sp>
      <p:sp>
        <p:nvSpPr>
          <p:cNvPr id="6" name="Slide Number Placeholder 5"/>
          <p:cNvSpPr>
            <a:spLocks noGrp="1"/>
          </p:cNvSpPr>
          <p:nvPr>
            <p:ph type="sldNum" sz="quarter" idx="12"/>
          </p:nvPr>
        </p:nvSpPr>
        <p:spPr>
          <a:xfrm>
            <a:off x="7882466" y="381001"/>
            <a:ext cx="667173"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86365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99131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B47AB-6CEE-4889-B3DE-58A7B5A7C6DF}" type="datetimeFigureOut">
              <a:rPr lang="id-ID" smtClean="0"/>
              <a:t>10/01/2018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95207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B47AB-6CEE-4889-B3DE-58A7B5A7C6DF}" type="datetimeFigureOut">
              <a:rPr lang="id-ID" smtClean="0"/>
              <a:t>10/01/2018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23132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B47AB-6CEE-4889-B3DE-58A7B5A7C6DF}" type="datetimeFigureOut">
              <a:rPr lang="id-ID" smtClean="0"/>
              <a:t>10/01/2018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65387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35227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48584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8B47AB-6CEE-4889-B3DE-58A7B5A7C6DF}" type="datetimeFigureOut">
              <a:rPr lang="id-ID" smtClean="0"/>
              <a:t>10/01/2018</a:t>
            </a:fld>
            <a:endParaRPr lang="id-ID"/>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D6327-FC11-4FD5-B743-38D2100DA984}" type="slidenum">
              <a:rPr lang="id-ID" smtClean="0"/>
              <a:t>‹#›</a:t>
            </a:fld>
            <a:endParaRPr lang="id-ID"/>
          </a:p>
        </p:txBody>
      </p:sp>
    </p:spTree>
    <p:extLst>
      <p:ext uri="{BB962C8B-B14F-4D97-AF65-F5344CB8AC3E}">
        <p14:creationId xmlns:p14="http://schemas.microsoft.com/office/powerpoint/2010/main" val="3829579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google.com/training/certification/associate-android-develop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acity.com/course/ud83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dacity.com/course/ud83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udacity.com/course/ud8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udacity.com/course/ud845"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lay.google.com/store/apps/developer?id=D3IF+Coo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Introduction</a:t>
            </a:r>
          </a:p>
        </p:txBody>
      </p:sp>
      <p:sp>
        <p:nvSpPr>
          <p:cNvPr id="3" name="Subtitle 2"/>
          <p:cNvSpPr>
            <a:spLocks noGrp="1"/>
          </p:cNvSpPr>
          <p:nvPr>
            <p:ph type="subTitle" idx="1"/>
          </p:nvPr>
        </p:nvSpPr>
        <p:spPr>
          <a:xfrm>
            <a:off x="914400" y="3632200"/>
            <a:ext cx="7315200" cy="794026"/>
          </a:xfrm>
        </p:spPr>
        <p:txBody>
          <a:bodyPr>
            <a:normAutofit/>
          </a:bodyPr>
          <a:lstStyle/>
          <a:p>
            <a:r>
              <a:rPr lang="en-US" dirty="0"/>
              <a:t>Indra Azimi, S.T., M.T.</a:t>
            </a:r>
          </a:p>
          <a:p>
            <a:r>
              <a:rPr lang="en-US" dirty="0"/>
              <a:t>D3 </a:t>
            </a:r>
            <a:r>
              <a:rPr lang="en-US" dirty="0" err="1"/>
              <a:t>Teknik</a:t>
            </a:r>
            <a:r>
              <a:rPr lang="en-US" dirty="0"/>
              <a:t> </a:t>
            </a:r>
            <a:r>
              <a:rPr lang="en-US" dirty="0" err="1"/>
              <a:t>Informatika</a:t>
            </a:r>
            <a:r>
              <a:rPr lang="en-US" dirty="0"/>
              <a:t>, Telkom University</a:t>
            </a:r>
            <a:endParaRPr lang="id-ID" dirty="0"/>
          </a:p>
          <a:p>
            <a:endParaRPr lang="id-ID" dirty="0"/>
          </a:p>
        </p:txBody>
      </p:sp>
    </p:spTree>
    <p:extLst>
      <p:ext uri="{BB962C8B-B14F-4D97-AF65-F5344CB8AC3E}">
        <p14:creationId xmlns:p14="http://schemas.microsoft.com/office/powerpoint/2010/main" val="292358084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Pemrograman untuk perangkat bergerak</a:t>
            </a:r>
          </a:p>
        </p:txBody>
      </p:sp>
      <p:sp>
        <p:nvSpPr>
          <p:cNvPr id="3" name="Content Placeholder 2"/>
          <p:cNvSpPr>
            <a:spLocks noGrp="1"/>
          </p:cNvSpPr>
          <p:nvPr>
            <p:ph idx="1"/>
          </p:nvPr>
        </p:nvSpPr>
        <p:spPr>
          <a:xfrm>
            <a:off x="3458817" y="2194560"/>
            <a:ext cx="5090822" cy="4069080"/>
          </a:xfrm>
        </p:spPr>
        <p:txBody>
          <a:bodyPr>
            <a:normAutofit/>
          </a:bodyPr>
          <a:lstStyle/>
          <a:p>
            <a:r>
              <a:rPr lang="id-ID" dirty="0"/>
              <a:t>Satu-satunya mata kuliah yang diselenggarakan 2 semester: dasar &amp; lanjut.</a:t>
            </a:r>
          </a:p>
          <a:p>
            <a:endParaRPr lang="id-ID" dirty="0"/>
          </a:p>
          <a:p>
            <a:r>
              <a:rPr lang="id-ID" dirty="0"/>
              <a:t>Mata kuliah inti untuk mencapai profil lulusan prodi D3IF:  interactive mobile programmer.</a:t>
            </a:r>
          </a:p>
          <a:p>
            <a:endParaRPr lang="id-ID" dirty="0"/>
          </a:p>
          <a:p>
            <a:r>
              <a:rPr lang="id-ID" dirty="0"/>
              <a:t>Selesai kuliah diharapkan dapat lulus sertifikasi: Associate Android Developer Certification</a:t>
            </a:r>
          </a:p>
        </p:txBody>
      </p:sp>
      <p:pic>
        <p:nvPicPr>
          <p:cNvPr id="5124" name="Picture 4" descr="http://coresolutionsandservices.com/wp-content/uploads/2016/05/somap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194560"/>
            <a:ext cx="2513220" cy="40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952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2B1D73B8-9A00-46B0-B9FF-E1ABDF613E6C}"/>
              </a:ext>
            </a:extLst>
          </p:cNvPr>
          <p:cNvPicPr>
            <a:picLocks noChangeAspect="1"/>
          </p:cNvPicPr>
          <p:nvPr/>
        </p:nvPicPr>
        <p:blipFill>
          <a:blip r:embed="rId2"/>
          <a:stretch>
            <a:fillRect/>
          </a:stretch>
        </p:blipFill>
        <p:spPr>
          <a:xfrm>
            <a:off x="579120" y="764373"/>
            <a:ext cx="7970520" cy="5499267"/>
          </a:xfrm>
          <a:prstGeom prst="rect">
            <a:avLst/>
          </a:prstGeom>
        </p:spPr>
      </p:pic>
      <p:sp>
        <p:nvSpPr>
          <p:cNvPr id="7" name="TextBox 6">
            <a:extLst>
              <a:ext uri="{FF2B5EF4-FFF2-40B4-BE49-F238E27FC236}">
                <a16:creationId xmlns:a16="http://schemas.microsoft.com/office/drawing/2014/main" id="{F7FE1307-0CF2-4876-B9E5-3277C128CEC8}"/>
              </a:ext>
            </a:extLst>
          </p:cNvPr>
          <p:cNvSpPr txBox="1"/>
          <p:nvPr/>
        </p:nvSpPr>
        <p:spPr>
          <a:xfrm>
            <a:off x="6255027" y="1453145"/>
            <a:ext cx="1616766" cy="646331"/>
          </a:xfrm>
          <a:prstGeom prst="rect">
            <a:avLst/>
          </a:prstGeom>
          <a:solidFill>
            <a:schemeClr val="accent2"/>
          </a:solidFill>
        </p:spPr>
        <p:txBody>
          <a:bodyPr wrap="square" rtlCol="0">
            <a:spAutoFit/>
          </a:bodyPr>
          <a:lstStyle/>
          <a:p>
            <a:pPr algn="ctr"/>
            <a:r>
              <a:rPr lang="en-ID" dirty="0"/>
              <a:t>Alumni</a:t>
            </a:r>
          </a:p>
          <a:p>
            <a:pPr algn="ctr"/>
            <a:r>
              <a:rPr lang="en-ID" dirty="0"/>
              <a:t>D3IF-38</a:t>
            </a:r>
          </a:p>
        </p:txBody>
      </p:sp>
      <p:sp>
        <p:nvSpPr>
          <p:cNvPr id="8" name="Arrow: Right 7">
            <a:extLst>
              <a:ext uri="{FF2B5EF4-FFF2-40B4-BE49-F238E27FC236}">
                <a16:creationId xmlns:a16="http://schemas.microsoft.com/office/drawing/2014/main" id="{8C3BB179-35CF-4A70-8072-AC40C89AA08B}"/>
              </a:ext>
            </a:extLst>
          </p:cNvPr>
          <p:cNvSpPr/>
          <p:nvPr/>
        </p:nvSpPr>
        <p:spPr>
          <a:xfrm rot="8690905">
            <a:off x="5757677" y="2022626"/>
            <a:ext cx="770573" cy="421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616FD603-9EBC-4D5B-86B4-F86BA6321627}"/>
              </a:ext>
            </a:extLst>
          </p:cNvPr>
          <p:cNvSpPr/>
          <p:nvPr/>
        </p:nvSpPr>
        <p:spPr>
          <a:xfrm>
            <a:off x="579120" y="6216133"/>
            <a:ext cx="7970520" cy="276999"/>
          </a:xfrm>
          <a:prstGeom prst="rect">
            <a:avLst/>
          </a:prstGeom>
        </p:spPr>
        <p:txBody>
          <a:bodyPr wrap="square">
            <a:spAutoFit/>
          </a:bodyPr>
          <a:lstStyle/>
          <a:p>
            <a:r>
              <a:rPr lang="en-ID" sz="1200" dirty="0"/>
              <a:t>https://www.credential.net/4zo9s1nd , https://www.paysa.com/salaries/android-developer--t</a:t>
            </a:r>
          </a:p>
        </p:txBody>
      </p:sp>
      <p:pic>
        <p:nvPicPr>
          <p:cNvPr id="10" name="Picture 9">
            <a:extLst>
              <a:ext uri="{FF2B5EF4-FFF2-40B4-BE49-F238E27FC236}">
                <a16:creationId xmlns:a16="http://schemas.microsoft.com/office/drawing/2014/main" id="{77D6E566-9063-4010-AD5E-E449DF19EB18}"/>
              </a:ext>
            </a:extLst>
          </p:cNvPr>
          <p:cNvPicPr>
            <a:picLocks noChangeAspect="1"/>
          </p:cNvPicPr>
          <p:nvPr/>
        </p:nvPicPr>
        <p:blipFill>
          <a:blip r:embed="rId3"/>
          <a:stretch>
            <a:fillRect/>
          </a:stretch>
        </p:blipFill>
        <p:spPr>
          <a:xfrm>
            <a:off x="594360" y="4426227"/>
            <a:ext cx="7970520" cy="1837414"/>
          </a:xfrm>
          <a:prstGeom prst="rect">
            <a:avLst/>
          </a:prstGeom>
        </p:spPr>
      </p:pic>
    </p:spTree>
    <p:extLst>
      <p:ext uri="{BB962C8B-B14F-4D97-AF65-F5344CB8AC3E}">
        <p14:creationId xmlns:p14="http://schemas.microsoft.com/office/powerpoint/2010/main" val="40466902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fontScale="90000"/>
          </a:bodyPr>
          <a:lstStyle/>
          <a:p>
            <a:pPr algn="ctr"/>
            <a:r>
              <a:rPr lang="id-ID" sz="4400" dirty="0"/>
              <a:t>Road to AADC</a:t>
            </a:r>
            <a:br>
              <a:rPr lang="id-ID" sz="4400" dirty="0"/>
            </a:br>
            <a:r>
              <a:rPr lang="id-ID" sz="2700" dirty="0"/>
              <a:t>Associate Android Developer Certification</a:t>
            </a:r>
          </a:p>
        </p:txBody>
      </p:sp>
      <p:sp>
        <p:nvSpPr>
          <p:cNvPr id="6" name="Freeform: Shape 5"/>
          <p:cNvSpPr/>
          <p:nvPr/>
        </p:nvSpPr>
        <p:spPr>
          <a:xfrm>
            <a:off x="595608"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62954" rIns="62954" bIns="347601" numCol="1" spcCol="1270" anchor="t" anchorCtr="0">
            <a:noAutofit/>
          </a:bodyPr>
          <a:lstStyle/>
          <a:p>
            <a:pPr marL="171450" lvl="1" indent="-171450" algn="l" defTabSz="755650">
              <a:lnSpc>
                <a:spcPct val="90000"/>
              </a:lnSpc>
              <a:spcBef>
                <a:spcPct val="0"/>
              </a:spcBef>
              <a:spcAft>
                <a:spcPct val="15000"/>
              </a:spcAft>
              <a:buNone/>
            </a:pPr>
            <a:endParaRPr lang="en-US" sz="1700" kern="1200" dirty="0"/>
          </a:p>
          <a:p>
            <a:pPr marL="171450" lvl="1" indent="-171450" algn="l" defTabSz="755650">
              <a:lnSpc>
                <a:spcPct val="90000"/>
              </a:lnSpc>
              <a:spcBef>
                <a:spcPct val="0"/>
              </a:spcBef>
              <a:spcAft>
                <a:spcPct val="15000"/>
              </a:spcAft>
              <a:buNone/>
            </a:pPr>
            <a:r>
              <a:rPr lang="id-ID" sz="1700" kern="1200" dirty="0"/>
              <a:t>Membangun fondasi</a:t>
            </a:r>
            <a:endParaRPr lang="en-US" sz="1700" kern="1200" dirty="0"/>
          </a:p>
        </p:txBody>
      </p:sp>
      <p:sp>
        <p:nvSpPr>
          <p:cNvPr id="8" name="Shape 7"/>
          <p:cNvSpPr/>
          <p:nvPr/>
        </p:nvSpPr>
        <p:spPr>
          <a:xfrm>
            <a:off x="1501236" y="4280844"/>
            <a:ext cx="1773182" cy="1773182"/>
          </a:xfrm>
          <a:prstGeom prst="leftCircularArrow">
            <a:avLst>
              <a:gd name="adj1" fmla="val 3138"/>
              <a:gd name="adj2" fmla="val 386015"/>
              <a:gd name="adj3" fmla="val 2161526"/>
              <a:gd name="adj4" fmla="val 9024489"/>
              <a:gd name="adj5" fmla="val 36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Freeform: Shape 8"/>
          <p:cNvSpPr/>
          <p:nvPr/>
        </p:nvSpPr>
        <p:spPr>
          <a:xfrm>
            <a:off x="953503" y="5006191"/>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Mobpro Dasar</a:t>
            </a:r>
            <a:endParaRPr lang="en-US" sz="1700" kern="1200" dirty="0"/>
          </a:p>
        </p:txBody>
      </p:sp>
      <p:sp>
        <p:nvSpPr>
          <p:cNvPr id="10" name="Freeform: Shape 9"/>
          <p:cNvSpPr/>
          <p:nvPr/>
        </p:nvSpPr>
        <p:spPr>
          <a:xfrm>
            <a:off x="2650044"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347600" rIns="62954" bIns="62955" numCol="1" spcCol="1270" anchor="t" anchorCtr="0">
            <a:noAutofit/>
          </a:bodyPr>
          <a:lstStyle/>
          <a:p>
            <a:pPr marL="171450" lvl="1" indent="-171450" algn="l" defTabSz="755650">
              <a:lnSpc>
                <a:spcPct val="90000"/>
              </a:lnSpc>
              <a:spcBef>
                <a:spcPct val="0"/>
              </a:spcBef>
              <a:spcAft>
                <a:spcPct val="15000"/>
              </a:spcAft>
              <a:buNone/>
            </a:pPr>
            <a:endParaRPr lang="en-US" sz="1700" kern="1200" dirty="0"/>
          </a:p>
          <a:p>
            <a:pPr marL="171450" lvl="1" indent="-171450" algn="l" defTabSz="755650">
              <a:lnSpc>
                <a:spcPct val="90000"/>
              </a:lnSpc>
              <a:spcBef>
                <a:spcPct val="0"/>
              </a:spcBef>
              <a:spcAft>
                <a:spcPct val="15000"/>
              </a:spcAft>
              <a:buNone/>
            </a:pPr>
            <a:r>
              <a:rPr lang="id-ID" sz="1700" kern="1200" dirty="0"/>
              <a:t>Membangun portofolio</a:t>
            </a:r>
            <a:endParaRPr lang="en-US" sz="1700" kern="1200" dirty="0"/>
          </a:p>
        </p:txBody>
      </p:sp>
      <p:sp>
        <p:nvSpPr>
          <p:cNvPr id="11" name="Arrow: Circular 10"/>
          <p:cNvSpPr/>
          <p:nvPr/>
        </p:nvSpPr>
        <p:spPr>
          <a:xfrm>
            <a:off x="3542250" y="3147215"/>
            <a:ext cx="1978972" cy="1978972"/>
          </a:xfrm>
          <a:prstGeom prst="circularArrow">
            <a:avLst>
              <a:gd name="adj1" fmla="val 2812"/>
              <a:gd name="adj2" fmla="val 343233"/>
              <a:gd name="adj3" fmla="val 19481257"/>
              <a:gd name="adj4" fmla="val 12575511"/>
              <a:gd name="adj5" fmla="val 328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Freeform: Shape 11"/>
          <p:cNvSpPr/>
          <p:nvPr/>
        </p:nvSpPr>
        <p:spPr>
          <a:xfrm>
            <a:off x="3007939" y="3677842"/>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Mobpro Lanjut</a:t>
            </a:r>
            <a:endParaRPr lang="en-US" sz="1700" kern="1200" dirty="0"/>
          </a:p>
        </p:txBody>
      </p:sp>
      <p:sp>
        <p:nvSpPr>
          <p:cNvPr id="13" name="Freeform: Shape 12"/>
          <p:cNvSpPr/>
          <p:nvPr/>
        </p:nvSpPr>
        <p:spPr>
          <a:xfrm>
            <a:off x="4704479"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62954" rIns="62954" bIns="347601" numCol="1" spcCol="1270" anchor="t" anchorCtr="0">
            <a:noAutofit/>
          </a:bodyPr>
          <a:lstStyle/>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None/>
            </a:pPr>
            <a:r>
              <a:rPr lang="id-ID" sz="1700" kern="1200" dirty="0"/>
              <a:t>Pengalaman dan uang</a:t>
            </a:r>
            <a:endParaRPr lang="en-US" sz="1700" kern="1200" dirty="0"/>
          </a:p>
        </p:txBody>
      </p:sp>
      <p:sp>
        <p:nvSpPr>
          <p:cNvPr id="14" name="Shape 13"/>
          <p:cNvSpPr/>
          <p:nvPr/>
        </p:nvSpPr>
        <p:spPr>
          <a:xfrm>
            <a:off x="5610107" y="4280844"/>
            <a:ext cx="1773182" cy="1773182"/>
          </a:xfrm>
          <a:prstGeom prst="leftCircularArrow">
            <a:avLst>
              <a:gd name="adj1" fmla="val 3138"/>
              <a:gd name="adj2" fmla="val 386015"/>
              <a:gd name="adj3" fmla="val 2161526"/>
              <a:gd name="adj4" fmla="val 9024489"/>
              <a:gd name="adj5" fmla="val 36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Freeform: Shape 14"/>
          <p:cNvSpPr/>
          <p:nvPr/>
        </p:nvSpPr>
        <p:spPr>
          <a:xfrm>
            <a:off x="5062374" y="5006191"/>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a:t>Magang</a:t>
            </a:r>
            <a:endParaRPr lang="en-US" sz="1700" kern="1200" dirty="0"/>
          </a:p>
        </p:txBody>
      </p:sp>
      <p:sp>
        <p:nvSpPr>
          <p:cNvPr id="16" name="Freeform: Shape 15"/>
          <p:cNvSpPr/>
          <p:nvPr/>
        </p:nvSpPr>
        <p:spPr>
          <a:xfrm>
            <a:off x="6758915"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347600" rIns="62954" bIns="62955" numCol="1" spcCol="1270" anchor="t" anchorCtr="0">
            <a:noAutofit/>
          </a:bodyPr>
          <a:lstStyle/>
          <a:p>
            <a:pPr marL="171450" lvl="1" indent="-171450" algn="l" defTabSz="755650">
              <a:lnSpc>
                <a:spcPct val="90000"/>
              </a:lnSpc>
              <a:spcBef>
                <a:spcPct val="0"/>
              </a:spcBef>
              <a:spcAft>
                <a:spcPct val="15000"/>
              </a:spcAft>
              <a:buNone/>
            </a:pPr>
            <a:r>
              <a:rPr lang="id-ID" sz="1700" kern="1200" dirty="0"/>
              <a:t>	Interactive Mobile Programmer</a:t>
            </a:r>
            <a:endParaRPr lang="en-US" sz="1700" kern="1200" dirty="0"/>
          </a:p>
        </p:txBody>
      </p:sp>
      <p:sp>
        <p:nvSpPr>
          <p:cNvPr id="17" name="Freeform: Shape 16"/>
          <p:cNvSpPr/>
          <p:nvPr/>
        </p:nvSpPr>
        <p:spPr>
          <a:xfrm>
            <a:off x="7116810" y="3677842"/>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Sertifikasi</a:t>
            </a:r>
            <a:endParaRPr lang="en-US" sz="1700" kern="1200" dirty="0"/>
          </a:p>
        </p:txBody>
      </p:sp>
      <p:sp>
        <p:nvSpPr>
          <p:cNvPr id="3" name="Rectangle 2"/>
          <p:cNvSpPr/>
          <p:nvPr/>
        </p:nvSpPr>
        <p:spPr>
          <a:xfrm>
            <a:off x="594985" y="1960998"/>
            <a:ext cx="7954030" cy="646331"/>
          </a:xfrm>
          <a:prstGeom prst="rect">
            <a:avLst/>
          </a:prstGeom>
        </p:spPr>
        <p:txBody>
          <a:bodyPr wrap="square">
            <a:spAutoFit/>
          </a:bodyPr>
          <a:lstStyle/>
          <a:p>
            <a:pPr algn="ctr"/>
            <a:r>
              <a:rPr lang="id-ID" dirty="0">
                <a:hlinkClick r:id="rId3"/>
              </a:rPr>
              <a:t>https://developers.google.com/training/certification/</a:t>
            </a:r>
          </a:p>
          <a:p>
            <a:pPr algn="ctr"/>
            <a:r>
              <a:rPr lang="id-ID" dirty="0">
                <a:hlinkClick r:id="rId3"/>
              </a:rPr>
              <a:t>associate-android-developer/</a:t>
            </a:r>
            <a:r>
              <a:rPr lang="id-ID" dirty="0"/>
              <a:t> </a:t>
            </a:r>
          </a:p>
        </p:txBody>
      </p:sp>
    </p:spTree>
    <p:extLst>
      <p:ext uri="{BB962C8B-B14F-4D97-AF65-F5344CB8AC3E}">
        <p14:creationId xmlns:p14="http://schemas.microsoft.com/office/powerpoint/2010/main" val="16529551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oto Hari Nugroho."/>
          <p:cNvPicPr>
            <a:picLocks noChangeAspect="1" noChangeArrowheads="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l="5871" r="5127"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1"/>
          <p:cNvSpPr>
            <a:spLocks noGrp="1"/>
          </p:cNvSpPr>
          <p:nvPr>
            <p:ph type="title"/>
          </p:nvPr>
        </p:nvSpPr>
        <p:spPr>
          <a:xfrm>
            <a:off x="594360" y="764373"/>
            <a:ext cx="7955280" cy="1293028"/>
          </a:xfrm>
        </p:spPr>
        <p:txBody>
          <a:bodyPr>
            <a:normAutofit/>
          </a:bodyPr>
          <a:lstStyle/>
          <a:p>
            <a:pPr algn="ctr"/>
            <a:r>
              <a:rPr lang="id-ID" sz="3600" dirty="0"/>
              <a:t>Ada pertanyaan?</a:t>
            </a:r>
          </a:p>
        </p:txBody>
      </p:sp>
      <p:sp>
        <p:nvSpPr>
          <p:cNvPr id="4" name="Content Placeholder 3"/>
          <p:cNvSpPr>
            <a:spLocks noGrp="1"/>
          </p:cNvSpPr>
          <p:nvPr>
            <p:ph idx="1"/>
          </p:nvPr>
        </p:nvSpPr>
        <p:spPr/>
        <p:txBody>
          <a:bodyPr>
            <a:normAutofit/>
          </a:bodyPr>
          <a:lstStyle/>
          <a:p>
            <a:pPr marL="0" indent="0" algn="ctr">
              <a:buNone/>
            </a:pPr>
            <a:endParaRPr lang="id-ID" dirty="0"/>
          </a:p>
        </p:txBody>
      </p:sp>
    </p:spTree>
    <p:extLst>
      <p:ext uri="{BB962C8B-B14F-4D97-AF65-F5344CB8AC3E}">
        <p14:creationId xmlns:p14="http://schemas.microsoft.com/office/powerpoint/2010/main" val="86996492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Pemrograman untuk perangkat bergerak Dasar</a:t>
            </a:r>
          </a:p>
        </p:txBody>
      </p:sp>
      <p:sp>
        <p:nvSpPr>
          <p:cNvPr id="3" name="Content Placeholder 2"/>
          <p:cNvSpPr>
            <a:spLocks noGrp="1"/>
          </p:cNvSpPr>
          <p:nvPr>
            <p:ph idx="1"/>
          </p:nvPr>
        </p:nvSpPr>
        <p:spPr/>
        <p:txBody>
          <a:bodyPr/>
          <a:lstStyle/>
          <a:p>
            <a:pPr marL="0" indent="0">
              <a:buNone/>
            </a:pPr>
            <a:r>
              <a:rPr lang="id-ID" dirty="0"/>
              <a:t>Mata kuliah diadakan sebanyak 4 SKS:</a:t>
            </a:r>
          </a:p>
          <a:p>
            <a:pPr marL="0" indent="0">
              <a:buNone/>
            </a:pPr>
            <a:endParaRPr lang="id-ID" dirty="0"/>
          </a:p>
          <a:p>
            <a:r>
              <a:rPr lang="id-ID" dirty="0"/>
              <a:t>2 x 50 menit		</a:t>
            </a:r>
            <a:r>
              <a:rPr lang="id-ID" dirty="0">
                <a:sym typeface="Wingdings" panose="05000000000000000000" pitchFamily="2" charset="2"/>
              </a:rPr>
              <a:t> teori di kelas</a:t>
            </a:r>
          </a:p>
          <a:p>
            <a:endParaRPr lang="id-ID" dirty="0">
              <a:sym typeface="Wingdings" panose="05000000000000000000" pitchFamily="2" charset="2"/>
            </a:endParaRPr>
          </a:p>
          <a:p>
            <a:r>
              <a:rPr lang="id-ID" dirty="0">
                <a:sym typeface="Wingdings" panose="05000000000000000000" pitchFamily="2" charset="2"/>
              </a:rPr>
              <a:t>2 x 50 menit		 </a:t>
            </a:r>
            <a:r>
              <a:rPr lang="en-ID" dirty="0">
                <a:sym typeface="Wingdings" panose="05000000000000000000" pitchFamily="2" charset="2"/>
              </a:rPr>
              <a:t>coding </a:t>
            </a:r>
            <a:r>
              <a:rPr lang="en-ID" dirty="0" err="1">
                <a:sym typeface="Wingdings" panose="05000000000000000000" pitchFamily="2" charset="2"/>
              </a:rPr>
              <a:t>bareng</a:t>
            </a:r>
            <a:endParaRPr lang="id-ID" dirty="0">
              <a:sym typeface="Wingdings" panose="05000000000000000000" pitchFamily="2" charset="2"/>
            </a:endParaRPr>
          </a:p>
          <a:p>
            <a:endParaRPr lang="id-ID" dirty="0">
              <a:sym typeface="Wingdings" panose="05000000000000000000" pitchFamily="2" charset="2"/>
            </a:endParaRPr>
          </a:p>
          <a:p>
            <a:r>
              <a:rPr lang="id-ID" dirty="0">
                <a:sym typeface="Wingdings" panose="05000000000000000000" pitchFamily="2" charset="2"/>
              </a:rPr>
              <a:t>2 x 50 menit		 pengerjaan jurnal</a:t>
            </a:r>
            <a:endParaRPr lang="en-ID" dirty="0">
              <a:sym typeface="Wingdings" panose="05000000000000000000" pitchFamily="2" charset="2"/>
            </a:endParaRPr>
          </a:p>
          <a:p>
            <a:pPr marL="3200400" lvl="7" indent="0">
              <a:buNone/>
            </a:pPr>
            <a:r>
              <a:rPr lang="en-ID" dirty="0">
                <a:sym typeface="Wingdings" panose="05000000000000000000" pitchFamily="2" charset="2"/>
              </a:rPr>
              <a:t>   </a:t>
            </a:r>
            <a:r>
              <a:rPr lang="en-ID" sz="1800" dirty="0">
                <a:sym typeface="Wingdings" panose="05000000000000000000" pitchFamily="2" charset="2"/>
              </a:rPr>
              <a:t>(</a:t>
            </a:r>
            <a:r>
              <a:rPr lang="en-ID" sz="1800" dirty="0" err="1">
                <a:sym typeface="Wingdings" panose="05000000000000000000" pitchFamily="2" charset="2"/>
              </a:rPr>
              <a:t>langsung</a:t>
            </a:r>
            <a:r>
              <a:rPr lang="en-ID" sz="1800" dirty="0">
                <a:sym typeface="Wingdings" panose="05000000000000000000" pitchFamily="2" charset="2"/>
              </a:rPr>
              <a:t> </a:t>
            </a:r>
            <a:r>
              <a:rPr lang="en-ID" sz="1800" dirty="0" err="1">
                <a:sym typeface="Wingdings" panose="05000000000000000000" pitchFamily="2" charset="2"/>
              </a:rPr>
              <a:t>dinilai</a:t>
            </a:r>
            <a:r>
              <a:rPr lang="en-ID" sz="1800" dirty="0">
                <a:sym typeface="Wingdings" panose="05000000000000000000" pitchFamily="2" charset="2"/>
              </a:rPr>
              <a:t>)</a:t>
            </a:r>
            <a:endParaRPr lang="id-ID" dirty="0"/>
          </a:p>
        </p:txBody>
      </p:sp>
      <p:sp>
        <p:nvSpPr>
          <p:cNvPr id="4" name="Right Brace 3"/>
          <p:cNvSpPr/>
          <p:nvPr/>
        </p:nvSpPr>
        <p:spPr>
          <a:xfrm>
            <a:off x="6321287" y="4094921"/>
            <a:ext cx="291547" cy="8878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5" name="TextBox 4"/>
          <p:cNvSpPr txBox="1"/>
          <p:nvPr/>
        </p:nvSpPr>
        <p:spPr>
          <a:xfrm>
            <a:off x="6660212" y="4323425"/>
            <a:ext cx="1630017" cy="430887"/>
          </a:xfrm>
          <a:prstGeom prst="rect">
            <a:avLst/>
          </a:prstGeom>
          <a:noFill/>
        </p:spPr>
        <p:txBody>
          <a:bodyPr wrap="square" rtlCol="0">
            <a:spAutoFit/>
          </a:bodyPr>
          <a:lstStyle/>
          <a:p>
            <a:r>
              <a:rPr lang="id-ID" sz="2200" dirty="0"/>
              <a:t>praktikum</a:t>
            </a:r>
          </a:p>
        </p:txBody>
      </p:sp>
    </p:spTree>
    <p:extLst>
      <p:ext uri="{BB962C8B-B14F-4D97-AF65-F5344CB8AC3E}">
        <p14:creationId xmlns:p14="http://schemas.microsoft.com/office/powerpoint/2010/main" val="12988974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2194560"/>
            <a:ext cx="4534230" cy="4405460"/>
          </a:xfrm>
        </p:spPr>
        <p:txBody>
          <a:bodyPr>
            <a:normAutofit/>
          </a:bodyPr>
          <a:lstStyle/>
          <a:p>
            <a:pPr marL="457200" indent="-457200">
              <a:buFont typeface="+mj-lt"/>
              <a:buAutoNum type="arabicPeriod"/>
            </a:pPr>
            <a:r>
              <a:rPr lang="id-ID" dirty="0"/>
              <a:t>Introduction</a:t>
            </a:r>
          </a:p>
          <a:p>
            <a:pPr marL="457200" indent="-457200">
              <a:buFont typeface="+mj-lt"/>
              <a:buAutoNum type="arabicPeriod"/>
            </a:pPr>
            <a:r>
              <a:rPr lang="en-US" dirty="0"/>
              <a:t>Building Layouts</a:t>
            </a:r>
            <a:endParaRPr lang="id-ID" dirty="0"/>
          </a:p>
          <a:p>
            <a:pPr marL="457200" indent="-457200">
              <a:buFont typeface="+mj-lt"/>
              <a:buAutoNum type="arabicPeriod"/>
            </a:pPr>
            <a:r>
              <a:rPr lang="en-US" dirty="0"/>
              <a:t>Making an App Interactive</a:t>
            </a:r>
            <a:endParaRPr lang="id-ID" dirty="0"/>
          </a:p>
          <a:p>
            <a:pPr marL="457200" indent="-457200">
              <a:buFont typeface="+mj-lt"/>
              <a:buAutoNum type="arabicPeriod"/>
            </a:pPr>
            <a:r>
              <a:rPr lang="en-US" dirty="0"/>
              <a:t>Object Oriented Programming</a:t>
            </a: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sz="1800" dirty="0"/>
          </a:p>
          <a:p>
            <a:pPr marL="0" indent="0">
              <a:spcBef>
                <a:spcPts val="0"/>
              </a:spcBef>
              <a:buNone/>
            </a:pPr>
            <a:r>
              <a:rPr lang="id-ID" sz="1800" dirty="0"/>
              <a:t>Referensi:</a:t>
            </a:r>
          </a:p>
          <a:p>
            <a:pPr marL="0" indent="0">
              <a:spcBef>
                <a:spcPts val="0"/>
              </a:spcBef>
              <a:buNone/>
            </a:pPr>
            <a:r>
              <a:rPr lang="en-US" sz="1800" dirty="0"/>
              <a:t>Android Development for Beginners</a:t>
            </a:r>
            <a:endParaRPr lang="id-ID" sz="1800" dirty="0"/>
          </a:p>
          <a:p>
            <a:pPr marL="0" indent="0">
              <a:spcBef>
                <a:spcPts val="0"/>
              </a:spcBef>
              <a:buNone/>
            </a:pPr>
            <a:r>
              <a:rPr lang="en-US" sz="1800" u="sng" dirty="0">
                <a:hlinkClick r:id="rId2"/>
              </a:rPr>
              <a:t>www.udacity.com/course/ud837</a:t>
            </a:r>
            <a:endParaRPr lang="id-ID"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337" y="337493"/>
            <a:ext cx="3391673" cy="6262527"/>
          </a:xfrm>
          <a:prstGeom prst="rect">
            <a:avLst/>
          </a:prstGeom>
        </p:spPr>
      </p:pic>
      <p:sp>
        <p:nvSpPr>
          <p:cNvPr id="7" name="Title 1"/>
          <p:cNvSpPr>
            <a:spLocks noGrp="1"/>
          </p:cNvSpPr>
          <p:nvPr>
            <p:ph type="title"/>
          </p:nvPr>
        </p:nvSpPr>
        <p:spPr>
          <a:xfrm>
            <a:off x="594359" y="764373"/>
            <a:ext cx="4534231" cy="1293028"/>
          </a:xfrm>
        </p:spPr>
        <p:txBody>
          <a:bodyPr>
            <a:normAutofit/>
          </a:bodyPr>
          <a:lstStyle/>
          <a:p>
            <a:pPr algn="ctr"/>
            <a:r>
              <a:rPr lang="id-ID" dirty="0"/>
              <a:t>Belajar Apa?</a:t>
            </a:r>
          </a:p>
        </p:txBody>
      </p:sp>
    </p:spTree>
    <p:extLst>
      <p:ext uri="{BB962C8B-B14F-4D97-AF65-F5344CB8AC3E}">
        <p14:creationId xmlns:p14="http://schemas.microsoft.com/office/powerpoint/2010/main" val="160529706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59" y="764373"/>
            <a:ext cx="4534231" cy="1293028"/>
          </a:xfrm>
        </p:spPr>
        <p:txBody>
          <a:bodyPr/>
          <a:lstStyle/>
          <a:p>
            <a:pPr algn="ctr"/>
            <a:r>
              <a:rPr lang="id-ID" dirty="0"/>
              <a:t>Belajar Apa?</a:t>
            </a:r>
          </a:p>
        </p:txBody>
      </p:sp>
      <p:sp>
        <p:nvSpPr>
          <p:cNvPr id="3" name="Content Placeholder 2"/>
          <p:cNvSpPr>
            <a:spLocks noGrp="1"/>
          </p:cNvSpPr>
          <p:nvPr>
            <p:ph idx="1"/>
          </p:nvPr>
        </p:nvSpPr>
        <p:spPr>
          <a:xfrm>
            <a:off x="594360" y="2194560"/>
            <a:ext cx="4534230" cy="4389210"/>
          </a:xfrm>
        </p:spPr>
        <p:txBody>
          <a:bodyPr>
            <a:normAutofit/>
          </a:bodyPr>
          <a:lstStyle/>
          <a:p>
            <a:pPr marL="457200" indent="-457200">
              <a:buFont typeface="+mj-lt"/>
              <a:buAutoNum type="arabicPeriod" startAt="5"/>
            </a:pPr>
            <a:r>
              <a:rPr lang="en-US" dirty="0"/>
              <a:t>Intents and Activities</a:t>
            </a:r>
            <a:endParaRPr lang="id-ID" dirty="0"/>
          </a:p>
          <a:p>
            <a:pPr marL="457200" indent="-457200">
              <a:buFont typeface="+mj-lt"/>
              <a:buAutoNum type="arabicPeriod" startAt="5"/>
            </a:pPr>
            <a:r>
              <a:rPr lang="en-US" dirty="0"/>
              <a:t>Data, Loops, and Custom Classes</a:t>
            </a:r>
            <a:endParaRPr lang="id-ID" dirty="0"/>
          </a:p>
          <a:p>
            <a:pPr marL="457200" indent="-457200">
              <a:buFont typeface="+mj-lt"/>
              <a:buAutoNum type="arabicPeriod" startAt="5"/>
            </a:pPr>
            <a:r>
              <a:rPr lang="en-US" dirty="0"/>
              <a:t>Images and Visual Polish</a:t>
            </a:r>
            <a:endParaRPr lang="id-ID" dirty="0"/>
          </a:p>
          <a:p>
            <a:pPr marL="457200" indent="-457200">
              <a:buFont typeface="+mj-lt"/>
              <a:buAutoNum type="arabicPeriod" startAt="5"/>
            </a:pPr>
            <a:r>
              <a:rPr lang="en-US" dirty="0"/>
              <a:t>Audio and Libraries</a:t>
            </a:r>
            <a:endParaRPr lang="id-ID" dirty="0"/>
          </a:p>
          <a:p>
            <a:pPr marL="457200" indent="-457200">
              <a:buFont typeface="+mj-lt"/>
              <a:buAutoNum type="arabicPeriod" startAt="5"/>
            </a:pPr>
            <a:r>
              <a:rPr lang="en-US" dirty="0"/>
              <a:t>Navigation Patterns Using Fragments</a:t>
            </a:r>
            <a:r>
              <a:rPr lang="id-ID" dirty="0"/>
              <a:t> </a:t>
            </a:r>
            <a:r>
              <a:rPr lang="id-ID" b="1" dirty="0">
                <a:solidFill>
                  <a:schemeClr val="accent1"/>
                </a:solidFill>
              </a:rPr>
              <a:t>+ Assessment 1</a:t>
            </a:r>
          </a:p>
          <a:p>
            <a:pPr marL="0" indent="0">
              <a:buNone/>
            </a:pPr>
            <a:endParaRPr lang="id-ID"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r>
              <a:rPr lang="id-ID" sz="1800" dirty="0"/>
              <a:t>Referensi:</a:t>
            </a:r>
          </a:p>
          <a:p>
            <a:pPr marL="0" indent="0">
              <a:spcBef>
                <a:spcPts val="0"/>
              </a:spcBef>
              <a:buNone/>
            </a:pPr>
            <a:r>
              <a:rPr lang="en-US" sz="1800" dirty="0"/>
              <a:t>Android Basics: Multi-screen Apps</a:t>
            </a:r>
            <a:endParaRPr lang="id-ID" sz="1800" dirty="0"/>
          </a:p>
          <a:p>
            <a:pPr marL="0" indent="0">
              <a:spcBef>
                <a:spcPts val="0"/>
              </a:spcBef>
              <a:buNone/>
            </a:pPr>
            <a:r>
              <a:rPr lang="en-US" sz="1800" u="sng" dirty="0">
                <a:hlinkClick r:id="rId2"/>
              </a:rPr>
              <a:t>www.udacity.com/course/ud83</a:t>
            </a:r>
            <a:r>
              <a:rPr lang="id-ID" sz="1800" u="sng" dirty="0">
                <a:hlinkClick r:id="rId2"/>
              </a:rPr>
              <a:t>9</a:t>
            </a:r>
            <a:r>
              <a:rPr lang="id-ID" sz="1800" u="sng" dirty="0"/>
              <a:t> </a:t>
            </a:r>
            <a:endParaRPr lang="id-ID" sz="1800" dirty="0"/>
          </a:p>
          <a:p>
            <a:pPr marL="0" indent="0">
              <a:buNone/>
            </a:pPr>
            <a:endParaRPr lang="id-ID" dirty="0"/>
          </a:p>
        </p:txBody>
      </p:sp>
      <p:pic>
        <p:nvPicPr>
          <p:cNvPr id="1026" name="Picture 2" descr="https://lh3.googleusercontent.com/7Wdw5aH4JzUbGw8OXuUWt80Ta9zGyV5bLjEHWISW8IO3ZUjk2FsBysnM-_zJtS-8dNkHsUSXXjKxBeZfviM=s0#w=1440&amp;h=25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429" y="556593"/>
            <a:ext cx="3384000" cy="60271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2247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59" y="764373"/>
            <a:ext cx="4534231" cy="1293028"/>
          </a:xfrm>
        </p:spPr>
        <p:txBody>
          <a:bodyPr/>
          <a:lstStyle/>
          <a:p>
            <a:pPr algn="ctr"/>
            <a:r>
              <a:rPr lang="id-ID" dirty="0"/>
              <a:t>Belajar Apa?</a:t>
            </a:r>
          </a:p>
        </p:txBody>
      </p:sp>
      <p:sp>
        <p:nvSpPr>
          <p:cNvPr id="3" name="Content Placeholder 2"/>
          <p:cNvSpPr>
            <a:spLocks noGrp="1"/>
          </p:cNvSpPr>
          <p:nvPr>
            <p:ph idx="1"/>
          </p:nvPr>
        </p:nvSpPr>
        <p:spPr>
          <a:xfrm>
            <a:off x="594360" y="2194560"/>
            <a:ext cx="4534230" cy="4389210"/>
          </a:xfrm>
        </p:spPr>
        <p:txBody>
          <a:bodyPr>
            <a:normAutofit/>
          </a:bodyPr>
          <a:lstStyle/>
          <a:p>
            <a:pPr marL="457200" indent="-457200">
              <a:buFont typeface="+mj-lt"/>
              <a:buAutoNum type="arabicPeriod" startAt="10"/>
            </a:pPr>
            <a:r>
              <a:rPr lang="en-US" dirty="0"/>
              <a:t>JSON Parsing</a:t>
            </a:r>
            <a:endParaRPr lang="id-ID" dirty="0"/>
          </a:p>
          <a:p>
            <a:pPr marL="457200" indent="-457200">
              <a:buFont typeface="+mj-lt"/>
              <a:buAutoNum type="arabicPeriod" startAt="10"/>
            </a:pPr>
            <a:r>
              <a:rPr lang="en-US" dirty="0"/>
              <a:t>HTTP Networking</a:t>
            </a:r>
          </a:p>
          <a:p>
            <a:pPr marL="457200" indent="-457200">
              <a:buFont typeface="+mj-lt"/>
              <a:buAutoNum type="arabicPeriod" startAt="10"/>
            </a:pPr>
            <a:r>
              <a:rPr lang="en-ID" dirty="0"/>
              <a:t>Menu and Preferences</a:t>
            </a:r>
            <a:endParaRPr lang="id-ID" dirty="0"/>
          </a:p>
          <a:p>
            <a:pPr marL="0" indent="0">
              <a:buNone/>
            </a:pPr>
            <a:endParaRPr lang="id-ID"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600" dirty="0"/>
          </a:p>
          <a:p>
            <a:pPr marL="0" indent="0">
              <a:spcBef>
                <a:spcPts val="0"/>
              </a:spcBef>
              <a:buNone/>
            </a:pPr>
            <a:r>
              <a:rPr lang="id-ID" sz="1800" dirty="0"/>
              <a:t>Referensi:</a:t>
            </a:r>
          </a:p>
          <a:p>
            <a:pPr marL="0" indent="0">
              <a:spcBef>
                <a:spcPts val="0"/>
              </a:spcBef>
              <a:buNone/>
            </a:pPr>
            <a:r>
              <a:rPr lang="en-US" sz="1800" dirty="0"/>
              <a:t>Android Basics: Networking</a:t>
            </a:r>
            <a:endParaRPr lang="id-ID" sz="1800" dirty="0"/>
          </a:p>
          <a:p>
            <a:pPr marL="0" indent="0">
              <a:spcBef>
                <a:spcPts val="0"/>
              </a:spcBef>
              <a:buNone/>
            </a:pPr>
            <a:r>
              <a:rPr lang="en-US" sz="1800" u="sng" dirty="0">
                <a:hlinkClick r:id="rId2"/>
              </a:rPr>
              <a:t>www.udacity.com/course/ud8</a:t>
            </a:r>
            <a:r>
              <a:rPr lang="id-ID" sz="1800" u="sng" dirty="0">
                <a:hlinkClick r:id="rId2"/>
              </a:rPr>
              <a:t>43</a:t>
            </a:r>
            <a:r>
              <a:rPr lang="id-ID" sz="1800" u="sng" dirty="0"/>
              <a:t> </a:t>
            </a:r>
            <a:endParaRPr lang="id-ID" sz="1800" dirty="0"/>
          </a:p>
          <a:p>
            <a:pPr marL="0" indent="0">
              <a:buNone/>
            </a:pPr>
            <a:endParaRPr lang="id-ID" dirty="0"/>
          </a:p>
        </p:txBody>
      </p:sp>
      <p:pic>
        <p:nvPicPr>
          <p:cNvPr id="2050" name="Picture 2" descr="https://lh3.googleusercontent.com/0o5QfZGQErFeHwGsYqKu5gKHBzN_PiJyBsjeFNSZmOp-INcofvU46nugMbOQC6QO7Kleicesty6I2uyW5g=s0#w=1440&amp;h=25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429" y="556593"/>
            <a:ext cx="3384000" cy="6006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08240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lh3.googleusercontent.com/MZn4HBhQp1MxzwefkGk08DkvR9a9GW6ULgq-RgoREd30sBzZShbzugUyWki6y8tapUXpvz5QCI1CxE3KsjQ=s0#w=1440&amp;h=25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29" y="550952"/>
            <a:ext cx="3384000" cy="60122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4359" y="764373"/>
            <a:ext cx="4534231" cy="1293028"/>
          </a:xfrm>
        </p:spPr>
        <p:txBody>
          <a:bodyPr/>
          <a:lstStyle/>
          <a:p>
            <a:pPr algn="ctr"/>
            <a:r>
              <a:rPr lang="id-ID" dirty="0"/>
              <a:t>Belajar Apa?</a:t>
            </a:r>
          </a:p>
        </p:txBody>
      </p:sp>
      <p:sp>
        <p:nvSpPr>
          <p:cNvPr id="3" name="Content Placeholder 2"/>
          <p:cNvSpPr>
            <a:spLocks noGrp="1"/>
          </p:cNvSpPr>
          <p:nvPr>
            <p:ph idx="1"/>
          </p:nvPr>
        </p:nvSpPr>
        <p:spPr>
          <a:xfrm>
            <a:off x="594360" y="2194560"/>
            <a:ext cx="4534230" cy="4389210"/>
          </a:xfrm>
        </p:spPr>
        <p:txBody>
          <a:bodyPr>
            <a:normAutofit/>
          </a:bodyPr>
          <a:lstStyle/>
          <a:p>
            <a:pPr marL="457200" indent="-457200">
              <a:buFont typeface="+mj-lt"/>
              <a:buAutoNum type="arabicPeriod" startAt="13"/>
            </a:pPr>
            <a:r>
              <a:rPr lang="en-US" dirty="0"/>
              <a:t>Adding SQLite to Your App</a:t>
            </a:r>
            <a:endParaRPr lang="id-ID" dirty="0"/>
          </a:p>
          <a:p>
            <a:pPr marL="457200" indent="-457200">
              <a:buFont typeface="+mj-lt"/>
              <a:buAutoNum type="arabicPeriod" startAt="13"/>
            </a:pPr>
            <a:r>
              <a:rPr lang="en-US" dirty="0"/>
              <a:t>Building a </a:t>
            </a:r>
            <a:r>
              <a:rPr lang="en-US" dirty="0" err="1"/>
              <a:t>ContentProvider</a:t>
            </a:r>
            <a:endParaRPr lang="id-ID" dirty="0"/>
          </a:p>
          <a:p>
            <a:pPr marL="457200" indent="-457200">
              <a:buFont typeface="+mj-lt"/>
              <a:buAutoNum type="arabicPeriod" startAt="13"/>
            </a:pPr>
            <a:r>
              <a:rPr lang="en-US" dirty="0"/>
              <a:t>Using a </a:t>
            </a:r>
            <a:r>
              <a:rPr lang="en-US" dirty="0" err="1"/>
              <a:t>CursorAdapter</a:t>
            </a:r>
            <a:r>
              <a:rPr lang="en-US" dirty="0"/>
              <a:t> and </a:t>
            </a:r>
            <a:r>
              <a:rPr lang="en-US" dirty="0" err="1"/>
              <a:t>CursorLoader</a:t>
            </a:r>
            <a:endParaRPr lang="id-ID" dirty="0"/>
          </a:p>
          <a:p>
            <a:pPr marL="457200" indent="-457200">
              <a:buFont typeface="+mj-lt"/>
              <a:buAutoNum type="arabicPeriod" startAt="13"/>
            </a:pPr>
            <a:r>
              <a:rPr lang="en-ID" dirty="0"/>
              <a:t> </a:t>
            </a:r>
            <a:r>
              <a:rPr lang="en-ID" b="1" dirty="0">
                <a:solidFill>
                  <a:schemeClr val="accent1"/>
                </a:solidFill>
              </a:rPr>
              <a:t>Assessment 2</a:t>
            </a:r>
            <a:endParaRPr lang="id-ID" b="1" dirty="0">
              <a:solidFill>
                <a:schemeClr val="accent1"/>
              </a:solidFill>
            </a:endParaRPr>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1800" dirty="0"/>
          </a:p>
          <a:p>
            <a:pPr marL="0" indent="0">
              <a:spcBef>
                <a:spcPts val="0"/>
              </a:spcBef>
              <a:buNone/>
            </a:pPr>
            <a:endParaRPr lang="id-ID" sz="2000" dirty="0"/>
          </a:p>
          <a:p>
            <a:pPr marL="0" indent="0">
              <a:spcBef>
                <a:spcPts val="0"/>
              </a:spcBef>
              <a:buNone/>
            </a:pPr>
            <a:endParaRPr lang="id-ID" sz="800" dirty="0"/>
          </a:p>
          <a:p>
            <a:pPr marL="0" indent="0">
              <a:spcBef>
                <a:spcPts val="0"/>
              </a:spcBef>
              <a:buNone/>
            </a:pPr>
            <a:r>
              <a:rPr lang="id-ID" sz="1800" dirty="0"/>
              <a:t>Referensi:</a:t>
            </a:r>
          </a:p>
          <a:p>
            <a:pPr marL="0" indent="0">
              <a:spcBef>
                <a:spcPts val="0"/>
              </a:spcBef>
              <a:buNone/>
            </a:pPr>
            <a:r>
              <a:rPr lang="en-US" sz="1800" dirty="0"/>
              <a:t>Android Basics: Data Storage</a:t>
            </a:r>
            <a:endParaRPr lang="id-ID" sz="1800" dirty="0"/>
          </a:p>
          <a:p>
            <a:pPr marL="0" indent="0">
              <a:spcBef>
                <a:spcPts val="0"/>
              </a:spcBef>
              <a:buNone/>
            </a:pPr>
            <a:r>
              <a:rPr lang="en-US" sz="1800" u="sng" dirty="0">
                <a:hlinkClick r:id="rId3"/>
              </a:rPr>
              <a:t>www.udacity.com/course/ud8</a:t>
            </a:r>
            <a:r>
              <a:rPr lang="id-ID" sz="1800" u="sng" dirty="0">
                <a:hlinkClick r:id="rId3"/>
              </a:rPr>
              <a:t>45</a:t>
            </a:r>
            <a:r>
              <a:rPr lang="id-ID" sz="1800" u="sng" dirty="0"/>
              <a:t> </a:t>
            </a:r>
            <a:endParaRPr lang="id-ID" sz="1800" dirty="0"/>
          </a:p>
          <a:p>
            <a:pPr marL="0" indent="0">
              <a:buNone/>
            </a:pPr>
            <a:endParaRPr lang="id-ID" dirty="0"/>
          </a:p>
        </p:txBody>
      </p:sp>
    </p:spTree>
    <p:extLst>
      <p:ext uri="{BB962C8B-B14F-4D97-AF65-F5344CB8AC3E}">
        <p14:creationId xmlns:p14="http://schemas.microsoft.com/office/powerpoint/2010/main" val="351124678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dirty="0" err="1"/>
              <a:t>Komponen</a:t>
            </a:r>
            <a:r>
              <a:rPr lang="en-US" dirty="0"/>
              <a:t> </a:t>
            </a:r>
            <a:r>
              <a:rPr lang="en-US" dirty="0" err="1"/>
              <a:t>penilaian</a:t>
            </a:r>
            <a:endParaRPr lang="id-ID" dirty="0"/>
          </a:p>
        </p:txBody>
      </p:sp>
      <p:sp>
        <p:nvSpPr>
          <p:cNvPr id="3" name="Content Placeholder 2"/>
          <p:cNvSpPr>
            <a:spLocks noGrp="1"/>
          </p:cNvSpPr>
          <p:nvPr>
            <p:ph idx="1"/>
          </p:nvPr>
        </p:nvSpPr>
        <p:spPr/>
        <p:txBody>
          <a:bodyPr>
            <a:normAutofit/>
          </a:bodyPr>
          <a:lstStyle/>
          <a:p>
            <a:pPr marL="457189" indent="-457189">
              <a:buFont typeface="+mj-lt"/>
              <a:buAutoNum type="arabicPeriod"/>
            </a:pPr>
            <a:r>
              <a:rPr lang="en-US" dirty="0" err="1"/>
              <a:t>Praktikum</a:t>
            </a:r>
            <a:r>
              <a:rPr lang="en-US" dirty="0"/>
              <a:t> </a:t>
            </a:r>
            <a:r>
              <a:rPr lang="id-ID" dirty="0"/>
              <a:t>14 </a:t>
            </a:r>
            <a:r>
              <a:rPr lang="en-US" dirty="0" err="1"/>
              <a:t>modul</a:t>
            </a:r>
            <a:r>
              <a:rPr lang="en-US" dirty="0">
                <a:sym typeface="Wingdings" panose="05000000000000000000" pitchFamily="2" charset="2"/>
              </a:rPr>
              <a:t>		</a:t>
            </a:r>
            <a:r>
              <a:rPr lang="id-ID" dirty="0">
                <a:sym typeface="Wingdings" panose="05000000000000000000" pitchFamily="2" charset="2"/>
              </a:rPr>
              <a:t>		</a:t>
            </a:r>
            <a:r>
              <a:rPr lang="en-US" b="1" dirty="0">
                <a:sym typeface="Wingdings" panose="05000000000000000000" pitchFamily="2" charset="2"/>
              </a:rPr>
              <a:t>30%</a:t>
            </a:r>
          </a:p>
          <a:p>
            <a:pPr lvl="1"/>
            <a:r>
              <a:rPr lang="en-US" dirty="0" err="1">
                <a:sym typeface="Wingdings" panose="05000000000000000000" pitchFamily="2" charset="2"/>
              </a:rPr>
              <a:t>Tugas</a:t>
            </a:r>
            <a:r>
              <a:rPr lang="en-US" dirty="0">
                <a:sym typeface="Wingdings" panose="05000000000000000000" pitchFamily="2" charset="2"/>
              </a:rPr>
              <a:t> </a:t>
            </a:r>
            <a:r>
              <a:rPr lang="en-US" dirty="0" err="1">
                <a:sym typeface="Wingdings" panose="05000000000000000000" pitchFamily="2" charset="2"/>
              </a:rPr>
              <a:t>pendahuluan</a:t>
            </a:r>
            <a:r>
              <a:rPr lang="id-ID" dirty="0">
                <a:sym typeface="Wingdings" panose="05000000000000000000" pitchFamily="2" charset="2"/>
              </a:rPr>
              <a:t>	20%</a:t>
            </a:r>
            <a:endParaRPr lang="en-US" dirty="0">
              <a:sym typeface="Wingdings" panose="05000000000000000000" pitchFamily="2" charset="2"/>
            </a:endParaRPr>
          </a:p>
          <a:p>
            <a:pPr lvl="1"/>
            <a:r>
              <a:rPr lang="en-US" dirty="0" err="1">
                <a:sym typeface="Wingdings" panose="05000000000000000000" pitchFamily="2" charset="2"/>
              </a:rPr>
              <a:t>Jurnal</a:t>
            </a:r>
            <a:r>
              <a:rPr lang="id-ID" dirty="0">
                <a:sym typeface="Wingdings" panose="05000000000000000000" pitchFamily="2" charset="2"/>
              </a:rPr>
              <a:t>			</a:t>
            </a:r>
            <a:r>
              <a:rPr lang="en-ID" dirty="0">
                <a:sym typeface="Wingdings" panose="05000000000000000000" pitchFamily="2" charset="2"/>
              </a:rPr>
              <a:t>8</a:t>
            </a:r>
            <a:r>
              <a:rPr lang="id-ID" dirty="0">
                <a:sym typeface="Wingdings" panose="05000000000000000000" pitchFamily="2" charset="2"/>
              </a:rPr>
              <a:t>0%</a:t>
            </a:r>
            <a:endParaRPr lang="en-ID" dirty="0">
              <a:sym typeface="Wingdings" panose="05000000000000000000" pitchFamily="2" charset="2"/>
            </a:endParaRPr>
          </a:p>
          <a:p>
            <a:pPr lvl="1"/>
            <a:endParaRPr lang="id-ID" dirty="0">
              <a:sym typeface="Wingdings" panose="05000000000000000000" pitchFamily="2" charset="2"/>
            </a:endParaRPr>
          </a:p>
          <a:p>
            <a:pPr marL="457189" indent="-457189">
              <a:buFont typeface="+mj-lt"/>
              <a:buAutoNum type="arabicPeriod"/>
            </a:pPr>
            <a:r>
              <a:rPr lang="en-US" dirty="0">
                <a:sym typeface="Wingdings" panose="05000000000000000000" pitchFamily="2" charset="2"/>
              </a:rPr>
              <a:t>Assessment 1 (</a:t>
            </a:r>
            <a:r>
              <a:rPr lang="id-ID" dirty="0">
                <a:sym typeface="Wingdings" panose="05000000000000000000" pitchFamily="2" charset="2"/>
              </a:rPr>
              <a:t>minggu ke-9</a:t>
            </a:r>
            <a:r>
              <a:rPr lang="en-ID" dirty="0">
                <a:sym typeface="Wingdings" panose="05000000000000000000" pitchFamily="2" charset="2"/>
              </a:rPr>
              <a:t>, </a:t>
            </a:r>
            <a:r>
              <a:rPr lang="en-US" dirty="0">
                <a:sym typeface="Wingdings" panose="05000000000000000000" pitchFamily="2" charset="2"/>
              </a:rPr>
              <a:t>take home) </a:t>
            </a:r>
            <a:r>
              <a:rPr lang="id-ID" dirty="0">
                <a:sym typeface="Wingdings" panose="05000000000000000000" pitchFamily="2" charset="2"/>
              </a:rPr>
              <a:t>	</a:t>
            </a:r>
            <a:r>
              <a:rPr lang="en-US" b="1" dirty="0">
                <a:sym typeface="Wingdings" panose="05000000000000000000" pitchFamily="2" charset="2"/>
              </a:rPr>
              <a:t>30%</a:t>
            </a:r>
          </a:p>
          <a:p>
            <a:pPr marL="457189" indent="-457189">
              <a:buFont typeface="+mj-lt"/>
              <a:buAutoNum type="arabicPeriod"/>
            </a:pPr>
            <a:endParaRPr lang="en-US" dirty="0">
              <a:sym typeface="Wingdings" panose="05000000000000000000" pitchFamily="2" charset="2"/>
            </a:endParaRPr>
          </a:p>
          <a:p>
            <a:pPr marL="457189" indent="-457189">
              <a:buFont typeface="+mj-lt"/>
              <a:buAutoNum type="arabicPeriod"/>
            </a:pPr>
            <a:r>
              <a:rPr lang="en-US" dirty="0">
                <a:sym typeface="Wingdings" panose="05000000000000000000" pitchFamily="2" charset="2"/>
              </a:rPr>
              <a:t>Assessment 2 (</a:t>
            </a:r>
            <a:r>
              <a:rPr lang="id-ID" dirty="0">
                <a:sym typeface="Wingdings" panose="05000000000000000000" pitchFamily="2" charset="2"/>
              </a:rPr>
              <a:t>minggu ke-16</a:t>
            </a:r>
            <a:r>
              <a:rPr lang="en-ID" dirty="0">
                <a:sym typeface="Wingdings" panose="05000000000000000000" pitchFamily="2" charset="2"/>
              </a:rPr>
              <a:t>, </a:t>
            </a:r>
            <a:r>
              <a:rPr lang="en-US" dirty="0" err="1">
                <a:sym typeface="Wingdings" panose="05000000000000000000" pitchFamily="2" charset="2"/>
              </a:rPr>
              <a:t>CoTS</a:t>
            </a:r>
            <a:r>
              <a:rPr lang="en-US" dirty="0">
                <a:sym typeface="Wingdings" panose="05000000000000000000" pitchFamily="2" charset="2"/>
              </a:rPr>
              <a:t>)</a:t>
            </a:r>
            <a:r>
              <a:rPr lang="id-ID" dirty="0">
                <a:sym typeface="Wingdings" panose="05000000000000000000" pitchFamily="2" charset="2"/>
              </a:rPr>
              <a:t>		</a:t>
            </a:r>
            <a:r>
              <a:rPr lang="en-US" b="1" dirty="0">
                <a:sym typeface="Wingdings" panose="05000000000000000000" pitchFamily="2" charset="2"/>
              </a:rPr>
              <a:t>40%</a:t>
            </a:r>
            <a:endParaRPr lang="id-ID" b="1" dirty="0">
              <a:sym typeface="Wingdings" panose="05000000000000000000" pitchFamily="2" charset="2"/>
            </a:endParaRPr>
          </a:p>
          <a:p>
            <a:pPr marL="457189" indent="-457189">
              <a:buFont typeface="+mj-lt"/>
              <a:buAutoNum type="arabicPeriod"/>
            </a:pPr>
            <a:endParaRPr lang="id-ID" b="1" dirty="0">
              <a:sym typeface="Wingdings" panose="05000000000000000000" pitchFamily="2" charset="2"/>
            </a:endParaRPr>
          </a:p>
          <a:p>
            <a:pPr marL="0" indent="0">
              <a:buNone/>
            </a:pPr>
            <a:r>
              <a:rPr lang="id-ID" dirty="0">
                <a:solidFill>
                  <a:schemeClr val="accent1"/>
                </a:solidFill>
                <a:sym typeface="Wingdings" panose="05000000000000000000" pitchFamily="2" charset="2"/>
              </a:rPr>
              <a:t>NB: Assessment </a:t>
            </a:r>
            <a:r>
              <a:rPr lang="en-ID" dirty="0">
                <a:solidFill>
                  <a:schemeClr val="accent1"/>
                </a:solidFill>
                <a:sym typeface="Wingdings" panose="05000000000000000000" pitchFamily="2" charset="2"/>
              </a:rPr>
              <a:t>1 &amp; 2 </a:t>
            </a:r>
            <a:r>
              <a:rPr lang="id-ID" dirty="0">
                <a:solidFill>
                  <a:schemeClr val="accent1"/>
                </a:solidFill>
                <a:sym typeface="Wingdings" panose="05000000000000000000" pitchFamily="2" charset="2"/>
              </a:rPr>
              <a:t>ber</a:t>
            </a:r>
            <a:r>
              <a:rPr lang="en-ID" dirty="0" err="1">
                <a:solidFill>
                  <a:schemeClr val="accent1"/>
                </a:solidFill>
                <a:sym typeface="Wingdings" panose="05000000000000000000" pitchFamily="2" charset="2"/>
              </a:rPr>
              <a:t>upa</a:t>
            </a:r>
            <a:r>
              <a:rPr lang="en-ID" dirty="0">
                <a:solidFill>
                  <a:schemeClr val="accent1"/>
                </a:solidFill>
                <a:sym typeface="Wingdings" panose="05000000000000000000" pitchFamily="2" charset="2"/>
              </a:rPr>
              <a:t> </a:t>
            </a:r>
            <a:r>
              <a:rPr lang="en-ID" dirty="0" err="1">
                <a:solidFill>
                  <a:schemeClr val="accent1"/>
                </a:solidFill>
                <a:sym typeface="Wingdings" panose="05000000000000000000" pitchFamily="2" charset="2"/>
              </a:rPr>
              <a:t>pengerjaan</a:t>
            </a:r>
            <a:r>
              <a:rPr lang="en-ID" dirty="0">
                <a:solidFill>
                  <a:schemeClr val="accent1"/>
                </a:solidFill>
                <a:sym typeface="Wingdings" panose="05000000000000000000" pitchFamily="2" charset="2"/>
              </a:rPr>
              <a:t> </a:t>
            </a:r>
            <a:r>
              <a:rPr lang="en-ID" dirty="0" err="1">
                <a:solidFill>
                  <a:schemeClr val="accent1"/>
                </a:solidFill>
                <a:sym typeface="Wingdings" panose="05000000000000000000" pitchFamily="2" charset="2"/>
              </a:rPr>
              <a:t>tugas</a:t>
            </a:r>
            <a:r>
              <a:rPr lang="en-ID" dirty="0">
                <a:solidFill>
                  <a:schemeClr val="accent1"/>
                </a:solidFill>
                <a:sym typeface="Wingdings" panose="05000000000000000000" pitchFamily="2" charset="2"/>
              </a:rPr>
              <a:t> </a:t>
            </a:r>
            <a:r>
              <a:rPr lang="en-ID" dirty="0" err="1">
                <a:solidFill>
                  <a:schemeClr val="accent1"/>
                </a:solidFill>
                <a:sym typeface="Wingdings" panose="05000000000000000000" pitchFamily="2" charset="2"/>
              </a:rPr>
              <a:t>besar</a:t>
            </a:r>
            <a:endParaRPr lang="en-US" dirty="0">
              <a:solidFill>
                <a:schemeClr val="accent1"/>
              </a:solidFill>
              <a:sym typeface="Wingdings" panose="05000000000000000000" pitchFamily="2" charset="2"/>
            </a:endParaRPr>
          </a:p>
        </p:txBody>
      </p:sp>
    </p:spTree>
    <p:extLst>
      <p:ext uri="{BB962C8B-B14F-4D97-AF65-F5344CB8AC3E}">
        <p14:creationId xmlns:p14="http://schemas.microsoft.com/office/powerpoint/2010/main" val="203541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F08B-3240-4EA3-8E9B-221B70C77534}"/>
              </a:ext>
            </a:extLst>
          </p:cNvPr>
          <p:cNvSpPr>
            <a:spLocks noGrp="1"/>
          </p:cNvSpPr>
          <p:nvPr>
            <p:ph type="title"/>
          </p:nvPr>
        </p:nvSpPr>
        <p:spPr>
          <a:xfrm>
            <a:off x="594360" y="764373"/>
            <a:ext cx="7955280" cy="1293028"/>
          </a:xfrm>
        </p:spPr>
        <p:txBody>
          <a:bodyPr/>
          <a:lstStyle/>
          <a:p>
            <a:pPr algn="ctr"/>
            <a:r>
              <a:rPr lang="en-ID" dirty="0" err="1"/>
              <a:t>Tugas</a:t>
            </a:r>
            <a:r>
              <a:rPr lang="en-ID" dirty="0"/>
              <a:t> </a:t>
            </a:r>
            <a:r>
              <a:rPr lang="en-ID" dirty="0" err="1"/>
              <a:t>Besar</a:t>
            </a:r>
            <a:r>
              <a:rPr lang="en-ID" dirty="0"/>
              <a:t> (Tubes)</a:t>
            </a:r>
          </a:p>
        </p:txBody>
      </p:sp>
      <p:sp>
        <p:nvSpPr>
          <p:cNvPr id="3" name="Content Placeholder 2">
            <a:extLst>
              <a:ext uri="{FF2B5EF4-FFF2-40B4-BE49-F238E27FC236}">
                <a16:creationId xmlns:a16="http://schemas.microsoft.com/office/drawing/2014/main" id="{6064373D-B169-4E3D-A1C6-F4E25DF51ECE}"/>
              </a:ext>
            </a:extLst>
          </p:cNvPr>
          <p:cNvSpPr>
            <a:spLocks noGrp="1"/>
          </p:cNvSpPr>
          <p:nvPr>
            <p:ph idx="1"/>
          </p:nvPr>
        </p:nvSpPr>
        <p:spPr/>
        <p:txBody>
          <a:bodyPr/>
          <a:lstStyle/>
          <a:p>
            <a:r>
              <a:rPr lang="en-ID" dirty="0"/>
              <a:t>Tubes </a:t>
            </a:r>
            <a:r>
              <a:rPr lang="en-ID" dirty="0" err="1"/>
              <a:t>Mobpro</a:t>
            </a:r>
            <a:r>
              <a:rPr lang="en-ID" dirty="0"/>
              <a:t> </a:t>
            </a:r>
            <a:r>
              <a:rPr lang="en-ID" dirty="0" err="1"/>
              <a:t>Dasar</a:t>
            </a:r>
            <a:r>
              <a:rPr lang="en-ID" dirty="0"/>
              <a:t> </a:t>
            </a:r>
            <a:r>
              <a:rPr lang="en-ID" dirty="0" err="1"/>
              <a:t>digabung</a:t>
            </a:r>
            <a:r>
              <a:rPr lang="en-ID" dirty="0"/>
              <a:t> </a:t>
            </a:r>
            <a:r>
              <a:rPr lang="en-ID" dirty="0" err="1"/>
              <a:t>dengan</a:t>
            </a:r>
            <a:r>
              <a:rPr lang="en-ID" dirty="0"/>
              <a:t> PT 2</a:t>
            </a:r>
          </a:p>
          <a:p>
            <a:r>
              <a:rPr lang="en-ID" dirty="0"/>
              <a:t>Tubes </a:t>
            </a:r>
            <a:r>
              <a:rPr lang="en-ID" dirty="0" err="1"/>
              <a:t>Mobpro</a:t>
            </a:r>
            <a:r>
              <a:rPr lang="en-ID" dirty="0"/>
              <a:t> </a:t>
            </a:r>
            <a:r>
              <a:rPr lang="en-ID" dirty="0" err="1"/>
              <a:t>Dasar</a:t>
            </a:r>
            <a:r>
              <a:rPr lang="en-ID" dirty="0"/>
              <a:t> </a:t>
            </a:r>
            <a:r>
              <a:rPr lang="en-ID" dirty="0" err="1"/>
              <a:t>dilanjutkan</a:t>
            </a:r>
            <a:r>
              <a:rPr lang="en-ID" dirty="0"/>
              <a:t> di </a:t>
            </a:r>
            <a:r>
              <a:rPr lang="en-ID" dirty="0" err="1"/>
              <a:t>Mobpro</a:t>
            </a:r>
            <a:r>
              <a:rPr lang="en-ID" dirty="0"/>
              <a:t> </a:t>
            </a:r>
            <a:r>
              <a:rPr lang="en-ID" dirty="0" err="1"/>
              <a:t>Lanjut</a:t>
            </a:r>
            <a:endParaRPr lang="en-ID" dirty="0"/>
          </a:p>
          <a:p>
            <a:endParaRPr lang="en-ID" dirty="0"/>
          </a:p>
          <a:p>
            <a:r>
              <a:rPr lang="en-ID" dirty="0"/>
              <a:t>Tubes </a:t>
            </a:r>
            <a:r>
              <a:rPr lang="en-ID" dirty="0" err="1"/>
              <a:t>berkelompok</a:t>
            </a:r>
            <a:r>
              <a:rPr lang="en-ID" dirty="0"/>
              <a:t>, </a:t>
            </a:r>
            <a:r>
              <a:rPr lang="en-ID" dirty="0" err="1"/>
              <a:t>maksimal</a:t>
            </a:r>
            <a:r>
              <a:rPr lang="en-ID" dirty="0"/>
              <a:t> 3 orang</a:t>
            </a:r>
          </a:p>
          <a:p>
            <a:r>
              <a:rPr lang="en-ID" dirty="0" err="1"/>
              <a:t>Syarat</a:t>
            </a:r>
            <a:r>
              <a:rPr lang="en-ID" dirty="0"/>
              <a:t> tubes:</a:t>
            </a:r>
          </a:p>
          <a:p>
            <a:pPr lvl="1"/>
            <a:r>
              <a:rPr lang="en-ID" dirty="0" err="1"/>
              <a:t>Menggunakan</a:t>
            </a:r>
            <a:r>
              <a:rPr lang="en-ID" dirty="0"/>
              <a:t> </a:t>
            </a:r>
            <a:r>
              <a:rPr lang="en-ID" dirty="0" err="1"/>
              <a:t>ListView</a:t>
            </a:r>
            <a:r>
              <a:rPr lang="en-ID" dirty="0"/>
              <a:t> / </a:t>
            </a:r>
            <a:r>
              <a:rPr lang="en-ID" dirty="0" err="1"/>
              <a:t>GridView</a:t>
            </a:r>
            <a:r>
              <a:rPr lang="en-ID" dirty="0"/>
              <a:t> / </a:t>
            </a:r>
            <a:r>
              <a:rPr lang="en-ID" dirty="0" err="1"/>
              <a:t>RecyclerView</a:t>
            </a:r>
            <a:r>
              <a:rPr lang="en-ID" dirty="0"/>
              <a:t> </a:t>
            </a:r>
          </a:p>
          <a:p>
            <a:pPr lvl="1"/>
            <a:r>
              <a:rPr lang="en-ID" dirty="0" err="1"/>
              <a:t>Dapat</a:t>
            </a:r>
            <a:r>
              <a:rPr lang="en-ID" dirty="0"/>
              <a:t> </a:t>
            </a:r>
            <a:r>
              <a:rPr lang="en-ID" dirty="0" err="1"/>
              <a:t>mengambil</a:t>
            </a:r>
            <a:r>
              <a:rPr lang="en-ID" dirty="0"/>
              <a:t>/</a:t>
            </a:r>
            <a:r>
              <a:rPr lang="en-ID" dirty="0" err="1"/>
              <a:t>menyimpan</a:t>
            </a:r>
            <a:r>
              <a:rPr lang="en-ID" dirty="0"/>
              <a:t> data </a:t>
            </a:r>
            <a:r>
              <a:rPr lang="en-ID" dirty="0" err="1"/>
              <a:t>dari</a:t>
            </a:r>
            <a:r>
              <a:rPr lang="en-ID" dirty="0"/>
              <a:t>/</a:t>
            </a:r>
            <a:r>
              <a:rPr lang="en-ID" dirty="0" err="1"/>
              <a:t>ke</a:t>
            </a:r>
            <a:r>
              <a:rPr lang="en-ID" dirty="0"/>
              <a:t> server</a:t>
            </a:r>
          </a:p>
          <a:p>
            <a:pPr lvl="1"/>
            <a:r>
              <a:rPr lang="en-ID" dirty="0" err="1"/>
              <a:t>Menggunakan</a:t>
            </a:r>
            <a:r>
              <a:rPr lang="en-ID" dirty="0"/>
              <a:t> database local / offline (SQLite)</a:t>
            </a:r>
          </a:p>
          <a:p>
            <a:r>
              <a:rPr lang="en-ID" dirty="0"/>
              <a:t>Tubes </a:t>
            </a:r>
            <a:r>
              <a:rPr lang="en-ID" b="1" dirty="0">
                <a:solidFill>
                  <a:schemeClr val="accent1"/>
                </a:solidFill>
              </a:rPr>
              <a:t>yang </a:t>
            </a:r>
            <a:r>
              <a:rPr lang="en-ID" b="1" dirty="0" err="1">
                <a:solidFill>
                  <a:schemeClr val="accent1"/>
                </a:solidFill>
              </a:rPr>
              <a:t>bagus</a:t>
            </a:r>
            <a:r>
              <a:rPr lang="en-ID" b="1" dirty="0">
                <a:solidFill>
                  <a:schemeClr val="accent1"/>
                </a:solidFill>
              </a:rPr>
              <a:t> </a:t>
            </a:r>
            <a:r>
              <a:rPr lang="en-ID" dirty="0" err="1"/>
              <a:t>berkesempatan</a:t>
            </a:r>
            <a:r>
              <a:rPr lang="en-ID" dirty="0"/>
              <a:t> publish </a:t>
            </a:r>
            <a:r>
              <a:rPr lang="en-ID" dirty="0" err="1"/>
              <a:t>aplikasi</a:t>
            </a:r>
            <a:r>
              <a:rPr lang="en-ID" dirty="0"/>
              <a:t> </a:t>
            </a:r>
            <a:r>
              <a:rPr lang="en-ID" dirty="0" err="1"/>
              <a:t>ke</a:t>
            </a:r>
            <a:r>
              <a:rPr lang="en-ID" dirty="0"/>
              <a:t> Play Store </a:t>
            </a:r>
            <a:r>
              <a:rPr lang="en-ID" dirty="0" err="1"/>
              <a:t>prodi</a:t>
            </a:r>
            <a:r>
              <a:rPr lang="en-ID" dirty="0"/>
              <a:t> di </a:t>
            </a:r>
            <a:r>
              <a:rPr lang="en-ID" dirty="0" err="1"/>
              <a:t>akhir</a:t>
            </a:r>
            <a:r>
              <a:rPr lang="en-ID" dirty="0"/>
              <a:t> </a:t>
            </a:r>
            <a:r>
              <a:rPr lang="en-ID" dirty="0" err="1"/>
              <a:t>perkuliahan</a:t>
            </a:r>
            <a:r>
              <a:rPr lang="en-ID" dirty="0"/>
              <a:t> (Mei 2018)</a:t>
            </a:r>
          </a:p>
        </p:txBody>
      </p:sp>
    </p:spTree>
    <p:extLst>
      <p:ext uri="{BB962C8B-B14F-4D97-AF65-F5344CB8AC3E}">
        <p14:creationId xmlns:p14="http://schemas.microsoft.com/office/powerpoint/2010/main" val="371816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2C17-CFDA-4F5C-AA61-36A860B4EE03}"/>
              </a:ext>
            </a:extLst>
          </p:cNvPr>
          <p:cNvSpPr>
            <a:spLocks noGrp="1"/>
          </p:cNvSpPr>
          <p:nvPr>
            <p:ph type="title"/>
          </p:nvPr>
        </p:nvSpPr>
        <p:spPr>
          <a:xfrm>
            <a:off x="594360" y="764373"/>
            <a:ext cx="7955280" cy="1293028"/>
          </a:xfrm>
        </p:spPr>
        <p:txBody>
          <a:bodyPr/>
          <a:lstStyle/>
          <a:p>
            <a:pPr algn="ctr"/>
            <a:r>
              <a:rPr lang="id-ID" dirty="0"/>
              <a:t>Karya D3IF di play store</a:t>
            </a:r>
          </a:p>
        </p:txBody>
      </p:sp>
      <p:sp>
        <p:nvSpPr>
          <p:cNvPr id="3" name="Content Placeholder 2">
            <a:extLst>
              <a:ext uri="{FF2B5EF4-FFF2-40B4-BE49-F238E27FC236}">
                <a16:creationId xmlns:a16="http://schemas.microsoft.com/office/drawing/2014/main" id="{F6BA9767-0611-4F96-A35E-4E2873D72008}"/>
              </a:ext>
            </a:extLst>
          </p:cNvPr>
          <p:cNvSpPr>
            <a:spLocks noGrp="1"/>
          </p:cNvSpPr>
          <p:nvPr>
            <p:ph idx="1"/>
          </p:nvPr>
        </p:nvSpPr>
        <p:spPr>
          <a:xfrm>
            <a:off x="594360" y="2194560"/>
            <a:ext cx="7955280" cy="4069080"/>
          </a:xfrm>
          <a:solidFill>
            <a:srgbClr val="EBEBEB"/>
          </a:solidFill>
        </p:spPr>
        <p:txBody>
          <a:bodyPr/>
          <a:lstStyle/>
          <a:p>
            <a:endParaRPr lang="id-ID" dirty="0"/>
          </a:p>
        </p:txBody>
      </p:sp>
      <p:sp>
        <p:nvSpPr>
          <p:cNvPr id="5" name="Rectangle 4">
            <a:extLst>
              <a:ext uri="{FF2B5EF4-FFF2-40B4-BE49-F238E27FC236}">
                <a16:creationId xmlns:a16="http://schemas.microsoft.com/office/drawing/2014/main" id="{7F96A952-D717-4676-9B87-B3EE35AD4B47}"/>
              </a:ext>
            </a:extLst>
          </p:cNvPr>
          <p:cNvSpPr/>
          <p:nvPr/>
        </p:nvSpPr>
        <p:spPr>
          <a:xfrm>
            <a:off x="594360" y="1571983"/>
            <a:ext cx="7955280" cy="369332"/>
          </a:xfrm>
          <a:prstGeom prst="rect">
            <a:avLst/>
          </a:prstGeom>
        </p:spPr>
        <p:txBody>
          <a:bodyPr wrap="square">
            <a:spAutoFit/>
          </a:bodyPr>
          <a:lstStyle/>
          <a:p>
            <a:pPr algn="ctr"/>
            <a:r>
              <a:rPr lang="id-ID" dirty="0">
                <a:hlinkClick r:id="rId2"/>
              </a:rPr>
              <a:t>https://play.google.com/store/apps/developer?id=D3IF+Cool</a:t>
            </a:r>
            <a:r>
              <a:rPr lang="id-ID" dirty="0"/>
              <a:t> </a:t>
            </a:r>
          </a:p>
        </p:txBody>
      </p:sp>
      <p:grpSp>
        <p:nvGrpSpPr>
          <p:cNvPr id="17" name="Group 16">
            <a:extLst>
              <a:ext uri="{FF2B5EF4-FFF2-40B4-BE49-F238E27FC236}">
                <a16:creationId xmlns:a16="http://schemas.microsoft.com/office/drawing/2014/main" id="{5B548909-6121-48DE-8C42-3F669162469A}"/>
              </a:ext>
            </a:extLst>
          </p:cNvPr>
          <p:cNvGrpSpPr/>
          <p:nvPr/>
        </p:nvGrpSpPr>
        <p:grpSpPr>
          <a:xfrm>
            <a:off x="594359" y="5152789"/>
            <a:ext cx="7955281" cy="1077218"/>
            <a:chOff x="594359" y="5245553"/>
            <a:chExt cx="7955281" cy="1077218"/>
          </a:xfrm>
        </p:grpSpPr>
        <p:sp>
          <p:nvSpPr>
            <p:cNvPr id="7" name="TextBox 6">
              <a:extLst>
                <a:ext uri="{FF2B5EF4-FFF2-40B4-BE49-F238E27FC236}">
                  <a16:creationId xmlns:a16="http://schemas.microsoft.com/office/drawing/2014/main" id="{7AE1F10F-EAFC-4B49-9FB2-AC4287EF492F}"/>
                </a:ext>
              </a:extLst>
            </p:cNvPr>
            <p:cNvSpPr txBox="1"/>
            <p:nvPr/>
          </p:nvSpPr>
          <p:spPr>
            <a:xfrm>
              <a:off x="594359" y="5245553"/>
              <a:ext cx="7955281" cy="1077218"/>
            </a:xfrm>
            <a:prstGeom prst="rect">
              <a:avLst/>
            </a:prstGeom>
            <a:solidFill>
              <a:schemeClr val="accent4"/>
            </a:solidFill>
          </p:spPr>
          <p:txBody>
            <a:bodyPr wrap="square" rtlCol="0">
              <a:spAutoFit/>
            </a:bodyPr>
            <a:lstStyle/>
            <a:p>
              <a:pPr algn="ctr"/>
              <a:r>
                <a:rPr lang="id-ID" dirty="0"/>
                <a:t>Jumlah pengguna </a:t>
              </a:r>
              <a:r>
                <a:rPr lang="en-ID" dirty="0" err="1"/>
                <a:t>sejak</a:t>
              </a:r>
              <a:r>
                <a:rPr lang="en-ID" dirty="0"/>
                <a:t> di-publish</a:t>
              </a:r>
              <a:r>
                <a:rPr lang="id-ID" dirty="0"/>
                <a:t>:</a:t>
              </a:r>
            </a:p>
            <a:p>
              <a:pPr algn="ctr"/>
              <a:endParaRPr lang="id-ID" dirty="0"/>
            </a:p>
            <a:p>
              <a:pPr algn="ctr"/>
              <a:endParaRPr lang="id-ID" sz="2800" dirty="0"/>
            </a:p>
          </p:txBody>
        </p:sp>
        <p:sp>
          <p:nvSpPr>
            <p:cNvPr id="6" name="TextBox 5">
              <a:extLst>
                <a:ext uri="{FF2B5EF4-FFF2-40B4-BE49-F238E27FC236}">
                  <a16:creationId xmlns:a16="http://schemas.microsoft.com/office/drawing/2014/main" id="{D69108E4-F0A7-4340-A281-30461722F730}"/>
                </a:ext>
              </a:extLst>
            </p:cNvPr>
            <p:cNvSpPr txBox="1"/>
            <p:nvPr/>
          </p:nvSpPr>
          <p:spPr>
            <a:xfrm>
              <a:off x="846163" y="5634822"/>
              <a:ext cx="1514900" cy="584775"/>
            </a:xfrm>
            <a:prstGeom prst="rect">
              <a:avLst/>
            </a:prstGeom>
            <a:solidFill>
              <a:schemeClr val="accent6"/>
            </a:solidFill>
            <a:ln>
              <a:noFill/>
            </a:ln>
          </p:spPr>
          <p:txBody>
            <a:bodyPr wrap="square" rtlCol="0">
              <a:spAutoFit/>
            </a:bodyPr>
            <a:lstStyle/>
            <a:p>
              <a:pPr algn="ctr"/>
              <a:r>
                <a:rPr lang="en-ID" sz="3200" dirty="0"/>
                <a:t>5,191</a:t>
              </a:r>
              <a:endParaRPr lang="id-ID" sz="3200" dirty="0"/>
            </a:p>
          </p:txBody>
        </p:sp>
        <p:sp>
          <p:nvSpPr>
            <p:cNvPr id="8" name="TextBox 7">
              <a:extLst>
                <a:ext uri="{FF2B5EF4-FFF2-40B4-BE49-F238E27FC236}">
                  <a16:creationId xmlns:a16="http://schemas.microsoft.com/office/drawing/2014/main" id="{DB7ED404-B0DB-4DFF-A98E-0C42DE2153F0}"/>
                </a:ext>
              </a:extLst>
            </p:cNvPr>
            <p:cNvSpPr txBox="1"/>
            <p:nvPr/>
          </p:nvSpPr>
          <p:spPr>
            <a:xfrm>
              <a:off x="2825089" y="5634822"/>
              <a:ext cx="1514900" cy="584775"/>
            </a:xfrm>
            <a:prstGeom prst="rect">
              <a:avLst/>
            </a:prstGeom>
            <a:solidFill>
              <a:schemeClr val="accent5"/>
            </a:solidFill>
            <a:ln>
              <a:noFill/>
            </a:ln>
          </p:spPr>
          <p:txBody>
            <a:bodyPr wrap="square" rtlCol="0">
              <a:spAutoFit/>
            </a:bodyPr>
            <a:lstStyle/>
            <a:p>
              <a:pPr algn="ctr"/>
              <a:r>
                <a:rPr lang="en-ID" sz="3200" dirty="0"/>
                <a:t>4,029</a:t>
              </a:r>
              <a:endParaRPr lang="id-ID" sz="3200" dirty="0"/>
            </a:p>
          </p:txBody>
        </p:sp>
        <p:sp>
          <p:nvSpPr>
            <p:cNvPr id="9" name="TextBox 8">
              <a:extLst>
                <a:ext uri="{FF2B5EF4-FFF2-40B4-BE49-F238E27FC236}">
                  <a16:creationId xmlns:a16="http://schemas.microsoft.com/office/drawing/2014/main" id="{9BF37AE4-0456-486C-9544-EF34ED8B3483}"/>
                </a:ext>
              </a:extLst>
            </p:cNvPr>
            <p:cNvSpPr txBox="1"/>
            <p:nvPr/>
          </p:nvSpPr>
          <p:spPr>
            <a:xfrm>
              <a:off x="4804015" y="5619468"/>
              <a:ext cx="1514900" cy="584775"/>
            </a:xfrm>
            <a:prstGeom prst="rect">
              <a:avLst/>
            </a:prstGeom>
            <a:solidFill>
              <a:schemeClr val="accent6"/>
            </a:solidFill>
            <a:ln>
              <a:noFill/>
            </a:ln>
          </p:spPr>
          <p:txBody>
            <a:bodyPr wrap="square" rtlCol="0">
              <a:spAutoFit/>
            </a:bodyPr>
            <a:lstStyle/>
            <a:p>
              <a:pPr algn="ctr"/>
              <a:r>
                <a:rPr lang="en-ID" sz="3200" dirty="0"/>
                <a:t>1,074</a:t>
              </a:r>
              <a:endParaRPr lang="id-ID" sz="3200" dirty="0"/>
            </a:p>
          </p:txBody>
        </p:sp>
        <p:sp>
          <p:nvSpPr>
            <p:cNvPr id="10" name="TextBox 9">
              <a:extLst>
                <a:ext uri="{FF2B5EF4-FFF2-40B4-BE49-F238E27FC236}">
                  <a16:creationId xmlns:a16="http://schemas.microsoft.com/office/drawing/2014/main" id="{81B5F0A1-BD34-4AD4-8D66-86EE6230551C}"/>
                </a:ext>
              </a:extLst>
            </p:cNvPr>
            <p:cNvSpPr txBox="1"/>
            <p:nvPr/>
          </p:nvSpPr>
          <p:spPr>
            <a:xfrm>
              <a:off x="6782941" y="5619468"/>
              <a:ext cx="1514900" cy="584775"/>
            </a:xfrm>
            <a:prstGeom prst="rect">
              <a:avLst/>
            </a:prstGeom>
            <a:solidFill>
              <a:schemeClr val="accent5"/>
            </a:solidFill>
            <a:ln>
              <a:noFill/>
            </a:ln>
          </p:spPr>
          <p:txBody>
            <a:bodyPr wrap="square" rtlCol="0">
              <a:spAutoFit/>
            </a:bodyPr>
            <a:lstStyle/>
            <a:p>
              <a:pPr algn="ctr"/>
              <a:r>
                <a:rPr lang="en-ID" sz="3200" dirty="0"/>
                <a:t>1,001</a:t>
              </a:r>
              <a:endParaRPr lang="id-ID" sz="3200" dirty="0"/>
            </a:p>
          </p:txBody>
        </p:sp>
      </p:grpSp>
      <p:sp>
        <p:nvSpPr>
          <p:cNvPr id="11" name="TextBox 10">
            <a:extLst>
              <a:ext uri="{FF2B5EF4-FFF2-40B4-BE49-F238E27FC236}">
                <a16:creationId xmlns:a16="http://schemas.microsoft.com/office/drawing/2014/main" id="{8ED35068-EECC-4A83-9351-0A53108CAA94}"/>
              </a:ext>
            </a:extLst>
          </p:cNvPr>
          <p:cNvSpPr txBox="1"/>
          <p:nvPr/>
        </p:nvSpPr>
        <p:spPr>
          <a:xfrm>
            <a:off x="508370" y="6259261"/>
            <a:ext cx="5309334" cy="276999"/>
          </a:xfrm>
          <a:prstGeom prst="rect">
            <a:avLst/>
          </a:prstGeom>
          <a:noFill/>
        </p:spPr>
        <p:txBody>
          <a:bodyPr wrap="square" rtlCol="0">
            <a:spAutoFit/>
          </a:bodyPr>
          <a:lstStyle/>
          <a:p>
            <a:r>
              <a:rPr lang="en-ID" sz="1200" i="1" dirty="0"/>
              <a:t>* </a:t>
            </a:r>
            <a:r>
              <a:rPr lang="en-ID" sz="1200" i="1" dirty="0" err="1"/>
              <a:t>Statistik</a:t>
            </a:r>
            <a:r>
              <a:rPr lang="en-ID" sz="1200" i="1" dirty="0"/>
              <a:t> </a:t>
            </a:r>
            <a:r>
              <a:rPr lang="en-ID" sz="1200" i="1" dirty="0" err="1"/>
              <a:t>pada</a:t>
            </a:r>
            <a:r>
              <a:rPr lang="en-ID" sz="1200" i="1" dirty="0"/>
              <a:t> 10 </a:t>
            </a:r>
            <a:r>
              <a:rPr lang="en-ID" sz="1200" i="1" dirty="0" err="1"/>
              <a:t>Januari</a:t>
            </a:r>
            <a:r>
              <a:rPr lang="en-ID" sz="1200" i="1" dirty="0"/>
              <a:t> 2018. Merah = D3IF-38. Orange = D3IF-39.</a:t>
            </a:r>
          </a:p>
        </p:txBody>
      </p:sp>
      <p:grpSp>
        <p:nvGrpSpPr>
          <p:cNvPr id="15" name="Group 14">
            <a:extLst>
              <a:ext uri="{FF2B5EF4-FFF2-40B4-BE49-F238E27FC236}">
                <a16:creationId xmlns:a16="http://schemas.microsoft.com/office/drawing/2014/main" id="{6262A1E2-1F6E-44EE-B931-44D07065DB59}"/>
              </a:ext>
            </a:extLst>
          </p:cNvPr>
          <p:cNvGrpSpPr/>
          <p:nvPr/>
        </p:nvGrpSpPr>
        <p:grpSpPr>
          <a:xfrm>
            <a:off x="594361" y="2194559"/>
            <a:ext cx="7955280" cy="2944977"/>
            <a:chOff x="594361" y="2194560"/>
            <a:chExt cx="7955280" cy="3009710"/>
          </a:xfrm>
        </p:grpSpPr>
        <p:pic>
          <p:nvPicPr>
            <p:cNvPr id="4" name="Picture 3">
              <a:extLst>
                <a:ext uri="{FF2B5EF4-FFF2-40B4-BE49-F238E27FC236}">
                  <a16:creationId xmlns:a16="http://schemas.microsoft.com/office/drawing/2014/main" id="{A20AB2CA-4511-4A1E-A6C7-43B4D183A344}"/>
                </a:ext>
              </a:extLst>
            </p:cNvPr>
            <p:cNvPicPr>
              <a:picLocks noChangeAspect="1"/>
            </p:cNvPicPr>
            <p:nvPr/>
          </p:nvPicPr>
          <p:blipFill>
            <a:blip r:embed="rId3"/>
            <a:stretch>
              <a:fillRect/>
            </a:stretch>
          </p:blipFill>
          <p:spPr>
            <a:xfrm>
              <a:off x="594361" y="2194560"/>
              <a:ext cx="7955280" cy="3009710"/>
            </a:xfrm>
            <a:prstGeom prst="rect">
              <a:avLst/>
            </a:prstGeom>
          </p:spPr>
        </p:pic>
        <p:pic>
          <p:nvPicPr>
            <p:cNvPr id="12" name="Picture 11">
              <a:extLst>
                <a:ext uri="{FF2B5EF4-FFF2-40B4-BE49-F238E27FC236}">
                  <a16:creationId xmlns:a16="http://schemas.microsoft.com/office/drawing/2014/main" id="{105ABBC2-0373-4DC0-9504-B53B51206BDF}"/>
                </a:ext>
              </a:extLst>
            </p:cNvPr>
            <p:cNvPicPr>
              <a:picLocks noChangeAspect="1"/>
            </p:cNvPicPr>
            <p:nvPr/>
          </p:nvPicPr>
          <p:blipFill>
            <a:blip r:embed="rId4"/>
            <a:stretch>
              <a:fillRect/>
            </a:stretch>
          </p:blipFill>
          <p:spPr>
            <a:xfrm>
              <a:off x="4628015" y="2279154"/>
              <a:ext cx="1866900" cy="2867025"/>
            </a:xfrm>
            <a:prstGeom prst="rect">
              <a:avLst/>
            </a:prstGeom>
          </p:spPr>
        </p:pic>
        <p:pic>
          <p:nvPicPr>
            <p:cNvPr id="13" name="Picture 12">
              <a:extLst>
                <a:ext uri="{FF2B5EF4-FFF2-40B4-BE49-F238E27FC236}">
                  <a16:creationId xmlns:a16="http://schemas.microsoft.com/office/drawing/2014/main" id="{50E5761E-C26A-4F18-AD10-6097B33C9450}"/>
                </a:ext>
              </a:extLst>
            </p:cNvPr>
            <p:cNvPicPr>
              <a:picLocks noChangeAspect="1"/>
            </p:cNvPicPr>
            <p:nvPr/>
          </p:nvPicPr>
          <p:blipFill>
            <a:blip r:embed="rId5"/>
            <a:stretch>
              <a:fillRect/>
            </a:stretch>
          </p:blipFill>
          <p:spPr>
            <a:xfrm>
              <a:off x="2652801" y="2279152"/>
              <a:ext cx="1851202" cy="2844000"/>
            </a:xfrm>
            <a:prstGeom prst="rect">
              <a:avLst/>
            </a:prstGeom>
          </p:spPr>
        </p:pic>
        <p:pic>
          <p:nvPicPr>
            <p:cNvPr id="14" name="Picture 13">
              <a:extLst>
                <a:ext uri="{FF2B5EF4-FFF2-40B4-BE49-F238E27FC236}">
                  <a16:creationId xmlns:a16="http://schemas.microsoft.com/office/drawing/2014/main" id="{998F6CD6-B6E7-4E76-97D9-6C2896CD23DC}"/>
                </a:ext>
              </a:extLst>
            </p:cNvPr>
            <p:cNvPicPr>
              <a:picLocks noChangeAspect="1"/>
            </p:cNvPicPr>
            <p:nvPr/>
          </p:nvPicPr>
          <p:blipFill>
            <a:blip r:embed="rId6"/>
            <a:stretch>
              <a:fillRect/>
            </a:stretch>
          </p:blipFill>
          <p:spPr>
            <a:xfrm>
              <a:off x="6608681" y="2297393"/>
              <a:ext cx="1837339" cy="2808000"/>
            </a:xfrm>
            <a:prstGeom prst="rect">
              <a:avLst/>
            </a:prstGeom>
          </p:spPr>
        </p:pic>
      </p:grpSp>
    </p:spTree>
    <p:extLst>
      <p:ext uri="{BB962C8B-B14F-4D97-AF65-F5344CB8AC3E}">
        <p14:creationId xmlns:p14="http://schemas.microsoft.com/office/powerpoint/2010/main" val="2675861058"/>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445</TotalTime>
  <Words>478</Words>
  <Application>Microsoft Office PowerPoint</Application>
  <PresentationFormat>On-screen Show (4:3)</PresentationFormat>
  <Paragraphs>122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vt:lpstr>
      <vt:lpstr>Vapor Trail</vt:lpstr>
      <vt:lpstr>Introduction</vt:lpstr>
      <vt:lpstr>Pemrograman untuk perangkat bergerak Dasar</vt:lpstr>
      <vt:lpstr>Belajar Apa?</vt:lpstr>
      <vt:lpstr>Belajar Apa?</vt:lpstr>
      <vt:lpstr>Belajar Apa?</vt:lpstr>
      <vt:lpstr>Belajar Apa?</vt:lpstr>
      <vt:lpstr>Komponen penilaian</vt:lpstr>
      <vt:lpstr>Tugas Besar (Tubes)</vt:lpstr>
      <vt:lpstr>Karya D3IF di play store</vt:lpstr>
      <vt:lpstr>Pemrograman untuk perangkat bergerak</vt:lpstr>
      <vt:lpstr>PowerPoint Presentation</vt:lpstr>
      <vt:lpstr>Road to AADC Associate Android Developer Certification</vt:lpstr>
      <vt:lpstr>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INDRA AZIMI</dc:creator>
  <cp:lastModifiedBy>INDRA AZIMI</cp:lastModifiedBy>
  <cp:revision>116</cp:revision>
  <dcterms:created xsi:type="dcterms:W3CDTF">2017-01-13T07:01:43Z</dcterms:created>
  <dcterms:modified xsi:type="dcterms:W3CDTF">2018-01-10T07:24:04Z</dcterms:modified>
</cp:coreProperties>
</file>